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5" r:id="rId4"/>
  </p:sldMasterIdLst>
  <p:notesMasterIdLst>
    <p:notesMasterId r:id="rId35"/>
  </p:notesMasterIdLst>
  <p:sldIdLst>
    <p:sldId id="397" r:id="rId5"/>
    <p:sldId id="552" r:id="rId6"/>
    <p:sldId id="262" r:id="rId7"/>
    <p:sldId id="293" r:id="rId8"/>
    <p:sldId id="294" r:id="rId9"/>
    <p:sldId id="574" r:id="rId10"/>
    <p:sldId id="553" r:id="rId11"/>
    <p:sldId id="351" r:id="rId12"/>
    <p:sldId id="369" r:id="rId13"/>
    <p:sldId id="372" r:id="rId14"/>
    <p:sldId id="292" r:id="rId15"/>
    <p:sldId id="429" r:id="rId16"/>
    <p:sldId id="430" r:id="rId17"/>
    <p:sldId id="431" r:id="rId18"/>
    <p:sldId id="575" r:id="rId19"/>
    <p:sldId id="474" r:id="rId20"/>
    <p:sldId id="578" r:id="rId21"/>
    <p:sldId id="566" r:id="rId22"/>
    <p:sldId id="571" r:id="rId23"/>
    <p:sldId id="572" r:id="rId24"/>
    <p:sldId id="573" r:id="rId25"/>
    <p:sldId id="556" r:id="rId26"/>
    <p:sldId id="564" r:id="rId27"/>
    <p:sldId id="561" r:id="rId28"/>
    <p:sldId id="461" r:id="rId29"/>
    <p:sldId id="449" r:id="rId30"/>
    <p:sldId id="287" r:id="rId31"/>
    <p:sldId id="565" r:id="rId32"/>
    <p:sldId id="577" r:id="rId33"/>
    <p:sldId id="458" r:id="rId34"/>
  </p:sldIdLst>
  <p:sldSz cx="17881600" cy="10058400"/>
  <p:notesSz cx="6858000" cy="9144000"/>
  <p:defaultTextStyle>
    <a:defPPr>
      <a:defRPr lang="en-US"/>
    </a:defPPr>
    <a:lvl1pPr marL="0" algn="l" defTabSz="1228954" rtl="0" eaLnBrk="1" latinLnBrk="0" hangingPunct="1">
      <a:defRPr sz="2419" kern="1200">
        <a:solidFill>
          <a:schemeClr val="tx1"/>
        </a:solidFill>
        <a:latin typeface="+mn-lt"/>
        <a:ea typeface="+mn-ea"/>
        <a:cs typeface="+mn-cs"/>
      </a:defRPr>
    </a:lvl1pPr>
    <a:lvl2pPr marL="614477" algn="l" defTabSz="1228954" rtl="0" eaLnBrk="1" latinLnBrk="0" hangingPunct="1">
      <a:defRPr sz="2419" kern="1200">
        <a:solidFill>
          <a:schemeClr val="tx1"/>
        </a:solidFill>
        <a:latin typeface="+mn-lt"/>
        <a:ea typeface="+mn-ea"/>
        <a:cs typeface="+mn-cs"/>
      </a:defRPr>
    </a:lvl2pPr>
    <a:lvl3pPr marL="1228954" algn="l" defTabSz="1228954" rtl="0" eaLnBrk="1" latinLnBrk="0" hangingPunct="1">
      <a:defRPr sz="2419" kern="1200">
        <a:solidFill>
          <a:schemeClr val="tx1"/>
        </a:solidFill>
        <a:latin typeface="+mn-lt"/>
        <a:ea typeface="+mn-ea"/>
        <a:cs typeface="+mn-cs"/>
      </a:defRPr>
    </a:lvl3pPr>
    <a:lvl4pPr marL="1843430" algn="l" defTabSz="1228954" rtl="0" eaLnBrk="1" latinLnBrk="0" hangingPunct="1">
      <a:defRPr sz="2419" kern="1200">
        <a:solidFill>
          <a:schemeClr val="tx1"/>
        </a:solidFill>
        <a:latin typeface="+mn-lt"/>
        <a:ea typeface="+mn-ea"/>
        <a:cs typeface="+mn-cs"/>
      </a:defRPr>
    </a:lvl4pPr>
    <a:lvl5pPr marL="2457907" algn="l" defTabSz="1228954" rtl="0" eaLnBrk="1" latinLnBrk="0" hangingPunct="1">
      <a:defRPr sz="2419" kern="1200">
        <a:solidFill>
          <a:schemeClr val="tx1"/>
        </a:solidFill>
        <a:latin typeface="+mn-lt"/>
        <a:ea typeface="+mn-ea"/>
        <a:cs typeface="+mn-cs"/>
      </a:defRPr>
    </a:lvl5pPr>
    <a:lvl6pPr marL="3072384" algn="l" defTabSz="1228954" rtl="0" eaLnBrk="1" latinLnBrk="0" hangingPunct="1">
      <a:defRPr sz="2419" kern="1200">
        <a:solidFill>
          <a:schemeClr val="tx1"/>
        </a:solidFill>
        <a:latin typeface="+mn-lt"/>
        <a:ea typeface="+mn-ea"/>
        <a:cs typeface="+mn-cs"/>
      </a:defRPr>
    </a:lvl6pPr>
    <a:lvl7pPr marL="3686861" algn="l" defTabSz="1228954" rtl="0" eaLnBrk="1" latinLnBrk="0" hangingPunct="1">
      <a:defRPr sz="2419" kern="1200">
        <a:solidFill>
          <a:schemeClr val="tx1"/>
        </a:solidFill>
        <a:latin typeface="+mn-lt"/>
        <a:ea typeface="+mn-ea"/>
        <a:cs typeface="+mn-cs"/>
      </a:defRPr>
    </a:lvl7pPr>
    <a:lvl8pPr marL="4301338" algn="l" defTabSz="1228954" rtl="0" eaLnBrk="1" latinLnBrk="0" hangingPunct="1">
      <a:defRPr sz="2419" kern="1200">
        <a:solidFill>
          <a:schemeClr val="tx1"/>
        </a:solidFill>
        <a:latin typeface="+mn-lt"/>
        <a:ea typeface="+mn-ea"/>
        <a:cs typeface="+mn-cs"/>
      </a:defRPr>
    </a:lvl8pPr>
    <a:lvl9pPr marL="4915814" algn="l" defTabSz="1228954" rtl="0" eaLnBrk="1" latinLnBrk="0" hangingPunct="1">
      <a:defRPr sz="241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56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E3E8"/>
    <a:srgbClr val="000000"/>
    <a:srgbClr val="73FEFF"/>
    <a:srgbClr val="F2B411"/>
    <a:srgbClr val="008770"/>
    <a:srgbClr val="55565A"/>
    <a:srgbClr val="D0D0CE"/>
    <a:srgbClr val="B1B3B3"/>
    <a:srgbClr val="888B8D"/>
    <a:srgbClr val="6366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83" autoAdjust="0"/>
    <p:restoredTop sz="91031" autoAdjust="0"/>
  </p:normalViewPr>
  <p:slideViewPr>
    <p:cSldViewPr snapToGrid="0">
      <p:cViewPr varScale="1">
        <p:scale>
          <a:sx n="71" d="100"/>
          <a:sy n="71" d="100"/>
        </p:scale>
        <p:origin x="1328" y="192"/>
      </p:cViewPr>
      <p:guideLst>
        <p:guide orient="horz" pos="3168"/>
        <p:guide pos="5632"/>
      </p:guideLst>
    </p:cSldViewPr>
  </p:slideViewPr>
  <p:notesTextViewPr>
    <p:cViewPr>
      <p:scale>
        <a:sx n="1" d="1"/>
        <a:sy n="1" d="1"/>
      </p:scale>
      <p:origin x="0" y="0"/>
    </p:cViewPr>
  </p:notesTextViewPr>
  <p:sorterViewPr>
    <p:cViewPr>
      <p:scale>
        <a:sx n="100" d="100"/>
        <a:sy n="100" d="100"/>
      </p:scale>
      <p:origin x="0" y="-1230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1059E1-8A92-412E-9FFC-46DC2A12AD11}" type="datetimeFigureOut">
              <a:rPr lang="en-US" smtClean="0"/>
              <a:t>4/22/24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B1AA27-3892-4360-B986-D6B124C223BF}" type="slidenum">
              <a:rPr lang="en-US" smtClean="0"/>
              <a:t>‹#›</a:t>
            </a:fld>
            <a:endParaRPr lang="en-US"/>
          </a:p>
        </p:txBody>
      </p:sp>
    </p:spTree>
    <p:extLst>
      <p:ext uri="{BB962C8B-B14F-4D97-AF65-F5344CB8AC3E}">
        <p14:creationId xmlns:p14="http://schemas.microsoft.com/office/powerpoint/2010/main" val="2744088249"/>
      </p:ext>
    </p:extLst>
  </p:cSld>
  <p:clrMap bg1="lt1" tx1="dk1" bg2="lt2" tx2="dk2" accent1="accent1" accent2="accent2" accent3="accent3" accent4="accent4" accent5="accent5" accent6="accent6" hlink="hlink" folHlink="folHlink"/>
  <p:notesStyle>
    <a:lvl1pPr marL="0" algn="l" defTabSz="1228954" rtl="0" eaLnBrk="1" latinLnBrk="0" hangingPunct="1">
      <a:defRPr sz="1613" kern="1200">
        <a:solidFill>
          <a:schemeClr val="tx1"/>
        </a:solidFill>
        <a:latin typeface="+mn-lt"/>
        <a:ea typeface="+mn-ea"/>
        <a:cs typeface="+mn-cs"/>
      </a:defRPr>
    </a:lvl1pPr>
    <a:lvl2pPr marL="614477" algn="l" defTabSz="1228954" rtl="0" eaLnBrk="1" latinLnBrk="0" hangingPunct="1">
      <a:defRPr sz="1613" kern="1200">
        <a:solidFill>
          <a:schemeClr val="tx1"/>
        </a:solidFill>
        <a:latin typeface="+mn-lt"/>
        <a:ea typeface="+mn-ea"/>
        <a:cs typeface="+mn-cs"/>
      </a:defRPr>
    </a:lvl2pPr>
    <a:lvl3pPr marL="1228954" algn="l" defTabSz="1228954" rtl="0" eaLnBrk="1" latinLnBrk="0" hangingPunct="1">
      <a:defRPr sz="1613" kern="1200">
        <a:solidFill>
          <a:schemeClr val="tx1"/>
        </a:solidFill>
        <a:latin typeface="+mn-lt"/>
        <a:ea typeface="+mn-ea"/>
        <a:cs typeface="+mn-cs"/>
      </a:defRPr>
    </a:lvl3pPr>
    <a:lvl4pPr marL="1843430" algn="l" defTabSz="1228954" rtl="0" eaLnBrk="1" latinLnBrk="0" hangingPunct="1">
      <a:defRPr sz="1613" kern="1200">
        <a:solidFill>
          <a:schemeClr val="tx1"/>
        </a:solidFill>
        <a:latin typeface="+mn-lt"/>
        <a:ea typeface="+mn-ea"/>
        <a:cs typeface="+mn-cs"/>
      </a:defRPr>
    </a:lvl4pPr>
    <a:lvl5pPr marL="2457907" algn="l" defTabSz="1228954" rtl="0" eaLnBrk="1" latinLnBrk="0" hangingPunct="1">
      <a:defRPr sz="1613" kern="1200">
        <a:solidFill>
          <a:schemeClr val="tx1"/>
        </a:solidFill>
        <a:latin typeface="+mn-lt"/>
        <a:ea typeface="+mn-ea"/>
        <a:cs typeface="+mn-cs"/>
      </a:defRPr>
    </a:lvl5pPr>
    <a:lvl6pPr marL="3072384" algn="l" defTabSz="1228954" rtl="0" eaLnBrk="1" latinLnBrk="0" hangingPunct="1">
      <a:defRPr sz="1613" kern="1200">
        <a:solidFill>
          <a:schemeClr val="tx1"/>
        </a:solidFill>
        <a:latin typeface="+mn-lt"/>
        <a:ea typeface="+mn-ea"/>
        <a:cs typeface="+mn-cs"/>
      </a:defRPr>
    </a:lvl6pPr>
    <a:lvl7pPr marL="3686861" algn="l" defTabSz="1228954" rtl="0" eaLnBrk="1" latinLnBrk="0" hangingPunct="1">
      <a:defRPr sz="1613" kern="1200">
        <a:solidFill>
          <a:schemeClr val="tx1"/>
        </a:solidFill>
        <a:latin typeface="+mn-lt"/>
        <a:ea typeface="+mn-ea"/>
        <a:cs typeface="+mn-cs"/>
      </a:defRPr>
    </a:lvl7pPr>
    <a:lvl8pPr marL="4301338" algn="l" defTabSz="1228954" rtl="0" eaLnBrk="1" latinLnBrk="0" hangingPunct="1">
      <a:defRPr sz="1613" kern="1200">
        <a:solidFill>
          <a:schemeClr val="tx1"/>
        </a:solidFill>
        <a:latin typeface="+mn-lt"/>
        <a:ea typeface="+mn-ea"/>
        <a:cs typeface="+mn-cs"/>
      </a:defRPr>
    </a:lvl8pPr>
    <a:lvl9pPr marL="4915814" algn="l" defTabSz="1228954" rtl="0" eaLnBrk="1" latinLnBrk="0" hangingPunct="1">
      <a:defRPr sz="161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1228954" rtl="0" eaLnBrk="1" fontAlgn="auto" latinLnBrk="0" hangingPunct="1">
              <a:lnSpc>
                <a:spcPct val="100000"/>
              </a:lnSpc>
              <a:spcBef>
                <a:spcPts val="0"/>
              </a:spcBef>
              <a:spcAft>
                <a:spcPts val="0"/>
              </a:spcAft>
              <a:buClrTx/>
              <a:buSzTx/>
              <a:buFontTx/>
              <a:buNone/>
              <a:tabLst/>
              <a:defRPr/>
            </a:pPr>
            <a:r>
              <a:rPr lang="en-US" sz="1800" dirty="0"/>
              <a:t>Hi – my name is Dan McCreary.  I am a Distinguished Engineer working in the Advanced Technology Collaborative.  I am leading the graph technologies initiative within the Optum Advanced Technology Collaborative. Our goal is to build a collaborative community the use graph technology to lower the cost of healthcare and give Optum a competitive advantage in the marketplace.</a:t>
            </a:r>
          </a:p>
        </p:txBody>
      </p:sp>
      <p:sp>
        <p:nvSpPr>
          <p:cNvPr id="4" name="Slide Number Placeholder 3"/>
          <p:cNvSpPr>
            <a:spLocks noGrp="1"/>
          </p:cNvSpPr>
          <p:nvPr>
            <p:ph type="sldNum" sz="quarter" idx="10"/>
          </p:nvPr>
        </p:nvSpPr>
        <p:spPr/>
        <p:txBody>
          <a:bodyPr/>
          <a:lstStyle/>
          <a:p>
            <a:fld id="{436492AF-BC2A-4188-B06F-754C36A745CF}" type="slidenum">
              <a:rPr lang="en-US" smtClean="0"/>
              <a:t>1</a:t>
            </a:fld>
            <a:endParaRPr lang="en-US"/>
          </a:p>
        </p:txBody>
      </p:sp>
    </p:spTree>
    <p:extLst>
      <p:ext uri="{BB962C8B-B14F-4D97-AF65-F5344CB8AC3E}">
        <p14:creationId xmlns:p14="http://schemas.microsoft.com/office/powerpoint/2010/main" val="1516056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This is a high-level agenda</a:t>
            </a:r>
            <a:r>
              <a:rPr lang="en-US" baseline="0" dirty="0"/>
              <a:t> of what we want to cover in this session.  We are going to start out with some external forces in the database market happening outside of Optum.  We will focus on how companies in the Bay Area, like Google, Facebook and LinkedIn have created a competitive advantage using graph technology.  We will then explain what a graph databases is and how it is different than a traditional relational database.  Next we will discuss graph use cases in healthcare and some of the standards and vendors in the marketplace today.  We will then wrap up with some issues around training and resource for you to learn more about graph technologies.</a:t>
            </a:r>
            <a:endParaRPr dirty="0"/>
          </a:p>
        </p:txBody>
      </p:sp>
    </p:spTree>
    <p:extLst>
      <p:ext uri="{BB962C8B-B14F-4D97-AF65-F5344CB8AC3E}">
        <p14:creationId xmlns:p14="http://schemas.microsoft.com/office/powerpoint/2010/main" val="140889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5613" y="630238"/>
            <a:ext cx="3559175" cy="2003425"/>
          </a:xfrm>
        </p:spPr>
      </p:sp>
      <p:sp>
        <p:nvSpPr>
          <p:cNvPr id="3" name="Notes Placeholder 2"/>
          <p:cNvSpPr>
            <a:spLocks noGrp="1"/>
          </p:cNvSpPr>
          <p:nvPr>
            <p:ph type="body" idx="1"/>
          </p:nvPr>
        </p:nvSpPr>
        <p:spPr/>
        <p:txBody>
          <a:bodyPr>
            <a:normAutofit/>
          </a:bodyPr>
          <a:lstStyle/>
          <a:p>
            <a:pPr marL="0" indent="0">
              <a:buFontTx/>
              <a:buNone/>
            </a:pPr>
            <a:r>
              <a:rPr lang="en-US" dirty="0"/>
              <a:t>My background is a solution architect.  I have spent most of the last 20 years understanding how to objectively match business problems to the appropriate technologies.  My focus has been on the fast-evolving area of NoSQL databases.  I have also had a strong interest in AI, semantics, natural language process and search.  I have been working on challenges problems in C360 and Benefit Search for over four years within Optum.</a:t>
            </a:r>
          </a:p>
        </p:txBody>
      </p:sp>
      <p:sp>
        <p:nvSpPr>
          <p:cNvPr id="4" name="Slide Number Placeholder 3"/>
          <p:cNvSpPr>
            <a:spLocks noGrp="1"/>
          </p:cNvSpPr>
          <p:nvPr>
            <p:ph type="sldNum" sz="quarter" idx="10"/>
          </p:nvPr>
        </p:nvSpPr>
        <p:spPr/>
        <p:txBody>
          <a:bodyPr/>
          <a:lstStyle/>
          <a:p>
            <a:fld id="{708EA56A-F1B3-4F1F-ACD0-DEC49C4A85DD}" type="slidenum">
              <a:rPr lang="en-US" smtClean="0"/>
              <a:pPr/>
              <a:t>4</a:t>
            </a:fld>
            <a:endParaRPr lang="en-US" dirty="0"/>
          </a:p>
        </p:txBody>
      </p:sp>
    </p:spTree>
    <p:extLst>
      <p:ext uri="{BB962C8B-B14F-4D97-AF65-F5344CB8AC3E}">
        <p14:creationId xmlns:p14="http://schemas.microsoft.com/office/powerpoint/2010/main" val="1934303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OK, now lets take a step back and take a more structure look at where these tools fit into our business processes.</a:t>
            </a:r>
          </a:p>
          <a:p>
            <a:endParaRPr lang="en-US" dirty="0"/>
          </a:p>
          <a:p>
            <a:r>
              <a:rPr lang="en-US" dirty="0"/>
              <a:t>There are six</a:t>
            </a:r>
            <a:r>
              <a:rPr lang="en-US" baseline="0" dirty="0"/>
              <a:t> main database architecture patterns we use when we think of a business problem.</a:t>
            </a:r>
          </a:p>
          <a:p>
            <a:endParaRPr lang="en-US" baseline="0" dirty="0"/>
          </a:p>
          <a:p>
            <a:r>
              <a:rPr lang="en-US" baseline="0" dirty="0"/>
              <a:t>Relational or row-stores</a:t>
            </a:r>
          </a:p>
          <a:p>
            <a:r>
              <a:rPr lang="en-US" baseline="0" dirty="0"/>
              <a:t>Analytical or OLAP</a:t>
            </a:r>
          </a:p>
          <a:p>
            <a:r>
              <a:rPr lang="en-US" baseline="0" dirty="0"/>
              <a:t>Key-Value stores – one of the simplest but most extensible data architectures</a:t>
            </a:r>
          </a:p>
          <a:p>
            <a:r>
              <a:rPr lang="en-US" baseline="0" dirty="0"/>
              <a:t>Column-family stores</a:t>
            </a:r>
          </a:p>
          <a:p>
            <a:r>
              <a:rPr lang="en-US" baseline="0" dirty="0"/>
              <a:t>Graph stores</a:t>
            </a:r>
          </a:p>
          <a:p>
            <a:r>
              <a:rPr lang="en-US" baseline="0" dirty="0"/>
              <a:t>and Document stores</a:t>
            </a:r>
          </a:p>
          <a:p>
            <a:endParaRPr lang="en-US" baseline="0" dirty="0"/>
          </a:p>
          <a:p>
            <a:endParaRPr lang="en-US" baseline="0" dirty="0"/>
          </a:p>
          <a:p>
            <a:r>
              <a:rPr lang="en-US" baseline="0" dirty="0"/>
              <a:t>Graph is just one of these six.  Graph stores are often most closely related to document stores.  Both Graph and document stores have the ability for new data to be added to structures without needing to remodel the data.  We call these systems schema-free or schema agnostic.  They are a key driver for highly agile systems.</a:t>
            </a:r>
          </a:p>
          <a:p>
            <a:endParaRPr lang="en-US" baseline="0" dirty="0"/>
          </a:p>
          <a:p>
            <a:r>
              <a:rPr lang="en-US" baseline="0" dirty="0"/>
              <a:t>Your systems may often draw on two or more of these systems.  Databases that support multiple data models are called multi-model databases.  They prevent us from having to store the same data over in multiple systems for transactions, search and analytics.  Multi-modal systems that integrate graph technologies are also an emerging trend.</a:t>
            </a:r>
          </a:p>
        </p:txBody>
      </p:sp>
      <p:sp>
        <p:nvSpPr>
          <p:cNvPr id="4" name="Slide Number Placeholder 3"/>
          <p:cNvSpPr>
            <a:spLocks noGrp="1"/>
          </p:cNvSpPr>
          <p:nvPr>
            <p:ph type="sldNum" sz="quarter" idx="10"/>
          </p:nvPr>
        </p:nvSpPr>
        <p:spPr/>
        <p:txBody>
          <a:bodyPr/>
          <a:lstStyle/>
          <a:p>
            <a:fld id="{71B1AA27-3892-4360-B986-D6B124C223BF}" type="slidenum">
              <a:rPr lang="en-US" smtClean="0"/>
              <a:t>5</a:t>
            </a:fld>
            <a:endParaRPr lang="en-US"/>
          </a:p>
        </p:txBody>
      </p:sp>
    </p:spTree>
    <p:extLst>
      <p:ext uri="{BB962C8B-B14F-4D97-AF65-F5344CB8AC3E}">
        <p14:creationId xmlns:p14="http://schemas.microsoft.com/office/powerpoint/2010/main" val="920164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shows the relative change in popularity of graph databases compared to other technologies according to DB Engines.  DB Engines has web crawlers that regularly harvest an classify data related to databases.  You can see that Graph Database popularity is the fasting growing database technology.  This trend started in 2013 and it is continuing strong in 2018.  Note that is is not absolute popularity.  This is the change is popularity.  Popularity also does not imply suitability.  However, with these disclaimers aside you can clearly see a sustainable trend.  Let’s see what other evidence we have about the rise of graph technologies.</a:t>
            </a:r>
          </a:p>
        </p:txBody>
      </p:sp>
      <p:sp>
        <p:nvSpPr>
          <p:cNvPr id="4" name="Slide Number Placeholder 3"/>
          <p:cNvSpPr>
            <a:spLocks noGrp="1"/>
          </p:cNvSpPr>
          <p:nvPr>
            <p:ph type="sldNum" sz="quarter" idx="10"/>
          </p:nvPr>
        </p:nvSpPr>
        <p:spPr/>
        <p:txBody>
          <a:bodyPr/>
          <a:lstStyle/>
          <a:p>
            <a:fld id="{71B1AA27-3892-4360-B986-D6B124C223BF}" type="slidenum">
              <a:rPr lang="en-US" smtClean="0"/>
              <a:t>8</a:t>
            </a:fld>
            <a:endParaRPr lang="en-US"/>
          </a:p>
        </p:txBody>
      </p:sp>
    </p:spTree>
    <p:extLst>
      <p:ext uri="{BB962C8B-B14F-4D97-AF65-F5344CB8AC3E}">
        <p14:creationId xmlns:p14="http://schemas.microsoft.com/office/powerpoint/2010/main" val="2249590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a summary.  There is clear evidence that graph technologies provide a significant product differentiation in the marketplace.  If we take a close look at Google, Facebook and LinkedIn they have all use graph technologies to differential them from their competition.  If would be difficult to complete in many areas without understanding how fast relationship traversal is impacting their solutions.</a:t>
            </a:r>
          </a:p>
          <a:p>
            <a:endParaRPr lang="en-US" dirty="0"/>
          </a:p>
          <a:p>
            <a:r>
              <a:rPr lang="en-US" dirty="0"/>
              <a:t>Right now, we don’t have a huge amount of graph technology within UHC and Optum.  After understand the impact of graph technology on business we think we can make a compelling case that we can’t be left behind in this area.</a:t>
            </a:r>
          </a:p>
          <a:p>
            <a:endParaRPr lang="en-US" dirty="0"/>
          </a:p>
          <a:p>
            <a:r>
              <a:rPr lang="en-US" dirty="0"/>
              <a:t>Although the Gartner quote uses the work Graph analysis, graph transactional systems are also having a similar impact.</a:t>
            </a:r>
          </a:p>
        </p:txBody>
      </p:sp>
      <p:sp>
        <p:nvSpPr>
          <p:cNvPr id="4" name="Slide Number Placeholder 3"/>
          <p:cNvSpPr>
            <a:spLocks noGrp="1"/>
          </p:cNvSpPr>
          <p:nvPr>
            <p:ph type="sldNum" sz="quarter" idx="10"/>
          </p:nvPr>
        </p:nvSpPr>
        <p:spPr/>
        <p:txBody>
          <a:bodyPr/>
          <a:lstStyle/>
          <a:p>
            <a:fld id="{71B1AA27-3892-4360-B986-D6B124C223BF}" type="slidenum">
              <a:rPr lang="en-US" smtClean="0"/>
              <a:t>9</a:t>
            </a:fld>
            <a:endParaRPr lang="en-US"/>
          </a:p>
        </p:txBody>
      </p:sp>
    </p:spTree>
    <p:extLst>
      <p:ext uri="{BB962C8B-B14F-4D97-AF65-F5344CB8AC3E}">
        <p14:creationId xmlns:p14="http://schemas.microsoft.com/office/powerpoint/2010/main" val="1227846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So when we talk about graph technologies, we are really talking about four different things:</a:t>
            </a:r>
          </a:p>
          <a:p>
            <a:endParaRPr lang="en-US" dirty="0"/>
          </a:p>
          <a:p>
            <a:pPr marL="342900" indent="-342900">
              <a:buFont typeface="+mj-lt"/>
              <a:buAutoNum type="arabicPeriod"/>
            </a:pPr>
            <a:r>
              <a:rPr lang="en-US" dirty="0"/>
              <a:t>Real-time graph </a:t>
            </a:r>
            <a:r>
              <a:rPr lang="en-US" b="1" dirty="0"/>
              <a:t>databases</a:t>
            </a:r>
            <a:r>
              <a:rPr lang="en-US" dirty="0"/>
              <a:t> support ACID transactions and high-availability clusters.  Some of them also have robust role-based access control.</a:t>
            </a:r>
          </a:p>
          <a:p>
            <a:pPr marL="342900" indent="-342900">
              <a:buFont typeface="+mj-lt"/>
              <a:buAutoNum type="arabicPeriod"/>
            </a:pPr>
            <a:r>
              <a:rPr lang="en-US" dirty="0"/>
              <a:t>Graph </a:t>
            </a:r>
            <a:r>
              <a:rPr lang="en-US" b="1" dirty="0"/>
              <a:t>analytics</a:t>
            </a:r>
            <a:r>
              <a:rPr lang="en-US" dirty="0"/>
              <a:t> are looking for </a:t>
            </a:r>
            <a:r>
              <a:rPr lang="en-US" b="1" dirty="0"/>
              <a:t>specific known patterns </a:t>
            </a:r>
            <a:r>
              <a:rPr lang="en-US" dirty="0"/>
              <a:t>in a graph or are running specific cluster analysis algorithms such as page rank.  Some of these systems are highly tuned for use cases like fraud detection.</a:t>
            </a:r>
          </a:p>
          <a:p>
            <a:pPr marL="342900" indent="-342900">
              <a:buFont typeface="+mj-lt"/>
              <a:buAutoNum type="arabicPeriod"/>
            </a:pPr>
            <a:r>
              <a:rPr lang="en-US" dirty="0"/>
              <a:t>Graph visualization is how we present complex graphs to users (colors, patterns, labels).  Web-based graph visualizations tools and desktop tools like Gephi are good examples of the UI components of graphs.</a:t>
            </a:r>
          </a:p>
          <a:p>
            <a:pPr marL="342900" indent="-342900">
              <a:buFont typeface="+mj-lt"/>
              <a:buAutoNum type="arabicPeriod"/>
            </a:pPr>
            <a:r>
              <a:rPr lang="en-US" dirty="0"/>
              <a:t>Lastly, there are a new generation of tools built around Graph Discovery.  We use these tools is when you </a:t>
            </a:r>
            <a:r>
              <a:rPr lang="en-US" b="1" dirty="0"/>
              <a:t>don’t </a:t>
            </a:r>
            <a:r>
              <a:rPr lang="en-US" dirty="0"/>
              <a:t>know what we are looking for but we want to be notified if there are unexpected variations in our data.</a:t>
            </a:r>
          </a:p>
        </p:txBody>
      </p:sp>
      <p:sp>
        <p:nvSpPr>
          <p:cNvPr id="4" name="Slide Number Placeholder 3"/>
          <p:cNvSpPr>
            <a:spLocks noGrp="1"/>
          </p:cNvSpPr>
          <p:nvPr>
            <p:ph type="sldNum" sz="quarter" idx="10"/>
          </p:nvPr>
        </p:nvSpPr>
        <p:spPr/>
        <p:txBody>
          <a:bodyPr/>
          <a:lstStyle/>
          <a:p>
            <a:fld id="{71B1AA27-3892-4360-B986-D6B124C223BF}" type="slidenum">
              <a:rPr lang="en-US" smtClean="0"/>
              <a:t>10</a:t>
            </a:fld>
            <a:endParaRPr lang="en-US"/>
          </a:p>
        </p:txBody>
      </p:sp>
    </p:spTree>
    <p:extLst>
      <p:ext uri="{BB962C8B-B14F-4D97-AF65-F5344CB8AC3E}">
        <p14:creationId xmlns:p14="http://schemas.microsoft.com/office/powerpoint/2010/main" val="846683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do a side-by-side comparison of both the traditional Relational row-store and compare some key facts.  With a row store, the atomic unit of work is adding a single row at a time to a table.  The key is that all the datatypes in each column must be the same.  If there are dates in the third column and decimals in the fourth column all your data must conform to this standard.  The table column structures and datatypes are fixed when you design your database.  Once you have a million rows loaded into each table and 10,000 reports created it becomes challenging to modify the database.</a:t>
            </a:r>
          </a:p>
          <a:p>
            <a:endParaRPr lang="en-US" dirty="0"/>
          </a:p>
          <a:p>
            <a:r>
              <a:rPr lang="en-US" dirty="0"/>
              <a:t>Relational database also use the SQL language and they use join operations to dynamically calculate relationships each time the query is run.  These calculations are based on binary search algorithms that run in log(N) time where N is the number of rows in each table.  As the table grows the searches sale as the log of the number of rows.</a:t>
            </a:r>
          </a:p>
          <a:p>
            <a:endParaRPr lang="en-US" dirty="0"/>
          </a:p>
          <a:p>
            <a:r>
              <a:rPr lang="en-US" dirty="0"/>
              <a:t>Graph databases on the other hand allow you to add any number of nodes and and relationships into your graph database.  Each node and relationship has it own properties but there are usually few overarching rules about what datatypes these structures can contain. </a:t>
            </a:r>
            <a:br>
              <a:rPr lang="en-US" dirty="0"/>
            </a:br>
            <a:br>
              <a:rPr lang="en-US" dirty="0"/>
            </a:br>
            <a:r>
              <a:rPr lang="en-US" dirty="0"/>
              <a:t>Graph databases also used fixed memory pointers to store relationships between each node.  As a result the queries over relationships are fast and there is no slow-down as the number of verticies gets bigger.</a:t>
            </a:r>
          </a:p>
        </p:txBody>
      </p:sp>
      <p:sp>
        <p:nvSpPr>
          <p:cNvPr id="4" name="Slide Number Placeholder 3"/>
          <p:cNvSpPr>
            <a:spLocks noGrp="1"/>
          </p:cNvSpPr>
          <p:nvPr>
            <p:ph type="sldNum" sz="quarter" idx="10"/>
          </p:nvPr>
        </p:nvSpPr>
        <p:spPr/>
        <p:txBody>
          <a:bodyPr/>
          <a:lstStyle/>
          <a:p>
            <a:fld id="{71B1AA27-3892-4360-B986-D6B124C223BF}" type="slidenum">
              <a:rPr lang="en-US" smtClean="0"/>
              <a:t>11</a:t>
            </a:fld>
            <a:endParaRPr lang="en-US"/>
          </a:p>
        </p:txBody>
      </p:sp>
    </p:spTree>
    <p:extLst>
      <p:ext uri="{BB962C8B-B14F-4D97-AF65-F5344CB8AC3E}">
        <p14:creationId xmlns:p14="http://schemas.microsoft.com/office/powerpoint/2010/main" val="1259628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28954" rtl="0" eaLnBrk="1" fontAlgn="auto" latinLnBrk="0" hangingPunct="1">
              <a:lnSpc>
                <a:spcPct val="100000"/>
              </a:lnSpc>
              <a:spcBef>
                <a:spcPts val="0"/>
              </a:spcBef>
              <a:spcAft>
                <a:spcPts val="0"/>
              </a:spcAft>
              <a:buClrTx/>
              <a:buSzTx/>
              <a:buFontTx/>
              <a:buNone/>
              <a:tabLst/>
              <a:defRPr/>
            </a:pPr>
            <a:r>
              <a:rPr lang="en-US" sz="1800" dirty="0">
                <a:solidFill>
                  <a:schemeClr val="bg1">
                    <a:lumMod val="65000"/>
                  </a:schemeClr>
                </a:solidFill>
              </a:rPr>
              <a:t>Explainable AI is a key </a:t>
            </a:r>
          </a:p>
          <a:p>
            <a:pPr marL="0" marR="0" lvl="0" indent="0" algn="l" defTabSz="1228954" rtl="0" eaLnBrk="1" fontAlgn="auto" latinLnBrk="0" hangingPunct="1">
              <a:lnSpc>
                <a:spcPct val="100000"/>
              </a:lnSpc>
              <a:spcBef>
                <a:spcPts val="0"/>
              </a:spcBef>
              <a:spcAft>
                <a:spcPts val="0"/>
              </a:spcAft>
              <a:buClrTx/>
              <a:buSzTx/>
              <a:buFontTx/>
              <a:buNone/>
              <a:tabLst/>
              <a:defRPr/>
            </a:pPr>
            <a:r>
              <a:rPr lang="en-US" sz="1800" dirty="0">
                <a:solidFill>
                  <a:schemeClr val="bg1">
                    <a:lumMod val="65000"/>
                  </a:schemeClr>
                </a:solidFill>
              </a:rPr>
              <a:t>https://</a:t>
            </a:r>
            <a:r>
              <a:rPr lang="en-US" sz="1800" dirty="0" err="1">
                <a:solidFill>
                  <a:schemeClr val="bg1">
                    <a:lumMod val="65000"/>
                  </a:schemeClr>
                </a:solidFill>
              </a:rPr>
              <a:t>www.darpa.mil</a:t>
            </a:r>
            <a:r>
              <a:rPr lang="en-US" sz="1800" dirty="0">
                <a:solidFill>
                  <a:schemeClr val="bg1">
                    <a:lumMod val="65000"/>
                  </a:schemeClr>
                </a:solidFill>
              </a:rPr>
              <a:t>/program/explainable-artificial-intelligence</a:t>
            </a:r>
          </a:p>
          <a:p>
            <a:endParaRPr lang="en-US" dirty="0"/>
          </a:p>
        </p:txBody>
      </p:sp>
      <p:sp>
        <p:nvSpPr>
          <p:cNvPr id="4" name="Slide Number Placeholder 3"/>
          <p:cNvSpPr>
            <a:spLocks noGrp="1"/>
          </p:cNvSpPr>
          <p:nvPr>
            <p:ph type="sldNum" sz="quarter" idx="10"/>
          </p:nvPr>
        </p:nvSpPr>
        <p:spPr/>
        <p:txBody>
          <a:bodyPr/>
          <a:lstStyle/>
          <a:p>
            <a:fld id="{71B1AA27-3892-4360-B986-D6B124C223BF}" type="slidenum">
              <a:rPr lang="en-US" smtClean="0"/>
              <a:t>26</a:t>
            </a:fld>
            <a:endParaRPr lang="en-US"/>
          </a:p>
        </p:txBody>
      </p:sp>
    </p:spTree>
    <p:extLst>
      <p:ext uri="{BB962C8B-B14F-4D97-AF65-F5344CB8AC3E}">
        <p14:creationId xmlns:p14="http://schemas.microsoft.com/office/powerpoint/2010/main" val="1351978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1.xml"/><Relationship Id="rId5" Type="http://schemas.openxmlformats.org/officeDocument/2006/relationships/image" Target="../media/image3.emf"/><Relationship Id="rId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One line</a:t>
            </a:r>
          </a:p>
        </p:txBody>
      </p:sp>
      <p:sp>
        <p:nvSpPr>
          <p:cNvPr id="3" name="Content Placeholder 2"/>
          <p:cNvSpPr>
            <a:spLocks noGrp="1"/>
          </p:cNvSpPr>
          <p:nvPr>
            <p:ph idx="1" hasCustomPrompt="1"/>
          </p:nvPr>
        </p:nvSpPr>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47D634C-B5A4-6A40-9F15-9A867C828214}" type="datetime1">
              <a:rPr lang="en-US" smtClean="0"/>
              <a:t>4/22/24</a:t>
            </a:fld>
            <a:endParaRPr lang="en-US"/>
          </a:p>
        </p:txBody>
      </p:sp>
      <p:sp>
        <p:nvSpPr>
          <p:cNvPr id="6" name="Slide Number Placeholder 5"/>
          <p:cNvSpPr>
            <a:spLocks noGrp="1"/>
          </p:cNvSpPr>
          <p:nvPr>
            <p:ph type="sldNum" sz="quarter" idx="12"/>
          </p:nvPr>
        </p:nvSpPr>
        <p:spPr/>
        <p:txBody>
          <a:bodyPr/>
          <a:lstStyle/>
          <a:p>
            <a:fld id="{3310D8EA-3107-4873-B9AB-DD7D3E79053A}" type="slidenum">
              <a:rPr lang="en-US" smtClean="0"/>
              <a:t>‹#›</a:t>
            </a:fld>
            <a:endParaRPr lang="en-US"/>
          </a:p>
        </p:txBody>
      </p:sp>
    </p:spTree>
    <p:extLst>
      <p:ext uri="{BB962C8B-B14F-4D97-AF65-F5344CB8AC3E}">
        <p14:creationId xmlns:p14="http://schemas.microsoft.com/office/powerpoint/2010/main" val="3162728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 Photo w/Caption">
    <p:spTree>
      <p:nvGrpSpPr>
        <p:cNvPr id="1" name=""/>
        <p:cNvGrpSpPr/>
        <p:nvPr/>
      </p:nvGrpSpPr>
      <p:grpSpPr>
        <a:xfrm>
          <a:off x="0" y="0"/>
          <a:ext cx="0" cy="0"/>
          <a:chOff x="0" y="0"/>
          <a:chExt cx="0" cy="0"/>
        </a:xfrm>
      </p:grpSpPr>
      <p:sp>
        <p:nvSpPr>
          <p:cNvPr id="9" name="Picture Placeholder 8"/>
          <p:cNvSpPr>
            <a:spLocks noGrp="1"/>
          </p:cNvSpPr>
          <p:nvPr>
            <p:ph type="pic" sz="quarter" idx="22"/>
          </p:nvPr>
        </p:nvSpPr>
        <p:spPr>
          <a:xfrm>
            <a:off x="754381" y="2682240"/>
            <a:ext cx="5538826" cy="5979160"/>
          </a:xfrm>
          <a:solidFill>
            <a:schemeClr val="accent3">
              <a:lumMod val="20000"/>
              <a:lumOff val="80000"/>
            </a:schemeClr>
          </a:solidFill>
        </p:spPr>
        <p:txBody>
          <a:bodyPr/>
          <a:lstStyle>
            <a:lvl1pPr>
              <a:defRPr sz="2040">
                <a:solidFill>
                  <a:schemeClr val="tx1"/>
                </a:solidFill>
              </a:defRPr>
            </a:lvl1pPr>
          </a:lstStyle>
          <a:p>
            <a:r>
              <a:rPr lang="en-US"/>
              <a:t>Click icon to add picture</a:t>
            </a:r>
            <a:endParaRPr lang="en-US" dirty="0"/>
          </a:p>
        </p:txBody>
      </p:sp>
      <p:sp>
        <p:nvSpPr>
          <p:cNvPr id="2" name="Title 1"/>
          <p:cNvSpPr>
            <a:spLocks noGrp="1"/>
          </p:cNvSpPr>
          <p:nvPr>
            <p:ph type="title" hasCustomPrompt="1"/>
          </p:nvPr>
        </p:nvSpPr>
        <p:spPr/>
        <p:txBody>
          <a:bodyPr/>
          <a:lstStyle>
            <a:lvl1pPr>
              <a:defRPr/>
            </a:lvl1pPr>
          </a:lstStyle>
          <a:p>
            <a:r>
              <a:rPr lang="en-US" dirty="0"/>
              <a:t>3 Photo | Type insightful headline in sentence case | One line</a:t>
            </a:r>
          </a:p>
        </p:txBody>
      </p:sp>
      <p:sp>
        <p:nvSpPr>
          <p:cNvPr id="3" name="Date Placeholder 2"/>
          <p:cNvSpPr>
            <a:spLocks noGrp="1"/>
          </p:cNvSpPr>
          <p:nvPr>
            <p:ph type="dt" sz="half" idx="10"/>
          </p:nvPr>
        </p:nvSpPr>
        <p:spPr/>
        <p:txBody>
          <a:bodyPr/>
          <a:lstStyle/>
          <a:p>
            <a:fld id="{14895314-66DE-4042-9260-42534530A661}" type="datetime1">
              <a:rPr lang="en-US" smtClean="0"/>
              <a:t>4/22/24</a:t>
            </a:fld>
            <a:endParaRPr lang="en-US"/>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726439" y="1640149"/>
            <a:ext cx="16596361" cy="721783"/>
          </a:xfrm>
        </p:spPr>
        <p:txBody>
          <a:bodyPr/>
          <a:lstStyle>
            <a:lvl1pPr>
              <a:defRPr sz="3315">
                <a:solidFill>
                  <a:schemeClr val="accent4"/>
                </a:solidFill>
              </a:defRPr>
            </a:lvl1pPr>
          </a:lstStyle>
          <a:p>
            <a:pPr lvl="0"/>
            <a:r>
              <a:rPr lang="en-US" dirty="0"/>
              <a:t>Use this space for one line subhead if needed | One line</a:t>
            </a:r>
          </a:p>
        </p:txBody>
      </p:sp>
      <p:sp>
        <p:nvSpPr>
          <p:cNvPr id="8" name="Text Placeholder 7"/>
          <p:cNvSpPr>
            <a:spLocks noGrp="1"/>
          </p:cNvSpPr>
          <p:nvPr>
            <p:ph type="body" sz="quarter" idx="14" hasCustomPrompt="1"/>
          </p:nvPr>
        </p:nvSpPr>
        <p:spPr>
          <a:xfrm>
            <a:off x="3233006" y="5681462"/>
            <a:ext cx="3046791" cy="2979938"/>
          </a:xfrm>
          <a:solidFill>
            <a:schemeClr val="tx1"/>
          </a:solidFill>
        </p:spPr>
        <p:txBody>
          <a:bodyPr lIns="137160" tIns="137160" anchor="t"/>
          <a:lstStyle>
            <a:lvl1pPr algn="l">
              <a:lnSpc>
                <a:spcPct val="90000"/>
              </a:lnSpc>
              <a:spcBef>
                <a:spcPts val="0"/>
              </a:spcBef>
              <a:spcAft>
                <a:spcPts val="0"/>
              </a:spcAft>
              <a:defRPr sz="2040">
                <a:solidFill>
                  <a:schemeClr val="bg1"/>
                </a:solidFill>
              </a:defRPr>
            </a:lvl1pPr>
          </a:lstStyle>
          <a:p>
            <a:pPr lvl="0"/>
            <a:r>
              <a:rPr lang="en-US" dirty="0"/>
              <a:t>Type caption here | Remove if not needed</a:t>
            </a:r>
          </a:p>
        </p:txBody>
      </p:sp>
      <p:sp>
        <p:nvSpPr>
          <p:cNvPr id="15" name="Picture Placeholder 8"/>
          <p:cNvSpPr>
            <a:spLocks noGrp="1"/>
          </p:cNvSpPr>
          <p:nvPr>
            <p:ph type="pic" sz="quarter" idx="23"/>
          </p:nvPr>
        </p:nvSpPr>
        <p:spPr>
          <a:xfrm>
            <a:off x="6286716" y="2682240"/>
            <a:ext cx="5538826" cy="5979160"/>
          </a:xfrm>
          <a:solidFill>
            <a:schemeClr val="accent3">
              <a:lumMod val="20000"/>
              <a:lumOff val="80000"/>
            </a:schemeClr>
          </a:solidFill>
        </p:spPr>
        <p:txBody>
          <a:bodyPr/>
          <a:lstStyle>
            <a:lvl1pPr>
              <a:defRPr sz="2040">
                <a:solidFill>
                  <a:schemeClr val="tx1"/>
                </a:solidFill>
              </a:defRPr>
            </a:lvl1pPr>
          </a:lstStyle>
          <a:p>
            <a:r>
              <a:rPr lang="en-US"/>
              <a:t>Click icon to add picture</a:t>
            </a:r>
            <a:endParaRPr lang="en-US" dirty="0"/>
          </a:p>
        </p:txBody>
      </p:sp>
      <p:sp>
        <p:nvSpPr>
          <p:cNvPr id="16" name="Text Placeholder 7"/>
          <p:cNvSpPr>
            <a:spLocks noGrp="1"/>
          </p:cNvSpPr>
          <p:nvPr>
            <p:ph type="body" sz="quarter" idx="24" hasCustomPrompt="1"/>
          </p:nvPr>
        </p:nvSpPr>
        <p:spPr>
          <a:xfrm>
            <a:off x="8778752" y="5681462"/>
            <a:ext cx="3046791" cy="2979938"/>
          </a:xfrm>
          <a:solidFill>
            <a:schemeClr val="accent2"/>
          </a:solidFill>
        </p:spPr>
        <p:txBody>
          <a:bodyPr lIns="137160" tIns="137160" anchor="t"/>
          <a:lstStyle>
            <a:lvl1pPr algn="l">
              <a:lnSpc>
                <a:spcPct val="90000"/>
              </a:lnSpc>
              <a:spcBef>
                <a:spcPts val="0"/>
              </a:spcBef>
              <a:spcAft>
                <a:spcPts val="0"/>
              </a:spcAft>
              <a:defRPr sz="2040">
                <a:solidFill>
                  <a:schemeClr val="bg1"/>
                </a:solidFill>
              </a:defRPr>
            </a:lvl1pPr>
          </a:lstStyle>
          <a:p>
            <a:pPr lvl="0"/>
            <a:r>
              <a:rPr lang="en-US" dirty="0"/>
              <a:t>Type caption here | Remove if not needed</a:t>
            </a:r>
          </a:p>
        </p:txBody>
      </p:sp>
      <p:sp>
        <p:nvSpPr>
          <p:cNvPr id="17" name="Picture Placeholder 8"/>
          <p:cNvSpPr>
            <a:spLocks noGrp="1"/>
          </p:cNvSpPr>
          <p:nvPr>
            <p:ph type="pic" sz="quarter" idx="25"/>
          </p:nvPr>
        </p:nvSpPr>
        <p:spPr>
          <a:xfrm>
            <a:off x="11832193" y="2691882"/>
            <a:ext cx="5538826" cy="5979160"/>
          </a:xfrm>
          <a:solidFill>
            <a:schemeClr val="accent3">
              <a:lumMod val="20000"/>
              <a:lumOff val="80000"/>
            </a:schemeClr>
          </a:solidFill>
        </p:spPr>
        <p:txBody>
          <a:bodyPr/>
          <a:lstStyle>
            <a:lvl1pPr>
              <a:defRPr sz="2040">
                <a:solidFill>
                  <a:schemeClr val="tx1"/>
                </a:solidFill>
              </a:defRPr>
            </a:lvl1pPr>
          </a:lstStyle>
          <a:p>
            <a:r>
              <a:rPr lang="en-US"/>
              <a:t>Click icon to add picture</a:t>
            </a:r>
            <a:endParaRPr lang="en-US" dirty="0"/>
          </a:p>
        </p:txBody>
      </p:sp>
      <p:sp>
        <p:nvSpPr>
          <p:cNvPr id="18" name="Text Placeholder 7"/>
          <p:cNvSpPr>
            <a:spLocks noGrp="1"/>
          </p:cNvSpPr>
          <p:nvPr>
            <p:ph type="body" sz="quarter" idx="26" hasCustomPrompt="1"/>
          </p:nvPr>
        </p:nvSpPr>
        <p:spPr>
          <a:xfrm>
            <a:off x="14324229" y="5681462"/>
            <a:ext cx="3046791" cy="2979938"/>
          </a:xfrm>
          <a:solidFill>
            <a:schemeClr val="accent4"/>
          </a:solidFill>
        </p:spPr>
        <p:txBody>
          <a:bodyPr lIns="137160" tIns="137160" anchor="t"/>
          <a:lstStyle>
            <a:lvl1pPr algn="l">
              <a:lnSpc>
                <a:spcPct val="90000"/>
              </a:lnSpc>
              <a:spcBef>
                <a:spcPts val="0"/>
              </a:spcBef>
              <a:spcAft>
                <a:spcPts val="0"/>
              </a:spcAft>
              <a:defRPr sz="2040">
                <a:solidFill>
                  <a:schemeClr val="bg1"/>
                </a:solidFill>
              </a:defRPr>
            </a:lvl1pPr>
          </a:lstStyle>
          <a:p>
            <a:pPr lvl="0"/>
            <a:r>
              <a:rPr lang="en-US" dirty="0"/>
              <a:t>Type caption here | Remove if not needed</a:t>
            </a:r>
          </a:p>
        </p:txBody>
      </p:sp>
      <p:sp>
        <p:nvSpPr>
          <p:cNvPr id="13" name="Rectangle 12">
            <a:extLst>
              <a:ext uri="{FF2B5EF4-FFF2-40B4-BE49-F238E27FC236}">
                <a16:creationId xmlns:a16="http://schemas.microsoft.com/office/drawing/2014/main" id="{B42870C7-51DA-4C40-888B-8B285A0F75BB}"/>
              </a:ext>
            </a:extLst>
          </p:cNvPr>
          <p:cNvSpPr/>
          <p:nvPr userDrawn="1"/>
        </p:nvSpPr>
        <p:spPr bwMode="gray">
          <a:xfrm>
            <a:off x="17979576" y="-8643"/>
            <a:ext cx="3203788" cy="10058400"/>
          </a:xfrm>
          <a:prstGeom prst="rect">
            <a:avLst/>
          </a:prstGeom>
          <a:solidFill>
            <a:schemeClr val="accent3"/>
          </a:solidFill>
          <a:ln w="31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785" dirty="0"/>
              <a:t>For Image / Photography options. navigate to https://hub.uhg.com/sites/hub/Optum/Resources/Brand/Documents/Photo%20Library%20Overview_June2017.docx</a:t>
            </a:r>
          </a:p>
        </p:txBody>
      </p:sp>
    </p:spTree>
    <p:extLst>
      <p:ext uri="{BB962C8B-B14F-4D97-AF65-F5344CB8AC3E}">
        <p14:creationId xmlns:p14="http://schemas.microsoft.com/office/powerpoint/2010/main" val="3781410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5 Column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5 Column icon | Type insightful headline in sentence case | 1 line</a:t>
            </a:r>
          </a:p>
        </p:txBody>
      </p:sp>
      <p:sp>
        <p:nvSpPr>
          <p:cNvPr id="3" name="Date Placeholder 2"/>
          <p:cNvSpPr>
            <a:spLocks noGrp="1"/>
          </p:cNvSpPr>
          <p:nvPr>
            <p:ph type="dt" sz="half" idx="10"/>
          </p:nvPr>
        </p:nvSpPr>
        <p:spPr/>
        <p:txBody>
          <a:bodyPr/>
          <a:lstStyle/>
          <a:p>
            <a:fld id="{093DFCFF-5E23-514D-8BFB-2F69B08556C4}" type="datetime1">
              <a:rPr lang="en-US" smtClean="0"/>
              <a:t>4/22/24</a:t>
            </a:fld>
            <a:endParaRPr lang="en-US"/>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726439" y="1640149"/>
            <a:ext cx="16596361" cy="721783"/>
          </a:xfrm>
        </p:spPr>
        <p:txBody>
          <a:bodyPr/>
          <a:lstStyle>
            <a:lvl1pPr>
              <a:defRPr sz="3315">
                <a:solidFill>
                  <a:schemeClr val="accent4"/>
                </a:solidFill>
              </a:defRPr>
            </a:lvl1pPr>
          </a:lstStyle>
          <a:p>
            <a:pPr lvl="0"/>
            <a:r>
              <a:rPr lang="en-US" dirty="0"/>
              <a:t>Use this space for one line subhead if needed | One line</a:t>
            </a:r>
          </a:p>
        </p:txBody>
      </p:sp>
      <p:sp>
        <p:nvSpPr>
          <p:cNvPr id="8" name="Text Placeholder 7"/>
          <p:cNvSpPr>
            <a:spLocks noGrp="1"/>
          </p:cNvSpPr>
          <p:nvPr>
            <p:ph type="body" sz="quarter" idx="14" hasCustomPrompt="1"/>
          </p:nvPr>
        </p:nvSpPr>
        <p:spPr>
          <a:xfrm>
            <a:off x="726439" y="2682237"/>
            <a:ext cx="3218688" cy="2889797"/>
          </a:xfrm>
          <a:solidFill>
            <a:schemeClr val="tx2"/>
          </a:solidFill>
        </p:spPr>
        <p:txBody>
          <a:bodyPr lIns="137160" anchor="ctr"/>
          <a:lstStyle>
            <a:lvl1pPr algn="ctr">
              <a:lnSpc>
                <a:spcPct val="90000"/>
              </a:lnSpc>
              <a:spcBef>
                <a:spcPts val="0"/>
              </a:spcBef>
              <a:spcAft>
                <a:spcPts val="0"/>
              </a:spcAft>
              <a:defRPr sz="1530">
                <a:solidFill>
                  <a:schemeClr val="tx1">
                    <a:lumMod val="20000"/>
                    <a:lumOff val="80000"/>
                  </a:schemeClr>
                </a:solidFill>
              </a:defRPr>
            </a:lvl1pPr>
          </a:lstStyle>
          <a:p>
            <a:pPr lvl="0"/>
            <a:r>
              <a:rPr lang="en-US" dirty="0"/>
              <a:t>[Place icon here. To  remove text, place cursor then hit space bar.]</a:t>
            </a:r>
          </a:p>
        </p:txBody>
      </p:sp>
      <p:sp>
        <p:nvSpPr>
          <p:cNvPr id="27" name="Text Placeholder 7"/>
          <p:cNvSpPr>
            <a:spLocks noGrp="1"/>
          </p:cNvSpPr>
          <p:nvPr>
            <p:ph type="body" sz="quarter" idx="15" hasCustomPrompt="1"/>
          </p:nvPr>
        </p:nvSpPr>
        <p:spPr>
          <a:xfrm>
            <a:off x="4078576" y="2682238"/>
            <a:ext cx="3218688" cy="2889797"/>
          </a:xfrm>
          <a:solidFill>
            <a:schemeClr val="accent2"/>
          </a:solidFill>
        </p:spPr>
        <p:txBody>
          <a:bodyPr lIns="137160" anchor="ctr"/>
          <a:lstStyle>
            <a:lvl1pPr algn="ctr">
              <a:lnSpc>
                <a:spcPct val="90000"/>
              </a:lnSpc>
              <a:spcBef>
                <a:spcPts val="0"/>
              </a:spcBef>
              <a:spcAft>
                <a:spcPts val="0"/>
              </a:spcAft>
              <a:defRPr sz="1530">
                <a:solidFill>
                  <a:schemeClr val="tx1">
                    <a:lumMod val="20000"/>
                    <a:lumOff val="80000"/>
                  </a:schemeClr>
                </a:solidFill>
              </a:defRPr>
            </a:lvl1pPr>
          </a:lstStyle>
          <a:p>
            <a:pPr lvl="0"/>
            <a:r>
              <a:rPr lang="en-US" dirty="0"/>
              <a:t>[Place icon here. To  remove text, place cursor then hit space bar.]</a:t>
            </a:r>
          </a:p>
        </p:txBody>
      </p:sp>
      <p:sp>
        <p:nvSpPr>
          <p:cNvPr id="28" name="Text Placeholder 7"/>
          <p:cNvSpPr>
            <a:spLocks noGrp="1"/>
          </p:cNvSpPr>
          <p:nvPr>
            <p:ph type="body" sz="quarter" idx="16" hasCustomPrompt="1"/>
          </p:nvPr>
        </p:nvSpPr>
        <p:spPr>
          <a:xfrm>
            <a:off x="7430711" y="2682238"/>
            <a:ext cx="3218688" cy="2889797"/>
          </a:xfrm>
          <a:solidFill>
            <a:schemeClr val="accent4"/>
          </a:solidFill>
        </p:spPr>
        <p:txBody>
          <a:bodyPr lIns="137160" anchor="ctr"/>
          <a:lstStyle>
            <a:lvl1pPr algn="ctr">
              <a:lnSpc>
                <a:spcPct val="90000"/>
              </a:lnSpc>
              <a:spcBef>
                <a:spcPts val="0"/>
              </a:spcBef>
              <a:spcAft>
                <a:spcPts val="0"/>
              </a:spcAft>
              <a:defRPr sz="1530">
                <a:solidFill>
                  <a:schemeClr val="tx1">
                    <a:lumMod val="20000"/>
                    <a:lumOff val="80000"/>
                  </a:schemeClr>
                </a:solidFill>
              </a:defRPr>
            </a:lvl1pPr>
          </a:lstStyle>
          <a:p>
            <a:pPr lvl="0"/>
            <a:r>
              <a:rPr lang="en-US" dirty="0"/>
              <a:t>[Place icon here. To  remove text, place cursor then hit space bar.]</a:t>
            </a:r>
          </a:p>
        </p:txBody>
      </p:sp>
      <p:sp>
        <p:nvSpPr>
          <p:cNvPr id="29" name="Text Placeholder 7"/>
          <p:cNvSpPr>
            <a:spLocks noGrp="1"/>
          </p:cNvSpPr>
          <p:nvPr>
            <p:ph type="body" sz="quarter" idx="17" hasCustomPrompt="1"/>
          </p:nvPr>
        </p:nvSpPr>
        <p:spPr>
          <a:xfrm>
            <a:off x="10782847" y="2682238"/>
            <a:ext cx="3218688" cy="2889797"/>
          </a:xfrm>
          <a:solidFill>
            <a:schemeClr val="accent1"/>
          </a:solidFill>
        </p:spPr>
        <p:txBody>
          <a:bodyPr lIns="137160" anchor="ctr"/>
          <a:lstStyle>
            <a:lvl1pPr algn="ctr">
              <a:lnSpc>
                <a:spcPct val="90000"/>
              </a:lnSpc>
              <a:spcBef>
                <a:spcPts val="0"/>
              </a:spcBef>
              <a:spcAft>
                <a:spcPts val="0"/>
              </a:spcAft>
              <a:defRPr sz="1530">
                <a:solidFill>
                  <a:schemeClr val="tx1">
                    <a:lumMod val="20000"/>
                    <a:lumOff val="80000"/>
                  </a:schemeClr>
                </a:solidFill>
              </a:defRPr>
            </a:lvl1pPr>
          </a:lstStyle>
          <a:p>
            <a:pPr lvl="0"/>
            <a:r>
              <a:rPr lang="en-US" dirty="0"/>
              <a:t>[Place icon here. To  remove text, place cursor then hit space bar.]</a:t>
            </a:r>
          </a:p>
        </p:txBody>
      </p:sp>
      <p:sp>
        <p:nvSpPr>
          <p:cNvPr id="30" name="Text Placeholder 7"/>
          <p:cNvSpPr>
            <a:spLocks noGrp="1"/>
          </p:cNvSpPr>
          <p:nvPr>
            <p:ph type="body" sz="quarter" idx="18" hasCustomPrompt="1"/>
          </p:nvPr>
        </p:nvSpPr>
        <p:spPr>
          <a:xfrm>
            <a:off x="14134980" y="2682238"/>
            <a:ext cx="3218688" cy="2889797"/>
          </a:xfrm>
          <a:solidFill>
            <a:srgbClr val="A22B38"/>
          </a:solidFill>
        </p:spPr>
        <p:txBody>
          <a:bodyPr lIns="137160" anchor="ctr"/>
          <a:lstStyle>
            <a:lvl1pPr algn="ctr">
              <a:lnSpc>
                <a:spcPct val="90000"/>
              </a:lnSpc>
              <a:spcBef>
                <a:spcPts val="0"/>
              </a:spcBef>
              <a:spcAft>
                <a:spcPts val="0"/>
              </a:spcAft>
              <a:defRPr sz="1530">
                <a:solidFill>
                  <a:schemeClr val="tx1">
                    <a:lumMod val="20000"/>
                    <a:lumOff val="80000"/>
                  </a:schemeClr>
                </a:solidFill>
              </a:defRPr>
            </a:lvl1pPr>
          </a:lstStyle>
          <a:p>
            <a:pPr lvl="0"/>
            <a:r>
              <a:rPr lang="en-US" dirty="0"/>
              <a:t>[Place icon here. To  remove text, place cursor then hit space bar.]</a:t>
            </a:r>
          </a:p>
        </p:txBody>
      </p:sp>
      <p:sp>
        <p:nvSpPr>
          <p:cNvPr id="31" name="Text Placeholder 7"/>
          <p:cNvSpPr>
            <a:spLocks noGrp="1"/>
          </p:cNvSpPr>
          <p:nvPr>
            <p:ph type="body" sz="quarter" idx="19" hasCustomPrompt="1"/>
          </p:nvPr>
        </p:nvSpPr>
        <p:spPr>
          <a:xfrm>
            <a:off x="726439" y="5572034"/>
            <a:ext cx="3218688" cy="3089366"/>
          </a:xfrm>
          <a:solidFill>
            <a:schemeClr val="accent3">
              <a:lumMod val="20000"/>
              <a:lumOff val="80000"/>
            </a:schemeClr>
          </a:solidFill>
        </p:spPr>
        <p:txBody>
          <a:bodyPr lIns="137160" tIns="137160" anchor="t"/>
          <a:lstStyle>
            <a:lvl1pPr marL="0" indent="0" algn="l">
              <a:lnSpc>
                <a:spcPct val="90000"/>
              </a:lnSpc>
              <a:spcBef>
                <a:spcPts val="0"/>
              </a:spcBef>
              <a:spcAft>
                <a:spcPts val="1530"/>
              </a:spcAft>
              <a:buFont typeface="Arial" panose="020B0604020202020204" pitchFamily="34" charset="0"/>
              <a:buNone/>
              <a:defRPr sz="2295">
                <a:solidFill>
                  <a:schemeClr val="tx1"/>
                </a:solidFill>
              </a:defRPr>
            </a:lvl1pPr>
            <a:lvl2pPr>
              <a:defRPr sz="2040"/>
            </a:lvl2pPr>
          </a:lstStyle>
          <a:p>
            <a:pPr lvl="0"/>
            <a:r>
              <a:rPr lang="en-US" dirty="0"/>
              <a:t>Header</a:t>
            </a:r>
          </a:p>
          <a:p>
            <a:pPr lvl="1"/>
            <a:r>
              <a:rPr lang="en-US" dirty="0"/>
              <a:t>Text – add bullet if needed</a:t>
            </a:r>
          </a:p>
        </p:txBody>
      </p:sp>
      <p:sp>
        <p:nvSpPr>
          <p:cNvPr id="17" name="Text Placeholder 7"/>
          <p:cNvSpPr>
            <a:spLocks noGrp="1"/>
          </p:cNvSpPr>
          <p:nvPr>
            <p:ph type="body" sz="quarter" idx="20" hasCustomPrompt="1"/>
          </p:nvPr>
        </p:nvSpPr>
        <p:spPr>
          <a:xfrm>
            <a:off x="4078572" y="5572034"/>
            <a:ext cx="3218693" cy="3089366"/>
          </a:xfrm>
          <a:solidFill>
            <a:schemeClr val="accent3">
              <a:lumMod val="20000"/>
              <a:lumOff val="80000"/>
            </a:schemeClr>
          </a:solidFill>
        </p:spPr>
        <p:txBody>
          <a:bodyPr lIns="137160" tIns="137160" anchor="t"/>
          <a:lstStyle>
            <a:lvl1pPr marL="0" indent="0" algn="l">
              <a:lnSpc>
                <a:spcPct val="90000"/>
              </a:lnSpc>
              <a:spcBef>
                <a:spcPts val="0"/>
              </a:spcBef>
              <a:spcAft>
                <a:spcPts val="1530"/>
              </a:spcAft>
              <a:buFont typeface="Arial" panose="020B0604020202020204" pitchFamily="34" charset="0"/>
              <a:buNone/>
              <a:defRPr sz="2295">
                <a:solidFill>
                  <a:schemeClr val="tx1"/>
                </a:solidFill>
              </a:defRPr>
            </a:lvl1pPr>
            <a:lvl2pPr>
              <a:defRPr sz="2040"/>
            </a:lvl2pPr>
          </a:lstStyle>
          <a:p>
            <a:pPr lvl="0"/>
            <a:r>
              <a:rPr lang="en-US" dirty="0"/>
              <a:t>Header</a:t>
            </a:r>
          </a:p>
          <a:p>
            <a:pPr lvl="1"/>
            <a:r>
              <a:rPr lang="en-US" dirty="0"/>
              <a:t>Text – add bullet if needed</a:t>
            </a:r>
          </a:p>
        </p:txBody>
      </p:sp>
      <p:sp>
        <p:nvSpPr>
          <p:cNvPr id="18" name="Text Placeholder 7"/>
          <p:cNvSpPr>
            <a:spLocks noGrp="1"/>
          </p:cNvSpPr>
          <p:nvPr>
            <p:ph type="body" sz="quarter" idx="21" hasCustomPrompt="1"/>
          </p:nvPr>
        </p:nvSpPr>
        <p:spPr>
          <a:xfrm>
            <a:off x="7430711" y="5572034"/>
            <a:ext cx="3218688" cy="3089366"/>
          </a:xfrm>
          <a:solidFill>
            <a:schemeClr val="accent3">
              <a:lumMod val="20000"/>
              <a:lumOff val="80000"/>
            </a:schemeClr>
          </a:solidFill>
        </p:spPr>
        <p:txBody>
          <a:bodyPr lIns="137160" tIns="137160" anchor="t"/>
          <a:lstStyle>
            <a:lvl1pPr marL="0" indent="0" algn="l">
              <a:lnSpc>
                <a:spcPct val="90000"/>
              </a:lnSpc>
              <a:spcBef>
                <a:spcPts val="0"/>
              </a:spcBef>
              <a:spcAft>
                <a:spcPts val="1530"/>
              </a:spcAft>
              <a:buFont typeface="Arial" panose="020B0604020202020204" pitchFamily="34" charset="0"/>
              <a:buNone/>
              <a:defRPr sz="2295">
                <a:solidFill>
                  <a:schemeClr val="tx1"/>
                </a:solidFill>
              </a:defRPr>
            </a:lvl1pPr>
            <a:lvl2pPr>
              <a:defRPr sz="2040"/>
            </a:lvl2pPr>
          </a:lstStyle>
          <a:p>
            <a:pPr lvl="0"/>
            <a:r>
              <a:rPr lang="en-US" dirty="0"/>
              <a:t>Header</a:t>
            </a:r>
          </a:p>
          <a:p>
            <a:pPr lvl="1"/>
            <a:r>
              <a:rPr lang="en-US" dirty="0"/>
              <a:t>Text – add bullet if needed</a:t>
            </a:r>
          </a:p>
        </p:txBody>
      </p:sp>
      <p:sp>
        <p:nvSpPr>
          <p:cNvPr id="19" name="Text Placeholder 7"/>
          <p:cNvSpPr>
            <a:spLocks noGrp="1"/>
          </p:cNvSpPr>
          <p:nvPr>
            <p:ph type="body" sz="quarter" idx="22" hasCustomPrompt="1"/>
          </p:nvPr>
        </p:nvSpPr>
        <p:spPr>
          <a:xfrm>
            <a:off x="10782847" y="5572034"/>
            <a:ext cx="3218688" cy="3089366"/>
          </a:xfrm>
          <a:solidFill>
            <a:schemeClr val="accent3">
              <a:lumMod val="20000"/>
              <a:lumOff val="80000"/>
            </a:schemeClr>
          </a:solidFill>
        </p:spPr>
        <p:txBody>
          <a:bodyPr lIns="137160" tIns="137160" anchor="t"/>
          <a:lstStyle>
            <a:lvl1pPr marL="0" indent="0" algn="l">
              <a:lnSpc>
                <a:spcPct val="90000"/>
              </a:lnSpc>
              <a:spcBef>
                <a:spcPts val="0"/>
              </a:spcBef>
              <a:spcAft>
                <a:spcPts val="1530"/>
              </a:spcAft>
              <a:buFont typeface="Arial" panose="020B0604020202020204" pitchFamily="34" charset="0"/>
              <a:buNone/>
              <a:defRPr sz="2295">
                <a:solidFill>
                  <a:schemeClr val="tx1"/>
                </a:solidFill>
              </a:defRPr>
            </a:lvl1pPr>
            <a:lvl2pPr>
              <a:defRPr sz="2040"/>
            </a:lvl2pPr>
          </a:lstStyle>
          <a:p>
            <a:pPr lvl="0"/>
            <a:r>
              <a:rPr lang="en-US" dirty="0"/>
              <a:t>Header</a:t>
            </a:r>
          </a:p>
          <a:p>
            <a:pPr lvl="1"/>
            <a:r>
              <a:rPr lang="en-US" dirty="0"/>
              <a:t>Text – add bullet if needed</a:t>
            </a:r>
          </a:p>
        </p:txBody>
      </p:sp>
      <p:sp>
        <p:nvSpPr>
          <p:cNvPr id="20" name="Text Placeholder 7"/>
          <p:cNvSpPr>
            <a:spLocks noGrp="1"/>
          </p:cNvSpPr>
          <p:nvPr>
            <p:ph type="body" sz="quarter" idx="23" hasCustomPrompt="1"/>
          </p:nvPr>
        </p:nvSpPr>
        <p:spPr>
          <a:xfrm>
            <a:off x="14134980" y="5572034"/>
            <a:ext cx="3218688" cy="3089366"/>
          </a:xfrm>
          <a:solidFill>
            <a:schemeClr val="accent3">
              <a:lumMod val="20000"/>
              <a:lumOff val="80000"/>
            </a:schemeClr>
          </a:solidFill>
        </p:spPr>
        <p:txBody>
          <a:bodyPr lIns="137160" tIns="137160" anchor="t"/>
          <a:lstStyle>
            <a:lvl1pPr marL="0" indent="0" algn="l">
              <a:lnSpc>
                <a:spcPct val="90000"/>
              </a:lnSpc>
              <a:spcBef>
                <a:spcPts val="0"/>
              </a:spcBef>
              <a:spcAft>
                <a:spcPts val="1530"/>
              </a:spcAft>
              <a:buFont typeface="Arial" panose="020B0604020202020204" pitchFamily="34" charset="0"/>
              <a:buNone/>
              <a:defRPr sz="2295">
                <a:solidFill>
                  <a:schemeClr val="tx1"/>
                </a:solidFill>
              </a:defRPr>
            </a:lvl1pPr>
            <a:lvl2pPr>
              <a:defRPr sz="2040"/>
            </a:lvl2pPr>
          </a:lstStyle>
          <a:p>
            <a:pPr lvl="0"/>
            <a:r>
              <a:rPr lang="en-US" dirty="0"/>
              <a:t>Header</a:t>
            </a:r>
          </a:p>
          <a:p>
            <a:pPr lvl="1"/>
            <a:r>
              <a:rPr lang="en-US" dirty="0"/>
              <a:t>Text – add bullet if needed</a:t>
            </a:r>
          </a:p>
        </p:txBody>
      </p:sp>
    </p:spTree>
    <p:extLst>
      <p:ext uri="{BB962C8B-B14F-4D97-AF65-F5344CB8AC3E}">
        <p14:creationId xmlns:p14="http://schemas.microsoft.com/office/powerpoint/2010/main" val="3133439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3 row icon | Type insightful headline in sentence case | 1 line</a:t>
            </a:r>
          </a:p>
        </p:txBody>
      </p:sp>
      <p:sp>
        <p:nvSpPr>
          <p:cNvPr id="3" name="Date Placeholder 2"/>
          <p:cNvSpPr>
            <a:spLocks noGrp="1"/>
          </p:cNvSpPr>
          <p:nvPr>
            <p:ph type="dt" sz="half" idx="10"/>
          </p:nvPr>
        </p:nvSpPr>
        <p:spPr/>
        <p:txBody>
          <a:bodyPr/>
          <a:lstStyle/>
          <a:p>
            <a:fld id="{C4E4F385-C034-394D-9A67-4D38A23443AB}" type="datetime1">
              <a:rPr lang="en-US" smtClean="0"/>
              <a:t>4/22/24</a:t>
            </a:fld>
            <a:endParaRPr lang="en-US"/>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726439" y="1640149"/>
            <a:ext cx="16596361" cy="721783"/>
          </a:xfrm>
        </p:spPr>
        <p:txBody>
          <a:bodyPr/>
          <a:lstStyle>
            <a:lvl1pPr>
              <a:defRPr sz="3315">
                <a:solidFill>
                  <a:schemeClr val="accent4"/>
                </a:solidFill>
              </a:defRPr>
            </a:lvl1pPr>
          </a:lstStyle>
          <a:p>
            <a:pPr lvl="0"/>
            <a:r>
              <a:rPr lang="en-US" dirty="0"/>
              <a:t>Use this space for one line subhead if needed | One line</a:t>
            </a:r>
          </a:p>
        </p:txBody>
      </p:sp>
      <p:sp>
        <p:nvSpPr>
          <p:cNvPr id="8" name="Text Placeholder 7"/>
          <p:cNvSpPr>
            <a:spLocks noGrp="1"/>
          </p:cNvSpPr>
          <p:nvPr>
            <p:ph type="body" sz="quarter" idx="14" hasCustomPrompt="1"/>
          </p:nvPr>
        </p:nvSpPr>
        <p:spPr>
          <a:xfrm>
            <a:off x="726440" y="2730135"/>
            <a:ext cx="2489594" cy="1917802"/>
          </a:xfrm>
          <a:solidFill>
            <a:schemeClr val="tx2"/>
          </a:solidFill>
        </p:spPr>
        <p:txBody>
          <a:bodyPr lIns="137160" rIns="18288" anchor="ctr"/>
          <a:lstStyle>
            <a:lvl1pPr algn="l">
              <a:lnSpc>
                <a:spcPct val="90000"/>
              </a:lnSpc>
              <a:spcBef>
                <a:spcPts val="0"/>
              </a:spcBef>
              <a:spcAft>
                <a:spcPts val="0"/>
              </a:spcAft>
              <a:defRPr sz="1530">
                <a:solidFill>
                  <a:schemeClr val="tx1">
                    <a:lumMod val="20000"/>
                    <a:lumOff val="80000"/>
                  </a:schemeClr>
                </a:solidFill>
              </a:defRPr>
            </a:lvl1pPr>
          </a:lstStyle>
          <a:p>
            <a:pPr lvl="0"/>
            <a:r>
              <a:rPr lang="en-US" dirty="0"/>
              <a:t>[place icon here. To  remove text, place cursor then hit space bar]</a:t>
            </a:r>
          </a:p>
        </p:txBody>
      </p:sp>
      <p:sp>
        <p:nvSpPr>
          <p:cNvPr id="28" name="Text Placeholder 7"/>
          <p:cNvSpPr>
            <a:spLocks noGrp="1"/>
          </p:cNvSpPr>
          <p:nvPr>
            <p:ph type="body" sz="quarter" idx="16" hasCustomPrompt="1"/>
          </p:nvPr>
        </p:nvSpPr>
        <p:spPr>
          <a:xfrm>
            <a:off x="726440" y="4728178"/>
            <a:ext cx="2489594" cy="1917802"/>
          </a:xfrm>
          <a:solidFill>
            <a:schemeClr val="accent2"/>
          </a:solidFill>
        </p:spPr>
        <p:txBody>
          <a:bodyPr lIns="137160" rIns="18288" anchor="ctr"/>
          <a:lstStyle>
            <a:lvl1pPr algn="l">
              <a:lnSpc>
                <a:spcPct val="90000"/>
              </a:lnSpc>
              <a:spcBef>
                <a:spcPts val="0"/>
              </a:spcBef>
              <a:spcAft>
                <a:spcPts val="0"/>
              </a:spcAft>
              <a:defRPr sz="1530">
                <a:solidFill>
                  <a:schemeClr val="tx1">
                    <a:lumMod val="20000"/>
                    <a:lumOff val="80000"/>
                  </a:schemeClr>
                </a:solidFill>
              </a:defRPr>
            </a:lvl1pPr>
          </a:lstStyle>
          <a:p>
            <a:pPr lvl="0"/>
            <a:r>
              <a:rPr lang="en-US" dirty="0"/>
              <a:t>[place icon here. To  remove text, place cursor then hit space bar]</a:t>
            </a:r>
          </a:p>
        </p:txBody>
      </p:sp>
      <p:sp>
        <p:nvSpPr>
          <p:cNvPr id="29" name="Text Placeholder 7"/>
          <p:cNvSpPr>
            <a:spLocks noGrp="1"/>
          </p:cNvSpPr>
          <p:nvPr>
            <p:ph type="body" sz="quarter" idx="17" hasCustomPrompt="1"/>
          </p:nvPr>
        </p:nvSpPr>
        <p:spPr>
          <a:xfrm>
            <a:off x="726440" y="6726221"/>
            <a:ext cx="2489594" cy="1917802"/>
          </a:xfrm>
          <a:solidFill>
            <a:schemeClr val="accent4"/>
          </a:solidFill>
        </p:spPr>
        <p:txBody>
          <a:bodyPr lIns="137160" rIns="18288" anchor="ctr"/>
          <a:lstStyle>
            <a:lvl1pPr algn="l">
              <a:lnSpc>
                <a:spcPct val="90000"/>
              </a:lnSpc>
              <a:spcBef>
                <a:spcPts val="0"/>
              </a:spcBef>
              <a:spcAft>
                <a:spcPts val="0"/>
              </a:spcAft>
              <a:defRPr sz="1530">
                <a:solidFill>
                  <a:schemeClr val="tx1">
                    <a:lumMod val="20000"/>
                    <a:lumOff val="80000"/>
                  </a:schemeClr>
                </a:solidFill>
              </a:defRPr>
            </a:lvl1pPr>
          </a:lstStyle>
          <a:p>
            <a:pPr lvl="0"/>
            <a:r>
              <a:rPr lang="en-US" dirty="0"/>
              <a:t>[place icon here. To  remove text, place cursor then hit space bar]</a:t>
            </a:r>
          </a:p>
        </p:txBody>
      </p:sp>
      <p:sp>
        <p:nvSpPr>
          <p:cNvPr id="9" name="Text Placeholder 8"/>
          <p:cNvSpPr>
            <a:spLocks noGrp="1"/>
          </p:cNvSpPr>
          <p:nvPr>
            <p:ph type="body" sz="quarter" idx="18" hasCustomPrompt="1"/>
          </p:nvPr>
        </p:nvSpPr>
        <p:spPr>
          <a:xfrm>
            <a:off x="3400033" y="2730135"/>
            <a:ext cx="13917446" cy="1877568"/>
          </a:xfrm>
        </p:spPr>
        <p:txBody>
          <a:bodyPr/>
          <a:lstStyle>
            <a:lvl1pPr>
              <a:defRPr sz="2295"/>
            </a:lvl1pPr>
            <a:lvl2pPr>
              <a:defRPr sz="2040"/>
            </a:lvl2pPr>
          </a:lstStyle>
          <a:p>
            <a:pPr lvl="0"/>
            <a:r>
              <a:rPr lang="en-US" dirty="0"/>
              <a:t>Level 1 text is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3400033" y="4756118"/>
            <a:ext cx="13917446" cy="1877568"/>
          </a:xfrm>
        </p:spPr>
        <p:txBody>
          <a:bodyPr/>
          <a:lstStyle>
            <a:lvl1pPr>
              <a:defRPr sz="2295"/>
            </a:lvl1pPr>
            <a:lvl2pPr>
              <a:defRPr sz="2040"/>
            </a:lvl2pPr>
          </a:lstStyle>
          <a:p>
            <a:pPr lvl="0"/>
            <a:r>
              <a:rPr lang="en-US" dirty="0"/>
              <a:t>Level 1 text is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3400033" y="6782103"/>
            <a:ext cx="13917446" cy="1877568"/>
          </a:xfrm>
        </p:spPr>
        <p:txBody>
          <a:bodyPr/>
          <a:lstStyle>
            <a:lvl1pPr>
              <a:defRPr sz="2295"/>
            </a:lvl1pPr>
            <a:lvl2pPr>
              <a:defRPr sz="2040"/>
            </a:lvl2pPr>
          </a:lstStyle>
          <a:p>
            <a:pPr lvl="0"/>
            <a:r>
              <a:rPr lang="en-US" dirty="0"/>
              <a:t>Level 1 text is 18 pt, hit return then Tab to get to level 2 – 16 pt gray</a:t>
            </a:r>
          </a:p>
          <a:p>
            <a:pPr lvl="1"/>
            <a:r>
              <a:rPr lang="en-US" dirty="0"/>
              <a:t>Second level</a:t>
            </a:r>
          </a:p>
        </p:txBody>
      </p:sp>
    </p:spTree>
    <p:extLst>
      <p:ext uri="{BB962C8B-B14F-4D97-AF65-F5344CB8AC3E}">
        <p14:creationId xmlns:p14="http://schemas.microsoft.com/office/powerpoint/2010/main" val="11252915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4 row icon | Type insightful headline in sentence case | 1 line</a:t>
            </a:r>
          </a:p>
        </p:txBody>
      </p:sp>
      <p:sp>
        <p:nvSpPr>
          <p:cNvPr id="3" name="Date Placeholder 2"/>
          <p:cNvSpPr>
            <a:spLocks noGrp="1"/>
          </p:cNvSpPr>
          <p:nvPr>
            <p:ph type="dt" sz="half" idx="10"/>
          </p:nvPr>
        </p:nvSpPr>
        <p:spPr/>
        <p:txBody>
          <a:bodyPr/>
          <a:lstStyle/>
          <a:p>
            <a:fld id="{5257A41A-550D-9143-AC5B-71A754476C80}" type="datetime1">
              <a:rPr lang="en-US" smtClean="0"/>
              <a:t>4/22/24</a:t>
            </a:fld>
            <a:endParaRPr lang="en-US"/>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726439" y="1640149"/>
            <a:ext cx="16596361" cy="721783"/>
          </a:xfrm>
        </p:spPr>
        <p:txBody>
          <a:bodyPr/>
          <a:lstStyle>
            <a:lvl1pPr>
              <a:defRPr sz="3315">
                <a:solidFill>
                  <a:schemeClr val="accent4"/>
                </a:solidFill>
              </a:defRPr>
            </a:lvl1pPr>
          </a:lstStyle>
          <a:p>
            <a:pPr lvl="0"/>
            <a:r>
              <a:rPr lang="en-US" dirty="0"/>
              <a:t>Use this space for one line subhead if needed | One line</a:t>
            </a:r>
          </a:p>
        </p:txBody>
      </p:sp>
      <p:sp>
        <p:nvSpPr>
          <p:cNvPr id="8" name="Text Placeholder 7"/>
          <p:cNvSpPr>
            <a:spLocks noGrp="1"/>
          </p:cNvSpPr>
          <p:nvPr>
            <p:ph type="body" sz="quarter" idx="14" hasCustomPrompt="1"/>
          </p:nvPr>
        </p:nvSpPr>
        <p:spPr>
          <a:xfrm>
            <a:off x="726439" y="2730135"/>
            <a:ext cx="2494484" cy="1448410"/>
          </a:xfrm>
          <a:solidFill>
            <a:schemeClr val="tx2"/>
          </a:solidFill>
        </p:spPr>
        <p:txBody>
          <a:bodyPr lIns="137160" anchor="ctr"/>
          <a:lstStyle>
            <a:lvl1pPr algn="l">
              <a:lnSpc>
                <a:spcPct val="90000"/>
              </a:lnSpc>
              <a:spcBef>
                <a:spcPts val="0"/>
              </a:spcBef>
              <a:spcAft>
                <a:spcPts val="0"/>
              </a:spcAft>
              <a:defRPr sz="1403">
                <a:solidFill>
                  <a:schemeClr val="tx1">
                    <a:lumMod val="20000"/>
                    <a:lumOff val="80000"/>
                  </a:schemeClr>
                </a:solidFill>
              </a:defRPr>
            </a:lvl1pPr>
          </a:lstStyle>
          <a:p>
            <a:pPr lvl="0"/>
            <a:r>
              <a:rPr lang="en-US" dirty="0"/>
              <a:t>[place icon here. To  remove text, place cursor then hit space bar]</a:t>
            </a:r>
          </a:p>
        </p:txBody>
      </p:sp>
      <p:sp>
        <p:nvSpPr>
          <p:cNvPr id="28" name="Text Placeholder 7"/>
          <p:cNvSpPr>
            <a:spLocks noGrp="1"/>
          </p:cNvSpPr>
          <p:nvPr>
            <p:ph type="body" sz="quarter" idx="16" hasCustomPrompt="1"/>
          </p:nvPr>
        </p:nvSpPr>
        <p:spPr>
          <a:xfrm>
            <a:off x="726439" y="4235594"/>
            <a:ext cx="2494484" cy="1448410"/>
          </a:xfrm>
          <a:solidFill>
            <a:schemeClr val="accent2"/>
          </a:solidFill>
        </p:spPr>
        <p:txBody>
          <a:bodyPr lIns="137160" anchor="ctr"/>
          <a:lstStyle>
            <a:lvl1pPr algn="l">
              <a:lnSpc>
                <a:spcPct val="90000"/>
              </a:lnSpc>
              <a:spcBef>
                <a:spcPts val="0"/>
              </a:spcBef>
              <a:spcAft>
                <a:spcPts val="0"/>
              </a:spcAft>
              <a:defRPr sz="1403">
                <a:solidFill>
                  <a:schemeClr val="tx1">
                    <a:lumMod val="20000"/>
                    <a:lumOff val="80000"/>
                  </a:schemeClr>
                </a:solidFill>
              </a:defRPr>
            </a:lvl1pPr>
          </a:lstStyle>
          <a:p>
            <a:pPr lvl="0"/>
            <a:r>
              <a:rPr lang="en-US" dirty="0"/>
              <a:t>[place icon here. To  remove text, place cursor then hit space bar]</a:t>
            </a:r>
          </a:p>
        </p:txBody>
      </p:sp>
      <p:sp>
        <p:nvSpPr>
          <p:cNvPr id="29" name="Text Placeholder 7"/>
          <p:cNvSpPr>
            <a:spLocks noGrp="1"/>
          </p:cNvSpPr>
          <p:nvPr>
            <p:ph type="body" sz="quarter" idx="17" hasCustomPrompt="1"/>
          </p:nvPr>
        </p:nvSpPr>
        <p:spPr>
          <a:xfrm>
            <a:off x="726439" y="5741052"/>
            <a:ext cx="2494484" cy="1448410"/>
          </a:xfrm>
          <a:solidFill>
            <a:schemeClr val="accent4"/>
          </a:solidFill>
        </p:spPr>
        <p:txBody>
          <a:bodyPr lIns="137160" anchor="ctr"/>
          <a:lstStyle>
            <a:lvl1pPr algn="l">
              <a:lnSpc>
                <a:spcPct val="90000"/>
              </a:lnSpc>
              <a:spcBef>
                <a:spcPts val="0"/>
              </a:spcBef>
              <a:spcAft>
                <a:spcPts val="0"/>
              </a:spcAft>
              <a:defRPr sz="1403">
                <a:solidFill>
                  <a:schemeClr val="tx1">
                    <a:lumMod val="20000"/>
                    <a:lumOff val="80000"/>
                  </a:schemeClr>
                </a:solidFill>
              </a:defRPr>
            </a:lvl1pPr>
          </a:lstStyle>
          <a:p>
            <a:pPr lvl="0"/>
            <a:r>
              <a:rPr lang="en-US" dirty="0"/>
              <a:t>[place icon here. To  remove text, place cursor then hit space bar]</a:t>
            </a:r>
          </a:p>
        </p:txBody>
      </p:sp>
      <p:sp>
        <p:nvSpPr>
          <p:cNvPr id="9" name="Text Placeholder 8"/>
          <p:cNvSpPr>
            <a:spLocks noGrp="1"/>
          </p:cNvSpPr>
          <p:nvPr>
            <p:ph type="body" sz="quarter" idx="18" hasCustomPrompt="1"/>
          </p:nvPr>
        </p:nvSpPr>
        <p:spPr>
          <a:xfrm>
            <a:off x="3343487" y="2730135"/>
            <a:ext cx="13973993" cy="1448410"/>
          </a:xfrm>
        </p:spPr>
        <p:txBody>
          <a:bodyPr/>
          <a:lstStyle>
            <a:lvl1pPr>
              <a:defRPr sz="2295"/>
            </a:lvl1pPr>
            <a:lvl2pPr>
              <a:defRPr sz="2040"/>
            </a:lvl2pPr>
          </a:lstStyle>
          <a:p>
            <a:pPr lvl="0"/>
            <a:r>
              <a:rPr lang="en-US" dirty="0"/>
              <a:t>Level 1 text is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3343487" y="4236176"/>
            <a:ext cx="13973993" cy="1448410"/>
          </a:xfrm>
        </p:spPr>
        <p:txBody>
          <a:bodyPr/>
          <a:lstStyle>
            <a:lvl1pPr>
              <a:defRPr sz="2295"/>
            </a:lvl1pPr>
            <a:lvl2pPr>
              <a:defRPr sz="2040"/>
            </a:lvl2pPr>
          </a:lstStyle>
          <a:p>
            <a:pPr lvl="0"/>
            <a:r>
              <a:rPr lang="en-US" dirty="0"/>
              <a:t>Level 1 text is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3348807" y="5741052"/>
            <a:ext cx="13973993" cy="1448410"/>
          </a:xfrm>
        </p:spPr>
        <p:txBody>
          <a:bodyPr/>
          <a:lstStyle>
            <a:lvl1pPr>
              <a:defRPr sz="2295"/>
            </a:lvl1pPr>
            <a:lvl2pPr>
              <a:defRPr sz="2040"/>
            </a:lvl2pPr>
          </a:lstStyle>
          <a:p>
            <a:pPr lvl="0"/>
            <a:r>
              <a:rPr lang="en-US" dirty="0"/>
              <a:t>Level 1 text is 18 pt, hit return then Tab to get to level 2 – 16 pt gray</a:t>
            </a:r>
          </a:p>
          <a:p>
            <a:pPr lvl="1"/>
            <a:r>
              <a:rPr lang="en-US" dirty="0"/>
              <a:t>Second level</a:t>
            </a:r>
          </a:p>
        </p:txBody>
      </p:sp>
      <p:sp>
        <p:nvSpPr>
          <p:cNvPr id="13" name="Text Placeholder 7"/>
          <p:cNvSpPr>
            <a:spLocks noGrp="1"/>
          </p:cNvSpPr>
          <p:nvPr>
            <p:ph type="body" sz="quarter" idx="21" hasCustomPrompt="1"/>
          </p:nvPr>
        </p:nvSpPr>
        <p:spPr>
          <a:xfrm>
            <a:off x="726439" y="7246509"/>
            <a:ext cx="2494484" cy="1448410"/>
          </a:xfrm>
          <a:solidFill>
            <a:schemeClr val="accent1"/>
          </a:solidFill>
        </p:spPr>
        <p:txBody>
          <a:bodyPr lIns="137160" anchor="ctr"/>
          <a:lstStyle>
            <a:lvl1pPr algn="l">
              <a:lnSpc>
                <a:spcPct val="90000"/>
              </a:lnSpc>
              <a:spcBef>
                <a:spcPts val="0"/>
              </a:spcBef>
              <a:spcAft>
                <a:spcPts val="0"/>
              </a:spcAft>
              <a:defRPr sz="1403">
                <a:solidFill>
                  <a:schemeClr val="tx1">
                    <a:lumMod val="20000"/>
                    <a:lumOff val="80000"/>
                  </a:schemeClr>
                </a:solidFill>
              </a:defRPr>
            </a:lvl1pPr>
          </a:lstStyle>
          <a:p>
            <a:pPr lvl="0"/>
            <a:r>
              <a:rPr lang="en-US" dirty="0"/>
              <a:t>[place icon here. To  remove text, place cursor then hit space bar]</a:t>
            </a:r>
          </a:p>
        </p:txBody>
      </p:sp>
      <p:sp>
        <p:nvSpPr>
          <p:cNvPr id="14" name="Text Placeholder 8"/>
          <p:cNvSpPr>
            <a:spLocks noGrp="1"/>
          </p:cNvSpPr>
          <p:nvPr>
            <p:ph type="body" sz="quarter" idx="22" hasCustomPrompt="1"/>
          </p:nvPr>
        </p:nvSpPr>
        <p:spPr>
          <a:xfrm>
            <a:off x="3348807" y="7245929"/>
            <a:ext cx="13973993" cy="1448410"/>
          </a:xfrm>
        </p:spPr>
        <p:txBody>
          <a:bodyPr/>
          <a:lstStyle>
            <a:lvl1pPr>
              <a:defRPr sz="2295"/>
            </a:lvl1pPr>
            <a:lvl2pPr>
              <a:defRPr sz="2040"/>
            </a:lvl2pPr>
          </a:lstStyle>
          <a:p>
            <a:pPr lvl="0"/>
            <a:r>
              <a:rPr lang="en-US" dirty="0"/>
              <a:t>Level 1 text is 18 pt, hit return then Tab to get to level 2 – 16 pt gray</a:t>
            </a:r>
          </a:p>
          <a:p>
            <a:pPr lvl="1"/>
            <a:r>
              <a:rPr lang="en-US" dirty="0"/>
              <a:t>Second level</a:t>
            </a:r>
          </a:p>
        </p:txBody>
      </p:sp>
    </p:spTree>
    <p:extLst>
      <p:ext uri="{BB962C8B-B14F-4D97-AF65-F5344CB8AC3E}">
        <p14:creationId xmlns:p14="http://schemas.microsoft.com/office/powerpoint/2010/main" val="388134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 Row Ic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5 row icon | Type insightful headline in sentence case | 1 line</a:t>
            </a:r>
          </a:p>
        </p:txBody>
      </p:sp>
      <p:sp>
        <p:nvSpPr>
          <p:cNvPr id="3" name="Date Placeholder 2"/>
          <p:cNvSpPr>
            <a:spLocks noGrp="1"/>
          </p:cNvSpPr>
          <p:nvPr>
            <p:ph type="dt" sz="half" idx="10"/>
          </p:nvPr>
        </p:nvSpPr>
        <p:spPr/>
        <p:txBody>
          <a:bodyPr/>
          <a:lstStyle/>
          <a:p>
            <a:fld id="{A22DCA91-730A-AD41-8B76-A4CCC8327D42}" type="datetime1">
              <a:rPr lang="en-US" smtClean="0"/>
              <a:t>4/22/24</a:t>
            </a:fld>
            <a:endParaRPr lang="en-US"/>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726439" y="1640149"/>
            <a:ext cx="16596361" cy="721783"/>
          </a:xfrm>
        </p:spPr>
        <p:txBody>
          <a:bodyPr/>
          <a:lstStyle>
            <a:lvl1pPr>
              <a:defRPr sz="3315">
                <a:solidFill>
                  <a:schemeClr val="accent4"/>
                </a:solidFill>
              </a:defRPr>
            </a:lvl1pPr>
          </a:lstStyle>
          <a:p>
            <a:pPr lvl="0"/>
            <a:r>
              <a:rPr lang="en-US" dirty="0"/>
              <a:t>Use this space for one line subhead if needed | One line</a:t>
            </a:r>
          </a:p>
        </p:txBody>
      </p:sp>
      <p:sp>
        <p:nvSpPr>
          <p:cNvPr id="8" name="Text Placeholder 7"/>
          <p:cNvSpPr>
            <a:spLocks noGrp="1"/>
          </p:cNvSpPr>
          <p:nvPr>
            <p:ph type="body" sz="quarter" idx="14" hasCustomPrompt="1"/>
          </p:nvPr>
        </p:nvSpPr>
        <p:spPr>
          <a:xfrm>
            <a:off x="726441" y="2730136"/>
            <a:ext cx="1540691" cy="1126541"/>
          </a:xfrm>
          <a:solidFill>
            <a:schemeClr val="tx2"/>
          </a:solidFill>
        </p:spPr>
        <p:txBody>
          <a:bodyPr lIns="45720" rIns="18288" anchor="ctr"/>
          <a:lstStyle>
            <a:lvl1pPr algn="l">
              <a:lnSpc>
                <a:spcPct val="90000"/>
              </a:lnSpc>
              <a:spcBef>
                <a:spcPts val="0"/>
              </a:spcBef>
              <a:spcAft>
                <a:spcPts val="0"/>
              </a:spcAft>
              <a:defRPr sz="1148">
                <a:solidFill>
                  <a:schemeClr val="tx1">
                    <a:lumMod val="20000"/>
                    <a:lumOff val="80000"/>
                  </a:schemeClr>
                </a:solidFill>
              </a:defRPr>
            </a:lvl1pPr>
          </a:lstStyle>
          <a:p>
            <a:pPr lvl="0"/>
            <a:r>
              <a:rPr lang="en-US" dirty="0"/>
              <a:t>[place icon here. To  remove text, place cursor then hit space bar]</a:t>
            </a:r>
          </a:p>
        </p:txBody>
      </p:sp>
      <p:sp>
        <p:nvSpPr>
          <p:cNvPr id="28" name="Text Placeholder 7"/>
          <p:cNvSpPr>
            <a:spLocks noGrp="1"/>
          </p:cNvSpPr>
          <p:nvPr>
            <p:ph type="body" sz="quarter" idx="16" hasCustomPrompt="1"/>
          </p:nvPr>
        </p:nvSpPr>
        <p:spPr>
          <a:xfrm>
            <a:off x="726441" y="3933425"/>
            <a:ext cx="1540691" cy="1126541"/>
          </a:xfrm>
          <a:solidFill>
            <a:schemeClr val="accent2"/>
          </a:solidFill>
        </p:spPr>
        <p:txBody>
          <a:bodyPr lIns="45720" rIns="18288" anchor="ctr"/>
          <a:lstStyle>
            <a:lvl1pPr algn="l">
              <a:lnSpc>
                <a:spcPct val="90000"/>
              </a:lnSpc>
              <a:spcBef>
                <a:spcPts val="0"/>
              </a:spcBef>
              <a:spcAft>
                <a:spcPts val="0"/>
              </a:spcAft>
              <a:defRPr sz="1148">
                <a:solidFill>
                  <a:schemeClr val="tx1">
                    <a:lumMod val="20000"/>
                    <a:lumOff val="80000"/>
                  </a:schemeClr>
                </a:solidFill>
              </a:defRPr>
            </a:lvl1pPr>
          </a:lstStyle>
          <a:p>
            <a:pPr lvl="0"/>
            <a:r>
              <a:rPr lang="en-US" dirty="0"/>
              <a:t>[place icon here. To  remove text, place cursor then hit space bar]</a:t>
            </a:r>
          </a:p>
        </p:txBody>
      </p:sp>
      <p:sp>
        <p:nvSpPr>
          <p:cNvPr id="29" name="Text Placeholder 7"/>
          <p:cNvSpPr>
            <a:spLocks noGrp="1"/>
          </p:cNvSpPr>
          <p:nvPr>
            <p:ph type="body" sz="quarter" idx="17" hasCustomPrompt="1"/>
          </p:nvPr>
        </p:nvSpPr>
        <p:spPr>
          <a:xfrm>
            <a:off x="726441" y="5136713"/>
            <a:ext cx="1540691" cy="1126541"/>
          </a:xfrm>
          <a:solidFill>
            <a:schemeClr val="accent4"/>
          </a:solidFill>
        </p:spPr>
        <p:txBody>
          <a:bodyPr lIns="45720" rIns="18288" anchor="ctr"/>
          <a:lstStyle>
            <a:lvl1pPr algn="l">
              <a:lnSpc>
                <a:spcPct val="90000"/>
              </a:lnSpc>
              <a:spcBef>
                <a:spcPts val="0"/>
              </a:spcBef>
              <a:spcAft>
                <a:spcPts val="0"/>
              </a:spcAft>
              <a:defRPr sz="1148">
                <a:solidFill>
                  <a:schemeClr val="tx1">
                    <a:lumMod val="20000"/>
                    <a:lumOff val="80000"/>
                  </a:schemeClr>
                </a:solidFill>
              </a:defRPr>
            </a:lvl1pPr>
          </a:lstStyle>
          <a:p>
            <a:pPr lvl="0"/>
            <a:r>
              <a:rPr lang="en-US" dirty="0"/>
              <a:t>[place icon here. To  remove text, place cursor then hit space bar]</a:t>
            </a:r>
          </a:p>
        </p:txBody>
      </p:sp>
      <p:sp>
        <p:nvSpPr>
          <p:cNvPr id="9" name="Text Placeholder 8"/>
          <p:cNvSpPr>
            <a:spLocks noGrp="1"/>
          </p:cNvSpPr>
          <p:nvPr>
            <p:ph type="body" sz="quarter" idx="18" hasCustomPrompt="1"/>
          </p:nvPr>
        </p:nvSpPr>
        <p:spPr>
          <a:xfrm>
            <a:off x="2389537" y="2730136"/>
            <a:ext cx="14927943" cy="1126541"/>
          </a:xfrm>
        </p:spPr>
        <p:txBody>
          <a:bodyPr/>
          <a:lstStyle>
            <a:lvl1pPr>
              <a:defRPr sz="2295"/>
            </a:lvl1pPr>
            <a:lvl2pPr>
              <a:defRPr sz="2040"/>
            </a:lvl2pPr>
          </a:lstStyle>
          <a:p>
            <a:pPr lvl="0"/>
            <a:r>
              <a:rPr lang="en-US" dirty="0"/>
              <a:t>Level 1 text is 18 pt, hit return then Tab to get to level 2 – 16 pt gray</a:t>
            </a:r>
          </a:p>
          <a:p>
            <a:pPr lvl="1"/>
            <a:r>
              <a:rPr lang="en-US" dirty="0"/>
              <a:t>Second level</a:t>
            </a:r>
          </a:p>
        </p:txBody>
      </p:sp>
      <p:sp>
        <p:nvSpPr>
          <p:cNvPr id="25" name="Text Placeholder 8"/>
          <p:cNvSpPr>
            <a:spLocks noGrp="1"/>
          </p:cNvSpPr>
          <p:nvPr>
            <p:ph type="body" sz="quarter" idx="19" hasCustomPrompt="1"/>
          </p:nvPr>
        </p:nvSpPr>
        <p:spPr>
          <a:xfrm>
            <a:off x="2394857" y="3930034"/>
            <a:ext cx="14927943" cy="1126541"/>
          </a:xfrm>
        </p:spPr>
        <p:txBody>
          <a:bodyPr/>
          <a:lstStyle>
            <a:lvl1pPr>
              <a:defRPr sz="2295"/>
            </a:lvl1pPr>
            <a:lvl2pPr>
              <a:defRPr sz="2040"/>
            </a:lvl2pPr>
          </a:lstStyle>
          <a:p>
            <a:pPr lvl="0"/>
            <a:r>
              <a:rPr lang="en-US" dirty="0"/>
              <a:t>Level 1 text is 18 pt, hit return then Tab to get to level 2 – 16 pt gray</a:t>
            </a:r>
          </a:p>
          <a:p>
            <a:pPr lvl="1"/>
            <a:r>
              <a:rPr lang="en-US" dirty="0"/>
              <a:t>Second level</a:t>
            </a:r>
          </a:p>
        </p:txBody>
      </p:sp>
      <p:sp>
        <p:nvSpPr>
          <p:cNvPr id="26" name="Text Placeholder 8"/>
          <p:cNvSpPr>
            <a:spLocks noGrp="1"/>
          </p:cNvSpPr>
          <p:nvPr>
            <p:ph type="body" sz="quarter" idx="20" hasCustomPrompt="1"/>
          </p:nvPr>
        </p:nvSpPr>
        <p:spPr>
          <a:xfrm>
            <a:off x="2394857" y="5129932"/>
            <a:ext cx="14927943" cy="1126541"/>
          </a:xfrm>
        </p:spPr>
        <p:txBody>
          <a:bodyPr/>
          <a:lstStyle>
            <a:lvl1pPr>
              <a:defRPr sz="2295"/>
            </a:lvl1pPr>
            <a:lvl2pPr>
              <a:defRPr sz="2040"/>
            </a:lvl2pPr>
          </a:lstStyle>
          <a:p>
            <a:pPr lvl="0"/>
            <a:r>
              <a:rPr lang="en-US" dirty="0"/>
              <a:t>Level 1 text is 18 pt, hit return then Tab to get to level 2 – 16 pt gray</a:t>
            </a:r>
          </a:p>
          <a:p>
            <a:pPr lvl="1"/>
            <a:r>
              <a:rPr lang="en-US" dirty="0"/>
              <a:t>Second level</a:t>
            </a:r>
          </a:p>
        </p:txBody>
      </p:sp>
      <p:sp>
        <p:nvSpPr>
          <p:cNvPr id="13" name="Text Placeholder 7"/>
          <p:cNvSpPr>
            <a:spLocks noGrp="1"/>
          </p:cNvSpPr>
          <p:nvPr>
            <p:ph type="body" sz="quarter" idx="21" hasCustomPrompt="1"/>
          </p:nvPr>
        </p:nvSpPr>
        <p:spPr>
          <a:xfrm>
            <a:off x="726441" y="6340001"/>
            <a:ext cx="1540691" cy="1126541"/>
          </a:xfrm>
          <a:solidFill>
            <a:schemeClr val="accent1"/>
          </a:solidFill>
        </p:spPr>
        <p:txBody>
          <a:bodyPr lIns="45720" rIns="18288" anchor="ctr"/>
          <a:lstStyle>
            <a:lvl1pPr algn="l">
              <a:lnSpc>
                <a:spcPct val="90000"/>
              </a:lnSpc>
              <a:spcBef>
                <a:spcPts val="0"/>
              </a:spcBef>
              <a:spcAft>
                <a:spcPts val="0"/>
              </a:spcAft>
              <a:defRPr sz="1148">
                <a:solidFill>
                  <a:schemeClr val="tx1">
                    <a:lumMod val="20000"/>
                    <a:lumOff val="80000"/>
                  </a:schemeClr>
                </a:solidFill>
              </a:defRPr>
            </a:lvl1pPr>
          </a:lstStyle>
          <a:p>
            <a:pPr lvl="0"/>
            <a:r>
              <a:rPr lang="en-US" dirty="0"/>
              <a:t>[place icon here. To  remove text, place cursor then hit space bar]</a:t>
            </a:r>
          </a:p>
        </p:txBody>
      </p:sp>
      <p:sp>
        <p:nvSpPr>
          <p:cNvPr id="14" name="Text Placeholder 8"/>
          <p:cNvSpPr>
            <a:spLocks noGrp="1"/>
          </p:cNvSpPr>
          <p:nvPr>
            <p:ph type="body" sz="quarter" idx="22" hasCustomPrompt="1"/>
          </p:nvPr>
        </p:nvSpPr>
        <p:spPr>
          <a:xfrm>
            <a:off x="2389537" y="6329829"/>
            <a:ext cx="14927943" cy="1126541"/>
          </a:xfrm>
        </p:spPr>
        <p:txBody>
          <a:bodyPr/>
          <a:lstStyle>
            <a:lvl1pPr>
              <a:defRPr sz="2295"/>
            </a:lvl1pPr>
            <a:lvl2pPr>
              <a:defRPr sz="2040"/>
            </a:lvl2pPr>
          </a:lstStyle>
          <a:p>
            <a:pPr lvl="0"/>
            <a:r>
              <a:rPr lang="en-US" dirty="0"/>
              <a:t>Level 1 text is 18 pt, hit return then Tab to get to level 2 – 16 pt gray</a:t>
            </a:r>
          </a:p>
          <a:p>
            <a:pPr lvl="1"/>
            <a:r>
              <a:rPr lang="en-US" dirty="0"/>
              <a:t>Second level</a:t>
            </a:r>
          </a:p>
        </p:txBody>
      </p:sp>
      <p:sp>
        <p:nvSpPr>
          <p:cNvPr id="15" name="Text Placeholder 7"/>
          <p:cNvSpPr>
            <a:spLocks noGrp="1"/>
          </p:cNvSpPr>
          <p:nvPr>
            <p:ph type="body" sz="quarter" idx="23" hasCustomPrompt="1"/>
          </p:nvPr>
        </p:nvSpPr>
        <p:spPr>
          <a:xfrm>
            <a:off x="726441" y="7543288"/>
            <a:ext cx="1540691" cy="1126541"/>
          </a:xfrm>
          <a:solidFill>
            <a:srgbClr val="A22B38"/>
          </a:solidFill>
        </p:spPr>
        <p:txBody>
          <a:bodyPr lIns="45720" rIns="18288" anchor="ctr"/>
          <a:lstStyle>
            <a:lvl1pPr algn="l">
              <a:lnSpc>
                <a:spcPct val="90000"/>
              </a:lnSpc>
              <a:spcBef>
                <a:spcPts val="0"/>
              </a:spcBef>
              <a:spcAft>
                <a:spcPts val="0"/>
              </a:spcAft>
              <a:defRPr sz="1148">
                <a:solidFill>
                  <a:schemeClr val="tx1">
                    <a:lumMod val="20000"/>
                    <a:lumOff val="80000"/>
                  </a:schemeClr>
                </a:solidFill>
              </a:defRPr>
            </a:lvl1pPr>
          </a:lstStyle>
          <a:p>
            <a:pPr lvl="0"/>
            <a:r>
              <a:rPr lang="en-US" dirty="0"/>
              <a:t>[place icon here. To  remove text, place cursor then hit space bar]</a:t>
            </a:r>
          </a:p>
        </p:txBody>
      </p:sp>
      <p:sp>
        <p:nvSpPr>
          <p:cNvPr id="16" name="Text Placeholder 8"/>
          <p:cNvSpPr>
            <a:spLocks noGrp="1"/>
          </p:cNvSpPr>
          <p:nvPr>
            <p:ph type="body" sz="quarter" idx="24" hasCustomPrompt="1"/>
          </p:nvPr>
        </p:nvSpPr>
        <p:spPr>
          <a:xfrm>
            <a:off x="2394857" y="7529728"/>
            <a:ext cx="14927943" cy="1126541"/>
          </a:xfrm>
        </p:spPr>
        <p:txBody>
          <a:bodyPr/>
          <a:lstStyle>
            <a:lvl1pPr>
              <a:defRPr sz="2295"/>
            </a:lvl1pPr>
            <a:lvl2pPr>
              <a:defRPr sz="2040"/>
            </a:lvl2pPr>
          </a:lstStyle>
          <a:p>
            <a:pPr lvl="0"/>
            <a:r>
              <a:rPr lang="en-US" dirty="0"/>
              <a:t>Level 1 text is 18 pt, hit return then Tab to get to level 2 – 16 pt gray</a:t>
            </a:r>
          </a:p>
          <a:p>
            <a:pPr lvl="1"/>
            <a:r>
              <a:rPr lang="en-US" dirty="0"/>
              <a:t>Second level</a:t>
            </a:r>
          </a:p>
        </p:txBody>
      </p:sp>
    </p:spTree>
    <p:extLst>
      <p:ext uri="{BB962C8B-B14F-4D97-AF65-F5344CB8AC3E}">
        <p14:creationId xmlns:p14="http://schemas.microsoft.com/office/powerpoint/2010/main" val="566646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gray"/>
        <p:txBody>
          <a:bodyPr/>
          <a:lstStyle/>
          <a:p>
            <a:fld id="{51A3DC56-9734-8F45-A5DA-23BA3AC4A936}" type="datetime1">
              <a:rPr lang="en-US" smtClean="0"/>
              <a:t>4/22/24</a:t>
            </a:fld>
            <a:endParaRPr lang="en-US"/>
          </a:p>
        </p:txBody>
      </p:sp>
      <p:sp>
        <p:nvSpPr>
          <p:cNvPr id="4" name="Slide Number Placeholder 3"/>
          <p:cNvSpPr>
            <a:spLocks noGrp="1"/>
          </p:cNvSpPr>
          <p:nvPr>
            <p:ph type="sldNum" sz="quarter" idx="12"/>
          </p:nvPr>
        </p:nvSpPr>
        <p:spPr bwMode="gray"/>
        <p:txBody>
          <a:bodyPr/>
          <a:lstStyle/>
          <a:p>
            <a:fld id="{3310D8EA-3107-4873-B9AB-DD7D3E79053A}" type="slidenum">
              <a:rPr lang="en-US" smtClean="0"/>
              <a:t>‹#›</a:t>
            </a:fld>
            <a:endParaRPr lang="en-US"/>
          </a:p>
        </p:txBody>
      </p:sp>
      <p:sp>
        <p:nvSpPr>
          <p:cNvPr id="7" name="Text Placeholder 6"/>
          <p:cNvSpPr>
            <a:spLocks noGrp="1"/>
          </p:cNvSpPr>
          <p:nvPr>
            <p:ph type="body" sz="quarter" idx="13" hasCustomPrompt="1"/>
          </p:nvPr>
        </p:nvSpPr>
        <p:spPr bwMode="gray">
          <a:xfrm>
            <a:off x="6619453" y="4364296"/>
            <a:ext cx="4642697" cy="893747"/>
          </a:xfrm>
        </p:spPr>
        <p:txBody>
          <a:bodyPr anchor="ctr"/>
          <a:lstStyle>
            <a:lvl1pPr algn="ctr">
              <a:defRPr>
                <a:solidFill>
                  <a:schemeClr val="accent4"/>
                </a:solidFill>
              </a:defRPr>
            </a:lvl1pPr>
          </a:lstStyle>
          <a:p>
            <a:pPr lvl="0"/>
            <a:r>
              <a:rPr lang="en-US" dirty="0"/>
              <a:t>[blank]</a:t>
            </a:r>
          </a:p>
        </p:txBody>
      </p:sp>
      <p:pic>
        <p:nvPicPr>
          <p:cNvPr id="9" name="Picture 8">
            <a:extLst>
              <a:ext uri="{FF2B5EF4-FFF2-40B4-BE49-F238E27FC236}">
                <a16:creationId xmlns:a16="http://schemas.microsoft.com/office/drawing/2014/main" id="{7CA2E36E-0880-4ED1-941C-15199A0FA8E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7994" t="18631" r="7973" b="19012"/>
          <a:stretch/>
        </p:blipFill>
        <p:spPr>
          <a:xfrm>
            <a:off x="575833" y="9186271"/>
            <a:ext cx="2091110" cy="651982"/>
          </a:xfrm>
          <a:prstGeom prst="rect">
            <a:avLst/>
          </a:prstGeom>
        </p:spPr>
      </p:pic>
    </p:spTree>
    <p:extLst>
      <p:ext uri="{BB962C8B-B14F-4D97-AF65-F5344CB8AC3E}">
        <p14:creationId xmlns:p14="http://schemas.microsoft.com/office/powerpoint/2010/main" val="1832818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Closing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84CC8E-C163-4D27-8E8B-087072A6A50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950962" y="3352799"/>
            <a:ext cx="7979680" cy="3352807"/>
          </a:xfrm>
          <a:prstGeom prst="rect">
            <a:avLst/>
          </a:prstGeom>
        </p:spPr>
      </p:pic>
      <p:sp>
        <p:nvSpPr>
          <p:cNvPr id="2" name="Date Placeholder 1"/>
          <p:cNvSpPr>
            <a:spLocks noGrp="1"/>
          </p:cNvSpPr>
          <p:nvPr>
            <p:ph type="dt" sz="half" idx="10"/>
          </p:nvPr>
        </p:nvSpPr>
        <p:spPr bwMode="gray"/>
        <p:txBody>
          <a:bodyPr/>
          <a:lstStyle/>
          <a:p>
            <a:fld id="{F079C128-4385-F346-B9A2-B7516B5A986E}" type="datetime1">
              <a:rPr lang="en-US" smtClean="0"/>
              <a:t>4/22/24</a:t>
            </a:fld>
            <a:endParaRPr lang="en-US"/>
          </a:p>
        </p:txBody>
      </p:sp>
      <p:sp>
        <p:nvSpPr>
          <p:cNvPr id="4" name="Slide Number Placeholder 3"/>
          <p:cNvSpPr>
            <a:spLocks noGrp="1"/>
          </p:cNvSpPr>
          <p:nvPr>
            <p:ph type="sldNum" sz="quarter" idx="12"/>
          </p:nvPr>
        </p:nvSpPr>
        <p:spPr bwMode="gray"/>
        <p:txBody>
          <a:bodyPr/>
          <a:lstStyle/>
          <a:p>
            <a:fld id="{3310D8EA-3107-4873-B9AB-DD7D3E79053A}" type="slidenum">
              <a:rPr lang="en-US" smtClean="0"/>
              <a:t>‹#›</a:t>
            </a:fld>
            <a:endParaRPr lang="en-US"/>
          </a:p>
        </p:txBody>
      </p:sp>
    </p:spTree>
    <p:extLst>
      <p:ext uri="{BB962C8B-B14F-4D97-AF65-F5344CB8AC3E}">
        <p14:creationId xmlns:p14="http://schemas.microsoft.com/office/powerpoint/2010/main" val="3840638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Closing / 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a:xfrm>
            <a:off x="726507" y="5016027"/>
            <a:ext cx="10528058" cy="708234"/>
          </a:xfrm>
        </p:spPr>
        <p:txBody>
          <a:bodyPr anchor="ctr"/>
          <a:lstStyle>
            <a:lvl1pPr>
              <a:defRPr sz="3060">
                <a:solidFill>
                  <a:schemeClr val="accent1"/>
                </a:solidFill>
              </a:defRPr>
            </a:lvl1pPr>
          </a:lstStyle>
          <a:p>
            <a:r>
              <a:rPr lang="en-US" dirty="0"/>
              <a:t>Dan McCreary</a:t>
            </a:r>
          </a:p>
        </p:txBody>
      </p:sp>
      <p:sp>
        <p:nvSpPr>
          <p:cNvPr id="3" name="Text Placeholder 2"/>
          <p:cNvSpPr>
            <a:spLocks noGrp="1"/>
          </p:cNvSpPr>
          <p:nvPr>
            <p:ph type="body" idx="1" hasCustomPrompt="1"/>
          </p:nvPr>
        </p:nvSpPr>
        <p:spPr bwMode="gray">
          <a:xfrm>
            <a:off x="726507" y="5820639"/>
            <a:ext cx="10528058" cy="710794"/>
          </a:xfrm>
        </p:spPr>
        <p:txBody>
          <a:bodyPr anchor="ctr"/>
          <a:lstStyle>
            <a:lvl1pPr marL="0" indent="0">
              <a:buNone/>
              <a:defRPr sz="3060">
                <a:solidFill>
                  <a:schemeClr val="tx1"/>
                </a:solidFill>
              </a:defRPr>
            </a:lvl1pPr>
            <a:lvl2pPr marL="582930" indent="0">
              <a:buNone/>
              <a:defRPr sz="2550">
                <a:solidFill>
                  <a:schemeClr val="tx1">
                    <a:tint val="75000"/>
                  </a:schemeClr>
                </a:solidFill>
              </a:defRPr>
            </a:lvl2pPr>
            <a:lvl3pPr marL="1165860" indent="0">
              <a:buNone/>
              <a:defRPr sz="2295">
                <a:solidFill>
                  <a:schemeClr val="tx1">
                    <a:tint val="75000"/>
                  </a:schemeClr>
                </a:solidFill>
              </a:defRPr>
            </a:lvl3pPr>
            <a:lvl4pPr marL="1748790" indent="0">
              <a:buNone/>
              <a:defRPr sz="2040">
                <a:solidFill>
                  <a:schemeClr val="tx1">
                    <a:tint val="75000"/>
                  </a:schemeClr>
                </a:solidFill>
              </a:defRPr>
            </a:lvl4pPr>
            <a:lvl5pPr marL="2331720" indent="0">
              <a:buNone/>
              <a:defRPr sz="2040">
                <a:solidFill>
                  <a:schemeClr val="tx1">
                    <a:tint val="75000"/>
                  </a:schemeClr>
                </a:solidFill>
              </a:defRPr>
            </a:lvl5pPr>
            <a:lvl6pPr marL="2914650" indent="0">
              <a:buNone/>
              <a:defRPr sz="2040">
                <a:solidFill>
                  <a:schemeClr val="tx1">
                    <a:tint val="75000"/>
                  </a:schemeClr>
                </a:solidFill>
              </a:defRPr>
            </a:lvl6pPr>
            <a:lvl7pPr marL="3497580" indent="0">
              <a:buNone/>
              <a:defRPr sz="2040">
                <a:solidFill>
                  <a:schemeClr val="tx1">
                    <a:tint val="75000"/>
                  </a:schemeClr>
                </a:solidFill>
              </a:defRPr>
            </a:lvl7pPr>
            <a:lvl8pPr marL="4080510" indent="0">
              <a:buNone/>
              <a:defRPr sz="2040">
                <a:solidFill>
                  <a:schemeClr val="tx1">
                    <a:tint val="75000"/>
                  </a:schemeClr>
                </a:solidFill>
              </a:defRPr>
            </a:lvl8pPr>
            <a:lvl9pPr marL="4663440" indent="0">
              <a:buNone/>
              <a:defRPr sz="2040">
                <a:solidFill>
                  <a:schemeClr val="tx1">
                    <a:tint val="75000"/>
                  </a:schemeClr>
                </a:solidFill>
              </a:defRPr>
            </a:lvl9pPr>
          </a:lstStyle>
          <a:p>
            <a:pPr lvl="0"/>
            <a:r>
              <a:rPr lang="en-US" dirty="0"/>
              <a:t>Distinguished Engineer</a:t>
            </a:r>
          </a:p>
        </p:txBody>
      </p:sp>
      <p:sp>
        <p:nvSpPr>
          <p:cNvPr id="9" name="Text Placeholder 2"/>
          <p:cNvSpPr>
            <a:spLocks noGrp="1"/>
          </p:cNvSpPr>
          <p:nvPr>
            <p:ph type="body" idx="10" hasCustomPrompt="1"/>
          </p:nvPr>
        </p:nvSpPr>
        <p:spPr bwMode="gray">
          <a:xfrm>
            <a:off x="726504" y="6627812"/>
            <a:ext cx="10528058" cy="710794"/>
          </a:xfrm>
        </p:spPr>
        <p:txBody>
          <a:bodyPr anchor="ctr"/>
          <a:lstStyle>
            <a:lvl1pPr marL="0" indent="0">
              <a:buNone/>
              <a:defRPr sz="3060">
                <a:solidFill>
                  <a:schemeClr val="tx1"/>
                </a:solidFill>
              </a:defRPr>
            </a:lvl1pPr>
            <a:lvl2pPr marL="582930" indent="0">
              <a:buNone/>
              <a:defRPr sz="2550">
                <a:solidFill>
                  <a:schemeClr val="tx1">
                    <a:tint val="75000"/>
                  </a:schemeClr>
                </a:solidFill>
              </a:defRPr>
            </a:lvl2pPr>
            <a:lvl3pPr marL="1165860" indent="0">
              <a:buNone/>
              <a:defRPr sz="2295">
                <a:solidFill>
                  <a:schemeClr val="tx1">
                    <a:tint val="75000"/>
                  </a:schemeClr>
                </a:solidFill>
              </a:defRPr>
            </a:lvl3pPr>
            <a:lvl4pPr marL="1748790" indent="0">
              <a:buNone/>
              <a:defRPr sz="2040">
                <a:solidFill>
                  <a:schemeClr val="tx1">
                    <a:tint val="75000"/>
                  </a:schemeClr>
                </a:solidFill>
              </a:defRPr>
            </a:lvl4pPr>
            <a:lvl5pPr marL="2331720" indent="0">
              <a:buNone/>
              <a:defRPr sz="2040">
                <a:solidFill>
                  <a:schemeClr val="tx1">
                    <a:tint val="75000"/>
                  </a:schemeClr>
                </a:solidFill>
              </a:defRPr>
            </a:lvl5pPr>
            <a:lvl6pPr marL="2914650" indent="0">
              <a:buNone/>
              <a:defRPr sz="2040">
                <a:solidFill>
                  <a:schemeClr val="tx1">
                    <a:tint val="75000"/>
                  </a:schemeClr>
                </a:solidFill>
              </a:defRPr>
            </a:lvl6pPr>
            <a:lvl7pPr marL="3497580" indent="0">
              <a:buNone/>
              <a:defRPr sz="2040">
                <a:solidFill>
                  <a:schemeClr val="tx1">
                    <a:tint val="75000"/>
                  </a:schemeClr>
                </a:solidFill>
              </a:defRPr>
            </a:lvl7pPr>
            <a:lvl8pPr marL="4080510" indent="0">
              <a:buNone/>
              <a:defRPr sz="2040">
                <a:solidFill>
                  <a:schemeClr val="tx1">
                    <a:tint val="75000"/>
                  </a:schemeClr>
                </a:solidFill>
              </a:defRPr>
            </a:lvl8pPr>
            <a:lvl9pPr marL="4663440" indent="0">
              <a:buNone/>
              <a:defRPr sz="2040">
                <a:solidFill>
                  <a:schemeClr val="tx1">
                    <a:tint val="75000"/>
                  </a:schemeClr>
                </a:solidFill>
              </a:defRPr>
            </a:lvl9pPr>
          </a:lstStyle>
          <a:p>
            <a:pPr lvl="0"/>
            <a:r>
              <a:rPr lang="en-US" dirty="0"/>
              <a:t>Advanced Technology Collaborative</a:t>
            </a:r>
          </a:p>
        </p:txBody>
      </p:sp>
      <p:sp>
        <p:nvSpPr>
          <p:cNvPr id="13" name="TextBox 12"/>
          <p:cNvSpPr txBox="1"/>
          <p:nvPr/>
        </p:nvSpPr>
        <p:spPr bwMode="gray">
          <a:xfrm>
            <a:off x="865991" y="1658696"/>
            <a:ext cx="3880871" cy="941796"/>
          </a:xfrm>
          <a:prstGeom prst="rect">
            <a:avLst/>
          </a:prstGeom>
          <a:noFill/>
        </p:spPr>
        <p:txBody>
          <a:bodyPr wrap="none" lIns="0" tIns="0" rIns="0" bIns="0" rtlCol="0">
            <a:spAutoFit/>
          </a:bodyPr>
          <a:lstStyle/>
          <a:p>
            <a:r>
              <a:rPr lang="en-US" sz="6120" dirty="0"/>
              <a:t>Thank you!</a:t>
            </a:r>
          </a:p>
        </p:txBody>
      </p:sp>
      <p:sp>
        <p:nvSpPr>
          <p:cNvPr id="23" name="Rectangle 22">
            <a:extLst>
              <a:ext uri="{FF2B5EF4-FFF2-40B4-BE49-F238E27FC236}">
                <a16:creationId xmlns:a16="http://schemas.microsoft.com/office/drawing/2014/main" id="{ECF35A84-66E1-4F72-848D-DB6EF4825F09}"/>
              </a:ext>
            </a:extLst>
          </p:cNvPr>
          <p:cNvSpPr/>
          <p:nvPr/>
        </p:nvSpPr>
        <p:spPr bwMode="gray">
          <a:xfrm>
            <a:off x="11734801" y="0"/>
            <a:ext cx="6146800" cy="10058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28602" tIns="182881" rIns="228602" bIns="182881" numCol="1" spcCol="0" rtlCol="0" fromWordArt="0" anchor="t" anchorCtr="0" forceAA="0" compatLnSpc="1">
            <a:prstTxWarp prst="textNoShape">
              <a:avLst/>
            </a:prstTxWarp>
            <a:noAutofit/>
          </a:bodyPr>
          <a:lstStyle/>
          <a:p>
            <a:pPr algn="ctr" defTabSz="1165600" fontAlgn="base">
              <a:lnSpc>
                <a:spcPct val="90000"/>
              </a:lnSpc>
              <a:spcBef>
                <a:spcPct val="0"/>
              </a:spcBef>
              <a:spcAft>
                <a:spcPct val="0"/>
              </a:spcAft>
            </a:pPr>
            <a:endParaRPr lang="en-US" sz="306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5" name="Rectangle 24">
            <a:extLst>
              <a:ext uri="{FF2B5EF4-FFF2-40B4-BE49-F238E27FC236}">
                <a16:creationId xmlns:a16="http://schemas.microsoft.com/office/drawing/2014/main" id="{C3AAB011-BE67-4CF8-9EF1-35D61D12B95A}"/>
              </a:ext>
            </a:extLst>
          </p:cNvPr>
          <p:cNvSpPr/>
          <p:nvPr userDrawn="1"/>
        </p:nvSpPr>
        <p:spPr bwMode="gray">
          <a:xfrm>
            <a:off x="11734801" y="0"/>
            <a:ext cx="6146800" cy="10058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28602" tIns="182881" rIns="228602" bIns="182881" numCol="1" spcCol="0" rtlCol="0" fromWordArt="0" anchor="t" anchorCtr="0" forceAA="0" compatLnSpc="1">
            <a:prstTxWarp prst="textNoShape">
              <a:avLst/>
            </a:prstTxWarp>
            <a:noAutofit/>
          </a:bodyPr>
          <a:lstStyle/>
          <a:p>
            <a:pPr algn="ctr" defTabSz="1165600" fontAlgn="base">
              <a:lnSpc>
                <a:spcPct val="90000"/>
              </a:lnSpc>
              <a:spcBef>
                <a:spcPct val="0"/>
              </a:spcBef>
              <a:spcAft>
                <a:spcPct val="0"/>
              </a:spcAft>
            </a:pPr>
            <a:endParaRPr lang="en-US" sz="306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pic>
        <p:nvPicPr>
          <p:cNvPr id="26" name="Picture 25">
            <a:extLst>
              <a:ext uri="{FF2B5EF4-FFF2-40B4-BE49-F238E27FC236}">
                <a16:creationId xmlns:a16="http://schemas.microsoft.com/office/drawing/2014/main" id="{575566DA-C2EA-4020-A279-586AEBF51D5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7994" t="18631" r="7973" b="19012"/>
          <a:stretch/>
        </p:blipFill>
        <p:spPr>
          <a:xfrm>
            <a:off x="575833" y="9186271"/>
            <a:ext cx="2091110" cy="651982"/>
          </a:xfrm>
          <a:prstGeom prst="rect">
            <a:avLst/>
          </a:prstGeom>
        </p:spPr>
      </p:pic>
    </p:spTree>
    <p:extLst>
      <p:ext uri="{BB962C8B-B14F-4D97-AF65-F5344CB8AC3E}">
        <p14:creationId xmlns:p14="http://schemas.microsoft.com/office/powerpoint/2010/main" val="18028948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Full Page - Blu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FB18392-0FDE-4A9D-8675-682554B980EC}"/>
              </a:ext>
            </a:extLst>
          </p:cNvPr>
          <p:cNvSpPr/>
          <p:nvPr userDrawn="1"/>
        </p:nvSpPr>
        <p:spPr>
          <a:xfrm>
            <a:off x="0" y="0"/>
            <a:ext cx="17881600" cy="201168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5484"/>
          </a:p>
        </p:txBody>
      </p:sp>
      <p:sp>
        <p:nvSpPr>
          <p:cNvPr id="2" name="Title 1">
            <a:extLst>
              <a:ext uri="{FF2B5EF4-FFF2-40B4-BE49-F238E27FC236}">
                <a16:creationId xmlns:a16="http://schemas.microsoft.com/office/drawing/2014/main" id="{927E40C9-7517-4B2D-AAB7-5F2E4A6EF518}"/>
              </a:ext>
            </a:extLst>
          </p:cNvPr>
          <p:cNvSpPr>
            <a:spLocks noGrp="1"/>
          </p:cNvSpPr>
          <p:nvPr>
            <p:ph type="title" hasCustomPrompt="1"/>
          </p:nvPr>
        </p:nvSpPr>
        <p:spPr/>
        <p:txBody>
          <a:bodyPr/>
          <a:lstStyle>
            <a:lvl1pPr>
              <a:defRPr/>
            </a:lvl1pPr>
          </a:lstStyle>
          <a:p>
            <a:r>
              <a:rPr lang="en-US" dirty="0"/>
              <a:t>Arial Bold 36pt</a:t>
            </a:r>
          </a:p>
        </p:txBody>
      </p:sp>
      <p:sp>
        <p:nvSpPr>
          <p:cNvPr id="4" name="Content Placeholder 3">
            <a:extLst>
              <a:ext uri="{FF2B5EF4-FFF2-40B4-BE49-F238E27FC236}">
                <a16:creationId xmlns:a16="http://schemas.microsoft.com/office/drawing/2014/main" id="{9636DBF8-2606-48AE-B144-B248B9B846AE}"/>
              </a:ext>
            </a:extLst>
          </p:cNvPr>
          <p:cNvSpPr>
            <a:spLocks noGrp="1"/>
          </p:cNvSpPr>
          <p:nvPr>
            <p:ph sz="quarter" idx="10" hasCustomPrompt="1"/>
          </p:nvPr>
        </p:nvSpPr>
        <p:spPr>
          <a:xfrm>
            <a:off x="1376884" y="2749296"/>
            <a:ext cx="15610636" cy="6415024"/>
          </a:xfrm>
        </p:spPr>
        <p:txBody>
          <a:bodyPr/>
          <a:lstStyle>
            <a:lvl1pPr>
              <a:defRPr/>
            </a:lvl1pPr>
            <a:lvl2pPr>
              <a:defRPr/>
            </a:lvl2pPr>
            <a:lvl3pPr>
              <a:defRPr/>
            </a:lvl3pPr>
            <a:lvl4pPr>
              <a:defRPr/>
            </a:lvl4pPr>
            <a:lvl5pPr>
              <a:defRPr/>
            </a:lvl5pPr>
          </a:lstStyle>
          <a:p>
            <a:pPr lvl="0"/>
            <a:r>
              <a:rPr lang="en-US" dirty="0"/>
              <a:t>Arial 24pt </a:t>
            </a:r>
          </a:p>
          <a:p>
            <a:pPr lvl="1"/>
            <a:r>
              <a:rPr lang="en-US" dirty="0"/>
              <a:t>Arial 24pt </a:t>
            </a:r>
          </a:p>
          <a:p>
            <a:pPr lvl="2"/>
            <a:r>
              <a:rPr lang="en-US" dirty="0"/>
              <a:t>Arial 20pt </a:t>
            </a:r>
          </a:p>
          <a:p>
            <a:pPr lvl="3"/>
            <a:r>
              <a:rPr lang="en-US" dirty="0"/>
              <a:t>Arial 20pt </a:t>
            </a:r>
          </a:p>
          <a:p>
            <a:pPr lvl="4"/>
            <a:r>
              <a:rPr lang="en-US" dirty="0"/>
              <a:t>Arial 20pt </a:t>
            </a:r>
          </a:p>
        </p:txBody>
      </p:sp>
      <p:sp>
        <p:nvSpPr>
          <p:cNvPr id="5" name="Slide Number Placeholder 4">
            <a:extLst>
              <a:ext uri="{FF2B5EF4-FFF2-40B4-BE49-F238E27FC236}">
                <a16:creationId xmlns:a16="http://schemas.microsoft.com/office/drawing/2014/main" id="{F838042B-8F0F-4283-A029-A5A4A27BE0DD}"/>
              </a:ext>
            </a:extLst>
          </p:cNvPr>
          <p:cNvSpPr>
            <a:spLocks noGrp="1"/>
          </p:cNvSpPr>
          <p:nvPr>
            <p:ph type="sldNum" sz="quarter" idx="11"/>
          </p:nvPr>
        </p:nvSpPr>
        <p:spPr/>
        <p:txBody>
          <a:bodyPr/>
          <a:lstStyle/>
          <a:p>
            <a:fld id="{6575370D-4E78-C44F-8DB3-41D140BF8DE9}" type="slidenum">
              <a:rPr lang="en-US" smtClean="0"/>
              <a:pPr/>
              <a:t>‹#›</a:t>
            </a:fld>
            <a:endParaRPr lang="en-US" dirty="0"/>
          </a:p>
        </p:txBody>
      </p:sp>
      <p:pic>
        <p:nvPicPr>
          <p:cNvPr id="10" name="Picture 9">
            <a:extLst>
              <a:ext uri="{FF2B5EF4-FFF2-40B4-BE49-F238E27FC236}">
                <a16:creationId xmlns:a16="http://schemas.microsoft.com/office/drawing/2014/main" id="{77E75CA7-F867-4BE9-B137-EBA615DB606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 r="2147" b="-2"/>
          <a:stretch/>
        </p:blipFill>
        <p:spPr>
          <a:xfrm>
            <a:off x="1341124" y="9562187"/>
            <a:ext cx="2672968" cy="199873"/>
          </a:xfrm>
          <a:prstGeom prst="rect">
            <a:avLst/>
          </a:prstGeom>
        </p:spPr>
      </p:pic>
      <p:sp>
        <p:nvSpPr>
          <p:cNvPr id="11" name="TextBox 10">
            <a:extLst>
              <a:ext uri="{FF2B5EF4-FFF2-40B4-BE49-F238E27FC236}">
                <a16:creationId xmlns:a16="http://schemas.microsoft.com/office/drawing/2014/main" id="{E1C65A50-DEA6-4CC9-8E90-5F13B4BCA22B}"/>
              </a:ext>
            </a:extLst>
          </p:cNvPr>
          <p:cNvSpPr txBox="1">
            <a:spLocks noChangeArrowheads="1"/>
          </p:cNvSpPr>
          <p:nvPr userDrawn="1"/>
        </p:nvSpPr>
        <p:spPr bwMode="auto">
          <a:xfrm>
            <a:off x="6457246" y="9606892"/>
            <a:ext cx="10116349" cy="156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1020" dirty="0"/>
              <a:t>© 2017 UnitedHealth Group. Any use, copying or distribution without written permission from UnitedHealth Group is prohibited.</a:t>
            </a:r>
          </a:p>
        </p:txBody>
      </p:sp>
    </p:spTree>
    <p:extLst>
      <p:ext uri="{BB962C8B-B14F-4D97-AF65-F5344CB8AC3E}">
        <p14:creationId xmlns:p14="http://schemas.microsoft.com/office/powerpoint/2010/main" val="15162959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 Column - Blue">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DDB5CC5C-F030-4724-81FA-33C3B9159A30}"/>
              </a:ext>
            </a:extLst>
          </p:cNvPr>
          <p:cNvSpPr>
            <a:spLocks noGrp="1"/>
          </p:cNvSpPr>
          <p:nvPr>
            <p:ph sz="quarter" idx="13" hasCustomPrompt="1"/>
          </p:nvPr>
        </p:nvSpPr>
        <p:spPr>
          <a:xfrm>
            <a:off x="9471663" y="2738123"/>
            <a:ext cx="6935329" cy="6079279"/>
          </a:xfrm>
        </p:spPr>
        <p:txBody>
          <a:bodyPr/>
          <a:lstStyle>
            <a:lvl1pPr>
              <a:defRPr/>
            </a:lvl1pPr>
            <a:lvl2pPr>
              <a:defRPr/>
            </a:lvl2pPr>
            <a:lvl3pPr>
              <a:defRPr/>
            </a:lvl3pPr>
            <a:lvl4pPr>
              <a:defRPr/>
            </a:lvl4pPr>
            <a:lvl5pPr>
              <a:defRPr/>
            </a:lvl5pPr>
          </a:lstStyle>
          <a:p>
            <a:pPr lvl="0"/>
            <a:r>
              <a:rPr lang="en-US" dirty="0"/>
              <a:t>Arial 24pt </a:t>
            </a:r>
          </a:p>
          <a:p>
            <a:pPr lvl="1"/>
            <a:r>
              <a:rPr lang="en-US" dirty="0"/>
              <a:t>Arial 24pt </a:t>
            </a:r>
          </a:p>
          <a:p>
            <a:pPr lvl="2"/>
            <a:r>
              <a:rPr lang="en-US" dirty="0"/>
              <a:t>Arial 20pt </a:t>
            </a:r>
          </a:p>
          <a:p>
            <a:pPr lvl="3"/>
            <a:r>
              <a:rPr lang="en-US" dirty="0"/>
              <a:t>Arial 20pt </a:t>
            </a:r>
          </a:p>
          <a:p>
            <a:pPr lvl="4"/>
            <a:r>
              <a:rPr lang="en-US" dirty="0"/>
              <a:t>Arial 20pt </a:t>
            </a:r>
          </a:p>
        </p:txBody>
      </p:sp>
      <p:sp>
        <p:nvSpPr>
          <p:cNvPr id="14" name="Content Placeholder 9">
            <a:extLst>
              <a:ext uri="{FF2B5EF4-FFF2-40B4-BE49-F238E27FC236}">
                <a16:creationId xmlns:a16="http://schemas.microsoft.com/office/drawing/2014/main" id="{EB30387D-7E51-4F68-8F96-43BFBF86D0D5}"/>
              </a:ext>
            </a:extLst>
          </p:cNvPr>
          <p:cNvSpPr>
            <a:spLocks noGrp="1"/>
          </p:cNvSpPr>
          <p:nvPr>
            <p:ph sz="quarter" idx="14" hasCustomPrompt="1"/>
          </p:nvPr>
        </p:nvSpPr>
        <p:spPr>
          <a:xfrm>
            <a:off x="1341120" y="2738123"/>
            <a:ext cx="7604201" cy="6111864"/>
          </a:xfrm>
        </p:spPr>
        <p:txBody>
          <a:bodyPr/>
          <a:lstStyle>
            <a:lvl1pPr>
              <a:defRPr/>
            </a:lvl1pPr>
            <a:lvl2pPr>
              <a:defRPr/>
            </a:lvl2pPr>
            <a:lvl3pPr>
              <a:defRPr/>
            </a:lvl3pPr>
            <a:lvl4pPr>
              <a:defRPr/>
            </a:lvl4pPr>
            <a:lvl5pPr>
              <a:defRPr/>
            </a:lvl5pPr>
          </a:lstStyle>
          <a:p>
            <a:pPr lvl="0"/>
            <a:r>
              <a:rPr lang="en-US" dirty="0"/>
              <a:t>Arial 24pt </a:t>
            </a:r>
          </a:p>
          <a:p>
            <a:pPr lvl="1"/>
            <a:r>
              <a:rPr lang="en-US" dirty="0"/>
              <a:t>Arial 24pt </a:t>
            </a:r>
          </a:p>
          <a:p>
            <a:pPr lvl="2"/>
            <a:r>
              <a:rPr lang="en-US" dirty="0"/>
              <a:t>Arial 20pt </a:t>
            </a:r>
          </a:p>
          <a:p>
            <a:pPr lvl="3"/>
            <a:r>
              <a:rPr lang="en-US" dirty="0"/>
              <a:t>Arial 20pt </a:t>
            </a:r>
          </a:p>
          <a:p>
            <a:pPr lvl="4"/>
            <a:r>
              <a:rPr lang="en-US" dirty="0"/>
              <a:t>Arial 20pt </a:t>
            </a:r>
          </a:p>
        </p:txBody>
      </p:sp>
      <p:sp>
        <p:nvSpPr>
          <p:cNvPr id="7" name="Rectangle 6">
            <a:extLst>
              <a:ext uri="{FF2B5EF4-FFF2-40B4-BE49-F238E27FC236}">
                <a16:creationId xmlns:a16="http://schemas.microsoft.com/office/drawing/2014/main" id="{BD4E6F08-3FBF-486D-9237-EECD97B54844}"/>
              </a:ext>
            </a:extLst>
          </p:cNvPr>
          <p:cNvSpPr/>
          <p:nvPr userDrawn="1"/>
        </p:nvSpPr>
        <p:spPr>
          <a:xfrm>
            <a:off x="0" y="0"/>
            <a:ext cx="17881600" cy="201168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5484"/>
          </a:p>
        </p:txBody>
      </p:sp>
      <p:graphicFrame>
        <p:nvGraphicFramePr>
          <p:cNvPr id="11" name="Object 10" hidden="1">
            <a:extLst>
              <a:ext uri="{FF2B5EF4-FFF2-40B4-BE49-F238E27FC236}">
                <a16:creationId xmlns:a16="http://schemas.microsoft.com/office/drawing/2014/main" id="{45240704-9DD9-4D59-BBFF-411FC9AAEC40}"/>
              </a:ext>
            </a:extLst>
          </p:cNvPr>
          <p:cNvGraphicFramePr>
            <a:graphicFrameLocks noChangeAspect="1"/>
          </p:cNvGraphicFramePr>
          <p:nvPr>
            <p:custDataLst>
              <p:tags r:id="rId1"/>
            </p:custDataLst>
          </p:nvPr>
        </p:nvGraphicFramePr>
        <p:xfrm>
          <a:off x="3108" y="2332"/>
          <a:ext cx="3104" cy="2327"/>
        </p:xfrm>
        <a:graphic>
          <a:graphicData uri="http://schemas.openxmlformats.org/presentationml/2006/ole">
            <mc:AlternateContent xmlns:mc="http://schemas.openxmlformats.org/markup-compatibility/2006">
              <mc:Choice xmlns:v="urn:schemas-microsoft-com:vml" Requires="v">
                <p:oleObj name="think-cell Slide" r:id="rId3" imgW="408" imgH="408" progId="TCLayout.ActiveDocument.1">
                  <p:embed/>
                </p:oleObj>
              </mc:Choice>
              <mc:Fallback>
                <p:oleObj name="think-cell Slide" r:id="rId3" imgW="408" imgH="408" progId="TCLayout.ActiveDocument.1">
                  <p:embed/>
                  <p:pic>
                    <p:nvPicPr>
                      <p:cNvPr id="0" name=""/>
                      <p:cNvPicPr/>
                      <p:nvPr/>
                    </p:nvPicPr>
                    <p:blipFill>
                      <a:blip r:embed="rId4"/>
                      <a:stretch>
                        <a:fillRect/>
                      </a:stretch>
                    </p:blipFill>
                    <p:spPr>
                      <a:xfrm>
                        <a:off x="3108" y="2332"/>
                        <a:ext cx="3104" cy="2327"/>
                      </a:xfrm>
                      <a:prstGeom prst="rect">
                        <a:avLst/>
                      </a:prstGeom>
                    </p:spPr>
                  </p:pic>
                </p:oleObj>
              </mc:Fallback>
            </mc:AlternateContent>
          </a:graphicData>
        </a:graphic>
      </p:graphicFrame>
      <p:sp>
        <p:nvSpPr>
          <p:cNvPr id="8" name="Title 1"/>
          <p:cNvSpPr>
            <a:spLocks noGrp="1"/>
          </p:cNvSpPr>
          <p:nvPr>
            <p:ph type="title" hasCustomPrompt="1"/>
          </p:nvPr>
        </p:nvSpPr>
        <p:spPr>
          <a:xfrm>
            <a:off x="1353986" y="736598"/>
            <a:ext cx="15633538" cy="930301"/>
          </a:xfrm>
          <a:prstGeom prst="rect">
            <a:avLst/>
          </a:prstGeom>
        </p:spPr>
        <p:txBody>
          <a:bodyPr vert="horz" lIns="0" rIns="0" anchor="ctr"/>
          <a:lstStyle>
            <a:lvl1pPr>
              <a:defRPr sz="6120" b="1" i="0">
                <a:solidFill>
                  <a:schemeClr val="bg1"/>
                </a:solidFill>
                <a:latin typeface="+mj-lt"/>
                <a:cs typeface="Arial"/>
              </a:defRPr>
            </a:lvl1pPr>
          </a:lstStyle>
          <a:p>
            <a:r>
              <a:rPr lang="en-US" dirty="0"/>
              <a:t>Arial Bold 36pt</a:t>
            </a:r>
          </a:p>
        </p:txBody>
      </p:sp>
      <p:sp>
        <p:nvSpPr>
          <p:cNvPr id="2" name="Slide Number Placeholder 1">
            <a:extLst>
              <a:ext uri="{FF2B5EF4-FFF2-40B4-BE49-F238E27FC236}">
                <a16:creationId xmlns:a16="http://schemas.microsoft.com/office/drawing/2014/main" id="{A5D6A73B-A327-4304-AE2F-3414E47D3E62}"/>
              </a:ext>
            </a:extLst>
          </p:cNvPr>
          <p:cNvSpPr>
            <a:spLocks noGrp="1"/>
          </p:cNvSpPr>
          <p:nvPr>
            <p:ph type="sldNum" sz="quarter" idx="12"/>
          </p:nvPr>
        </p:nvSpPr>
        <p:spPr/>
        <p:txBody>
          <a:bodyPr/>
          <a:lstStyle/>
          <a:p>
            <a:fld id="{6575370D-4E78-C44F-8DB3-41D140BF8DE9}" type="slidenum">
              <a:rPr lang="en-US" smtClean="0"/>
              <a:pPr/>
              <a:t>‹#›</a:t>
            </a:fld>
            <a:endParaRPr lang="en-US" dirty="0"/>
          </a:p>
        </p:txBody>
      </p:sp>
      <p:pic>
        <p:nvPicPr>
          <p:cNvPr id="12" name="Picture 11">
            <a:extLst>
              <a:ext uri="{FF2B5EF4-FFF2-40B4-BE49-F238E27FC236}">
                <a16:creationId xmlns:a16="http://schemas.microsoft.com/office/drawing/2014/main" id="{613337D0-5BDC-4C8C-A86F-6EC63BA47762}"/>
              </a:ext>
            </a:extLst>
          </p:cNvPr>
          <p:cNvPicPr>
            <a:picLocks noChangeAspect="1"/>
          </p:cNvPicPr>
          <p:nvPr userDrawn="1"/>
        </p:nvPicPr>
        <p:blipFill rotWithShape="1">
          <a:blip r:embed="rId5" cstate="screen">
            <a:extLst>
              <a:ext uri="{28A0092B-C50C-407E-A947-70E740481C1C}">
                <a14:useLocalDpi xmlns:a14="http://schemas.microsoft.com/office/drawing/2010/main"/>
              </a:ext>
            </a:extLst>
          </a:blip>
          <a:srcRect l="1" t="1" r="1909" b="-1"/>
          <a:stretch/>
        </p:blipFill>
        <p:spPr>
          <a:xfrm>
            <a:off x="1341123" y="9567598"/>
            <a:ext cx="2606892" cy="194462"/>
          </a:xfrm>
          <a:prstGeom prst="rect">
            <a:avLst/>
          </a:prstGeom>
        </p:spPr>
      </p:pic>
      <p:sp>
        <p:nvSpPr>
          <p:cNvPr id="13" name="TextBox 12">
            <a:extLst>
              <a:ext uri="{FF2B5EF4-FFF2-40B4-BE49-F238E27FC236}">
                <a16:creationId xmlns:a16="http://schemas.microsoft.com/office/drawing/2014/main" id="{78045B41-B935-4648-82FB-DD59221EF1EB}"/>
              </a:ext>
            </a:extLst>
          </p:cNvPr>
          <p:cNvSpPr txBox="1">
            <a:spLocks noChangeArrowheads="1"/>
          </p:cNvSpPr>
          <p:nvPr userDrawn="1"/>
        </p:nvSpPr>
        <p:spPr bwMode="auto">
          <a:xfrm>
            <a:off x="6457246" y="9606892"/>
            <a:ext cx="10116349" cy="156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b" anchorCtr="0">
            <a:spAutoFit/>
          </a:bodyPr>
          <a:lstStyle>
            <a:lvl1pPr eaLnBrk="0" hangingPunct="0">
              <a:defRPr sz="1300">
                <a:solidFill>
                  <a:schemeClr val="tx1"/>
                </a:solidFill>
                <a:latin typeface="Arial" pitchFamily="34" charset="0"/>
                <a:ea typeface="ＭＳ Ｐゴシック" pitchFamily="34" charset="-128"/>
              </a:defRPr>
            </a:lvl1pPr>
            <a:lvl2pPr marL="742950" indent="-285750" eaLnBrk="0" hangingPunct="0">
              <a:defRPr sz="1300">
                <a:solidFill>
                  <a:schemeClr val="tx1"/>
                </a:solidFill>
                <a:latin typeface="Arial" pitchFamily="34" charset="0"/>
                <a:ea typeface="ＭＳ Ｐゴシック" pitchFamily="34" charset="-128"/>
              </a:defRPr>
            </a:lvl2pPr>
            <a:lvl3pPr marL="1143000" indent="-228600" eaLnBrk="0" hangingPunct="0">
              <a:defRPr sz="1300">
                <a:solidFill>
                  <a:schemeClr val="tx1"/>
                </a:solidFill>
                <a:latin typeface="Arial" pitchFamily="34" charset="0"/>
                <a:ea typeface="ＭＳ Ｐゴシック" pitchFamily="34" charset="-128"/>
              </a:defRPr>
            </a:lvl3pPr>
            <a:lvl4pPr marL="1600200" indent="-228600" eaLnBrk="0" hangingPunct="0">
              <a:defRPr sz="1300">
                <a:solidFill>
                  <a:schemeClr val="tx1"/>
                </a:solidFill>
                <a:latin typeface="Arial" pitchFamily="34" charset="0"/>
                <a:ea typeface="ＭＳ Ｐゴシック" pitchFamily="34" charset="-128"/>
              </a:defRPr>
            </a:lvl4pPr>
            <a:lvl5pPr marL="2057400" indent="-228600" eaLnBrk="0" hangingPunct="0">
              <a:defRPr sz="13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1300">
                <a:solidFill>
                  <a:schemeClr val="tx1"/>
                </a:solidFill>
                <a:latin typeface="Arial" pitchFamily="34" charset="0"/>
                <a:ea typeface="ＭＳ Ｐゴシック" pitchFamily="34" charset="-128"/>
              </a:defRPr>
            </a:lvl9pPr>
          </a:lstStyle>
          <a:p>
            <a:pPr algn="r">
              <a:defRPr/>
            </a:pPr>
            <a:r>
              <a:rPr lang="en-US" sz="1020" dirty="0"/>
              <a:t>© 2017 UnitedHealth Group. Any use, copying or distribution without written permission from UnitedHealth Group is prohibited.</a:t>
            </a:r>
          </a:p>
        </p:txBody>
      </p:sp>
    </p:spTree>
    <p:extLst>
      <p:ext uri="{BB962C8B-B14F-4D97-AF65-F5344CB8AC3E}">
        <p14:creationId xmlns:p14="http://schemas.microsoft.com/office/powerpoint/2010/main" val="1580724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wo Content, 2 subhead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One line</a:t>
            </a:r>
          </a:p>
        </p:txBody>
      </p:sp>
      <p:sp>
        <p:nvSpPr>
          <p:cNvPr id="3" name="Content Placeholder 2"/>
          <p:cNvSpPr>
            <a:spLocks noGrp="1"/>
          </p:cNvSpPr>
          <p:nvPr>
            <p:ph sz="half" idx="1" hasCustomPrompt="1"/>
          </p:nvPr>
        </p:nvSpPr>
        <p:spPr>
          <a:xfrm>
            <a:off x="726439" y="2677585"/>
            <a:ext cx="8102601" cy="5983817"/>
          </a:xfrm>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9052561" y="2677585"/>
            <a:ext cx="8302172" cy="5983817"/>
          </a:xfrm>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32E9F45-202C-9B49-8A22-BE127BEE04E2}" type="datetime1">
              <a:rPr lang="en-US" smtClean="0"/>
              <a:t>4/22/24</a:t>
            </a:fld>
            <a:endParaRPr lang="en-US"/>
          </a:p>
        </p:txBody>
      </p:sp>
      <p:sp>
        <p:nvSpPr>
          <p:cNvPr id="7" name="Slide Number Placeholder 6"/>
          <p:cNvSpPr>
            <a:spLocks noGrp="1"/>
          </p:cNvSpPr>
          <p:nvPr>
            <p:ph type="sldNum" sz="quarter" idx="12"/>
          </p:nvPr>
        </p:nvSpPr>
        <p:spPr/>
        <p:txBody>
          <a:bodyPr/>
          <a:lstStyle/>
          <a:p>
            <a:fld id="{3310D8EA-3107-4873-B9AB-DD7D3E79053A}" type="slidenum">
              <a:rPr lang="en-US" smtClean="0"/>
              <a:t>‹#›</a:t>
            </a:fld>
            <a:endParaRPr lang="en-US"/>
          </a:p>
        </p:txBody>
      </p:sp>
      <p:sp>
        <p:nvSpPr>
          <p:cNvPr id="9" name="Text Placeholder 2"/>
          <p:cNvSpPr>
            <a:spLocks noGrp="1"/>
          </p:cNvSpPr>
          <p:nvPr>
            <p:ph type="body" idx="13" hasCustomPrompt="1"/>
          </p:nvPr>
        </p:nvSpPr>
        <p:spPr>
          <a:xfrm>
            <a:off x="726441" y="1640149"/>
            <a:ext cx="8070004" cy="721783"/>
          </a:xfrm>
        </p:spPr>
        <p:txBody>
          <a:bodyPr anchor="t"/>
          <a:lstStyle>
            <a:lvl1pPr marL="0" indent="0">
              <a:buNone/>
              <a:defRPr sz="3315" b="0">
                <a:solidFill>
                  <a:schemeClr val="accent4"/>
                </a:solidFill>
              </a:defRPr>
            </a:lvl1pPr>
            <a:lvl2pPr marL="582930" indent="0">
              <a:buNone/>
              <a:defRPr sz="2550" b="1"/>
            </a:lvl2pPr>
            <a:lvl3pPr marL="1165860" indent="0">
              <a:buNone/>
              <a:defRPr sz="2295" b="1"/>
            </a:lvl3pPr>
            <a:lvl4pPr marL="1748790" indent="0">
              <a:buNone/>
              <a:defRPr sz="2040" b="1"/>
            </a:lvl4pPr>
            <a:lvl5pPr marL="2331720" indent="0">
              <a:buNone/>
              <a:defRPr sz="2040" b="1"/>
            </a:lvl5pPr>
            <a:lvl6pPr marL="2914650" indent="0">
              <a:buNone/>
              <a:defRPr sz="2040" b="1"/>
            </a:lvl6pPr>
            <a:lvl7pPr marL="3497580" indent="0">
              <a:buNone/>
              <a:defRPr sz="2040" b="1"/>
            </a:lvl7pPr>
            <a:lvl8pPr marL="4080510" indent="0">
              <a:buNone/>
              <a:defRPr sz="2040" b="1"/>
            </a:lvl8pPr>
            <a:lvl9pPr marL="4663440" indent="0">
              <a:buNone/>
              <a:defRPr sz="2040" b="1"/>
            </a:lvl9pPr>
          </a:lstStyle>
          <a:p>
            <a:pPr lvl="0"/>
            <a:r>
              <a:rPr lang="en-US" dirty="0"/>
              <a:t>Short subhead</a:t>
            </a:r>
          </a:p>
        </p:txBody>
      </p:sp>
      <p:sp>
        <p:nvSpPr>
          <p:cNvPr id="10" name="Text Placeholder 4"/>
          <p:cNvSpPr>
            <a:spLocks noGrp="1"/>
          </p:cNvSpPr>
          <p:nvPr>
            <p:ph type="body" sz="quarter" idx="3" hasCustomPrompt="1"/>
          </p:nvPr>
        </p:nvSpPr>
        <p:spPr>
          <a:xfrm>
            <a:off x="9052560" y="1640149"/>
            <a:ext cx="8270240" cy="721783"/>
          </a:xfrm>
        </p:spPr>
        <p:txBody>
          <a:bodyPr anchor="t"/>
          <a:lstStyle>
            <a:lvl1pPr marL="0" indent="0">
              <a:buNone/>
              <a:defRPr sz="3315" b="0">
                <a:solidFill>
                  <a:schemeClr val="accent4"/>
                </a:solidFill>
              </a:defRPr>
            </a:lvl1pPr>
            <a:lvl2pPr marL="582930" indent="0">
              <a:buNone/>
              <a:defRPr sz="2550" b="1"/>
            </a:lvl2pPr>
            <a:lvl3pPr marL="1165860" indent="0">
              <a:buNone/>
              <a:defRPr sz="2295" b="1"/>
            </a:lvl3pPr>
            <a:lvl4pPr marL="1748790" indent="0">
              <a:buNone/>
              <a:defRPr sz="2040" b="1"/>
            </a:lvl4pPr>
            <a:lvl5pPr marL="2331720" indent="0">
              <a:buNone/>
              <a:defRPr sz="2040" b="1"/>
            </a:lvl5pPr>
            <a:lvl6pPr marL="2914650" indent="0">
              <a:buNone/>
              <a:defRPr sz="2040" b="1"/>
            </a:lvl6pPr>
            <a:lvl7pPr marL="3497580" indent="0">
              <a:buNone/>
              <a:defRPr sz="2040" b="1"/>
            </a:lvl7pPr>
            <a:lvl8pPr marL="4080510" indent="0">
              <a:buNone/>
              <a:defRPr sz="2040" b="1"/>
            </a:lvl8pPr>
            <a:lvl9pPr marL="4663440" indent="0">
              <a:buNone/>
              <a:defRPr sz="2040" b="1"/>
            </a:lvl9pPr>
          </a:lstStyle>
          <a:p>
            <a:pPr lvl="0"/>
            <a:r>
              <a:rPr lang="en-US" dirty="0"/>
              <a:t>Short subhead</a:t>
            </a:r>
          </a:p>
        </p:txBody>
      </p:sp>
    </p:spTree>
    <p:extLst>
      <p:ext uri="{BB962C8B-B14F-4D97-AF65-F5344CB8AC3E}">
        <p14:creationId xmlns:p14="http://schemas.microsoft.com/office/powerpoint/2010/main" val="7074625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609547" y="764256"/>
            <a:ext cx="16662507" cy="812533"/>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609547" y="2253729"/>
            <a:ext cx="16662507" cy="668096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dirty="0"/>
          </a:p>
        </p:txBody>
      </p:sp>
      <p:sp>
        <p:nvSpPr>
          <p:cNvPr id="19" name="Shape 19"/>
          <p:cNvSpPr txBox="1">
            <a:spLocks noGrp="1"/>
          </p:cNvSpPr>
          <p:nvPr>
            <p:ph type="sldNum" idx="12"/>
          </p:nvPr>
        </p:nvSpPr>
        <p:spPr>
          <a:xfrm>
            <a:off x="16199040" y="8934690"/>
            <a:ext cx="1073013" cy="769707"/>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20871278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cSld name="4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45352A-9049-49A2-8D33-63724A4FFAD5}" type="datetimeFigureOut">
              <a:rPr lang="en-US" smtClean="0"/>
              <a:pPr/>
              <a:t>4/22/24</a:t>
            </a:fld>
            <a:endParaRPr lang="en-US"/>
          </a:p>
        </p:txBody>
      </p:sp>
      <p:sp>
        <p:nvSpPr>
          <p:cNvPr id="3" name="Footer Placeholder 2"/>
          <p:cNvSpPr>
            <a:spLocks noGrp="1"/>
          </p:cNvSpPr>
          <p:nvPr>
            <p:ph type="ftr" sz="quarter" idx="11"/>
          </p:nvPr>
        </p:nvSpPr>
        <p:spPr>
          <a:xfrm>
            <a:off x="7767320" y="9514242"/>
            <a:ext cx="8689339" cy="535517"/>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DF82A683-202F-4395-B5D3-363FBBF425D2}" type="slidenum">
              <a:rPr lang="en-US" smtClean="0"/>
              <a:pPr/>
              <a:t>‹#›</a:t>
            </a:fld>
            <a:endParaRPr lang="en-US"/>
          </a:p>
        </p:txBody>
      </p:sp>
    </p:spTree>
    <p:extLst>
      <p:ext uri="{BB962C8B-B14F-4D97-AF65-F5344CB8AC3E}">
        <p14:creationId xmlns:p14="http://schemas.microsoft.com/office/powerpoint/2010/main" val="402273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algn="r"/>
            <a:fld id="{F18F5FCC-583C-47C6-9953-2F6AD74D46AE}" type="slidenum">
              <a:rPr lang="en-US" smtClean="0"/>
              <a:pPr algn="r"/>
              <a:t>‹#›</a:t>
            </a:fld>
            <a:endParaRPr lang="en-US" dirty="0"/>
          </a:p>
        </p:txBody>
      </p:sp>
      <p:sp>
        <p:nvSpPr>
          <p:cNvPr id="5" name="Text Placeholder 4"/>
          <p:cNvSpPr>
            <a:spLocks noGrp="1"/>
          </p:cNvSpPr>
          <p:nvPr>
            <p:ph type="body" sz="quarter" idx="11"/>
          </p:nvPr>
        </p:nvSpPr>
        <p:spPr>
          <a:xfrm>
            <a:off x="894081" y="1986069"/>
            <a:ext cx="16428720" cy="7029238"/>
          </a:xfrm>
        </p:spPr>
        <p:txBody>
          <a:bodyPr/>
          <a:lstStyle>
            <a:lvl2pPr marL="251466" indent="-251466">
              <a:defRPr/>
            </a:lvl2pPr>
            <a:lvl3pPr marL="591410" indent="-242152">
              <a:defRPr/>
            </a:lvl3pPr>
            <a:lvl4pPr marL="922041" indent="-251466">
              <a:defRPr/>
            </a:lvl4pPr>
            <a:lvl5pPr marL="1341150" indent="-33296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p:cNvCxnSpPr/>
          <p:nvPr userDrawn="1"/>
        </p:nvCxnSpPr>
        <p:spPr>
          <a:xfrm>
            <a:off x="894081" y="1564640"/>
            <a:ext cx="1642872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6214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40003" y="391311"/>
            <a:ext cx="15812236" cy="1198126"/>
          </a:xfrm>
        </p:spPr>
        <p:txBody>
          <a:bodyPr/>
          <a:lstStyle/>
          <a:p>
            <a:r>
              <a:rPr lang="en-US"/>
              <a:t>Click to edit Master title style</a:t>
            </a:r>
          </a:p>
        </p:txBody>
      </p:sp>
      <p:sp>
        <p:nvSpPr>
          <p:cNvPr id="3" name="Content Placeholder 2"/>
          <p:cNvSpPr>
            <a:spLocks noGrp="1"/>
          </p:cNvSpPr>
          <p:nvPr>
            <p:ph idx="1"/>
          </p:nvPr>
        </p:nvSpPr>
        <p:spPr>
          <a:xfrm>
            <a:off x="840003" y="2075209"/>
            <a:ext cx="15812238" cy="6984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lvl1pPr>
              <a:defRPr/>
            </a:lvl1pPr>
          </a:lstStyle>
          <a:p>
            <a:fld id="{2345656E-1A58-2949-9BF0-BFF03A6A0871}" type="slidenum">
              <a:rPr lang="en-US" smtClean="0"/>
              <a:pPr/>
              <a:t>‹#›</a:t>
            </a:fld>
            <a:endParaRPr lang="en-US" dirty="0"/>
          </a:p>
        </p:txBody>
      </p:sp>
      <p:sp>
        <p:nvSpPr>
          <p:cNvPr id="7" name="Rectangle 6"/>
          <p:cNvSpPr/>
          <p:nvPr userDrawn="1"/>
        </p:nvSpPr>
        <p:spPr>
          <a:xfrm>
            <a:off x="0" y="1697621"/>
            <a:ext cx="17881600" cy="228970"/>
          </a:xfrm>
          <a:prstGeom prst="rect">
            <a:avLst/>
          </a:prstGeom>
          <a:gradFill flip="none" rotWithShape="1">
            <a:gsLst>
              <a:gs pos="0">
                <a:schemeClr val="accent2"/>
              </a:gs>
              <a:gs pos="100000">
                <a:schemeClr val="bg1"/>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84"/>
          </a:p>
        </p:txBody>
      </p:sp>
    </p:spTree>
    <p:extLst>
      <p:ext uri="{BB962C8B-B14F-4D97-AF65-F5344CB8AC3E}">
        <p14:creationId xmlns:p14="http://schemas.microsoft.com/office/powerpoint/2010/main" val="104741813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Graph Background">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0" y="0"/>
            <a:ext cx="17881600" cy="10058400"/>
          </a:xfrm>
          <a:prstGeom prst="rect">
            <a:avLst/>
          </a:prstGeom>
        </p:spPr>
      </p:pic>
    </p:spTree>
    <p:extLst>
      <p:ext uri="{BB962C8B-B14F-4D97-AF65-F5344CB8AC3E}">
        <p14:creationId xmlns:p14="http://schemas.microsoft.com/office/powerpoint/2010/main" val="123257627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One line</a:t>
            </a:r>
          </a:p>
        </p:txBody>
      </p:sp>
      <p:sp>
        <p:nvSpPr>
          <p:cNvPr id="3" name="Date Placeholder 2"/>
          <p:cNvSpPr>
            <a:spLocks noGrp="1"/>
          </p:cNvSpPr>
          <p:nvPr>
            <p:ph type="dt" sz="half" idx="10"/>
          </p:nvPr>
        </p:nvSpPr>
        <p:spPr/>
        <p:txBody>
          <a:bodyPr/>
          <a:lstStyle/>
          <a:p>
            <a:fld id="{FBBE6E62-8302-5A4D-9D6E-039CDEDDE1B6}" type="datetime1">
              <a:rPr lang="en-US" smtClean="0"/>
              <a:t>4/22/24</a:t>
            </a:fld>
            <a:endParaRPr lang="en-US"/>
          </a:p>
        </p:txBody>
      </p:sp>
      <p:sp>
        <p:nvSpPr>
          <p:cNvPr id="5" name="Slide Number Placeholder 4"/>
          <p:cNvSpPr>
            <a:spLocks noGrp="1"/>
          </p:cNvSpPr>
          <p:nvPr>
            <p:ph type="sldNum" sz="quarter" idx="12"/>
          </p:nvPr>
        </p:nvSpPr>
        <p:spPr>
          <a:xfrm>
            <a:off x="16456661" y="9514242"/>
            <a:ext cx="898073" cy="535517"/>
          </a:xfrm>
        </p:spPr>
        <p:txBody>
          <a:bodyPr/>
          <a:lstStyle/>
          <a:p>
            <a:fld id="{3310D8EA-3107-4873-B9AB-DD7D3E79053A}" type="slidenum">
              <a:rPr lang="en-US" smtClean="0"/>
              <a:t>‹#›</a:t>
            </a:fld>
            <a:endParaRPr lang="en-US"/>
          </a:p>
        </p:txBody>
      </p:sp>
    </p:spTree>
    <p:extLst>
      <p:ext uri="{BB962C8B-B14F-4D97-AF65-F5344CB8AC3E}">
        <p14:creationId xmlns:p14="http://schemas.microsoft.com/office/powerpoint/2010/main" val="1903235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One line</a:t>
            </a:r>
          </a:p>
        </p:txBody>
      </p:sp>
      <p:sp>
        <p:nvSpPr>
          <p:cNvPr id="3" name="Date Placeholder 2"/>
          <p:cNvSpPr>
            <a:spLocks noGrp="1"/>
          </p:cNvSpPr>
          <p:nvPr>
            <p:ph type="dt" sz="half" idx="10"/>
          </p:nvPr>
        </p:nvSpPr>
        <p:spPr/>
        <p:txBody>
          <a:bodyPr/>
          <a:lstStyle/>
          <a:p>
            <a:fld id="{0C639215-9E96-014E-8D00-2C9FDAF3C42D}" type="datetime1">
              <a:rPr lang="en-US" smtClean="0"/>
              <a:t>4/22/24</a:t>
            </a:fld>
            <a:endParaRPr lang="en-US"/>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726439" y="1640149"/>
            <a:ext cx="16596361" cy="721783"/>
          </a:xfrm>
        </p:spPr>
        <p:txBody>
          <a:bodyPr/>
          <a:lstStyle>
            <a:lvl1pPr>
              <a:defRPr sz="3315">
                <a:solidFill>
                  <a:schemeClr val="accent4"/>
                </a:solidFill>
              </a:defRPr>
            </a:lvl1pPr>
          </a:lstStyle>
          <a:p>
            <a:pPr lvl="0"/>
            <a:r>
              <a:rPr lang="en-US" dirty="0"/>
              <a:t>Use this space for one line subhead if needed | One line</a:t>
            </a:r>
          </a:p>
        </p:txBody>
      </p:sp>
    </p:spTree>
    <p:extLst>
      <p:ext uri="{BB962C8B-B14F-4D97-AF65-F5344CB8AC3E}">
        <p14:creationId xmlns:p14="http://schemas.microsoft.com/office/powerpoint/2010/main" val="1665846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ico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Type insightful headline in sentence case | One line</a:t>
            </a:r>
          </a:p>
        </p:txBody>
      </p:sp>
      <p:sp>
        <p:nvSpPr>
          <p:cNvPr id="3" name="Date Placeholder 2"/>
          <p:cNvSpPr>
            <a:spLocks noGrp="1"/>
          </p:cNvSpPr>
          <p:nvPr>
            <p:ph type="dt" sz="half" idx="10"/>
          </p:nvPr>
        </p:nvSpPr>
        <p:spPr/>
        <p:txBody>
          <a:bodyPr/>
          <a:lstStyle/>
          <a:p>
            <a:fld id="{F767DFE2-2EF8-7E4E-95EB-A161DAE82C33}" type="datetime1">
              <a:rPr lang="en-US" smtClean="0"/>
              <a:t>4/22/24</a:t>
            </a:fld>
            <a:endParaRPr lang="en-US"/>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726439" y="1640149"/>
            <a:ext cx="16596361" cy="721783"/>
          </a:xfrm>
        </p:spPr>
        <p:txBody>
          <a:bodyPr/>
          <a:lstStyle>
            <a:lvl1pPr>
              <a:defRPr sz="3315">
                <a:solidFill>
                  <a:schemeClr val="accent4"/>
                </a:solidFill>
              </a:defRPr>
            </a:lvl1pPr>
          </a:lstStyle>
          <a:p>
            <a:pPr lvl="0"/>
            <a:r>
              <a:rPr lang="en-US" dirty="0"/>
              <a:t>Use this space for one line subhead if needed | One line</a:t>
            </a:r>
          </a:p>
        </p:txBody>
      </p:sp>
      <p:sp>
        <p:nvSpPr>
          <p:cNvPr id="10" name="Text Placeholder 9"/>
          <p:cNvSpPr>
            <a:spLocks noGrp="1"/>
          </p:cNvSpPr>
          <p:nvPr>
            <p:ph type="body" sz="quarter" idx="14" hasCustomPrompt="1"/>
          </p:nvPr>
        </p:nvSpPr>
        <p:spPr>
          <a:xfrm>
            <a:off x="2228697" y="2682240"/>
            <a:ext cx="2735884" cy="2738120"/>
          </a:xfrm>
          <a:prstGeom prst="ellipse">
            <a:avLst/>
          </a:prstGeom>
          <a:ln w="19050">
            <a:solidFill>
              <a:schemeClr val="accent1"/>
            </a:solidFill>
          </a:ln>
        </p:spPr>
        <p:txBody>
          <a:bodyPr anchor="ctr"/>
          <a:lstStyle>
            <a:lvl1pPr algn="ctr">
              <a:buNone/>
              <a:defRPr sz="1530">
                <a:solidFill>
                  <a:schemeClr val="bg2">
                    <a:lumMod val="85000"/>
                  </a:schemeClr>
                </a:solidFill>
              </a:defRPr>
            </a:lvl1pPr>
          </a:lstStyle>
          <a:p>
            <a:pPr lvl="0"/>
            <a:r>
              <a:rPr lang="en-US" dirty="0"/>
              <a:t>Place icon here. To hide this text, place cursor then hit space bar. Duplicate or delete as needed.</a:t>
            </a:r>
          </a:p>
        </p:txBody>
      </p:sp>
      <p:sp>
        <p:nvSpPr>
          <p:cNvPr id="11" name="Text Placeholder 9"/>
          <p:cNvSpPr>
            <a:spLocks noGrp="1"/>
          </p:cNvSpPr>
          <p:nvPr>
            <p:ph type="body" sz="quarter" idx="15" hasCustomPrompt="1"/>
          </p:nvPr>
        </p:nvSpPr>
        <p:spPr>
          <a:xfrm>
            <a:off x="7585448" y="2682240"/>
            <a:ext cx="2735884" cy="2738120"/>
          </a:xfrm>
          <a:prstGeom prst="ellipse">
            <a:avLst/>
          </a:prstGeom>
          <a:ln w="19050">
            <a:solidFill>
              <a:schemeClr val="accent1"/>
            </a:solidFill>
          </a:ln>
        </p:spPr>
        <p:txBody>
          <a:bodyPr anchor="ctr"/>
          <a:lstStyle>
            <a:lvl1pPr algn="ctr">
              <a:buNone/>
              <a:defRPr sz="1530">
                <a:solidFill>
                  <a:schemeClr val="bg2">
                    <a:lumMod val="85000"/>
                  </a:schemeClr>
                </a:solidFill>
              </a:defRPr>
            </a:lvl1pPr>
          </a:lstStyle>
          <a:p>
            <a:pPr lvl="0"/>
            <a:r>
              <a:rPr lang="en-US" dirty="0"/>
              <a:t>Place icon here. To hide this text, place cursor then hit space bar. Duplicate or delete as needed.</a:t>
            </a:r>
          </a:p>
        </p:txBody>
      </p:sp>
      <p:sp>
        <p:nvSpPr>
          <p:cNvPr id="12" name="Text Placeholder 9"/>
          <p:cNvSpPr>
            <a:spLocks noGrp="1"/>
          </p:cNvSpPr>
          <p:nvPr>
            <p:ph type="body" sz="quarter" idx="16" hasCustomPrompt="1"/>
          </p:nvPr>
        </p:nvSpPr>
        <p:spPr>
          <a:xfrm>
            <a:off x="13069194" y="2682240"/>
            <a:ext cx="2735884" cy="2738120"/>
          </a:xfrm>
          <a:prstGeom prst="ellipse">
            <a:avLst/>
          </a:prstGeom>
          <a:ln w="19050">
            <a:solidFill>
              <a:schemeClr val="accent1"/>
            </a:solidFill>
          </a:ln>
        </p:spPr>
        <p:txBody>
          <a:bodyPr anchor="ctr"/>
          <a:lstStyle>
            <a:lvl1pPr algn="ctr">
              <a:buNone/>
              <a:defRPr sz="1530">
                <a:solidFill>
                  <a:schemeClr val="bg2">
                    <a:lumMod val="85000"/>
                  </a:schemeClr>
                </a:solidFill>
              </a:defRPr>
            </a:lvl1pPr>
          </a:lstStyle>
          <a:p>
            <a:pPr lvl="0"/>
            <a:r>
              <a:rPr lang="en-US" dirty="0"/>
              <a:t>Place icon here. To hide this text, place cursor then hit space bar. Duplicate or delete as needed.</a:t>
            </a:r>
          </a:p>
        </p:txBody>
      </p:sp>
      <p:sp>
        <p:nvSpPr>
          <p:cNvPr id="13" name="Content Placeholder 2"/>
          <p:cNvSpPr>
            <a:spLocks noGrp="1"/>
          </p:cNvSpPr>
          <p:nvPr>
            <p:ph sz="half" idx="1" hasCustomPrompt="1"/>
          </p:nvPr>
        </p:nvSpPr>
        <p:spPr>
          <a:xfrm>
            <a:off x="1150619" y="6455812"/>
            <a:ext cx="4892041" cy="2205587"/>
          </a:xfrm>
        </p:spPr>
        <p:txBody>
          <a:bodyPr/>
          <a:lstStyle>
            <a:lvl1pPr>
              <a:defRPr sz="2040">
                <a:solidFill>
                  <a:schemeClr val="tx2"/>
                </a:solidFill>
              </a:defRPr>
            </a:lvl1pPr>
            <a:lvl2pPr marL="291465" indent="-291465">
              <a:buFont typeface="Arial" panose="020B0604020202020204" pitchFamily="34" charset="0"/>
              <a:buChar char="•"/>
              <a:defRPr sz="2040"/>
            </a:lvl2pPr>
            <a:lvl3pPr marL="582930" indent="-291465">
              <a:buClr>
                <a:schemeClr val="tx1"/>
              </a:buClr>
              <a:buFont typeface="Arial" panose="020B0604020202020204" pitchFamily="34" charset="0"/>
              <a:buChar char="−"/>
              <a:defRPr sz="2040"/>
            </a:lvl3pPr>
            <a:lvl4pPr marL="876420" indent="-293490">
              <a:buFont typeface="Arial" panose="020B0604020202020204" pitchFamily="34" charset="0"/>
              <a:buChar char="•"/>
              <a:defRPr sz="2040"/>
            </a:lvl4pPr>
            <a:lvl5pPr>
              <a:defRPr sz="1785"/>
            </a:lvl5pPr>
          </a:lstStyle>
          <a:p>
            <a:pPr lvl="0"/>
            <a:r>
              <a:rPr lang="en-US" dirty="0"/>
              <a:t>Type 16 pt gray text max three lines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91B99C12-BC4B-42D3-9852-1F9B4101E133}"/>
              </a:ext>
            </a:extLst>
          </p:cNvPr>
          <p:cNvSpPr>
            <a:spLocks noGrp="1"/>
          </p:cNvSpPr>
          <p:nvPr>
            <p:ph sz="half" idx="17" hasCustomPrompt="1"/>
          </p:nvPr>
        </p:nvSpPr>
        <p:spPr>
          <a:xfrm>
            <a:off x="6507370" y="6455812"/>
            <a:ext cx="4892041" cy="2205587"/>
          </a:xfrm>
        </p:spPr>
        <p:txBody>
          <a:bodyPr/>
          <a:lstStyle>
            <a:lvl1pPr>
              <a:defRPr sz="2040">
                <a:solidFill>
                  <a:schemeClr val="tx2"/>
                </a:solidFill>
              </a:defRPr>
            </a:lvl1pPr>
            <a:lvl2pPr marL="291465" indent="-291465">
              <a:buFont typeface="Arial" panose="020B0604020202020204" pitchFamily="34" charset="0"/>
              <a:buChar char="•"/>
              <a:defRPr sz="2040"/>
            </a:lvl2pPr>
            <a:lvl3pPr marL="582930" indent="-291465">
              <a:buClr>
                <a:schemeClr val="tx1"/>
              </a:buClr>
              <a:buFont typeface="Arial" panose="020B0604020202020204" pitchFamily="34" charset="0"/>
              <a:buChar char="−"/>
              <a:defRPr sz="2040"/>
            </a:lvl3pPr>
            <a:lvl4pPr marL="876420" indent="-293490">
              <a:buFont typeface="Arial" panose="020B0604020202020204" pitchFamily="34" charset="0"/>
              <a:buChar char="•"/>
              <a:defRPr sz="2040"/>
            </a:lvl4pPr>
            <a:lvl5pPr>
              <a:defRPr sz="1785"/>
            </a:lvl5pPr>
          </a:lstStyle>
          <a:p>
            <a:pPr lvl="0"/>
            <a:r>
              <a:rPr lang="en-US" dirty="0"/>
              <a:t>Type 16 pt gray text max three lines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D9004B96-D94C-4153-B36B-4355853060EA}"/>
              </a:ext>
            </a:extLst>
          </p:cNvPr>
          <p:cNvSpPr>
            <a:spLocks noGrp="1"/>
          </p:cNvSpPr>
          <p:nvPr>
            <p:ph sz="half" idx="18" hasCustomPrompt="1"/>
          </p:nvPr>
        </p:nvSpPr>
        <p:spPr>
          <a:xfrm>
            <a:off x="11991116" y="6455812"/>
            <a:ext cx="4892041" cy="2205587"/>
          </a:xfrm>
        </p:spPr>
        <p:txBody>
          <a:bodyPr/>
          <a:lstStyle>
            <a:lvl1pPr>
              <a:defRPr sz="2040">
                <a:solidFill>
                  <a:schemeClr val="tx2"/>
                </a:solidFill>
              </a:defRPr>
            </a:lvl1pPr>
            <a:lvl2pPr marL="291465" indent="-291465">
              <a:buFont typeface="Arial" panose="020B0604020202020204" pitchFamily="34" charset="0"/>
              <a:buChar char="•"/>
              <a:defRPr sz="2040"/>
            </a:lvl2pPr>
            <a:lvl3pPr marL="582930" indent="-291465">
              <a:buClr>
                <a:schemeClr val="tx1"/>
              </a:buClr>
              <a:buFont typeface="Arial" panose="020B0604020202020204" pitchFamily="34" charset="0"/>
              <a:buChar char="−"/>
              <a:defRPr sz="2040"/>
            </a:lvl3pPr>
            <a:lvl4pPr marL="876420" indent="-293490">
              <a:buFont typeface="Arial" panose="020B0604020202020204" pitchFamily="34" charset="0"/>
              <a:buChar char="•"/>
              <a:defRPr sz="2040"/>
            </a:lvl4pPr>
            <a:lvl5pPr>
              <a:defRPr sz="1785"/>
            </a:lvl5pPr>
          </a:lstStyle>
          <a:p>
            <a:pPr lvl="0"/>
            <a:r>
              <a:rPr lang="en-US" dirty="0"/>
              <a:t>Type 16 pt gray text max three lines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a:extLst>
              <a:ext uri="{FF2B5EF4-FFF2-40B4-BE49-F238E27FC236}">
                <a16:creationId xmlns:a16="http://schemas.microsoft.com/office/drawing/2014/main" id="{4736416D-EB4F-4346-8783-FC896DC0CA68}"/>
              </a:ext>
            </a:extLst>
          </p:cNvPr>
          <p:cNvSpPr>
            <a:spLocks noGrp="1"/>
          </p:cNvSpPr>
          <p:nvPr>
            <p:ph type="body" sz="quarter" idx="19" hasCustomPrompt="1"/>
          </p:nvPr>
        </p:nvSpPr>
        <p:spPr>
          <a:xfrm>
            <a:off x="1150620" y="5674149"/>
            <a:ext cx="4892041" cy="670560"/>
          </a:xfrm>
        </p:spPr>
        <p:txBody>
          <a:bodyPr/>
          <a:lstStyle>
            <a:lvl1pPr>
              <a:defRPr sz="2040">
                <a:solidFill>
                  <a:schemeClr val="accent1"/>
                </a:solidFill>
              </a:defRPr>
            </a:lvl1pPr>
          </a:lstStyle>
          <a:p>
            <a:pPr lvl="0"/>
            <a:r>
              <a:rPr lang="en-US" dirty="0"/>
              <a:t>Type subhead in 16 pt orange | Max two lines</a:t>
            </a:r>
          </a:p>
        </p:txBody>
      </p:sp>
      <p:sp>
        <p:nvSpPr>
          <p:cNvPr id="18" name="Text Placeholder 7">
            <a:extLst>
              <a:ext uri="{FF2B5EF4-FFF2-40B4-BE49-F238E27FC236}">
                <a16:creationId xmlns:a16="http://schemas.microsoft.com/office/drawing/2014/main" id="{5BAB981D-A627-42CC-B2DE-02C26E3DF946}"/>
              </a:ext>
            </a:extLst>
          </p:cNvPr>
          <p:cNvSpPr>
            <a:spLocks noGrp="1"/>
          </p:cNvSpPr>
          <p:nvPr>
            <p:ph type="body" sz="quarter" idx="20" hasCustomPrompt="1"/>
          </p:nvPr>
        </p:nvSpPr>
        <p:spPr>
          <a:xfrm>
            <a:off x="6507370" y="5669165"/>
            <a:ext cx="4892041" cy="670560"/>
          </a:xfrm>
        </p:spPr>
        <p:txBody>
          <a:bodyPr/>
          <a:lstStyle>
            <a:lvl1pPr>
              <a:defRPr sz="2040">
                <a:solidFill>
                  <a:schemeClr val="accent1"/>
                </a:solidFill>
              </a:defRPr>
            </a:lvl1pPr>
          </a:lstStyle>
          <a:p>
            <a:pPr lvl="0"/>
            <a:r>
              <a:rPr lang="en-US" dirty="0"/>
              <a:t>Type subhead in 16 pt orange | Max two lines</a:t>
            </a:r>
          </a:p>
        </p:txBody>
      </p:sp>
      <p:sp>
        <p:nvSpPr>
          <p:cNvPr id="19" name="Text Placeholder 7">
            <a:extLst>
              <a:ext uri="{FF2B5EF4-FFF2-40B4-BE49-F238E27FC236}">
                <a16:creationId xmlns:a16="http://schemas.microsoft.com/office/drawing/2014/main" id="{E65F5722-9D51-4EC9-BA8C-FDC59DB84633}"/>
              </a:ext>
            </a:extLst>
          </p:cNvPr>
          <p:cNvSpPr>
            <a:spLocks noGrp="1"/>
          </p:cNvSpPr>
          <p:nvPr>
            <p:ph type="body" sz="quarter" idx="21" hasCustomPrompt="1"/>
          </p:nvPr>
        </p:nvSpPr>
        <p:spPr>
          <a:xfrm>
            <a:off x="11991116" y="5669165"/>
            <a:ext cx="4892041" cy="670560"/>
          </a:xfrm>
        </p:spPr>
        <p:txBody>
          <a:bodyPr/>
          <a:lstStyle>
            <a:lvl1pPr>
              <a:defRPr sz="2040">
                <a:solidFill>
                  <a:schemeClr val="accent1"/>
                </a:solidFill>
              </a:defRPr>
            </a:lvl1pPr>
          </a:lstStyle>
          <a:p>
            <a:pPr lvl="0"/>
            <a:r>
              <a:rPr lang="en-US" dirty="0"/>
              <a:t>Type subhead in 16 pt orange | Max two lines</a:t>
            </a:r>
          </a:p>
        </p:txBody>
      </p:sp>
    </p:spTree>
    <p:extLst>
      <p:ext uri="{BB962C8B-B14F-4D97-AF65-F5344CB8AC3E}">
        <p14:creationId xmlns:p14="http://schemas.microsoft.com/office/powerpoint/2010/main" val="377501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5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5 Column | Type insightful headline in sentence case | One line</a:t>
            </a:r>
          </a:p>
        </p:txBody>
      </p:sp>
      <p:sp>
        <p:nvSpPr>
          <p:cNvPr id="3" name="Date Placeholder 2"/>
          <p:cNvSpPr>
            <a:spLocks noGrp="1"/>
          </p:cNvSpPr>
          <p:nvPr>
            <p:ph type="dt" sz="half" idx="10"/>
          </p:nvPr>
        </p:nvSpPr>
        <p:spPr/>
        <p:txBody>
          <a:bodyPr/>
          <a:lstStyle/>
          <a:p>
            <a:fld id="{FCD1C60D-F413-0844-A7DA-7F05D1205A5B}" type="datetime1">
              <a:rPr lang="en-US" smtClean="0"/>
              <a:t>4/22/24</a:t>
            </a:fld>
            <a:endParaRPr lang="en-US"/>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726439" y="1640149"/>
            <a:ext cx="16596361" cy="721783"/>
          </a:xfrm>
        </p:spPr>
        <p:txBody>
          <a:bodyPr/>
          <a:lstStyle>
            <a:lvl1pPr>
              <a:defRPr sz="3315">
                <a:solidFill>
                  <a:schemeClr val="accent4"/>
                </a:solidFill>
              </a:defRPr>
            </a:lvl1pPr>
          </a:lstStyle>
          <a:p>
            <a:pPr lvl="0"/>
            <a:r>
              <a:rPr lang="en-US" dirty="0"/>
              <a:t>Use this space for one line subhead if needed | One line</a:t>
            </a:r>
          </a:p>
        </p:txBody>
      </p:sp>
      <p:sp>
        <p:nvSpPr>
          <p:cNvPr id="8" name="Text Placeholder 7"/>
          <p:cNvSpPr>
            <a:spLocks noGrp="1"/>
          </p:cNvSpPr>
          <p:nvPr>
            <p:ph type="body" sz="quarter" idx="14" hasCustomPrompt="1"/>
          </p:nvPr>
        </p:nvSpPr>
        <p:spPr>
          <a:xfrm>
            <a:off x="726439" y="2682238"/>
            <a:ext cx="3218688" cy="973243"/>
          </a:xfrm>
          <a:solidFill>
            <a:schemeClr val="tx2"/>
          </a:solidFill>
        </p:spPr>
        <p:txBody>
          <a:bodyPr lIns="137160" anchor="ctr"/>
          <a:lstStyle>
            <a:lvl1pPr algn="l">
              <a:lnSpc>
                <a:spcPct val="90000"/>
              </a:lnSpc>
              <a:spcBef>
                <a:spcPts val="0"/>
              </a:spcBef>
              <a:spcAft>
                <a:spcPts val="0"/>
              </a:spcAft>
              <a:defRPr sz="2295">
                <a:solidFill>
                  <a:schemeClr val="bg1"/>
                </a:solidFill>
              </a:defRPr>
            </a:lvl1pPr>
          </a:lstStyle>
          <a:p>
            <a:pPr lvl="0"/>
            <a:r>
              <a:rPr lang="en-US" dirty="0"/>
              <a:t>Header</a:t>
            </a:r>
          </a:p>
        </p:txBody>
      </p:sp>
      <p:sp>
        <p:nvSpPr>
          <p:cNvPr id="27" name="Text Placeholder 7"/>
          <p:cNvSpPr>
            <a:spLocks noGrp="1"/>
          </p:cNvSpPr>
          <p:nvPr>
            <p:ph type="body" sz="quarter" idx="15" hasCustomPrompt="1"/>
          </p:nvPr>
        </p:nvSpPr>
        <p:spPr>
          <a:xfrm>
            <a:off x="4078576" y="2682239"/>
            <a:ext cx="3218688" cy="973243"/>
          </a:xfrm>
          <a:solidFill>
            <a:schemeClr val="accent2"/>
          </a:solidFill>
        </p:spPr>
        <p:txBody>
          <a:bodyPr lIns="137160" anchor="ctr"/>
          <a:lstStyle>
            <a:lvl1pPr>
              <a:lnSpc>
                <a:spcPct val="90000"/>
              </a:lnSpc>
              <a:spcBef>
                <a:spcPts val="0"/>
              </a:spcBef>
              <a:spcAft>
                <a:spcPts val="0"/>
              </a:spcAft>
              <a:defRPr sz="2295">
                <a:solidFill>
                  <a:schemeClr val="bg1"/>
                </a:solidFill>
              </a:defRPr>
            </a:lvl1pPr>
          </a:lstStyle>
          <a:p>
            <a:pPr lvl="0"/>
            <a:r>
              <a:rPr lang="en-US" dirty="0"/>
              <a:t>Header</a:t>
            </a:r>
          </a:p>
        </p:txBody>
      </p:sp>
      <p:sp>
        <p:nvSpPr>
          <p:cNvPr id="28" name="Text Placeholder 7"/>
          <p:cNvSpPr>
            <a:spLocks noGrp="1"/>
          </p:cNvSpPr>
          <p:nvPr>
            <p:ph type="body" sz="quarter" idx="16" hasCustomPrompt="1"/>
          </p:nvPr>
        </p:nvSpPr>
        <p:spPr>
          <a:xfrm>
            <a:off x="7430711" y="2682239"/>
            <a:ext cx="3218688" cy="973243"/>
          </a:xfrm>
          <a:solidFill>
            <a:schemeClr val="accent4"/>
          </a:solidFill>
        </p:spPr>
        <p:txBody>
          <a:bodyPr lIns="137160" anchor="ctr"/>
          <a:lstStyle>
            <a:lvl1pPr>
              <a:lnSpc>
                <a:spcPct val="90000"/>
              </a:lnSpc>
              <a:spcBef>
                <a:spcPts val="0"/>
              </a:spcBef>
              <a:spcAft>
                <a:spcPts val="0"/>
              </a:spcAft>
              <a:defRPr sz="2295">
                <a:solidFill>
                  <a:schemeClr val="bg1"/>
                </a:solidFill>
              </a:defRPr>
            </a:lvl1pPr>
          </a:lstStyle>
          <a:p>
            <a:pPr lvl="0"/>
            <a:r>
              <a:rPr lang="en-US" dirty="0"/>
              <a:t>Header</a:t>
            </a:r>
          </a:p>
        </p:txBody>
      </p:sp>
      <p:sp>
        <p:nvSpPr>
          <p:cNvPr id="29" name="Text Placeholder 7"/>
          <p:cNvSpPr>
            <a:spLocks noGrp="1"/>
          </p:cNvSpPr>
          <p:nvPr>
            <p:ph type="body" sz="quarter" idx="17" hasCustomPrompt="1"/>
          </p:nvPr>
        </p:nvSpPr>
        <p:spPr>
          <a:xfrm>
            <a:off x="10782847" y="2682239"/>
            <a:ext cx="3218688" cy="973243"/>
          </a:xfrm>
          <a:solidFill>
            <a:schemeClr val="accent1"/>
          </a:solidFill>
        </p:spPr>
        <p:txBody>
          <a:bodyPr lIns="137160" anchor="ctr"/>
          <a:lstStyle>
            <a:lvl1pPr>
              <a:lnSpc>
                <a:spcPct val="90000"/>
              </a:lnSpc>
              <a:spcBef>
                <a:spcPts val="0"/>
              </a:spcBef>
              <a:spcAft>
                <a:spcPts val="0"/>
              </a:spcAft>
              <a:defRPr sz="2295">
                <a:solidFill>
                  <a:schemeClr val="bg1"/>
                </a:solidFill>
              </a:defRPr>
            </a:lvl1pPr>
          </a:lstStyle>
          <a:p>
            <a:pPr lvl="0"/>
            <a:r>
              <a:rPr lang="en-US" dirty="0"/>
              <a:t>Header</a:t>
            </a:r>
          </a:p>
        </p:txBody>
      </p:sp>
      <p:sp>
        <p:nvSpPr>
          <p:cNvPr id="30" name="Text Placeholder 7"/>
          <p:cNvSpPr>
            <a:spLocks noGrp="1"/>
          </p:cNvSpPr>
          <p:nvPr>
            <p:ph type="body" sz="quarter" idx="18" hasCustomPrompt="1"/>
          </p:nvPr>
        </p:nvSpPr>
        <p:spPr>
          <a:xfrm>
            <a:off x="14134980" y="2682239"/>
            <a:ext cx="3218688" cy="973243"/>
          </a:xfrm>
          <a:solidFill>
            <a:srgbClr val="A22B38"/>
          </a:solidFill>
        </p:spPr>
        <p:txBody>
          <a:bodyPr lIns="137160" anchor="ctr"/>
          <a:lstStyle>
            <a:lvl1pPr>
              <a:lnSpc>
                <a:spcPct val="90000"/>
              </a:lnSpc>
              <a:spcBef>
                <a:spcPts val="0"/>
              </a:spcBef>
              <a:spcAft>
                <a:spcPts val="0"/>
              </a:spcAft>
              <a:defRPr sz="2295">
                <a:solidFill>
                  <a:schemeClr val="bg1"/>
                </a:solidFill>
              </a:defRPr>
            </a:lvl1pPr>
          </a:lstStyle>
          <a:p>
            <a:pPr lvl="0"/>
            <a:r>
              <a:rPr lang="en-US" dirty="0"/>
              <a:t>Header</a:t>
            </a:r>
          </a:p>
        </p:txBody>
      </p:sp>
      <p:sp>
        <p:nvSpPr>
          <p:cNvPr id="31" name="Text Placeholder 7"/>
          <p:cNvSpPr>
            <a:spLocks noGrp="1"/>
          </p:cNvSpPr>
          <p:nvPr>
            <p:ph type="body" sz="quarter" idx="19" hasCustomPrompt="1"/>
          </p:nvPr>
        </p:nvSpPr>
        <p:spPr>
          <a:xfrm>
            <a:off x="726439" y="3655480"/>
            <a:ext cx="3218688" cy="5005921"/>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2295">
                <a:solidFill>
                  <a:schemeClr val="tx1"/>
                </a:solidFill>
              </a:defRPr>
            </a:lvl1pPr>
          </a:lstStyle>
          <a:p>
            <a:pPr lvl="0"/>
            <a:r>
              <a:rPr lang="en-US" dirty="0"/>
              <a:t>Text – add bullet if needed</a:t>
            </a:r>
          </a:p>
        </p:txBody>
      </p:sp>
      <p:sp>
        <p:nvSpPr>
          <p:cNvPr id="32" name="Text Placeholder 7"/>
          <p:cNvSpPr>
            <a:spLocks noGrp="1"/>
          </p:cNvSpPr>
          <p:nvPr>
            <p:ph type="body" sz="quarter" idx="20" hasCustomPrompt="1"/>
          </p:nvPr>
        </p:nvSpPr>
        <p:spPr>
          <a:xfrm>
            <a:off x="4078576" y="3655480"/>
            <a:ext cx="3218688" cy="5005921"/>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2295">
                <a:solidFill>
                  <a:schemeClr val="tx1"/>
                </a:solidFill>
              </a:defRPr>
            </a:lvl1pPr>
          </a:lstStyle>
          <a:p>
            <a:pPr lvl="0"/>
            <a:r>
              <a:rPr lang="en-US" dirty="0"/>
              <a:t>Text – add bullet if needed</a:t>
            </a:r>
          </a:p>
        </p:txBody>
      </p:sp>
      <p:sp>
        <p:nvSpPr>
          <p:cNvPr id="33" name="Text Placeholder 7"/>
          <p:cNvSpPr>
            <a:spLocks noGrp="1"/>
          </p:cNvSpPr>
          <p:nvPr>
            <p:ph type="body" sz="quarter" idx="21" hasCustomPrompt="1"/>
          </p:nvPr>
        </p:nvSpPr>
        <p:spPr>
          <a:xfrm>
            <a:off x="7430711" y="3655480"/>
            <a:ext cx="3218688" cy="5005921"/>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2295">
                <a:solidFill>
                  <a:schemeClr val="tx1"/>
                </a:solidFill>
              </a:defRPr>
            </a:lvl1pPr>
          </a:lstStyle>
          <a:p>
            <a:pPr lvl="0"/>
            <a:r>
              <a:rPr lang="en-US" dirty="0"/>
              <a:t>Text – add bullet if needed</a:t>
            </a:r>
          </a:p>
        </p:txBody>
      </p:sp>
      <p:sp>
        <p:nvSpPr>
          <p:cNvPr id="34" name="Text Placeholder 7"/>
          <p:cNvSpPr>
            <a:spLocks noGrp="1"/>
          </p:cNvSpPr>
          <p:nvPr>
            <p:ph type="body" sz="quarter" idx="22" hasCustomPrompt="1"/>
          </p:nvPr>
        </p:nvSpPr>
        <p:spPr>
          <a:xfrm>
            <a:off x="10782847" y="3655480"/>
            <a:ext cx="3218688" cy="5005921"/>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2295">
                <a:solidFill>
                  <a:schemeClr val="tx1"/>
                </a:solidFill>
              </a:defRPr>
            </a:lvl1pPr>
          </a:lstStyle>
          <a:p>
            <a:pPr lvl="0"/>
            <a:r>
              <a:rPr lang="en-US" dirty="0"/>
              <a:t>Text – add bullet if needed</a:t>
            </a:r>
          </a:p>
        </p:txBody>
      </p:sp>
      <p:sp>
        <p:nvSpPr>
          <p:cNvPr id="35" name="Text Placeholder 7"/>
          <p:cNvSpPr>
            <a:spLocks noGrp="1"/>
          </p:cNvSpPr>
          <p:nvPr>
            <p:ph type="body" sz="quarter" idx="23" hasCustomPrompt="1"/>
          </p:nvPr>
        </p:nvSpPr>
        <p:spPr>
          <a:xfrm>
            <a:off x="14134982" y="3655480"/>
            <a:ext cx="3218688" cy="5005921"/>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2295">
                <a:solidFill>
                  <a:schemeClr val="tx1"/>
                </a:solidFill>
              </a:defRPr>
            </a:lvl1pPr>
          </a:lstStyle>
          <a:p>
            <a:pPr lvl="0"/>
            <a:r>
              <a:rPr lang="en-US" dirty="0"/>
              <a:t>Text – add bullet if needed</a:t>
            </a:r>
          </a:p>
        </p:txBody>
      </p:sp>
    </p:spTree>
    <p:extLst>
      <p:ext uri="{BB962C8B-B14F-4D97-AF65-F5344CB8AC3E}">
        <p14:creationId xmlns:p14="http://schemas.microsoft.com/office/powerpoint/2010/main" val="3294711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4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4 Column | Type insightful headline in sentence case | One line</a:t>
            </a:r>
          </a:p>
        </p:txBody>
      </p:sp>
      <p:sp>
        <p:nvSpPr>
          <p:cNvPr id="3" name="Date Placeholder 2"/>
          <p:cNvSpPr>
            <a:spLocks noGrp="1"/>
          </p:cNvSpPr>
          <p:nvPr>
            <p:ph type="dt" sz="half" idx="10"/>
          </p:nvPr>
        </p:nvSpPr>
        <p:spPr/>
        <p:txBody>
          <a:bodyPr/>
          <a:lstStyle/>
          <a:p>
            <a:fld id="{A9953690-9C6C-3B40-B3E2-94FA806662F2}" type="datetime1">
              <a:rPr lang="en-US" smtClean="0"/>
              <a:t>4/22/24</a:t>
            </a:fld>
            <a:endParaRPr lang="en-US"/>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726439" y="1640149"/>
            <a:ext cx="16596361" cy="721783"/>
          </a:xfrm>
        </p:spPr>
        <p:txBody>
          <a:bodyPr/>
          <a:lstStyle>
            <a:lvl1pPr>
              <a:defRPr sz="3315">
                <a:solidFill>
                  <a:schemeClr val="accent4"/>
                </a:solidFill>
              </a:defRPr>
            </a:lvl1pPr>
          </a:lstStyle>
          <a:p>
            <a:pPr lvl="0"/>
            <a:r>
              <a:rPr lang="en-US" dirty="0"/>
              <a:t>Use this space for one line subhead if needed | One line</a:t>
            </a:r>
          </a:p>
        </p:txBody>
      </p:sp>
      <p:sp>
        <p:nvSpPr>
          <p:cNvPr id="8" name="Text Placeholder 7"/>
          <p:cNvSpPr>
            <a:spLocks noGrp="1"/>
          </p:cNvSpPr>
          <p:nvPr>
            <p:ph type="body" sz="quarter" idx="14" hasCustomPrompt="1"/>
          </p:nvPr>
        </p:nvSpPr>
        <p:spPr>
          <a:xfrm>
            <a:off x="726441" y="2682238"/>
            <a:ext cx="4023360" cy="973243"/>
          </a:xfrm>
          <a:solidFill>
            <a:schemeClr val="tx2"/>
          </a:solidFill>
        </p:spPr>
        <p:txBody>
          <a:bodyPr lIns="137160" anchor="ctr"/>
          <a:lstStyle>
            <a:lvl1pPr algn="l">
              <a:lnSpc>
                <a:spcPct val="90000"/>
              </a:lnSpc>
              <a:spcBef>
                <a:spcPts val="0"/>
              </a:spcBef>
              <a:spcAft>
                <a:spcPts val="0"/>
              </a:spcAft>
              <a:defRPr sz="2295">
                <a:solidFill>
                  <a:schemeClr val="bg1"/>
                </a:solidFill>
              </a:defRPr>
            </a:lvl1pPr>
          </a:lstStyle>
          <a:p>
            <a:pPr lvl="0"/>
            <a:r>
              <a:rPr lang="en-US" dirty="0"/>
              <a:t>Header</a:t>
            </a:r>
          </a:p>
        </p:txBody>
      </p:sp>
      <p:sp>
        <p:nvSpPr>
          <p:cNvPr id="27" name="Text Placeholder 7"/>
          <p:cNvSpPr>
            <a:spLocks noGrp="1"/>
          </p:cNvSpPr>
          <p:nvPr>
            <p:ph type="body" sz="quarter" idx="15" hasCustomPrompt="1"/>
          </p:nvPr>
        </p:nvSpPr>
        <p:spPr>
          <a:xfrm>
            <a:off x="4922986" y="2682239"/>
            <a:ext cx="4023360" cy="973243"/>
          </a:xfrm>
          <a:solidFill>
            <a:schemeClr val="accent2"/>
          </a:solidFill>
        </p:spPr>
        <p:txBody>
          <a:bodyPr lIns="137160" anchor="ctr"/>
          <a:lstStyle>
            <a:lvl1pPr>
              <a:lnSpc>
                <a:spcPct val="90000"/>
              </a:lnSpc>
              <a:spcBef>
                <a:spcPts val="0"/>
              </a:spcBef>
              <a:spcAft>
                <a:spcPts val="0"/>
              </a:spcAft>
              <a:defRPr sz="2295">
                <a:solidFill>
                  <a:schemeClr val="bg1"/>
                </a:solidFill>
              </a:defRPr>
            </a:lvl1pPr>
          </a:lstStyle>
          <a:p>
            <a:pPr lvl="0"/>
            <a:r>
              <a:rPr lang="en-US" dirty="0"/>
              <a:t>Header</a:t>
            </a:r>
          </a:p>
        </p:txBody>
      </p:sp>
      <p:sp>
        <p:nvSpPr>
          <p:cNvPr id="28" name="Text Placeholder 7"/>
          <p:cNvSpPr>
            <a:spLocks noGrp="1"/>
          </p:cNvSpPr>
          <p:nvPr>
            <p:ph type="body" sz="quarter" idx="16" hasCustomPrompt="1"/>
          </p:nvPr>
        </p:nvSpPr>
        <p:spPr>
          <a:xfrm>
            <a:off x="9119531" y="2682239"/>
            <a:ext cx="4023360" cy="973243"/>
          </a:xfrm>
          <a:solidFill>
            <a:schemeClr val="accent4"/>
          </a:solidFill>
        </p:spPr>
        <p:txBody>
          <a:bodyPr lIns="137160" anchor="ctr"/>
          <a:lstStyle>
            <a:lvl1pPr>
              <a:lnSpc>
                <a:spcPct val="90000"/>
              </a:lnSpc>
              <a:spcBef>
                <a:spcPts val="0"/>
              </a:spcBef>
              <a:spcAft>
                <a:spcPts val="0"/>
              </a:spcAft>
              <a:defRPr sz="2295">
                <a:solidFill>
                  <a:schemeClr val="bg1"/>
                </a:solidFill>
              </a:defRPr>
            </a:lvl1pPr>
          </a:lstStyle>
          <a:p>
            <a:pPr lvl="0"/>
            <a:r>
              <a:rPr lang="en-US" dirty="0"/>
              <a:t>Header</a:t>
            </a:r>
          </a:p>
        </p:txBody>
      </p:sp>
      <p:sp>
        <p:nvSpPr>
          <p:cNvPr id="29" name="Text Placeholder 7"/>
          <p:cNvSpPr>
            <a:spLocks noGrp="1"/>
          </p:cNvSpPr>
          <p:nvPr>
            <p:ph type="body" sz="quarter" idx="17" hasCustomPrompt="1"/>
          </p:nvPr>
        </p:nvSpPr>
        <p:spPr>
          <a:xfrm>
            <a:off x="13316076" y="2682239"/>
            <a:ext cx="4023360" cy="973243"/>
          </a:xfrm>
          <a:solidFill>
            <a:schemeClr val="accent1"/>
          </a:solidFill>
        </p:spPr>
        <p:txBody>
          <a:bodyPr lIns="137160" anchor="ctr"/>
          <a:lstStyle>
            <a:lvl1pPr>
              <a:lnSpc>
                <a:spcPct val="90000"/>
              </a:lnSpc>
              <a:spcBef>
                <a:spcPts val="0"/>
              </a:spcBef>
              <a:spcAft>
                <a:spcPts val="0"/>
              </a:spcAft>
              <a:defRPr sz="2295">
                <a:solidFill>
                  <a:schemeClr val="bg1"/>
                </a:solidFill>
              </a:defRPr>
            </a:lvl1pPr>
          </a:lstStyle>
          <a:p>
            <a:pPr lvl="0"/>
            <a:r>
              <a:rPr lang="en-US" dirty="0"/>
              <a:t>Header</a:t>
            </a:r>
          </a:p>
        </p:txBody>
      </p:sp>
      <p:sp>
        <p:nvSpPr>
          <p:cNvPr id="31" name="Text Placeholder 7"/>
          <p:cNvSpPr>
            <a:spLocks noGrp="1"/>
          </p:cNvSpPr>
          <p:nvPr>
            <p:ph type="body" sz="quarter" idx="19" hasCustomPrompt="1"/>
          </p:nvPr>
        </p:nvSpPr>
        <p:spPr>
          <a:xfrm>
            <a:off x="726441" y="3655480"/>
            <a:ext cx="4023360" cy="5005921"/>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2295">
                <a:solidFill>
                  <a:schemeClr val="tx1"/>
                </a:solidFill>
              </a:defRPr>
            </a:lvl1pPr>
          </a:lstStyle>
          <a:p>
            <a:pPr lvl="0"/>
            <a:r>
              <a:rPr lang="en-US" dirty="0"/>
              <a:t>Text – add bullet if needed</a:t>
            </a:r>
          </a:p>
        </p:txBody>
      </p:sp>
      <p:sp>
        <p:nvSpPr>
          <p:cNvPr id="32" name="Text Placeholder 7"/>
          <p:cNvSpPr>
            <a:spLocks noGrp="1"/>
          </p:cNvSpPr>
          <p:nvPr>
            <p:ph type="body" sz="quarter" idx="20" hasCustomPrompt="1"/>
          </p:nvPr>
        </p:nvSpPr>
        <p:spPr>
          <a:xfrm>
            <a:off x="4922986" y="3655480"/>
            <a:ext cx="4023360" cy="5005921"/>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2295">
                <a:solidFill>
                  <a:schemeClr val="tx1"/>
                </a:solidFill>
              </a:defRPr>
            </a:lvl1pPr>
          </a:lstStyle>
          <a:p>
            <a:pPr lvl="0"/>
            <a:r>
              <a:rPr lang="en-US" dirty="0"/>
              <a:t>Text – add bullet if needed</a:t>
            </a:r>
          </a:p>
        </p:txBody>
      </p:sp>
      <p:sp>
        <p:nvSpPr>
          <p:cNvPr id="33" name="Text Placeholder 7"/>
          <p:cNvSpPr>
            <a:spLocks noGrp="1"/>
          </p:cNvSpPr>
          <p:nvPr>
            <p:ph type="body" sz="quarter" idx="21" hasCustomPrompt="1"/>
          </p:nvPr>
        </p:nvSpPr>
        <p:spPr>
          <a:xfrm>
            <a:off x="9119531" y="3655480"/>
            <a:ext cx="4023360" cy="5005921"/>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2295">
                <a:solidFill>
                  <a:schemeClr val="tx1"/>
                </a:solidFill>
              </a:defRPr>
            </a:lvl1pPr>
          </a:lstStyle>
          <a:p>
            <a:pPr lvl="0"/>
            <a:r>
              <a:rPr lang="en-US" dirty="0"/>
              <a:t>Text – add bullet if needed</a:t>
            </a:r>
          </a:p>
        </p:txBody>
      </p:sp>
      <p:sp>
        <p:nvSpPr>
          <p:cNvPr id="34" name="Text Placeholder 7"/>
          <p:cNvSpPr>
            <a:spLocks noGrp="1"/>
          </p:cNvSpPr>
          <p:nvPr>
            <p:ph type="body" sz="quarter" idx="22" hasCustomPrompt="1"/>
          </p:nvPr>
        </p:nvSpPr>
        <p:spPr>
          <a:xfrm>
            <a:off x="13316076" y="3655480"/>
            <a:ext cx="4023360" cy="5005921"/>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2295">
                <a:solidFill>
                  <a:schemeClr val="tx1"/>
                </a:solidFill>
              </a:defRPr>
            </a:lvl1pPr>
          </a:lstStyle>
          <a:p>
            <a:pPr lvl="0"/>
            <a:r>
              <a:rPr lang="en-US" dirty="0"/>
              <a:t>Text – add bullet if needed</a:t>
            </a:r>
          </a:p>
        </p:txBody>
      </p:sp>
    </p:spTree>
    <p:extLst>
      <p:ext uri="{BB962C8B-B14F-4D97-AF65-F5344CB8AC3E}">
        <p14:creationId xmlns:p14="http://schemas.microsoft.com/office/powerpoint/2010/main" val="80568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3 Column | Type insightful headline in sentence case | One line</a:t>
            </a:r>
          </a:p>
        </p:txBody>
      </p:sp>
      <p:sp>
        <p:nvSpPr>
          <p:cNvPr id="3" name="Date Placeholder 2"/>
          <p:cNvSpPr>
            <a:spLocks noGrp="1"/>
          </p:cNvSpPr>
          <p:nvPr>
            <p:ph type="dt" sz="half" idx="10"/>
          </p:nvPr>
        </p:nvSpPr>
        <p:spPr/>
        <p:txBody>
          <a:bodyPr/>
          <a:lstStyle/>
          <a:p>
            <a:fld id="{3C2D1DD2-59B6-174B-8731-70C534CA7B1B}" type="datetime1">
              <a:rPr lang="en-US" smtClean="0"/>
              <a:t>4/22/24</a:t>
            </a:fld>
            <a:endParaRPr lang="en-US"/>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726439" y="1640149"/>
            <a:ext cx="16596361" cy="721783"/>
          </a:xfrm>
        </p:spPr>
        <p:txBody>
          <a:bodyPr/>
          <a:lstStyle>
            <a:lvl1pPr>
              <a:defRPr sz="3315">
                <a:solidFill>
                  <a:schemeClr val="accent4"/>
                </a:solidFill>
              </a:defRPr>
            </a:lvl1pPr>
          </a:lstStyle>
          <a:p>
            <a:pPr lvl="0"/>
            <a:r>
              <a:rPr lang="en-US" dirty="0"/>
              <a:t>Use this space for one line subhead if needed | One line</a:t>
            </a:r>
          </a:p>
        </p:txBody>
      </p:sp>
      <p:sp>
        <p:nvSpPr>
          <p:cNvPr id="8" name="Text Placeholder 7"/>
          <p:cNvSpPr>
            <a:spLocks noGrp="1"/>
          </p:cNvSpPr>
          <p:nvPr>
            <p:ph type="body" sz="quarter" idx="14" hasCustomPrompt="1"/>
          </p:nvPr>
        </p:nvSpPr>
        <p:spPr>
          <a:xfrm>
            <a:off x="726441" y="2682238"/>
            <a:ext cx="5364480" cy="973243"/>
          </a:xfrm>
          <a:solidFill>
            <a:schemeClr val="tx2"/>
          </a:solidFill>
        </p:spPr>
        <p:txBody>
          <a:bodyPr lIns="137160" anchor="ctr"/>
          <a:lstStyle>
            <a:lvl1pPr algn="l">
              <a:lnSpc>
                <a:spcPct val="90000"/>
              </a:lnSpc>
              <a:spcBef>
                <a:spcPts val="0"/>
              </a:spcBef>
              <a:spcAft>
                <a:spcPts val="0"/>
              </a:spcAft>
              <a:defRPr sz="2295">
                <a:solidFill>
                  <a:schemeClr val="bg1"/>
                </a:solidFill>
              </a:defRPr>
            </a:lvl1pPr>
          </a:lstStyle>
          <a:p>
            <a:pPr lvl="0"/>
            <a:r>
              <a:rPr lang="en-US" dirty="0"/>
              <a:t>Header</a:t>
            </a:r>
          </a:p>
        </p:txBody>
      </p:sp>
      <p:sp>
        <p:nvSpPr>
          <p:cNvPr id="27" name="Text Placeholder 7"/>
          <p:cNvSpPr>
            <a:spLocks noGrp="1"/>
          </p:cNvSpPr>
          <p:nvPr>
            <p:ph type="body" sz="quarter" idx="15" hasCustomPrompt="1"/>
          </p:nvPr>
        </p:nvSpPr>
        <p:spPr>
          <a:xfrm>
            <a:off x="6359897" y="2682238"/>
            <a:ext cx="5364480" cy="973243"/>
          </a:xfrm>
          <a:solidFill>
            <a:schemeClr val="accent2"/>
          </a:solidFill>
        </p:spPr>
        <p:txBody>
          <a:bodyPr lIns="137160" anchor="ctr"/>
          <a:lstStyle>
            <a:lvl1pPr>
              <a:lnSpc>
                <a:spcPct val="90000"/>
              </a:lnSpc>
              <a:spcBef>
                <a:spcPts val="0"/>
              </a:spcBef>
              <a:spcAft>
                <a:spcPts val="0"/>
              </a:spcAft>
              <a:defRPr sz="2295">
                <a:solidFill>
                  <a:schemeClr val="bg1"/>
                </a:solidFill>
              </a:defRPr>
            </a:lvl1pPr>
          </a:lstStyle>
          <a:p>
            <a:pPr lvl="0"/>
            <a:r>
              <a:rPr lang="en-US" dirty="0"/>
              <a:t>Header</a:t>
            </a:r>
          </a:p>
        </p:txBody>
      </p:sp>
      <p:sp>
        <p:nvSpPr>
          <p:cNvPr id="28" name="Text Placeholder 7"/>
          <p:cNvSpPr>
            <a:spLocks noGrp="1"/>
          </p:cNvSpPr>
          <p:nvPr>
            <p:ph type="body" sz="quarter" idx="16" hasCustomPrompt="1"/>
          </p:nvPr>
        </p:nvSpPr>
        <p:spPr>
          <a:xfrm>
            <a:off x="11993351" y="2682238"/>
            <a:ext cx="5364480" cy="973243"/>
          </a:xfrm>
          <a:solidFill>
            <a:schemeClr val="accent4"/>
          </a:solidFill>
        </p:spPr>
        <p:txBody>
          <a:bodyPr lIns="137160" anchor="ctr"/>
          <a:lstStyle>
            <a:lvl1pPr>
              <a:lnSpc>
                <a:spcPct val="90000"/>
              </a:lnSpc>
              <a:spcBef>
                <a:spcPts val="0"/>
              </a:spcBef>
              <a:spcAft>
                <a:spcPts val="0"/>
              </a:spcAft>
              <a:defRPr sz="2295">
                <a:solidFill>
                  <a:schemeClr val="bg1"/>
                </a:solidFill>
              </a:defRPr>
            </a:lvl1pPr>
          </a:lstStyle>
          <a:p>
            <a:pPr lvl="0"/>
            <a:r>
              <a:rPr lang="en-US" dirty="0"/>
              <a:t>Header</a:t>
            </a:r>
          </a:p>
        </p:txBody>
      </p:sp>
      <p:sp>
        <p:nvSpPr>
          <p:cNvPr id="31" name="Text Placeholder 7"/>
          <p:cNvSpPr>
            <a:spLocks noGrp="1"/>
          </p:cNvSpPr>
          <p:nvPr>
            <p:ph type="body" sz="quarter" idx="19" hasCustomPrompt="1"/>
          </p:nvPr>
        </p:nvSpPr>
        <p:spPr>
          <a:xfrm>
            <a:off x="726441" y="3655480"/>
            <a:ext cx="5364480" cy="5005921"/>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2295">
                <a:solidFill>
                  <a:schemeClr val="tx1"/>
                </a:solidFill>
              </a:defRPr>
            </a:lvl1pPr>
          </a:lstStyle>
          <a:p>
            <a:pPr lvl="0"/>
            <a:r>
              <a:rPr lang="en-US" dirty="0"/>
              <a:t>Text – add bullet if needed</a:t>
            </a:r>
          </a:p>
        </p:txBody>
      </p:sp>
      <p:sp>
        <p:nvSpPr>
          <p:cNvPr id="32" name="Text Placeholder 7"/>
          <p:cNvSpPr>
            <a:spLocks noGrp="1"/>
          </p:cNvSpPr>
          <p:nvPr>
            <p:ph type="body" sz="quarter" idx="20" hasCustomPrompt="1"/>
          </p:nvPr>
        </p:nvSpPr>
        <p:spPr>
          <a:xfrm>
            <a:off x="6359897" y="3655480"/>
            <a:ext cx="5364480" cy="5005921"/>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2295">
                <a:solidFill>
                  <a:schemeClr val="tx1"/>
                </a:solidFill>
              </a:defRPr>
            </a:lvl1pPr>
          </a:lstStyle>
          <a:p>
            <a:pPr lvl="0"/>
            <a:r>
              <a:rPr lang="en-US" dirty="0"/>
              <a:t>Text – add bullet if needed</a:t>
            </a:r>
          </a:p>
        </p:txBody>
      </p:sp>
      <p:sp>
        <p:nvSpPr>
          <p:cNvPr id="33" name="Text Placeholder 7"/>
          <p:cNvSpPr>
            <a:spLocks noGrp="1"/>
          </p:cNvSpPr>
          <p:nvPr>
            <p:ph type="body" sz="quarter" idx="21" hasCustomPrompt="1"/>
          </p:nvPr>
        </p:nvSpPr>
        <p:spPr>
          <a:xfrm>
            <a:off x="11993351" y="3655480"/>
            <a:ext cx="5364480" cy="5005921"/>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2295">
                <a:solidFill>
                  <a:schemeClr val="tx1"/>
                </a:solidFill>
              </a:defRPr>
            </a:lvl1pPr>
          </a:lstStyle>
          <a:p>
            <a:pPr lvl="0"/>
            <a:r>
              <a:rPr lang="en-US" dirty="0"/>
              <a:t>Text – add bullet if needed</a:t>
            </a:r>
          </a:p>
        </p:txBody>
      </p:sp>
    </p:spTree>
    <p:extLst>
      <p:ext uri="{BB962C8B-B14F-4D97-AF65-F5344CB8AC3E}">
        <p14:creationId xmlns:p14="http://schemas.microsoft.com/office/powerpoint/2010/main" val="63289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2 Column | Type insightful headline in sentence case | One line</a:t>
            </a:r>
          </a:p>
        </p:txBody>
      </p:sp>
      <p:sp>
        <p:nvSpPr>
          <p:cNvPr id="3" name="Date Placeholder 2"/>
          <p:cNvSpPr>
            <a:spLocks noGrp="1"/>
          </p:cNvSpPr>
          <p:nvPr>
            <p:ph type="dt" sz="half" idx="10"/>
          </p:nvPr>
        </p:nvSpPr>
        <p:spPr/>
        <p:txBody>
          <a:bodyPr/>
          <a:lstStyle/>
          <a:p>
            <a:fld id="{7CDF68E2-839F-6C4B-BC8D-7D42D0F25DFD}" type="datetime1">
              <a:rPr lang="en-US" smtClean="0"/>
              <a:t>4/22/24</a:t>
            </a:fld>
            <a:endParaRPr lang="en-US"/>
          </a:p>
        </p:txBody>
      </p:sp>
      <p:sp>
        <p:nvSpPr>
          <p:cNvPr id="5" name="Slide Number Placeholder 4"/>
          <p:cNvSpPr>
            <a:spLocks noGrp="1"/>
          </p:cNvSpPr>
          <p:nvPr>
            <p:ph type="sldNum" sz="quarter" idx="12"/>
          </p:nvPr>
        </p:nvSpPr>
        <p:spPr/>
        <p:txBody>
          <a:bodyPr/>
          <a:lstStyle/>
          <a:p>
            <a:fld id="{3310D8EA-3107-4873-B9AB-DD7D3E79053A}" type="slidenum">
              <a:rPr lang="en-US" smtClean="0"/>
              <a:t>‹#›</a:t>
            </a:fld>
            <a:endParaRPr lang="en-US"/>
          </a:p>
        </p:txBody>
      </p:sp>
      <p:sp>
        <p:nvSpPr>
          <p:cNvPr id="6" name="Text Placeholder 7"/>
          <p:cNvSpPr>
            <a:spLocks noGrp="1"/>
          </p:cNvSpPr>
          <p:nvPr>
            <p:ph type="body" sz="quarter" idx="13" hasCustomPrompt="1"/>
          </p:nvPr>
        </p:nvSpPr>
        <p:spPr>
          <a:xfrm>
            <a:off x="726439" y="1640149"/>
            <a:ext cx="16596361" cy="721783"/>
          </a:xfrm>
        </p:spPr>
        <p:txBody>
          <a:bodyPr/>
          <a:lstStyle>
            <a:lvl1pPr>
              <a:defRPr sz="3315">
                <a:solidFill>
                  <a:schemeClr val="accent4"/>
                </a:solidFill>
              </a:defRPr>
            </a:lvl1pPr>
          </a:lstStyle>
          <a:p>
            <a:pPr lvl="0"/>
            <a:r>
              <a:rPr lang="en-US" dirty="0"/>
              <a:t>Use this space for one line subhead if needed | One line</a:t>
            </a:r>
          </a:p>
        </p:txBody>
      </p:sp>
      <p:sp>
        <p:nvSpPr>
          <p:cNvPr id="8" name="Text Placeholder 7"/>
          <p:cNvSpPr>
            <a:spLocks noGrp="1"/>
          </p:cNvSpPr>
          <p:nvPr>
            <p:ph type="body" sz="quarter" idx="14" hasCustomPrompt="1"/>
          </p:nvPr>
        </p:nvSpPr>
        <p:spPr>
          <a:xfrm>
            <a:off x="726438" y="2682242"/>
            <a:ext cx="8046720" cy="973243"/>
          </a:xfrm>
          <a:solidFill>
            <a:schemeClr val="tx2"/>
          </a:solidFill>
        </p:spPr>
        <p:txBody>
          <a:bodyPr lIns="137160" anchor="ctr"/>
          <a:lstStyle>
            <a:lvl1pPr algn="l">
              <a:lnSpc>
                <a:spcPct val="90000"/>
              </a:lnSpc>
              <a:spcBef>
                <a:spcPts val="0"/>
              </a:spcBef>
              <a:spcAft>
                <a:spcPts val="0"/>
              </a:spcAft>
              <a:defRPr sz="2295">
                <a:solidFill>
                  <a:schemeClr val="bg1"/>
                </a:solidFill>
              </a:defRPr>
            </a:lvl1pPr>
          </a:lstStyle>
          <a:p>
            <a:pPr lvl="0"/>
            <a:r>
              <a:rPr lang="en-US" dirty="0"/>
              <a:t>Header</a:t>
            </a:r>
          </a:p>
        </p:txBody>
      </p:sp>
      <p:sp>
        <p:nvSpPr>
          <p:cNvPr id="28" name="Text Placeholder 7"/>
          <p:cNvSpPr>
            <a:spLocks noGrp="1"/>
          </p:cNvSpPr>
          <p:nvPr>
            <p:ph type="body" sz="quarter" idx="16" hasCustomPrompt="1"/>
          </p:nvPr>
        </p:nvSpPr>
        <p:spPr>
          <a:xfrm>
            <a:off x="9260111" y="2682238"/>
            <a:ext cx="8046720" cy="973243"/>
          </a:xfrm>
          <a:solidFill>
            <a:schemeClr val="accent2"/>
          </a:solidFill>
        </p:spPr>
        <p:txBody>
          <a:bodyPr lIns="137160" anchor="ctr"/>
          <a:lstStyle>
            <a:lvl1pPr>
              <a:lnSpc>
                <a:spcPct val="90000"/>
              </a:lnSpc>
              <a:spcBef>
                <a:spcPts val="0"/>
              </a:spcBef>
              <a:spcAft>
                <a:spcPts val="0"/>
              </a:spcAft>
              <a:defRPr sz="2295">
                <a:solidFill>
                  <a:schemeClr val="bg1"/>
                </a:solidFill>
              </a:defRPr>
            </a:lvl1pPr>
          </a:lstStyle>
          <a:p>
            <a:pPr lvl="0"/>
            <a:r>
              <a:rPr lang="en-US" dirty="0"/>
              <a:t>Header</a:t>
            </a:r>
          </a:p>
        </p:txBody>
      </p:sp>
      <p:sp>
        <p:nvSpPr>
          <p:cNvPr id="31" name="Text Placeholder 7"/>
          <p:cNvSpPr>
            <a:spLocks noGrp="1"/>
          </p:cNvSpPr>
          <p:nvPr>
            <p:ph type="body" sz="quarter" idx="19" hasCustomPrompt="1"/>
          </p:nvPr>
        </p:nvSpPr>
        <p:spPr>
          <a:xfrm>
            <a:off x="726438" y="3655480"/>
            <a:ext cx="8046720" cy="5005921"/>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2295">
                <a:solidFill>
                  <a:schemeClr val="tx1"/>
                </a:solidFill>
              </a:defRPr>
            </a:lvl1pPr>
          </a:lstStyle>
          <a:p>
            <a:pPr lvl="0"/>
            <a:r>
              <a:rPr lang="en-US" dirty="0"/>
              <a:t>Text – add bullet if needed</a:t>
            </a:r>
          </a:p>
        </p:txBody>
      </p:sp>
      <p:sp>
        <p:nvSpPr>
          <p:cNvPr id="33" name="Text Placeholder 7"/>
          <p:cNvSpPr>
            <a:spLocks noGrp="1"/>
          </p:cNvSpPr>
          <p:nvPr>
            <p:ph type="body" sz="quarter" idx="21" hasCustomPrompt="1"/>
          </p:nvPr>
        </p:nvSpPr>
        <p:spPr>
          <a:xfrm>
            <a:off x="9260111" y="3655480"/>
            <a:ext cx="8046720" cy="5005921"/>
          </a:xfrm>
          <a:solidFill>
            <a:schemeClr val="accent3">
              <a:lumMod val="20000"/>
              <a:lumOff val="80000"/>
            </a:schemeClr>
          </a:solidFill>
        </p:spPr>
        <p:txBody>
          <a:bodyPr lIns="137160" tIns="137160" anchor="t"/>
          <a:lstStyle>
            <a:lvl1pPr marL="0" indent="0" algn="l">
              <a:lnSpc>
                <a:spcPct val="90000"/>
              </a:lnSpc>
              <a:spcBef>
                <a:spcPts val="0"/>
              </a:spcBef>
              <a:spcAft>
                <a:spcPts val="0"/>
              </a:spcAft>
              <a:buFont typeface="Arial" panose="020B0604020202020204" pitchFamily="34" charset="0"/>
              <a:buNone/>
              <a:defRPr sz="2295">
                <a:solidFill>
                  <a:schemeClr val="tx1"/>
                </a:solidFill>
              </a:defRPr>
            </a:lvl1pPr>
          </a:lstStyle>
          <a:p>
            <a:pPr lvl="0"/>
            <a:r>
              <a:rPr lang="en-US" dirty="0"/>
              <a:t>Text – add bullet if needed</a:t>
            </a:r>
          </a:p>
        </p:txBody>
      </p:sp>
    </p:spTree>
    <p:extLst>
      <p:ext uri="{BB962C8B-B14F-4D97-AF65-F5344CB8AC3E}">
        <p14:creationId xmlns:p14="http://schemas.microsoft.com/office/powerpoint/2010/main" val="415188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64D087D-EF83-4A62-AD98-E31A422A9423}"/>
              </a:ext>
            </a:extLst>
          </p:cNvPr>
          <p:cNvPicPr>
            <a:picLocks noChangeAspect="1"/>
          </p:cNvPicPr>
          <p:nvPr userDrawn="1"/>
        </p:nvPicPr>
        <p:blipFill rotWithShape="1">
          <a:blip r:embed="rId26" cstate="screen">
            <a:extLst>
              <a:ext uri="{28A0092B-C50C-407E-A947-70E740481C1C}">
                <a14:useLocalDpi xmlns:a14="http://schemas.microsoft.com/office/drawing/2010/main"/>
              </a:ext>
            </a:extLst>
          </a:blip>
          <a:srcRect l="7994" t="18631" r="7973" b="19012"/>
          <a:stretch/>
        </p:blipFill>
        <p:spPr>
          <a:xfrm>
            <a:off x="575833" y="9186271"/>
            <a:ext cx="2091110" cy="651982"/>
          </a:xfrm>
          <a:prstGeom prst="rect">
            <a:avLst/>
          </a:prstGeom>
        </p:spPr>
      </p:pic>
      <p:sp>
        <p:nvSpPr>
          <p:cNvPr id="2" name="Title Placeholder 1"/>
          <p:cNvSpPr>
            <a:spLocks noGrp="1"/>
          </p:cNvSpPr>
          <p:nvPr>
            <p:ph type="title"/>
          </p:nvPr>
        </p:nvSpPr>
        <p:spPr bwMode="gray">
          <a:xfrm>
            <a:off x="726439" y="1"/>
            <a:ext cx="16596361" cy="1575285"/>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bwMode="gray">
          <a:xfrm>
            <a:off x="726439" y="2024743"/>
            <a:ext cx="16596361" cy="66286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Date Placeholder 3"/>
          <p:cNvSpPr>
            <a:spLocks noGrp="1"/>
          </p:cNvSpPr>
          <p:nvPr>
            <p:ph type="dt" sz="half" idx="2"/>
          </p:nvPr>
        </p:nvSpPr>
        <p:spPr bwMode="gray">
          <a:xfrm>
            <a:off x="558800" y="10834070"/>
            <a:ext cx="4023360" cy="535517"/>
          </a:xfrm>
          <a:prstGeom prst="rect">
            <a:avLst/>
          </a:prstGeom>
        </p:spPr>
        <p:txBody>
          <a:bodyPr vert="horz" lIns="0" tIns="0" rIns="0" bIns="0" rtlCol="0" anchor="ctr"/>
          <a:lstStyle>
            <a:lvl1pPr algn="l">
              <a:defRPr sz="1530">
                <a:solidFill>
                  <a:schemeClr val="tx1">
                    <a:tint val="75000"/>
                  </a:schemeClr>
                </a:solidFill>
              </a:defRPr>
            </a:lvl1pPr>
          </a:lstStyle>
          <a:p>
            <a:fld id="{A8722DC8-B1BF-2442-8313-C11ED6EF1741}" type="datetime1">
              <a:rPr lang="en-US" smtClean="0"/>
              <a:t>4/22/24</a:t>
            </a:fld>
            <a:endParaRPr lang="en-US"/>
          </a:p>
        </p:txBody>
      </p:sp>
      <p:sp>
        <p:nvSpPr>
          <p:cNvPr id="6" name="Slide Number Placeholder 5"/>
          <p:cNvSpPr>
            <a:spLocks noGrp="1"/>
          </p:cNvSpPr>
          <p:nvPr>
            <p:ph type="sldNum" sz="quarter" idx="4"/>
          </p:nvPr>
        </p:nvSpPr>
        <p:spPr bwMode="gray">
          <a:xfrm>
            <a:off x="16521853" y="9514242"/>
            <a:ext cx="795626" cy="535517"/>
          </a:xfrm>
          <a:prstGeom prst="rect">
            <a:avLst/>
          </a:prstGeom>
        </p:spPr>
        <p:txBody>
          <a:bodyPr vert="horz" lIns="0" tIns="0" rIns="0" bIns="0" rtlCol="0" anchor="ctr"/>
          <a:lstStyle>
            <a:lvl1pPr algn="r">
              <a:defRPr sz="1530">
                <a:solidFill>
                  <a:schemeClr val="tx1">
                    <a:tint val="75000"/>
                  </a:schemeClr>
                </a:solidFill>
              </a:defRPr>
            </a:lvl1pPr>
          </a:lstStyle>
          <a:p>
            <a:fld id="{3310D8EA-3107-4873-B9AB-DD7D3E79053A}" type="slidenum">
              <a:rPr lang="en-US" smtClean="0"/>
              <a:t>‹#›</a:t>
            </a:fld>
            <a:endParaRPr lang="en-US" dirty="0"/>
          </a:p>
        </p:txBody>
      </p:sp>
      <p:cxnSp>
        <p:nvCxnSpPr>
          <p:cNvPr id="8" name="Straight Connector 7"/>
          <p:cNvCxnSpPr>
            <a:cxnSpLocks/>
          </p:cNvCxnSpPr>
          <p:nvPr/>
        </p:nvCxnSpPr>
        <p:spPr bwMode="gray">
          <a:xfrm>
            <a:off x="670561" y="1614310"/>
            <a:ext cx="1665224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cxnSpLocks/>
          </p:cNvCxnSpPr>
          <p:nvPr/>
        </p:nvCxnSpPr>
        <p:spPr bwMode="gray">
          <a:xfrm>
            <a:off x="670561" y="1614310"/>
            <a:ext cx="1665224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bwMode="gray">
          <a:xfrm>
            <a:off x="670561" y="1614310"/>
            <a:ext cx="1665224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DB2CE75-020D-45A1-B141-8BC43E0F6356}"/>
              </a:ext>
            </a:extLst>
          </p:cNvPr>
          <p:cNvCxnSpPr>
            <a:cxnSpLocks/>
          </p:cNvCxnSpPr>
          <p:nvPr/>
        </p:nvCxnSpPr>
        <p:spPr bwMode="gray">
          <a:xfrm>
            <a:off x="670561" y="1614310"/>
            <a:ext cx="1665224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4E70631-2200-435E-8B78-C15380687CB2}"/>
              </a:ext>
            </a:extLst>
          </p:cNvPr>
          <p:cNvCxnSpPr>
            <a:cxnSpLocks/>
          </p:cNvCxnSpPr>
          <p:nvPr/>
        </p:nvCxnSpPr>
        <p:spPr bwMode="gray">
          <a:xfrm>
            <a:off x="670561" y="1614310"/>
            <a:ext cx="1665224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EB69FDF-A621-430B-ADCC-6492A766DF3E}"/>
              </a:ext>
            </a:extLst>
          </p:cNvPr>
          <p:cNvCxnSpPr>
            <a:cxnSpLocks/>
          </p:cNvCxnSpPr>
          <p:nvPr userDrawn="1"/>
        </p:nvCxnSpPr>
        <p:spPr bwMode="gray">
          <a:xfrm>
            <a:off x="670561" y="1614310"/>
            <a:ext cx="1665224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9217218"/>
      </p:ext>
    </p:extLst>
  </p:cSld>
  <p:clrMap bg1="lt1" tx1="dk1" bg2="lt2" tx2="dk2" accent1="accent1" accent2="accent2" accent3="accent3" accent4="accent4" accent5="accent5" accent6="accent6" hlink="hlink" folHlink="folHlink"/>
  <p:sldLayoutIdLst>
    <p:sldLayoutId id="2147483850"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1" r:id="rId10"/>
    <p:sldLayoutId id="2147483864" r:id="rId11"/>
    <p:sldLayoutId id="2147483865" r:id="rId12"/>
    <p:sldLayoutId id="2147483866" r:id="rId13"/>
    <p:sldLayoutId id="2147483867" r:id="rId14"/>
    <p:sldLayoutId id="2147483871" r:id="rId15"/>
    <p:sldLayoutId id="2147483877" r:id="rId16"/>
    <p:sldLayoutId id="2147483878" r:id="rId17"/>
    <p:sldLayoutId id="2147483880" r:id="rId18"/>
    <p:sldLayoutId id="2147483885" r:id="rId19"/>
    <p:sldLayoutId id="2147483888" r:id="rId20"/>
    <p:sldLayoutId id="2147483894" r:id="rId21"/>
    <p:sldLayoutId id="2147483895" r:id="rId22"/>
    <p:sldLayoutId id="2147483896" r:id="rId23"/>
    <p:sldLayoutId id="2147483897" r:id="rId24"/>
  </p:sldLayoutIdLst>
  <p:hf hdr="0" dt="0"/>
  <p:txStyles>
    <p:titleStyle>
      <a:lvl1pPr algn="l" defTabSz="1165860" rtl="0" eaLnBrk="1" latinLnBrk="0" hangingPunct="1">
        <a:lnSpc>
          <a:spcPct val="90000"/>
        </a:lnSpc>
        <a:spcBef>
          <a:spcPct val="0"/>
        </a:spcBef>
        <a:buNone/>
        <a:defRPr sz="3825" b="1" kern="1200">
          <a:solidFill>
            <a:srgbClr val="55565A"/>
          </a:solidFill>
          <a:latin typeface="+mj-lt"/>
          <a:ea typeface="+mj-ea"/>
          <a:cs typeface="+mj-cs"/>
        </a:defRPr>
      </a:lvl1pPr>
    </p:titleStyle>
    <p:bodyStyle>
      <a:lvl1pPr marL="234950" indent="-234950" algn="l" defTabSz="1165860" rtl="0" eaLnBrk="1" latinLnBrk="0" hangingPunct="1">
        <a:lnSpc>
          <a:spcPct val="95000"/>
        </a:lnSpc>
        <a:spcBef>
          <a:spcPts val="1020"/>
        </a:spcBef>
        <a:spcAft>
          <a:spcPts val="765"/>
        </a:spcAft>
        <a:buClr>
          <a:schemeClr val="accent1"/>
        </a:buClr>
        <a:buSzPct val="130000"/>
        <a:buFont typeface="Arial" panose="020B0604020202020204" pitchFamily="34" charset="0"/>
        <a:buChar char="•"/>
        <a:tabLst/>
        <a:defRPr sz="2805" kern="1200">
          <a:solidFill>
            <a:schemeClr val="tx2"/>
          </a:solidFill>
          <a:latin typeface="+mn-lt"/>
          <a:ea typeface="+mn-ea"/>
          <a:cs typeface="+mn-cs"/>
        </a:defRPr>
      </a:lvl1pPr>
      <a:lvl2pPr marL="701675" indent="-227013" algn="l" defTabSz="1165860" rtl="0" eaLnBrk="1" latinLnBrk="0" hangingPunct="1">
        <a:lnSpc>
          <a:spcPct val="95000"/>
        </a:lnSpc>
        <a:spcBef>
          <a:spcPts val="0"/>
        </a:spcBef>
        <a:spcAft>
          <a:spcPts val="765"/>
        </a:spcAft>
        <a:buClr>
          <a:schemeClr val="accent1"/>
        </a:buClr>
        <a:buFont typeface="Arial" panose="020B0604020202020204" pitchFamily="34" charset="0"/>
        <a:buChar char="•"/>
        <a:tabLst/>
        <a:defRPr sz="2805" kern="1200">
          <a:solidFill>
            <a:schemeClr val="tx1"/>
          </a:solidFill>
          <a:latin typeface="+mn-lt"/>
          <a:ea typeface="+mn-ea"/>
          <a:cs typeface="+mn-cs"/>
        </a:defRPr>
      </a:lvl2pPr>
      <a:lvl3pPr marL="1087438" indent="-158750" algn="l" defTabSz="1165860" rtl="0" eaLnBrk="1" latinLnBrk="0" hangingPunct="1">
        <a:lnSpc>
          <a:spcPct val="95000"/>
        </a:lnSpc>
        <a:spcBef>
          <a:spcPts val="0"/>
        </a:spcBef>
        <a:spcAft>
          <a:spcPts val="765"/>
        </a:spcAft>
        <a:buClr>
          <a:schemeClr val="accent1"/>
        </a:buClr>
        <a:buFont typeface="Arial" panose="020B0604020202020204" pitchFamily="34" charset="0"/>
        <a:buChar char="•"/>
        <a:tabLst/>
        <a:defRPr sz="2805" kern="1200">
          <a:solidFill>
            <a:schemeClr val="tx1"/>
          </a:solidFill>
          <a:latin typeface="+mn-lt"/>
          <a:ea typeface="+mn-ea"/>
          <a:cs typeface="+mn-cs"/>
        </a:defRPr>
      </a:lvl3pPr>
      <a:lvl4pPr marL="1609725" indent="-295275" algn="l" defTabSz="1165860" rtl="0" eaLnBrk="1" latinLnBrk="0" hangingPunct="1">
        <a:lnSpc>
          <a:spcPct val="95000"/>
        </a:lnSpc>
        <a:spcBef>
          <a:spcPts val="0"/>
        </a:spcBef>
        <a:spcAft>
          <a:spcPts val="765"/>
        </a:spcAft>
        <a:buFont typeface="Arial" panose="020B0604020202020204" pitchFamily="34" charset="0"/>
        <a:buChar char="•"/>
        <a:tabLst/>
        <a:defRPr sz="2550" kern="1200">
          <a:solidFill>
            <a:schemeClr val="tx1"/>
          </a:solidFill>
          <a:latin typeface="+mn-lt"/>
          <a:ea typeface="+mn-ea"/>
          <a:cs typeface="+mn-cs"/>
        </a:defRPr>
      </a:lvl4pPr>
      <a:lvl5pPr marL="1903413" indent="-293688" algn="l" defTabSz="1165860" rtl="0" eaLnBrk="1" latinLnBrk="0" hangingPunct="1">
        <a:lnSpc>
          <a:spcPct val="95000"/>
        </a:lnSpc>
        <a:spcBef>
          <a:spcPts val="0"/>
        </a:spcBef>
        <a:spcAft>
          <a:spcPts val="765"/>
        </a:spcAft>
        <a:buFont typeface="Arial" panose="020B0604020202020204" pitchFamily="34" charset="0"/>
        <a:buChar char="•"/>
        <a:tabLst/>
        <a:defRPr sz="2295" kern="1200">
          <a:solidFill>
            <a:schemeClr val="tx1"/>
          </a:solidFill>
          <a:latin typeface="+mn-lt"/>
          <a:ea typeface="+mn-ea"/>
          <a:cs typeface="+mn-cs"/>
        </a:defRPr>
      </a:lvl5pPr>
      <a:lvl6pPr marL="1903413" indent="-293688" algn="l" defTabSz="1165860" rtl="0" eaLnBrk="1" latinLnBrk="0" hangingPunct="1">
        <a:lnSpc>
          <a:spcPct val="95000"/>
        </a:lnSpc>
        <a:spcBef>
          <a:spcPts val="0"/>
        </a:spcBef>
        <a:spcAft>
          <a:spcPts val="765"/>
        </a:spcAft>
        <a:buFont typeface="Arial" panose="020B0604020202020204" pitchFamily="34" charset="0"/>
        <a:buChar char="−"/>
        <a:tabLst/>
        <a:defRPr sz="2040" kern="1200">
          <a:solidFill>
            <a:schemeClr val="tx1"/>
          </a:solidFill>
          <a:latin typeface="+mn-lt"/>
          <a:ea typeface="+mn-ea"/>
          <a:cs typeface="+mn-cs"/>
        </a:defRPr>
      </a:lvl6pPr>
      <a:lvl7pPr marL="1903413" indent="-293688" algn="l" defTabSz="1165860" rtl="0" eaLnBrk="1" latinLnBrk="0" hangingPunct="1">
        <a:lnSpc>
          <a:spcPct val="95000"/>
        </a:lnSpc>
        <a:spcBef>
          <a:spcPts val="0"/>
        </a:spcBef>
        <a:spcAft>
          <a:spcPts val="765"/>
        </a:spcAft>
        <a:buFont typeface="Arial" panose="020B0604020202020204" pitchFamily="34" charset="0"/>
        <a:buChar char="−"/>
        <a:tabLst/>
        <a:defRPr sz="2040" kern="1200">
          <a:solidFill>
            <a:schemeClr val="tx1"/>
          </a:solidFill>
          <a:latin typeface="+mn-lt"/>
          <a:ea typeface="+mn-ea"/>
          <a:cs typeface="+mn-cs"/>
        </a:defRPr>
      </a:lvl7pPr>
      <a:lvl8pPr marL="1903413" indent="-293688" algn="l" defTabSz="1165860" rtl="0" eaLnBrk="1" latinLnBrk="0" hangingPunct="1">
        <a:lnSpc>
          <a:spcPct val="95000"/>
        </a:lnSpc>
        <a:spcBef>
          <a:spcPts val="0"/>
        </a:spcBef>
        <a:spcAft>
          <a:spcPts val="765"/>
        </a:spcAft>
        <a:buFont typeface="Arial" panose="020B0604020202020204" pitchFamily="34" charset="0"/>
        <a:buChar char="−"/>
        <a:tabLst/>
        <a:defRPr sz="2040" kern="1200">
          <a:solidFill>
            <a:schemeClr val="tx1"/>
          </a:solidFill>
          <a:latin typeface="+mn-lt"/>
          <a:ea typeface="+mn-ea"/>
          <a:cs typeface="+mn-cs"/>
        </a:defRPr>
      </a:lvl8pPr>
      <a:lvl9pPr marL="1903413" indent="-293688" algn="l" defTabSz="1165860" rtl="0" eaLnBrk="1" latinLnBrk="0" hangingPunct="1">
        <a:lnSpc>
          <a:spcPct val="95000"/>
        </a:lnSpc>
        <a:spcBef>
          <a:spcPts val="0"/>
        </a:spcBef>
        <a:spcAft>
          <a:spcPts val="765"/>
        </a:spcAft>
        <a:buFont typeface="Arial" panose="020B0604020202020204" pitchFamily="34" charset="0"/>
        <a:buChar char="−"/>
        <a:tabLst/>
        <a:defRPr sz="2040" kern="1200">
          <a:solidFill>
            <a:schemeClr val="tx1"/>
          </a:solidFill>
          <a:latin typeface="+mn-lt"/>
          <a:ea typeface="+mn-ea"/>
          <a:cs typeface="+mn-cs"/>
        </a:defRPr>
      </a:lvl9pPr>
    </p:bodyStyle>
    <p:otherStyle>
      <a:defPPr>
        <a:defRPr lang="en-US"/>
      </a:defPPr>
      <a:lvl1pPr marL="0" algn="l" defTabSz="1165860" rtl="0" eaLnBrk="1" latinLnBrk="0" hangingPunct="1">
        <a:defRPr sz="2295" kern="1200">
          <a:solidFill>
            <a:schemeClr val="tx1"/>
          </a:solidFill>
          <a:latin typeface="+mn-lt"/>
          <a:ea typeface="+mn-ea"/>
          <a:cs typeface="+mn-cs"/>
        </a:defRPr>
      </a:lvl1pPr>
      <a:lvl2pPr marL="582930" algn="l" defTabSz="1165860" rtl="0" eaLnBrk="1" latinLnBrk="0" hangingPunct="1">
        <a:defRPr sz="2295" kern="1200">
          <a:solidFill>
            <a:schemeClr val="tx1"/>
          </a:solidFill>
          <a:latin typeface="+mn-lt"/>
          <a:ea typeface="+mn-ea"/>
          <a:cs typeface="+mn-cs"/>
        </a:defRPr>
      </a:lvl2pPr>
      <a:lvl3pPr marL="1165860" algn="l" defTabSz="1165860" rtl="0" eaLnBrk="1" latinLnBrk="0" hangingPunct="1">
        <a:defRPr sz="2295" kern="1200">
          <a:solidFill>
            <a:schemeClr val="tx1"/>
          </a:solidFill>
          <a:latin typeface="+mn-lt"/>
          <a:ea typeface="+mn-ea"/>
          <a:cs typeface="+mn-cs"/>
        </a:defRPr>
      </a:lvl3pPr>
      <a:lvl4pPr marL="1748790" algn="l" defTabSz="1165860" rtl="0" eaLnBrk="1" latinLnBrk="0" hangingPunct="1">
        <a:defRPr sz="2295" kern="1200">
          <a:solidFill>
            <a:schemeClr val="tx1"/>
          </a:solidFill>
          <a:latin typeface="+mn-lt"/>
          <a:ea typeface="+mn-ea"/>
          <a:cs typeface="+mn-cs"/>
        </a:defRPr>
      </a:lvl4pPr>
      <a:lvl5pPr marL="2331720" algn="l" defTabSz="1165860" rtl="0" eaLnBrk="1" latinLnBrk="0" hangingPunct="1">
        <a:defRPr sz="2295" kern="1200">
          <a:solidFill>
            <a:schemeClr val="tx1"/>
          </a:solidFill>
          <a:latin typeface="+mn-lt"/>
          <a:ea typeface="+mn-ea"/>
          <a:cs typeface="+mn-cs"/>
        </a:defRPr>
      </a:lvl5pPr>
      <a:lvl6pPr marL="2914650" algn="l" defTabSz="1165860" rtl="0" eaLnBrk="1" latinLnBrk="0" hangingPunct="1">
        <a:defRPr sz="2295" kern="1200">
          <a:solidFill>
            <a:schemeClr val="tx1"/>
          </a:solidFill>
          <a:latin typeface="+mn-lt"/>
          <a:ea typeface="+mn-ea"/>
          <a:cs typeface="+mn-cs"/>
        </a:defRPr>
      </a:lvl6pPr>
      <a:lvl7pPr marL="3497580" algn="l" defTabSz="1165860" rtl="0" eaLnBrk="1" latinLnBrk="0" hangingPunct="1">
        <a:defRPr sz="2295" kern="1200">
          <a:solidFill>
            <a:schemeClr val="tx1"/>
          </a:solidFill>
          <a:latin typeface="+mn-lt"/>
          <a:ea typeface="+mn-ea"/>
          <a:cs typeface="+mn-cs"/>
        </a:defRPr>
      </a:lvl7pPr>
      <a:lvl8pPr marL="4080510" algn="l" defTabSz="1165860" rtl="0" eaLnBrk="1" latinLnBrk="0" hangingPunct="1">
        <a:defRPr sz="2295" kern="1200">
          <a:solidFill>
            <a:schemeClr val="tx1"/>
          </a:solidFill>
          <a:latin typeface="+mn-lt"/>
          <a:ea typeface="+mn-ea"/>
          <a:cs typeface="+mn-cs"/>
        </a:defRPr>
      </a:lvl8pPr>
      <a:lvl9pPr marL="4663440" algn="l" defTabSz="1165860" rtl="0" eaLnBrk="1" latinLnBrk="0" hangingPunct="1">
        <a:defRPr sz="2295" kern="1200">
          <a:solidFill>
            <a:schemeClr val="tx1"/>
          </a:solidFill>
          <a:latin typeface="+mn-lt"/>
          <a:ea typeface="+mn-ea"/>
          <a:cs typeface="+mn-cs"/>
        </a:defRPr>
      </a:lvl9pPr>
    </p:otherStyle>
  </p:txStyles>
  <p:extLst>
    <p:ext uri="{27BBF7A9-308A-43DC-89C8-2F10F3537804}">
      <p15:sldGuideLst xmlns:p15="http://schemas.microsoft.com/office/powerpoint/2012/main">
        <p15:guide id="72" pos="5596" userDrawn="1">
          <p15:clr>
            <a:srgbClr val="FDE53C"/>
          </p15:clr>
        </p15:guide>
        <p15:guide id="73" orient="horz" pos="5456" userDrawn="1">
          <p15:clr>
            <a:srgbClr val="F26B43"/>
          </p15:clr>
        </p15:guide>
        <p15:guide id="74" userDrawn="1">
          <p15:clr>
            <a:srgbClr val="F26B43"/>
          </p15:clr>
        </p15:guide>
        <p15:guide id="75" pos="10912" userDrawn="1">
          <p15:clr>
            <a:srgbClr val="F26B43"/>
          </p15:clr>
        </p15:guide>
        <p15:guide id="76" pos="388" userDrawn="1">
          <p15:clr>
            <a:srgbClr val="F26B43"/>
          </p15:clr>
        </p15:guide>
        <p15:guide id="77" orient="horz" pos="5984" userDrawn="1">
          <p15:clr>
            <a:srgbClr val="F26B43"/>
          </p15:clr>
        </p15:guide>
        <p15:guide id="78" pos="458" userDrawn="1">
          <p15:clr>
            <a:srgbClr val="F26B43"/>
          </p15:clr>
        </p15:guide>
        <p15:guide id="79" orient="horz" pos="352" userDrawn="1">
          <p15:clr>
            <a:srgbClr val="F26B43"/>
          </p15:clr>
        </p15:guide>
        <p15:guide id="80" orient="horz" pos="528" userDrawn="1">
          <p15:clr>
            <a:srgbClr val="F26B43"/>
          </p15:clr>
        </p15:guide>
        <p15:guide id="81" orient="horz" pos="1021" userDrawn="1">
          <p15:clr>
            <a:srgbClr val="F26B43"/>
          </p15:clr>
        </p15:guide>
        <p15:guide id="82" orient="horz" pos="3626" userDrawn="1">
          <p15:clr>
            <a:srgbClr val="F26B43"/>
          </p15:clr>
        </p15:guide>
        <p15:guide id="83" orient="horz" pos="6195" userDrawn="1">
          <p15:clr>
            <a:srgbClr val="F26B43"/>
          </p15:clr>
        </p15:guide>
        <p15:guide id="84" pos="10842" userDrawn="1">
          <p15:clr>
            <a:srgbClr val="F26B43"/>
          </p15:clr>
        </p15:guide>
        <p15:guide id="85" pos="5668" userDrawn="1">
          <p15:clr>
            <a:srgbClr val="FDE53C"/>
          </p15:clr>
        </p15:guide>
        <p15:guide id="86" pos="3942" userDrawn="1">
          <p15:clr>
            <a:srgbClr val="F26B43"/>
          </p15:clr>
        </p15:guide>
        <p15:guide id="87" pos="7322" userDrawn="1">
          <p15:clr>
            <a:srgbClr val="F26B43"/>
          </p15:clr>
        </p15:guide>
        <p15:guide id="88" pos="3872" userDrawn="1">
          <p15:clr>
            <a:srgbClr val="F26B43"/>
          </p15:clr>
        </p15:guide>
        <p15:guide id="89" pos="7392" userDrawn="1">
          <p15:clr>
            <a:srgbClr val="F26B43"/>
          </p15:clr>
        </p15:guide>
        <p15:guide id="90" orient="horz" pos="3555" userDrawn="1">
          <p15:clr>
            <a:srgbClr val="F26B43"/>
          </p15:clr>
        </p15:guide>
        <p15:guide id="91" orient="horz" pos="169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6.tif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tiff"/><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tiff"/><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7.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p:cNvSpPr/>
          <p:nvPr/>
        </p:nvSpPr>
        <p:spPr>
          <a:xfrm>
            <a:off x="1535225" y="1209549"/>
            <a:ext cx="12607770" cy="2011681"/>
          </a:xfrm>
          <a:prstGeom prst="rect">
            <a:avLst/>
          </a:prstGeom>
          <a:solidFill>
            <a:schemeClr val="bg1">
              <a:lumMod val="95000"/>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8293" rIns="58293" rtlCol="0" anchor="ctr"/>
          <a:lstStyle/>
          <a:p>
            <a:r>
              <a:rPr lang="en-US" sz="6000" b="1" dirty="0">
                <a:solidFill>
                  <a:schemeClr val="tx1"/>
                </a:solidFill>
                <a:latin typeface="+mj-lt"/>
              </a:rPr>
              <a:t>Graph Embeddings</a:t>
            </a:r>
            <a:endParaRPr lang="en-US" sz="2400" b="1" dirty="0">
              <a:solidFill>
                <a:schemeClr val="tx1"/>
              </a:solidFill>
              <a:latin typeface="+mj-lt"/>
            </a:endParaRPr>
          </a:p>
          <a:p>
            <a:r>
              <a:rPr lang="en-US" sz="4400" dirty="0">
                <a:solidFill>
                  <a:schemeClr val="tx1"/>
                </a:solidFill>
                <a:latin typeface="+mj-lt"/>
              </a:rPr>
              <a:t>November 5</a:t>
            </a:r>
            <a:r>
              <a:rPr lang="en-US" sz="4400" baseline="30000" dirty="0">
                <a:solidFill>
                  <a:schemeClr val="tx1"/>
                </a:solidFill>
                <a:latin typeface="+mj-lt"/>
              </a:rPr>
              <a:t>th</a:t>
            </a:r>
            <a:r>
              <a:rPr lang="en-US" sz="4400" dirty="0">
                <a:solidFill>
                  <a:schemeClr val="tx1"/>
                </a:solidFill>
                <a:latin typeface="+mj-lt"/>
              </a:rPr>
              <a:t>, 2020</a:t>
            </a:r>
          </a:p>
        </p:txBody>
      </p:sp>
      <p:sp>
        <p:nvSpPr>
          <p:cNvPr id="2" name="TextBox 1"/>
          <p:cNvSpPr txBox="1"/>
          <p:nvPr/>
        </p:nvSpPr>
        <p:spPr>
          <a:xfrm>
            <a:off x="4409538" y="8849138"/>
            <a:ext cx="7505061" cy="646331"/>
          </a:xfrm>
          <a:prstGeom prst="rect">
            <a:avLst/>
          </a:prstGeom>
          <a:solidFill>
            <a:schemeClr val="bg1">
              <a:lumMod val="95000"/>
              <a:alpha val="63000"/>
            </a:schemeClr>
          </a:solidFill>
        </p:spPr>
        <p:txBody>
          <a:bodyPr wrap="square" rtlCol="0">
            <a:spAutoFit/>
          </a:bodyPr>
          <a:lstStyle/>
          <a:p>
            <a:r>
              <a:rPr lang="en-US" sz="3600" dirty="0"/>
              <a:t>Advanced Technology Collaborative</a:t>
            </a:r>
          </a:p>
        </p:txBody>
      </p:sp>
      <p:pic>
        <p:nvPicPr>
          <p:cNvPr id="4" name="Picture 3">
            <a:extLst>
              <a:ext uri="{FF2B5EF4-FFF2-40B4-BE49-F238E27FC236}">
                <a16:creationId xmlns:a16="http://schemas.microsoft.com/office/drawing/2014/main" id="{9D0F56D9-35D3-F94B-A324-0336D6BCEDA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7994" t="18631" r="7973" b="19012"/>
          <a:stretch/>
        </p:blipFill>
        <p:spPr>
          <a:xfrm>
            <a:off x="804433" y="8308093"/>
            <a:ext cx="3470604" cy="1082091"/>
          </a:xfrm>
          <a:prstGeom prst="rect">
            <a:avLst/>
          </a:prstGeom>
        </p:spPr>
      </p:pic>
      <p:sp>
        <p:nvSpPr>
          <p:cNvPr id="3" name="TextBox 2">
            <a:extLst>
              <a:ext uri="{FF2B5EF4-FFF2-40B4-BE49-F238E27FC236}">
                <a16:creationId xmlns:a16="http://schemas.microsoft.com/office/drawing/2014/main" id="{3A23E9FF-6293-F544-8126-CD517E34A8A6}"/>
              </a:ext>
            </a:extLst>
          </p:cNvPr>
          <p:cNvSpPr txBox="1"/>
          <p:nvPr/>
        </p:nvSpPr>
        <p:spPr>
          <a:xfrm>
            <a:off x="1362433" y="6805839"/>
            <a:ext cx="4929555" cy="1200329"/>
          </a:xfrm>
          <a:prstGeom prst="rect">
            <a:avLst/>
          </a:prstGeom>
          <a:noFill/>
        </p:spPr>
        <p:txBody>
          <a:bodyPr wrap="none" rtlCol="0">
            <a:spAutoFit/>
          </a:bodyPr>
          <a:lstStyle/>
          <a:p>
            <a:r>
              <a:rPr lang="en-US" sz="3600" dirty="0"/>
              <a:t>Dan McCreary</a:t>
            </a:r>
          </a:p>
          <a:p>
            <a:r>
              <a:rPr lang="en-US" sz="3600" dirty="0"/>
              <a:t>Distinguished Engineer</a:t>
            </a:r>
          </a:p>
        </p:txBody>
      </p:sp>
      <p:pic>
        <p:nvPicPr>
          <p:cNvPr id="5" name="Picture 4">
            <a:extLst>
              <a:ext uri="{FF2B5EF4-FFF2-40B4-BE49-F238E27FC236}">
                <a16:creationId xmlns:a16="http://schemas.microsoft.com/office/drawing/2014/main" id="{99857BC4-9EFC-E74F-8A84-EBD000168842}"/>
              </a:ext>
            </a:extLst>
          </p:cNvPr>
          <p:cNvPicPr>
            <a:picLocks noChangeAspect="1"/>
          </p:cNvPicPr>
          <p:nvPr/>
        </p:nvPicPr>
        <p:blipFill>
          <a:blip r:embed="rId4"/>
          <a:stretch>
            <a:fillRect/>
          </a:stretch>
        </p:blipFill>
        <p:spPr>
          <a:xfrm>
            <a:off x="8186041" y="4064200"/>
            <a:ext cx="7457115" cy="2177742"/>
          </a:xfrm>
          <a:prstGeom prst="rect">
            <a:avLst/>
          </a:prstGeom>
        </p:spPr>
      </p:pic>
    </p:spTree>
    <p:extLst>
      <p:ext uri="{BB962C8B-B14F-4D97-AF65-F5344CB8AC3E}">
        <p14:creationId xmlns:p14="http://schemas.microsoft.com/office/powerpoint/2010/main" val="60598960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p:cNvSpPr/>
          <p:nvPr/>
        </p:nvSpPr>
        <p:spPr>
          <a:xfrm>
            <a:off x="1974313" y="2001521"/>
            <a:ext cx="13669505" cy="6933169"/>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
        <p:nvSpPr>
          <p:cNvPr id="2" name="Title 1"/>
          <p:cNvSpPr>
            <a:spLocks noGrp="1"/>
          </p:cNvSpPr>
          <p:nvPr>
            <p:ph type="title"/>
          </p:nvPr>
        </p:nvSpPr>
        <p:spPr>
          <a:xfrm>
            <a:off x="644742" y="854103"/>
            <a:ext cx="14485020" cy="1119947"/>
          </a:xfrm>
        </p:spPr>
        <p:txBody>
          <a:bodyPr/>
          <a:lstStyle/>
          <a:p>
            <a:r>
              <a:rPr lang="en-US" dirty="0"/>
              <a:t>Graph Technologies</a:t>
            </a:r>
          </a:p>
        </p:txBody>
      </p:sp>
      <p:sp>
        <p:nvSpPr>
          <p:cNvPr id="4" name="Slide Number Placeholder 3"/>
          <p:cNvSpPr>
            <a:spLocks noGrp="1"/>
          </p:cNvSpPr>
          <p:nvPr>
            <p:ph type="sldNum" idx="12"/>
          </p:nvPr>
        </p:nvSpPr>
        <p:spPr/>
        <p:txBody>
          <a:bodyPr/>
          <a:lstStyle/>
          <a:p>
            <a:fld id="{00000000-1234-1234-1234-123412341234}" type="slidenum">
              <a:rPr lang="en" smtClean="0"/>
              <a:pPr/>
              <a:t>10</a:t>
            </a:fld>
            <a:endParaRPr lang="en"/>
          </a:p>
        </p:txBody>
      </p:sp>
      <p:sp>
        <p:nvSpPr>
          <p:cNvPr id="5" name="Oval 4"/>
          <p:cNvSpPr/>
          <p:nvPr/>
        </p:nvSpPr>
        <p:spPr>
          <a:xfrm>
            <a:off x="3227654" y="3450006"/>
            <a:ext cx="4973482" cy="2710569"/>
          </a:xfrm>
          <a:prstGeom prst="ellipse">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a:t>Graph Databases</a:t>
            </a:r>
            <a:endParaRPr lang="en-US" sz="4400" dirty="0" err="1"/>
          </a:p>
        </p:txBody>
      </p:sp>
      <p:sp>
        <p:nvSpPr>
          <p:cNvPr id="6" name="Oval 5"/>
          <p:cNvSpPr/>
          <p:nvPr/>
        </p:nvSpPr>
        <p:spPr>
          <a:xfrm>
            <a:off x="8716076" y="3356750"/>
            <a:ext cx="4837773" cy="3020803"/>
          </a:xfrm>
          <a:prstGeom prst="ellipse">
            <a:avLst/>
          </a:prstGeom>
          <a:solidFill>
            <a:schemeClr val="accent2"/>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4400" dirty="0"/>
              <a:t>Graph Analytics</a:t>
            </a:r>
          </a:p>
        </p:txBody>
      </p:sp>
      <p:sp>
        <p:nvSpPr>
          <p:cNvPr id="7" name="Oval 6"/>
          <p:cNvSpPr/>
          <p:nvPr/>
        </p:nvSpPr>
        <p:spPr>
          <a:xfrm>
            <a:off x="4356356" y="6215406"/>
            <a:ext cx="4928461" cy="1875027"/>
          </a:xfrm>
          <a:prstGeom prst="ellipse">
            <a:avLst/>
          </a:prstGeom>
          <a:solidFill>
            <a:srgbClr val="7030A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t>Graph Visualization</a:t>
            </a:r>
          </a:p>
        </p:txBody>
      </p:sp>
      <p:sp>
        <p:nvSpPr>
          <p:cNvPr id="9" name="TextBox 8"/>
          <p:cNvSpPr txBox="1"/>
          <p:nvPr/>
        </p:nvSpPr>
        <p:spPr>
          <a:xfrm>
            <a:off x="5714396" y="2494053"/>
            <a:ext cx="5601149" cy="769441"/>
          </a:xfrm>
          <a:prstGeom prst="rect">
            <a:avLst/>
          </a:prstGeom>
          <a:noFill/>
        </p:spPr>
        <p:txBody>
          <a:bodyPr wrap="none" rtlCol="0">
            <a:spAutoFit/>
          </a:bodyPr>
          <a:lstStyle/>
          <a:p>
            <a:pPr algn="ctr"/>
            <a:r>
              <a:rPr lang="en-US" sz="4400" b="1"/>
              <a:t>Graph Technologies</a:t>
            </a:r>
            <a:endParaRPr lang="en-US" sz="4400" b="1" dirty="0"/>
          </a:p>
        </p:txBody>
      </p:sp>
      <p:sp>
        <p:nvSpPr>
          <p:cNvPr id="10" name="Oval 9">
            <a:extLst>
              <a:ext uri="{FF2B5EF4-FFF2-40B4-BE49-F238E27FC236}">
                <a16:creationId xmlns:a16="http://schemas.microsoft.com/office/drawing/2014/main" id="{5E8BE777-D0D6-6B4F-9816-057691C24770}"/>
              </a:ext>
            </a:extLst>
          </p:cNvPr>
          <p:cNvSpPr/>
          <p:nvPr/>
        </p:nvSpPr>
        <p:spPr>
          <a:xfrm>
            <a:off x="9542286" y="6471471"/>
            <a:ext cx="4011562" cy="1704316"/>
          </a:xfrm>
          <a:prstGeom prst="ellipse">
            <a:avLst/>
          </a:prstGeom>
          <a:solidFill>
            <a:srgbClr val="7396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600" dirty="0"/>
              <a:t>Graph Discovery</a:t>
            </a:r>
          </a:p>
        </p:txBody>
      </p:sp>
    </p:spTree>
    <p:extLst>
      <p:ext uri="{BB962C8B-B14F-4D97-AF65-F5344CB8AC3E}">
        <p14:creationId xmlns:p14="http://schemas.microsoft.com/office/powerpoint/2010/main" val="381591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32908" y="554984"/>
            <a:ext cx="14427518" cy="900113"/>
          </a:xfrm>
        </p:spPr>
        <p:txBody>
          <a:bodyPr/>
          <a:lstStyle/>
          <a:p>
            <a:r>
              <a:rPr lang="en-US" dirty="0"/>
              <a:t>Relational vs. Graph</a:t>
            </a:r>
          </a:p>
        </p:txBody>
      </p:sp>
      <p:sp>
        <p:nvSpPr>
          <p:cNvPr id="6" name="Content Placeholder 5"/>
          <p:cNvSpPr>
            <a:spLocks noGrp="1"/>
          </p:cNvSpPr>
          <p:nvPr>
            <p:ph sz="half" idx="1"/>
          </p:nvPr>
        </p:nvSpPr>
        <p:spPr>
          <a:xfrm>
            <a:off x="1421592" y="4981250"/>
            <a:ext cx="7043738" cy="3989388"/>
          </a:xfrm>
        </p:spPr>
        <p:txBody>
          <a:bodyPr/>
          <a:lstStyle/>
          <a:p>
            <a:pPr marL="514350" indent="-514350">
              <a:buFont typeface="+mj-lt"/>
              <a:buAutoNum type="arabicPeriod"/>
            </a:pPr>
            <a:r>
              <a:rPr lang="en-US" sz="2000" dirty="0"/>
              <a:t>Atomic unit of storage is a </a:t>
            </a:r>
            <a:r>
              <a:rPr lang="en-US" sz="2000" b="1" dirty="0"/>
              <a:t>row</a:t>
            </a:r>
            <a:r>
              <a:rPr lang="en-US" sz="2000" dirty="0"/>
              <a:t> of a table and data is appended to a table one row at a time</a:t>
            </a:r>
          </a:p>
          <a:p>
            <a:pPr marL="514350" indent="-514350">
              <a:buFont typeface="+mj-lt"/>
              <a:buAutoNum type="arabicPeriod"/>
            </a:pPr>
            <a:r>
              <a:rPr lang="en-US" sz="2000" dirty="0"/>
              <a:t>All </a:t>
            </a:r>
            <a:r>
              <a:rPr lang="en-US" sz="2000" b="1" dirty="0"/>
              <a:t>columns</a:t>
            </a:r>
            <a:r>
              <a:rPr lang="en-US" sz="2000" dirty="0"/>
              <a:t> within a table must have the same structure and no variations within a table are allowed</a:t>
            </a:r>
          </a:p>
          <a:p>
            <a:pPr marL="514350" indent="-514350">
              <a:buFont typeface="+mj-lt"/>
              <a:buAutoNum type="arabicPeriod"/>
            </a:pPr>
            <a:r>
              <a:rPr lang="en-US" sz="2000" dirty="0"/>
              <a:t>Table structures are </a:t>
            </a:r>
            <a:r>
              <a:rPr lang="en-US" sz="2000" b="1" dirty="0"/>
              <a:t>fixed</a:t>
            </a:r>
            <a:r>
              <a:rPr lang="en-US" sz="2000" dirty="0"/>
              <a:t> after design – all rows have the same structure</a:t>
            </a:r>
          </a:p>
          <a:p>
            <a:pPr marL="514350" indent="-514350">
              <a:buFont typeface="+mj-lt"/>
              <a:buAutoNum type="arabicPeriod"/>
            </a:pPr>
            <a:r>
              <a:rPr lang="en-US" sz="2000" dirty="0"/>
              <a:t>Relationship traversal is done via JOINs at runtime using log(N) </a:t>
            </a:r>
            <a:r>
              <a:rPr lang="en-US" sz="2000" b="1" dirty="0"/>
              <a:t>search’s</a:t>
            </a:r>
            <a:r>
              <a:rPr lang="en-US" sz="2000" dirty="0"/>
              <a:t> calculated at </a:t>
            </a:r>
            <a:r>
              <a:rPr lang="en-US" sz="2000" b="1" dirty="0"/>
              <a:t>query</a:t>
            </a:r>
            <a:r>
              <a:rPr lang="en-US" sz="2000" dirty="0"/>
              <a:t> time</a:t>
            </a:r>
          </a:p>
          <a:p>
            <a:pPr marL="514350" indent="-514350">
              <a:buFont typeface="+mj-lt"/>
              <a:buAutoNum type="arabicPeriod"/>
            </a:pPr>
            <a:r>
              <a:rPr lang="en-US" sz="2000" dirty="0"/>
              <a:t>Difficult to distribute over a cluster of 100+ nodes</a:t>
            </a:r>
          </a:p>
          <a:p>
            <a:pPr marL="514350" indent="-514350">
              <a:buFont typeface="+mj-lt"/>
              <a:buAutoNum type="arabicPeriod"/>
            </a:pPr>
            <a:endParaRPr lang="en-US" sz="2000" dirty="0"/>
          </a:p>
        </p:txBody>
      </p:sp>
      <p:sp>
        <p:nvSpPr>
          <p:cNvPr id="7" name="Content Placeholder 6"/>
          <p:cNvSpPr>
            <a:spLocks noGrp="1"/>
          </p:cNvSpPr>
          <p:nvPr>
            <p:ph sz="half" idx="2"/>
          </p:nvPr>
        </p:nvSpPr>
        <p:spPr>
          <a:xfrm>
            <a:off x="9033330" y="4921395"/>
            <a:ext cx="7217229" cy="3989388"/>
          </a:xfrm>
        </p:spPr>
        <p:txBody>
          <a:bodyPr/>
          <a:lstStyle/>
          <a:p>
            <a:pPr marL="514350" indent="-514350">
              <a:buFont typeface="+mj-lt"/>
              <a:buAutoNum type="arabicPeriod"/>
            </a:pPr>
            <a:r>
              <a:rPr lang="en-US" sz="2000" dirty="0"/>
              <a:t>Atomic unit of storage are </a:t>
            </a:r>
            <a:r>
              <a:rPr lang="en-US" sz="2000" b="1" dirty="0"/>
              <a:t>nodes</a:t>
            </a:r>
            <a:r>
              <a:rPr lang="en-US" sz="2000" dirty="0"/>
              <a:t> and </a:t>
            </a:r>
            <a:r>
              <a:rPr lang="en-US" sz="2000" b="1" dirty="0"/>
              <a:t>edges</a:t>
            </a:r>
          </a:p>
          <a:p>
            <a:pPr marL="514350" indent="-514350">
              <a:buFont typeface="+mj-lt"/>
              <a:buAutoNum type="arabicPeriod"/>
            </a:pPr>
            <a:r>
              <a:rPr lang="en-US" sz="2000" dirty="0"/>
              <a:t>Each node and edge may have independent properties that are determined at run time (schema agnostic)</a:t>
            </a:r>
          </a:p>
          <a:p>
            <a:pPr marL="514350" indent="-514350">
              <a:buFont typeface="+mj-lt"/>
              <a:buAutoNum type="arabicPeriod"/>
            </a:pPr>
            <a:r>
              <a:rPr lang="en-US" sz="2000" dirty="0"/>
              <a:t>Joins between nodes and edges are computed at </a:t>
            </a:r>
            <a:r>
              <a:rPr lang="en-US" sz="2000" b="1" dirty="0"/>
              <a:t>load</a:t>
            </a:r>
            <a:r>
              <a:rPr lang="en-US" sz="2000" dirty="0"/>
              <a:t> time and are stored as memory pointers</a:t>
            </a:r>
          </a:p>
          <a:p>
            <a:pPr marL="514350" indent="-514350">
              <a:buFont typeface="+mj-lt"/>
              <a:buAutoNum type="arabicPeriod"/>
            </a:pPr>
            <a:r>
              <a:rPr lang="en-US" sz="2000" dirty="0"/>
              <a:t>Relationships traversal is done using pointer hopping – each core can </a:t>
            </a:r>
            <a:r>
              <a:rPr lang="en-US" sz="2000" b="1" dirty="0"/>
              <a:t>evaluate 2M hops per second</a:t>
            </a:r>
          </a:p>
          <a:p>
            <a:pPr marL="514350" indent="-514350">
              <a:buFont typeface="+mj-lt"/>
              <a:buAutoNum type="arabicPeriod"/>
            </a:pPr>
            <a:r>
              <a:rPr lang="en-US" sz="2000" dirty="0"/>
              <a:t>Distributed graph products are new</a:t>
            </a:r>
          </a:p>
        </p:txBody>
      </p:sp>
      <p:sp>
        <p:nvSpPr>
          <p:cNvPr id="4" name="Slide Number Placeholder 3"/>
          <p:cNvSpPr>
            <a:spLocks noGrp="1"/>
          </p:cNvSpPr>
          <p:nvPr>
            <p:ph type="sldNum" sz="quarter" idx="12"/>
          </p:nvPr>
        </p:nvSpPr>
        <p:spPr/>
        <p:txBody>
          <a:bodyPr/>
          <a:lstStyle/>
          <a:p>
            <a:fld id="{00000000-1234-1234-1234-123412341234}" type="slidenum">
              <a:rPr lang="en" smtClean="0"/>
              <a:pPr/>
              <a:t>11</a:t>
            </a:fld>
            <a:endParaRPr lang="en"/>
          </a:p>
        </p:txBody>
      </p:sp>
      <p:sp>
        <p:nvSpPr>
          <p:cNvPr id="9" name="Text Placeholder 8"/>
          <p:cNvSpPr>
            <a:spLocks noGrp="1"/>
          </p:cNvSpPr>
          <p:nvPr>
            <p:ph type="body" idx="13"/>
          </p:nvPr>
        </p:nvSpPr>
        <p:spPr>
          <a:xfrm>
            <a:off x="3007442" y="1904881"/>
            <a:ext cx="4607238" cy="459455"/>
          </a:xfrm>
          <a:ln>
            <a:noFill/>
          </a:ln>
        </p:spPr>
        <p:txBody>
          <a:bodyPr/>
          <a:lstStyle/>
          <a:p>
            <a:pPr algn="ctr"/>
            <a:r>
              <a:rPr lang="en-US" b="1" dirty="0">
                <a:solidFill>
                  <a:schemeClr val="tx1"/>
                </a:solidFill>
              </a:rPr>
              <a:t>Relational (row store)</a:t>
            </a:r>
          </a:p>
        </p:txBody>
      </p:sp>
      <p:sp>
        <p:nvSpPr>
          <p:cNvPr id="8" name="Text Placeholder 7"/>
          <p:cNvSpPr>
            <a:spLocks noGrp="1"/>
          </p:cNvSpPr>
          <p:nvPr>
            <p:ph type="body" sz="quarter" idx="3"/>
          </p:nvPr>
        </p:nvSpPr>
        <p:spPr>
          <a:xfrm>
            <a:off x="8694162" y="1951056"/>
            <a:ext cx="7189470" cy="721783"/>
          </a:xfrm>
        </p:spPr>
        <p:txBody>
          <a:bodyPr/>
          <a:lstStyle/>
          <a:p>
            <a:pPr algn="ctr"/>
            <a:r>
              <a:rPr lang="en-US" b="1" dirty="0">
                <a:solidFill>
                  <a:schemeClr val="tx1"/>
                </a:solidFill>
              </a:rPr>
              <a:t>Graph</a:t>
            </a:r>
          </a:p>
        </p:txBody>
      </p:sp>
      <p:sp>
        <p:nvSpPr>
          <p:cNvPr id="12" name="Rectangle 11"/>
          <p:cNvSpPr/>
          <p:nvPr/>
        </p:nvSpPr>
        <p:spPr bwMode="auto">
          <a:xfrm>
            <a:off x="4116369" y="2859233"/>
            <a:ext cx="459499" cy="143535"/>
          </a:xfrm>
          <a:prstGeom prst="rect">
            <a:avLst/>
          </a:prstGeom>
          <a:solidFill>
            <a:schemeClr val="tx1">
              <a:lumMod val="50000"/>
            </a:schemeClr>
          </a:solidFill>
          <a:ln w="12700" cap="flat" cmpd="sng" algn="ctr">
            <a:solidFill>
              <a:schemeClr val="bg1">
                <a:lumMod val="50000"/>
              </a:schemeClr>
            </a:solidFill>
            <a:prstDash val="solid"/>
            <a:round/>
            <a:headEnd type="none" w="med" len="med"/>
            <a:tailEnd type="none" w="med" len="med"/>
          </a:ln>
          <a:effectLst/>
        </p:spPr>
        <p:txBody>
          <a:bodyPr tIns="0" bIns="0"/>
          <a:lstStyle/>
          <a:p>
            <a:pPr algn="ctr"/>
            <a:r>
              <a:rPr lang="en-US" sz="800" dirty="0">
                <a:solidFill>
                  <a:schemeClr val="bg1"/>
                </a:solidFill>
              </a:rPr>
              <a:t>ID</a:t>
            </a:r>
          </a:p>
        </p:txBody>
      </p:sp>
      <p:sp>
        <p:nvSpPr>
          <p:cNvPr id="13" name="Rectangle 12"/>
          <p:cNvSpPr/>
          <p:nvPr/>
        </p:nvSpPr>
        <p:spPr bwMode="auto">
          <a:xfrm>
            <a:off x="4116369" y="3002768"/>
            <a:ext cx="459499" cy="180975"/>
          </a:xfrm>
          <a:prstGeom prst="rect">
            <a:avLst/>
          </a:prstGeom>
          <a:solidFill>
            <a:srgbClr val="BFBFBF"/>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4" name="Rectangle 13"/>
          <p:cNvSpPr/>
          <p:nvPr/>
        </p:nvSpPr>
        <p:spPr bwMode="auto">
          <a:xfrm>
            <a:off x="4116367" y="3183743"/>
            <a:ext cx="459499" cy="180975"/>
          </a:xfrm>
          <a:prstGeom prst="rect">
            <a:avLst/>
          </a:prstGeom>
          <a:solidFill>
            <a:srgbClr val="BFBFBF"/>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5" name="Rectangle 14"/>
          <p:cNvSpPr/>
          <p:nvPr/>
        </p:nvSpPr>
        <p:spPr bwMode="auto">
          <a:xfrm>
            <a:off x="4116367" y="3364718"/>
            <a:ext cx="459499" cy="180975"/>
          </a:xfrm>
          <a:prstGeom prst="rect">
            <a:avLst/>
          </a:prstGeom>
          <a:solidFill>
            <a:srgbClr val="BFBFBF"/>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6" name="Rectangle 15"/>
          <p:cNvSpPr/>
          <p:nvPr/>
        </p:nvSpPr>
        <p:spPr bwMode="auto">
          <a:xfrm>
            <a:off x="4116367" y="3545693"/>
            <a:ext cx="459499" cy="180975"/>
          </a:xfrm>
          <a:prstGeom prst="rect">
            <a:avLst/>
          </a:prstGeom>
          <a:solidFill>
            <a:srgbClr val="BFBFBF"/>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7" name="Rectangle 16"/>
          <p:cNvSpPr/>
          <p:nvPr/>
        </p:nvSpPr>
        <p:spPr bwMode="auto">
          <a:xfrm>
            <a:off x="4116367" y="3726668"/>
            <a:ext cx="459499" cy="180975"/>
          </a:xfrm>
          <a:prstGeom prst="rect">
            <a:avLst/>
          </a:prstGeom>
          <a:solidFill>
            <a:srgbClr val="BFBFBF"/>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8" name="Rectangle 17"/>
          <p:cNvSpPr/>
          <p:nvPr/>
        </p:nvSpPr>
        <p:spPr bwMode="auto">
          <a:xfrm>
            <a:off x="4116366" y="3907643"/>
            <a:ext cx="459499" cy="180975"/>
          </a:xfrm>
          <a:prstGeom prst="rect">
            <a:avLst/>
          </a:prstGeom>
          <a:solidFill>
            <a:srgbClr val="BFBFBF"/>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9" name="Rectangle 18"/>
          <p:cNvSpPr/>
          <p:nvPr/>
        </p:nvSpPr>
        <p:spPr bwMode="auto">
          <a:xfrm>
            <a:off x="4116366" y="4088618"/>
            <a:ext cx="459499" cy="180975"/>
          </a:xfrm>
          <a:prstGeom prst="rect">
            <a:avLst/>
          </a:prstGeom>
          <a:solidFill>
            <a:srgbClr val="BFBFBF"/>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20" name="Rectangle 19"/>
          <p:cNvSpPr/>
          <p:nvPr/>
        </p:nvSpPr>
        <p:spPr bwMode="auto">
          <a:xfrm>
            <a:off x="4575865" y="2859233"/>
            <a:ext cx="735199" cy="143535"/>
          </a:xfrm>
          <a:prstGeom prst="rect">
            <a:avLst/>
          </a:prstGeom>
          <a:solidFill>
            <a:schemeClr val="tx1">
              <a:lumMod val="50000"/>
            </a:schemeClr>
          </a:solidFill>
          <a:ln w="12700" cap="flat" cmpd="sng" algn="ctr">
            <a:solidFill>
              <a:schemeClr val="bg1">
                <a:lumMod val="50000"/>
              </a:schemeClr>
            </a:solidFill>
            <a:prstDash val="solid"/>
            <a:round/>
            <a:headEnd type="none" w="med" len="med"/>
            <a:tailEnd type="none" w="med" len="med"/>
          </a:ln>
          <a:effectLst/>
        </p:spPr>
        <p:txBody>
          <a:bodyPr tIns="0" bIns="0"/>
          <a:lstStyle/>
          <a:p>
            <a:pPr algn="ctr"/>
            <a:r>
              <a:rPr lang="en-US" sz="800" dirty="0">
                <a:solidFill>
                  <a:schemeClr val="bg1"/>
                </a:solidFill>
              </a:rPr>
              <a:t>NAME</a:t>
            </a:r>
          </a:p>
        </p:txBody>
      </p:sp>
      <p:sp>
        <p:nvSpPr>
          <p:cNvPr id="21" name="Rectangle 20"/>
          <p:cNvSpPr/>
          <p:nvPr/>
        </p:nvSpPr>
        <p:spPr bwMode="auto">
          <a:xfrm>
            <a:off x="4575865" y="3002768"/>
            <a:ext cx="735199" cy="180975"/>
          </a:xfrm>
          <a:prstGeom prst="rect">
            <a:avLst/>
          </a:prstGeom>
          <a:solidFill>
            <a:srgbClr val="00B0F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22" name="Rectangle 21"/>
          <p:cNvSpPr/>
          <p:nvPr/>
        </p:nvSpPr>
        <p:spPr bwMode="auto">
          <a:xfrm>
            <a:off x="4575864" y="3183743"/>
            <a:ext cx="735199" cy="180975"/>
          </a:xfrm>
          <a:prstGeom prst="rect">
            <a:avLst/>
          </a:prstGeom>
          <a:solidFill>
            <a:srgbClr val="00B0F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23" name="Rectangle 22"/>
          <p:cNvSpPr/>
          <p:nvPr/>
        </p:nvSpPr>
        <p:spPr bwMode="auto">
          <a:xfrm>
            <a:off x="4575864" y="3364718"/>
            <a:ext cx="735199" cy="180975"/>
          </a:xfrm>
          <a:prstGeom prst="rect">
            <a:avLst/>
          </a:prstGeom>
          <a:solidFill>
            <a:srgbClr val="00B0F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24" name="Rectangle 23"/>
          <p:cNvSpPr/>
          <p:nvPr/>
        </p:nvSpPr>
        <p:spPr bwMode="auto">
          <a:xfrm>
            <a:off x="4575864" y="3545693"/>
            <a:ext cx="735199" cy="180975"/>
          </a:xfrm>
          <a:prstGeom prst="rect">
            <a:avLst/>
          </a:prstGeom>
          <a:solidFill>
            <a:srgbClr val="00B0F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25" name="Rectangle 24"/>
          <p:cNvSpPr/>
          <p:nvPr/>
        </p:nvSpPr>
        <p:spPr bwMode="auto">
          <a:xfrm>
            <a:off x="4575864" y="3726668"/>
            <a:ext cx="735199" cy="180975"/>
          </a:xfrm>
          <a:prstGeom prst="rect">
            <a:avLst/>
          </a:prstGeom>
          <a:solidFill>
            <a:srgbClr val="00B0F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26" name="Rectangle 25"/>
          <p:cNvSpPr/>
          <p:nvPr/>
        </p:nvSpPr>
        <p:spPr bwMode="auto">
          <a:xfrm>
            <a:off x="4575862" y="3907643"/>
            <a:ext cx="735199" cy="180975"/>
          </a:xfrm>
          <a:prstGeom prst="rect">
            <a:avLst/>
          </a:prstGeom>
          <a:solidFill>
            <a:srgbClr val="00B0F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27" name="Rectangle 26"/>
          <p:cNvSpPr/>
          <p:nvPr/>
        </p:nvSpPr>
        <p:spPr bwMode="auto">
          <a:xfrm>
            <a:off x="4575862" y="4088618"/>
            <a:ext cx="735199" cy="180975"/>
          </a:xfrm>
          <a:prstGeom prst="rect">
            <a:avLst/>
          </a:prstGeom>
          <a:solidFill>
            <a:srgbClr val="00B0F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28" name="Rectangle 27"/>
          <p:cNvSpPr/>
          <p:nvPr/>
        </p:nvSpPr>
        <p:spPr bwMode="auto">
          <a:xfrm>
            <a:off x="5311064" y="2859233"/>
            <a:ext cx="459492" cy="143535"/>
          </a:xfrm>
          <a:prstGeom prst="rect">
            <a:avLst/>
          </a:prstGeom>
          <a:solidFill>
            <a:schemeClr val="tx1">
              <a:lumMod val="50000"/>
            </a:schemeClr>
          </a:solidFill>
          <a:ln w="12700" cap="flat" cmpd="sng" algn="ctr">
            <a:solidFill>
              <a:schemeClr val="bg1">
                <a:lumMod val="50000"/>
              </a:schemeClr>
            </a:solidFill>
            <a:prstDash val="solid"/>
            <a:round/>
            <a:headEnd type="none" w="med" len="med"/>
            <a:tailEnd type="none" w="med" len="med"/>
          </a:ln>
          <a:effectLst/>
        </p:spPr>
        <p:txBody>
          <a:bodyPr tIns="0" bIns="0"/>
          <a:lstStyle/>
          <a:p>
            <a:pPr algn="ctr"/>
            <a:r>
              <a:rPr lang="en-US" sz="800" dirty="0">
                <a:solidFill>
                  <a:schemeClr val="bg1"/>
                </a:solidFill>
              </a:rPr>
              <a:t>DATE</a:t>
            </a:r>
          </a:p>
        </p:txBody>
      </p:sp>
      <p:sp>
        <p:nvSpPr>
          <p:cNvPr id="29" name="Rectangle 28"/>
          <p:cNvSpPr/>
          <p:nvPr/>
        </p:nvSpPr>
        <p:spPr bwMode="auto">
          <a:xfrm>
            <a:off x="5311064" y="3002768"/>
            <a:ext cx="459492" cy="180975"/>
          </a:xfrm>
          <a:prstGeom prst="rect">
            <a:avLst/>
          </a:prstGeom>
          <a:solidFill>
            <a:srgbClr val="FFC00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30" name="Rectangle 29"/>
          <p:cNvSpPr/>
          <p:nvPr/>
        </p:nvSpPr>
        <p:spPr bwMode="auto">
          <a:xfrm>
            <a:off x="5311063" y="3183743"/>
            <a:ext cx="459492" cy="180975"/>
          </a:xfrm>
          <a:prstGeom prst="rect">
            <a:avLst/>
          </a:prstGeom>
          <a:solidFill>
            <a:srgbClr val="FFC00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31" name="Rectangle 30"/>
          <p:cNvSpPr/>
          <p:nvPr/>
        </p:nvSpPr>
        <p:spPr bwMode="auto">
          <a:xfrm>
            <a:off x="5311063" y="3364718"/>
            <a:ext cx="459492" cy="180975"/>
          </a:xfrm>
          <a:prstGeom prst="rect">
            <a:avLst/>
          </a:prstGeom>
          <a:solidFill>
            <a:srgbClr val="FFC00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32" name="Rectangle 31"/>
          <p:cNvSpPr/>
          <p:nvPr/>
        </p:nvSpPr>
        <p:spPr bwMode="auto">
          <a:xfrm>
            <a:off x="5311063" y="3545693"/>
            <a:ext cx="459492" cy="180975"/>
          </a:xfrm>
          <a:prstGeom prst="rect">
            <a:avLst/>
          </a:prstGeom>
          <a:solidFill>
            <a:srgbClr val="FFC00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33" name="Rectangle 32"/>
          <p:cNvSpPr/>
          <p:nvPr/>
        </p:nvSpPr>
        <p:spPr bwMode="auto">
          <a:xfrm>
            <a:off x="5311063" y="3726668"/>
            <a:ext cx="459492" cy="180975"/>
          </a:xfrm>
          <a:prstGeom prst="rect">
            <a:avLst/>
          </a:prstGeom>
          <a:solidFill>
            <a:srgbClr val="FFC00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34" name="Rectangle 33"/>
          <p:cNvSpPr/>
          <p:nvPr/>
        </p:nvSpPr>
        <p:spPr bwMode="auto">
          <a:xfrm>
            <a:off x="5311063" y="3907643"/>
            <a:ext cx="459492" cy="180975"/>
          </a:xfrm>
          <a:prstGeom prst="rect">
            <a:avLst/>
          </a:prstGeom>
          <a:solidFill>
            <a:srgbClr val="FFC00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35" name="Rectangle 34"/>
          <p:cNvSpPr/>
          <p:nvPr/>
        </p:nvSpPr>
        <p:spPr bwMode="auto">
          <a:xfrm>
            <a:off x="5311063" y="4088618"/>
            <a:ext cx="459492" cy="180975"/>
          </a:xfrm>
          <a:prstGeom prst="rect">
            <a:avLst/>
          </a:prstGeom>
          <a:solidFill>
            <a:srgbClr val="FFC00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36" name="Rectangle 35"/>
          <p:cNvSpPr/>
          <p:nvPr/>
        </p:nvSpPr>
        <p:spPr bwMode="auto">
          <a:xfrm>
            <a:off x="5770558" y="2859233"/>
            <a:ext cx="631967" cy="143535"/>
          </a:xfrm>
          <a:prstGeom prst="rect">
            <a:avLst/>
          </a:prstGeom>
          <a:solidFill>
            <a:schemeClr val="tx1">
              <a:lumMod val="50000"/>
            </a:schemeClr>
          </a:solidFill>
          <a:ln w="12700" cap="flat" cmpd="sng" algn="ctr">
            <a:solidFill>
              <a:schemeClr val="bg1">
                <a:lumMod val="50000"/>
              </a:schemeClr>
            </a:solidFill>
            <a:prstDash val="solid"/>
            <a:round/>
            <a:headEnd type="none" w="med" len="med"/>
            <a:tailEnd type="none" w="med" len="med"/>
          </a:ln>
          <a:effectLst/>
        </p:spPr>
        <p:txBody>
          <a:bodyPr tIns="0" bIns="0"/>
          <a:lstStyle/>
          <a:p>
            <a:pPr algn="ctr"/>
            <a:r>
              <a:rPr lang="en-US" sz="800" dirty="0">
                <a:solidFill>
                  <a:schemeClr val="bg1"/>
                </a:solidFill>
              </a:rPr>
              <a:t>AMOUNT</a:t>
            </a:r>
          </a:p>
        </p:txBody>
      </p:sp>
      <p:sp>
        <p:nvSpPr>
          <p:cNvPr id="37" name="Rectangle 36"/>
          <p:cNvSpPr/>
          <p:nvPr/>
        </p:nvSpPr>
        <p:spPr bwMode="auto">
          <a:xfrm>
            <a:off x="5770558" y="3002768"/>
            <a:ext cx="631967" cy="180975"/>
          </a:xfrm>
          <a:prstGeom prst="rect">
            <a:avLst/>
          </a:prstGeom>
          <a:solidFill>
            <a:srgbClr val="00877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38" name="Rectangle 37"/>
          <p:cNvSpPr/>
          <p:nvPr/>
        </p:nvSpPr>
        <p:spPr bwMode="auto">
          <a:xfrm>
            <a:off x="5770557" y="3183743"/>
            <a:ext cx="631967" cy="180975"/>
          </a:xfrm>
          <a:prstGeom prst="rect">
            <a:avLst/>
          </a:prstGeom>
          <a:solidFill>
            <a:srgbClr val="00877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39" name="Rectangle 38"/>
          <p:cNvSpPr/>
          <p:nvPr/>
        </p:nvSpPr>
        <p:spPr bwMode="auto">
          <a:xfrm>
            <a:off x="5770557" y="3364718"/>
            <a:ext cx="631967" cy="180975"/>
          </a:xfrm>
          <a:prstGeom prst="rect">
            <a:avLst/>
          </a:prstGeom>
          <a:solidFill>
            <a:srgbClr val="00877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40" name="Rectangle 39"/>
          <p:cNvSpPr/>
          <p:nvPr/>
        </p:nvSpPr>
        <p:spPr bwMode="auto">
          <a:xfrm>
            <a:off x="5770557" y="3545693"/>
            <a:ext cx="631967" cy="180975"/>
          </a:xfrm>
          <a:prstGeom prst="rect">
            <a:avLst/>
          </a:prstGeom>
          <a:solidFill>
            <a:srgbClr val="00877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41" name="Rectangle 40"/>
          <p:cNvSpPr/>
          <p:nvPr/>
        </p:nvSpPr>
        <p:spPr bwMode="auto">
          <a:xfrm>
            <a:off x="5770557" y="3726668"/>
            <a:ext cx="631967" cy="180975"/>
          </a:xfrm>
          <a:prstGeom prst="rect">
            <a:avLst/>
          </a:prstGeom>
          <a:solidFill>
            <a:srgbClr val="00877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42" name="Rectangle 41"/>
          <p:cNvSpPr/>
          <p:nvPr/>
        </p:nvSpPr>
        <p:spPr bwMode="auto">
          <a:xfrm>
            <a:off x="5770555" y="3907643"/>
            <a:ext cx="631967" cy="180975"/>
          </a:xfrm>
          <a:prstGeom prst="rect">
            <a:avLst/>
          </a:prstGeom>
          <a:solidFill>
            <a:srgbClr val="00877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43" name="Rectangle 42"/>
          <p:cNvSpPr/>
          <p:nvPr/>
        </p:nvSpPr>
        <p:spPr bwMode="auto">
          <a:xfrm>
            <a:off x="5770555" y="4088618"/>
            <a:ext cx="631967" cy="180975"/>
          </a:xfrm>
          <a:prstGeom prst="rect">
            <a:avLst/>
          </a:prstGeom>
          <a:solidFill>
            <a:srgbClr val="008770"/>
          </a:solidFill>
          <a:ln w="12700" cap="flat" cmpd="sng" algn="ctr">
            <a:solidFill>
              <a:schemeClr val="tx1"/>
            </a:solidFill>
            <a:prstDash val="solid"/>
            <a:round/>
            <a:headEnd type="none" w="med" len="med"/>
            <a:tailEnd type="none" w="med" len="med"/>
          </a:ln>
          <a:effectLst/>
        </p:spPr>
        <p:txBody>
          <a:bodyPr/>
          <a:lstStyle/>
          <a:p>
            <a:endParaRPr lang="en-US"/>
          </a:p>
        </p:txBody>
      </p:sp>
      <p:grpSp>
        <p:nvGrpSpPr>
          <p:cNvPr id="44" name="Group 242"/>
          <p:cNvGrpSpPr/>
          <p:nvPr/>
        </p:nvGrpSpPr>
        <p:grpSpPr>
          <a:xfrm>
            <a:off x="11222375" y="2495963"/>
            <a:ext cx="2234618" cy="1600200"/>
            <a:chOff x="3505200" y="4267200"/>
            <a:chExt cx="1676400" cy="1600200"/>
          </a:xfrm>
        </p:grpSpPr>
        <p:sp>
          <p:nvSpPr>
            <p:cNvPr id="45" name="Oval 44"/>
            <p:cNvSpPr/>
            <p:nvPr/>
          </p:nvSpPr>
          <p:spPr bwMode="auto">
            <a:xfrm>
              <a:off x="4191000" y="4267200"/>
              <a:ext cx="228600" cy="2286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323" fontAlgn="base">
                <a:spcBef>
                  <a:spcPct val="0"/>
                </a:spcBef>
                <a:spcAft>
                  <a:spcPct val="0"/>
                </a:spcAft>
              </a:pPr>
              <a:endParaRPr lang="en-US" sz="2400" b="1">
                <a:latin typeface="Arial Narrow" charset="0"/>
              </a:endParaRPr>
            </a:p>
          </p:txBody>
        </p:sp>
        <p:sp>
          <p:nvSpPr>
            <p:cNvPr id="46" name="Oval 45"/>
            <p:cNvSpPr/>
            <p:nvPr/>
          </p:nvSpPr>
          <p:spPr bwMode="auto">
            <a:xfrm>
              <a:off x="3886200" y="4724400"/>
              <a:ext cx="228600" cy="2286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323" fontAlgn="base">
                <a:spcBef>
                  <a:spcPct val="0"/>
                </a:spcBef>
                <a:spcAft>
                  <a:spcPct val="0"/>
                </a:spcAft>
              </a:pPr>
              <a:endParaRPr lang="en-US" sz="2400" b="1">
                <a:latin typeface="Arial Narrow" charset="0"/>
              </a:endParaRPr>
            </a:p>
          </p:txBody>
        </p:sp>
        <p:sp>
          <p:nvSpPr>
            <p:cNvPr id="47" name="Oval 46"/>
            <p:cNvSpPr/>
            <p:nvPr/>
          </p:nvSpPr>
          <p:spPr bwMode="auto">
            <a:xfrm>
              <a:off x="4191000" y="5105400"/>
              <a:ext cx="228600" cy="2286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323" fontAlgn="base">
                <a:spcBef>
                  <a:spcPct val="0"/>
                </a:spcBef>
                <a:spcAft>
                  <a:spcPct val="0"/>
                </a:spcAft>
              </a:pPr>
              <a:endParaRPr lang="en-US" sz="2400" b="1">
                <a:latin typeface="Arial Narrow" charset="0"/>
              </a:endParaRPr>
            </a:p>
          </p:txBody>
        </p:sp>
        <p:sp>
          <p:nvSpPr>
            <p:cNvPr id="48" name="Oval 47"/>
            <p:cNvSpPr/>
            <p:nvPr/>
          </p:nvSpPr>
          <p:spPr bwMode="auto">
            <a:xfrm>
              <a:off x="4724400" y="4495800"/>
              <a:ext cx="228600" cy="228600"/>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323" fontAlgn="base">
                <a:spcBef>
                  <a:spcPct val="0"/>
                </a:spcBef>
                <a:spcAft>
                  <a:spcPct val="0"/>
                </a:spcAft>
              </a:pPr>
              <a:endParaRPr lang="en-US" sz="2400" b="1">
                <a:latin typeface="Arial Narrow" charset="0"/>
              </a:endParaRPr>
            </a:p>
          </p:txBody>
        </p:sp>
        <p:sp>
          <p:nvSpPr>
            <p:cNvPr id="49" name="Oval 48"/>
            <p:cNvSpPr/>
            <p:nvPr/>
          </p:nvSpPr>
          <p:spPr bwMode="auto">
            <a:xfrm>
              <a:off x="4648200" y="4953000"/>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323" fontAlgn="base">
                <a:spcBef>
                  <a:spcPct val="0"/>
                </a:spcBef>
                <a:spcAft>
                  <a:spcPct val="0"/>
                </a:spcAft>
              </a:pPr>
              <a:endParaRPr lang="en-US" sz="2400" b="1">
                <a:latin typeface="Arial Narrow" charset="0"/>
              </a:endParaRPr>
            </a:p>
          </p:txBody>
        </p:sp>
        <p:sp>
          <p:nvSpPr>
            <p:cNvPr id="50" name="Oval 49"/>
            <p:cNvSpPr/>
            <p:nvPr/>
          </p:nvSpPr>
          <p:spPr bwMode="auto">
            <a:xfrm>
              <a:off x="3581400" y="5257800"/>
              <a:ext cx="228600" cy="228600"/>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323" fontAlgn="base">
                <a:spcBef>
                  <a:spcPct val="0"/>
                </a:spcBef>
                <a:spcAft>
                  <a:spcPct val="0"/>
                </a:spcAft>
              </a:pPr>
              <a:endParaRPr lang="en-US" sz="2400" b="1">
                <a:latin typeface="Arial Narrow" charset="0"/>
              </a:endParaRPr>
            </a:p>
          </p:txBody>
        </p:sp>
        <p:sp>
          <p:nvSpPr>
            <p:cNvPr id="51" name="Oval 50"/>
            <p:cNvSpPr/>
            <p:nvPr/>
          </p:nvSpPr>
          <p:spPr bwMode="auto">
            <a:xfrm>
              <a:off x="4419600" y="5486400"/>
              <a:ext cx="228600" cy="228600"/>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323" fontAlgn="base">
                <a:spcBef>
                  <a:spcPct val="0"/>
                </a:spcBef>
                <a:spcAft>
                  <a:spcPct val="0"/>
                </a:spcAft>
              </a:pPr>
              <a:endParaRPr lang="en-US" sz="2400" b="1">
                <a:latin typeface="Arial Narrow" charset="0"/>
              </a:endParaRPr>
            </a:p>
          </p:txBody>
        </p:sp>
        <p:sp>
          <p:nvSpPr>
            <p:cNvPr id="52" name="Oval 51"/>
            <p:cNvSpPr/>
            <p:nvPr/>
          </p:nvSpPr>
          <p:spPr bwMode="auto">
            <a:xfrm>
              <a:off x="3505200" y="4572000"/>
              <a:ext cx="228600" cy="228600"/>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323" fontAlgn="base">
                <a:spcBef>
                  <a:spcPct val="0"/>
                </a:spcBef>
                <a:spcAft>
                  <a:spcPct val="0"/>
                </a:spcAft>
              </a:pPr>
              <a:endParaRPr lang="en-US" sz="2400" b="1">
                <a:latin typeface="Arial Narrow" charset="0"/>
              </a:endParaRPr>
            </a:p>
          </p:txBody>
        </p:sp>
        <p:sp>
          <p:nvSpPr>
            <p:cNvPr id="53" name="Oval 52"/>
            <p:cNvSpPr/>
            <p:nvPr/>
          </p:nvSpPr>
          <p:spPr bwMode="auto">
            <a:xfrm>
              <a:off x="4953000" y="5334000"/>
              <a:ext cx="228600" cy="2286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323" fontAlgn="base">
                <a:spcBef>
                  <a:spcPct val="0"/>
                </a:spcBef>
                <a:spcAft>
                  <a:spcPct val="0"/>
                </a:spcAft>
              </a:pPr>
              <a:endParaRPr lang="en-US" sz="2400" b="1">
                <a:latin typeface="Arial Narrow" charset="0"/>
              </a:endParaRPr>
            </a:p>
          </p:txBody>
        </p:sp>
        <p:cxnSp>
          <p:nvCxnSpPr>
            <p:cNvPr id="54" name="Straight Arrow Connector 53"/>
            <p:cNvCxnSpPr/>
            <p:nvPr/>
          </p:nvCxnSpPr>
          <p:spPr>
            <a:xfrm flipV="1">
              <a:off x="3700322" y="4381500"/>
              <a:ext cx="490678" cy="2239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4419600" y="4381500"/>
              <a:ext cx="304800" cy="2286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4757878" y="4690922"/>
              <a:ext cx="4622" cy="262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4843322" y="51481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4648200" y="5448300"/>
              <a:ext cx="30480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flipV="1">
              <a:off x="4386122" y="5300522"/>
              <a:ext cx="1050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flipV="1">
              <a:off x="4081322" y="49195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3776522" y="4919522"/>
              <a:ext cx="143156" cy="3717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3614878" y="4800600"/>
              <a:ext cx="4622" cy="4906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flipV="1">
              <a:off x="4305300" y="4495800"/>
              <a:ext cx="80822" cy="643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3810000" y="5300522"/>
              <a:ext cx="414478" cy="715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Oval 64"/>
            <p:cNvSpPr/>
            <p:nvPr/>
          </p:nvSpPr>
          <p:spPr bwMode="auto">
            <a:xfrm>
              <a:off x="3962400" y="5638800"/>
              <a:ext cx="228600" cy="228600"/>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914323" fontAlgn="base">
                <a:spcBef>
                  <a:spcPct val="0"/>
                </a:spcBef>
                <a:spcAft>
                  <a:spcPct val="0"/>
                </a:spcAft>
              </a:pPr>
              <a:endParaRPr lang="en-US" sz="2400" b="1">
                <a:latin typeface="Arial Narrow" charset="0"/>
              </a:endParaRPr>
            </a:p>
          </p:txBody>
        </p:sp>
        <p:cxnSp>
          <p:nvCxnSpPr>
            <p:cNvPr id="66" name="Straight Arrow Connector 65"/>
            <p:cNvCxnSpPr/>
            <p:nvPr/>
          </p:nvCxnSpPr>
          <p:spPr>
            <a:xfrm flipV="1">
              <a:off x="4157522" y="5334000"/>
              <a:ext cx="147778" cy="3382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67" name="Rectangle 66"/>
          <p:cNvSpPr/>
          <p:nvPr/>
        </p:nvSpPr>
        <p:spPr>
          <a:xfrm>
            <a:off x="4116365" y="4081543"/>
            <a:ext cx="2286156" cy="19512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Tree>
    <p:extLst>
      <p:ext uri="{BB962C8B-B14F-4D97-AF65-F5344CB8AC3E}">
        <p14:creationId xmlns:p14="http://schemas.microsoft.com/office/powerpoint/2010/main" val="1743855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C1F4AE6-70F3-F64A-9CDA-7D7C5A6C30D4}"/>
              </a:ext>
            </a:extLst>
          </p:cNvPr>
          <p:cNvSpPr>
            <a:spLocks noGrp="1"/>
          </p:cNvSpPr>
          <p:nvPr>
            <p:ph type="title"/>
          </p:nvPr>
        </p:nvSpPr>
        <p:spPr/>
        <p:txBody>
          <a:bodyPr/>
          <a:lstStyle/>
          <a:p>
            <a:r>
              <a:rPr lang="en-US" dirty="0"/>
              <a:t>Property-based Similarity Example</a:t>
            </a:r>
          </a:p>
        </p:txBody>
      </p:sp>
      <p:sp>
        <p:nvSpPr>
          <p:cNvPr id="10" name="Content Placeholder 9">
            <a:extLst>
              <a:ext uri="{FF2B5EF4-FFF2-40B4-BE49-F238E27FC236}">
                <a16:creationId xmlns:a16="http://schemas.microsoft.com/office/drawing/2014/main" id="{BAB74098-1FAD-DE4E-BDE5-80EC252BDBEF}"/>
              </a:ext>
            </a:extLst>
          </p:cNvPr>
          <p:cNvSpPr>
            <a:spLocks noGrp="1"/>
          </p:cNvSpPr>
          <p:nvPr>
            <p:ph idx="1"/>
          </p:nvPr>
        </p:nvSpPr>
        <p:spPr>
          <a:xfrm>
            <a:off x="726439" y="6696728"/>
            <a:ext cx="16596361" cy="2489674"/>
          </a:xfrm>
        </p:spPr>
        <p:txBody>
          <a:bodyPr/>
          <a:lstStyle/>
          <a:p>
            <a:r>
              <a:rPr lang="en-US" dirty="0"/>
              <a:t>Used to find the most similar items in a graph by comparing </a:t>
            </a:r>
            <a:r>
              <a:rPr lang="en-US" b="1" dirty="0"/>
              <a:t>properties and structure</a:t>
            </a:r>
          </a:p>
          <a:p>
            <a:r>
              <a:rPr lang="en-US" dirty="0"/>
              <a:t>Ideal when you a can compare individual features of an item </a:t>
            </a:r>
            <a:r>
              <a:rPr lang="en-US" b="1" dirty="0"/>
              <a:t>numerically</a:t>
            </a:r>
          </a:p>
          <a:p>
            <a:r>
              <a:rPr lang="en-US" dirty="0"/>
              <a:t>Algorithms return a </a:t>
            </a:r>
            <a:r>
              <a:rPr lang="en-US" b="1" dirty="0"/>
              <a:t>ranking</a:t>
            </a:r>
            <a:r>
              <a:rPr lang="en-US" dirty="0"/>
              <a:t> of similarity between a target an a population based on the counts and weights of properties that are similar</a:t>
            </a:r>
          </a:p>
        </p:txBody>
      </p:sp>
      <p:sp>
        <p:nvSpPr>
          <p:cNvPr id="6" name="Slide Number Placeholder 5">
            <a:extLst>
              <a:ext uri="{FF2B5EF4-FFF2-40B4-BE49-F238E27FC236}">
                <a16:creationId xmlns:a16="http://schemas.microsoft.com/office/drawing/2014/main" id="{EFE360BB-BEF1-9941-BCFC-A6C5864AEC2E}"/>
              </a:ext>
            </a:extLst>
          </p:cNvPr>
          <p:cNvSpPr>
            <a:spLocks noGrp="1"/>
          </p:cNvSpPr>
          <p:nvPr>
            <p:ph type="sldNum" sz="quarter" idx="12"/>
          </p:nvPr>
        </p:nvSpPr>
        <p:spPr/>
        <p:txBody>
          <a:bodyPr/>
          <a:lstStyle/>
          <a:p>
            <a:fld id="{3310D8EA-3107-4873-B9AB-DD7D3E79053A}" type="slidenum">
              <a:rPr lang="en-US" smtClean="0"/>
              <a:t>12</a:t>
            </a:fld>
            <a:endParaRPr lang="en-US"/>
          </a:p>
        </p:txBody>
      </p:sp>
      <p:sp>
        <p:nvSpPr>
          <p:cNvPr id="11" name="TextBox 10">
            <a:extLst>
              <a:ext uri="{FF2B5EF4-FFF2-40B4-BE49-F238E27FC236}">
                <a16:creationId xmlns:a16="http://schemas.microsoft.com/office/drawing/2014/main" id="{5812CE7F-BCF4-2F40-AE6B-C604EA4C9DD5}"/>
              </a:ext>
            </a:extLst>
          </p:cNvPr>
          <p:cNvSpPr txBox="1"/>
          <p:nvPr/>
        </p:nvSpPr>
        <p:spPr>
          <a:xfrm>
            <a:off x="2821578" y="4808696"/>
            <a:ext cx="1444752" cy="369332"/>
          </a:xfrm>
          <a:prstGeom prst="rect">
            <a:avLst/>
          </a:prstGeom>
          <a:noFill/>
        </p:spPr>
        <p:txBody>
          <a:bodyPr wrap="square" rtlCol="0">
            <a:spAutoFit/>
          </a:bodyPr>
          <a:lstStyle/>
          <a:p>
            <a:pPr algn="ctr"/>
            <a:r>
              <a:rPr lang="en-US" sz="1800" b="1" dirty="0"/>
              <a:t>Target</a:t>
            </a:r>
          </a:p>
        </p:txBody>
      </p:sp>
      <p:sp>
        <p:nvSpPr>
          <p:cNvPr id="12" name="Oval 11">
            <a:extLst>
              <a:ext uri="{FF2B5EF4-FFF2-40B4-BE49-F238E27FC236}">
                <a16:creationId xmlns:a16="http://schemas.microsoft.com/office/drawing/2014/main" id="{54423FB7-78FA-914B-B207-2FE012FABA84}"/>
              </a:ext>
            </a:extLst>
          </p:cNvPr>
          <p:cNvSpPr/>
          <p:nvPr/>
        </p:nvSpPr>
        <p:spPr>
          <a:xfrm>
            <a:off x="2821578" y="3225493"/>
            <a:ext cx="1444752" cy="1444752"/>
          </a:xfrm>
          <a:prstGeom prst="ellipse">
            <a:avLst/>
          </a:prstGeom>
          <a:solidFill>
            <a:schemeClr val="accent2">
              <a:lumMod val="60000"/>
              <a:lumOff val="40000"/>
            </a:schemeClr>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9" tIns="45720" rIns="91439" bIns="45720" numCol="1" spcCol="0" rtlCol="0" fromWordArt="0" anchor="ctr" anchorCtr="0" forceAA="0" compatLnSpc="1">
            <a:prstTxWarp prst="textNoShape">
              <a:avLst/>
            </a:prstTxWarp>
            <a:noAutofit/>
          </a:bodyPr>
          <a:lstStyle/>
          <a:p>
            <a:pPr algn="ctr"/>
            <a:endParaRPr lang="en-US" sz="1800" dirty="0" err="1"/>
          </a:p>
        </p:txBody>
      </p:sp>
      <p:sp>
        <p:nvSpPr>
          <p:cNvPr id="13" name="Oval 12">
            <a:extLst>
              <a:ext uri="{FF2B5EF4-FFF2-40B4-BE49-F238E27FC236}">
                <a16:creationId xmlns:a16="http://schemas.microsoft.com/office/drawing/2014/main" id="{E74A5090-2E27-3D48-99AE-4AD70100FBD7}"/>
              </a:ext>
            </a:extLst>
          </p:cNvPr>
          <p:cNvSpPr/>
          <p:nvPr/>
        </p:nvSpPr>
        <p:spPr>
          <a:xfrm>
            <a:off x="7260147" y="2608372"/>
            <a:ext cx="1242405" cy="1183648"/>
          </a:xfrm>
          <a:prstGeom prst="ellipse">
            <a:avLst/>
          </a:prstGeom>
          <a:solidFill>
            <a:srgbClr val="0070C0"/>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9" tIns="45720" rIns="91439" bIns="45720" numCol="1" spcCol="0" rtlCol="0" fromWordArt="0" anchor="ctr" anchorCtr="0" forceAA="0" compatLnSpc="1">
            <a:prstTxWarp prst="textNoShape">
              <a:avLst/>
            </a:prstTxWarp>
            <a:noAutofit/>
          </a:bodyPr>
          <a:lstStyle/>
          <a:p>
            <a:pPr algn="ctr"/>
            <a:endParaRPr lang="en-US" sz="1800" dirty="0" err="1"/>
          </a:p>
        </p:txBody>
      </p:sp>
      <p:sp>
        <p:nvSpPr>
          <p:cNvPr id="14" name="Rectangle 13">
            <a:extLst>
              <a:ext uri="{FF2B5EF4-FFF2-40B4-BE49-F238E27FC236}">
                <a16:creationId xmlns:a16="http://schemas.microsoft.com/office/drawing/2014/main" id="{94C0AD3E-6009-434D-8CA9-FA99310E1AFF}"/>
              </a:ext>
            </a:extLst>
          </p:cNvPr>
          <p:cNvSpPr/>
          <p:nvPr/>
        </p:nvSpPr>
        <p:spPr>
          <a:xfrm>
            <a:off x="6188147" y="2034633"/>
            <a:ext cx="8886279" cy="3869642"/>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9" tIns="45720" rIns="91439" bIns="45720" numCol="1" spcCol="0" rtlCol="0" fromWordArt="0" anchor="ctr" anchorCtr="0" forceAA="0" compatLnSpc="1">
            <a:prstTxWarp prst="textNoShape">
              <a:avLst/>
            </a:prstTxWarp>
            <a:noAutofit/>
          </a:bodyPr>
          <a:lstStyle/>
          <a:p>
            <a:pPr algn="ctr"/>
            <a:endParaRPr lang="en-US" sz="1800" dirty="0" err="1"/>
          </a:p>
        </p:txBody>
      </p:sp>
      <p:sp>
        <p:nvSpPr>
          <p:cNvPr id="15" name="Triangle 14">
            <a:extLst>
              <a:ext uri="{FF2B5EF4-FFF2-40B4-BE49-F238E27FC236}">
                <a16:creationId xmlns:a16="http://schemas.microsoft.com/office/drawing/2014/main" id="{784BE9CD-47A5-0045-8FB8-A9F48AC5EC62}"/>
              </a:ext>
            </a:extLst>
          </p:cNvPr>
          <p:cNvSpPr/>
          <p:nvPr/>
        </p:nvSpPr>
        <p:spPr>
          <a:xfrm>
            <a:off x="9366575" y="2345328"/>
            <a:ext cx="2174090" cy="1690077"/>
          </a:xfrm>
          <a:prstGeom prst="triangle">
            <a:avLst/>
          </a:prstGeom>
          <a:solidFill>
            <a:schemeClr val="accent2"/>
          </a:solidFill>
          <a:ln w="1270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9" tIns="45720" rIns="91439" bIns="45720" numCol="1" spcCol="0" rtlCol="0" fromWordArt="0" anchor="ctr" anchorCtr="0" forceAA="0" compatLnSpc="1">
            <a:prstTxWarp prst="textNoShape">
              <a:avLst/>
            </a:prstTxWarp>
            <a:noAutofit/>
          </a:bodyPr>
          <a:lstStyle/>
          <a:p>
            <a:pPr algn="ctr"/>
            <a:endParaRPr lang="en-US" sz="1800" dirty="0" err="1"/>
          </a:p>
        </p:txBody>
      </p:sp>
      <p:sp>
        <p:nvSpPr>
          <p:cNvPr id="17" name="TextBox 16">
            <a:extLst>
              <a:ext uri="{FF2B5EF4-FFF2-40B4-BE49-F238E27FC236}">
                <a16:creationId xmlns:a16="http://schemas.microsoft.com/office/drawing/2014/main" id="{974AD737-AF48-6A4B-87D3-D0BC03E07B19}"/>
              </a:ext>
            </a:extLst>
          </p:cNvPr>
          <p:cNvSpPr txBox="1"/>
          <p:nvPr/>
        </p:nvSpPr>
        <p:spPr>
          <a:xfrm>
            <a:off x="9330145" y="6168625"/>
            <a:ext cx="2210520" cy="369332"/>
          </a:xfrm>
          <a:prstGeom prst="rect">
            <a:avLst/>
          </a:prstGeom>
          <a:noFill/>
        </p:spPr>
        <p:txBody>
          <a:bodyPr wrap="square" rtlCol="0">
            <a:spAutoFit/>
          </a:bodyPr>
          <a:lstStyle/>
          <a:p>
            <a:pPr algn="ctr"/>
            <a:r>
              <a:rPr lang="en-US" sz="1800" b="1" dirty="0"/>
              <a:t>Population</a:t>
            </a:r>
          </a:p>
        </p:txBody>
      </p:sp>
      <p:sp>
        <p:nvSpPr>
          <p:cNvPr id="18" name="Rectangle 17">
            <a:extLst>
              <a:ext uri="{FF2B5EF4-FFF2-40B4-BE49-F238E27FC236}">
                <a16:creationId xmlns:a16="http://schemas.microsoft.com/office/drawing/2014/main" id="{13BB36A3-2CFD-2E44-A90A-F22535CF0E28}"/>
              </a:ext>
            </a:extLst>
          </p:cNvPr>
          <p:cNvSpPr/>
          <p:nvPr/>
        </p:nvSpPr>
        <p:spPr>
          <a:xfrm>
            <a:off x="12489884" y="2669899"/>
            <a:ext cx="1338146" cy="1215189"/>
          </a:xfrm>
          <a:prstGeom prst="rect">
            <a:avLst/>
          </a:prstGeom>
          <a:solidFill>
            <a:schemeClr val="accent3"/>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9" tIns="45720" rIns="91439" bIns="45720" numCol="1" spcCol="0" rtlCol="0" fromWordArt="0" anchor="ctr" anchorCtr="0" forceAA="0" compatLnSpc="1">
            <a:prstTxWarp prst="textNoShape">
              <a:avLst/>
            </a:prstTxWarp>
            <a:noAutofit/>
          </a:bodyPr>
          <a:lstStyle/>
          <a:p>
            <a:pPr algn="ctr"/>
            <a:endParaRPr lang="en-US" sz="1800" dirty="0" err="1"/>
          </a:p>
        </p:txBody>
      </p:sp>
      <p:sp>
        <p:nvSpPr>
          <p:cNvPr id="19" name="Regular Pentagon 18">
            <a:extLst>
              <a:ext uri="{FF2B5EF4-FFF2-40B4-BE49-F238E27FC236}">
                <a16:creationId xmlns:a16="http://schemas.microsoft.com/office/drawing/2014/main" id="{B30CADF4-4D91-DB41-9F6B-304E93F2496D}"/>
              </a:ext>
            </a:extLst>
          </p:cNvPr>
          <p:cNvSpPr/>
          <p:nvPr/>
        </p:nvSpPr>
        <p:spPr>
          <a:xfrm>
            <a:off x="7077715" y="4501752"/>
            <a:ext cx="1424837" cy="1157402"/>
          </a:xfrm>
          <a:prstGeom prst="pentagon">
            <a:avLst/>
          </a:prstGeom>
          <a:solidFill>
            <a:srgbClr val="00B050"/>
          </a:solidFill>
          <a:ln w="762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9" tIns="45720" rIns="91439" bIns="45720" numCol="1" spcCol="0" rtlCol="0" fromWordArt="0" anchor="ctr" anchorCtr="0" forceAA="0" compatLnSpc="1">
            <a:prstTxWarp prst="textNoShape">
              <a:avLst/>
            </a:prstTxWarp>
            <a:noAutofit/>
          </a:bodyPr>
          <a:lstStyle/>
          <a:p>
            <a:pPr algn="ctr"/>
            <a:endParaRPr lang="en-US" sz="1800" dirty="0" err="1"/>
          </a:p>
        </p:txBody>
      </p:sp>
      <p:sp>
        <p:nvSpPr>
          <p:cNvPr id="20" name="Rounded Rectangle 19">
            <a:extLst>
              <a:ext uri="{FF2B5EF4-FFF2-40B4-BE49-F238E27FC236}">
                <a16:creationId xmlns:a16="http://schemas.microsoft.com/office/drawing/2014/main" id="{E684E714-ECF8-F84F-A7CB-8D8F8EB9A2F7}"/>
              </a:ext>
            </a:extLst>
          </p:cNvPr>
          <p:cNvSpPr/>
          <p:nvPr/>
        </p:nvSpPr>
        <p:spPr>
          <a:xfrm>
            <a:off x="9741387" y="4234199"/>
            <a:ext cx="1516168" cy="1405848"/>
          </a:xfrm>
          <a:prstGeom prst="roundRect">
            <a:avLst/>
          </a:prstGeom>
          <a:solidFill>
            <a:srgbClr val="00549F"/>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9" tIns="45720" rIns="91439" bIns="45720" numCol="1" spcCol="0" rtlCol="0" fromWordArt="0" anchor="ctr" anchorCtr="0" forceAA="0" compatLnSpc="1">
            <a:prstTxWarp prst="textNoShape">
              <a:avLst/>
            </a:prstTxWarp>
            <a:noAutofit/>
          </a:bodyPr>
          <a:lstStyle/>
          <a:p>
            <a:pPr algn="ctr"/>
            <a:endParaRPr lang="en-US" sz="1800" dirty="0" err="1"/>
          </a:p>
        </p:txBody>
      </p:sp>
      <p:sp>
        <p:nvSpPr>
          <p:cNvPr id="21" name="Oval 20">
            <a:extLst>
              <a:ext uri="{FF2B5EF4-FFF2-40B4-BE49-F238E27FC236}">
                <a16:creationId xmlns:a16="http://schemas.microsoft.com/office/drawing/2014/main" id="{55761920-2D12-4042-9633-2B7A0F7A175E}"/>
              </a:ext>
            </a:extLst>
          </p:cNvPr>
          <p:cNvSpPr/>
          <p:nvPr/>
        </p:nvSpPr>
        <p:spPr>
          <a:xfrm>
            <a:off x="12460094" y="4290791"/>
            <a:ext cx="1444752" cy="1444752"/>
          </a:xfrm>
          <a:prstGeom prst="ellipse">
            <a:avLst/>
          </a:prstGeom>
          <a:solidFill>
            <a:schemeClr val="accent2">
              <a:lumMod val="60000"/>
              <a:lumOff val="40000"/>
            </a:schemeClr>
          </a:solid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9" tIns="45720" rIns="91439" bIns="45720" numCol="1" spcCol="0" rtlCol="0" fromWordArt="0" anchor="ctr" anchorCtr="0" forceAA="0" compatLnSpc="1">
            <a:prstTxWarp prst="textNoShape">
              <a:avLst/>
            </a:prstTxWarp>
            <a:noAutofit/>
          </a:bodyPr>
          <a:lstStyle/>
          <a:p>
            <a:pPr algn="ctr"/>
            <a:endParaRPr lang="en-US" sz="1800" dirty="0" err="1"/>
          </a:p>
        </p:txBody>
      </p:sp>
    </p:spTree>
    <p:extLst>
      <p:ext uri="{BB962C8B-B14F-4D97-AF65-F5344CB8AC3E}">
        <p14:creationId xmlns:p14="http://schemas.microsoft.com/office/powerpoint/2010/main" val="4194079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4C9518B-8D16-1C4E-B933-EFFDF230AB37}"/>
              </a:ext>
            </a:extLst>
          </p:cNvPr>
          <p:cNvSpPr>
            <a:spLocks noGrp="1"/>
          </p:cNvSpPr>
          <p:nvPr>
            <p:ph type="title"/>
          </p:nvPr>
        </p:nvSpPr>
        <p:spPr/>
        <p:txBody>
          <a:bodyPr/>
          <a:lstStyle/>
          <a:p>
            <a:r>
              <a:rPr lang="en-US" dirty="0"/>
              <a:t>Vector Similarity</a:t>
            </a:r>
          </a:p>
        </p:txBody>
      </p:sp>
      <p:sp>
        <p:nvSpPr>
          <p:cNvPr id="10" name="Content Placeholder 9">
            <a:extLst>
              <a:ext uri="{FF2B5EF4-FFF2-40B4-BE49-F238E27FC236}">
                <a16:creationId xmlns:a16="http://schemas.microsoft.com/office/drawing/2014/main" id="{FAD93861-517D-6642-9513-FD4842E78245}"/>
              </a:ext>
            </a:extLst>
          </p:cNvPr>
          <p:cNvSpPr>
            <a:spLocks noGrp="1"/>
          </p:cNvSpPr>
          <p:nvPr>
            <p:ph idx="1"/>
          </p:nvPr>
        </p:nvSpPr>
        <p:spPr>
          <a:xfrm>
            <a:off x="726441" y="7052935"/>
            <a:ext cx="16596361" cy="1621246"/>
          </a:xfrm>
        </p:spPr>
        <p:txBody>
          <a:bodyPr>
            <a:normAutofit/>
          </a:bodyPr>
          <a:lstStyle/>
          <a:p>
            <a:r>
              <a:rPr lang="en-US" sz="3200" dirty="0"/>
              <a:t>Vectors are </a:t>
            </a:r>
            <a:r>
              <a:rPr lang="en-US" sz="3200" b="1" dirty="0"/>
              <a:t>similar</a:t>
            </a:r>
            <a:r>
              <a:rPr lang="en-US" sz="3200" dirty="0"/>
              <a:t> in two dimensional space if they have the same length and direction</a:t>
            </a:r>
          </a:p>
          <a:p>
            <a:r>
              <a:rPr lang="en-US" sz="3200" dirty="0"/>
              <a:t>Compare all the “x” lengths and the “y” lengths and rank by the sum of the totals of the difference</a:t>
            </a:r>
          </a:p>
        </p:txBody>
      </p:sp>
      <p:sp>
        <p:nvSpPr>
          <p:cNvPr id="6" name="Slide Number Placeholder 5">
            <a:extLst>
              <a:ext uri="{FF2B5EF4-FFF2-40B4-BE49-F238E27FC236}">
                <a16:creationId xmlns:a16="http://schemas.microsoft.com/office/drawing/2014/main" id="{26E9BF27-EC84-5543-82DE-27B8C4E0B157}"/>
              </a:ext>
            </a:extLst>
          </p:cNvPr>
          <p:cNvSpPr>
            <a:spLocks noGrp="1"/>
          </p:cNvSpPr>
          <p:nvPr>
            <p:ph type="sldNum" sz="quarter" idx="12"/>
          </p:nvPr>
        </p:nvSpPr>
        <p:spPr/>
        <p:txBody>
          <a:bodyPr/>
          <a:lstStyle/>
          <a:p>
            <a:fld id="{3310D8EA-3107-4873-B9AB-DD7D3E79053A}" type="slidenum">
              <a:rPr lang="en-US" smtClean="0"/>
              <a:t>13</a:t>
            </a:fld>
            <a:endParaRPr lang="en-US"/>
          </a:p>
        </p:txBody>
      </p:sp>
      <p:cxnSp>
        <p:nvCxnSpPr>
          <p:cNvPr id="12" name="Straight Arrow Connector 11">
            <a:extLst>
              <a:ext uri="{FF2B5EF4-FFF2-40B4-BE49-F238E27FC236}">
                <a16:creationId xmlns:a16="http://schemas.microsoft.com/office/drawing/2014/main" id="{41B80B65-5B69-0147-A59E-7F653FB5898F}"/>
              </a:ext>
            </a:extLst>
          </p:cNvPr>
          <p:cNvCxnSpPr>
            <a:cxnSpLocks/>
          </p:cNvCxnSpPr>
          <p:nvPr/>
        </p:nvCxnSpPr>
        <p:spPr>
          <a:xfrm flipV="1">
            <a:off x="2533871" y="2479383"/>
            <a:ext cx="2211433" cy="2971217"/>
          </a:xfrm>
          <a:prstGeom prst="straightConnector1">
            <a:avLst/>
          </a:prstGeom>
          <a:ln w="1270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AF1935C-7F1E-CD40-B0D4-07E279C333A9}"/>
              </a:ext>
            </a:extLst>
          </p:cNvPr>
          <p:cNvCxnSpPr>
            <a:cxnSpLocks/>
          </p:cNvCxnSpPr>
          <p:nvPr/>
        </p:nvCxnSpPr>
        <p:spPr>
          <a:xfrm flipV="1">
            <a:off x="7339781" y="2363567"/>
            <a:ext cx="3564854" cy="2268512"/>
          </a:xfrm>
          <a:prstGeom prst="straightConnector1">
            <a:avLst/>
          </a:prstGeom>
          <a:ln w="1270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B571A24-3FC7-5A48-84F6-8B06E8796677}"/>
              </a:ext>
            </a:extLst>
          </p:cNvPr>
          <p:cNvCxnSpPr>
            <a:cxnSpLocks/>
          </p:cNvCxnSpPr>
          <p:nvPr/>
        </p:nvCxnSpPr>
        <p:spPr>
          <a:xfrm flipH="1" flipV="1">
            <a:off x="9149561" y="3905109"/>
            <a:ext cx="547683" cy="1562723"/>
          </a:xfrm>
          <a:prstGeom prst="straightConnector1">
            <a:avLst/>
          </a:prstGeom>
          <a:ln w="1270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6FF7BAA-C2D5-C44D-AE3F-F71CBBB19751}"/>
              </a:ext>
            </a:extLst>
          </p:cNvPr>
          <p:cNvCxnSpPr>
            <a:cxnSpLocks/>
          </p:cNvCxnSpPr>
          <p:nvPr/>
        </p:nvCxnSpPr>
        <p:spPr>
          <a:xfrm flipV="1">
            <a:off x="11071708" y="3303286"/>
            <a:ext cx="1687887" cy="1999309"/>
          </a:xfrm>
          <a:prstGeom prst="straightConnector1">
            <a:avLst/>
          </a:prstGeom>
          <a:ln w="127000" cap="rnd">
            <a:solidFill>
              <a:srgbClr val="00877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0E4114B-5B24-EB4D-A8D3-FC26FB13286B}"/>
              </a:ext>
            </a:extLst>
          </p:cNvPr>
          <p:cNvCxnSpPr>
            <a:cxnSpLocks/>
          </p:cNvCxnSpPr>
          <p:nvPr/>
        </p:nvCxnSpPr>
        <p:spPr>
          <a:xfrm flipV="1">
            <a:off x="14032522" y="4634172"/>
            <a:ext cx="1795306" cy="780265"/>
          </a:xfrm>
          <a:prstGeom prst="straightConnector1">
            <a:avLst/>
          </a:prstGeom>
          <a:ln w="1270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E188A79-F177-D046-9D6C-FEB44AF7333D}"/>
              </a:ext>
            </a:extLst>
          </p:cNvPr>
          <p:cNvCxnSpPr>
            <a:cxnSpLocks/>
          </p:cNvCxnSpPr>
          <p:nvPr/>
        </p:nvCxnSpPr>
        <p:spPr>
          <a:xfrm flipH="1">
            <a:off x="13603988" y="2131312"/>
            <a:ext cx="2678895" cy="918073"/>
          </a:xfrm>
          <a:prstGeom prst="straightConnector1">
            <a:avLst/>
          </a:prstGeom>
          <a:ln w="127000" cap="rnd">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AF3BEE0-848A-5F4C-94B5-D8D734F590A5}"/>
              </a:ext>
            </a:extLst>
          </p:cNvPr>
          <p:cNvCxnSpPr>
            <a:cxnSpLocks/>
          </p:cNvCxnSpPr>
          <p:nvPr/>
        </p:nvCxnSpPr>
        <p:spPr>
          <a:xfrm flipV="1">
            <a:off x="10859388" y="3545457"/>
            <a:ext cx="478078" cy="670317"/>
          </a:xfrm>
          <a:prstGeom prst="straightConnector1">
            <a:avLst/>
          </a:prstGeom>
          <a:ln w="1270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94EDE2D-A1F5-0648-A2A8-5B81318284E0}"/>
              </a:ext>
            </a:extLst>
          </p:cNvPr>
          <p:cNvCxnSpPr>
            <a:cxnSpLocks/>
          </p:cNvCxnSpPr>
          <p:nvPr/>
        </p:nvCxnSpPr>
        <p:spPr>
          <a:xfrm flipH="1" flipV="1">
            <a:off x="14380976" y="3360541"/>
            <a:ext cx="507819" cy="1001487"/>
          </a:xfrm>
          <a:prstGeom prst="straightConnector1">
            <a:avLst/>
          </a:prstGeom>
          <a:ln w="1270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BCE8937-CE94-0549-990E-FAB0AD60274E}"/>
              </a:ext>
            </a:extLst>
          </p:cNvPr>
          <p:cNvCxnSpPr>
            <a:cxnSpLocks/>
          </p:cNvCxnSpPr>
          <p:nvPr/>
        </p:nvCxnSpPr>
        <p:spPr>
          <a:xfrm>
            <a:off x="2533871" y="5496440"/>
            <a:ext cx="2373086" cy="0"/>
          </a:xfrm>
          <a:prstGeom prst="straightConnector1">
            <a:avLst/>
          </a:prstGeom>
          <a:ln w="38100" cap="rnd">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AF743BF-4C8B-5248-BD5B-466AC95C87E2}"/>
              </a:ext>
            </a:extLst>
          </p:cNvPr>
          <p:cNvCxnSpPr>
            <a:cxnSpLocks/>
          </p:cNvCxnSpPr>
          <p:nvPr/>
        </p:nvCxnSpPr>
        <p:spPr>
          <a:xfrm flipV="1">
            <a:off x="2533871" y="2481943"/>
            <a:ext cx="0" cy="2954264"/>
          </a:xfrm>
          <a:prstGeom prst="straightConnector1">
            <a:avLst/>
          </a:prstGeom>
          <a:ln w="38100" cap="rnd">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7900D2D-F307-5D47-9BD8-F690F0837F45}"/>
              </a:ext>
            </a:extLst>
          </p:cNvPr>
          <p:cNvSpPr txBox="1"/>
          <p:nvPr/>
        </p:nvSpPr>
        <p:spPr>
          <a:xfrm>
            <a:off x="1065800" y="4010554"/>
            <a:ext cx="412292" cy="584775"/>
          </a:xfrm>
          <a:prstGeom prst="rect">
            <a:avLst/>
          </a:prstGeom>
          <a:noFill/>
        </p:spPr>
        <p:txBody>
          <a:bodyPr wrap="none" rtlCol="0">
            <a:spAutoFit/>
          </a:bodyPr>
          <a:lstStyle/>
          <a:p>
            <a:r>
              <a:rPr lang="en-US" sz="3200" b="1" dirty="0"/>
              <a:t>y</a:t>
            </a:r>
          </a:p>
        </p:txBody>
      </p:sp>
      <p:sp>
        <p:nvSpPr>
          <p:cNvPr id="36" name="TextBox 35">
            <a:extLst>
              <a:ext uri="{FF2B5EF4-FFF2-40B4-BE49-F238E27FC236}">
                <a16:creationId xmlns:a16="http://schemas.microsoft.com/office/drawing/2014/main" id="{00C57486-AB8B-2248-9C0A-8DAA223484AD}"/>
              </a:ext>
            </a:extLst>
          </p:cNvPr>
          <p:cNvSpPr txBox="1"/>
          <p:nvPr/>
        </p:nvSpPr>
        <p:spPr>
          <a:xfrm>
            <a:off x="3503045" y="6315978"/>
            <a:ext cx="412292" cy="584775"/>
          </a:xfrm>
          <a:prstGeom prst="rect">
            <a:avLst/>
          </a:prstGeom>
          <a:noFill/>
        </p:spPr>
        <p:txBody>
          <a:bodyPr wrap="none" rtlCol="0">
            <a:spAutoFit/>
          </a:bodyPr>
          <a:lstStyle/>
          <a:p>
            <a:r>
              <a:rPr lang="en-US" sz="3200" b="1" dirty="0"/>
              <a:t>x</a:t>
            </a:r>
          </a:p>
        </p:txBody>
      </p:sp>
      <p:sp>
        <p:nvSpPr>
          <p:cNvPr id="37" name="Rectangle 36">
            <a:extLst>
              <a:ext uri="{FF2B5EF4-FFF2-40B4-BE49-F238E27FC236}">
                <a16:creationId xmlns:a16="http://schemas.microsoft.com/office/drawing/2014/main" id="{1A563F23-5A31-9B42-846C-DD00E6704181}"/>
              </a:ext>
            </a:extLst>
          </p:cNvPr>
          <p:cNvSpPr/>
          <p:nvPr/>
        </p:nvSpPr>
        <p:spPr>
          <a:xfrm>
            <a:off x="6931152" y="1920240"/>
            <a:ext cx="9802368" cy="4028775"/>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9" tIns="45720" rIns="91439" bIns="45720" numCol="1" spcCol="0" rtlCol="0" fromWordArt="0" anchor="ctr" anchorCtr="0" forceAA="0" compatLnSpc="1">
            <a:prstTxWarp prst="textNoShape">
              <a:avLst/>
            </a:prstTxWarp>
            <a:noAutofit/>
          </a:bodyPr>
          <a:lstStyle/>
          <a:p>
            <a:pPr algn="ctr"/>
            <a:endParaRPr lang="en-US" sz="1800" dirty="0" err="1"/>
          </a:p>
        </p:txBody>
      </p:sp>
      <p:sp>
        <p:nvSpPr>
          <p:cNvPr id="38" name="TextBox 37">
            <a:extLst>
              <a:ext uri="{FF2B5EF4-FFF2-40B4-BE49-F238E27FC236}">
                <a16:creationId xmlns:a16="http://schemas.microsoft.com/office/drawing/2014/main" id="{A08EC0C9-9F55-7C46-9055-9B3B4593A483}"/>
              </a:ext>
            </a:extLst>
          </p:cNvPr>
          <p:cNvSpPr txBox="1"/>
          <p:nvPr/>
        </p:nvSpPr>
        <p:spPr>
          <a:xfrm>
            <a:off x="10549075" y="6101197"/>
            <a:ext cx="2210520" cy="369332"/>
          </a:xfrm>
          <a:prstGeom prst="rect">
            <a:avLst/>
          </a:prstGeom>
          <a:noFill/>
        </p:spPr>
        <p:txBody>
          <a:bodyPr wrap="square" rtlCol="0">
            <a:spAutoFit/>
          </a:bodyPr>
          <a:lstStyle/>
          <a:p>
            <a:pPr algn="ctr"/>
            <a:r>
              <a:rPr lang="en-US" sz="1800" b="1" dirty="0"/>
              <a:t>Population</a:t>
            </a:r>
          </a:p>
        </p:txBody>
      </p:sp>
      <p:sp>
        <p:nvSpPr>
          <p:cNvPr id="39" name="Left Brace 38">
            <a:extLst>
              <a:ext uri="{FF2B5EF4-FFF2-40B4-BE49-F238E27FC236}">
                <a16:creationId xmlns:a16="http://schemas.microsoft.com/office/drawing/2014/main" id="{003A4FC3-28C3-434E-8A1F-4C0383A296C6}"/>
              </a:ext>
            </a:extLst>
          </p:cNvPr>
          <p:cNvSpPr/>
          <p:nvPr/>
        </p:nvSpPr>
        <p:spPr>
          <a:xfrm>
            <a:off x="1628180" y="2481944"/>
            <a:ext cx="651782" cy="2932493"/>
          </a:xfrm>
          <a:prstGeom prst="leftBrac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0" name="Left Brace 39">
            <a:extLst>
              <a:ext uri="{FF2B5EF4-FFF2-40B4-BE49-F238E27FC236}">
                <a16:creationId xmlns:a16="http://schemas.microsoft.com/office/drawing/2014/main" id="{87190EFA-B7E2-7642-B745-01476EA7117F}"/>
              </a:ext>
            </a:extLst>
          </p:cNvPr>
          <p:cNvSpPr/>
          <p:nvPr/>
        </p:nvSpPr>
        <p:spPr>
          <a:xfrm rot="16200000">
            <a:off x="3318888" y="4834207"/>
            <a:ext cx="674915" cy="2283508"/>
          </a:xfrm>
          <a:prstGeom prst="leftBrace">
            <a:avLst/>
          </a:prstGeom>
          <a:ln w="127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43" name="TextBox 42">
            <a:extLst>
              <a:ext uri="{FF2B5EF4-FFF2-40B4-BE49-F238E27FC236}">
                <a16:creationId xmlns:a16="http://schemas.microsoft.com/office/drawing/2014/main" id="{983115DD-B805-914E-882F-B48DE27B2255}"/>
              </a:ext>
            </a:extLst>
          </p:cNvPr>
          <p:cNvSpPr txBox="1"/>
          <p:nvPr/>
        </p:nvSpPr>
        <p:spPr>
          <a:xfrm>
            <a:off x="3416009" y="4087368"/>
            <a:ext cx="1444752" cy="369332"/>
          </a:xfrm>
          <a:prstGeom prst="rect">
            <a:avLst/>
          </a:prstGeom>
          <a:noFill/>
        </p:spPr>
        <p:txBody>
          <a:bodyPr wrap="square" rtlCol="0">
            <a:spAutoFit/>
          </a:bodyPr>
          <a:lstStyle/>
          <a:p>
            <a:pPr algn="ctr"/>
            <a:r>
              <a:rPr lang="en-US" sz="1800" b="1" dirty="0"/>
              <a:t>Target</a:t>
            </a:r>
          </a:p>
        </p:txBody>
      </p:sp>
      <p:sp>
        <p:nvSpPr>
          <p:cNvPr id="48" name="TextBox 47">
            <a:extLst>
              <a:ext uri="{FF2B5EF4-FFF2-40B4-BE49-F238E27FC236}">
                <a16:creationId xmlns:a16="http://schemas.microsoft.com/office/drawing/2014/main" id="{A5C76DEC-679D-9649-B8E3-3682586B0D81}"/>
              </a:ext>
            </a:extLst>
          </p:cNvPr>
          <p:cNvSpPr txBox="1"/>
          <p:nvPr/>
        </p:nvSpPr>
        <p:spPr>
          <a:xfrm>
            <a:off x="11979175" y="4454163"/>
            <a:ext cx="492443" cy="369332"/>
          </a:xfrm>
          <a:prstGeom prst="rect">
            <a:avLst/>
          </a:prstGeom>
          <a:noFill/>
        </p:spPr>
        <p:txBody>
          <a:bodyPr wrap="none" rtlCol="0">
            <a:spAutoFit/>
          </a:bodyPr>
          <a:lstStyle/>
          <a:p>
            <a:r>
              <a:rPr lang="en-US" sz="1800" dirty="0"/>
              <a:t>1st</a:t>
            </a:r>
          </a:p>
        </p:txBody>
      </p:sp>
      <p:sp>
        <p:nvSpPr>
          <p:cNvPr id="52" name="TextBox 51">
            <a:extLst>
              <a:ext uri="{FF2B5EF4-FFF2-40B4-BE49-F238E27FC236}">
                <a16:creationId xmlns:a16="http://schemas.microsoft.com/office/drawing/2014/main" id="{6D5FB69C-271E-0D41-B8AE-2F239B6CA358}"/>
              </a:ext>
            </a:extLst>
          </p:cNvPr>
          <p:cNvSpPr txBox="1"/>
          <p:nvPr/>
        </p:nvSpPr>
        <p:spPr>
          <a:xfrm>
            <a:off x="15178842" y="2508043"/>
            <a:ext cx="543739" cy="369332"/>
          </a:xfrm>
          <a:prstGeom prst="rect">
            <a:avLst/>
          </a:prstGeom>
          <a:noFill/>
        </p:spPr>
        <p:txBody>
          <a:bodyPr wrap="none" rtlCol="0">
            <a:spAutoFit/>
          </a:bodyPr>
          <a:lstStyle/>
          <a:p>
            <a:r>
              <a:rPr lang="en-US" sz="1800" dirty="0"/>
              <a:t>last</a:t>
            </a:r>
          </a:p>
        </p:txBody>
      </p:sp>
    </p:spTree>
    <p:extLst>
      <p:ext uri="{BB962C8B-B14F-4D97-AF65-F5344CB8AC3E}">
        <p14:creationId xmlns:p14="http://schemas.microsoft.com/office/powerpoint/2010/main" val="3648300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41F4A83-31C6-CB48-8556-1EF65E433627}"/>
              </a:ext>
            </a:extLst>
          </p:cNvPr>
          <p:cNvSpPr>
            <a:spLocks noGrp="1"/>
          </p:cNvSpPr>
          <p:nvPr>
            <p:ph type="title"/>
          </p:nvPr>
        </p:nvSpPr>
        <p:spPr/>
        <p:txBody>
          <a:bodyPr/>
          <a:lstStyle/>
          <a:p>
            <a:r>
              <a:rPr lang="en-US" dirty="0"/>
              <a:t>Vector Representation</a:t>
            </a:r>
          </a:p>
        </p:txBody>
      </p:sp>
      <p:sp>
        <p:nvSpPr>
          <p:cNvPr id="10" name="Content Placeholder 9">
            <a:extLst>
              <a:ext uri="{FF2B5EF4-FFF2-40B4-BE49-F238E27FC236}">
                <a16:creationId xmlns:a16="http://schemas.microsoft.com/office/drawing/2014/main" id="{C3B2F99E-7A7E-094A-BF4A-43687878606D}"/>
              </a:ext>
            </a:extLst>
          </p:cNvPr>
          <p:cNvSpPr>
            <a:spLocks noGrp="1"/>
          </p:cNvSpPr>
          <p:nvPr>
            <p:ph idx="1"/>
          </p:nvPr>
        </p:nvSpPr>
        <p:spPr>
          <a:xfrm>
            <a:off x="726439" y="7347784"/>
            <a:ext cx="16596361" cy="1725079"/>
          </a:xfrm>
        </p:spPr>
        <p:txBody>
          <a:bodyPr/>
          <a:lstStyle/>
          <a:p>
            <a:r>
              <a:rPr lang="en-US" dirty="0"/>
              <a:t>Each item can be represented by a series of “feature” vectors</a:t>
            </a:r>
          </a:p>
          <a:p>
            <a:r>
              <a:rPr lang="en-US" dirty="0"/>
              <a:t>The numbers are scalers</a:t>
            </a:r>
          </a:p>
        </p:txBody>
      </p:sp>
      <p:sp>
        <p:nvSpPr>
          <p:cNvPr id="6" name="Slide Number Placeholder 5">
            <a:extLst>
              <a:ext uri="{FF2B5EF4-FFF2-40B4-BE49-F238E27FC236}">
                <a16:creationId xmlns:a16="http://schemas.microsoft.com/office/drawing/2014/main" id="{623336C0-7A13-2149-8D2D-CA5B82FDC201}"/>
              </a:ext>
            </a:extLst>
          </p:cNvPr>
          <p:cNvSpPr>
            <a:spLocks noGrp="1"/>
          </p:cNvSpPr>
          <p:nvPr>
            <p:ph type="sldNum" sz="quarter" idx="12"/>
          </p:nvPr>
        </p:nvSpPr>
        <p:spPr/>
        <p:txBody>
          <a:bodyPr/>
          <a:lstStyle/>
          <a:p>
            <a:fld id="{3310D8EA-3107-4873-B9AB-DD7D3E79053A}" type="slidenum">
              <a:rPr lang="en-US" smtClean="0"/>
              <a:t>14</a:t>
            </a:fld>
            <a:endParaRPr lang="en-US"/>
          </a:p>
        </p:txBody>
      </p:sp>
      <p:sp>
        <p:nvSpPr>
          <p:cNvPr id="11" name="Double Bracket 10">
            <a:extLst>
              <a:ext uri="{FF2B5EF4-FFF2-40B4-BE49-F238E27FC236}">
                <a16:creationId xmlns:a16="http://schemas.microsoft.com/office/drawing/2014/main" id="{C9B0F3B8-B80D-8044-8AA8-1C6535759CC4}"/>
              </a:ext>
            </a:extLst>
          </p:cNvPr>
          <p:cNvSpPr/>
          <p:nvPr/>
        </p:nvSpPr>
        <p:spPr>
          <a:xfrm>
            <a:off x="2165336" y="3294250"/>
            <a:ext cx="1709949" cy="2069860"/>
          </a:xfrm>
          <a:prstGeom prst="bracketPair">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2" name="TextBox 11">
            <a:extLst>
              <a:ext uri="{FF2B5EF4-FFF2-40B4-BE49-F238E27FC236}">
                <a16:creationId xmlns:a16="http://schemas.microsoft.com/office/drawing/2014/main" id="{4844D059-58F2-7E43-BD36-69AB750D849D}"/>
              </a:ext>
            </a:extLst>
          </p:cNvPr>
          <p:cNvSpPr txBox="1"/>
          <p:nvPr/>
        </p:nvSpPr>
        <p:spPr>
          <a:xfrm>
            <a:off x="2165336" y="3570395"/>
            <a:ext cx="1709949" cy="1569917"/>
          </a:xfrm>
          <a:prstGeom prst="rect">
            <a:avLst/>
          </a:prstGeom>
          <a:noFill/>
        </p:spPr>
        <p:txBody>
          <a:bodyPr wrap="square" rtlCol="0">
            <a:spAutoFit/>
          </a:bodyPr>
          <a:lstStyle/>
          <a:p>
            <a:pPr algn="ctr"/>
            <a:r>
              <a:rPr lang="en-US" sz="4801" dirty="0"/>
              <a:t>x=8</a:t>
            </a:r>
          </a:p>
          <a:p>
            <a:pPr algn="ctr"/>
            <a:r>
              <a:rPr lang="en-US" sz="4801" dirty="0"/>
              <a:t>y=10</a:t>
            </a:r>
          </a:p>
        </p:txBody>
      </p:sp>
      <p:sp>
        <p:nvSpPr>
          <p:cNvPr id="13" name="Double Bracket 12">
            <a:extLst>
              <a:ext uri="{FF2B5EF4-FFF2-40B4-BE49-F238E27FC236}">
                <a16:creationId xmlns:a16="http://schemas.microsoft.com/office/drawing/2014/main" id="{18FFE7A4-DACB-F545-93C8-AF3AE1741E0F}"/>
              </a:ext>
            </a:extLst>
          </p:cNvPr>
          <p:cNvSpPr/>
          <p:nvPr/>
        </p:nvSpPr>
        <p:spPr>
          <a:xfrm>
            <a:off x="6285192" y="3386498"/>
            <a:ext cx="1117931" cy="1900243"/>
          </a:xfrm>
          <a:prstGeom prst="bracketPair">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4" name="TextBox 13">
            <a:extLst>
              <a:ext uri="{FF2B5EF4-FFF2-40B4-BE49-F238E27FC236}">
                <a16:creationId xmlns:a16="http://schemas.microsoft.com/office/drawing/2014/main" id="{EA0C46B1-48A6-5A40-A0F8-3AD9A8CAC1B1}"/>
              </a:ext>
            </a:extLst>
          </p:cNvPr>
          <p:cNvSpPr txBox="1"/>
          <p:nvPr/>
        </p:nvSpPr>
        <p:spPr>
          <a:xfrm>
            <a:off x="5933498" y="3547466"/>
            <a:ext cx="1709949" cy="1569917"/>
          </a:xfrm>
          <a:prstGeom prst="rect">
            <a:avLst/>
          </a:prstGeom>
          <a:noFill/>
        </p:spPr>
        <p:txBody>
          <a:bodyPr wrap="square" rtlCol="0">
            <a:spAutoFit/>
          </a:bodyPr>
          <a:lstStyle/>
          <a:p>
            <a:pPr algn="ctr"/>
            <a:r>
              <a:rPr lang="en-US" sz="4801" dirty="0"/>
              <a:t>16</a:t>
            </a:r>
          </a:p>
          <a:p>
            <a:pPr algn="ctr"/>
            <a:r>
              <a:rPr lang="en-US" sz="4801" dirty="0"/>
              <a:t>16</a:t>
            </a:r>
          </a:p>
        </p:txBody>
      </p:sp>
      <p:sp>
        <p:nvSpPr>
          <p:cNvPr id="15" name="Double Bracket 14">
            <a:extLst>
              <a:ext uri="{FF2B5EF4-FFF2-40B4-BE49-F238E27FC236}">
                <a16:creationId xmlns:a16="http://schemas.microsoft.com/office/drawing/2014/main" id="{910A5289-BB16-D443-A66C-E0A73B6EE8BF}"/>
              </a:ext>
            </a:extLst>
          </p:cNvPr>
          <p:cNvSpPr/>
          <p:nvPr/>
        </p:nvSpPr>
        <p:spPr>
          <a:xfrm>
            <a:off x="7754817" y="3405104"/>
            <a:ext cx="1117931" cy="1900243"/>
          </a:xfrm>
          <a:prstGeom prst="bracketPair">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6" name="TextBox 15">
            <a:extLst>
              <a:ext uri="{FF2B5EF4-FFF2-40B4-BE49-F238E27FC236}">
                <a16:creationId xmlns:a16="http://schemas.microsoft.com/office/drawing/2014/main" id="{64F97DAA-71D7-304D-A0F3-8B7F092552A8}"/>
              </a:ext>
            </a:extLst>
          </p:cNvPr>
          <p:cNvSpPr txBox="1"/>
          <p:nvPr/>
        </p:nvSpPr>
        <p:spPr>
          <a:xfrm>
            <a:off x="7458808" y="3570395"/>
            <a:ext cx="1709949" cy="1569917"/>
          </a:xfrm>
          <a:prstGeom prst="rect">
            <a:avLst/>
          </a:prstGeom>
          <a:noFill/>
        </p:spPr>
        <p:txBody>
          <a:bodyPr wrap="square" rtlCol="0">
            <a:spAutoFit/>
          </a:bodyPr>
          <a:lstStyle/>
          <a:p>
            <a:pPr algn="ctr"/>
            <a:r>
              <a:rPr lang="en-US" sz="4801" dirty="0"/>
              <a:t>8</a:t>
            </a:r>
          </a:p>
          <a:p>
            <a:pPr algn="ctr"/>
            <a:r>
              <a:rPr lang="en-US" sz="4801" dirty="0"/>
              <a:t>6</a:t>
            </a:r>
          </a:p>
        </p:txBody>
      </p:sp>
      <p:sp>
        <p:nvSpPr>
          <p:cNvPr id="17" name="Double Bracket 16">
            <a:extLst>
              <a:ext uri="{FF2B5EF4-FFF2-40B4-BE49-F238E27FC236}">
                <a16:creationId xmlns:a16="http://schemas.microsoft.com/office/drawing/2014/main" id="{212A781E-8A30-B34F-A18E-6939FA27B7F1}"/>
              </a:ext>
            </a:extLst>
          </p:cNvPr>
          <p:cNvSpPr/>
          <p:nvPr/>
        </p:nvSpPr>
        <p:spPr>
          <a:xfrm>
            <a:off x="9128041" y="3422467"/>
            <a:ext cx="1117931" cy="1900243"/>
          </a:xfrm>
          <a:prstGeom prst="bracketPair">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18" name="TextBox 17">
            <a:extLst>
              <a:ext uri="{FF2B5EF4-FFF2-40B4-BE49-F238E27FC236}">
                <a16:creationId xmlns:a16="http://schemas.microsoft.com/office/drawing/2014/main" id="{749C593B-3E0A-CA4B-8A60-809BCB8A8EFD}"/>
              </a:ext>
            </a:extLst>
          </p:cNvPr>
          <p:cNvSpPr txBox="1"/>
          <p:nvPr/>
        </p:nvSpPr>
        <p:spPr>
          <a:xfrm>
            <a:off x="9425047" y="3570395"/>
            <a:ext cx="592016" cy="1569917"/>
          </a:xfrm>
          <a:prstGeom prst="rect">
            <a:avLst/>
          </a:prstGeom>
          <a:noFill/>
        </p:spPr>
        <p:txBody>
          <a:bodyPr wrap="square" rtlCol="0">
            <a:spAutoFit/>
          </a:bodyPr>
          <a:lstStyle/>
          <a:p>
            <a:pPr algn="ctr"/>
            <a:r>
              <a:rPr lang="en-US" sz="4801" dirty="0"/>
              <a:t>4</a:t>
            </a:r>
          </a:p>
          <a:p>
            <a:pPr algn="ctr"/>
            <a:r>
              <a:rPr lang="en-US" sz="4801" dirty="0"/>
              <a:t>3</a:t>
            </a:r>
          </a:p>
        </p:txBody>
      </p:sp>
      <p:sp>
        <p:nvSpPr>
          <p:cNvPr id="19" name="Double Bracket 18">
            <a:extLst>
              <a:ext uri="{FF2B5EF4-FFF2-40B4-BE49-F238E27FC236}">
                <a16:creationId xmlns:a16="http://schemas.microsoft.com/office/drawing/2014/main" id="{34A0C451-20F1-E34C-AF8B-1FD41D41D658}"/>
              </a:ext>
            </a:extLst>
          </p:cNvPr>
          <p:cNvSpPr/>
          <p:nvPr/>
        </p:nvSpPr>
        <p:spPr>
          <a:xfrm>
            <a:off x="10512989" y="3405104"/>
            <a:ext cx="1117931" cy="1900243"/>
          </a:xfrm>
          <a:prstGeom prst="bracketPair">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20" name="TextBox 19">
            <a:extLst>
              <a:ext uri="{FF2B5EF4-FFF2-40B4-BE49-F238E27FC236}">
                <a16:creationId xmlns:a16="http://schemas.microsoft.com/office/drawing/2014/main" id="{922CE761-F858-3041-A19E-1E34C3216E6C}"/>
              </a:ext>
            </a:extLst>
          </p:cNvPr>
          <p:cNvSpPr txBox="1"/>
          <p:nvPr/>
        </p:nvSpPr>
        <p:spPr>
          <a:xfrm>
            <a:off x="10775948" y="3565187"/>
            <a:ext cx="592016" cy="1569917"/>
          </a:xfrm>
          <a:prstGeom prst="rect">
            <a:avLst/>
          </a:prstGeom>
          <a:noFill/>
        </p:spPr>
        <p:txBody>
          <a:bodyPr wrap="square" rtlCol="0">
            <a:spAutoFit/>
          </a:bodyPr>
          <a:lstStyle/>
          <a:p>
            <a:pPr algn="ctr"/>
            <a:r>
              <a:rPr lang="en-US" sz="4801" dirty="0">
                <a:solidFill>
                  <a:srgbClr val="008770"/>
                </a:solidFill>
              </a:rPr>
              <a:t>7</a:t>
            </a:r>
          </a:p>
          <a:p>
            <a:pPr algn="ctr"/>
            <a:r>
              <a:rPr lang="en-US" sz="4801" dirty="0">
                <a:solidFill>
                  <a:srgbClr val="008770"/>
                </a:solidFill>
              </a:rPr>
              <a:t>9</a:t>
            </a:r>
          </a:p>
        </p:txBody>
      </p:sp>
      <p:sp>
        <p:nvSpPr>
          <p:cNvPr id="21" name="Double Bracket 20">
            <a:extLst>
              <a:ext uri="{FF2B5EF4-FFF2-40B4-BE49-F238E27FC236}">
                <a16:creationId xmlns:a16="http://schemas.microsoft.com/office/drawing/2014/main" id="{402B65D8-6649-0244-964C-5F2AD5B735E9}"/>
              </a:ext>
            </a:extLst>
          </p:cNvPr>
          <p:cNvSpPr/>
          <p:nvPr/>
        </p:nvSpPr>
        <p:spPr>
          <a:xfrm>
            <a:off x="11886213" y="3398875"/>
            <a:ext cx="1117931" cy="1900243"/>
          </a:xfrm>
          <a:prstGeom prst="bracketPair">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22" name="TextBox 21">
            <a:extLst>
              <a:ext uri="{FF2B5EF4-FFF2-40B4-BE49-F238E27FC236}">
                <a16:creationId xmlns:a16="http://schemas.microsoft.com/office/drawing/2014/main" id="{84FE2E63-EEEE-6E48-B716-E53E9497932D}"/>
              </a:ext>
            </a:extLst>
          </p:cNvPr>
          <p:cNvSpPr txBox="1"/>
          <p:nvPr/>
        </p:nvSpPr>
        <p:spPr>
          <a:xfrm>
            <a:off x="12149171" y="3558960"/>
            <a:ext cx="854974" cy="1569917"/>
          </a:xfrm>
          <a:prstGeom prst="rect">
            <a:avLst/>
          </a:prstGeom>
          <a:noFill/>
        </p:spPr>
        <p:txBody>
          <a:bodyPr wrap="square" rtlCol="0">
            <a:spAutoFit/>
          </a:bodyPr>
          <a:lstStyle/>
          <a:p>
            <a:pPr algn="ctr"/>
            <a:r>
              <a:rPr lang="en-US" sz="4801" dirty="0"/>
              <a:t>-4</a:t>
            </a:r>
          </a:p>
          <a:p>
            <a:pPr algn="ctr"/>
            <a:r>
              <a:rPr lang="en-US" sz="4801" dirty="0"/>
              <a:t>6</a:t>
            </a:r>
          </a:p>
        </p:txBody>
      </p:sp>
      <p:sp>
        <p:nvSpPr>
          <p:cNvPr id="23" name="Double Bracket 22">
            <a:extLst>
              <a:ext uri="{FF2B5EF4-FFF2-40B4-BE49-F238E27FC236}">
                <a16:creationId xmlns:a16="http://schemas.microsoft.com/office/drawing/2014/main" id="{F72AB582-877B-F34F-971C-31DD91EBB4FE}"/>
              </a:ext>
            </a:extLst>
          </p:cNvPr>
          <p:cNvSpPr/>
          <p:nvPr/>
        </p:nvSpPr>
        <p:spPr>
          <a:xfrm>
            <a:off x="13355838" y="3445659"/>
            <a:ext cx="1117931" cy="1900243"/>
          </a:xfrm>
          <a:prstGeom prst="bracketPair">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24" name="TextBox 23">
            <a:extLst>
              <a:ext uri="{FF2B5EF4-FFF2-40B4-BE49-F238E27FC236}">
                <a16:creationId xmlns:a16="http://schemas.microsoft.com/office/drawing/2014/main" id="{E962BB9B-E54C-8E44-A082-A7E4E95B08DB}"/>
              </a:ext>
            </a:extLst>
          </p:cNvPr>
          <p:cNvSpPr txBox="1"/>
          <p:nvPr/>
        </p:nvSpPr>
        <p:spPr>
          <a:xfrm>
            <a:off x="13618796" y="3605743"/>
            <a:ext cx="854974" cy="1569917"/>
          </a:xfrm>
          <a:prstGeom prst="rect">
            <a:avLst/>
          </a:prstGeom>
          <a:noFill/>
        </p:spPr>
        <p:txBody>
          <a:bodyPr wrap="square" rtlCol="0">
            <a:spAutoFit/>
          </a:bodyPr>
          <a:lstStyle/>
          <a:p>
            <a:pPr algn="ctr"/>
            <a:r>
              <a:rPr lang="en-US" sz="4801" dirty="0"/>
              <a:t>-4</a:t>
            </a:r>
          </a:p>
          <a:p>
            <a:pPr algn="ctr"/>
            <a:r>
              <a:rPr lang="en-US" sz="4801" dirty="0"/>
              <a:t>6</a:t>
            </a:r>
          </a:p>
        </p:txBody>
      </p:sp>
      <p:sp>
        <p:nvSpPr>
          <p:cNvPr id="25" name="Double Bracket 24">
            <a:extLst>
              <a:ext uri="{FF2B5EF4-FFF2-40B4-BE49-F238E27FC236}">
                <a16:creationId xmlns:a16="http://schemas.microsoft.com/office/drawing/2014/main" id="{A448907E-8820-924C-9E9E-F306BB9DB806}"/>
              </a:ext>
            </a:extLst>
          </p:cNvPr>
          <p:cNvSpPr/>
          <p:nvPr/>
        </p:nvSpPr>
        <p:spPr>
          <a:xfrm>
            <a:off x="14644384" y="3457254"/>
            <a:ext cx="1812275" cy="1900243"/>
          </a:xfrm>
          <a:prstGeom prst="bracketPair">
            <a:avLst/>
          </a:prstGeom>
          <a:ln w="5715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p>
        </p:txBody>
      </p:sp>
      <p:sp>
        <p:nvSpPr>
          <p:cNvPr id="26" name="TextBox 25">
            <a:extLst>
              <a:ext uri="{FF2B5EF4-FFF2-40B4-BE49-F238E27FC236}">
                <a16:creationId xmlns:a16="http://schemas.microsoft.com/office/drawing/2014/main" id="{26F78CD0-6606-4845-A518-9608AA93D8E7}"/>
              </a:ext>
            </a:extLst>
          </p:cNvPr>
          <p:cNvSpPr txBox="1"/>
          <p:nvPr/>
        </p:nvSpPr>
        <p:spPr>
          <a:xfrm>
            <a:off x="14729061" y="3587759"/>
            <a:ext cx="1384948" cy="1569917"/>
          </a:xfrm>
          <a:prstGeom prst="rect">
            <a:avLst/>
          </a:prstGeom>
          <a:noFill/>
        </p:spPr>
        <p:txBody>
          <a:bodyPr wrap="square" rtlCol="0">
            <a:spAutoFit/>
          </a:bodyPr>
          <a:lstStyle/>
          <a:p>
            <a:pPr algn="ctr"/>
            <a:r>
              <a:rPr lang="en-US" sz="4801" dirty="0">
                <a:solidFill>
                  <a:srgbClr val="FF0000"/>
                </a:solidFill>
              </a:rPr>
              <a:t>-12</a:t>
            </a:r>
          </a:p>
          <a:p>
            <a:pPr algn="ctr"/>
            <a:r>
              <a:rPr lang="en-US" sz="4801" dirty="0">
                <a:solidFill>
                  <a:srgbClr val="FF0000"/>
                </a:solidFill>
              </a:rPr>
              <a:t>-8</a:t>
            </a:r>
          </a:p>
        </p:txBody>
      </p:sp>
      <p:sp>
        <p:nvSpPr>
          <p:cNvPr id="27" name="TextBox 26">
            <a:extLst>
              <a:ext uri="{FF2B5EF4-FFF2-40B4-BE49-F238E27FC236}">
                <a16:creationId xmlns:a16="http://schemas.microsoft.com/office/drawing/2014/main" id="{8CB2CB8F-BC89-144D-9EA3-8B5629A67E7C}"/>
              </a:ext>
            </a:extLst>
          </p:cNvPr>
          <p:cNvSpPr txBox="1"/>
          <p:nvPr/>
        </p:nvSpPr>
        <p:spPr>
          <a:xfrm>
            <a:off x="2165336" y="5640254"/>
            <a:ext cx="1444752" cy="646331"/>
          </a:xfrm>
          <a:prstGeom prst="rect">
            <a:avLst/>
          </a:prstGeom>
          <a:noFill/>
        </p:spPr>
        <p:txBody>
          <a:bodyPr wrap="square" rtlCol="0">
            <a:spAutoFit/>
          </a:bodyPr>
          <a:lstStyle/>
          <a:p>
            <a:pPr algn="ctr"/>
            <a:r>
              <a:rPr lang="en-US" sz="1800" b="1" dirty="0"/>
              <a:t>Target Vector</a:t>
            </a:r>
          </a:p>
        </p:txBody>
      </p:sp>
      <p:sp>
        <p:nvSpPr>
          <p:cNvPr id="28" name="TextBox 27">
            <a:extLst>
              <a:ext uri="{FF2B5EF4-FFF2-40B4-BE49-F238E27FC236}">
                <a16:creationId xmlns:a16="http://schemas.microsoft.com/office/drawing/2014/main" id="{3C5D8054-6D6D-CE48-A676-A1EC29DC28B1}"/>
              </a:ext>
            </a:extLst>
          </p:cNvPr>
          <p:cNvSpPr txBox="1"/>
          <p:nvPr/>
        </p:nvSpPr>
        <p:spPr>
          <a:xfrm>
            <a:off x="9938651" y="5927638"/>
            <a:ext cx="2210520" cy="646331"/>
          </a:xfrm>
          <a:prstGeom prst="rect">
            <a:avLst/>
          </a:prstGeom>
          <a:noFill/>
        </p:spPr>
        <p:txBody>
          <a:bodyPr wrap="square" rtlCol="0">
            <a:spAutoFit/>
          </a:bodyPr>
          <a:lstStyle/>
          <a:p>
            <a:pPr algn="ctr"/>
            <a:r>
              <a:rPr lang="en-US" sz="1800" b="1" dirty="0"/>
              <a:t>Population Vectors</a:t>
            </a:r>
          </a:p>
        </p:txBody>
      </p:sp>
    </p:spTree>
    <p:extLst>
      <p:ext uri="{BB962C8B-B14F-4D97-AF65-F5344CB8AC3E}">
        <p14:creationId xmlns:p14="http://schemas.microsoft.com/office/powerpoint/2010/main" val="4063696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97EF01F-5593-1E4A-B11A-8C1D0056A6EE}"/>
              </a:ext>
            </a:extLst>
          </p:cNvPr>
          <p:cNvSpPr>
            <a:spLocks noGrp="1"/>
          </p:cNvSpPr>
          <p:nvPr>
            <p:ph type="title"/>
          </p:nvPr>
        </p:nvSpPr>
        <p:spPr/>
        <p:txBody>
          <a:bodyPr/>
          <a:lstStyle/>
          <a:p>
            <a:r>
              <a:rPr lang="en-US" dirty="0"/>
              <a:t>Graph to Vector</a:t>
            </a:r>
          </a:p>
        </p:txBody>
      </p:sp>
      <p:sp>
        <p:nvSpPr>
          <p:cNvPr id="10" name="Content Placeholder 9">
            <a:extLst>
              <a:ext uri="{FF2B5EF4-FFF2-40B4-BE49-F238E27FC236}">
                <a16:creationId xmlns:a16="http://schemas.microsoft.com/office/drawing/2014/main" id="{F2F5798F-1649-8141-838F-318EE65C191B}"/>
              </a:ext>
            </a:extLst>
          </p:cNvPr>
          <p:cNvSpPr>
            <a:spLocks noGrp="1"/>
          </p:cNvSpPr>
          <p:nvPr>
            <p:ph idx="1"/>
          </p:nvPr>
        </p:nvSpPr>
        <p:spPr>
          <a:xfrm>
            <a:off x="713677" y="7503939"/>
            <a:ext cx="16596361" cy="1198732"/>
          </a:xfrm>
        </p:spPr>
        <p:txBody>
          <a:bodyPr/>
          <a:lstStyle/>
          <a:p>
            <a:pPr marL="0" indent="0">
              <a:buNone/>
            </a:pPr>
            <a:r>
              <a:rPr lang="en-US" dirty="0"/>
              <a:t>Features should represent both the </a:t>
            </a:r>
            <a:r>
              <a:rPr lang="en-US" b="1" dirty="0"/>
              <a:t>properties</a:t>
            </a:r>
            <a:r>
              <a:rPr lang="en-US" dirty="0"/>
              <a:t> and </a:t>
            </a:r>
            <a:r>
              <a:rPr lang="en-US" b="1" dirty="0"/>
              <a:t>structure</a:t>
            </a:r>
            <a:r>
              <a:rPr lang="en-US" dirty="0"/>
              <a:t> of your customer’s graph</a:t>
            </a:r>
          </a:p>
        </p:txBody>
      </p:sp>
      <p:sp>
        <p:nvSpPr>
          <p:cNvPr id="6" name="Slide Number Placeholder 5">
            <a:extLst>
              <a:ext uri="{FF2B5EF4-FFF2-40B4-BE49-F238E27FC236}">
                <a16:creationId xmlns:a16="http://schemas.microsoft.com/office/drawing/2014/main" id="{6DC0FF07-790C-524A-BB5A-18613B794BC8}"/>
              </a:ext>
            </a:extLst>
          </p:cNvPr>
          <p:cNvSpPr>
            <a:spLocks noGrp="1"/>
          </p:cNvSpPr>
          <p:nvPr>
            <p:ph type="sldNum" sz="quarter" idx="12"/>
          </p:nvPr>
        </p:nvSpPr>
        <p:spPr/>
        <p:txBody>
          <a:bodyPr/>
          <a:lstStyle/>
          <a:p>
            <a:fld id="{3310D8EA-3107-4873-B9AB-DD7D3E79053A}" type="slidenum">
              <a:rPr lang="en-US" smtClean="0"/>
              <a:t>15</a:t>
            </a:fld>
            <a:endParaRPr lang="en-US"/>
          </a:p>
        </p:txBody>
      </p:sp>
      <p:sp>
        <p:nvSpPr>
          <p:cNvPr id="11" name="Oval 10">
            <a:extLst>
              <a:ext uri="{FF2B5EF4-FFF2-40B4-BE49-F238E27FC236}">
                <a16:creationId xmlns:a16="http://schemas.microsoft.com/office/drawing/2014/main" id="{BFA85941-20C1-B54D-AE91-A03335E7F91F}"/>
              </a:ext>
            </a:extLst>
          </p:cNvPr>
          <p:cNvSpPr/>
          <p:nvPr/>
        </p:nvSpPr>
        <p:spPr>
          <a:xfrm>
            <a:off x="2738708" y="2908115"/>
            <a:ext cx="381160" cy="32469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48"/>
          </a:p>
        </p:txBody>
      </p:sp>
      <p:sp>
        <p:nvSpPr>
          <p:cNvPr id="12" name="Oval 11">
            <a:extLst>
              <a:ext uri="{FF2B5EF4-FFF2-40B4-BE49-F238E27FC236}">
                <a16:creationId xmlns:a16="http://schemas.microsoft.com/office/drawing/2014/main" id="{F2F35F8F-140A-644D-A6C0-3EF5E6CC242E}"/>
              </a:ext>
            </a:extLst>
          </p:cNvPr>
          <p:cNvSpPr/>
          <p:nvPr/>
        </p:nvSpPr>
        <p:spPr>
          <a:xfrm>
            <a:off x="2329313" y="3851605"/>
            <a:ext cx="381160" cy="32469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48"/>
          </a:p>
        </p:txBody>
      </p:sp>
      <p:sp>
        <p:nvSpPr>
          <p:cNvPr id="13" name="TextBox 12">
            <a:extLst>
              <a:ext uri="{FF2B5EF4-FFF2-40B4-BE49-F238E27FC236}">
                <a16:creationId xmlns:a16="http://schemas.microsoft.com/office/drawing/2014/main" id="{CC8D441B-3F32-5E4E-8710-4F6CAE99A248}"/>
              </a:ext>
            </a:extLst>
          </p:cNvPr>
          <p:cNvSpPr txBox="1"/>
          <p:nvPr/>
        </p:nvSpPr>
        <p:spPr>
          <a:xfrm>
            <a:off x="1482500" y="1847686"/>
            <a:ext cx="2844048" cy="954107"/>
          </a:xfrm>
          <a:prstGeom prst="rect">
            <a:avLst/>
          </a:prstGeom>
          <a:noFill/>
        </p:spPr>
        <p:txBody>
          <a:bodyPr wrap="none" rtlCol="0">
            <a:spAutoFit/>
          </a:bodyPr>
          <a:lstStyle/>
          <a:p>
            <a:pPr algn="ctr"/>
            <a:r>
              <a:rPr lang="en-US" sz="2800" dirty="0"/>
              <a:t>Target</a:t>
            </a:r>
            <a:br>
              <a:rPr lang="en-US" sz="2800" dirty="0"/>
            </a:br>
            <a:r>
              <a:rPr lang="en-US" sz="2800" dirty="0"/>
              <a:t>Customer Graph</a:t>
            </a:r>
          </a:p>
        </p:txBody>
      </p:sp>
      <p:cxnSp>
        <p:nvCxnSpPr>
          <p:cNvPr id="14" name="Straight Arrow Connector 13">
            <a:extLst>
              <a:ext uri="{FF2B5EF4-FFF2-40B4-BE49-F238E27FC236}">
                <a16:creationId xmlns:a16="http://schemas.microsoft.com/office/drawing/2014/main" id="{7BEACABD-4B54-8749-B178-5C6D89135843}"/>
              </a:ext>
            </a:extLst>
          </p:cNvPr>
          <p:cNvCxnSpPr>
            <a:stCxn id="11" idx="3"/>
            <a:endCxn id="12" idx="0"/>
          </p:cNvCxnSpPr>
          <p:nvPr/>
        </p:nvCxnSpPr>
        <p:spPr>
          <a:xfrm flipH="1">
            <a:off x="2519894" y="3185257"/>
            <a:ext cx="274635" cy="6663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1ADC1A8B-1E59-4F43-9E58-0BA5F08C9CC2}"/>
              </a:ext>
            </a:extLst>
          </p:cNvPr>
          <p:cNvSpPr/>
          <p:nvPr/>
        </p:nvSpPr>
        <p:spPr>
          <a:xfrm>
            <a:off x="3249274" y="3851605"/>
            <a:ext cx="381160" cy="32469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48"/>
          </a:p>
        </p:txBody>
      </p:sp>
      <p:cxnSp>
        <p:nvCxnSpPr>
          <p:cNvPr id="16" name="Straight Arrow Connector 15">
            <a:extLst>
              <a:ext uri="{FF2B5EF4-FFF2-40B4-BE49-F238E27FC236}">
                <a16:creationId xmlns:a16="http://schemas.microsoft.com/office/drawing/2014/main" id="{97B57D51-A921-8648-B4F7-B55DC489EEAE}"/>
              </a:ext>
            </a:extLst>
          </p:cNvPr>
          <p:cNvCxnSpPr>
            <a:cxnSpLocks/>
            <a:stCxn id="11" idx="5"/>
            <a:endCxn id="15" idx="0"/>
          </p:cNvCxnSpPr>
          <p:nvPr/>
        </p:nvCxnSpPr>
        <p:spPr>
          <a:xfrm>
            <a:off x="3064050" y="3185257"/>
            <a:ext cx="375805" cy="66634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6B61F823-3F4B-3940-89EF-4F209F556DFB}"/>
              </a:ext>
            </a:extLst>
          </p:cNvPr>
          <p:cNvSpPr/>
          <p:nvPr/>
        </p:nvSpPr>
        <p:spPr>
          <a:xfrm>
            <a:off x="1949655" y="4700725"/>
            <a:ext cx="381160" cy="32469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48"/>
          </a:p>
        </p:txBody>
      </p:sp>
      <p:sp>
        <p:nvSpPr>
          <p:cNvPr id="18" name="Oval 17">
            <a:extLst>
              <a:ext uri="{FF2B5EF4-FFF2-40B4-BE49-F238E27FC236}">
                <a16:creationId xmlns:a16="http://schemas.microsoft.com/office/drawing/2014/main" id="{EFDC511A-3C2E-0646-B551-212659ECBF8B}"/>
              </a:ext>
            </a:extLst>
          </p:cNvPr>
          <p:cNvSpPr/>
          <p:nvPr/>
        </p:nvSpPr>
        <p:spPr>
          <a:xfrm>
            <a:off x="1493407" y="5493885"/>
            <a:ext cx="381160" cy="32469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48"/>
          </a:p>
        </p:txBody>
      </p:sp>
      <p:cxnSp>
        <p:nvCxnSpPr>
          <p:cNvPr id="19" name="Straight Arrow Connector 18">
            <a:extLst>
              <a:ext uri="{FF2B5EF4-FFF2-40B4-BE49-F238E27FC236}">
                <a16:creationId xmlns:a16="http://schemas.microsoft.com/office/drawing/2014/main" id="{D363A9E3-D2AD-624B-B642-A03E10939027}"/>
              </a:ext>
            </a:extLst>
          </p:cNvPr>
          <p:cNvCxnSpPr>
            <a:stCxn id="17" idx="3"/>
            <a:endCxn id="18" idx="0"/>
          </p:cNvCxnSpPr>
          <p:nvPr/>
        </p:nvCxnSpPr>
        <p:spPr>
          <a:xfrm flipH="1">
            <a:off x="1683987" y="4977867"/>
            <a:ext cx="321487" cy="5160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40F19729-4661-AB42-9D1F-3CF7C6A23FA4}"/>
              </a:ext>
            </a:extLst>
          </p:cNvPr>
          <p:cNvSpPr/>
          <p:nvPr/>
        </p:nvSpPr>
        <p:spPr>
          <a:xfrm>
            <a:off x="2413368" y="5493885"/>
            <a:ext cx="381160" cy="32469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48"/>
          </a:p>
        </p:txBody>
      </p:sp>
      <p:cxnSp>
        <p:nvCxnSpPr>
          <p:cNvPr id="21" name="Straight Arrow Connector 20">
            <a:extLst>
              <a:ext uri="{FF2B5EF4-FFF2-40B4-BE49-F238E27FC236}">
                <a16:creationId xmlns:a16="http://schemas.microsoft.com/office/drawing/2014/main" id="{520C5FB8-F226-2C4A-B6F6-617EAA2EA834}"/>
              </a:ext>
            </a:extLst>
          </p:cNvPr>
          <p:cNvCxnSpPr>
            <a:cxnSpLocks/>
            <a:stCxn id="12" idx="4"/>
            <a:endCxn id="20" idx="0"/>
          </p:cNvCxnSpPr>
          <p:nvPr/>
        </p:nvCxnSpPr>
        <p:spPr>
          <a:xfrm>
            <a:off x="2519893" y="4176297"/>
            <a:ext cx="84055" cy="13175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18244E1-B9EE-8A42-B5DD-7196BEDA56B8}"/>
              </a:ext>
            </a:extLst>
          </p:cNvPr>
          <p:cNvCxnSpPr>
            <a:cxnSpLocks/>
            <a:stCxn id="12" idx="3"/>
            <a:endCxn id="17" idx="0"/>
          </p:cNvCxnSpPr>
          <p:nvPr/>
        </p:nvCxnSpPr>
        <p:spPr>
          <a:xfrm flipH="1">
            <a:off x="2140235" y="4128747"/>
            <a:ext cx="244898" cy="5719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6082E1C5-550C-E64C-AAB0-C009A64D0E0A}"/>
              </a:ext>
            </a:extLst>
          </p:cNvPr>
          <p:cNvSpPr/>
          <p:nvPr/>
        </p:nvSpPr>
        <p:spPr>
          <a:xfrm>
            <a:off x="3658669" y="4700725"/>
            <a:ext cx="381160" cy="32469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48"/>
          </a:p>
        </p:txBody>
      </p:sp>
      <p:sp>
        <p:nvSpPr>
          <p:cNvPr id="24" name="Oval 23">
            <a:extLst>
              <a:ext uri="{FF2B5EF4-FFF2-40B4-BE49-F238E27FC236}">
                <a16:creationId xmlns:a16="http://schemas.microsoft.com/office/drawing/2014/main" id="{814726DA-4791-E742-9BE4-3DB1C1FA2F96}"/>
              </a:ext>
            </a:extLst>
          </p:cNvPr>
          <p:cNvSpPr/>
          <p:nvPr/>
        </p:nvSpPr>
        <p:spPr>
          <a:xfrm>
            <a:off x="3202421" y="5493885"/>
            <a:ext cx="381160" cy="32469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48"/>
          </a:p>
        </p:txBody>
      </p:sp>
      <p:cxnSp>
        <p:nvCxnSpPr>
          <p:cNvPr id="25" name="Straight Arrow Connector 24">
            <a:extLst>
              <a:ext uri="{FF2B5EF4-FFF2-40B4-BE49-F238E27FC236}">
                <a16:creationId xmlns:a16="http://schemas.microsoft.com/office/drawing/2014/main" id="{BC1DB935-F80A-714D-A3DA-2C9F024201AB}"/>
              </a:ext>
            </a:extLst>
          </p:cNvPr>
          <p:cNvCxnSpPr>
            <a:stCxn id="23" idx="3"/>
            <a:endCxn id="24" idx="0"/>
          </p:cNvCxnSpPr>
          <p:nvPr/>
        </p:nvCxnSpPr>
        <p:spPr>
          <a:xfrm flipH="1">
            <a:off x="3393002" y="4977867"/>
            <a:ext cx="321487" cy="51601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FDC21DFC-4649-7C4D-B080-533F8793001D}"/>
              </a:ext>
            </a:extLst>
          </p:cNvPr>
          <p:cNvSpPr/>
          <p:nvPr/>
        </p:nvSpPr>
        <p:spPr>
          <a:xfrm>
            <a:off x="4242780" y="5513123"/>
            <a:ext cx="381160" cy="32469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48"/>
          </a:p>
        </p:txBody>
      </p:sp>
      <p:cxnSp>
        <p:nvCxnSpPr>
          <p:cNvPr id="27" name="Straight Arrow Connector 26">
            <a:extLst>
              <a:ext uri="{FF2B5EF4-FFF2-40B4-BE49-F238E27FC236}">
                <a16:creationId xmlns:a16="http://schemas.microsoft.com/office/drawing/2014/main" id="{09EB08E2-0210-354C-B081-8F67263131D0}"/>
              </a:ext>
            </a:extLst>
          </p:cNvPr>
          <p:cNvCxnSpPr>
            <a:cxnSpLocks/>
            <a:stCxn id="23" idx="5"/>
            <a:endCxn id="26" idx="0"/>
          </p:cNvCxnSpPr>
          <p:nvPr/>
        </p:nvCxnSpPr>
        <p:spPr>
          <a:xfrm>
            <a:off x="3984009" y="4977867"/>
            <a:ext cx="449351" cy="53525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E45B039-002B-D845-84DB-F8AFBC6D961F}"/>
              </a:ext>
            </a:extLst>
          </p:cNvPr>
          <p:cNvCxnSpPr>
            <a:cxnSpLocks/>
            <a:stCxn id="15" idx="5"/>
            <a:endCxn id="23" idx="0"/>
          </p:cNvCxnSpPr>
          <p:nvPr/>
        </p:nvCxnSpPr>
        <p:spPr>
          <a:xfrm>
            <a:off x="3574615" y="4128747"/>
            <a:ext cx="274635" cy="5719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0041A978-38BF-194F-91AD-56CD4FB9DBC0}"/>
              </a:ext>
            </a:extLst>
          </p:cNvPr>
          <p:cNvSpPr/>
          <p:nvPr/>
        </p:nvSpPr>
        <p:spPr>
          <a:xfrm>
            <a:off x="2793026" y="4681227"/>
            <a:ext cx="381160" cy="32469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48"/>
          </a:p>
        </p:txBody>
      </p:sp>
      <p:cxnSp>
        <p:nvCxnSpPr>
          <p:cNvPr id="30" name="Straight Arrow Connector 29">
            <a:extLst>
              <a:ext uri="{FF2B5EF4-FFF2-40B4-BE49-F238E27FC236}">
                <a16:creationId xmlns:a16="http://schemas.microsoft.com/office/drawing/2014/main" id="{8BB50B6B-17CA-C44D-B0A4-8C6AF3CD0803}"/>
              </a:ext>
            </a:extLst>
          </p:cNvPr>
          <p:cNvCxnSpPr>
            <a:cxnSpLocks/>
            <a:stCxn id="15" idx="3"/>
            <a:endCxn id="29" idx="0"/>
          </p:cNvCxnSpPr>
          <p:nvPr/>
        </p:nvCxnSpPr>
        <p:spPr>
          <a:xfrm flipH="1">
            <a:off x="2983607" y="4128747"/>
            <a:ext cx="321487" cy="55247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281DC5D-D38B-7E44-B71F-85911D3D2B1E}"/>
              </a:ext>
            </a:extLst>
          </p:cNvPr>
          <p:cNvSpPr txBox="1"/>
          <p:nvPr/>
        </p:nvSpPr>
        <p:spPr>
          <a:xfrm>
            <a:off x="3709375" y="3788247"/>
            <a:ext cx="1426994" cy="408253"/>
          </a:xfrm>
          <a:prstGeom prst="rect">
            <a:avLst/>
          </a:prstGeom>
          <a:noFill/>
        </p:spPr>
        <p:txBody>
          <a:bodyPr wrap="none" rtlCol="0">
            <a:spAutoFit/>
          </a:bodyPr>
          <a:lstStyle/>
          <a:p>
            <a:r>
              <a:rPr lang="en-US" sz="2053" dirty="0"/>
              <a:t>Purchases</a:t>
            </a:r>
          </a:p>
        </p:txBody>
      </p:sp>
      <p:sp>
        <p:nvSpPr>
          <p:cNvPr id="32" name="TextBox 31">
            <a:extLst>
              <a:ext uri="{FF2B5EF4-FFF2-40B4-BE49-F238E27FC236}">
                <a16:creationId xmlns:a16="http://schemas.microsoft.com/office/drawing/2014/main" id="{36F9B764-F908-9746-A921-889643E30E5D}"/>
              </a:ext>
            </a:extLst>
          </p:cNvPr>
          <p:cNvSpPr txBox="1"/>
          <p:nvPr/>
        </p:nvSpPr>
        <p:spPr>
          <a:xfrm>
            <a:off x="469290" y="6070461"/>
            <a:ext cx="1879041" cy="408253"/>
          </a:xfrm>
          <a:prstGeom prst="rect">
            <a:avLst/>
          </a:prstGeom>
          <a:noFill/>
        </p:spPr>
        <p:txBody>
          <a:bodyPr wrap="none" rtlCol="0">
            <a:spAutoFit/>
          </a:bodyPr>
          <a:lstStyle/>
          <a:p>
            <a:r>
              <a:rPr lang="en-US" sz="2053" dirty="0"/>
              <a:t>Demographics</a:t>
            </a:r>
          </a:p>
        </p:txBody>
      </p:sp>
      <p:sp>
        <p:nvSpPr>
          <p:cNvPr id="33" name="Left Bracket 32">
            <a:extLst>
              <a:ext uri="{FF2B5EF4-FFF2-40B4-BE49-F238E27FC236}">
                <a16:creationId xmlns:a16="http://schemas.microsoft.com/office/drawing/2014/main" id="{84FA8CC1-AE3B-D04C-9812-CEE993090948}"/>
              </a:ext>
            </a:extLst>
          </p:cNvPr>
          <p:cNvSpPr/>
          <p:nvPr/>
        </p:nvSpPr>
        <p:spPr>
          <a:xfrm>
            <a:off x="7043339" y="2859691"/>
            <a:ext cx="437628" cy="3681545"/>
          </a:xfrm>
          <a:prstGeom prst="leftBracket">
            <a:avLst>
              <a:gd name="adj"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48"/>
          </a:p>
        </p:txBody>
      </p:sp>
      <p:sp>
        <p:nvSpPr>
          <p:cNvPr id="34" name="Left Bracket 33">
            <a:extLst>
              <a:ext uri="{FF2B5EF4-FFF2-40B4-BE49-F238E27FC236}">
                <a16:creationId xmlns:a16="http://schemas.microsoft.com/office/drawing/2014/main" id="{50611415-B85A-E940-944F-86CAA00701F3}"/>
              </a:ext>
            </a:extLst>
          </p:cNvPr>
          <p:cNvSpPr/>
          <p:nvPr/>
        </p:nvSpPr>
        <p:spPr>
          <a:xfrm flipH="1">
            <a:off x="8655838" y="2859691"/>
            <a:ext cx="658215" cy="3681545"/>
          </a:xfrm>
          <a:prstGeom prst="leftBracket">
            <a:avLst>
              <a:gd name="adj"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48"/>
          </a:p>
        </p:txBody>
      </p:sp>
      <p:sp>
        <p:nvSpPr>
          <p:cNvPr id="35" name="TextBox 34">
            <a:extLst>
              <a:ext uri="{FF2B5EF4-FFF2-40B4-BE49-F238E27FC236}">
                <a16:creationId xmlns:a16="http://schemas.microsoft.com/office/drawing/2014/main" id="{206B03AB-EDB2-9144-B64F-D9F237059506}"/>
              </a:ext>
            </a:extLst>
          </p:cNvPr>
          <p:cNvSpPr txBox="1"/>
          <p:nvPr/>
        </p:nvSpPr>
        <p:spPr>
          <a:xfrm>
            <a:off x="6736844" y="2015539"/>
            <a:ext cx="2892138" cy="638316"/>
          </a:xfrm>
          <a:prstGeom prst="rect">
            <a:avLst/>
          </a:prstGeom>
          <a:noFill/>
        </p:spPr>
        <p:txBody>
          <a:bodyPr wrap="none" rtlCol="0">
            <a:spAutoFit/>
          </a:bodyPr>
          <a:lstStyle/>
          <a:p>
            <a:r>
              <a:rPr lang="en-US" sz="3548" dirty="0"/>
              <a:t>Key Features</a:t>
            </a:r>
          </a:p>
        </p:txBody>
      </p:sp>
      <p:sp>
        <p:nvSpPr>
          <p:cNvPr id="36" name="TextBox 35">
            <a:extLst>
              <a:ext uri="{FF2B5EF4-FFF2-40B4-BE49-F238E27FC236}">
                <a16:creationId xmlns:a16="http://schemas.microsoft.com/office/drawing/2014/main" id="{4AB0EFB2-1DC5-9C43-B1A0-461AD6D4DF7E}"/>
              </a:ext>
            </a:extLst>
          </p:cNvPr>
          <p:cNvSpPr txBox="1"/>
          <p:nvPr/>
        </p:nvSpPr>
        <p:spPr>
          <a:xfrm>
            <a:off x="7135624" y="2980563"/>
            <a:ext cx="2178429" cy="3613297"/>
          </a:xfrm>
          <a:prstGeom prst="rect">
            <a:avLst/>
          </a:prstGeom>
          <a:noFill/>
        </p:spPr>
        <p:txBody>
          <a:bodyPr wrap="square" rtlCol="0">
            <a:spAutoFit/>
          </a:bodyPr>
          <a:lstStyle/>
          <a:p>
            <a:r>
              <a:rPr lang="en-US" sz="1760" dirty="0" err="1"/>
              <a:t>Gender_Code</a:t>
            </a:r>
            <a:endParaRPr lang="en-US" sz="1760" dirty="0"/>
          </a:p>
          <a:p>
            <a:r>
              <a:rPr lang="en-US" sz="1760" dirty="0"/>
              <a:t>Age</a:t>
            </a:r>
          </a:p>
          <a:p>
            <a:r>
              <a:rPr lang="en-US" sz="1760" dirty="0" err="1"/>
              <a:t>Rural_Urban_Score</a:t>
            </a:r>
            <a:endParaRPr lang="en-US" sz="1760" dirty="0"/>
          </a:p>
          <a:p>
            <a:r>
              <a:rPr lang="en-US" sz="1760" dirty="0" err="1"/>
              <a:t>LTR_Score</a:t>
            </a:r>
            <a:endParaRPr lang="en-US" sz="1760" dirty="0"/>
          </a:p>
          <a:p>
            <a:r>
              <a:rPr lang="en-US" sz="1760" dirty="0"/>
              <a:t>Lifetime_Value</a:t>
            </a:r>
          </a:p>
          <a:p>
            <a:r>
              <a:rPr lang="en-US" sz="1760" dirty="0"/>
              <a:t>CohortCode1</a:t>
            </a:r>
          </a:p>
          <a:p>
            <a:r>
              <a:rPr lang="en-US" sz="1760" dirty="0"/>
              <a:t>CohortCode2</a:t>
            </a:r>
          </a:p>
          <a:p>
            <a:r>
              <a:rPr lang="en-US" sz="1760" dirty="0"/>
              <a:t>ProductGroup1</a:t>
            </a:r>
          </a:p>
          <a:p>
            <a:r>
              <a:rPr lang="en-US" sz="1760" dirty="0"/>
              <a:t>ProductGroup2</a:t>
            </a:r>
          </a:p>
          <a:p>
            <a:r>
              <a:rPr lang="en-US" sz="1760" dirty="0"/>
              <a:t>ProductGroup3</a:t>
            </a:r>
          </a:p>
          <a:p>
            <a:endParaRPr lang="en-US" sz="1760" dirty="0"/>
          </a:p>
          <a:p>
            <a:r>
              <a:rPr lang="en-US" sz="1760" dirty="0"/>
              <a:t>…200…features</a:t>
            </a:r>
          </a:p>
          <a:p>
            <a:endParaRPr lang="en-US" sz="1760" dirty="0"/>
          </a:p>
        </p:txBody>
      </p:sp>
      <p:sp>
        <p:nvSpPr>
          <p:cNvPr id="37" name="TextBox 36">
            <a:extLst>
              <a:ext uri="{FF2B5EF4-FFF2-40B4-BE49-F238E27FC236}">
                <a16:creationId xmlns:a16="http://schemas.microsoft.com/office/drawing/2014/main" id="{907D7DE2-BD39-DB49-8E11-0602E8C9AEA1}"/>
              </a:ext>
            </a:extLst>
          </p:cNvPr>
          <p:cNvSpPr txBox="1"/>
          <p:nvPr/>
        </p:nvSpPr>
        <p:spPr>
          <a:xfrm>
            <a:off x="987139" y="4639316"/>
            <a:ext cx="728084" cy="408253"/>
          </a:xfrm>
          <a:prstGeom prst="rect">
            <a:avLst/>
          </a:prstGeom>
          <a:noFill/>
        </p:spPr>
        <p:txBody>
          <a:bodyPr wrap="none" rtlCol="0">
            <a:spAutoFit/>
          </a:bodyPr>
          <a:lstStyle/>
          <a:p>
            <a:r>
              <a:rPr lang="en-US" sz="2053" dirty="0"/>
              <a:t>NPS</a:t>
            </a:r>
          </a:p>
        </p:txBody>
      </p:sp>
      <p:sp>
        <p:nvSpPr>
          <p:cNvPr id="38" name="TextBox 37">
            <a:extLst>
              <a:ext uri="{FF2B5EF4-FFF2-40B4-BE49-F238E27FC236}">
                <a16:creationId xmlns:a16="http://schemas.microsoft.com/office/drawing/2014/main" id="{DCD0D7CA-034C-4746-B6B3-CED5CF13A78A}"/>
              </a:ext>
            </a:extLst>
          </p:cNvPr>
          <p:cNvSpPr txBox="1"/>
          <p:nvPr/>
        </p:nvSpPr>
        <p:spPr>
          <a:xfrm>
            <a:off x="3390206" y="6068045"/>
            <a:ext cx="2375971" cy="408253"/>
          </a:xfrm>
          <a:prstGeom prst="rect">
            <a:avLst/>
          </a:prstGeom>
          <a:noFill/>
        </p:spPr>
        <p:txBody>
          <a:bodyPr wrap="none" rtlCol="0">
            <a:spAutoFit/>
          </a:bodyPr>
          <a:lstStyle/>
          <a:p>
            <a:r>
              <a:rPr lang="en-US" sz="2053" dirty="0"/>
              <a:t>Recommendations</a:t>
            </a:r>
          </a:p>
        </p:txBody>
      </p:sp>
      <p:sp>
        <p:nvSpPr>
          <p:cNvPr id="39" name="Right Arrow 38">
            <a:extLst>
              <a:ext uri="{FF2B5EF4-FFF2-40B4-BE49-F238E27FC236}">
                <a16:creationId xmlns:a16="http://schemas.microsoft.com/office/drawing/2014/main" id="{34725931-8822-DF46-8F5C-1EBE347DBFB4}"/>
              </a:ext>
            </a:extLst>
          </p:cNvPr>
          <p:cNvSpPr/>
          <p:nvPr/>
        </p:nvSpPr>
        <p:spPr>
          <a:xfrm>
            <a:off x="5413918" y="4230839"/>
            <a:ext cx="1421001" cy="766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Extract</a:t>
            </a:r>
          </a:p>
        </p:txBody>
      </p:sp>
      <p:sp>
        <p:nvSpPr>
          <p:cNvPr id="40" name="Left Bracket 39">
            <a:extLst>
              <a:ext uri="{FF2B5EF4-FFF2-40B4-BE49-F238E27FC236}">
                <a16:creationId xmlns:a16="http://schemas.microsoft.com/office/drawing/2014/main" id="{F851DFA4-ECB5-4D43-9C40-CC74E21A6F72}"/>
              </a:ext>
            </a:extLst>
          </p:cNvPr>
          <p:cNvSpPr/>
          <p:nvPr/>
        </p:nvSpPr>
        <p:spPr>
          <a:xfrm>
            <a:off x="11281573" y="2711753"/>
            <a:ext cx="437628" cy="3681545"/>
          </a:xfrm>
          <a:prstGeom prst="leftBracket">
            <a:avLst>
              <a:gd name="adj"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48"/>
          </a:p>
        </p:txBody>
      </p:sp>
      <p:sp>
        <p:nvSpPr>
          <p:cNvPr id="41" name="Left Bracket 40">
            <a:extLst>
              <a:ext uri="{FF2B5EF4-FFF2-40B4-BE49-F238E27FC236}">
                <a16:creationId xmlns:a16="http://schemas.microsoft.com/office/drawing/2014/main" id="{AF986379-FD0F-F042-9A39-65B445DFEFAB}"/>
              </a:ext>
            </a:extLst>
          </p:cNvPr>
          <p:cNvSpPr/>
          <p:nvPr/>
        </p:nvSpPr>
        <p:spPr>
          <a:xfrm flipH="1">
            <a:off x="12510879" y="2733047"/>
            <a:ext cx="658215" cy="3681545"/>
          </a:xfrm>
          <a:prstGeom prst="leftBracket">
            <a:avLst>
              <a:gd name="adj"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48"/>
          </a:p>
        </p:txBody>
      </p:sp>
      <p:sp>
        <p:nvSpPr>
          <p:cNvPr id="42" name="TextBox 41">
            <a:extLst>
              <a:ext uri="{FF2B5EF4-FFF2-40B4-BE49-F238E27FC236}">
                <a16:creationId xmlns:a16="http://schemas.microsoft.com/office/drawing/2014/main" id="{9417F109-3AD0-5B4D-BA60-DAB0CDD9089D}"/>
              </a:ext>
            </a:extLst>
          </p:cNvPr>
          <p:cNvSpPr txBox="1"/>
          <p:nvPr/>
        </p:nvSpPr>
        <p:spPr>
          <a:xfrm>
            <a:off x="11373858" y="2832625"/>
            <a:ext cx="1795236" cy="3613297"/>
          </a:xfrm>
          <a:prstGeom prst="rect">
            <a:avLst/>
          </a:prstGeom>
          <a:noFill/>
        </p:spPr>
        <p:txBody>
          <a:bodyPr wrap="square" rtlCol="0">
            <a:spAutoFit/>
          </a:bodyPr>
          <a:lstStyle/>
          <a:p>
            <a:r>
              <a:rPr lang="en-US" sz="1760" dirty="0"/>
              <a:t>1</a:t>
            </a:r>
          </a:p>
          <a:p>
            <a:r>
              <a:rPr lang="en-US" sz="1760" dirty="0"/>
              <a:t>47</a:t>
            </a:r>
          </a:p>
          <a:p>
            <a:r>
              <a:rPr lang="en-US" sz="1760" dirty="0"/>
              <a:t>4</a:t>
            </a:r>
          </a:p>
          <a:p>
            <a:r>
              <a:rPr lang="en-US" sz="1760" dirty="0"/>
              <a:t>8</a:t>
            </a:r>
          </a:p>
          <a:p>
            <a:r>
              <a:rPr lang="en-US" sz="1760" dirty="0"/>
              <a:t>9</a:t>
            </a:r>
          </a:p>
          <a:p>
            <a:r>
              <a:rPr lang="en-US" sz="1760" dirty="0"/>
              <a:t>2</a:t>
            </a:r>
          </a:p>
          <a:p>
            <a:r>
              <a:rPr lang="en-US" sz="1760" dirty="0"/>
              <a:t>8</a:t>
            </a:r>
          </a:p>
          <a:p>
            <a:r>
              <a:rPr lang="en-US" sz="1760" dirty="0"/>
              <a:t>18</a:t>
            </a:r>
          </a:p>
          <a:p>
            <a:r>
              <a:rPr lang="en-US" sz="1760" dirty="0"/>
              <a:t>13</a:t>
            </a:r>
          </a:p>
          <a:p>
            <a:r>
              <a:rPr lang="en-US" sz="1760" dirty="0"/>
              <a:t>67</a:t>
            </a:r>
          </a:p>
          <a:p>
            <a:endParaRPr lang="en-US" sz="1760" dirty="0"/>
          </a:p>
          <a:p>
            <a:r>
              <a:rPr lang="en-US" sz="1760" dirty="0"/>
              <a:t>…200…integers</a:t>
            </a:r>
          </a:p>
          <a:p>
            <a:endParaRPr lang="en-US" sz="1760" dirty="0"/>
          </a:p>
        </p:txBody>
      </p:sp>
      <p:sp>
        <p:nvSpPr>
          <p:cNvPr id="43" name="TextBox 42">
            <a:extLst>
              <a:ext uri="{FF2B5EF4-FFF2-40B4-BE49-F238E27FC236}">
                <a16:creationId xmlns:a16="http://schemas.microsoft.com/office/drawing/2014/main" id="{064B2938-C66C-3043-8CCF-57A0C9833FCD}"/>
              </a:ext>
            </a:extLst>
          </p:cNvPr>
          <p:cNvSpPr txBox="1"/>
          <p:nvPr/>
        </p:nvSpPr>
        <p:spPr>
          <a:xfrm>
            <a:off x="10038925" y="2040157"/>
            <a:ext cx="4691221" cy="638316"/>
          </a:xfrm>
          <a:prstGeom prst="rect">
            <a:avLst/>
          </a:prstGeom>
          <a:noFill/>
        </p:spPr>
        <p:txBody>
          <a:bodyPr wrap="none" rtlCol="0">
            <a:spAutoFit/>
          </a:bodyPr>
          <a:lstStyle/>
          <a:p>
            <a:r>
              <a:rPr lang="en-US" sz="3548" dirty="0"/>
              <a:t>Vector Representation</a:t>
            </a:r>
          </a:p>
        </p:txBody>
      </p:sp>
      <p:sp>
        <p:nvSpPr>
          <p:cNvPr id="44" name="Right Arrow 43">
            <a:extLst>
              <a:ext uri="{FF2B5EF4-FFF2-40B4-BE49-F238E27FC236}">
                <a16:creationId xmlns:a16="http://schemas.microsoft.com/office/drawing/2014/main" id="{C0F3684F-9776-014D-B6C7-3B9ACAF81DDD}"/>
              </a:ext>
            </a:extLst>
          </p:cNvPr>
          <p:cNvSpPr/>
          <p:nvPr/>
        </p:nvSpPr>
        <p:spPr>
          <a:xfrm>
            <a:off x="9463733" y="4169392"/>
            <a:ext cx="1645556" cy="7662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Convert</a:t>
            </a:r>
          </a:p>
        </p:txBody>
      </p:sp>
    </p:spTree>
    <p:extLst>
      <p:ext uri="{BB962C8B-B14F-4D97-AF65-F5344CB8AC3E}">
        <p14:creationId xmlns:p14="http://schemas.microsoft.com/office/powerpoint/2010/main" val="608263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F2229-454D-B148-B207-C318A87FA816}"/>
              </a:ext>
            </a:extLst>
          </p:cNvPr>
          <p:cNvSpPr>
            <a:spLocks noGrp="1"/>
          </p:cNvSpPr>
          <p:nvPr>
            <p:ph type="title"/>
          </p:nvPr>
        </p:nvSpPr>
        <p:spPr/>
        <p:txBody>
          <a:bodyPr/>
          <a:lstStyle/>
          <a:p>
            <a:r>
              <a:rPr lang="en-US" dirty="0"/>
              <a:t>Example: Customer Similarity</a:t>
            </a:r>
          </a:p>
        </p:txBody>
      </p:sp>
      <p:sp>
        <p:nvSpPr>
          <p:cNvPr id="7" name="Slide Number Placeholder 6">
            <a:extLst>
              <a:ext uri="{FF2B5EF4-FFF2-40B4-BE49-F238E27FC236}">
                <a16:creationId xmlns:a16="http://schemas.microsoft.com/office/drawing/2014/main" id="{8414905B-909A-7A49-86E5-D95E0F62EA8B}"/>
              </a:ext>
            </a:extLst>
          </p:cNvPr>
          <p:cNvSpPr>
            <a:spLocks noGrp="1"/>
          </p:cNvSpPr>
          <p:nvPr>
            <p:ph type="sldNum" sz="quarter" idx="12"/>
          </p:nvPr>
        </p:nvSpPr>
        <p:spPr>
          <a:xfrm>
            <a:off x="13520503" y="9341412"/>
            <a:ext cx="4023360" cy="535517"/>
          </a:xfrm>
        </p:spPr>
        <p:txBody>
          <a:bodyPr/>
          <a:lstStyle/>
          <a:p>
            <a:fld id="{FD896C86-A606-5748-A901-4EDEEDDFB7C7}" type="slidenum">
              <a:rPr lang="en-US" smtClean="0"/>
              <a:t>16</a:t>
            </a:fld>
            <a:endParaRPr lang="en-US"/>
          </a:p>
        </p:txBody>
      </p:sp>
      <p:sp>
        <p:nvSpPr>
          <p:cNvPr id="6" name="TextBox 5">
            <a:extLst>
              <a:ext uri="{FF2B5EF4-FFF2-40B4-BE49-F238E27FC236}">
                <a16:creationId xmlns:a16="http://schemas.microsoft.com/office/drawing/2014/main" id="{E9992130-5DBD-F744-B456-E0FBC78612E4}"/>
              </a:ext>
            </a:extLst>
          </p:cNvPr>
          <p:cNvSpPr txBox="1"/>
          <p:nvPr/>
        </p:nvSpPr>
        <p:spPr>
          <a:xfrm>
            <a:off x="782473" y="7202947"/>
            <a:ext cx="15607111" cy="1938992"/>
          </a:xfrm>
          <a:prstGeom prst="rect">
            <a:avLst/>
          </a:prstGeom>
          <a:noFill/>
        </p:spPr>
        <p:txBody>
          <a:bodyPr wrap="square" rtlCol="0">
            <a:spAutoFit/>
          </a:bodyPr>
          <a:lstStyle/>
          <a:p>
            <a:pPr marL="419110" indent="-419110">
              <a:buFont typeface="Arial" panose="020B0604020202020204" pitchFamily="34" charset="0"/>
              <a:buChar char="•"/>
            </a:pPr>
            <a:r>
              <a:rPr lang="en-US" sz="2000" dirty="0"/>
              <a:t>Graph </a:t>
            </a:r>
            <a:r>
              <a:rPr lang="en-US" sz="2000" b="1" dirty="0"/>
              <a:t>Similarity</a:t>
            </a:r>
            <a:r>
              <a:rPr lang="en-US" sz="2000" dirty="0"/>
              <a:t> algorithms allows graph databases to quickly compare current items with many other items</a:t>
            </a:r>
          </a:p>
          <a:p>
            <a:pPr marL="419110" indent="-419110">
              <a:buFont typeface="Arial" panose="020B0604020202020204" pitchFamily="34" charset="0"/>
              <a:buChar char="•"/>
            </a:pPr>
            <a:r>
              <a:rPr lang="en-US" sz="2000" dirty="0"/>
              <a:t>For any given customer, we can use a fast, in-memory similarity algorithm to compare the key features of any patients to a larger population</a:t>
            </a:r>
          </a:p>
          <a:p>
            <a:pPr marL="419110" indent="-419110">
              <a:buFont typeface="Arial" panose="020B0604020202020204" pitchFamily="34" charset="0"/>
              <a:buChar char="•"/>
            </a:pPr>
            <a:r>
              <a:rPr lang="en-US" sz="2000" dirty="0"/>
              <a:t>Cohort codes can be </a:t>
            </a:r>
            <a:r>
              <a:rPr lang="en-US" sz="2000" b="1" dirty="0"/>
              <a:t>pre-calculated</a:t>
            </a:r>
            <a:r>
              <a:rPr lang="en-US" sz="2000" dirty="0"/>
              <a:t> to quickly narrow the sample population to a smaller group</a:t>
            </a:r>
          </a:p>
          <a:p>
            <a:pPr marL="419110" indent="-419110">
              <a:buFont typeface="Arial" panose="020B0604020202020204" pitchFamily="34" charset="0"/>
              <a:buChar char="•"/>
            </a:pPr>
            <a:r>
              <a:rPr lang="en-US" sz="2000" dirty="0"/>
              <a:t>This calculation is considered a “embarrassingly parallel” query and could be accelerated by adding more nodes to a cluster</a:t>
            </a:r>
          </a:p>
          <a:p>
            <a:pPr marL="419110" indent="-419110">
              <a:buFont typeface="Arial" panose="020B0604020202020204" pitchFamily="34" charset="0"/>
              <a:buChar char="•"/>
            </a:pPr>
            <a:r>
              <a:rPr lang="en-US" sz="2000" dirty="0"/>
              <a:t>Specialized graph hardware such as GPUs and FPGAs can dramatically accelerate these calculations</a:t>
            </a:r>
          </a:p>
        </p:txBody>
      </p:sp>
      <p:sp>
        <p:nvSpPr>
          <p:cNvPr id="42" name="TextBox 41">
            <a:extLst>
              <a:ext uri="{FF2B5EF4-FFF2-40B4-BE49-F238E27FC236}">
                <a16:creationId xmlns:a16="http://schemas.microsoft.com/office/drawing/2014/main" id="{2E63BE9C-FC44-3645-A6AF-026ADCAB95E5}"/>
              </a:ext>
            </a:extLst>
          </p:cNvPr>
          <p:cNvSpPr txBox="1"/>
          <p:nvPr/>
        </p:nvSpPr>
        <p:spPr>
          <a:xfrm>
            <a:off x="782473" y="2069097"/>
            <a:ext cx="4967770" cy="638316"/>
          </a:xfrm>
          <a:prstGeom prst="rect">
            <a:avLst/>
          </a:prstGeom>
          <a:noFill/>
        </p:spPr>
        <p:txBody>
          <a:bodyPr wrap="none" rtlCol="0">
            <a:spAutoFit/>
          </a:bodyPr>
          <a:lstStyle/>
          <a:p>
            <a:r>
              <a:rPr lang="en-US" sz="3548" dirty="0"/>
              <a:t>Target Customer Vector</a:t>
            </a:r>
          </a:p>
        </p:txBody>
      </p:sp>
      <p:sp>
        <p:nvSpPr>
          <p:cNvPr id="47" name="Left Bracket 46">
            <a:extLst>
              <a:ext uri="{FF2B5EF4-FFF2-40B4-BE49-F238E27FC236}">
                <a16:creationId xmlns:a16="http://schemas.microsoft.com/office/drawing/2014/main" id="{A849CC5F-4101-434C-8554-8F3912A31AB3}"/>
              </a:ext>
            </a:extLst>
          </p:cNvPr>
          <p:cNvSpPr/>
          <p:nvPr/>
        </p:nvSpPr>
        <p:spPr>
          <a:xfrm>
            <a:off x="8954999" y="2683679"/>
            <a:ext cx="437628" cy="3681545"/>
          </a:xfrm>
          <a:prstGeom prst="leftBracket">
            <a:avLst>
              <a:gd name="adj"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48"/>
          </a:p>
        </p:txBody>
      </p:sp>
      <p:sp>
        <p:nvSpPr>
          <p:cNvPr id="48" name="Left Bracket 47">
            <a:extLst>
              <a:ext uri="{FF2B5EF4-FFF2-40B4-BE49-F238E27FC236}">
                <a16:creationId xmlns:a16="http://schemas.microsoft.com/office/drawing/2014/main" id="{2F1A059F-7B60-7948-A3EA-BD1F6A8FA857}"/>
              </a:ext>
            </a:extLst>
          </p:cNvPr>
          <p:cNvSpPr/>
          <p:nvPr/>
        </p:nvSpPr>
        <p:spPr>
          <a:xfrm flipH="1">
            <a:off x="9545557" y="2674079"/>
            <a:ext cx="441650" cy="3681545"/>
          </a:xfrm>
          <a:prstGeom prst="leftBracket">
            <a:avLst>
              <a:gd name="adj"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48"/>
          </a:p>
        </p:txBody>
      </p:sp>
      <p:sp>
        <p:nvSpPr>
          <p:cNvPr id="49" name="TextBox 48">
            <a:extLst>
              <a:ext uri="{FF2B5EF4-FFF2-40B4-BE49-F238E27FC236}">
                <a16:creationId xmlns:a16="http://schemas.microsoft.com/office/drawing/2014/main" id="{4E56E977-44D6-1041-A83C-BC90AA2FB2D3}"/>
              </a:ext>
            </a:extLst>
          </p:cNvPr>
          <p:cNvSpPr txBox="1"/>
          <p:nvPr/>
        </p:nvSpPr>
        <p:spPr>
          <a:xfrm>
            <a:off x="9095355" y="2708909"/>
            <a:ext cx="460603" cy="3613297"/>
          </a:xfrm>
          <a:prstGeom prst="rect">
            <a:avLst/>
          </a:prstGeom>
          <a:noFill/>
        </p:spPr>
        <p:txBody>
          <a:bodyPr wrap="square" rtlCol="0">
            <a:spAutoFit/>
          </a:bodyPr>
          <a:lstStyle/>
          <a:p>
            <a:r>
              <a:rPr lang="en-US" sz="1760" dirty="0"/>
              <a:t>0</a:t>
            </a:r>
          </a:p>
          <a:p>
            <a:r>
              <a:rPr lang="en-US" sz="1760" dirty="0"/>
              <a:t>43</a:t>
            </a:r>
          </a:p>
          <a:p>
            <a:r>
              <a:rPr lang="en-US" sz="1760" dirty="0"/>
              <a:t>2</a:t>
            </a:r>
          </a:p>
          <a:p>
            <a:r>
              <a:rPr lang="en-US" sz="1760" dirty="0"/>
              <a:t>137</a:t>
            </a:r>
          </a:p>
          <a:p>
            <a:r>
              <a:rPr lang="en-US" sz="1760" dirty="0"/>
              <a:t>1</a:t>
            </a:r>
          </a:p>
          <a:p>
            <a:r>
              <a:rPr lang="en-US" sz="1760" dirty="0"/>
              <a:t>8</a:t>
            </a:r>
          </a:p>
          <a:p>
            <a:r>
              <a:rPr lang="en-US" sz="1760" dirty="0"/>
              <a:t>18</a:t>
            </a:r>
          </a:p>
          <a:p>
            <a:r>
              <a:rPr lang="en-US" sz="1760" dirty="0"/>
              <a:t>13</a:t>
            </a:r>
          </a:p>
          <a:p>
            <a:r>
              <a:rPr lang="en-US" sz="1760" dirty="0"/>
              <a:t>67</a:t>
            </a:r>
          </a:p>
          <a:p>
            <a:r>
              <a:rPr lang="en-US" sz="1760" dirty="0"/>
              <a:t>…</a:t>
            </a:r>
          </a:p>
          <a:p>
            <a:r>
              <a:rPr lang="en-US" sz="1760" dirty="0"/>
              <a:t>…</a:t>
            </a:r>
          </a:p>
          <a:p>
            <a:r>
              <a:rPr lang="en-US" sz="1760" dirty="0"/>
              <a:t>…</a:t>
            </a:r>
          </a:p>
        </p:txBody>
      </p:sp>
      <p:sp>
        <p:nvSpPr>
          <p:cNvPr id="50" name="Left Bracket 49">
            <a:extLst>
              <a:ext uri="{FF2B5EF4-FFF2-40B4-BE49-F238E27FC236}">
                <a16:creationId xmlns:a16="http://schemas.microsoft.com/office/drawing/2014/main" id="{6ECB6BEE-AF47-CA42-9EBE-106CA7D8353F}"/>
              </a:ext>
            </a:extLst>
          </p:cNvPr>
          <p:cNvSpPr/>
          <p:nvPr/>
        </p:nvSpPr>
        <p:spPr>
          <a:xfrm>
            <a:off x="10722828" y="2680709"/>
            <a:ext cx="437628" cy="3681545"/>
          </a:xfrm>
          <a:prstGeom prst="leftBracket">
            <a:avLst>
              <a:gd name="adj"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48"/>
          </a:p>
        </p:txBody>
      </p:sp>
      <p:sp>
        <p:nvSpPr>
          <p:cNvPr id="51" name="Left Bracket 50">
            <a:extLst>
              <a:ext uri="{FF2B5EF4-FFF2-40B4-BE49-F238E27FC236}">
                <a16:creationId xmlns:a16="http://schemas.microsoft.com/office/drawing/2014/main" id="{221F2C6B-EEB9-6B44-B895-C89298A27613}"/>
              </a:ext>
            </a:extLst>
          </p:cNvPr>
          <p:cNvSpPr/>
          <p:nvPr/>
        </p:nvSpPr>
        <p:spPr>
          <a:xfrm flipH="1">
            <a:off x="11272989" y="2687732"/>
            <a:ext cx="441650" cy="3681545"/>
          </a:xfrm>
          <a:prstGeom prst="leftBracket">
            <a:avLst>
              <a:gd name="adj"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48"/>
          </a:p>
        </p:txBody>
      </p:sp>
      <p:sp>
        <p:nvSpPr>
          <p:cNvPr id="52" name="TextBox 51">
            <a:extLst>
              <a:ext uri="{FF2B5EF4-FFF2-40B4-BE49-F238E27FC236}">
                <a16:creationId xmlns:a16="http://schemas.microsoft.com/office/drawing/2014/main" id="{E819482D-8529-604C-98F1-18952857ED8D}"/>
              </a:ext>
            </a:extLst>
          </p:cNvPr>
          <p:cNvSpPr txBox="1"/>
          <p:nvPr/>
        </p:nvSpPr>
        <p:spPr>
          <a:xfrm>
            <a:off x="10863184" y="2705939"/>
            <a:ext cx="694725" cy="3613297"/>
          </a:xfrm>
          <a:prstGeom prst="rect">
            <a:avLst/>
          </a:prstGeom>
          <a:noFill/>
        </p:spPr>
        <p:txBody>
          <a:bodyPr wrap="square" rtlCol="0">
            <a:spAutoFit/>
          </a:bodyPr>
          <a:lstStyle/>
          <a:p>
            <a:r>
              <a:rPr lang="en-US" sz="1760" dirty="0"/>
              <a:t>1</a:t>
            </a:r>
          </a:p>
          <a:p>
            <a:r>
              <a:rPr lang="en-US" sz="1760" dirty="0"/>
              <a:t>45</a:t>
            </a:r>
          </a:p>
          <a:p>
            <a:r>
              <a:rPr lang="en-US" sz="1760" dirty="0"/>
              <a:t>4</a:t>
            </a:r>
          </a:p>
          <a:p>
            <a:r>
              <a:rPr lang="en-US" sz="1760" dirty="0"/>
              <a:t>8</a:t>
            </a:r>
          </a:p>
          <a:p>
            <a:r>
              <a:rPr lang="en-US" sz="1760" dirty="0"/>
              <a:t>9</a:t>
            </a:r>
          </a:p>
          <a:p>
            <a:r>
              <a:rPr lang="en-US" sz="1760" dirty="0"/>
              <a:t>3</a:t>
            </a:r>
          </a:p>
          <a:p>
            <a:r>
              <a:rPr lang="en-US" sz="1760" dirty="0"/>
              <a:t>8</a:t>
            </a:r>
          </a:p>
          <a:p>
            <a:r>
              <a:rPr lang="en-US" sz="1760" dirty="0"/>
              <a:t>15</a:t>
            </a:r>
          </a:p>
          <a:p>
            <a:r>
              <a:rPr lang="en-US" sz="1760" dirty="0"/>
              <a:t>13</a:t>
            </a:r>
          </a:p>
          <a:p>
            <a:r>
              <a:rPr lang="en-US" sz="1760" dirty="0"/>
              <a:t>45</a:t>
            </a:r>
          </a:p>
          <a:p>
            <a:r>
              <a:rPr lang="en-US" sz="1760" dirty="0"/>
              <a:t>…</a:t>
            </a:r>
          </a:p>
          <a:p>
            <a:r>
              <a:rPr lang="en-US" sz="1760" dirty="0"/>
              <a:t>…</a:t>
            </a:r>
          </a:p>
          <a:p>
            <a:r>
              <a:rPr lang="en-US" sz="1760" dirty="0"/>
              <a:t>…</a:t>
            </a:r>
          </a:p>
        </p:txBody>
      </p:sp>
      <p:sp>
        <p:nvSpPr>
          <p:cNvPr id="53" name="Left Bracket 52">
            <a:extLst>
              <a:ext uri="{FF2B5EF4-FFF2-40B4-BE49-F238E27FC236}">
                <a16:creationId xmlns:a16="http://schemas.microsoft.com/office/drawing/2014/main" id="{2D91763E-CF64-C146-AA3F-97BF73E2C3C4}"/>
              </a:ext>
            </a:extLst>
          </p:cNvPr>
          <p:cNvSpPr/>
          <p:nvPr/>
        </p:nvSpPr>
        <p:spPr>
          <a:xfrm>
            <a:off x="12601810" y="2697012"/>
            <a:ext cx="437628" cy="3681545"/>
          </a:xfrm>
          <a:prstGeom prst="leftBracket">
            <a:avLst>
              <a:gd name="adj"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48"/>
          </a:p>
        </p:txBody>
      </p:sp>
      <p:sp>
        <p:nvSpPr>
          <p:cNvPr id="54" name="Left Bracket 53">
            <a:extLst>
              <a:ext uri="{FF2B5EF4-FFF2-40B4-BE49-F238E27FC236}">
                <a16:creationId xmlns:a16="http://schemas.microsoft.com/office/drawing/2014/main" id="{F5050E45-053C-3B46-A0E5-BDABED2F4356}"/>
              </a:ext>
            </a:extLst>
          </p:cNvPr>
          <p:cNvSpPr/>
          <p:nvPr/>
        </p:nvSpPr>
        <p:spPr>
          <a:xfrm flipH="1">
            <a:off x="13215513" y="2674079"/>
            <a:ext cx="441650" cy="3681545"/>
          </a:xfrm>
          <a:prstGeom prst="leftBracket">
            <a:avLst>
              <a:gd name="adj"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48"/>
          </a:p>
        </p:txBody>
      </p:sp>
      <p:sp>
        <p:nvSpPr>
          <p:cNvPr id="55" name="TextBox 54">
            <a:extLst>
              <a:ext uri="{FF2B5EF4-FFF2-40B4-BE49-F238E27FC236}">
                <a16:creationId xmlns:a16="http://schemas.microsoft.com/office/drawing/2014/main" id="{4315B88D-4EA4-804B-9941-F2E64B15CD67}"/>
              </a:ext>
            </a:extLst>
          </p:cNvPr>
          <p:cNvSpPr txBox="1"/>
          <p:nvPr/>
        </p:nvSpPr>
        <p:spPr>
          <a:xfrm>
            <a:off x="12742167" y="2722243"/>
            <a:ext cx="454224" cy="3613297"/>
          </a:xfrm>
          <a:prstGeom prst="rect">
            <a:avLst/>
          </a:prstGeom>
          <a:noFill/>
        </p:spPr>
        <p:txBody>
          <a:bodyPr wrap="square" rtlCol="0">
            <a:spAutoFit/>
          </a:bodyPr>
          <a:lstStyle/>
          <a:p>
            <a:r>
              <a:rPr lang="en-US" sz="1760" dirty="0"/>
              <a:t>1</a:t>
            </a:r>
          </a:p>
          <a:p>
            <a:r>
              <a:rPr lang="en-US" sz="1760" dirty="0"/>
              <a:t>22</a:t>
            </a:r>
          </a:p>
          <a:p>
            <a:r>
              <a:rPr lang="en-US" sz="1760" dirty="0"/>
              <a:t>4</a:t>
            </a:r>
          </a:p>
          <a:p>
            <a:r>
              <a:rPr lang="en-US" sz="1760" dirty="0"/>
              <a:t>3</a:t>
            </a:r>
          </a:p>
          <a:p>
            <a:r>
              <a:rPr lang="en-US" sz="1760" dirty="0"/>
              <a:t>9</a:t>
            </a:r>
          </a:p>
          <a:p>
            <a:r>
              <a:rPr lang="en-US" sz="1760" dirty="0"/>
              <a:t>2</a:t>
            </a:r>
          </a:p>
          <a:p>
            <a:r>
              <a:rPr lang="en-US" sz="1760" dirty="0"/>
              <a:t>8</a:t>
            </a:r>
          </a:p>
          <a:p>
            <a:r>
              <a:rPr lang="en-US" sz="1760" dirty="0"/>
              <a:t>18</a:t>
            </a:r>
          </a:p>
          <a:p>
            <a:r>
              <a:rPr lang="en-US" sz="1760" dirty="0"/>
              <a:t>12</a:t>
            </a:r>
          </a:p>
          <a:p>
            <a:r>
              <a:rPr lang="en-US" sz="1760" dirty="0"/>
              <a:t>32</a:t>
            </a:r>
          </a:p>
          <a:p>
            <a:r>
              <a:rPr lang="en-US" sz="1760" dirty="0"/>
              <a:t>…</a:t>
            </a:r>
          </a:p>
          <a:p>
            <a:r>
              <a:rPr lang="en-US" sz="1760" dirty="0"/>
              <a:t>…</a:t>
            </a:r>
          </a:p>
          <a:p>
            <a:r>
              <a:rPr lang="en-US" sz="1760" dirty="0"/>
              <a:t>…</a:t>
            </a:r>
          </a:p>
        </p:txBody>
      </p:sp>
      <p:sp>
        <p:nvSpPr>
          <p:cNvPr id="56" name="TextBox 55">
            <a:extLst>
              <a:ext uri="{FF2B5EF4-FFF2-40B4-BE49-F238E27FC236}">
                <a16:creationId xmlns:a16="http://schemas.microsoft.com/office/drawing/2014/main" id="{65152CE8-20FA-184D-BF15-0300097D7F3D}"/>
              </a:ext>
            </a:extLst>
          </p:cNvPr>
          <p:cNvSpPr txBox="1"/>
          <p:nvPr/>
        </p:nvSpPr>
        <p:spPr>
          <a:xfrm>
            <a:off x="8108437" y="2035763"/>
            <a:ext cx="5649816" cy="638316"/>
          </a:xfrm>
          <a:prstGeom prst="rect">
            <a:avLst/>
          </a:prstGeom>
          <a:noFill/>
        </p:spPr>
        <p:txBody>
          <a:bodyPr wrap="none" rtlCol="0">
            <a:spAutoFit/>
          </a:bodyPr>
          <a:lstStyle/>
          <a:p>
            <a:r>
              <a:rPr lang="en-US" sz="3548" dirty="0"/>
              <a:t>Sample Population Vectors</a:t>
            </a:r>
          </a:p>
        </p:txBody>
      </p:sp>
      <p:pic>
        <p:nvPicPr>
          <p:cNvPr id="57" name="Picture 56">
            <a:extLst>
              <a:ext uri="{FF2B5EF4-FFF2-40B4-BE49-F238E27FC236}">
                <a16:creationId xmlns:a16="http://schemas.microsoft.com/office/drawing/2014/main" id="{81EE519C-026D-3941-938E-AE3FA9395136}"/>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4081452" y="4050684"/>
            <a:ext cx="2702134" cy="1255660"/>
          </a:xfrm>
          <a:prstGeom prst="rect">
            <a:avLst/>
          </a:prstGeom>
        </p:spPr>
      </p:pic>
      <p:sp>
        <p:nvSpPr>
          <p:cNvPr id="58" name="TextBox 57">
            <a:extLst>
              <a:ext uri="{FF2B5EF4-FFF2-40B4-BE49-F238E27FC236}">
                <a16:creationId xmlns:a16="http://schemas.microsoft.com/office/drawing/2014/main" id="{DB7274CC-C314-2840-AB8C-71FCA02EB85C}"/>
              </a:ext>
            </a:extLst>
          </p:cNvPr>
          <p:cNvSpPr txBox="1"/>
          <p:nvPr/>
        </p:nvSpPr>
        <p:spPr>
          <a:xfrm>
            <a:off x="4182181" y="3471889"/>
            <a:ext cx="2428870" cy="461665"/>
          </a:xfrm>
          <a:prstGeom prst="rect">
            <a:avLst/>
          </a:prstGeom>
          <a:noFill/>
        </p:spPr>
        <p:txBody>
          <a:bodyPr wrap="none" rtlCol="0">
            <a:spAutoFit/>
          </a:bodyPr>
          <a:lstStyle/>
          <a:p>
            <a:r>
              <a:rPr lang="en-US" sz="2400" dirty="0"/>
              <a:t>Cosine similarity</a:t>
            </a:r>
          </a:p>
        </p:txBody>
      </p:sp>
      <p:sp>
        <p:nvSpPr>
          <p:cNvPr id="59" name="TextBox 58">
            <a:extLst>
              <a:ext uri="{FF2B5EF4-FFF2-40B4-BE49-F238E27FC236}">
                <a16:creationId xmlns:a16="http://schemas.microsoft.com/office/drawing/2014/main" id="{6F548A01-CDB8-0C4A-BABC-753AE6539736}"/>
              </a:ext>
            </a:extLst>
          </p:cNvPr>
          <p:cNvSpPr txBox="1"/>
          <p:nvPr/>
        </p:nvSpPr>
        <p:spPr>
          <a:xfrm>
            <a:off x="6804101" y="6554959"/>
            <a:ext cx="2085827" cy="408253"/>
          </a:xfrm>
          <a:prstGeom prst="rect">
            <a:avLst/>
          </a:prstGeom>
          <a:noFill/>
        </p:spPr>
        <p:txBody>
          <a:bodyPr wrap="none" rtlCol="0">
            <a:spAutoFit/>
          </a:bodyPr>
          <a:lstStyle/>
          <a:p>
            <a:r>
              <a:rPr lang="en-US" sz="2053" dirty="0"/>
              <a:t>Similarity Score:</a:t>
            </a:r>
          </a:p>
        </p:txBody>
      </p:sp>
      <p:sp>
        <p:nvSpPr>
          <p:cNvPr id="60" name="TextBox 59">
            <a:extLst>
              <a:ext uri="{FF2B5EF4-FFF2-40B4-BE49-F238E27FC236}">
                <a16:creationId xmlns:a16="http://schemas.microsoft.com/office/drawing/2014/main" id="{75E2E936-56D9-DD48-B787-4F8D1A517C65}"/>
              </a:ext>
            </a:extLst>
          </p:cNvPr>
          <p:cNvSpPr txBox="1"/>
          <p:nvPr/>
        </p:nvSpPr>
        <p:spPr>
          <a:xfrm>
            <a:off x="9209985" y="6437344"/>
            <a:ext cx="817853" cy="638316"/>
          </a:xfrm>
          <a:prstGeom prst="rect">
            <a:avLst/>
          </a:prstGeom>
          <a:noFill/>
        </p:spPr>
        <p:txBody>
          <a:bodyPr wrap="none" rtlCol="0">
            <a:spAutoFit/>
          </a:bodyPr>
          <a:lstStyle/>
          <a:p>
            <a:r>
              <a:rPr lang="en-US" sz="3548" dirty="0"/>
              <a:t>.80</a:t>
            </a:r>
          </a:p>
        </p:txBody>
      </p:sp>
      <p:sp>
        <p:nvSpPr>
          <p:cNvPr id="61" name="TextBox 60">
            <a:extLst>
              <a:ext uri="{FF2B5EF4-FFF2-40B4-BE49-F238E27FC236}">
                <a16:creationId xmlns:a16="http://schemas.microsoft.com/office/drawing/2014/main" id="{7B980312-7DD1-6448-ABC9-2698FDC62FA4}"/>
              </a:ext>
            </a:extLst>
          </p:cNvPr>
          <p:cNvSpPr txBox="1"/>
          <p:nvPr/>
        </p:nvSpPr>
        <p:spPr>
          <a:xfrm>
            <a:off x="10866694" y="6434395"/>
            <a:ext cx="817853" cy="638316"/>
          </a:xfrm>
          <a:prstGeom prst="rect">
            <a:avLst/>
          </a:prstGeom>
          <a:noFill/>
        </p:spPr>
        <p:txBody>
          <a:bodyPr wrap="none" rtlCol="0">
            <a:spAutoFit/>
          </a:bodyPr>
          <a:lstStyle/>
          <a:p>
            <a:r>
              <a:rPr lang="en-US" sz="3548" dirty="0"/>
              <a:t>.85</a:t>
            </a:r>
          </a:p>
        </p:txBody>
      </p:sp>
      <p:sp>
        <p:nvSpPr>
          <p:cNvPr id="62" name="TextBox 61">
            <a:extLst>
              <a:ext uri="{FF2B5EF4-FFF2-40B4-BE49-F238E27FC236}">
                <a16:creationId xmlns:a16="http://schemas.microsoft.com/office/drawing/2014/main" id="{B88C6C8C-AD39-234B-8826-70F173498C49}"/>
              </a:ext>
            </a:extLst>
          </p:cNvPr>
          <p:cNvSpPr txBox="1"/>
          <p:nvPr/>
        </p:nvSpPr>
        <p:spPr>
          <a:xfrm>
            <a:off x="12773276" y="6486293"/>
            <a:ext cx="817853" cy="638316"/>
          </a:xfrm>
          <a:prstGeom prst="rect">
            <a:avLst/>
          </a:prstGeom>
          <a:noFill/>
        </p:spPr>
        <p:txBody>
          <a:bodyPr wrap="none" rtlCol="0">
            <a:spAutoFit/>
          </a:bodyPr>
          <a:lstStyle/>
          <a:p>
            <a:r>
              <a:rPr lang="en-US" sz="3548" dirty="0"/>
              <a:t>.92</a:t>
            </a:r>
          </a:p>
        </p:txBody>
      </p:sp>
      <p:sp>
        <p:nvSpPr>
          <p:cNvPr id="63" name="Left Bracket 62">
            <a:extLst>
              <a:ext uri="{FF2B5EF4-FFF2-40B4-BE49-F238E27FC236}">
                <a16:creationId xmlns:a16="http://schemas.microsoft.com/office/drawing/2014/main" id="{866A7354-B3EF-5646-84E7-574DB3823FE9}"/>
              </a:ext>
            </a:extLst>
          </p:cNvPr>
          <p:cNvSpPr/>
          <p:nvPr/>
        </p:nvSpPr>
        <p:spPr>
          <a:xfrm>
            <a:off x="1594959" y="2967444"/>
            <a:ext cx="347359" cy="3681545"/>
          </a:xfrm>
          <a:prstGeom prst="leftBracket">
            <a:avLst>
              <a:gd name="adj"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48"/>
          </a:p>
        </p:txBody>
      </p:sp>
      <p:sp>
        <p:nvSpPr>
          <p:cNvPr id="64" name="Left Bracket 63">
            <a:extLst>
              <a:ext uri="{FF2B5EF4-FFF2-40B4-BE49-F238E27FC236}">
                <a16:creationId xmlns:a16="http://schemas.microsoft.com/office/drawing/2014/main" id="{EED72854-DDDC-D747-A3BA-406887C03B81}"/>
              </a:ext>
            </a:extLst>
          </p:cNvPr>
          <p:cNvSpPr/>
          <p:nvPr/>
        </p:nvSpPr>
        <p:spPr>
          <a:xfrm flipH="1">
            <a:off x="2262375" y="2965396"/>
            <a:ext cx="318203" cy="3681545"/>
          </a:xfrm>
          <a:prstGeom prst="leftBracket">
            <a:avLst>
              <a:gd name="adj" fmla="val 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3548"/>
          </a:p>
        </p:txBody>
      </p:sp>
      <p:sp>
        <p:nvSpPr>
          <p:cNvPr id="65" name="TextBox 64">
            <a:extLst>
              <a:ext uri="{FF2B5EF4-FFF2-40B4-BE49-F238E27FC236}">
                <a16:creationId xmlns:a16="http://schemas.microsoft.com/office/drawing/2014/main" id="{0398DAA4-272D-2542-89E7-9A126049A837}"/>
              </a:ext>
            </a:extLst>
          </p:cNvPr>
          <p:cNvSpPr txBox="1"/>
          <p:nvPr/>
        </p:nvSpPr>
        <p:spPr>
          <a:xfrm>
            <a:off x="1762055" y="3033644"/>
            <a:ext cx="459973" cy="3613297"/>
          </a:xfrm>
          <a:prstGeom prst="rect">
            <a:avLst/>
          </a:prstGeom>
          <a:noFill/>
        </p:spPr>
        <p:txBody>
          <a:bodyPr wrap="square" rtlCol="0">
            <a:spAutoFit/>
          </a:bodyPr>
          <a:lstStyle/>
          <a:p>
            <a:r>
              <a:rPr lang="en-US" sz="1760" dirty="0"/>
              <a:t>0</a:t>
            </a:r>
          </a:p>
          <a:p>
            <a:r>
              <a:rPr lang="en-US" sz="1760" dirty="0"/>
              <a:t>47</a:t>
            </a:r>
          </a:p>
          <a:p>
            <a:r>
              <a:rPr lang="en-US" sz="1760" dirty="0"/>
              <a:t>4</a:t>
            </a:r>
          </a:p>
          <a:p>
            <a:r>
              <a:rPr lang="en-US" sz="1760" dirty="0"/>
              <a:t>8</a:t>
            </a:r>
          </a:p>
          <a:p>
            <a:r>
              <a:rPr lang="en-US" sz="1760" dirty="0"/>
              <a:t>9</a:t>
            </a:r>
          </a:p>
          <a:p>
            <a:r>
              <a:rPr lang="en-US" sz="1760" dirty="0"/>
              <a:t>2</a:t>
            </a:r>
          </a:p>
          <a:p>
            <a:r>
              <a:rPr lang="en-US" sz="1760" dirty="0"/>
              <a:t>8</a:t>
            </a:r>
          </a:p>
          <a:p>
            <a:r>
              <a:rPr lang="en-US" sz="1760" dirty="0"/>
              <a:t>18</a:t>
            </a:r>
          </a:p>
          <a:p>
            <a:r>
              <a:rPr lang="en-US" sz="1760" dirty="0"/>
              <a:t>13</a:t>
            </a:r>
          </a:p>
          <a:p>
            <a:r>
              <a:rPr lang="en-US" sz="1760" dirty="0"/>
              <a:t>67</a:t>
            </a:r>
          </a:p>
          <a:p>
            <a:r>
              <a:rPr lang="en-US" sz="1760" dirty="0"/>
              <a:t>…</a:t>
            </a:r>
          </a:p>
          <a:p>
            <a:r>
              <a:rPr lang="en-US" sz="1760" dirty="0"/>
              <a:t>…</a:t>
            </a:r>
          </a:p>
          <a:p>
            <a:r>
              <a:rPr lang="en-US" sz="1760" dirty="0"/>
              <a:t>…</a:t>
            </a:r>
          </a:p>
        </p:txBody>
      </p:sp>
    </p:spTree>
    <p:extLst>
      <p:ext uri="{BB962C8B-B14F-4D97-AF65-F5344CB8AC3E}">
        <p14:creationId xmlns:p14="http://schemas.microsoft.com/office/powerpoint/2010/main" val="543845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0EF57DD-07FA-E243-A750-88DF2FBE8569}"/>
              </a:ext>
            </a:extLst>
          </p:cNvPr>
          <p:cNvSpPr>
            <a:spLocks noGrp="1"/>
          </p:cNvSpPr>
          <p:nvPr>
            <p:ph type="title"/>
          </p:nvPr>
        </p:nvSpPr>
        <p:spPr/>
        <p:txBody>
          <a:bodyPr/>
          <a:lstStyle/>
          <a:p>
            <a:r>
              <a:rPr lang="en-US" dirty="0"/>
              <a:t>The Curse of Dimensionality</a:t>
            </a:r>
          </a:p>
        </p:txBody>
      </p:sp>
      <p:sp>
        <p:nvSpPr>
          <p:cNvPr id="9" name="Content Placeholder 8">
            <a:extLst>
              <a:ext uri="{FF2B5EF4-FFF2-40B4-BE49-F238E27FC236}">
                <a16:creationId xmlns:a16="http://schemas.microsoft.com/office/drawing/2014/main" id="{5A3BB084-1E4F-6344-91C4-56811C4ECF78}"/>
              </a:ext>
            </a:extLst>
          </p:cNvPr>
          <p:cNvSpPr>
            <a:spLocks noGrp="1"/>
          </p:cNvSpPr>
          <p:nvPr>
            <p:ph idx="1"/>
          </p:nvPr>
        </p:nvSpPr>
        <p:spPr>
          <a:xfrm>
            <a:off x="1191389" y="2326956"/>
            <a:ext cx="15221316" cy="3407417"/>
          </a:xfrm>
        </p:spPr>
        <p:txBody>
          <a:bodyPr/>
          <a:lstStyle/>
          <a:p>
            <a:pPr marL="0" indent="0">
              <a:buNone/>
            </a:pPr>
            <a:r>
              <a:rPr lang="en-US" sz="4400" i="1" dirty="0"/>
              <a:t>…various phenomena that arise when analyzing and organizing data in high-dimensional spaces (often with hundreds or thousands of dimensions) that do not occur in low-dimensional settings such as the three-dimensional physical space of everyday experience.</a:t>
            </a:r>
          </a:p>
        </p:txBody>
      </p:sp>
      <p:sp>
        <p:nvSpPr>
          <p:cNvPr id="5" name="Slide Number Placeholder 4">
            <a:extLst>
              <a:ext uri="{FF2B5EF4-FFF2-40B4-BE49-F238E27FC236}">
                <a16:creationId xmlns:a16="http://schemas.microsoft.com/office/drawing/2014/main" id="{4C403777-B091-3442-A3A6-DCC5876C7769}"/>
              </a:ext>
            </a:extLst>
          </p:cNvPr>
          <p:cNvSpPr>
            <a:spLocks noGrp="1"/>
          </p:cNvSpPr>
          <p:nvPr>
            <p:ph type="sldNum" sz="quarter" idx="12"/>
          </p:nvPr>
        </p:nvSpPr>
        <p:spPr/>
        <p:txBody>
          <a:bodyPr/>
          <a:lstStyle/>
          <a:p>
            <a:fld id="{3310D8EA-3107-4873-B9AB-DD7D3E79053A}" type="slidenum">
              <a:rPr lang="en-US" smtClean="0"/>
              <a:t>17</a:t>
            </a:fld>
            <a:endParaRPr lang="en-US"/>
          </a:p>
        </p:txBody>
      </p:sp>
      <p:sp>
        <p:nvSpPr>
          <p:cNvPr id="10" name="TextBox 9">
            <a:extLst>
              <a:ext uri="{FF2B5EF4-FFF2-40B4-BE49-F238E27FC236}">
                <a16:creationId xmlns:a16="http://schemas.microsoft.com/office/drawing/2014/main" id="{71C4D374-9DAF-EA4B-ADBB-4FBACF714722}"/>
              </a:ext>
            </a:extLst>
          </p:cNvPr>
          <p:cNvSpPr txBox="1"/>
          <p:nvPr/>
        </p:nvSpPr>
        <p:spPr>
          <a:xfrm>
            <a:off x="8648055" y="8555064"/>
            <a:ext cx="7531229" cy="464614"/>
          </a:xfrm>
          <a:prstGeom prst="rect">
            <a:avLst/>
          </a:prstGeom>
          <a:noFill/>
        </p:spPr>
        <p:txBody>
          <a:bodyPr wrap="none" rtlCol="0">
            <a:spAutoFit/>
          </a:bodyPr>
          <a:lstStyle/>
          <a:p>
            <a:r>
              <a:rPr lang="en-US" dirty="0"/>
              <a:t>https://en.wikipedia.org/wiki/Dimensionality_reduction</a:t>
            </a:r>
          </a:p>
        </p:txBody>
      </p:sp>
      <p:sp>
        <p:nvSpPr>
          <p:cNvPr id="11" name="TextBox 10">
            <a:extLst>
              <a:ext uri="{FF2B5EF4-FFF2-40B4-BE49-F238E27FC236}">
                <a16:creationId xmlns:a16="http://schemas.microsoft.com/office/drawing/2014/main" id="{E0983FD6-1C8E-FE4D-BAC5-9FAB59AC9647}"/>
              </a:ext>
            </a:extLst>
          </p:cNvPr>
          <p:cNvSpPr txBox="1"/>
          <p:nvPr/>
        </p:nvSpPr>
        <p:spPr>
          <a:xfrm>
            <a:off x="8508568" y="7640664"/>
            <a:ext cx="8214103" cy="464614"/>
          </a:xfrm>
          <a:prstGeom prst="rect">
            <a:avLst/>
          </a:prstGeom>
          <a:noFill/>
        </p:spPr>
        <p:txBody>
          <a:bodyPr wrap="square" rtlCol="0">
            <a:spAutoFit/>
          </a:bodyPr>
          <a:lstStyle/>
          <a:p>
            <a:r>
              <a:rPr lang="en-US" dirty="0"/>
              <a:t>https://en.wikipedia.org/wiki/Curse_of_dimensionality</a:t>
            </a:r>
          </a:p>
        </p:txBody>
      </p:sp>
    </p:spTree>
    <p:extLst>
      <p:ext uri="{BB962C8B-B14F-4D97-AF65-F5344CB8AC3E}">
        <p14:creationId xmlns:p14="http://schemas.microsoft.com/office/powerpoint/2010/main" val="1101084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264A3-6A7B-8E4F-9EE7-B0C9B25D518C}"/>
              </a:ext>
            </a:extLst>
          </p:cNvPr>
          <p:cNvSpPr>
            <a:spLocks noGrp="1"/>
          </p:cNvSpPr>
          <p:nvPr>
            <p:ph type="title"/>
          </p:nvPr>
        </p:nvSpPr>
        <p:spPr/>
        <p:txBody>
          <a:bodyPr/>
          <a:lstStyle/>
          <a:p>
            <a:r>
              <a:rPr lang="en-US" dirty="0"/>
              <a:t>Serial vs. Parallel Graph Algorithms</a:t>
            </a:r>
          </a:p>
        </p:txBody>
      </p:sp>
      <p:sp>
        <p:nvSpPr>
          <p:cNvPr id="3" name="Content Placeholder 2">
            <a:extLst>
              <a:ext uri="{FF2B5EF4-FFF2-40B4-BE49-F238E27FC236}">
                <a16:creationId xmlns:a16="http://schemas.microsoft.com/office/drawing/2014/main" id="{A5083E51-1397-1547-8BD2-56AAAF8447D9}"/>
              </a:ext>
            </a:extLst>
          </p:cNvPr>
          <p:cNvSpPr>
            <a:spLocks noGrp="1"/>
          </p:cNvSpPr>
          <p:nvPr>
            <p:ph sz="half" idx="1"/>
          </p:nvPr>
        </p:nvSpPr>
        <p:spPr>
          <a:xfrm>
            <a:off x="726439" y="5720316"/>
            <a:ext cx="8102601" cy="2941086"/>
          </a:xfrm>
        </p:spPr>
        <p:txBody>
          <a:bodyPr/>
          <a:lstStyle/>
          <a:p>
            <a:r>
              <a:rPr lang="en-US" dirty="0"/>
              <a:t>One task cannot begin before the prior task is complete</a:t>
            </a:r>
          </a:p>
          <a:p>
            <a:r>
              <a:rPr lang="en-US" dirty="0"/>
              <a:t>Task order is important</a:t>
            </a:r>
          </a:p>
          <a:p>
            <a:r>
              <a:rPr lang="en-US" dirty="0"/>
              <a:t>Serial Algorithms cannot easily be optimized on FPGAs</a:t>
            </a:r>
          </a:p>
        </p:txBody>
      </p:sp>
      <p:sp>
        <p:nvSpPr>
          <p:cNvPr id="4" name="Content Placeholder 3">
            <a:extLst>
              <a:ext uri="{FF2B5EF4-FFF2-40B4-BE49-F238E27FC236}">
                <a16:creationId xmlns:a16="http://schemas.microsoft.com/office/drawing/2014/main" id="{BD7E99E6-D4BF-384C-B659-05C6067B7139}"/>
              </a:ext>
            </a:extLst>
          </p:cNvPr>
          <p:cNvSpPr>
            <a:spLocks noGrp="1"/>
          </p:cNvSpPr>
          <p:nvPr>
            <p:ph sz="half" idx="2"/>
          </p:nvPr>
        </p:nvSpPr>
        <p:spPr>
          <a:xfrm>
            <a:off x="9052561" y="5875030"/>
            <a:ext cx="8302172" cy="2786372"/>
          </a:xfrm>
        </p:spPr>
        <p:txBody>
          <a:bodyPr/>
          <a:lstStyle/>
          <a:p>
            <a:r>
              <a:rPr lang="en-US" dirty="0"/>
              <a:t>Many tasks can be done independently</a:t>
            </a:r>
          </a:p>
          <a:p>
            <a:r>
              <a:rPr lang="en-US" dirty="0"/>
              <a:t>Task order in not relevent</a:t>
            </a:r>
          </a:p>
          <a:p>
            <a:r>
              <a:rPr lang="en-US" dirty="0"/>
              <a:t>Tasks can usually be done faster on FPGAs</a:t>
            </a:r>
          </a:p>
          <a:p>
            <a:endParaRPr lang="en-US" dirty="0"/>
          </a:p>
        </p:txBody>
      </p:sp>
      <p:sp>
        <p:nvSpPr>
          <p:cNvPr id="6" name="Slide Number Placeholder 5">
            <a:extLst>
              <a:ext uri="{FF2B5EF4-FFF2-40B4-BE49-F238E27FC236}">
                <a16:creationId xmlns:a16="http://schemas.microsoft.com/office/drawing/2014/main" id="{C5F07428-F0C6-2748-B6A0-977456D67E13}"/>
              </a:ext>
            </a:extLst>
          </p:cNvPr>
          <p:cNvSpPr>
            <a:spLocks noGrp="1"/>
          </p:cNvSpPr>
          <p:nvPr>
            <p:ph type="sldNum" sz="quarter" idx="12"/>
          </p:nvPr>
        </p:nvSpPr>
        <p:spPr/>
        <p:txBody>
          <a:bodyPr/>
          <a:lstStyle/>
          <a:p>
            <a:fld id="{3310D8EA-3107-4873-B9AB-DD7D3E79053A}" type="slidenum">
              <a:rPr lang="en-US" smtClean="0"/>
              <a:t>18</a:t>
            </a:fld>
            <a:endParaRPr lang="en-US"/>
          </a:p>
        </p:txBody>
      </p:sp>
      <p:sp>
        <p:nvSpPr>
          <p:cNvPr id="7" name="Text Placeholder 6">
            <a:extLst>
              <a:ext uri="{FF2B5EF4-FFF2-40B4-BE49-F238E27FC236}">
                <a16:creationId xmlns:a16="http://schemas.microsoft.com/office/drawing/2014/main" id="{15DA7808-35AB-8A4A-A29D-5F8F28F91D69}"/>
              </a:ext>
            </a:extLst>
          </p:cNvPr>
          <p:cNvSpPr>
            <a:spLocks noGrp="1"/>
          </p:cNvSpPr>
          <p:nvPr>
            <p:ph type="body" idx="13"/>
          </p:nvPr>
        </p:nvSpPr>
        <p:spPr>
          <a:xfrm>
            <a:off x="2013143" y="2233972"/>
            <a:ext cx="5277766" cy="721783"/>
          </a:xfrm>
        </p:spPr>
        <p:txBody>
          <a:bodyPr/>
          <a:lstStyle/>
          <a:p>
            <a:pPr algn="ctr"/>
            <a:r>
              <a:rPr lang="en-US" b="1" dirty="0">
                <a:solidFill>
                  <a:schemeClr val="tx1">
                    <a:lumMod val="50000"/>
                  </a:schemeClr>
                </a:solidFill>
              </a:rPr>
              <a:t>Serial Graph Algorithms</a:t>
            </a:r>
          </a:p>
        </p:txBody>
      </p:sp>
      <p:sp>
        <p:nvSpPr>
          <p:cNvPr id="8" name="Text Placeholder 7">
            <a:extLst>
              <a:ext uri="{FF2B5EF4-FFF2-40B4-BE49-F238E27FC236}">
                <a16:creationId xmlns:a16="http://schemas.microsoft.com/office/drawing/2014/main" id="{3C4126D3-11DE-DF47-80CC-F47C71949161}"/>
              </a:ext>
            </a:extLst>
          </p:cNvPr>
          <p:cNvSpPr>
            <a:spLocks noGrp="1"/>
          </p:cNvSpPr>
          <p:nvPr>
            <p:ph type="body" sz="quarter" idx="3"/>
          </p:nvPr>
        </p:nvSpPr>
        <p:spPr>
          <a:xfrm>
            <a:off x="8966600" y="2233972"/>
            <a:ext cx="8270240" cy="721783"/>
          </a:xfrm>
        </p:spPr>
        <p:txBody>
          <a:bodyPr/>
          <a:lstStyle/>
          <a:p>
            <a:pPr algn="ctr"/>
            <a:r>
              <a:rPr lang="en-US" b="1" dirty="0">
                <a:solidFill>
                  <a:schemeClr val="tx1">
                    <a:lumMod val="50000"/>
                  </a:schemeClr>
                </a:solidFill>
              </a:rPr>
              <a:t>Parallel Graph Algorithms</a:t>
            </a:r>
          </a:p>
        </p:txBody>
      </p:sp>
      <p:sp>
        <p:nvSpPr>
          <p:cNvPr id="9" name="Rectangle 8">
            <a:extLst>
              <a:ext uri="{FF2B5EF4-FFF2-40B4-BE49-F238E27FC236}">
                <a16:creationId xmlns:a16="http://schemas.microsoft.com/office/drawing/2014/main" id="{FDCE0AE2-0EDC-5A41-9D84-31D1C69F081F}"/>
              </a:ext>
            </a:extLst>
          </p:cNvPr>
          <p:cNvSpPr/>
          <p:nvPr/>
        </p:nvSpPr>
        <p:spPr>
          <a:xfrm>
            <a:off x="2356807" y="3798666"/>
            <a:ext cx="1133559" cy="636449"/>
          </a:xfrm>
          <a:prstGeom prst="rect">
            <a:avLst/>
          </a:prstGeom>
          <a:solidFill>
            <a:schemeClr val="accent1"/>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Task</a:t>
            </a:r>
          </a:p>
        </p:txBody>
      </p:sp>
      <p:sp>
        <p:nvSpPr>
          <p:cNvPr id="10" name="Rectangle 9">
            <a:extLst>
              <a:ext uri="{FF2B5EF4-FFF2-40B4-BE49-F238E27FC236}">
                <a16:creationId xmlns:a16="http://schemas.microsoft.com/office/drawing/2014/main" id="{268314C8-A7B5-2E47-A3D6-C517AF61972B}"/>
              </a:ext>
            </a:extLst>
          </p:cNvPr>
          <p:cNvSpPr/>
          <p:nvPr/>
        </p:nvSpPr>
        <p:spPr>
          <a:xfrm>
            <a:off x="4000131" y="3798666"/>
            <a:ext cx="1133559" cy="636449"/>
          </a:xfrm>
          <a:prstGeom prst="rect">
            <a:avLst/>
          </a:prstGeom>
          <a:solidFill>
            <a:schemeClr val="accent1"/>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Task</a:t>
            </a:r>
          </a:p>
        </p:txBody>
      </p:sp>
      <p:cxnSp>
        <p:nvCxnSpPr>
          <p:cNvPr id="12" name="Straight Arrow Connector 11">
            <a:extLst>
              <a:ext uri="{FF2B5EF4-FFF2-40B4-BE49-F238E27FC236}">
                <a16:creationId xmlns:a16="http://schemas.microsoft.com/office/drawing/2014/main" id="{D5CACBF4-71C9-544A-8B90-E531B47C3763}"/>
              </a:ext>
            </a:extLst>
          </p:cNvPr>
          <p:cNvCxnSpPr>
            <a:stCxn id="9" idx="3"/>
            <a:endCxn id="10" idx="1"/>
          </p:cNvCxnSpPr>
          <p:nvPr/>
        </p:nvCxnSpPr>
        <p:spPr>
          <a:xfrm>
            <a:off x="3490366" y="4116891"/>
            <a:ext cx="509765" cy="0"/>
          </a:xfrm>
          <a:prstGeom prst="straightConnector1">
            <a:avLst/>
          </a:prstGeom>
          <a:ln w="5715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E5DB5EA-1FFA-1646-ACA7-2EF260476548}"/>
              </a:ext>
            </a:extLst>
          </p:cNvPr>
          <p:cNvSpPr/>
          <p:nvPr/>
        </p:nvSpPr>
        <p:spPr>
          <a:xfrm>
            <a:off x="5632755" y="3802971"/>
            <a:ext cx="1133559" cy="636449"/>
          </a:xfrm>
          <a:prstGeom prst="rect">
            <a:avLst/>
          </a:prstGeom>
          <a:solidFill>
            <a:schemeClr val="accent1"/>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Task</a:t>
            </a:r>
          </a:p>
        </p:txBody>
      </p:sp>
      <p:cxnSp>
        <p:nvCxnSpPr>
          <p:cNvPr id="14" name="Straight Arrow Connector 13">
            <a:extLst>
              <a:ext uri="{FF2B5EF4-FFF2-40B4-BE49-F238E27FC236}">
                <a16:creationId xmlns:a16="http://schemas.microsoft.com/office/drawing/2014/main" id="{11C9D017-45FB-3D4F-8A8D-EB62872A5AC9}"/>
              </a:ext>
            </a:extLst>
          </p:cNvPr>
          <p:cNvCxnSpPr>
            <a:cxnSpLocks/>
            <a:stCxn id="10" idx="3"/>
            <a:endCxn id="13" idx="1"/>
          </p:cNvCxnSpPr>
          <p:nvPr/>
        </p:nvCxnSpPr>
        <p:spPr>
          <a:xfrm>
            <a:off x="5133690" y="4116891"/>
            <a:ext cx="499065" cy="4305"/>
          </a:xfrm>
          <a:prstGeom prst="straightConnector1">
            <a:avLst/>
          </a:prstGeom>
          <a:ln w="5715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1EA669F-7938-F640-AEE4-691AD352C823}"/>
              </a:ext>
            </a:extLst>
          </p:cNvPr>
          <p:cNvSpPr/>
          <p:nvPr/>
        </p:nvSpPr>
        <p:spPr>
          <a:xfrm>
            <a:off x="683882" y="3798666"/>
            <a:ext cx="1214159" cy="636449"/>
          </a:xfrm>
          <a:prstGeom prst="ellipse">
            <a:avLst/>
          </a:prstGeom>
          <a:solidFill>
            <a:srgbClr val="008770"/>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Start</a:t>
            </a:r>
          </a:p>
        </p:txBody>
      </p:sp>
      <p:cxnSp>
        <p:nvCxnSpPr>
          <p:cNvPr id="17" name="Straight Arrow Connector 16">
            <a:extLst>
              <a:ext uri="{FF2B5EF4-FFF2-40B4-BE49-F238E27FC236}">
                <a16:creationId xmlns:a16="http://schemas.microsoft.com/office/drawing/2014/main" id="{765F1BA7-2C00-064B-8013-5E5BD74BF668}"/>
              </a:ext>
            </a:extLst>
          </p:cNvPr>
          <p:cNvCxnSpPr>
            <a:cxnSpLocks/>
            <a:stCxn id="16" idx="6"/>
            <a:endCxn id="9" idx="1"/>
          </p:cNvCxnSpPr>
          <p:nvPr/>
        </p:nvCxnSpPr>
        <p:spPr>
          <a:xfrm>
            <a:off x="1898041" y="4116891"/>
            <a:ext cx="458766" cy="0"/>
          </a:xfrm>
          <a:prstGeom prst="straightConnector1">
            <a:avLst/>
          </a:prstGeom>
          <a:ln w="5715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BB92231-63F0-5F4C-ABBA-BBEDA483F730}"/>
              </a:ext>
            </a:extLst>
          </p:cNvPr>
          <p:cNvSpPr/>
          <p:nvPr/>
        </p:nvSpPr>
        <p:spPr>
          <a:xfrm>
            <a:off x="7248352" y="3819931"/>
            <a:ext cx="1214159" cy="636449"/>
          </a:xfrm>
          <a:prstGeom prst="ellipse">
            <a:avLst/>
          </a:prstGeom>
          <a:solidFill>
            <a:srgbClr val="008770"/>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End</a:t>
            </a:r>
          </a:p>
        </p:txBody>
      </p:sp>
      <p:cxnSp>
        <p:nvCxnSpPr>
          <p:cNvPr id="20" name="Straight Arrow Connector 19">
            <a:extLst>
              <a:ext uri="{FF2B5EF4-FFF2-40B4-BE49-F238E27FC236}">
                <a16:creationId xmlns:a16="http://schemas.microsoft.com/office/drawing/2014/main" id="{5BCB58DD-51BE-3047-958A-A9C6B32F9C01}"/>
              </a:ext>
            </a:extLst>
          </p:cNvPr>
          <p:cNvCxnSpPr>
            <a:cxnSpLocks/>
            <a:stCxn id="13" idx="3"/>
            <a:endCxn id="19" idx="2"/>
          </p:cNvCxnSpPr>
          <p:nvPr/>
        </p:nvCxnSpPr>
        <p:spPr>
          <a:xfrm>
            <a:off x="6766314" y="4121196"/>
            <a:ext cx="482038" cy="16960"/>
          </a:xfrm>
          <a:prstGeom prst="straightConnector1">
            <a:avLst/>
          </a:prstGeom>
          <a:ln w="5715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6ACF5D5-F045-4541-A9FB-CAB8E5B6E042}"/>
              </a:ext>
            </a:extLst>
          </p:cNvPr>
          <p:cNvSpPr/>
          <p:nvPr/>
        </p:nvSpPr>
        <p:spPr>
          <a:xfrm>
            <a:off x="12343739" y="2968535"/>
            <a:ext cx="1133559" cy="636449"/>
          </a:xfrm>
          <a:prstGeom prst="rect">
            <a:avLst/>
          </a:prstGeom>
          <a:solidFill>
            <a:schemeClr val="accent1"/>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Task</a:t>
            </a:r>
          </a:p>
        </p:txBody>
      </p:sp>
      <p:sp>
        <p:nvSpPr>
          <p:cNvPr id="32" name="Rectangle 31">
            <a:extLst>
              <a:ext uri="{FF2B5EF4-FFF2-40B4-BE49-F238E27FC236}">
                <a16:creationId xmlns:a16="http://schemas.microsoft.com/office/drawing/2014/main" id="{136E940B-183C-774D-A300-DEE25431CDB8}"/>
              </a:ext>
            </a:extLst>
          </p:cNvPr>
          <p:cNvSpPr/>
          <p:nvPr/>
        </p:nvSpPr>
        <p:spPr>
          <a:xfrm>
            <a:off x="12343738" y="3821376"/>
            <a:ext cx="1133559" cy="636449"/>
          </a:xfrm>
          <a:prstGeom prst="rect">
            <a:avLst/>
          </a:prstGeom>
          <a:solidFill>
            <a:schemeClr val="accent1"/>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Task</a:t>
            </a:r>
          </a:p>
        </p:txBody>
      </p:sp>
      <p:cxnSp>
        <p:nvCxnSpPr>
          <p:cNvPr id="33" name="Straight Arrow Connector 32">
            <a:extLst>
              <a:ext uri="{FF2B5EF4-FFF2-40B4-BE49-F238E27FC236}">
                <a16:creationId xmlns:a16="http://schemas.microsoft.com/office/drawing/2014/main" id="{C9490982-1E65-1941-A8D6-D2C683AFE9B7}"/>
              </a:ext>
            </a:extLst>
          </p:cNvPr>
          <p:cNvCxnSpPr>
            <a:cxnSpLocks/>
            <a:stCxn id="34" idx="3"/>
            <a:endCxn id="38" idx="2"/>
          </p:cNvCxnSpPr>
          <p:nvPr/>
        </p:nvCxnSpPr>
        <p:spPr>
          <a:xfrm flipV="1">
            <a:off x="13477296" y="4116891"/>
            <a:ext cx="1373832" cy="875549"/>
          </a:xfrm>
          <a:prstGeom prst="straightConnector1">
            <a:avLst/>
          </a:prstGeom>
          <a:ln w="5715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CDE9E198-8ACF-8B46-9A1E-BC44BB4F4DB0}"/>
              </a:ext>
            </a:extLst>
          </p:cNvPr>
          <p:cNvSpPr/>
          <p:nvPr/>
        </p:nvSpPr>
        <p:spPr>
          <a:xfrm>
            <a:off x="12343737" y="4674215"/>
            <a:ext cx="1133559" cy="636449"/>
          </a:xfrm>
          <a:prstGeom prst="rect">
            <a:avLst/>
          </a:prstGeom>
          <a:solidFill>
            <a:schemeClr val="accent1"/>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Task</a:t>
            </a:r>
          </a:p>
        </p:txBody>
      </p:sp>
      <p:cxnSp>
        <p:nvCxnSpPr>
          <p:cNvPr id="35" name="Straight Arrow Connector 34">
            <a:extLst>
              <a:ext uri="{FF2B5EF4-FFF2-40B4-BE49-F238E27FC236}">
                <a16:creationId xmlns:a16="http://schemas.microsoft.com/office/drawing/2014/main" id="{A32EAFF6-74D3-A14A-A1BA-EAEF58128A6C}"/>
              </a:ext>
            </a:extLst>
          </p:cNvPr>
          <p:cNvCxnSpPr>
            <a:cxnSpLocks/>
            <a:stCxn id="32" idx="3"/>
            <a:endCxn id="38" idx="2"/>
          </p:cNvCxnSpPr>
          <p:nvPr/>
        </p:nvCxnSpPr>
        <p:spPr>
          <a:xfrm flipV="1">
            <a:off x="13477297" y="4116891"/>
            <a:ext cx="1373831" cy="22710"/>
          </a:xfrm>
          <a:prstGeom prst="straightConnector1">
            <a:avLst/>
          </a:prstGeom>
          <a:ln w="5715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9E1FB3F5-28A0-0641-B73E-773BA43F4E19}"/>
              </a:ext>
            </a:extLst>
          </p:cNvPr>
          <p:cNvSpPr/>
          <p:nvPr/>
        </p:nvSpPr>
        <p:spPr>
          <a:xfrm>
            <a:off x="9796045" y="3821376"/>
            <a:ext cx="1214159" cy="636449"/>
          </a:xfrm>
          <a:prstGeom prst="ellipse">
            <a:avLst/>
          </a:prstGeom>
          <a:solidFill>
            <a:srgbClr val="008770"/>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Start</a:t>
            </a:r>
          </a:p>
        </p:txBody>
      </p:sp>
      <p:cxnSp>
        <p:nvCxnSpPr>
          <p:cNvPr id="37" name="Straight Arrow Connector 36">
            <a:extLst>
              <a:ext uri="{FF2B5EF4-FFF2-40B4-BE49-F238E27FC236}">
                <a16:creationId xmlns:a16="http://schemas.microsoft.com/office/drawing/2014/main" id="{F6638674-4068-F342-8103-B1869FD0033D}"/>
              </a:ext>
            </a:extLst>
          </p:cNvPr>
          <p:cNvCxnSpPr>
            <a:cxnSpLocks/>
            <a:stCxn id="36" idx="6"/>
            <a:endCxn id="31" idx="1"/>
          </p:cNvCxnSpPr>
          <p:nvPr/>
        </p:nvCxnSpPr>
        <p:spPr>
          <a:xfrm flipV="1">
            <a:off x="11010204" y="3286760"/>
            <a:ext cx="1333535" cy="852841"/>
          </a:xfrm>
          <a:prstGeom prst="straightConnector1">
            <a:avLst/>
          </a:prstGeom>
          <a:ln w="5715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B933158D-EB54-A240-A364-C96F742AE271}"/>
              </a:ext>
            </a:extLst>
          </p:cNvPr>
          <p:cNvSpPr/>
          <p:nvPr/>
        </p:nvSpPr>
        <p:spPr>
          <a:xfrm>
            <a:off x="14851128" y="3798666"/>
            <a:ext cx="1214159" cy="636449"/>
          </a:xfrm>
          <a:prstGeom prst="ellipse">
            <a:avLst/>
          </a:prstGeom>
          <a:solidFill>
            <a:srgbClr val="008770"/>
          </a:solidFill>
          <a:ln w="381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End</a:t>
            </a:r>
          </a:p>
        </p:txBody>
      </p:sp>
      <p:cxnSp>
        <p:nvCxnSpPr>
          <p:cNvPr id="39" name="Straight Arrow Connector 38">
            <a:extLst>
              <a:ext uri="{FF2B5EF4-FFF2-40B4-BE49-F238E27FC236}">
                <a16:creationId xmlns:a16="http://schemas.microsoft.com/office/drawing/2014/main" id="{D17E6CA6-5F9E-5E4C-BF60-EF11D951C440}"/>
              </a:ext>
            </a:extLst>
          </p:cNvPr>
          <p:cNvCxnSpPr>
            <a:cxnSpLocks/>
            <a:stCxn id="31" idx="3"/>
            <a:endCxn id="38" idx="2"/>
          </p:cNvCxnSpPr>
          <p:nvPr/>
        </p:nvCxnSpPr>
        <p:spPr>
          <a:xfrm>
            <a:off x="13477298" y="3286760"/>
            <a:ext cx="1373830" cy="830131"/>
          </a:xfrm>
          <a:prstGeom prst="straightConnector1">
            <a:avLst/>
          </a:prstGeom>
          <a:ln w="5715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B5D4DEE-ADCD-7C42-82D8-D17EDA6D672D}"/>
              </a:ext>
            </a:extLst>
          </p:cNvPr>
          <p:cNvCxnSpPr>
            <a:cxnSpLocks/>
            <a:stCxn id="36" idx="6"/>
            <a:endCxn id="32" idx="1"/>
          </p:cNvCxnSpPr>
          <p:nvPr/>
        </p:nvCxnSpPr>
        <p:spPr>
          <a:xfrm>
            <a:off x="11010204" y="4139601"/>
            <a:ext cx="1333534" cy="0"/>
          </a:xfrm>
          <a:prstGeom prst="straightConnector1">
            <a:avLst/>
          </a:prstGeom>
          <a:ln w="5715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CEE78FB0-AE72-044C-824A-C813B76E078A}"/>
              </a:ext>
            </a:extLst>
          </p:cNvPr>
          <p:cNvCxnSpPr>
            <a:cxnSpLocks/>
            <a:stCxn id="36" idx="6"/>
            <a:endCxn id="34" idx="1"/>
          </p:cNvCxnSpPr>
          <p:nvPr/>
        </p:nvCxnSpPr>
        <p:spPr>
          <a:xfrm>
            <a:off x="11010204" y="4139601"/>
            <a:ext cx="1333533" cy="852839"/>
          </a:xfrm>
          <a:prstGeom prst="straightConnector1">
            <a:avLst/>
          </a:prstGeom>
          <a:ln w="5715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557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8EEC132-9F8D-9348-AD46-B29264B60EF5}"/>
              </a:ext>
            </a:extLst>
          </p:cNvPr>
          <p:cNvSpPr>
            <a:spLocks noGrp="1"/>
          </p:cNvSpPr>
          <p:nvPr>
            <p:ph type="title"/>
          </p:nvPr>
        </p:nvSpPr>
        <p:spPr/>
        <p:txBody>
          <a:bodyPr/>
          <a:lstStyle/>
          <a:p>
            <a:r>
              <a:rPr lang="en-US" dirty="0"/>
              <a:t>Does the Human Brain do Serial or Parallel Computation? </a:t>
            </a:r>
          </a:p>
        </p:txBody>
      </p:sp>
      <p:sp>
        <p:nvSpPr>
          <p:cNvPr id="9" name="Text Placeholder 8">
            <a:extLst>
              <a:ext uri="{FF2B5EF4-FFF2-40B4-BE49-F238E27FC236}">
                <a16:creationId xmlns:a16="http://schemas.microsoft.com/office/drawing/2014/main" id="{B66A7844-5E53-004C-A9DB-6BD1DCAAD40C}"/>
              </a:ext>
            </a:extLst>
          </p:cNvPr>
          <p:cNvSpPr>
            <a:spLocks noGrp="1"/>
          </p:cNvSpPr>
          <p:nvPr>
            <p:ph idx="1"/>
          </p:nvPr>
        </p:nvSpPr>
        <p:spPr>
          <a:xfrm>
            <a:off x="726439" y="2024743"/>
            <a:ext cx="16596361" cy="3477155"/>
          </a:xfrm>
        </p:spPr>
        <p:txBody>
          <a:bodyPr/>
          <a:lstStyle/>
          <a:p>
            <a:pPr>
              <a:buSzPct val="100000"/>
            </a:pPr>
            <a:r>
              <a:rPr lang="en-US" sz="3600" dirty="0"/>
              <a:t>The following slide photos of two people</a:t>
            </a:r>
          </a:p>
          <a:p>
            <a:pPr>
              <a:buSzPct val="100000"/>
            </a:pPr>
            <a:r>
              <a:rPr lang="en-US" sz="3600" dirty="0"/>
              <a:t>One is a famous actor</a:t>
            </a:r>
          </a:p>
          <a:p>
            <a:pPr>
              <a:buSzPct val="100000"/>
            </a:pPr>
            <a:r>
              <a:rPr lang="en-US" sz="3600" dirty="0"/>
              <a:t>The other is a synthetically generated image of a person (generated by a GAN)</a:t>
            </a:r>
          </a:p>
          <a:p>
            <a:pPr>
              <a:buSzPct val="100000"/>
            </a:pPr>
            <a:r>
              <a:rPr lang="en-US" sz="3600" dirty="0"/>
              <a:t>Shout out “</a:t>
            </a:r>
            <a:r>
              <a:rPr lang="en-US" sz="3600" b="1" dirty="0">
                <a:solidFill>
                  <a:schemeClr val="accent1"/>
                </a:solidFill>
              </a:rPr>
              <a:t>Left</a:t>
            </a:r>
            <a:r>
              <a:rPr lang="en-US" sz="3600" dirty="0"/>
              <a:t>” or “</a:t>
            </a:r>
            <a:r>
              <a:rPr lang="en-US" sz="3600" b="1" dirty="0">
                <a:solidFill>
                  <a:schemeClr val="accent1"/>
                </a:solidFill>
              </a:rPr>
              <a:t>Right</a:t>
            </a:r>
            <a:r>
              <a:rPr lang="en-US" sz="3600" dirty="0"/>
              <a:t>” as soon as you can tell which is the </a:t>
            </a:r>
            <a:r>
              <a:rPr lang="en-US" sz="3600" b="1" dirty="0"/>
              <a:t>famous</a:t>
            </a:r>
            <a:r>
              <a:rPr lang="en-US" sz="3600" dirty="0"/>
              <a:t> </a:t>
            </a:r>
            <a:r>
              <a:rPr lang="en-US" sz="3600" b="1" dirty="0"/>
              <a:t>actor</a:t>
            </a:r>
          </a:p>
        </p:txBody>
      </p:sp>
      <p:sp>
        <p:nvSpPr>
          <p:cNvPr id="6" name="Slide Number Placeholder 5">
            <a:extLst>
              <a:ext uri="{FF2B5EF4-FFF2-40B4-BE49-F238E27FC236}">
                <a16:creationId xmlns:a16="http://schemas.microsoft.com/office/drawing/2014/main" id="{144A30F2-DD47-8C4F-8CAD-79F3238723D5}"/>
              </a:ext>
            </a:extLst>
          </p:cNvPr>
          <p:cNvSpPr>
            <a:spLocks noGrp="1"/>
          </p:cNvSpPr>
          <p:nvPr>
            <p:ph type="sldNum" sz="quarter" idx="12"/>
          </p:nvPr>
        </p:nvSpPr>
        <p:spPr/>
        <p:txBody>
          <a:bodyPr/>
          <a:lstStyle/>
          <a:p>
            <a:fld id="{3310D8EA-3107-4873-B9AB-DD7D3E79053A}" type="slidenum">
              <a:rPr lang="en-US" smtClean="0"/>
              <a:t>19</a:t>
            </a:fld>
            <a:endParaRPr lang="en-US"/>
          </a:p>
        </p:txBody>
      </p:sp>
    </p:spTree>
    <p:extLst>
      <p:ext uri="{BB962C8B-B14F-4D97-AF65-F5344CB8AC3E}">
        <p14:creationId xmlns:p14="http://schemas.microsoft.com/office/powerpoint/2010/main" val="758811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C73EF-1869-5046-8438-C781CB4D442E}"/>
              </a:ext>
            </a:extLst>
          </p:cNvPr>
          <p:cNvSpPr>
            <a:spLocks noGrp="1"/>
          </p:cNvSpPr>
          <p:nvPr>
            <p:ph type="title"/>
          </p:nvPr>
        </p:nvSpPr>
        <p:spPr/>
        <p:txBody>
          <a:bodyPr/>
          <a:lstStyle/>
          <a:p>
            <a:r>
              <a:rPr lang="en-US" dirty="0"/>
              <a:t>Talk Description</a:t>
            </a:r>
          </a:p>
        </p:txBody>
      </p:sp>
      <p:sp>
        <p:nvSpPr>
          <p:cNvPr id="3" name="Content Placeholder 2">
            <a:extLst>
              <a:ext uri="{FF2B5EF4-FFF2-40B4-BE49-F238E27FC236}">
                <a16:creationId xmlns:a16="http://schemas.microsoft.com/office/drawing/2014/main" id="{F2F2FCEB-EC9C-4C4F-8DAE-0AD816E3E4D4}"/>
              </a:ext>
            </a:extLst>
          </p:cNvPr>
          <p:cNvSpPr>
            <a:spLocks noGrp="1"/>
          </p:cNvSpPr>
          <p:nvPr>
            <p:ph idx="1"/>
          </p:nvPr>
        </p:nvSpPr>
        <p:spPr/>
        <p:txBody>
          <a:bodyPr/>
          <a:lstStyle/>
          <a:p>
            <a:pPr marL="0" indent="0">
              <a:buNone/>
            </a:pPr>
            <a:r>
              <a:rPr lang="en-US" sz="4000" dirty="0"/>
              <a:t>Today, many enterprise analytics functions are being created by manually creating low-level rules.  But what if our analytics systems automatically mapped every customer, purchase and recommendation into 200-dimension mathematical space that allowed for ultra-fast (100 millisecond) queries of similar items?  We could just select a few customers, products or features and request “more like these”.  This is the promise of graph embeddings, one of the most exciting areas that combines knowledge graph and machine learning.  This session will review the latest in enterprise knowledge graphs and show how new combinations of machine learning and knowledge graphs will transform analytics.</a:t>
            </a:r>
          </a:p>
        </p:txBody>
      </p:sp>
    </p:spTree>
    <p:extLst>
      <p:ext uri="{BB962C8B-B14F-4D97-AF65-F5344CB8AC3E}">
        <p14:creationId xmlns:p14="http://schemas.microsoft.com/office/powerpoint/2010/main" val="702434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9C2968D-31B9-5B46-988F-D9048A37E2B8}"/>
              </a:ext>
            </a:extLst>
          </p:cNvPr>
          <p:cNvSpPr>
            <a:spLocks noGrp="1"/>
          </p:cNvSpPr>
          <p:nvPr>
            <p:ph type="sldNum" sz="quarter" idx="12"/>
          </p:nvPr>
        </p:nvSpPr>
        <p:spPr/>
        <p:txBody>
          <a:bodyPr/>
          <a:lstStyle/>
          <a:p>
            <a:fld id="{3310D8EA-3107-4873-B9AB-DD7D3E79053A}" type="slidenum">
              <a:rPr lang="en-US" smtClean="0"/>
              <a:t>20</a:t>
            </a:fld>
            <a:endParaRPr lang="en-US"/>
          </a:p>
        </p:txBody>
      </p:sp>
      <p:pic>
        <p:nvPicPr>
          <p:cNvPr id="2" name="Picture 1">
            <a:extLst>
              <a:ext uri="{FF2B5EF4-FFF2-40B4-BE49-F238E27FC236}">
                <a16:creationId xmlns:a16="http://schemas.microsoft.com/office/drawing/2014/main" id="{4DC2DD91-60C9-2341-8DD0-BC8C26CB8B18}"/>
              </a:ext>
            </a:extLst>
          </p:cNvPr>
          <p:cNvPicPr>
            <a:picLocks noChangeAspect="1"/>
          </p:cNvPicPr>
          <p:nvPr/>
        </p:nvPicPr>
        <p:blipFill>
          <a:blip r:embed="rId2"/>
          <a:stretch>
            <a:fillRect/>
          </a:stretch>
        </p:blipFill>
        <p:spPr>
          <a:xfrm>
            <a:off x="3232365" y="2105245"/>
            <a:ext cx="4661452" cy="5699051"/>
          </a:xfrm>
          <a:prstGeom prst="rect">
            <a:avLst/>
          </a:prstGeom>
        </p:spPr>
      </p:pic>
      <p:pic>
        <p:nvPicPr>
          <p:cNvPr id="5" name="Picture 4">
            <a:extLst>
              <a:ext uri="{FF2B5EF4-FFF2-40B4-BE49-F238E27FC236}">
                <a16:creationId xmlns:a16="http://schemas.microsoft.com/office/drawing/2014/main" id="{0374F969-73DF-5840-9C7B-CAB9FD131C8C}"/>
              </a:ext>
            </a:extLst>
          </p:cNvPr>
          <p:cNvPicPr>
            <a:picLocks noChangeAspect="1"/>
          </p:cNvPicPr>
          <p:nvPr/>
        </p:nvPicPr>
        <p:blipFill>
          <a:blip r:embed="rId3"/>
          <a:stretch>
            <a:fillRect/>
          </a:stretch>
        </p:blipFill>
        <p:spPr>
          <a:xfrm>
            <a:off x="9376474" y="2027681"/>
            <a:ext cx="4473737" cy="5776615"/>
          </a:xfrm>
          <a:prstGeom prst="rect">
            <a:avLst/>
          </a:prstGeom>
        </p:spPr>
      </p:pic>
    </p:spTree>
    <p:extLst>
      <p:ext uri="{BB962C8B-B14F-4D97-AF65-F5344CB8AC3E}">
        <p14:creationId xmlns:p14="http://schemas.microsoft.com/office/powerpoint/2010/main" val="3725305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90AA5C9-EB08-8D4F-B886-0680523BC0EA}"/>
              </a:ext>
            </a:extLst>
          </p:cNvPr>
          <p:cNvSpPr>
            <a:spLocks noGrp="1"/>
          </p:cNvSpPr>
          <p:nvPr>
            <p:ph type="title"/>
          </p:nvPr>
        </p:nvSpPr>
        <p:spPr/>
        <p:txBody>
          <a:bodyPr/>
          <a:lstStyle/>
          <a:p>
            <a:r>
              <a:rPr lang="en-US" dirty="0"/>
              <a:t>What just happened</a:t>
            </a:r>
          </a:p>
        </p:txBody>
      </p:sp>
      <p:sp>
        <p:nvSpPr>
          <p:cNvPr id="6" name="Content Placeholder 5">
            <a:extLst>
              <a:ext uri="{FF2B5EF4-FFF2-40B4-BE49-F238E27FC236}">
                <a16:creationId xmlns:a16="http://schemas.microsoft.com/office/drawing/2014/main" id="{4E01D1B1-DF86-B340-B3D5-C8EAA889313D}"/>
              </a:ext>
            </a:extLst>
          </p:cNvPr>
          <p:cNvSpPr>
            <a:spLocks noGrp="1"/>
          </p:cNvSpPr>
          <p:nvPr>
            <p:ph idx="1"/>
          </p:nvPr>
        </p:nvSpPr>
        <p:spPr>
          <a:xfrm>
            <a:off x="726439" y="2024743"/>
            <a:ext cx="16596361" cy="4971480"/>
          </a:xfrm>
        </p:spPr>
        <p:txBody>
          <a:bodyPr/>
          <a:lstStyle/>
          <a:p>
            <a:pPr marL="514350" indent="-514350">
              <a:buSzPct val="100000"/>
              <a:buFont typeface="+mj-lt"/>
              <a:buAutoNum type="arabicPeriod"/>
            </a:pPr>
            <a:r>
              <a:rPr lang="en-US" sz="2800" dirty="0"/>
              <a:t>The visual cortex received the images as electrical signals from your eyes</a:t>
            </a:r>
          </a:p>
          <a:p>
            <a:pPr marL="514350" indent="-514350">
              <a:buSzPct val="100000"/>
              <a:buFont typeface="+mj-lt"/>
              <a:buAutoNum type="arabicPeriod"/>
            </a:pPr>
            <a:r>
              <a:rPr lang="en-US" sz="2800" dirty="0"/>
              <a:t>Your brain identified key </a:t>
            </a:r>
            <a:r>
              <a:rPr lang="en-US" sz="2800" b="1" dirty="0"/>
              <a:t>features</a:t>
            </a:r>
            <a:r>
              <a:rPr lang="en-US" sz="2800" dirty="0"/>
              <a:t> of each face from the images - in </a:t>
            </a:r>
            <a:r>
              <a:rPr lang="en-US" sz="2800" b="1" dirty="0">
                <a:solidFill>
                  <a:schemeClr val="accent1"/>
                </a:solidFill>
              </a:rPr>
              <a:t>parallel</a:t>
            </a:r>
          </a:p>
          <a:p>
            <a:pPr marL="514350" indent="-514350">
              <a:buSzPct val="100000"/>
              <a:buFont typeface="+mj-lt"/>
              <a:buAutoNum type="arabicPeriod"/>
            </a:pPr>
            <a:r>
              <a:rPr lang="en-US" sz="2800" dirty="0"/>
              <a:t>Your brain sent these features as electrical signals to your memories of people’s faces</a:t>
            </a:r>
          </a:p>
          <a:p>
            <a:pPr marL="514350" indent="-514350">
              <a:buSzPct val="100000"/>
              <a:buFont typeface="+mj-lt"/>
              <a:buAutoNum type="arabicPeriod"/>
            </a:pPr>
            <a:r>
              <a:rPr lang="en-US" sz="2800" dirty="0"/>
              <a:t>Your brain compared these features to </a:t>
            </a:r>
            <a:r>
              <a:rPr lang="en-US" sz="2800" b="1" dirty="0"/>
              <a:t>every memory you have of a person’s face </a:t>
            </a:r>
            <a:r>
              <a:rPr lang="en-US" sz="2800" dirty="0"/>
              <a:t>– in </a:t>
            </a:r>
            <a:r>
              <a:rPr lang="en-US" sz="2800" b="1" dirty="0">
                <a:solidFill>
                  <a:schemeClr val="accent1"/>
                </a:solidFill>
              </a:rPr>
              <a:t>parallel</a:t>
            </a:r>
          </a:p>
          <a:p>
            <a:pPr marL="514350" indent="-514350">
              <a:buSzPct val="100000"/>
              <a:buFont typeface="+mj-lt"/>
              <a:buAutoNum type="arabicPeriod"/>
            </a:pPr>
            <a:r>
              <a:rPr lang="en-US" sz="2800" dirty="0"/>
              <a:t>Your brain sent their recognition scores to a control center of your brain</a:t>
            </a:r>
          </a:p>
          <a:p>
            <a:pPr marL="514350" indent="-514350">
              <a:buSzPct val="100000"/>
              <a:buFont typeface="+mj-lt"/>
              <a:buAutoNum type="arabicPeriod"/>
            </a:pPr>
            <a:r>
              <a:rPr lang="en-US" sz="2800" dirty="0"/>
              <a:t>Your brain’s speech center vocalized the word “right” – in </a:t>
            </a:r>
            <a:r>
              <a:rPr lang="en-US" sz="2800" b="1" dirty="0">
                <a:solidFill>
                  <a:srgbClr val="00B050"/>
                </a:solidFill>
              </a:rPr>
              <a:t>series</a:t>
            </a:r>
          </a:p>
          <a:p>
            <a:pPr marL="514350" indent="-514350">
              <a:buSzPct val="100000"/>
              <a:buFont typeface="+mj-lt"/>
              <a:buAutoNum type="arabicPeriod"/>
            </a:pPr>
            <a:endParaRPr lang="en-US" sz="2800" dirty="0"/>
          </a:p>
        </p:txBody>
      </p:sp>
      <p:sp>
        <p:nvSpPr>
          <p:cNvPr id="3" name="Slide Number Placeholder 2">
            <a:extLst>
              <a:ext uri="{FF2B5EF4-FFF2-40B4-BE49-F238E27FC236}">
                <a16:creationId xmlns:a16="http://schemas.microsoft.com/office/drawing/2014/main" id="{E12FBE97-ADF3-034C-BEA1-7F19F2CACBA2}"/>
              </a:ext>
            </a:extLst>
          </p:cNvPr>
          <p:cNvSpPr>
            <a:spLocks noGrp="1"/>
          </p:cNvSpPr>
          <p:nvPr>
            <p:ph type="sldNum" sz="quarter" idx="12"/>
          </p:nvPr>
        </p:nvSpPr>
        <p:spPr/>
        <p:txBody>
          <a:bodyPr/>
          <a:lstStyle/>
          <a:p>
            <a:fld id="{3310D8EA-3107-4873-B9AB-DD7D3E79053A}" type="slidenum">
              <a:rPr lang="en-US" smtClean="0"/>
              <a:t>21</a:t>
            </a:fld>
            <a:endParaRPr lang="en-US"/>
          </a:p>
        </p:txBody>
      </p:sp>
      <p:sp>
        <p:nvSpPr>
          <p:cNvPr id="7" name="TextBox 6">
            <a:extLst>
              <a:ext uri="{FF2B5EF4-FFF2-40B4-BE49-F238E27FC236}">
                <a16:creationId xmlns:a16="http://schemas.microsoft.com/office/drawing/2014/main" id="{9CC353B4-D1CD-1643-949A-35D4F6ED1273}"/>
              </a:ext>
            </a:extLst>
          </p:cNvPr>
          <p:cNvSpPr txBox="1"/>
          <p:nvPr/>
        </p:nvSpPr>
        <p:spPr>
          <a:xfrm>
            <a:off x="3568598" y="6731739"/>
            <a:ext cx="13351068" cy="2246769"/>
          </a:xfrm>
          <a:prstGeom prst="rect">
            <a:avLst/>
          </a:prstGeom>
          <a:noFill/>
        </p:spPr>
        <p:txBody>
          <a:bodyPr wrap="square" rtlCol="0">
            <a:spAutoFit/>
          </a:bodyPr>
          <a:lstStyle/>
          <a:p>
            <a:r>
              <a:rPr lang="en-US" sz="2800" dirty="0"/>
              <a:t>Two Key Questions:</a:t>
            </a:r>
            <a:br>
              <a:rPr lang="en-US" sz="2800" dirty="0"/>
            </a:br>
            <a:endParaRPr lang="en-US" sz="2800" dirty="0"/>
          </a:p>
          <a:p>
            <a:pPr marL="514350" indent="-514350">
              <a:buFont typeface="+mj-lt"/>
              <a:buAutoNum type="arabicPeriod"/>
            </a:pPr>
            <a:r>
              <a:rPr lang="en-US" sz="2800" dirty="0"/>
              <a:t>How does the brain know to pay </a:t>
            </a:r>
            <a:r>
              <a:rPr lang="en-US" sz="2800" b="1" dirty="0">
                <a:solidFill>
                  <a:schemeClr val="accent1"/>
                </a:solidFill>
              </a:rPr>
              <a:t>attention</a:t>
            </a:r>
            <a:r>
              <a:rPr lang="en-US" sz="2800" dirty="0"/>
              <a:t> to specific features of a face?</a:t>
            </a:r>
          </a:p>
          <a:p>
            <a:pPr marL="514350" indent="-514350">
              <a:buFont typeface="+mj-lt"/>
              <a:buAutoNum type="arabicPeriod"/>
            </a:pPr>
            <a:r>
              <a:rPr lang="en-US" sz="2800" dirty="0"/>
              <a:t>What portions of real-time recommendation systems can be done cost effectively in </a:t>
            </a:r>
            <a:r>
              <a:rPr lang="en-US" sz="2800" b="1" dirty="0">
                <a:solidFill>
                  <a:schemeClr val="accent1"/>
                </a:solidFill>
              </a:rPr>
              <a:t>parallel</a:t>
            </a:r>
            <a:r>
              <a:rPr lang="en-US" sz="2800" dirty="0"/>
              <a:t> at low cost?</a:t>
            </a:r>
          </a:p>
        </p:txBody>
      </p:sp>
      <p:sp>
        <p:nvSpPr>
          <p:cNvPr id="4" name="TextBox 3">
            <a:extLst>
              <a:ext uri="{FF2B5EF4-FFF2-40B4-BE49-F238E27FC236}">
                <a16:creationId xmlns:a16="http://schemas.microsoft.com/office/drawing/2014/main" id="{46DEFC13-7D52-FC44-ACC6-92BE3240C9FB}"/>
              </a:ext>
            </a:extLst>
          </p:cNvPr>
          <p:cNvSpPr txBox="1"/>
          <p:nvPr/>
        </p:nvSpPr>
        <p:spPr>
          <a:xfrm>
            <a:off x="726439" y="5963698"/>
            <a:ext cx="14457035" cy="464614"/>
          </a:xfrm>
          <a:prstGeom prst="rect">
            <a:avLst/>
          </a:prstGeom>
          <a:noFill/>
        </p:spPr>
        <p:txBody>
          <a:bodyPr wrap="none" rtlCol="0">
            <a:spAutoFit/>
          </a:bodyPr>
          <a:lstStyle/>
          <a:p>
            <a:r>
              <a:rPr lang="en-US" dirty="0"/>
              <a:t>Answer: The human brain, comprised of around 84B neurons, does </a:t>
            </a:r>
            <a:r>
              <a:rPr lang="en-US" b="1" dirty="0"/>
              <a:t>both</a:t>
            </a:r>
            <a:r>
              <a:rPr lang="en-US" dirty="0"/>
              <a:t> parallel and series calculations</a:t>
            </a:r>
          </a:p>
        </p:txBody>
      </p:sp>
    </p:spTree>
    <p:extLst>
      <p:ext uri="{BB962C8B-B14F-4D97-AF65-F5344CB8AC3E}">
        <p14:creationId xmlns:p14="http://schemas.microsoft.com/office/powerpoint/2010/main" val="2260260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D215-CAD9-464B-B84C-2092845941EB}"/>
              </a:ext>
            </a:extLst>
          </p:cNvPr>
          <p:cNvSpPr>
            <a:spLocks noGrp="1"/>
          </p:cNvSpPr>
          <p:nvPr>
            <p:ph type="title"/>
          </p:nvPr>
        </p:nvSpPr>
        <p:spPr/>
        <p:txBody>
          <a:bodyPr/>
          <a:lstStyle/>
          <a:p>
            <a:r>
              <a:rPr lang="en-US" dirty="0"/>
              <a:t>The Product Recommendation Challenge</a:t>
            </a:r>
          </a:p>
        </p:txBody>
      </p:sp>
      <p:sp>
        <p:nvSpPr>
          <p:cNvPr id="3" name="Text Placeholder 2">
            <a:extLst>
              <a:ext uri="{FF2B5EF4-FFF2-40B4-BE49-F238E27FC236}">
                <a16:creationId xmlns:a16="http://schemas.microsoft.com/office/drawing/2014/main" id="{753D5DDA-CB23-AC49-A801-63D579828A75}"/>
              </a:ext>
            </a:extLst>
          </p:cNvPr>
          <p:cNvSpPr>
            <a:spLocks noGrp="1"/>
          </p:cNvSpPr>
          <p:nvPr>
            <p:ph type="body" idx="1"/>
          </p:nvPr>
        </p:nvSpPr>
        <p:spPr>
          <a:xfrm>
            <a:off x="609547" y="1915259"/>
            <a:ext cx="16662507" cy="6680960"/>
          </a:xfrm>
        </p:spPr>
        <p:txBody>
          <a:bodyPr/>
          <a:lstStyle/>
          <a:p>
            <a:pPr marL="742950" indent="-742950">
              <a:buSzPct val="100000"/>
              <a:buFont typeface="+mj-lt"/>
              <a:buAutoNum type="arabicPeriod"/>
            </a:pPr>
            <a:r>
              <a:rPr lang="en-US" sz="3600" dirty="0"/>
              <a:t>A customer comes to your web site</a:t>
            </a:r>
          </a:p>
          <a:p>
            <a:pPr marL="742950" indent="-742950">
              <a:buSzPct val="100000"/>
              <a:buFont typeface="+mj-lt"/>
              <a:buAutoNum type="arabicPeriod"/>
            </a:pPr>
            <a:r>
              <a:rPr lang="en-US" sz="3600" dirty="0"/>
              <a:t>You have information on their prior purchases and they view new products</a:t>
            </a:r>
          </a:p>
          <a:p>
            <a:pPr marL="742950" indent="-742950">
              <a:buSzPct val="100000"/>
              <a:buFont typeface="+mj-lt"/>
              <a:buAutoNum type="arabicPeriod"/>
            </a:pPr>
            <a:r>
              <a:rPr lang="en-US" sz="3600" dirty="0"/>
              <a:t>How quickly can you generate a real-time recommendation based on 10 products and 1 million product reviews?</a:t>
            </a:r>
          </a:p>
          <a:p>
            <a:pPr marL="742950" indent="-742950">
              <a:buSzPct val="100000"/>
              <a:buFont typeface="+mj-lt"/>
              <a:buAutoNum type="arabicPeriod"/>
            </a:pPr>
            <a:r>
              <a:rPr lang="en-US" sz="3600" dirty="0"/>
              <a:t>How much detail can you take into account and return the best match in 100 milliseconds?</a:t>
            </a:r>
          </a:p>
          <a:p>
            <a:pPr marL="0" indent="0">
              <a:buSzPct val="100000"/>
              <a:buNone/>
            </a:pPr>
            <a:br>
              <a:rPr lang="en-US" sz="3600" b="1" dirty="0"/>
            </a:br>
            <a:r>
              <a:rPr lang="en-US" sz="3600" dirty="0"/>
              <a:t>How quickly can we compare a given customer and their purchases to 1 million other customers and their purchases?</a:t>
            </a:r>
          </a:p>
          <a:p>
            <a:pPr marL="0" indent="0">
              <a:buSzPct val="100000"/>
              <a:buNone/>
            </a:pPr>
            <a:endParaRPr lang="en-US" sz="3600" dirty="0"/>
          </a:p>
          <a:p>
            <a:pPr marL="0" indent="0">
              <a:buSzPct val="100000"/>
              <a:buNone/>
            </a:pPr>
            <a:r>
              <a:rPr lang="en-US" sz="3600" dirty="0"/>
              <a:t>What comparison tasks can be done in parallel?</a:t>
            </a:r>
          </a:p>
          <a:p>
            <a:pPr marL="0" indent="0">
              <a:buSzPct val="100000"/>
              <a:buNone/>
            </a:pPr>
            <a:endParaRPr lang="en-US" sz="3600" dirty="0"/>
          </a:p>
          <a:p>
            <a:pPr marL="0" indent="0">
              <a:buSzPct val="100000"/>
              <a:buNone/>
            </a:pPr>
            <a:endParaRPr lang="en-US" sz="3600" dirty="0"/>
          </a:p>
        </p:txBody>
      </p:sp>
      <p:sp>
        <p:nvSpPr>
          <p:cNvPr id="4" name="Slide Number Placeholder 3">
            <a:extLst>
              <a:ext uri="{FF2B5EF4-FFF2-40B4-BE49-F238E27FC236}">
                <a16:creationId xmlns:a16="http://schemas.microsoft.com/office/drawing/2014/main" id="{0C32BF5C-7E94-754E-95E6-E632A0E2689D}"/>
              </a:ext>
            </a:extLst>
          </p:cNvPr>
          <p:cNvSpPr>
            <a:spLocks noGrp="1"/>
          </p:cNvSpPr>
          <p:nvPr>
            <p:ph type="sldNum" idx="12"/>
          </p:nvPr>
        </p:nvSpPr>
        <p:spPr/>
        <p:txBody>
          <a:bodyPr/>
          <a:lstStyle/>
          <a:p>
            <a:fld id="{00000000-1234-1234-1234-123412341234}" type="slidenum">
              <a:rPr lang="en" smtClean="0"/>
              <a:pPr/>
              <a:t>22</a:t>
            </a:fld>
            <a:endParaRPr lang="en"/>
          </a:p>
        </p:txBody>
      </p:sp>
    </p:spTree>
    <p:extLst>
      <p:ext uri="{BB962C8B-B14F-4D97-AF65-F5344CB8AC3E}">
        <p14:creationId xmlns:p14="http://schemas.microsoft.com/office/powerpoint/2010/main" val="37259025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701946E-55C4-9240-9237-A0C1FD90957B}"/>
              </a:ext>
            </a:extLst>
          </p:cNvPr>
          <p:cNvSpPr>
            <a:spLocks noGrp="1"/>
          </p:cNvSpPr>
          <p:nvPr>
            <p:ph type="title"/>
          </p:nvPr>
        </p:nvSpPr>
        <p:spPr/>
        <p:txBody>
          <a:bodyPr/>
          <a:lstStyle/>
          <a:p>
            <a:r>
              <a:rPr lang="en-US" dirty="0"/>
              <a:t>The Rise of Automatic Graph Feature Engineering</a:t>
            </a:r>
          </a:p>
        </p:txBody>
      </p:sp>
      <p:sp>
        <p:nvSpPr>
          <p:cNvPr id="10" name="Content Placeholder 9">
            <a:extLst>
              <a:ext uri="{FF2B5EF4-FFF2-40B4-BE49-F238E27FC236}">
                <a16:creationId xmlns:a16="http://schemas.microsoft.com/office/drawing/2014/main" id="{E4FE2FF9-3A2E-1E4C-B6E0-058DBCAF6D0F}"/>
              </a:ext>
            </a:extLst>
          </p:cNvPr>
          <p:cNvSpPr>
            <a:spLocks noGrp="1"/>
          </p:cNvSpPr>
          <p:nvPr>
            <p:ph idx="1"/>
          </p:nvPr>
        </p:nvSpPr>
        <p:spPr>
          <a:xfrm>
            <a:off x="1891885" y="2219348"/>
            <a:ext cx="14265468" cy="4883200"/>
          </a:xfrm>
        </p:spPr>
        <p:txBody>
          <a:bodyPr/>
          <a:lstStyle/>
          <a:p>
            <a:pPr marL="0" indent="0">
              <a:buNone/>
            </a:pPr>
            <a:r>
              <a:rPr lang="en-US" sz="4000" i="1" dirty="0"/>
              <a:t>Recent years have seen a surge in approaches that </a:t>
            </a:r>
            <a:r>
              <a:rPr lang="en-US" sz="4000" b="1" i="1" dirty="0"/>
              <a:t>automatically</a:t>
            </a:r>
            <a:r>
              <a:rPr lang="en-US" sz="4000" i="1" dirty="0"/>
              <a:t> learn to encode graph structure into low-dimensional </a:t>
            </a:r>
            <a:r>
              <a:rPr lang="en-US" sz="4000" b="1" i="1" dirty="0"/>
              <a:t>embeddings</a:t>
            </a:r>
            <a:r>
              <a:rPr lang="en-US" sz="4000" i="1" dirty="0"/>
              <a:t>.</a:t>
            </a:r>
          </a:p>
          <a:p>
            <a:pPr marL="0" indent="0">
              <a:buNone/>
            </a:pPr>
            <a:endParaRPr lang="en-US" sz="4000" i="1" dirty="0"/>
          </a:p>
          <a:p>
            <a:pPr marL="0" indent="0">
              <a:buNone/>
            </a:pPr>
            <a:r>
              <a:rPr lang="en-US" sz="4000" i="1" dirty="0"/>
              <a:t>The central problem in machine learning on graphs is finding a way to incorporate information about the </a:t>
            </a:r>
            <a:r>
              <a:rPr lang="en-US" sz="4000" b="1" i="1" dirty="0"/>
              <a:t>structure</a:t>
            </a:r>
            <a:r>
              <a:rPr lang="en-US" sz="4000" i="1" dirty="0"/>
              <a:t> of the graph into the machine learning model. </a:t>
            </a:r>
          </a:p>
          <a:p>
            <a:pPr marL="0" indent="0">
              <a:buNone/>
            </a:pPr>
            <a:endParaRPr lang="en-US" sz="4000" dirty="0"/>
          </a:p>
          <a:p>
            <a:pPr marL="0" indent="0">
              <a:buNone/>
            </a:pPr>
            <a:endParaRPr lang="en-US" sz="4000" dirty="0"/>
          </a:p>
        </p:txBody>
      </p:sp>
      <p:sp>
        <p:nvSpPr>
          <p:cNvPr id="6" name="Slide Number Placeholder 5">
            <a:extLst>
              <a:ext uri="{FF2B5EF4-FFF2-40B4-BE49-F238E27FC236}">
                <a16:creationId xmlns:a16="http://schemas.microsoft.com/office/drawing/2014/main" id="{A62D3185-658F-944D-AA44-9BC267F7D873}"/>
              </a:ext>
            </a:extLst>
          </p:cNvPr>
          <p:cNvSpPr>
            <a:spLocks noGrp="1"/>
          </p:cNvSpPr>
          <p:nvPr>
            <p:ph type="sldNum" sz="quarter" idx="12"/>
          </p:nvPr>
        </p:nvSpPr>
        <p:spPr/>
        <p:txBody>
          <a:bodyPr/>
          <a:lstStyle/>
          <a:p>
            <a:fld id="{3310D8EA-3107-4873-B9AB-DD7D3E79053A}" type="slidenum">
              <a:rPr lang="en-US" smtClean="0"/>
              <a:t>23</a:t>
            </a:fld>
            <a:endParaRPr lang="en-US"/>
          </a:p>
        </p:txBody>
      </p:sp>
      <p:sp>
        <p:nvSpPr>
          <p:cNvPr id="11" name="TextBox 10">
            <a:extLst>
              <a:ext uri="{FF2B5EF4-FFF2-40B4-BE49-F238E27FC236}">
                <a16:creationId xmlns:a16="http://schemas.microsoft.com/office/drawing/2014/main" id="{DE95DC2A-06F3-5E4F-B325-CC31BA13CC02}"/>
              </a:ext>
            </a:extLst>
          </p:cNvPr>
          <p:cNvSpPr txBox="1"/>
          <p:nvPr/>
        </p:nvSpPr>
        <p:spPr>
          <a:xfrm>
            <a:off x="4223310" y="8154942"/>
            <a:ext cx="12233349" cy="464614"/>
          </a:xfrm>
          <a:prstGeom prst="rect">
            <a:avLst/>
          </a:prstGeom>
          <a:noFill/>
        </p:spPr>
        <p:txBody>
          <a:bodyPr wrap="none" rtlCol="0">
            <a:spAutoFit/>
          </a:bodyPr>
          <a:lstStyle/>
          <a:p>
            <a:r>
              <a:rPr lang="en-US" dirty="0"/>
              <a:t>From Representation Learning on Graphs: Methods and Applications by Hamilton et. El.</a:t>
            </a:r>
          </a:p>
        </p:txBody>
      </p:sp>
    </p:spTree>
    <p:extLst>
      <p:ext uri="{BB962C8B-B14F-4D97-AF65-F5344CB8AC3E}">
        <p14:creationId xmlns:p14="http://schemas.microsoft.com/office/powerpoint/2010/main" val="7040073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6095102-BE6B-1246-B5FC-1175E16B3340}"/>
              </a:ext>
            </a:extLst>
          </p:cNvPr>
          <p:cNvSpPr>
            <a:spLocks noGrp="1"/>
          </p:cNvSpPr>
          <p:nvPr>
            <p:ph type="title"/>
          </p:nvPr>
        </p:nvSpPr>
        <p:spPr/>
        <p:txBody>
          <a:bodyPr/>
          <a:lstStyle/>
          <a:p>
            <a:r>
              <a:rPr lang="en-US" dirty="0"/>
              <a:t>Example of Graph Embedding – Encode and Decode</a:t>
            </a:r>
          </a:p>
        </p:txBody>
      </p:sp>
      <p:sp>
        <p:nvSpPr>
          <p:cNvPr id="6" name="Slide Number Placeholder 5">
            <a:extLst>
              <a:ext uri="{FF2B5EF4-FFF2-40B4-BE49-F238E27FC236}">
                <a16:creationId xmlns:a16="http://schemas.microsoft.com/office/drawing/2014/main" id="{7674145B-CA70-714B-83B4-2C6DEAAEC5A9}"/>
              </a:ext>
            </a:extLst>
          </p:cNvPr>
          <p:cNvSpPr>
            <a:spLocks noGrp="1"/>
          </p:cNvSpPr>
          <p:nvPr>
            <p:ph type="sldNum" sz="quarter" idx="12"/>
          </p:nvPr>
        </p:nvSpPr>
        <p:spPr/>
        <p:txBody>
          <a:bodyPr/>
          <a:lstStyle/>
          <a:p>
            <a:fld id="{3310D8EA-3107-4873-B9AB-DD7D3E79053A}" type="slidenum">
              <a:rPr lang="en-US" smtClean="0"/>
              <a:t>24</a:t>
            </a:fld>
            <a:endParaRPr lang="en-US"/>
          </a:p>
        </p:txBody>
      </p:sp>
      <p:pic>
        <p:nvPicPr>
          <p:cNvPr id="11" name="Picture 10">
            <a:extLst>
              <a:ext uri="{FF2B5EF4-FFF2-40B4-BE49-F238E27FC236}">
                <a16:creationId xmlns:a16="http://schemas.microsoft.com/office/drawing/2014/main" id="{5A5563EE-D94C-F741-8BF7-A13DE370D73A}"/>
              </a:ext>
            </a:extLst>
          </p:cNvPr>
          <p:cNvPicPr>
            <a:picLocks noChangeAspect="1"/>
          </p:cNvPicPr>
          <p:nvPr/>
        </p:nvPicPr>
        <p:blipFill>
          <a:blip r:embed="rId2"/>
          <a:stretch>
            <a:fillRect/>
          </a:stretch>
        </p:blipFill>
        <p:spPr>
          <a:xfrm>
            <a:off x="3473450" y="3149600"/>
            <a:ext cx="10934700" cy="3759200"/>
          </a:xfrm>
          <a:prstGeom prst="rect">
            <a:avLst/>
          </a:prstGeom>
        </p:spPr>
      </p:pic>
      <p:sp>
        <p:nvSpPr>
          <p:cNvPr id="12" name="TextBox 11">
            <a:extLst>
              <a:ext uri="{FF2B5EF4-FFF2-40B4-BE49-F238E27FC236}">
                <a16:creationId xmlns:a16="http://schemas.microsoft.com/office/drawing/2014/main" id="{62E2B521-B3D4-3E4A-AA4D-A3AEAB080B77}"/>
              </a:ext>
            </a:extLst>
          </p:cNvPr>
          <p:cNvSpPr txBox="1"/>
          <p:nvPr/>
        </p:nvSpPr>
        <p:spPr>
          <a:xfrm>
            <a:off x="4686317" y="8483114"/>
            <a:ext cx="12233349" cy="464614"/>
          </a:xfrm>
          <a:prstGeom prst="rect">
            <a:avLst/>
          </a:prstGeom>
          <a:noFill/>
        </p:spPr>
        <p:txBody>
          <a:bodyPr wrap="none" rtlCol="0">
            <a:spAutoFit/>
          </a:bodyPr>
          <a:lstStyle/>
          <a:p>
            <a:r>
              <a:rPr lang="en-US" dirty="0"/>
              <a:t>From Representation Learning on Graphs: Methods and Applications by Hamilton et. El.</a:t>
            </a:r>
          </a:p>
        </p:txBody>
      </p:sp>
    </p:spTree>
    <p:extLst>
      <p:ext uri="{BB962C8B-B14F-4D97-AF65-F5344CB8AC3E}">
        <p14:creationId xmlns:p14="http://schemas.microsoft.com/office/powerpoint/2010/main" val="3194724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4782092-84E0-8340-8FDB-B1A9FB45958D}"/>
              </a:ext>
            </a:extLst>
          </p:cNvPr>
          <p:cNvSpPr>
            <a:spLocks noGrp="1"/>
          </p:cNvSpPr>
          <p:nvPr>
            <p:ph type="title"/>
          </p:nvPr>
        </p:nvSpPr>
        <p:spPr/>
        <p:txBody>
          <a:bodyPr/>
          <a:lstStyle/>
          <a:p>
            <a:r>
              <a:rPr lang="en-US" dirty="0"/>
              <a:t>The Deep Learning Bartender</a:t>
            </a:r>
          </a:p>
        </p:txBody>
      </p:sp>
      <p:sp>
        <p:nvSpPr>
          <p:cNvPr id="6" name="Slide Number Placeholder 5">
            <a:extLst>
              <a:ext uri="{FF2B5EF4-FFF2-40B4-BE49-F238E27FC236}">
                <a16:creationId xmlns:a16="http://schemas.microsoft.com/office/drawing/2014/main" id="{F506E877-CCEB-8E4E-B328-3E61022D1BBB}"/>
              </a:ext>
            </a:extLst>
          </p:cNvPr>
          <p:cNvSpPr>
            <a:spLocks noGrp="1"/>
          </p:cNvSpPr>
          <p:nvPr>
            <p:ph type="sldNum" sz="quarter" idx="12"/>
          </p:nvPr>
        </p:nvSpPr>
        <p:spPr/>
        <p:txBody>
          <a:bodyPr/>
          <a:lstStyle/>
          <a:p>
            <a:fld id="{3310D8EA-3107-4873-B9AB-DD7D3E79053A}" type="slidenum">
              <a:rPr lang="en-US" smtClean="0"/>
              <a:t>25</a:t>
            </a:fld>
            <a:endParaRPr lang="en-US"/>
          </a:p>
        </p:txBody>
      </p:sp>
      <p:grpSp>
        <p:nvGrpSpPr>
          <p:cNvPr id="13" name="Group 12">
            <a:extLst>
              <a:ext uri="{FF2B5EF4-FFF2-40B4-BE49-F238E27FC236}">
                <a16:creationId xmlns:a16="http://schemas.microsoft.com/office/drawing/2014/main" id="{ABD7E7BB-7312-1145-9351-8F5529FB6EAC}"/>
              </a:ext>
            </a:extLst>
          </p:cNvPr>
          <p:cNvGrpSpPr/>
          <p:nvPr/>
        </p:nvGrpSpPr>
        <p:grpSpPr>
          <a:xfrm>
            <a:off x="5468816" y="3021588"/>
            <a:ext cx="5908430" cy="4328782"/>
            <a:chOff x="7383892" y="2458880"/>
            <a:chExt cx="3289969" cy="1921798"/>
          </a:xfrm>
        </p:grpSpPr>
        <p:pic>
          <p:nvPicPr>
            <p:cNvPr id="11" name="Picture 10">
              <a:extLst>
                <a:ext uri="{FF2B5EF4-FFF2-40B4-BE49-F238E27FC236}">
                  <a16:creationId xmlns:a16="http://schemas.microsoft.com/office/drawing/2014/main" id="{3589C2F6-C0A9-1E43-8C5E-FFD391310B75}"/>
                </a:ext>
              </a:extLst>
            </p:cNvPr>
            <p:cNvPicPr>
              <a:picLocks noChangeAspect="1"/>
            </p:cNvPicPr>
            <p:nvPr/>
          </p:nvPicPr>
          <p:blipFill>
            <a:blip r:embed="rId2">
              <a:extLst>
                <a:ext uri="{BEBA8EAE-BF5A-486C-A8C5-ECC9F3942E4B}">
                  <a14:imgProps xmlns:a14="http://schemas.microsoft.com/office/drawing/2010/main">
                    <a14:imgLayer>
                      <a14:imgEffect>
                        <a14:sharpenSoften amount="-50000"/>
                      </a14:imgEffect>
                    </a14:imgLayer>
                  </a14:imgProps>
                </a:ext>
              </a:extLst>
            </a:blip>
            <a:stretch>
              <a:fillRect/>
            </a:stretch>
          </p:blipFill>
          <p:spPr>
            <a:xfrm>
              <a:off x="7383892" y="2458880"/>
              <a:ext cx="3115045" cy="1664063"/>
            </a:xfrm>
            <a:prstGeom prst="rect">
              <a:avLst/>
            </a:prstGeom>
          </p:spPr>
        </p:pic>
        <p:sp>
          <p:nvSpPr>
            <p:cNvPr id="12" name="Trapezoid 11">
              <a:extLst>
                <a:ext uri="{FF2B5EF4-FFF2-40B4-BE49-F238E27FC236}">
                  <a16:creationId xmlns:a16="http://schemas.microsoft.com/office/drawing/2014/main" id="{7FBB7E09-0638-064B-8402-4A322493629F}"/>
                </a:ext>
              </a:extLst>
            </p:cNvPr>
            <p:cNvSpPr/>
            <p:nvPr/>
          </p:nvSpPr>
          <p:spPr>
            <a:xfrm>
              <a:off x="7383892" y="3934567"/>
              <a:ext cx="3289969" cy="446111"/>
            </a:xfrm>
            <a:prstGeom prst="trapezoi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grpSp>
      <p:pic>
        <p:nvPicPr>
          <p:cNvPr id="14" name="Picture 13">
            <a:extLst>
              <a:ext uri="{FF2B5EF4-FFF2-40B4-BE49-F238E27FC236}">
                <a16:creationId xmlns:a16="http://schemas.microsoft.com/office/drawing/2014/main" id="{45F32BF1-5F75-5A42-AA3F-77FC08970192}"/>
              </a:ext>
            </a:extLst>
          </p:cNvPr>
          <p:cNvPicPr>
            <a:picLocks noChangeAspect="1"/>
          </p:cNvPicPr>
          <p:nvPr/>
        </p:nvPicPr>
        <p:blipFill>
          <a:blip r:embed="rId3"/>
          <a:stretch>
            <a:fillRect/>
          </a:stretch>
        </p:blipFill>
        <p:spPr>
          <a:xfrm>
            <a:off x="3580423" y="2494085"/>
            <a:ext cx="9525000" cy="5105400"/>
          </a:xfrm>
          <a:prstGeom prst="rect">
            <a:avLst/>
          </a:prstGeom>
        </p:spPr>
      </p:pic>
      <p:sp>
        <p:nvSpPr>
          <p:cNvPr id="15" name="Trapezoid 14">
            <a:extLst>
              <a:ext uri="{FF2B5EF4-FFF2-40B4-BE49-F238E27FC236}">
                <a16:creationId xmlns:a16="http://schemas.microsoft.com/office/drawing/2014/main" id="{BA39A3F5-A7AF-8D45-BF55-B17C95FFD8DA}"/>
              </a:ext>
            </a:extLst>
          </p:cNvPr>
          <p:cNvSpPr/>
          <p:nvPr/>
        </p:nvSpPr>
        <p:spPr>
          <a:xfrm>
            <a:off x="3580423" y="6683497"/>
            <a:ext cx="10058400" cy="1582862"/>
          </a:xfrm>
          <a:prstGeom prst="trapezoid">
            <a:avLst/>
          </a:prstGeom>
          <a:solidFill>
            <a:srgbClr val="55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
        <p:nvSpPr>
          <p:cNvPr id="16" name="Oval Callout 15">
            <a:extLst>
              <a:ext uri="{FF2B5EF4-FFF2-40B4-BE49-F238E27FC236}">
                <a16:creationId xmlns:a16="http://schemas.microsoft.com/office/drawing/2014/main" id="{CBDB31E5-533D-924D-9997-712E368BC2D4}"/>
              </a:ext>
            </a:extLst>
          </p:cNvPr>
          <p:cNvSpPr/>
          <p:nvPr/>
        </p:nvSpPr>
        <p:spPr>
          <a:xfrm>
            <a:off x="10734218" y="1827212"/>
            <a:ext cx="4259597" cy="1554880"/>
          </a:xfrm>
          <a:prstGeom prst="wedgeEllipseCallout">
            <a:avLst>
              <a:gd name="adj1" fmla="val -49602"/>
              <a:gd name="adj2" fmla="val 66725"/>
            </a:avLst>
          </a:prstGeom>
          <a:solidFill>
            <a:schemeClr val="bg1">
              <a:lumMod val="85000"/>
            </a:schemeClr>
          </a:solidFill>
          <a:ln>
            <a:solidFill>
              <a:srgbClr val="55565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Can I Recommended a Drink?</a:t>
            </a:r>
          </a:p>
        </p:txBody>
      </p:sp>
    </p:spTree>
    <p:extLst>
      <p:ext uri="{BB962C8B-B14F-4D97-AF65-F5344CB8AC3E}">
        <p14:creationId xmlns:p14="http://schemas.microsoft.com/office/powerpoint/2010/main" val="28132753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B5252C5B-0741-EA48-8119-335EB204E4BB}"/>
              </a:ext>
            </a:extLst>
          </p:cNvPr>
          <p:cNvSpPr/>
          <p:nvPr/>
        </p:nvSpPr>
        <p:spPr>
          <a:xfrm>
            <a:off x="6084025" y="6264414"/>
            <a:ext cx="1865029" cy="171481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9" tIns="45720" rIns="91439" bIns="45720" numCol="1" spcCol="0" rtlCol="0" fromWordArt="0" anchor="ctr" anchorCtr="0" forceAA="0" compatLnSpc="1">
            <a:prstTxWarp prst="textNoShape">
              <a:avLst/>
            </a:prstTxWarp>
            <a:noAutofit/>
          </a:bodyPr>
          <a:lstStyle/>
          <a:p>
            <a:pPr algn="ctr"/>
            <a:endParaRPr lang="en-US" sz="1800" dirty="0" err="1"/>
          </a:p>
        </p:txBody>
      </p:sp>
      <p:sp>
        <p:nvSpPr>
          <p:cNvPr id="2" name="Title 1">
            <a:extLst>
              <a:ext uri="{FF2B5EF4-FFF2-40B4-BE49-F238E27FC236}">
                <a16:creationId xmlns:a16="http://schemas.microsoft.com/office/drawing/2014/main" id="{E1528F71-A24A-5B4E-800F-400124BE5CC4}"/>
              </a:ext>
            </a:extLst>
          </p:cNvPr>
          <p:cNvSpPr>
            <a:spLocks noGrp="1"/>
          </p:cNvSpPr>
          <p:nvPr>
            <p:ph type="title"/>
          </p:nvPr>
        </p:nvSpPr>
        <p:spPr/>
        <p:txBody>
          <a:bodyPr>
            <a:normAutofit/>
          </a:bodyPr>
          <a:lstStyle/>
          <a:p>
            <a:r>
              <a:rPr lang="en-US" dirty="0"/>
              <a:t>Explainable AI Models Leverage Graphs</a:t>
            </a:r>
          </a:p>
        </p:txBody>
      </p:sp>
      <p:sp>
        <p:nvSpPr>
          <p:cNvPr id="4" name="Slide Number Placeholder 3">
            <a:extLst>
              <a:ext uri="{FF2B5EF4-FFF2-40B4-BE49-F238E27FC236}">
                <a16:creationId xmlns:a16="http://schemas.microsoft.com/office/drawing/2014/main" id="{F871066D-91B7-C24E-BD8B-083520D90174}"/>
              </a:ext>
            </a:extLst>
          </p:cNvPr>
          <p:cNvSpPr>
            <a:spLocks noGrp="1"/>
          </p:cNvSpPr>
          <p:nvPr>
            <p:ph type="sldNum" sz="quarter" idx="12"/>
          </p:nvPr>
        </p:nvSpPr>
        <p:spPr/>
        <p:txBody>
          <a:bodyPr/>
          <a:lstStyle/>
          <a:p>
            <a:fld id="{00000000-1234-1234-1234-123412341234}" type="slidenum">
              <a:rPr lang="en" smtClean="0"/>
              <a:pPr/>
              <a:t>26</a:t>
            </a:fld>
            <a:endParaRPr lang="en"/>
          </a:p>
        </p:txBody>
      </p:sp>
      <p:sp>
        <p:nvSpPr>
          <p:cNvPr id="6" name="TextBox 5">
            <a:extLst>
              <a:ext uri="{FF2B5EF4-FFF2-40B4-BE49-F238E27FC236}">
                <a16:creationId xmlns:a16="http://schemas.microsoft.com/office/drawing/2014/main" id="{FD6E471D-6E74-814D-B563-92FC73349FD0}"/>
              </a:ext>
            </a:extLst>
          </p:cNvPr>
          <p:cNvSpPr txBox="1"/>
          <p:nvPr/>
        </p:nvSpPr>
        <p:spPr>
          <a:xfrm>
            <a:off x="9170416" y="9319543"/>
            <a:ext cx="5904052" cy="338554"/>
          </a:xfrm>
          <a:prstGeom prst="rect">
            <a:avLst/>
          </a:prstGeom>
          <a:noFill/>
        </p:spPr>
        <p:txBody>
          <a:bodyPr wrap="none" rtlCol="0">
            <a:spAutoFit/>
          </a:bodyPr>
          <a:lstStyle/>
          <a:p>
            <a:r>
              <a:rPr lang="en-US" sz="1600" dirty="0">
                <a:solidFill>
                  <a:schemeClr val="bg1">
                    <a:lumMod val="65000"/>
                  </a:schemeClr>
                </a:solidFill>
              </a:rPr>
              <a:t>https://</a:t>
            </a:r>
            <a:r>
              <a:rPr lang="en-US" sz="1600" dirty="0" err="1">
                <a:solidFill>
                  <a:schemeClr val="bg1">
                    <a:lumMod val="65000"/>
                  </a:schemeClr>
                </a:solidFill>
              </a:rPr>
              <a:t>www.darpa.mil</a:t>
            </a:r>
            <a:r>
              <a:rPr lang="en-US" sz="1600" dirty="0">
                <a:solidFill>
                  <a:schemeClr val="bg1">
                    <a:lumMod val="65000"/>
                  </a:schemeClr>
                </a:solidFill>
              </a:rPr>
              <a:t>/program/explainable-artificial-intelligence</a:t>
            </a:r>
          </a:p>
        </p:txBody>
      </p:sp>
      <p:grpSp>
        <p:nvGrpSpPr>
          <p:cNvPr id="7" name="Group 242">
            <a:extLst>
              <a:ext uri="{FF2B5EF4-FFF2-40B4-BE49-F238E27FC236}">
                <a16:creationId xmlns:a16="http://schemas.microsoft.com/office/drawing/2014/main" id="{14C0F6BD-102B-1248-AB1B-401A472A1A70}"/>
              </a:ext>
            </a:extLst>
          </p:cNvPr>
          <p:cNvGrpSpPr/>
          <p:nvPr/>
        </p:nvGrpSpPr>
        <p:grpSpPr>
          <a:xfrm>
            <a:off x="6226201" y="6364148"/>
            <a:ext cx="1656442" cy="1468255"/>
            <a:chOff x="3505200" y="4343400"/>
            <a:chExt cx="1676400" cy="1524000"/>
          </a:xfrm>
        </p:grpSpPr>
        <p:sp>
          <p:nvSpPr>
            <p:cNvPr id="8" name="Oval 7">
              <a:extLst>
                <a:ext uri="{FF2B5EF4-FFF2-40B4-BE49-F238E27FC236}">
                  <a16:creationId xmlns:a16="http://schemas.microsoft.com/office/drawing/2014/main" id="{01C935BC-C56B-5C41-9976-DB5816B587FA}"/>
                </a:ext>
              </a:extLst>
            </p:cNvPr>
            <p:cNvSpPr/>
            <p:nvPr/>
          </p:nvSpPr>
          <p:spPr bwMode="auto">
            <a:xfrm>
              <a:off x="4191000" y="4343400"/>
              <a:ext cx="228600" cy="2286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116616" tIns="58307" rIns="116616" bIns="58307" numCol="1" rtlCol="0" anchor="t" anchorCtr="0" compatLnSpc="1">
              <a:prstTxWarp prst="textNoShape">
                <a:avLst/>
              </a:prstTxWarp>
            </a:bodyPr>
            <a:lstStyle/>
            <a:p>
              <a:pPr algn="ctr" defTabSz="1166031" fontAlgn="base">
                <a:spcBef>
                  <a:spcPct val="0"/>
                </a:spcBef>
                <a:spcAft>
                  <a:spcPct val="0"/>
                </a:spcAft>
              </a:pPr>
              <a:endParaRPr lang="en-US" sz="3061" b="1">
                <a:latin typeface="Arial Narrow" charset="0"/>
              </a:endParaRPr>
            </a:p>
          </p:txBody>
        </p:sp>
        <p:sp>
          <p:nvSpPr>
            <p:cNvPr id="9" name="Oval 8">
              <a:extLst>
                <a:ext uri="{FF2B5EF4-FFF2-40B4-BE49-F238E27FC236}">
                  <a16:creationId xmlns:a16="http://schemas.microsoft.com/office/drawing/2014/main" id="{756F1AC4-AC76-DB4A-89E8-AEBCD2059F6E}"/>
                </a:ext>
              </a:extLst>
            </p:cNvPr>
            <p:cNvSpPr/>
            <p:nvPr/>
          </p:nvSpPr>
          <p:spPr bwMode="auto">
            <a:xfrm>
              <a:off x="3886200" y="4724400"/>
              <a:ext cx="228600" cy="2286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116616" tIns="58307" rIns="116616" bIns="58307" numCol="1" rtlCol="0" anchor="t" anchorCtr="0" compatLnSpc="1">
              <a:prstTxWarp prst="textNoShape">
                <a:avLst/>
              </a:prstTxWarp>
            </a:bodyPr>
            <a:lstStyle/>
            <a:p>
              <a:pPr algn="ctr" defTabSz="1166031" fontAlgn="base">
                <a:spcBef>
                  <a:spcPct val="0"/>
                </a:spcBef>
                <a:spcAft>
                  <a:spcPct val="0"/>
                </a:spcAft>
              </a:pPr>
              <a:endParaRPr lang="en-US" sz="3061" b="1">
                <a:latin typeface="Arial Narrow" charset="0"/>
              </a:endParaRPr>
            </a:p>
          </p:txBody>
        </p:sp>
        <p:sp>
          <p:nvSpPr>
            <p:cNvPr id="10" name="Oval 9">
              <a:extLst>
                <a:ext uri="{FF2B5EF4-FFF2-40B4-BE49-F238E27FC236}">
                  <a16:creationId xmlns:a16="http://schemas.microsoft.com/office/drawing/2014/main" id="{2D1AF310-DE10-D247-83B1-A231083449FD}"/>
                </a:ext>
              </a:extLst>
            </p:cNvPr>
            <p:cNvSpPr/>
            <p:nvPr/>
          </p:nvSpPr>
          <p:spPr bwMode="auto">
            <a:xfrm>
              <a:off x="4191000" y="5105400"/>
              <a:ext cx="228600" cy="2286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116616" tIns="58307" rIns="116616" bIns="58307" numCol="1" rtlCol="0" anchor="t" anchorCtr="0" compatLnSpc="1">
              <a:prstTxWarp prst="textNoShape">
                <a:avLst/>
              </a:prstTxWarp>
            </a:bodyPr>
            <a:lstStyle/>
            <a:p>
              <a:pPr algn="ctr" defTabSz="1166031" fontAlgn="base">
                <a:spcBef>
                  <a:spcPct val="0"/>
                </a:spcBef>
                <a:spcAft>
                  <a:spcPct val="0"/>
                </a:spcAft>
              </a:pPr>
              <a:endParaRPr lang="en-US" sz="3061" b="1">
                <a:latin typeface="Arial Narrow" charset="0"/>
              </a:endParaRPr>
            </a:p>
          </p:txBody>
        </p:sp>
        <p:sp>
          <p:nvSpPr>
            <p:cNvPr id="11" name="Oval 10">
              <a:extLst>
                <a:ext uri="{FF2B5EF4-FFF2-40B4-BE49-F238E27FC236}">
                  <a16:creationId xmlns:a16="http://schemas.microsoft.com/office/drawing/2014/main" id="{025B2D06-56C2-2348-A00A-91BCDC002C02}"/>
                </a:ext>
              </a:extLst>
            </p:cNvPr>
            <p:cNvSpPr/>
            <p:nvPr/>
          </p:nvSpPr>
          <p:spPr bwMode="auto">
            <a:xfrm>
              <a:off x="4724400" y="4495800"/>
              <a:ext cx="228600" cy="228600"/>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116616" tIns="58307" rIns="116616" bIns="58307" numCol="1" rtlCol="0" anchor="t" anchorCtr="0" compatLnSpc="1">
              <a:prstTxWarp prst="textNoShape">
                <a:avLst/>
              </a:prstTxWarp>
            </a:bodyPr>
            <a:lstStyle/>
            <a:p>
              <a:pPr algn="ctr" defTabSz="1166031" fontAlgn="base">
                <a:spcBef>
                  <a:spcPct val="0"/>
                </a:spcBef>
                <a:spcAft>
                  <a:spcPct val="0"/>
                </a:spcAft>
              </a:pPr>
              <a:endParaRPr lang="en-US" sz="3061" b="1">
                <a:latin typeface="Arial Narrow" charset="0"/>
              </a:endParaRPr>
            </a:p>
          </p:txBody>
        </p:sp>
        <p:sp>
          <p:nvSpPr>
            <p:cNvPr id="12" name="Oval 11">
              <a:extLst>
                <a:ext uri="{FF2B5EF4-FFF2-40B4-BE49-F238E27FC236}">
                  <a16:creationId xmlns:a16="http://schemas.microsoft.com/office/drawing/2014/main" id="{8D50C590-B3FD-0D48-A021-AD5E34FB7E56}"/>
                </a:ext>
              </a:extLst>
            </p:cNvPr>
            <p:cNvSpPr/>
            <p:nvPr/>
          </p:nvSpPr>
          <p:spPr bwMode="auto">
            <a:xfrm>
              <a:off x="4648200" y="4953000"/>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16616" tIns="58307" rIns="116616" bIns="58307" numCol="1" rtlCol="0" anchor="t" anchorCtr="0" compatLnSpc="1">
              <a:prstTxWarp prst="textNoShape">
                <a:avLst/>
              </a:prstTxWarp>
            </a:bodyPr>
            <a:lstStyle/>
            <a:p>
              <a:pPr algn="ctr" defTabSz="1166031" fontAlgn="base">
                <a:spcBef>
                  <a:spcPct val="0"/>
                </a:spcBef>
                <a:spcAft>
                  <a:spcPct val="0"/>
                </a:spcAft>
              </a:pPr>
              <a:endParaRPr lang="en-US" sz="3061" b="1">
                <a:latin typeface="Arial Narrow" charset="0"/>
              </a:endParaRPr>
            </a:p>
          </p:txBody>
        </p:sp>
        <p:sp>
          <p:nvSpPr>
            <p:cNvPr id="13" name="Oval 12">
              <a:extLst>
                <a:ext uri="{FF2B5EF4-FFF2-40B4-BE49-F238E27FC236}">
                  <a16:creationId xmlns:a16="http://schemas.microsoft.com/office/drawing/2014/main" id="{9AA04DD9-9006-FE43-8E8B-59DB02522833}"/>
                </a:ext>
              </a:extLst>
            </p:cNvPr>
            <p:cNvSpPr/>
            <p:nvPr/>
          </p:nvSpPr>
          <p:spPr bwMode="auto">
            <a:xfrm>
              <a:off x="3581400" y="5257800"/>
              <a:ext cx="228600" cy="228600"/>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116616" tIns="58307" rIns="116616" bIns="58307" numCol="1" rtlCol="0" anchor="t" anchorCtr="0" compatLnSpc="1">
              <a:prstTxWarp prst="textNoShape">
                <a:avLst/>
              </a:prstTxWarp>
            </a:bodyPr>
            <a:lstStyle/>
            <a:p>
              <a:pPr algn="ctr" defTabSz="1166031" fontAlgn="base">
                <a:spcBef>
                  <a:spcPct val="0"/>
                </a:spcBef>
                <a:spcAft>
                  <a:spcPct val="0"/>
                </a:spcAft>
              </a:pPr>
              <a:endParaRPr lang="en-US" sz="3061" b="1">
                <a:latin typeface="Arial Narrow" charset="0"/>
              </a:endParaRPr>
            </a:p>
          </p:txBody>
        </p:sp>
        <p:sp>
          <p:nvSpPr>
            <p:cNvPr id="14" name="Oval 13">
              <a:extLst>
                <a:ext uri="{FF2B5EF4-FFF2-40B4-BE49-F238E27FC236}">
                  <a16:creationId xmlns:a16="http://schemas.microsoft.com/office/drawing/2014/main" id="{44CC4EE4-5A6E-8B4D-99AF-7F4EA2878B4C}"/>
                </a:ext>
              </a:extLst>
            </p:cNvPr>
            <p:cNvSpPr/>
            <p:nvPr/>
          </p:nvSpPr>
          <p:spPr bwMode="auto">
            <a:xfrm>
              <a:off x="4419600" y="5486400"/>
              <a:ext cx="228600" cy="228600"/>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116616" tIns="58307" rIns="116616" bIns="58307" numCol="1" rtlCol="0" anchor="t" anchorCtr="0" compatLnSpc="1">
              <a:prstTxWarp prst="textNoShape">
                <a:avLst/>
              </a:prstTxWarp>
            </a:bodyPr>
            <a:lstStyle/>
            <a:p>
              <a:pPr algn="ctr" defTabSz="1166031" fontAlgn="base">
                <a:spcBef>
                  <a:spcPct val="0"/>
                </a:spcBef>
                <a:spcAft>
                  <a:spcPct val="0"/>
                </a:spcAft>
              </a:pPr>
              <a:endParaRPr lang="en-US" sz="3061" b="1">
                <a:latin typeface="Arial Narrow" charset="0"/>
              </a:endParaRPr>
            </a:p>
          </p:txBody>
        </p:sp>
        <p:sp>
          <p:nvSpPr>
            <p:cNvPr id="15" name="Oval 14">
              <a:extLst>
                <a:ext uri="{FF2B5EF4-FFF2-40B4-BE49-F238E27FC236}">
                  <a16:creationId xmlns:a16="http://schemas.microsoft.com/office/drawing/2014/main" id="{3839F0CD-99EF-314E-AF16-0B04DAE9844F}"/>
                </a:ext>
              </a:extLst>
            </p:cNvPr>
            <p:cNvSpPr/>
            <p:nvPr/>
          </p:nvSpPr>
          <p:spPr bwMode="auto">
            <a:xfrm>
              <a:off x="3505200" y="4572000"/>
              <a:ext cx="228600" cy="228600"/>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116616" tIns="58307" rIns="116616" bIns="58307" numCol="1" rtlCol="0" anchor="t" anchorCtr="0" compatLnSpc="1">
              <a:prstTxWarp prst="textNoShape">
                <a:avLst/>
              </a:prstTxWarp>
            </a:bodyPr>
            <a:lstStyle/>
            <a:p>
              <a:pPr algn="ctr" defTabSz="1166031" fontAlgn="base">
                <a:spcBef>
                  <a:spcPct val="0"/>
                </a:spcBef>
                <a:spcAft>
                  <a:spcPct val="0"/>
                </a:spcAft>
              </a:pPr>
              <a:endParaRPr lang="en-US" sz="3061" b="1">
                <a:latin typeface="Arial Narrow" charset="0"/>
              </a:endParaRPr>
            </a:p>
          </p:txBody>
        </p:sp>
        <p:sp>
          <p:nvSpPr>
            <p:cNvPr id="16" name="Oval 15">
              <a:extLst>
                <a:ext uri="{FF2B5EF4-FFF2-40B4-BE49-F238E27FC236}">
                  <a16:creationId xmlns:a16="http://schemas.microsoft.com/office/drawing/2014/main" id="{7BB8C89E-087E-084E-A3E6-682C613A2737}"/>
                </a:ext>
              </a:extLst>
            </p:cNvPr>
            <p:cNvSpPr/>
            <p:nvPr/>
          </p:nvSpPr>
          <p:spPr bwMode="auto">
            <a:xfrm>
              <a:off x="4953000" y="5334000"/>
              <a:ext cx="228600" cy="2286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116616" tIns="58307" rIns="116616" bIns="58307" numCol="1" rtlCol="0" anchor="t" anchorCtr="0" compatLnSpc="1">
              <a:prstTxWarp prst="textNoShape">
                <a:avLst/>
              </a:prstTxWarp>
            </a:bodyPr>
            <a:lstStyle/>
            <a:p>
              <a:pPr algn="ctr" defTabSz="1166031" fontAlgn="base">
                <a:spcBef>
                  <a:spcPct val="0"/>
                </a:spcBef>
                <a:spcAft>
                  <a:spcPct val="0"/>
                </a:spcAft>
              </a:pPr>
              <a:endParaRPr lang="en-US" sz="3061" b="1">
                <a:latin typeface="Arial Narrow" charset="0"/>
              </a:endParaRPr>
            </a:p>
          </p:txBody>
        </p:sp>
        <p:cxnSp>
          <p:nvCxnSpPr>
            <p:cNvPr id="17" name="Straight Arrow Connector 16">
              <a:extLst>
                <a:ext uri="{FF2B5EF4-FFF2-40B4-BE49-F238E27FC236}">
                  <a16:creationId xmlns:a16="http://schemas.microsoft.com/office/drawing/2014/main" id="{C292F661-751C-6A45-82F9-B86C49C86915}"/>
                </a:ext>
              </a:extLst>
            </p:cNvPr>
            <p:cNvCxnSpPr>
              <a:stCxn id="15" idx="7"/>
              <a:endCxn id="8" idx="2"/>
            </p:cNvCxnSpPr>
            <p:nvPr/>
          </p:nvCxnSpPr>
          <p:spPr>
            <a:xfrm flipV="1">
              <a:off x="3700322" y="4457700"/>
              <a:ext cx="490678" cy="14777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A828708-7E54-4E42-9344-EA97C377DA3C}"/>
                </a:ext>
              </a:extLst>
            </p:cNvPr>
            <p:cNvCxnSpPr>
              <a:stCxn id="8" idx="6"/>
              <a:endCxn id="11" idx="2"/>
            </p:cNvCxnSpPr>
            <p:nvPr/>
          </p:nvCxnSpPr>
          <p:spPr>
            <a:xfrm>
              <a:off x="4419599" y="4457700"/>
              <a:ext cx="304801" cy="152401"/>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0B972FE-FE4E-C74A-AE24-02B059C768C3}"/>
                </a:ext>
              </a:extLst>
            </p:cNvPr>
            <p:cNvCxnSpPr>
              <a:stCxn id="11" idx="3"/>
              <a:endCxn id="12" idx="0"/>
            </p:cNvCxnSpPr>
            <p:nvPr/>
          </p:nvCxnSpPr>
          <p:spPr>
            <a:xfrm>
              <a:off x="4757878" y="4690922"/>
              <a:ext cx="4622" cy="262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9195EC0-FF2E-7C4E-B70B-4F93FD49847C}"/>
                </a:ext>
              </a:extLst>
            </p:cNvPr>
            <p:cNvCxnSpPr>
              <a:stCxn id="12" idx="5"/>
              <a:endCxn id="16" idx="1"/>
            </p:cNvCxnSpPr>
            <p:nvPr/>
          </p:nvCxnSpPr>
          <p:spPr>
            <a:xfrm>
              <a:off x="4843322" y="51481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95FADC8-12EF-394F-BCA8-FF2B36D8D92E}"/>
                </a:ext>
              </a:extLst>
            </p:cNvPr>
            <p:cNvCxnSpPr>
              <a:stCxn id="16" idx="2"/>
              <a:endCxn id="14" idx="6"/>
            </p:cNvCxnSpPr>
            <p:nvPr/>
          </p:nvCxnSpPr>
          <p:spPr>
            <a:xfrm flipH="1">
              <a:off x="4648200" y="5448300"/>
              <a:ext cx="30480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67DA363-285F-B94F-8432-3EB51B6102F0}"/>
                </a:ext>
              </a:extLst>
            </p:cNvPr>
            <p:cNvCxnSpPr>
              <a:endCxn id="10" idx="5"/>
            </p:cNvCxnSpPr>
            <p:nvPr/>
          </p:nvCxnSpPr>
          <p:spPr>
            <a:xfrm flipH="1" flipV="1">
              <a:off x="4386122" y="5300522"/>
              <a:ext cx="1050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4EC393E-64BD-3449-A03F-7CF0F7257E7C}"/>
                </a:ext>
              </a:extLst>
            </p:cNvPr>
            <p:cNvCxnSpPr>
              <a:stCxn id="10" idx="1"/>
              <a:endCxn id="9" idx="5"/>
            </p:cNvCxnSpPr>
            <p:nvPr/>
          </p:nvCxnSpPr>
          <p:spPr>
            <a:xfrm flipH="1" flipV="1">
              <a:off x="4081322" y="49195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C7CD256-D256-9C41-9E52-A6F8C9D83597}"/>
                </a:ext>
              </a:extLst>
            </p:cNvPr>
            <p:cNvCxnSpPr>
              <a:stCxn id="9" idx="3"/>
              <a:endCxn id="13" idx="7"/>
            </p:cNvCxnSpPr>
            <p:nvPr/>
          </p:nvCxnSpPr>
          <p:spPr>
            <a:xfrm flipH="1">
              <a:off x="3776522" y="4919522"/>
              <a:ext cx="143156" cy="3717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AF95BB5-B49B-B14A-97F4-06848D692C06}"/>
                </a:ext>
              </a:extLst>
            </p:cNvPr>
            <p:cNvCxnSpPr>
              <a:stCxn id="15" idx="4"/>
              <a:endCxn id="13" idx="1"/>
            </p:cNvCxnSpPr>
            <p:nvPr/>
          </p:nvCxnSpPr>
          <p:spPr>
            <a:xfrm flipH="1">
              <a:off x="3614878" y="4800600"/>
              <a:ext cx="4622" cy="4906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B772F93-3C58-6447-9782-153A4760AC5B}"/>
                </a:ext>
              </a:extLst>
            </p:cNvPr>
            <p:cNvCxnSpPr>
              <a:stCxn id="10" idx="7"/>
              <a:endCxn id="8" idx="4"/>
            </p:cNvCxnSpPr>
            <p:nvPr/>
          </p:nvCxnSpPr>
          <p:spPr>
            <a:xfrm flipH="1" flipV="1">
              <a:off x="4305299" y="4572000"/>
              <a:ext cx="80822" cy="5668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64A4A19-0537-A440-A9A2-776B37386DCA}"/>
                </a:ext>
              </a:extLst>
            </p:cNvPr>
            <p:cNvCxnSpPr>
              <a:stCxn id="10" idx="3"/>
              <a:endCxn id="13" idx="6"/>
            </p:cNvCxnSpPr>
            <p:nvPr/>
          </p:nvCxnSpPr>
          <p:spPr>
            <a:xfrm flipH="1">
              <a:off x="3810000" y="5300522"/>
              <a:ext cx="414478" cy="715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2BC9F27C-19FA-3049-9097-017217AB601B}"/>
                </a:ext>
              </a:extLst>
            </p:cNvPr>
            <p:cNvSpPr/>
            <p:nvPr/>
          </p:nvSpPr>
          <p:spPr bwMode="auto">
            <a:xfrm>
              <a:off x="3962400" y="5638800"/>
              <a:ext cx="228600" cy="228600"/>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116616" tIns="58307" rIns="116616" bIns="58307" numCol="1" rtlCol="0" anchor="t" anchorCtr="0" compatLnSpc="1">
              <a:prstTxWarp prst="textNoShape">
                <a:avLst/>
              </a:prstTxWarp>
            </a:bodyPr>
            <a:lstStyle/>
            <a:p>
              <a:pPr algn="ctr" defTabSz="1166031" fontAlgn="base">
                <a:spcBef>
                  <a:spcPct val="0"/>
                </a:spcBef>
                <a:spcAft>
                  <a:spcPct val="0"/>
                </a:spcAft>
              </a:pPr>
              <a:endParaRPr lang="en-US" sz="3061" b="1">
                <a:latin typeface="Arial Narrow" charset="0"/>
              </a:endParaRPr>
            </a:p>
          </p:txBody>
        </p:sp>
        <p:cxnSp>
          <p:nvCxnSpPr>
            <p:cNvPr id="29" name="Straight Arrow Connector 28">
              <a:extLst>
                <a:ext uri="{FF2B5EF4-FFF2-40B4-BE49-F238E27FC236}">
                  <a16:creationId xmlns:a16="http://schemas.microsoft.com/office/drawing/2014/main" id="{DED3D4A2-DAB5-1045-9D08-1EDD27189F59}"/>
                </a:ext>
              </a:extLst>
            </p:cNvPr>
            <p:cNvCxnSpPr>
              <a:stCxn id="28" idx="7"/>
              <a:endCxn id="10" idx="4"/>
            </p:cNvCxnSpPr>
            <p:nvPr/>
          </p:nvCxnSpPr>
          <p:spPr>
            <a:xfrm flipV="1">
              <a:off x="4157522" y="5334000"/>
              <a:ext cx="147778" cy="3382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30" name="Picture 29">
            <a:extLst>
              <a:ext uri="{FF2B5EF4-FFF2-40B4-BE49-F238E27FC236}">
                <a16:creationId xmlns:a16="http://schemas.microsoft.com/office/drawing/2014/main" id="{D16532E9-53EF-7941-92AD-9521FD207865}"/>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0111894" y="2875506"/>
            <a:ext cx="2010548" cy="1796209"/>
          </a:xfrm>
          <a:prstGeom prst="rect">
            <a:avLst/>
          </a:prstGeom>
        </p:spPr>
      </p:pic>
      <p:pic>
        <p:nvPicPr>
          <p:cNvPr id="35" name="Picture 34">
            <a:extLst>
              <a:ext uri="{FF2B5EF4-FFF2-40B4-BE49-F238E27FC236}">
                <a16:creationId xmlns:a16="http://schemas.microsoft.com/office/drawing/2014/main" id="{BA974D93-459E-BA4B-888F-0734B847300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58481" y="6437560"/>
            <a:ext cx="1725199" cy="1541668"/>
          </a:xfrm>
          <a:prstGeom prst="rect">
            <a:avLst/>
          </a:prstGeom>
        </p:spPr>
      </p:pic>
      <p:sp>
        <p:nvSpPr>
          <p:cNvPr id="3" name="Rectangle 2">
            <a:extLst>
              <a:ext uri="{FF2B5EF4-FFF2-40B4-BE49-F238E27FC236}">
                <a16:creationId xmlns:a16="http://schemas.microsoft.com/office/drawing/2014/main" id="{2D824833-4DA3-0D47-8EBB-CF3E101A7041}"/>
              </a:ext>
            </a:extLst>
          </p:cNvPr>
          <p:cNvSpPr/>
          <p:nvPr/>
        </p:nvSpPr>
        <p:spPr>
          <a:xfrm>
            <a:off x="2057122" y="3121686"/>
            <a:ext cx="1729408" cy="1557798"/>
          </a:xfrm>
          <a:prstGeom prst="rect">
            <a:avLst/>
          </a:prstGeom>
          <a:solidFill>
            <a:schemeClr val="accent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9" tIns="45720" rIns="91439" bIns="45720" numCol="1" spcCol="0" rtlCol="0" fromWordArt="0" anchor="ctr" anchorCtr="0" forceAA="0" compatLnSpc="1">
            <a:prstTxWarp prst="textNoShape">
              <a:avLst/>
            </a:prstTxWarp>
            <a:noAutofit/>
          </a:bodyPr>
          <a:lstStyle/>
          <a:p>
            <a:pPr algn="ctr"/>
            <a:r>
              <a:rPr lang="en-US" sz="2347" dirty="0"/>
              <a:t>Training</a:t>
            </a:r>
          </a:p>
          <a:p>
            <a:pPr algn="ctr"/>
            <a:r>
              <a:rPr lang="en-US" sz="2347" dirty="0"/>
              <a:t>Data</a:t>
            </a:r>
          </a:p>
        </p:txBody>
      </p:sp>
      <p:sp>
        <p:nvSpPr>
          <p:cNvPr id="34" name="Rectangle 33">
            <a:extLst>
              <a:ext uri="{FF2B5EF4-FFF2-40B4-BE49-F238E27FC236}">
                <a16:creationId xmlns:a16="http://schemas.microsoft.com/office/drawing/2014/main" id="{6ECDECC2-D578-7243-BD34-1948FDB9D6FC}"/>
              </a:ext>
            </a:extLst>
          </p:cNvPr>
          <p:cNvSpPr/>
          <p:nvPr/>
        </p:nvSpPr>
        <p:spPr>
          <a:xfrm>
            <a:off x="2017792" y="6294942"/>
            <a:ext cx="1729408" cy="1684285"/>
          </a:xfrm>
          <a:prstGeom prst="rect">
            <a:avLst/>
          </a:prstGeom>
          <a:solidFill>
            <a:schemeClr val="accent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9" tIns="45720" rIns="91439" bIns="45720" numCol="1" spcCol="0" rtlCol="0" fromWordArt="0" anchor="ctr" anchorCtr="0" forceAA="0" compatLnSpc="1">
            <a:prstTxWarp prst="textNoShape">
              <a:avLst/>
            </a:prstTxWarp>
            <a:noAutofit/>
          </a:bodyPr>
          <a:lstStyle/>
          <a:p>
            <a:pPr algn="ctr"/>
            <a:r>
              <a:rPr lang="en-US" sz="2053" dirty="0"/>
              <a:t>Training</a:t>
            </a:r>
          </a:p>
          <a:p>
            <a:pPr algn="ctr"/>
            <a:r>
              <a:rPr lang="en-US" sz="2053" dirty="0"/>
              <a:t>Data</a:t>
            </a:r>
          </a:p>
        </p:txBody>
      </p:sp>
      <p:sp>
        <p:nvSpPr>
          <p:cNvPr id="36" name="Rectangle 35">
            <a:extLst>
              <a:ext uri="{FF2B5EF4-FFF2-40B4-BE49-F238E27FC236}">
                <a16:creationId xmlns:a16="http://schemas.microsoft.com/office/drawing/2014/main" id="{1759E7B9-B49F-4244-8633-32106D8E5CAD}"/>
              </a:ext>
            </a:extLst>
          </p:cNvPr>
          <p:cNvSpPr/>
          <p:nvPr/>
        </p:nvSpPr>
        <p:spPr>
          <a:xfrm>
            <a:off x="4104597" y="3105048"/>
            <a:ext cx="1729408" cy="1557798"/>
          </a:xfrm>
          <a:prstGeom prst="rect">
            <a:avLst/>
          </a:prstGeom>
          <a:solidFill>
            <a:schemeClr val="accent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9" tIns="45720" rIns="91439" bIns="45720" numCol="1" spcCol="0" rtlCol="0" fromWordArt="0" anchor="ctr" anchorCtr="0" forceAA="0" compatLnSpc="1">
            <a:prstTxWarp prst="textNoShape">
              <a:avLst/>
            </a:prstTxWarp>
            <a:noAutofit/>
          </a:bodyPr>
          <a:lstStyle/>
          <a:p>
            <a:pPr algn="ctr"/>
            <a:r>
              <a:rPr lang="en-US" sz="2347" dirty="0"/>
              <a:t>Machine</a:t>
            </a:r>
          </a:p>
          <a:p>
            <a:pPr algn="ctr"/>
            <a:r>
              <a:rPr lang="en-US" sz="2347" dirty="0"/>
              <a:t>Learning</a:t>
            </a:r>
          </a:p>
          <a:p>
            <a:pPr algn="ctr"/>
            <a:r>
              <a:rPr lang="en-US" sz="2347" dirty="0"/>
              <a:t>Process</a:t>
            </a:r>
          </a:p>
        </p:txBody>
      </p:sp>
      <p:sp>
        <p:nvSpPr>
          <p:cNvPr id="37" name="Rectangle 36">
            <a:extLst>
              <a:ext uri="{FF2B5EF4-FFF2-40B4-BE49-F238E27FC236}">
                <a16:creationId xmlns:a16="http://schemas.microsoft.com/office/drawing/2014/main" id="{DB3FAE32-6ECE-5944-976D-5C083AF55143}"/>
              </a:ext>
            </a:extLst>
          </p:cNvPr>
          <p:cNvSpPr/>
          <p:nvPr/>
        </p:nvSpPr>
        <p:spPr>
          <a:xfrm>
            <a:off x="4048427" y="6264414"/>
            <a:ext cx="1729408" cy="1714813"/>
          </a:xfrm>
          <a:prstGeom prst="rect">
            <a:avLst/>
          </a:prstGeom>
          <a:solidFill>
            <a:schemeClr val="accent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9" tIns="45720" rIns="91439" bIns="45720" numCol="1" spcCol="0" rtlCol="0" fromWordArt="0" anchor="ctr" anchorCtr="0" forceAA="0" compatLnSpc="1">
            <a:prstTxWarp prst="textNoShape">
              <a:avLst/>
            </a:prstTxWarp>
            <a:noAutofit/>
          </a:bodyPr>
          <a:lstStyle/>
          <a:p>
            <a:pPr algn="ctr"/>
            <a:r>
              <a:rPr lang="en-US" sz="2053" dirty="0"/>
              <a:t>New</a:t>
            </a:r>
          </a:p>
          <a:p>
            <a:pPr algn="ctr"/>
            <a:r>
              <a:rPr lang="en-US" sz="2053" dirty="0"/>
              <a:t>Machine</a:t>
            </a:r>
          </a:p>
          <a:p>
            <a:pPr algn="ctr"/>
            <a:r>
              <a:rPr lang="en-US" sz="2053" dirty="0"/>
              <a:t>Learning</a:t>
            </a:r>
          </a:p>
          <a:p>
            <a:pPr algn="ctr"/>
            <a:r>
              <a:rPr lang="en-US" sz="2053" dirty="0"/>
              <a:t>Process</a:t>
            </a:r>
          </a:p>
        </p:txBody>
      </p:sp>
      <p:sp>
        <p:nvSpPr>
          <p:cNvPr id="38" name="Rectangle 37">
            <a:extLst>
              <a:ext uri="{FF2B5EF4-FFF2-40B4-BE49-F238E27FC236}">
                <a16:creationId xmlns:a16="http://schemas.microsoft.com/office/drawing/2014/main" id="{AFCDC22E-BD51-F44D-BDAA-85179E6D843E}"/>
              </a:ext>
            </a:extLst>
          </p:cNvPr>
          <p:cNvSpPr/>
          <p:nvPr/>
        </p:nvSpPr>
        <p:spPr>
          <a:xfrm>
            <a:off x="6152071" y="3105048"/>
            <a:ext cx="1729408" cy="1557798"/>
          </a:xfrm>
          <a:prstGeom prst="rect">
            <a:avLst/>
          </a:prstGeom>
          <a:solidFill>
            <a:schemeClr val="accent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9" tIns="45720" rIns="91439" bIns="45720" numCol="1" spcCol="0" rtlCol="0" fromWordArt="0" anchor="ctr" anchorCtr="0" forceAA="0" compatLnSpc="1">
            <a:prstTxWarp prst="textNoShape">
              <a:avLst/>
            </a:prstTxWarp>
            <a:noAutofit/>
          </a:bodyPr>
          <a:lstStyle/>
          <a:p>
            <a:pPr algn="ctr"/>
            <a:r>
              <a:rPr lang="en-US" sz="2347" dirty="0"/>
              <a:t>Learned</a:t>
            </a:r>
          </a:p>
          <a:p>
            <a:pPr algn="ctr"/>
            <a:r>
              <a:rPr lang="en-US" sz="2347" dirty="0"/>
              <a:t>Function</a:t>
            </a:r>
          </a:p>
        </p:txBody>
      </p:sp>
      <p:cxnSp>
        <p:nvCxnSpPr>
          <p:cNvPr id="39" name="Straight Arrow Connector 38">
            <a:extLst>
              <a:ext uri="{FF2B5EF4-FFF2-40B4-BE49-F238E27FC236}">
                <a16:creationId xmlns:a16="http://schemas.microsoft.com/office/drawing/2014/main" id="{4C09D075-6B76-3C40-88A5-340D6E7204DC}"/>
              </a:ext>
            </a:extLst>
          </p:cNvPr>
          <p:cNvCxnSpPr>
            <a:stCxn id="3" idx="3"/>
            <a:endCxn id="36" idx="1"/>
          </p:cNvCxnSpPr>
          <p:nvPr/>
        </p:nvCxnSpPr>
        <p:spPr>
          <a:xfrm flipV="1">
            <a:off x="3786530" y="3883946"/>
            <a:ext cx="318067" cy="16638"/>
          </a:xfrm>
          <a:prstGeom prst="straightConnector1">
            <a:avLst/>
          </a:prstGeom>
          <a:ln w="47625" cap="sq">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C6938A7-2E6A-B943-9C56-97A1D717FD68}"/>
              </a:ext>
            </a:extLst>
          </p:cNvPr>
          <p:cNvCxnSpPr/>
          <p:nvPr/>
        </p:nvCxnSpPr>
        <p:spPr>
          <a:xfrm>
            <a:off x="5844584" y="3883946"/>
            <a:ext cx="239441" cy="0"/>
          </a:xfrm>
          <a:prstGeom prst="straightConnector1">
            <a:avLst/>
          </a:prstGeom>
          <a:ln w="47625" cap="sq">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F6B4EBB-09F4-F046-8D61-E410D7CD971C}"/>
              </a:ext>
            </a:extLst>
          </p:cNvPr>
          <p:cNvCxnSpPr>
            <a:cxnSpLocks/>
          </p:cNvCxnSpPr>
          <p:nvPr/>
        </p:nvCxnSpPr>
        <p:spPr>
          <a:xfrm>
            <a:off x="7881479" y="3892604"/>
            <a:ext cx="2246435" cy="0"/>
          </a:xfrm>
          <a:prstGeom prst="straightConnector1">
            <a:avLst/>
          </a:prstGeom>
          <a:ln w="47625" cap="sq">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082AA894-F2A2-3C4D-8C33-814CE20C35CD}"/>
              </a:ext>
            </a:extLst>
          </p:cNvPr>
          <p:cNvSpPr txBox="1"/>
          <p:nvPr/>
        </p:nvSpPr>
        <p:spPr>
          <a:xfrm>
            <a:off x="2057122" y="2248159"/>
            <a:ext cx="1415900" cy="646203"/>
          </a:xfrm>
          <a:prstGeom prst="rect">
            <a:avLst/>
          </a:prstGeom>
          <a:noFill/>
        </p:spPr>
        <p:txBody>
          <a:bodyPr wrap="none" rtlCol="0">
            <a:spAutoFit/>
          </a:bodyPr>
          <a:lstStyle/>
          <a:p>
            <a:r>
              <a:rPr lang="en-US" sz="3599" dirty="0"/>
              <a:t>Today</a:t>
            </a:r>
          </a:p>
        </p:txBody>
      </p:sp>
      <p:sp>
        <p:nvSpPr>
          <p:cNvPr id="43" name="TextBox 42">
            <a:extLst>
              <a:ext uri="{FF2B5EF4-FFF2-40B4-BE49-F238E27FC236}">
                <a16:creationId xmlns:a16="http://schemas.microsoft.com/office/drawing/2014/main" id="{E3C738CE-6434-E643-8A0A-42FC0BB12C23}"/>
              </a:ext>
            </a:extLst>
          </p:cNvPr>
          <p:cNvSpPr txBox="1"/>
          <p:nvPr/>
        </p:nvSpPr>
        <p:spPr>
          <a:xfrm>
            <a:off x="1961309" y="5522126"/>
            <a:ext cx="3108736" cy="646203"/>
          </a:xfrm>
          <a:prstGeom prst="rect">
            <a:avLst/>
          </a:prstGeom>
          <a:noFill/>
        </p:spPr>
        <p:txBody>
          <a:bodyPr wrap="none" rtlCol="0">
            <a:spAutoFit/>
          </a:bodyPr>
          <a:lstStyle/>
          <a:p>
            <a:r>
              <a:rPr lang="en-US" sz="3599" dirty="0"/>
              <a:t>Explainable AI</a:t>
            </a:r>
          </a:p>
        </p:txBody>
      </p:sp>
      <p:sp>
        <p:nvSpPr>
          <p:cNvPr id="44" name="TextBox 43">
            <a:extLst>
              <a:ext uri="{FF2B5EF4-FFF2-40B4-BE49-F238E27FC236}">
                <a16:creationId xmlns:a16="http://schemas.microsoft.com/office/drawing/2014/main" id="{0CC262AF-75E3-AE46-8B49-E73DEBAFD300}"/>
              </a:ext>
            </a:extLst>
          </p:cNvPr>
          <p:cNvSpPr txBox="1"/>
          <p:nvPr/>
        </p:nvSpPr>
        <p:spPr>
          <a:xfrm>
            <a:off x="12681990" y="2370420"/>
            <a:ext cx="4260064" cy="2308324"/>
          </a:xfrm>
          <a:prstGeom prst="rect">
            <a:avLst/>
          </a:prstGeom>
          <a:noFill/>
        </p:spPr>
        <p:txBody>
          <a:bodyPr wrap="square" rtlCol="0">
            <a:spAutoFit/>
          </a:bodyPr>
          <a:lstStyle/>
          <a:p>
            <a:pPr marL="285748" indent="-285748">
              <a:buFont typeface="Arial" panose="020B0604020202020204" pitchFamily="34" charset="0"/>
              <a:buChar char="•"/>
            </a:pPr>
            <a:r>
              <a:rPr lang="en-US" sz="2400" dirty="0"/>
              <a:t>Why did you do that?</a:t>
            </a:r>
          </a:p>
          <a:p>
            <a:pPr marL="285748" indent="-285748">
              <a:buFont typeface="Arial" panose="020B0604020202020204" pitchFamily="34" charset="0"/>
              <a:buChar char="•"/>
            </a:pPr>
            <a:r>
              <a:rPr lang="en-US" sz="2400" dirty="0"/>
              <a:t>Why not something else?</a:t>
            </a:r>
          </a:p>
          <a:p>
            <a:pPr marL="285748" indent="-285748">
              <a:buFont typeface="Arial" panose="020B0604020202020204" pitchFamily="34" charset="0"/>
              <a:buChar char="•"/>
            </a:pPr>
            <a:r>
              <a:rPr lang="en-US" sz="2400" dirty="0"/>
              <a:t>When do you succeed?</a:t>
            </a:r>
          </a:p>
          <a:p>
            <a:pPr marL="285748" indent="-285748">
              <a:buFont typeface="Arial" panose="020B0604020202020204" pitchFamily="34" charset="0"/>
              <a:buChar char="•"/>
            </a:pPr>
            <a:r>
              <a:rPr lang="en-US" sz="2400" dirty="0"/>
              <a:t>When do you fail?</a:t>
            </a:r>
          </a:p>
          <a:p>
            <a:pPr marL="285748" indent="-285748">
              <a:buFont typeface="Arial" panose="020B0604020202020204" pitchFamily="34" charset="0"/>
              <a:buChar char="•"/>
            </a:pPr>
            <a:r>
              <a:rPr lang="en-US" sz="2400" dirty="0"/>
              <a:t>When can I trust you?</a:t>
            </a:r>
          </a:p>
          <a:p>
            <a:pPr marL="285748" indent="-285748">
              <a:buFont typeface="Arial" panose="020B0604020202020204" pitchFamily="34" charset="0"/>
              <a:buChar char="•"/>
            </a:pPr>
            <a:r>
              <a:rPr lang="en-US" sz="2400" dirty="0"/>
              <a:t>How to I correct an error?</a:t>
            </a:r>
          </a:p>
        </p:txBody>
      </p:sp>
      <p:sp>
        <p:nvSpPr>
          <p:cNvPr id="45" name="TextBox 44">
            <a:extLst>
              <a:ext uri="{FF2B5EF4-FFF2-40B4-BE49-F238E27FC236}">
                <a16:creationId xmlns:a16="http://schemas.microsoft.com/office/drawing/2014/main" id="{DDF43FB5-F836-764B-9E36-B944EC105858}"/>
              </a:ext>
            </a:extLst>
          </p:cNvPr>
          <p:cNvSpPr txBox="1"/>
          <p:nvPr/>
        </p:nvSpPr>
        <p:spPr>
          <a:xfrm>
            <a:off x="12753354" y="5613842"/>
            <a:ext cx="4117334" cy="2308324"/>
          </a:xfrm>
          <a:prstGeom prst="rect">
            <a:avLst/>
          </a:prstGeom>
          <a:noFill/>
        </p:spPr>
        <p:txBody>
          <a:bodyPr wrap="square" rtlCol="0">
            <a:spAutoFit/>
          </a:bodyPr>
          <a:lstStyle/>
          <a:p>
            <a:pPr marL="285748" indent="-285748">
              <a:buFont typeface="Arial" panose="020B0604020202020204" pitchFamily="34" charset="0"/>
              <a:buChar char="•"/>
            </a:pPr>
            <a:r>
              <a:rPr lang="en-US" sz="2400" dirty="0"/>
              <a:t>I understand why</a:t>
            </a:r>
          </a:p>
          <a:p>
            <a:pPr marL="285748" indent="-285748">
              <a:buFont typeface="Arial" panose="020B0604020202020204" pitchFamily="34" charset="0"/>
              <a:buChar char="•"/>
            </a:pPr>
            <a:r>
              <a:rPr lang="en-US" sz="2400" dirty="0"/>
              <a:t>I understand why not</a:t>
            </a:r>
          </a:p>
          <a:p>
            <a:pPr marL="285748" indent="-285748">
              <a:buFont typeface="Arial" panose="020B0604020202020204" pitchFamily="34" charset="0"/>
              <a:buChar char="•"/>
            </a:pPr>
            <a:r>
              <a:rPr lang="en-US" sz="2400" dirty="0"/>
              <a:t>I know when you succeed</a:t>
            </a:r>
          </a:p>
          <a:p>
            <a:pPr marL="285748" indent="-285748">
              <a:buFont typeface="Arial" panose="020B0604020202020204" pitchFamily="34" charset="0"/>
              <a:buChar char="•"/>
            </a:pPr>
            <a:r>
              <a:rPr lang="en-US" sz="2400" dirty="0"/>
              <a:t>I know when you fail</a:t>
            </a:r>
          </a:p>
          <a:p>
            <a:pPr marL="285748" indent="-285748">
              <a:buFont typeface="Arial" panose="020B0604020202020204" pitchFamily="34" charset="0"/>
              <a:buChar char="•"/>
            </a:pPr>
            <a:r>
              <a:rPr lang="en-US" sz="2400" dirty="0"/>
              <a:t>I know when to trust you</a:t>
            </a:r>
          </a:p>
          <a:p>
            <a:pPr marL="285748" indent="-285748">
              <a:buFont typeface="Arial" panose="020B0604020202020204" pitchFamily="34" charset="0"/>
              <a:buChar char="•"/>
            </a:pPr>
            <a:r>
              <a:rPr lang="en-US" sz="2400" dirty="0"/>
              <a:t>I know why you erred</a:t>
            </a:r>
          </a:p>
        </p:txBody>
      </p:sp>
      <p:cxnSp>
        <p:nvCxnSpPr>
          <p:cNvPr id="46" name="Straight Arrow Connector 45">
            <a:extLst>
              <a:ext uri="{FF2B5EF4-FFF2-40B4-BE49-F238E27FC236}">
                <a16:creationId xmlns:a16="http://schemas.microsoft.com/office/drawing/2014/main" id="{F6797CC9-E2D0-2649-B029-3C6F0F45BD79}"/>
              </a:ext>
            </a:extLst>
          </p:cNvPr>
          <p:cNvCxnSpPr/>
          <p:nvPr/>
        </p:nvCxnSpPr>
        <p:spPr>
          <a:xfrm>
            <a:off x="3792447" y="7041981"/>
            <a:ext cx="239441" cy="0"/>
          </a:xfrm>
          <a:prstGeom prst="straightConnector1">
            <a:avLst/>
          </a:prstGeom>
          <a:ln w="47625" cap="sq">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82F73D82-6A1C-6F4A-B575-B4327BFE2E4A}"/>
              </a:ext>
            </a:extLst>
          </p:cNvPr>
          <p:cNvSpPr txBox="1"/>
          <p:nvPr/>
        </p:nvSpPr>
        <p:spPr>
          <a:xfrm>
            <a:off x="8074226" y="3100053"/>
            <a:ext cx="2542464" cy="708143"/>
          </a:xfrm>
          <a:prstGeom prst="rect">
            <a:avLst/>
          </a:prstGeom>
          <a:noFill/>
        </p:spPr>
        <p:txBody>
          <a:bodyPr wrap="square" rtlCol="0">
            <a:spAutoFit/>
          </a:bodyPr>
          <a:lstStyle/>
          <a:p>
            <a:r>
              <a:rPr lang="en-US" sz="2001" dirty="0"/>
              <a:t>Decision or Recommendation</a:t>
            </a:r>
          </a:p>
        </p:txBody>
      </p:sp>
      <p:cxnSp>
        <p:nvCxnSpPr>
          <p:cNvPr id="49" name="Straight Arrow Connector 48">
            <a:extLst>
              <a:ext uri="{FF2B5EF4-FFF2-40B4-BE49-F238E27FC236}">
                <a16:creationId xmlns:a16="http://schemas.microsoft.com/office/drawing/2014/main" id="{AA0A2039-9345-364B-952A-60144660F3C7}"/>
              </a:ext>
            </a:extLst>
          </p:cNvPr>
          <p:cNvCxnSpPr>
            <a:cxnSpLocks/>
            <a:stCxn id="37" idx="3"/>
            <a:endCxn id="72" idx="1"/>
          </p:cNvCxnSpPr>
          <p:nvPr/>
        </p:nvCxnSpPr>
        <p:spPr>
          <a:xfrm>
            <a:off x="5777836" y="7121819"/>
            <a:ext cx="306189" cy="0"/>
          </a:xfrm>
          <a:prstGeom prst="straightConnector1">
            <a:avLst/>
          </a:prstGeom>
          <a:ln w="47625" cap="sq">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688850C8-0478-D449-9DD9-7081E7E6A347}"/>
              </a:ext>
            </a:extLst>
          </p:cNvPr>
          <p:cNvSpPr/>
          <p:nvPr/>
        </p:nvSpPr>
        <p:spPr>
          <a:xfrm>
            <a:off x="8247364" y="6181854"/>
            <a:ext cx="1965099" cy="1797372"/>
          </a:xfrm>
          <a:prstGeom prst="rect">
            <a:avLst/>
          </a:prstGeom>
          <a:solidFill>
            <a:schemeClr val="accent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9" tIns="45720" rIns="91439" bIns="45720" numCol="1" spcCol="0" rtlCol="0" fromWordArt="0" anchor="ctr" anchorCtr="0" forceAA="0" compatLnSpc="1">
            <a:prstTxWarp prst="textNoShape">
              <a:avLst/>
            </a:prstTxWarp>
            <a:noAutofit/>
          </a:bodyPr>
          <a:lstStyle/>
          <a:p>
            <a:pPr algn="ctr"/>
            <a:r>
              <a:rPr lang="en-US" sz="2400" dirty="0"/>
              <a:t>Explanation</a:t>
            </a:r>
          </a:p>
          <a:p>
            <a:pPr algn="ctr"/>
            <a:r>
              <a:rPr lang="en-US" sz="2400" dirty="0"/>
              <a:t>Interface</a:t>
            </a:r>
          </a:p>
        </p:txBody>
      </p:sp>
      <p:cxnSp>
        <p:nvCxnSpPr>
          <p:cNvPr id="51" name="Straight Arrow Connector 50">
            <a:extLst>
              <a:ext uri="{FF2B5EF4-FFF2-40B4-BE49-F238E27FC236}">
                <a16:creationId xmlns:a16="http://schemas.microsoft.com/office/drawing/2014/main" id="{A7338AFE-C5C6-9149-B50D-3A0D95B6EBA0}"/>
              </a:ext>
            </a:extLst>
          </p:cNvPr>
          <p:cNvCxnSpPr>
            <a:cxnSpLocks/>
            <a:stCxn id="72" idx="3"/>
            <a:endCxn id="50" idx="1"/>
          </p:cNvCxnSpPr>
          <p:nvPr/>
        </p:nvCxnSpPr>
        <p:spPr>
          <a:xfrm flipV="1">
            <a:off x="7949052" y="7080541"/>
            <a:ext cx="298311" cy="41279"/>
          </a:xfrm>
          <a:prstGeom prst="straightConnector1">
            <a:avLst/>
          </a:prstGeom>
          <a:ln w="47625" cap="sq">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BC7C8F4-E612-CD4A-94ED-D17B81C366E8}"/>
              </a:ext>
            </a:extLst>
          </p:cNvPr>
          <p:cNvSpPr txBox="1"/>
          <p:nvPr/>
        </p:nvSpPr>
        <p:spPr>
          <a:xfrm>
            <a:off x="5702476" y="8086011"/>
            <a:ext cx="2480166" cy="408253"/>
          </a:xfrm>
          <a:prstGeom prst="rect">
            <a:avLst/>
          </a:prstGeom>
          <a:noFill/>
        </p:spPr>
        <p:txBody>
          <a:bodyPr wrap="none" rtlCol="0">
            <a:spAutoFit/>
          </a:bodyPr>
          <a:lstStyle/>
          <a:p>
            <a:pPr algn="ctr"/>
            <a:r>
              <a:rPr lang="en-US" sz="2053" b="1" dirty="0"/>
              <a:t>Explainable Model</a:t>
            </a:r>
          </a:p>
        </p:txBody>
      </p:sp>
      <p:cxnSp>
        <p:nvCxnSpPr>
          <p:cNvPr id="54" name="Straight Arrow Connector 53">
            <a:extLst>
              <a:ext uri="{FF2B5EF4-FFF2-40B4-BE49-F238E27FC236}">
                <a16:creationId xmlns:a16="http://schemas.microsoft.com/office/drawing/2014/main" id="{6DD7B660-70C3-234E-AD91-E485E257E6E6}"/>
              </a:ext>
            </a:extLst>
          </p:cNvPr>
          <p:cNvCxnSpPr>
            <a:cxnSpLocks/>
          </p:cNvCxnSpPr>
          <p:nvPr/>
        </p:nvCxnSpPr>
        <p:spPr>
          <a:xfrm>
            <a:off x="10212464" y="6919195"/>
            <a:ext cx="404227" cy="0"/>
          </a:xfrm>
          <a:prstGeom prst="straightConnector1">
            <a:avLst/>
          </a:prstGeom>
          <a:ln w="47625" cap="sq">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60285D8-CF47-9F4C-86A5-2A3C74143F0C}"/>
              </a:ext>
            </a:extLst>
          </p:cNvPr>
          <p:cNvCxnSpPr>
            <a:cxnSpLocks/>
          </p:cNvCxnSpPr>
          <p:nvPr/>
        </p:nvCxnSpPr>
        <p:spPr>
          <a:xfrm flipH="1">
            <a:off x="10212464" y="7318513"/>
            <a:ext cx="404227" cy="0"/>
          </a:xfrm>
          <a:prstGeom prst="straightConnector1">
            <a:avLst/>
          </a:prstGeom>
          <a:ln w="47625" cap="sq">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Elbow Connector 61">
            <a:extLst>
              <a:ext uri="{FF2B5EF4-FFF2-40B4-BE49-F238E27FC236}">
                <a16:creationId xmlns:a16="http://schemas.microsoft.com/office/drawing/2014/main" id="{EA552C16-A67A-5F4D-9BF7-B0D824AD8D0E}"/>
              </a:ext>
            </a:extLst>
          </p:cNvPr>
          <p:cNvCxnSpPr>
            <a:stCxn id="30" idx="0"/>
            <a:endCxn id="38" idx="0"/>
          </p:cNvCxnSpPr>
          <p:nvPr/>
        </p:nvCxnSpPr>
        <p:spPr>
          <a:xfrm rot="16200000" flipH="1" flipV="1">
            <a:off x="8952200" y="940081"/>
            <a:ext cx="229542" cy="4100391"/>
          </a:xfrm>
          <a:prstGeom prst="bentConnector3">
            <a:avLst>
              <a:gd name="adj1" fmla="val -99590"/>
            </a:avLst>
          </a:prstGeom>
          <a:ln w="38100" cap="rnd">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F0227BDF-4C90-CE40-8534-5C84685FBD73}"/>
              </a:ext>
            </a:extLst>
          </p:cNvPr>
          <p:cNvSpPr txBox="1"/>
          <p:nvPr/>
        </p:nvSpPr>
        <p:spPr>
          <a:xfrm>
            <a:off x="8648445" y="2262745"/>
            <a:ext cx="712439" cy="400238"/>
          </a:xfrm>
          <a:prstGeom prst="rect">
            <a:avLst/>
          </a:prstGeom>
          <a:noFill/>
        </p:spPr>
        <p:txBody>
          <a:bodyPr wrap="none" rtlCol="0">
            <a:spAutoFit/>
          </a:bodyPr>
          <a:lstStyle/>
          <a:p>
            <a:r>
              <a:rPr lang="en-US" sz="2001" dirty="0"/>
              <a:t>Task</a:t>
            </a:r>
          </a:p>
        </p:txBody>
      </p:sp>
      <p:cxnSp>
        <p:nvCxnSpPr>
          <p:cNvPr id="64" name="Elbow Connector 63">
            <a:extLst>
              <a:ext uri="{FF2B5EF4-FFF2-40B4-BE49-F238E27FC236}">
                <a16:creationId xmlns:a16="http://schemas.microsoft.com/office/drawing/2014/main" id="{02D6CBB1-05D0-4245-8362-BFDA6A0A92AF}"/>
              </a:ext>
            </a:extLst>
          </p:cNvPr>
          <p:cNvCxnSpPr>
            <a:cxnSpLocks/>
          </p:cNvCxnSpPr>
          <p:nvPr/>
        </p:nvCxnSpPr>
        <p:spPr>
          <a:xfrm rot="16200000" flipH="1" flipV="1">
            <a:off x="9004852" y="4092108"/>
            <a:ext cx="229542" cy="4100391"/>
          </a:xfrm>
          <a:prstGeom prst="bentConnector3">
            <a:avLst>
              <a:gd name="adj1" fmla="val -99590"/>
            </a:avLst>
          </a:prstGeom>
          <a:ln w="38100" cap="rnd">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0BFC5567-5CB7-F44C-8306-9C64CEF1808D}"/>
              </a:ext>
            </a:extLst>
          </p:cNvPr>
          <p:cNvSpPr txBox="1"/>
          <p:nvPr/>
        </p:nvSpPr>
        <p:spPr>
          <a:xfrm>
            <a:off x="8814164" y="5339552"/>
            <a:ext cx="712439" cy="400238"/>
          </a:xfrm>
          <a:prstGeom prst="rect">
            <a:avLst/>
          </a:prstGeom>
          <a:noFill/>
        </p:spPr>
        <p:txBody>
          <a:bodyPr wrap="none" rtlCol="0">
            <a:spAutoFit/>
          </a:bodyPr>
          <a:lstStyle/>
          <a:p>
            <a:r>
              <a:rPr lang="en-US" sz="2001" dirty="0"/>
              <a:t>Task</a:t>
            </a:r>
          </a:p>
        </p:txBody>
      </p:sp>
    </p:spTree>
    <p:extLst>
      <p:ext uri="{BB962C8B-B14F-4D97-AF65-F5344CB8AC3E}">
        <p14:creationId xmlns:p14="http://schemas.microsoft.com/office/powerpoint/2010/main" val="717718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1213A-679F-9F46-87AD-C639C041C658}"/>
              </a:ext>
            </a:extLst>
          </p:cNvPr>
          <p:cNvSpPr>
            <a:spLocks noGrp="1"/>
          </p:cNvSpPr>
          <p:nvPr>
            <p:ph type="title"/>
          </p:nvPr>
        </p:nvSpPr>
        <p:spPr>
          <a:xfrm>
            <a:off x="330263" y="314587"/>
            <a:ext cx="15422880" cy="1092986"/>
          </a:xfrm>
        </p:spPr>
        <p:txBody>
          <a:bodyPr>
            <a:normAutofit/>
          </a:bodyPr>
          <a:lstStyle/>
          <a:p>
            <a:r>
              <a:rPr lang="en-US" sz="5280" dirty="0"/>
              <a:t>Three Eras of Computing</a:t>
            </a:r>
          </a:p>
        </p:txBody>
      </p:sp>
      <p:pic>
        <p:nvPicPr>
          <p:cNvPr id="5" name="Picture 4">
            <a:extLst>
              <a:ext uri="{FF2B5EF4-FFF2-40B4-BE49-F238E27FC236}">
                <a16:creationId xmlns:a16="http://schemas.microsoft.com/office/drawing/2014/main" id="{C08D7739-BEEA-AA40-BED1-0DB39650A2B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30567" y="2021034"/>
            <a:ext cx="2586737" cy="527831"/>
          </a:xfrm>
          <a:prstGeom prst="rect">
            <a:avLst/>
          </a:prstGeom>
        </p:spPr>
      </p:pic>
      <p:sp>
        <p:nvSpPr>
          <p:cNvPr id="6" name="Rectangle 5">
            <a:extLst>
              <a:ext uri="{FF2B5EF4-FFF2-40B4-BE49-F238E27FC236}">
                <a16:creationId xmlns:a16="http://schemas.microsoft.com/office/drawing/2014/main" id="{5E4C1448-E6BA-544C-B273-FFBBA4CF21F2}"/>
              </a:ext>
            </a:extLst>
          </p:cNvPr>
          <p:cNvSpPr/>
          <p:nvPr/>
        </p:nvSpPr>
        <p:spPr>
          <a:xfrm>
            <a:off x="5203490" y="2778190"/>
            <a:ext cx="2613814" cy="794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Procedural Code (Rules)</a:t>
            </a:r>
          </a:p>
        </p:txBody>
      </p:sp>
      <p:sp>
        <p:nvSpPr>
          <p:cNvPr id="7" name="Rectangle 6">
            <a:extLst>
              <a:ext uri="{FF2B5EF4-FFF2-40B4-BE49-F238E27FC236}">
                <a16:creationId xmlns:a16="http://schemas.microsoft.com/office/drawing/2014/main" id="{DAFF1542-D58E-454D-9367-CF0D832C02E2}"/>
              </a:ext>
            </a:extLst>
          </p:cNvPr>
          <p:cNvSpPr/>
          <p:nvPr/>
        </p:nvSpPr>
        <p:spPr>
          <a:xfrm>
            <a:off x="8930346" y="1979979"/>
            <a:ext cx="2613814" cy="148130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548" b="1" dirty="0">
                <a:solidFill>
                  <a:schemeClr val="tx1"/>
                </a:solidFill>
              </a:rPr>
              <a:t>Programs</a:t>
            </a:r>
          </a:p>
        </p:txBody>
      </p:sp>
      <p:sp>
        <p:nvSpPr>
          <p:cNvPr id="8" name="TextBox 7">
            <a:extLst>
              <a:ext uri="{FF2B5EF4-FFF2-40B4-BE49-F238E27FC236}">
                <a16:creationId xmlns:a16="http://schemas.microsoft.com/office/drawing/2014/main" id="{92D20777-F530-C04B-9158-F20CE30BA257}"/>
              </a:ext>
            </a:extLst>
          </p:cNvPr>
          <p:cNvSpPr txBox="1"/>
          <p:nvPr/>
        </p:nvSpPr>
        <p:spPr>
          <a:xfrm>
            <a:off x="4293344" y="2021033"/>
            <a:ext cx="835485" cy="461665"/>
          </a:xfrm>
          <a:prstGeom prst="rect">
            <a:avLst/>
          </a:prstGeom>
          <a:noFill/>
        </p:spPr>
        <p:txBody>
          <a:bodyPr wrap="none" rtlCol="0">
            <a:spAutoFit/>
          </a:bodyPr>
          <a:lstStyle/>
          <a:p>
            <a:r>
              <a:rPr lang="en-US" sz="2400" dirty="0"/>
              <a:t>Data</a:t>
            </a:r>
          </a:p>
        </p:txBody>
      </p:sp>
      <p:cxnSp>
        <p:nvCxnSpPr>
          <p:cNvPr id="10" name="Straight Arrow Connector 9">
            <a:extLst>
              <a:ext uri="{FF2B5EF4-FFF2-40B4-BE49-F238E27FC236}">
                <a16:creationId xmlns:a16="http://schemas.microsoft.com/office/drawing/2014/main" id="{E2B927D6-2563-524B-8C03-21D0800015E2}"/>
              </a:ext>
            </a:extLst>
          </p:cNvPr>
          <p:cNvCxnSpPr>
            <a:stCxn id="5" idx="3"/>
          </p:cNvCxnSpPr>
          <p:nvPr/>
        </p:nvCxnSpPr>
        <p:spPr>
          <a:xfrm flipV="1">
            <a:off x="7817304" y="2270701"/>
            <a:ext cx="1113042" cy="1424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5A4DC15-2F0A-004D-9113-08C5D252F9E3}"/>
              </a:ext>
            </a:extLst>
          </p:cNvPr>
          <p:cNvCxnSpPr>
            <a:cxnSpLocks/>
            <a:stCxn id="6" idx="3"/>
          </p:cNvCxnSpPr>
          <p:nvPr/>
        </p:nvCxnSpPr>
        <p:spPr>
          <a:xfrm flipV="1">
            <a:off x="7817304" y="3167061"/>
            <a:ext cx="1113042" cy="8272"/>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34B135B-2358-7147-8B76-AE6D07CBE21E}"/>
              </a:ext>
            </a:extLst>
          </p:cNvPr>
          <p:cNvCxnSpPr>
            <a:cxnSpLocks/>
          </p:cNvCxnSpPr>
          <p:nvPr/>
        </p:nvCxnSpPr>
        <p:spPr>
          <a:xfrm>
            <a:off x="11544160" y="2405269"/>
            <a:ext cx="111304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19CB47B-7198-C449-8D23-8897DF37EA7D}"/>
              </a:ext>
            </a:extLst>
          </p:cNvPr>
          <p:cNvCxnSpPr>
            <a:cxnSpLocks/>
          </p:cNvCxnSpPr>
          <p:nvPr/>
        </p:nvCxnSpPr>
        <p:spPr>
          <a:xfrm>
            <a:off x="11544160" y="3053021"/>
            <a:ext cx="111304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B99A8E7-EBB8-564E-8C2C-A1960168DCC1}"/>
              </a:ext>
            </a:extLst>
          </p:cNvPr>
          <p:cNvSpPr txBox="1"/>
          <p:nvPr/>
        </p:nvSpPr>
        <p:spPr>
          <a:xfrm>
            <a:off x="12821420" y="2151180"/>
            <a:ext cx="2081019" cy="638316"/>
          </a:xfrm>
          <a:prstGeom prst="rect">
            <a:avLst/>
          </a:prstGeom>
          <a:solidFill>
            <a:schemeClr val="accent6">
              <a:lumMod val="75000"/>
            </a:schemeClr>
          </a:solidFill>
        </p:spPr>
        <p:txBody>
          <a:bodyPr wrap="none" rtlCol="0">
            <a:spAutoFit/>
          </a:bodyPr>
          <a:lstStyle/>
          <a:p>
            <a:r>
              <a:rPr lang="en-US" sz="3548" b="1" dirty="0">
                <a:solidFill>
                  <a:schemeClr val="bg1"/>
                </a:solidFill>
              </a:rPr>
              <a:t>Answers</a:t>
            </a:r>
          </a:p>
        </p:txBody>
      </p:sp>
      <p:sp>
        <p:nvSpPr>
          <p:cNvPr id="17" name="TextBox 16">
            <a:extLst>
              <a:ext uri="{FF2B5EF4-FFF2-40B4-BE49-F238E27FC236}">
                <a16:creationId xmlns:a16="http://schemas.microsoft.com/office/drawing/2014/main" id="{76FF1278-AC77-6546-9363-9345E79147C9}"/>
              </a:ext>
            </a:extLst>
          </p:cNvPr>
          <p:cNvSpPr txBox="1"/>
          <p:nvPr/>
        </p:nvSpPr>
        <p:spPr>
          <a:xfrm>
            <a:off x="12650149" y="2769225"/>
            <a:ext cx="4132863" cy="638316"/>
          </a:xfrm>
          <a:prstGeom prst="rect">
            <a:avLst/>
          </a:prstGeom>
          <a:noFill/>
        </p:spPr>
        <p:txBody>
          <a:bodyPr wrap="none" rtlCol="0">
            <a:spAutoFit/>
          </a:bodyPr>
          <a:lstStyle/>
          <a:p>
            <a:r>
              <a:rPr lang="en-US" sz="3548" dirty="0"/>
              <a:t>Explanations (Why)</a:t>
            </a:r>
          </a:p>
        </p:txBody>
      </p:sp>
      <p:sp>
        <p:nvSpPr>
          <p:cNvPr id="55" name="TextBox 54">
            <a:extLst>
              <a:ext uri="{FF2B5EF4-FFF2-40B4-BE49-F238E27FC236}">
                <a16:creationId xmlns:a16="http://schemas.microsoft.com/office/drawing/2014/main" id="{5799CE29-55DD-6A4B-B0DC-25981F2D3B9E}"/>
              </a:ext>
            </a:extLst>
          </p:cNvPr>
          <p:cNvSpPr txBox="1"/>
          <p:nvPr/>
        </p:nvSpPr>
        <p:spPr>
          <a:xfrm>
            <a:off x="327093" y="1991500"/>
            <a:ext cx="2307042" cy="400110"/>
          </a:xfrm>
          <a:prstGeom prst="rect">
            <a:avLst/>
          </a:prstGeom>
          <a:noFill/>
        </p:spPr>
        <p:txBody>
          <a:bodyPr wrap="none" rtlCol="0">
            <a:spAutoFit/>
          </a:bodyPr>
          <a:lstStyle/>
          <a:p>
            <a:r>
              <a:rPr lang="en-US" sz="2000" b="1" dirty="0"/>
              <a:t>1) Procedural Era</a:t>
            </a:r>
          </a:p>
        </p:txBody>
      </p:sp>
      <p:grpSp>
        <p:nvGrpSpPr>
          <p:cNvPr id="3" name="Group 2">
            <a:extLst>
              <a:ext uri="{FF2B5EF4-FFF2-40B4-BE49-F238E27FC236}">
                <a16:creationId xmlns:a16="http://schemas.microsoft.com/office/drawing/2014/main" id="{D7AD419C-4D30-0E4F-9B76-DDE788E37BEB}"/>
              </a:ext>
            </a:extLst>
          </p:cNvPr>
          <p:cNvGrpSpPr/>
          <p:nvPr/>
        </p:nvGrpSpPr>
        <p:grpSpPr>
          <a:xfrm>
            <a:off x="185760" y="3993224"/>
            <a:ext cx="17158388" cy="1983667"/>
            <a:chOff x="126654" y="2722652"/>
            <a:chExt cx="11698901" cy="1352500"/>
          </a:xfrm>
        </p:grpSpPr>
        <p:pic>
          <p:nvPicPr>
            <p:cNvPr id="18" name="Picture 17">
              <a:extLst>
                <a:ext uri="{FF2B5EF4-FFF2-40B4-BE49-F238E27FC236}">
                  <a16:creationId xmlns:a16="http://schemas.microsoft.com/office/drawing/2014/main" id="{A2FD4ACD-9318-374A-99C1-43D3BB8A7DB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566296" y="3093161"/>
              <a:ext cx="1763684" cy="359885"/>
            </a:xfrm>
            <a:prstGeom prst="rect">
              <a:avLst/>
            </a:prstGeom>
          </p:spPr>
        </p:pic>
        <p:sp>
          <p:nvSpPr>
            <p:cNvPr id="20" name="Rectangle 19">
              <a:extLst>
                <a:ext uri="{FF2B5EF4-FFF2-40B4-BE49-F238E27FC236}">
                  <a16:creationId xmlns:a16="http://schemas.microsoft.com/office/drawing/2014/main" id="{A8A1A556-E138-5C4F-9339-0DCC5831CA4B}"/>
                </a:ext>
              </a:extLst>
            </p:cNvPr>
            <p:cNvSpPr/>
            <p:nvPr/>
          </p:nvSpPr>
          <p:spPr>
            <a:xfrm>
              <a:off x="6088872" y="3065169"/>
              <a:ext cx="1782146" cy="100998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Machine</a:t>
              </a:r>
            </a:p>
            <a:p>
              <a:pPr algn="ctr"/>
              <a:r>
                <a:rPr lang="en-US" sz="2800" dirty="0"/>
                <a:t>Learning</a:t>
              </a:r>
            </a:p>
          </p:txBody>
        </p:sp>
        <p:sp>
          <p:nvSpPr>
            <p:cNvPr id="21" name="TextBox 20">
              <a:extLst>
                <a:ext uri="{FF2B5EF4-FFF2-40B4-BE49-F238E27FC236}">
                  <a16:creationId xmlns:a16="http://schemas.microsoft.com/office/drawing/2014/main" id="{A159857F-6EB6-8641-9873-F5836924A2B5}"/>
                </a:ext>
              </a:extLst>
            </p:cNvPr>
            <p:cNvSpPr txBox="1"/>
            <p:nvPr/>
          </p:nvSpPr>
          <p:spPr>
            <a:xfrm>
              <a:off x="2927280" y="3093161"/>
              <a:ext cx="569649" cy="314772"/>
            </a:xfrm>
            <a:prstGeom prst="rect">
              <a:avLst/>
            </a:prstGeom>
            <a:noFill/>
          </p:spPr>
          <p:txBody>
            <a:bodyPr wrap="none" rtlCol="0">
              <a:spAutoFit/>
            </a:bodyPr>
            <a:lstStyle/>
            <a:p>
              <a:r>
                <a:rPr lang="en-US" sz="2400" dirty="0"/>
                <a:t>Data</a:t>
              </a:r>
            </a:p>
          </p:txBody>
        </p:sp>
        <p:cxnSp>
          <p:nvCxnSpPr>
            <p:cNvPr id="22" name="Straight Arrow Connector 21">
              <a:extLst>
                <a:ext uri="{FF2B5EF4-FFF2-40B4-BE49-F238E27FC236}">
                  <a16:creationId xmlns:a16="http://schemas.microsoft.com/office/drawing/2014/main" id="{F3D7D622-D273-BD4B-8B48-5A27262BB775}"/>
                </a:ext>
              </a:extLst>
            </p:cNvPr>
            <p:cNvCxnSpPr>
              <a:stCxn id="18" idx="3"/>
            </p:cNvCxnSpPr>
            <p:nvPr/>
          </p:nvCxnSpPr>
          <p:spPr>
            <a:xfrm flipV="1">
              <a:off x="5329980" y="3263389"/>
              <a:ext cx="758892" cy="971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9BCD895-5682-9947-976C-63AFCA945AE7}"/>
                </a:ext>
              </a:extLst>
            </p:cNvPr>
            <p:cNvCxnSpPr>
              <a:cxnSpLocks/>
            </p:cNvCxnSpPr>
            <p:nvPr/>
          </p:nvCxnSpPr>
          <p:spPr>
            <a:xfrm>
              <a:off x="5329980" y="3874544"/>
              <a:ext cx="75889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6532CC0-AB62-9E43-80FE-04AB16151D46}"/>
                </a:ext>
              </a:extLst>
            </p:cNvPr>
            <p:cNvCxnSpPr>
              <a:cxnSpLocks/>
            </p:cNvCxnSpPr>
            <p:nvPr/>
          </p:nvCxnSpPr>
          <p:spPr>
            <a:xfrm>
              <a:off x="7871018" y="3355140"/>
              <a:ext cx="75889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0297E3D-0068-7947-A223-59EE94E98F88}"/>
                </a:ext>
              </a:extLst>
            </p:cNvPr>
            <p:cNvSpPr txBox="1"/>
            <p:nvPr/>
          </p:nvSpPr>
          <p:spPr>
            <a:xfrm>
              <a:off x="4336759" y="3689878"/>
              <a:ext cx="854911" cy="272802"/>
            </a:xfrm>
            <a:prstGeom prst="rect">
              <a:avLst/>
            </a:prstGeom>
            <a:solidFill>
              <a:schemeClr val="accent6">
                <a:lumMod val="75000"/>
              </a:schemeClr>
            </a:solidFill>
          </p:spPr>
          <p:txBody>
            <a:bodyPr wrap="none" rtlCol="0">
              <a:spAutoFit/>
            </a:bodyPr>
            <a:lstStyle/>
            <a:p>
              <a:r>
                <a:rPr lang="en-US" sz="2000" b="1" dirty="0">
                  <a:solidFill>
                    <a:schemeClr val="bg1"/>
                  </a:solidFill>
                </a:rPr>
                <a:t>Answers</a:t>
              </a:r>
            </a:p>
          </p:txBody>
        </p:sp>
        <p:sp>
          <p:nvSpPr>
            <p:cNvPr id="31" name="Rectangle 30">
              <a:extLst>
                <a:ext uri="{FF2B5EF4-FFF2-40B4-BE49-F238E27FC236}">
                  <a16:creationId xmlns:a16="http://schemas.microsoft.com/office/drawing/2014/main" id="{C131E727-9178-CF40-B3DC-CE13D4A33C95}"/>
                </a:ext>
              </a:extLst>
            </p:cNvPr>
            <p:cNvSpPr/>
            <p:nvPr/>
          </p:nvSpPr>
          <p:spPr>
            <a:xfrm>
              <a:off x="8629910" y="3084360"/>
              <a:ext cx="1782146" cy="541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Rules</a:t>
              </a:r>
              <a:br>
                <a:rPr lang="en-US" sz="2000" dirty="0"/>
              </a:br>
              <a:r>
                <a:rPr lang="en-US" sz="2000" dirty="0"/>
                <a:t>(10M weights)</a:t>
              </a:r>
            </a:p>
          </p:txBody>
        </p:sp>
        <p:sp>
          <p:nvSpPr>
            <p:cNvPr id="57" name="TextBox 56">
              <a:extLst>
                <a:ext uri="{FF2B5EF4-FFF2-40B4-BE49-F238E27FC236}">
                  <a16:creationId xmlns:a16="http://schemas.microsoft.com/office/drawing/2014/main" id="{3D8E8AF2-47E7-8C49-A261-01E18F317D94}"/>
                </a:ext>
              </a:extLst>
            </p:cNvPr>
            <p:cNvSpPr txBox="1"/>
            <p:nvPr/>
          </p:nvSpPr>
          <p:spPr>
            <a:xfrm>
              <a:off x="126654" y="2863969"/>
              <a:ext cx="2145692" cy="272802"/>
            </a:xfrm>
            <a:prstGeom prst="rect">
              <a:avLst/>
            </a:prstGeom>
            <a:noFill/>
          </p:spPr>
          <p:txBody>
            <a:bodyPr wrap="none" rtlCol="0">
              <a:spAutoFit/>
            </a:bodyPr>
            <a:lstStyle/>
            <a:p>
              <a:r>
                <a:rPr lang="en-US" sz="2000" b="1" dirty="0"/>
                <a:t>2) Machine Learning Era</a:t>
              </a:r>
            </a:p>
          </p:txBody>
        </p:sp>
        <p:cxnSp>
          <p:nvCxnSpPr>
            <p:cNvPr id="78" name="Straight Connector 77">
              <a:extLst>
                <a:ext uri="{FF2B5EF4-FFF2-40B4-BE49-F238E27FC236}">
                  <a16:creationId xmlns:a16="http://schemas.microsoft.com/office/drawing/2014/main" id="{16F5CD79-BEC7-0647-A130-7C48E7DC85AC}"/>
                </a:ext>
              </a:extLst>
            </p:cNvPr>
            <p:cNvCxnSpPr/>
            <p:nvPr/>
          </p:nvCxnSpPr>
          <p:spPr>
            <a:xfrm>
              <a:off x="225179" y="2722652"/>
              <a:ext cx="11600376"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0" name="Slide Number Placeholder 79">
            <a:extLst>
              <a:ext uri="{FF2B5EF4-FFF2-40B4-BE49-F238E27FC236}">
                <a16:creationId xmlns:a16="http://schemas.microsoft.com/office/drawing/2014/main" id="{711FEABA-F391-C84A-B0AF-D27F60919ADD}"/>
              </a:ext>
            </a:extLst>
          </p:cNvPr>
          <p:cNvSpPr>
            <a:spLocks noGrp="1"/>
          </p:cNvSpPr>
          <p:nvPr>
            <p:ph type="sldNum" sz="quarter" idx="12"/>
          </p:nvPr>
        </p:nvSpPr>
        <p:spPr/>
        <p:txBody>
          <a:bodyPr/>
          <a:lstStyle/>
          <a:p>
            <a:fld id="{89680184-36F0-7340-B2B6-917CC4ADF00C}" type="slidenum">
              <a:rPr lang="en-US" smtClean="0"/>
              <a:t>27</a:t>
            </a:fld>
            <a:endParaRPr lang="en-US" dirty="0"/>
          </a:p>
        </p:txBody>
      </p:sp>
      <p:grpSp>
        <p:nvGrpSpPr>
          <p:cNvPr id="4" name="Group 3">
            <a:extLst>
              <a:ext uri="{FF2B5EF4-FFF2-40B4-BE49-F238E27FC236}">
                <a16:creationId xmlns:a16="http://schemas.microsoft.com/office/drawing/2014/main" id="{2F19552F-F4F8-8E48-89D1-3F974B01D93A}"/>
              </a:ext>
            </a:extLst>
          </p:cNvPr>
          <p:cNvGrpSpPr/>
          <p:nvPr/>
        </p:nvGrpSpPr>
        <p:grpSpPr>
          <a:xfrm>
            <a:off x="330262" y="6492126"/>
            <a:ext cx="17013885" cy="2787852"/>
            <a:chOff x="225179" y="4426449"/>
            <a:chExt cx="11600376" cy="1900808"/>
          </a:xfrm>
        </p:grpSpPr>
        <p:grpSp>
          <p:nvGrpSpPr>
            <p:cNvPr id="66" name="Group 65">
              <a:extLst>
                <a:ext uri="{FF2B5EF4-FFF2-40B4-BE49-F238E27FC236}">
                  <a16:creationId xmlns:a16="http://schemas.microsoft.com/office/drawing/2014/main" id="{18BB9C4F-FF47-1841-86D9-872341AE9E6A}"/>
                </a:ext>
              </a:extLst>
            </p:cNvPr>
            <p:cNvGrpSpPr/>
            <p:nvPr/>
          </p:nvGrpSpPr>
          <p:grpSpPr>
            <a:xfrm>
              <a:off x="6089446" y="4786133"/>
              <a:ext cx="1782146" cy="1541124"/>
              <a:chOff x="6088872" y="4409008"/>
              <a:chExt cx="1782146" cy="1541124"/>
            </a:xfrm>
          </p:grpSpPr>
          <p:sp>
            <p:nvSpPr>
              <p:cNvPr id="56" name="Rectangle 55">
                <a:extLst>
                  <a:ext uri="{FF2B5EF4-FFF2-40B4-BE49-F238E27FC236}">
                    <a16:creationId xmlns:a16="http://schemas.microsoft.com/office/drawing/2014/main" id="{78BB84A8-4FB1-9B48-87B4-93FA1936B842}"/>
                  </a:ext>
                </a:extLst>
              </p:cNvPr>
              <p:cNvSpPr/>
              <p:nvPr/>
            </p:nvSpPr>
            <p:spPr>
              <a:xfrm>
                <a:off x="6088872" y="4409008"/>
                <a:ext cx="1782146" cy="1541124"/>
              </a:xfrm>
              <a:prstGeom prst="rect">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548"/>
              </a:p>
            </p:txBody>
          </p:sp>
          <p:grpSp>
            <p:nvGrpSpPr>
              <p:cNvPr id="32" name="Group 242">
                <a:extLst>
                  <a:ext uri="{FF2B5EF4-FFF2-40B4-BE49-F238E27FC236}">
                    <a16:creationId xmlns:a16="http://schemas.microsoft.com/office/drawing/2014/main" id="{682D1497-78C6-B942-91A5-8D2175188AC1}"/>
                  </a:ext>
                </a:extLst>
              </p:cNvPr>
              <p:cNvGrpSpPr/>
              <p:nvPr/>
            </p:nvGrpSpPr>
            <p:grpSpPr>
              <a:xfrm>
                <a:off x="6243491" y="4553092"/>
                <a:ext cx="1472908" cy="1212105"/>
                <a:chOff x="3505200" y="4267200"/>
                <a:chExt cx="1676400" cy="1600200"/>
              </a:xfrm>
            </p:grpSpPr>
            <p:sp>
              <p:nvSpPr>
                <p:cNvPr id="33" name="Oval 32">
                  <a:extLst>
                    <a:ext uri="{FF2B5EF4-FFF2-40B4-BE49-F238E27FC236}">
                      <a16:creationId xmlns:a16="http://schemas.microsoft.com/office/drawing/2014/main" id="{5B3DA2CF-6337-C24E-9AD4-91884B517B63}"/>
                    </a:ext>
                  </a:extLst>
                </p:cNvPr>
                <p:cNvSpPr/>
                <p:nvPr/>
              </p:nvSpPr>
              <p:spPr bwMode="auto">
                <a:xfrm>
                  <a:off x="4191000" y="4267200"/>
                  <a:ext cx="228600" cy="2286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116616" tIns="58307" rIns="116616" bIns="58307" numCol="1" rtlCol="0" anchor="t" anchorCtr="0" compatLnSpc="1">
                  <a:prstTxWarp prst="textNoShape">
                    <a:avLst/>
                  </a:prstTxWarp>
                </a:bodyPr>
                <a:lstStyle/>
                <a:p>
                  <a:pPr algn="ctr" defTabSz="1166031" fontAlgn="base">
                    <a:spcBef>
                      <a:spcPct val="0"/>
                    </a:spcBef>
                    <a:spcAft>
                      <a:spcPct val="0"/>
                    </a:spcAft>
                  </a:pPr>
                  <a:endParaRPr lang="en-US" sz="3061" b="1">
                    <a:latin typeface="Arial Narrow" charset="0"/>
                  </a:endParaRPr>
                </a:p>
              </p:txBody>
            </p:sp>
            <p:sp>
              <p:nvSpPr>
                <p:cNvPr id="34" name="Oval 33">
                  <a:extLst>
                    <a:ext uri="{FF2B5EF4-FFF2-40B4-BE49-F238E27FC236}">
                      <a16:creationId xmlns:a16="http://schemas.microsoft.com/office/drawing/2014/main" id="{036787F1-8B10-264C-83A4-3C9DE821814A}"/>
                    </a:ext>
                  </a:extLst>
                </p:cNvPr>
                <p:cNvSpPr/>
                <p:nvPr/>
              </p:nvSpPr>
              <p:spPr bwMode="auto">
                <a:xfrm>
                  <a:off x="3886200" y="4724400"/>
                  <a:ext cx="228600" cy="2286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116616" tIns="58307" rIns="116616" bIns="58307" numCol="1" rtlCol="0" anchor="t" anchorCtr="0" compatLnSpc="1">
                  <a:prstTxWarp prst="textNoShape">
                    <a:avLst/>
                  </a:prstTxWarp>
                </a:bodyPr>
                <a:lstStyle/>
                <a:p>
                  <a:pPr algn="ctr" defTabSz="1166031" fontAlgn="base">
                    <a:spcBef>
                      <a:spcPct val="0"/>
                    </a:spcBef>
                    <a:spcAft>
                      <a:spcPct val="0"/>
                    </a:spcAft>
                  </a:pPr>
                  <a:endParaRPr lang="en-US" sz="3061" b="1">
                    <a:latin typeface="Arial Narrow" charset="0"/>
                  </a:endParaRPr>
                </a:p>
              </p:txBody>
            </p:sp>
            <p:sp>
              <p:nvSpPr>
                <p:cNvPr id="35" name="Oval 34">
                  <a:extLst>
                    <a:ext uri="{FF2B5EF4-FFF2-40B4-BE49-F238E27FC236}">
                      <a16:creationId xmlns:a16="http://schemas.microsoft.com/office/drawing/2014/main" id="{1B71D8F9-AB6B-F74D-8AAB-A1F9A4FD2F4D}"/>
                    </a:ext>
                  </a:extLst>
                </p:cNvPr>
                <p:cNvSpPr/>
                <p:nvPr/>
              </p:nvSpPr>
              <p:spPr bwMode="auto">
                <a:xfrm>
                  <a:off x="4191000" y="5105400"/>
                  <a:ext cx="228600" cy="2286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116616" tIns="58307" rIns="116616" bIns="58307" numCol="1" rtlCol="0" anchor="t" anchorCtr="0" compatLnSpc="1">
                  <a:prstTxWarp prst="textNoShape">
                    <a:avLst/>
                  </a:prstTxWarp>
                </a:bodyPr>
                <a:lstStyle/>
                <a:p>
                  <a:pPr algn="ctr" defTabSz="1166031" fontAlgn="base">
                    <a:spcBef>
                      <a:spcPct val="0"/>
                    </a:spcBef>
                    <a:spcAft>
                      <a:spcPct val="0"/>
                    </a:spcAft>
                  </a:pPr>
                  <a:endParaRPr lang="en-US" sz="3061" b="1">
                    <a:latin typeface="Arial Narrow" charset="0"/>
                  </a:endParaRPr>
                </a:p>
              </p:txBody>
            </p:sp>
            <p:sp>
              <p:nvSpPr>
                <p:cNvPr id="36" name="Oval 35">
                  <a:extLst>
                    <a:ext uri="{FF2B5EF4-FFF2-40B4-BE49-F238E27FC236}">
                      <a16:creationId xmlns:a16="http://schemas.microsoft.com/office/drawing/2014/main" id="{6879DF30-35CA-2A49-95C2-3F9C2548FEAD}"/>
                    </a:ext>
                  </a:extLst>
                </p:cNvPr>
                <p:cNvSpPr/>
                <p:nvPr/>
              </p:nvSpPr>
              <p:spPr bwMode="auto">
                <a:xfrm>
                  <a:off x="4724400" y="4495800"/>
                  <a:ext cx="228600" cy="228600"/>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116616" tIns="58307" rIns="116616" bIns="58307" numCol="1" rtlCol="0" anchor="t" anchorCtr="0" compatLnSpc="1">
                  <a:prstTxWarp prst="textNoShape">
                    <a:avLst/>
                  </a:prstTxWarp>
                </a:bodyPr>
                <a:lstStyle/>
                <a:p>
                  <a:pPr algn="ctr" defTabSz="1166031" fontAlgn="base">
                    <a:spcBef>
                      <a:spcPct val="0"/>
                    </a:spcBef>
                    <a:spcAft>
                      <a:spcPct val="0"/>
                    </a:spcAft>
                  </a:pPr>
                  <a:endParaRPr lang="en-US" sz="3061" b="1">
                    <a:latin typeface="Arial Narrow" charset="0"/>
                  </a:endParaRPr>
                </a:p>
              </p:txBody>
            </p:sp>
            <p:sp>
              <p:nvSpPr>
                <p:cNvPr id="37" name="Oval 36">
                  <a:extLst>
                    <a:ext uri="{FF2B5EF4-FFF2-40B4-BE49-F238E27FC236}">
                      <a16:creationId xmlns:a16="http://schemas.microsoft.com/office/drawing/2014/main" id="{7290BAC6-CC04-CC44-A498-8FB991807843}"/>
                    </a:ext>
                  </a:extLst>
                </p:cNvPr>
                <p:cNvSpPr/>
                <p:nvPr/>
              </p:nvSpPr>
              <p:spPr bwMode="auto">
                <a:xfrm>
                  <a:off x="4648200" y="4953000"/>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16616" tIns="58307" rIns="116616" bIns="58307" numCol="1" rtlCol="0" anchor="t" anchorCtr="0" compatLnSpc="1">
                  <a:prstTxWarp prst="textNoShape">
                    <a:avLst/>
                  </a:prstTxWarp>
                </a:bodyPr>
                <a:lstStyle/>
                <a:p>
                  <a:pPr algn="ctr" defTabSz="1166031" fontAlgn="base">
                    <a:spcBef>
                      <a:spcPct val="0"/>
                    </a:spcBef>
                    <a:spcAft>
                      <a:spcPct val="0"/>
                    </a:spcAft>
                  </a:pPr>
                  <a:endParaRPr lang="en-US" sz="3061" b="1">
                    <a:latin typeface="Arial Narrow" charset="0"/>
                  </a:endParaRPr>
                </a:p>
              </p:txBody>
            </p:sp>
            <p:sp>
              <p:nvSpPr>
                <p:cNvPr id="38" name="Oval 37">
                  <a:extLst>
                    <a:ext uri="{FF2B5EF4-FFF2-40B4-BE49-F238E27FC236}">
                      <a16:creationId xmlns:a16="http://schemas.microsoft.com/office/drawing/2014/main" id="{D9C1DF07-C223-4B40-972B-D6A0173D65BA}"/>
                    </a:ext>
                  </a:extLst>
                </p:cNvPr>
                <p:cNvSpPr/>
                <p:nvPr/>
              </p:nvSpPr>
              <p:spPr bwMode="auto">
                <a:xfrm>
                  <a:off x="3581400" y="5257800"/>
                  <a:ext cx="228600" cy="228600"/>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116616" tIns="58307" rIns="116616" bIns="58307" numCol="1" rtlCol="0" anchor="t" anchorCtr="0" compatLnSpc="1">
                  <a:prstTxWarp prst="textNoShape">
                    <a:avLst/>
                  </a:prstTxWarp>
                </a:bodyPr>
                <a:lstStyle/>
                <a:p>
                  <a:pPr algn="ctr" defTabSz="1166031" fontAlgn="base">
                    <a:spcBef>
                      <a:spcPct val="0"/>
                    </a:spcBef>
                    <a:spcAft>
                      <a:spcPct val="0"/>
                    </a:spcAft>
                  </a:pPr>
                  <a:endParaRPr lang="en-US" sz="3061" b="1">
                    <a:latin typeface="Arial Narrow" charset="0"/>
                  </a:endParaRPr>
                </a:p>
              </p:txBody>
            </p:sp>
            <p:sp>
              <p:nvSpPr>
                <p:cNvPr id="39" name="Oval 38">
                  <a:extLst>
                    <a:ext uri="{FF2B5EF4-FFF2-40B4-BE49-F238E27FC236}">
                      <a16:creationId xmlns:a16="http://schemas.microsoft.com/office/drawing/2014/main" id="{5C02EC33-0FDC-1345-BEFC-FDD7A21395AA}"/>
                    </a:ext>
                  </a:extLst>
                </p:cNvPr>
                <p:cNvSpPr/>
                <p:nvPr/>
              </p:nvSpPr>
              <p:spPr bwMode="auto">
                <a:xfrm>
                  <a:off x="4419600" y="5486400"/>
                  <a:ext cx="228600" cy="228600"/>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116616" tIns="58307" rIns="116616" bIns="58307" numCol="1" rtlCol="0" anchor="t" anchorCtr="0" compatLnSpc="1">
                  <a:prstTxWarp prst="textNoShape">
                    <a:avLst/>
                  </a:prstTxWarp>
                </a:bodyPr>
                <a:lstStyle/>
                <a:p>
                  <a:pPr algn="ctr" defTabSz="1166031" fontAlgn="base">
                    <a:spcBef>
                      <a:spcPct val="0"/>
                    </a:spcBef>
                    <a:spcAft>
                      <a:spcPct val="0"/>
                    </a:spcAft>
                  </a:pPr>
                  <a:endParaRPr lang="en-US" sz="3061" b="1">
                    <a:latin typeface="Arial Narrow" charset="0"/>
                  </a:endParaRPr>
                </a:p>
              </p:txBody>
            </p:sp>
            <p:sp>
              <p:nvSpPr>
                <p:cNvPr id="40" name="Oval 39">
                  <a:extLst>
                    <a:ext uri="{FF2B5EF4-FFF2-40B4-BE49-F238E27FC236}">
                      <a16:creationId xmlns:a16="http://schemas.microsoft.com/office/drawing/2014/main" id="{5D1BE071-C182-5244-A972-E5DC77B526E8}"/>
                    </a:ext>
                  </a:extLst>
                </p:cNvPr>
                <p:cNvSpPr/>
                <p:nvPr/>
              </p:nvSpPr>
              <p:spPr bwMode="auto">
                <a:xfrm>
                  <a:off x="3505200" y="4572000"/>
                  <a:ext cx="228600" cy="228600"/>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116616" tIns="58307" rIns="116616" bIns="58307" numCol="1" rtlCol="0" anchor="t" anchorCtr="0" compatLnSpc="1">
                  <a:prstTxWarp prst="textNoShape">
                    <a:avLst/>
                  </a:prstTxWarp>
                </a:bodyPr>
                <a:lstStyle/>
                <a:p>
                  <a:pPr algn="ctr" defTabSz="1166031" fontAlgn="base">
                    <a:spcBef>
                      <a:spcPct val="0"/>
                    </a:spcBef>
                    <a:spcAft>
                      <a:spcPct val="0"/>
                    </a:spcAft>
                  </a:pPr>
                  <a:endParaRPr lang="en-US" sz="3061" b="1">
                    <a:latin typeface="Arial Narrow" charset="0"/>
                  </a:endParaRPr>
                </a:p>
              </p:txBody>
            </p:sp>
            <p:sp>
              <p:nvSpPr>
                <p:cNvPr id="41" name="Oval 40">
                  <a:extLst>
                    <a:ext uri="{FF2B5EF4-FFF2-40B4-BE49-F238E27FC236}">
                      <a16:creationId xmlns:a16="http://schemas.microsoft.com/office/drawing/2014/main" id="{8A45FF4A-49BA-2647-B656-E971B2D65FC6}"/>
                    </a:ext>
                  </a:extLst>
                </p:cNvPr>
                <p:cNvSpPr/>
                <p:nvPr/>
              </p:nvSpPr>
              <p:spPr bwMode="auto">
                <a:xfrm>
                  <a:off x="4953000" y="5334000"/>
                  <a:ext cx="228600" cy="2286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116616" tIns="58307" rIns="116616" bIns="58307" numCol="1" rtlCol="0" anchor="t" anchorCtr="0" compatLnSpc="1">
                  <a:prstTxWarp prst="textNoShape">
                    <a:avLst/>
                  </a:prstTxWarp>
                </a:bodyPr>
                <a:lstStyle/>
                <a:p>
                  <a:pPr algn="ctr" defTabSz="1166031" fontAlgn="base">
                    <a:spcBef>
                      <a:spcPct val="0"/>
                    </a:spcBef>
                    <a:spcAft>
                      <a:spcPct val="0"/>
                    </a:spcAft>
                  </a:pPr>
                  <a:endParaRPr lang="en-US" sz="3061" b="1">
                    <a:latin typeface="Arial Narrow" charset="0"/>
                  </a:endParaRPr>
                </a:p>
              </p:txBody>
            </p:sp>
            <p:cxnSp>
              <p:nvCxnSpPr>
                <p:cNvPr id="42" name="Straight Arrow Connector 41">
                  <a:extLst>
                    <a:ext uri="{FF2B5EF4-FFF2-40B4-BE49-F238E27FC236}">
                      <a16:creationId xmlns:a16="http://schemas.microsoft.com/office/drawing/2014/main" id="{D4322963-50BD-D34B-AC40-34BD772EC306}"/>
                    </a:ext>
                  </a:extLst>
                </p:cNvPr>
                <p:cNvCxnSpPr>
                  <a:stCxn id="40" idx="7"/>
                  <a:endCxn id="33" idx="2"/>
                </p:cNvCxnSpPr>
                <p:nvPr/>
              </p:nvCxnSpPr>
              <p:spPr>
                <a:xfrm flipV="1">
                  <a:off x="3700322" y="4381500"/>
                  <a:ext cx="490678" cy="2239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A60BEE8-BD4B-7B4A-8A5B-6A6E66289433}"/>
                    </a:ext>
                  </a:extLst>
                </p:cNvPr>
                <p:cNvCxnSpPr>
                  <a:stCxn id="33" idx="6"/>
                  <a:endCxn id="36" idx="2"/>
                </p:cNvCxnSpPr>
                <p:nvPr/>
              </p:nvCxnSpPr>
              <p:spPr>
                <a:xfrm>
                  <a:off x="4419600" y="4381500"/>
                  <a:ext cx="304800" cy="2286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C15FBD1-AA37-1345-AEFB-2E28804F9E0D}"/>
                    </a:ext>
                  </a:extLst>
                </p:cNvPr>
                <p:cNvCxnSpPr>
                  <a:stCxn id="36" idx="3"/>
                  <a:endCxn id="37" idx="0"/>
                </p:cNvCxnSpPr>
                <p:nvPr/>
              </p:nvCxnSpPr>
              <p:spPr>
                <a:xfrm>
                  <a:off x="4757878" y="4690922"/>
                  <a:ext cx="4622" cy="262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0D1EC65-A0E6-8441-A908-08FCB6136B89}"/>
                    </a:ext>
                  </a:extLst>
                </p:cNvPr>
                <p:cNvCxnSpPr>
                  <a:stCxn id="37" idx="5"/>
                  <a:endCxn id="41" idx="1"/>
                </p:cNvCxnSpPr>
                <p:nvPr/>
              </p:nvCxnSpPr>
              <p:spPr>
                <a:xfrm>
                  <a:off x="4843322" y="51481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EE0E3EA-938A-6C45-A7E3-10CD08316D48}"/>
                    </a:ext>
                  </a:extLst>
                </p:cNvPr>
                <p:cNvCxnSpPr>
                  <a:stCxn id="41" idx="2"/>
                  <a:endCxn id="39" idx="6"/>
                </p:cNvCxnSpPr>
                <p:nvPr/>
              </p:nvCxnSpPr>
              <p:spPr>
                <a:xfrm flipH="1">
                  <a:off x="4648200" y="5448300"/>
                  <a:ext cx="30480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A407DA4-3230-4246-8425-FB235272B20F}"/>
                    </a:ext>
                  </a:extLst>
                </p:cNvPr>
                <p:cNvCxnSpPr>
                  <a:endCxn id="35" idx="5"/>
                </p:cNvCxnSpPr>
                <p:nvPr/>
              </p:nvCxnSpPr>
              <p:spPr>
                <a:xfrm flipH="1" flipV="1">
                  <a:off x="4386122" y="5300522"/>
                  <a:ext cx="1050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7BEF746-2022-D74E-8C02-82102C77F009}"/>
                    </a:ext>
                  </a:extLst>
                </p:cNvPr>
                <p:cNvCxnSpPr>
                  <a:stCxn id="35" idx="1"/>
                  <a:endCxn id="34" idx="5"/>
                </p:cNvCxnSpPr>
                <p:nvPr/>
              </p:nvCxnSpPr>
              <p:spPr>
                <a:xfrm flipH="1" flipV="1">
                  <a:off x="4081322" y="49195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227A865-432A-2646-A349-EA0E223C570C}"/>
                    </a:ext>
                  </a:extLst>
                </p:cNvPr>
                <p:cNvCxnSpPr>
                  <a:stCxn id="34" idx="3"/>
                  <a:endCxn id="38" idx="7"/>
                </p:cNvCxnSpPr>
                <p:nvPr/>
              </p:nvCxnSpPr>
              <p:spPr>
                <a:xfrm flipH="1">
                  <a:off x="3776522" y="4919522"/>
                  <a:ext cx="143156" cy="3717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9753CAD-F453-844B-8914-86FAA95EBF75}"/>
                    </a:ext>
                  </a:extLst>
                </p:cNvPr>
                <p:cNvCxnSpPr>
                  <a:stCxn id="40" idx="4"/>
                  <a:endCxn id="38" idx="1"/>
                </p:cNvCxnSpPr>
                <p:nvPr/>
              </p:nvCxnSpPr>
              <p:spPr>
                <a:xfrm flipH="1">
                  <a:off x="3614878" y="4800600"/>
                  <a:ext cx="4622" cy="4906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70C5531-5FF7-D54B-B804-FCC3BDD14B6D}"/>
                    </a:ext>
                  </a:extLst>
                </p:cNvPr>
                <p:cNvCxnSpPr>
                  <a:stCxn id="35" idx="7"/>
                  <a:endCxn id="33" idx="4"/>
                </p:cNvCxnSpPr>
                <p:nvPr/>
              </p:nvCxnSpPr>
              <p:spPr>
                <a:xfrm flipH="1" flipV="1">
                  <a:off x="4305300" y="4495800"/>
                  <a:ext cx="80822" cy="643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4792C0B-3C6A-3E48-8F67-82B94A494523}"/>
                    </a:ext>
                  </a:extLst>
                </p:cNvPr>
                <p:cNvCxnSpPr>
                  <a:stCxn id="35" idx="3"/>
                  <a:endCxn id="38" idx="6"/>
                </p:cNvCxnSpPr>
                <p:nvPr/>
              </p:nvCxnSpPr>
              <p:spPr>
                <a:xfrm flipH="1">
                  <a:off x="3810000" y="5300522"/>
                  <a:ext cx="414478" cy="715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BEEBA854-0F2B-7948-8C8E-C38EA809F54C}"/>
                    </a:ext>
                  </a:extLst>
                </p:cNvPr>
                <p:cNvSpPr/>
                <p:nvPr/>
              </p:nvSpPr>
              <p:spPr bwMode="auto">
                <a:xfrm>
                  <a:off x="3962400" y="5638800"/>
                  <a:ext cx="228600" cy="228600"/>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116616" tIns="58307" rIns="116616" bIns="58307" numCol="1" rtlCol="0" anchor="t" anchorCtr="0" compatLnSpc="1">
                  <a:prstTxWarp prst="textNoShape">
                    <a:avLst/>
                  </a:prstTxWarp>
                </a:bodyPr>
                <a:lstStyle/>
                <a:p>
                  <a:pPr algn="ctr" defTabSz="1166031" fontAlgn="base">
                    <a:spcBef>
                      <a:spcPct val="0"/>
                    </a:spcBef>
                    <a:spcAft>
                      <a:spcPct val="0"/>
                    </a:spcAft>
                  </a:pPr>
                  <a:endParaRPr lang="en-US" sz="3061" b="1">
                    <a:latin typeface="Arial Narrow" charset="0"/>
                  </a:endParaRPr>
                </a:p>
              </p:txBody>
            </p:sp>
            <p:cxnSp>
              <p:nvCxnSpPr>
                <p:cNvPr id="54" name="Straight Arrow Connector 53">
                  <a:extLst>
                    <a:ext uri="{FF2B5EF4-FFF2-40B4-BE49-F238E27FC236}">
                      <a16:creationId xmlns:a16="http://schemas.microsoft.com/office/drawing/2014/main" id="{F9466B44-EBC1-8E44-8F8C-D28BD70E2B93}"/>
                    </a:ext>
                  </a:extLst>
                </p:cNvPr>
                <p:cNvCxnSpPr>
                  <a:stCxn id="53" idx="7"/>
                  <a:endCxn id="35" idx="4"/>
                </p:cNvCxnSpPr>
                <p:nvPr/>
              </p:nvCxnSpPr>
              <p:spPr>
                <a:xfrm flipV="1">
                  <a:off x="4157522" y="5334000"/>
                  <a:ext cx="147778" cy="3382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sp>
          <p:nvSpPr>
            <p:cNvPr id="58" name="TextBox 57">
              <a:extLst>
                <a:ext uri="{FF2B5EF4-FFF2-40B4-BE49-F238E27FC236}">
                  <a16:creationId xmlns:a16="http://schemas.microsoft.com/office/drawing/2014/main" id="{6992F48A-36F2-AE4E-80E7-3D1675B103B6}"/>
                </a:ext>
              </a:extLst>
            </p:cNvPr>
            <p:cNvSpPr txBox="1"/>
            <p:nvPr/>
          </p:nvSpPr>
          <p:spPr>
            <a:xfrm>
              <a:off x="225179" y="4532400"/>
              <a:ext cx="1174054" cy="272802"/>
            </a:xfrm>
            <a:prstGeom prst="rect">
              <a:avLst/>
            </a:prstGeom>
            <a:noFill/>
          </p:spPr>
          <p:txBody>
            <a:bodyPr wrap="none" rtlCol="0">
              <a:spAutoFit/>
            </a:bodyPr>
            <a:lstStyle/>
            <a:p>
              <a:r>
                <a:rPr lang="en-US" sz="2000" b="1" dirty="0"/>
                <a:t>3) Graph Era</a:t>
              </a:r>
            </a:p>
          </p:txBody>
        </p:sp>
        <p:sp>
          <p:nvSpPr>
            <p:cNvPr id="59" name="TextBox 58">
              <a:extLst>
                <a:ext uri="{FF2B5EF4-FFF2-40B4-BE49-F238E27FC236}">
                  <a16:creationId xmlns:a16="http://schemas.microsoft.com/office/drawing/2014/main" id="{51DA3704-3214-E146-B567-BFC31A7FD806}"/>
                </a:ext>
              </a:extLst>
            </p:cNvPr>
            <p:cNvSpPr txBox="1"/>
            <p:nvPr/>
          </p:nvSpPr>
          <p:spPr>
            <a:xfrm>
              <a:off x="2927280" y="4901112"/>
              <a:ext cx="569649" cy="314772"/>
            </a:xfrm>
            <a:prstGeom prst="rect">
              <a:avLst/>
            </a:prstGeom>
            <a:noFill/>
          </p:spPr>
          <p:txBody>
            <a:bodyPr wrap="none" rtlCol="0">
              <a:spAutoFit/>
            </a:bodyPr>
            <a:lstStyle/>
            <a:p>
              <a:r>
                <a:rPr lang="en-US" sz="2400" dirty="0"/>
                <a:t>Data</a:t>
              </a:r>
            </a:p>
          </p:txBody>
        </p:sp>
        <p:cxnSp>
          <p:nvCxnSpPr>
            <p:cNvPr id="60" name="Straight Arrow Connector 59">
              <a:extLst>
                <a:ext uri="{FF2B5EF4-FFF2-40B4-BE49-F238E27FC236}">
                  <a16:creationId xmlns:a16="http://schemas.microsoft.com/office/drawing/2014/main" id="{94D102E3-FDD4-3B46-BAA4-5880EBF56C7A}"/>
                </a:ext>
              </a:extLst>
            </p:cNvPr>
            <p:cNvCxnSpPr/>
            <p:nvPr/>
          </p:nvCxnSpPr>
          <p:spPr>
            <a:xfrm flipV="1">
              <a:off x="5329980" y="5037775"/>
              <a:ext cx="758892" cy="971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BB0877B2-358B-684C-A8BA-71792B78246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585404" y="4876994"/>
              <a:ext cx="1763684" cy="359885"/>
            </a:xfrm>
            <a:prstGeom prst="rect">
              <a:avLst/>
            </a:prstGeom>
          </p:spPr>
        </p:pic>
        <p:cxnSp>
          <p:nvCxnSpPr>
            <p:cNvPr id="62" name="Straight Arrow Connector 61">
              <a:extLst>
                <a:ext uri="{FF2B5EF4-FFF2-40B4-BE49-F238E27FC236}">
                  <a16:creationId xmlns:a16="http://schemas.microsoft.com/office/drawing/2014/main" id="{4DDC70FB-765C-AF4B-9837-19EAC323A326}"/>
                </a:ext>
              </a:extLst>
            </p:cNvPr>
            <p:cNvCxnSpPr>
              <a:cxnSpLocks/>
            </p:cNvCxnSpPr>
            <p:nvPr/>
          </p:nvCxnSpPr>
          <p:spPr>
            <a:xfrm>
              <a:off x="7888409" y="5544657"/>
              <a:ext cx="75889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78CBE09-C03C-F94F-8BD3-973E638ABCAB}"/>
                </a:ext>
              </a:extLst>
            </p:cNvPr>
            <p:cNvCxnSpPr>
              <a:cxnSpLocks/>
            </p:cNvCxnSpPr>
            <p:nvPr/>
          </p:nvCxnSpPr>
          <p:spPr>
            <a:xfrm>
              <a:off x="7866209" y="6055743"/>
              <a:ext cx="75889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2123AE6E-D812-0E47-A318-1C23DE79A2D6}"/>
                </a:ext>
              </a:extLst>
            </p:cNvPr>
            <p:cNvSpPr txBox="1"/>
            <p:nvPr/>
          </p:nvSpPr>
          <p:spPr>
            <a:xfrm>
              <a:off x="8648542" y="5372029"/>
              <a:ext cx="1418877" cy="435215"/>
            </a:xfrm>
            <a:prstGeom prst="rect">
              <a:avLst/>
            </a:prstGeom>
            <a:solidFill>
              <a:schemeClr val="accent6">
                <a:lumMod val="75000"/>
              </a:schemeClr>
            </a:solidFill>
          </p:spPr>
          <p:txBody>
            <a:bodyPr wrap="none" rtlCol="0">
              <a:spAutoFit/>
            </a:bodyPr>
            <a:lstStyle/>
            <a:p>
              <a:r>
                <a:rPr lang="en-US" sz="3548" b="1" dirty="0">
                  <a:solidFill>
                    <a:schemeClr val="bg1"/>
                  </a:solidFill>
                </a:rPr>
                <a:t>Answers</a:t>
              </a:r>
            </a:p>
          </p:txBody>
        </p:sp>
        <p:sp>
          <p:nvSpPr>
            <p:cNvPr id="65" name="TextBox 64">
              <a:extLst>
                <a:ext uri="{FF2B5EF4-FFF2-40B4-BE49-F238E27FC236}">
                  <a16:creationId xmlns:a16="http://schemas.microsoft.com/office/drawing/2014/main" id="{A3A1BBB2-D5B7-F541-85DB-8744DE464F84}"/>
                </a:ext>
              </a:extLst>
            </p:cNvPr>
            <p:cNvSpPr txBox="1"/>
            <p:nvPr/>
          </p:nvSpPr>
          <p:spPr>
            <a:xfrm>
              <a:off x="8599350" y="5889202"/>
              <a:ext cx="2817861" cy="435215"/>
            </a:xfrm>
            <a:prstGeom prst="rect">
              <a:avLst/>
            </a:prstGeom>
            <a:noFill/>
          </p:spPr>
          <p:txBody>
            <a:bodyPr wrap="none" rtlCol="0">
              <a:spAutoFit/>
            </a:bodyPr>
            <a:lstStyle/>
            <a:p>
              <a:r>
                <a:rPr lang="en-US" sz="3548" dirty="0"/>
                <a:t>Explanations (Why)</a:t>
              </a:r>
            </a:p>
          </p:txBody>
        </p:sp>
        <p:cxnSp>
          <p:nvCxnSpPr>
            <p:cNvPr id="67" name="Straight Arrow Connector 66">
              <a:extLst>
                <a:ext uri="{FF2B5EF4-FFF2-40B4-BE49-F238E27FC236}">
                  <a16:creationId xmlns:a16="http://schemas.microsoft.com/office/drawing/2014/main" id="{DCEE6F73-5A1B-7F4D-A057-719D1C1FF353}"/>
                </a:ext>
              </a:extLst>
            </p:cNvPr>
            <p:cNvCxnSpPr>
              <a:cxnSpLocks/>
            </p:cNvCxnSpPr>
            <p:nvPr/>
          </p:nvCxnSpPr>
          <p:spPr>
            <a:xfrm>
              <a:off x="7888409" y="5078414"/>
              <a:ext cx="75889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94C551B8-9EB6-1342-8D67-F8F53F921644}"/>
                </a:ext>
              </a:extLst>
            </p:cNvPr>
            <p:cNvSpPr txBox="1"/>
            <p:nvPr/>
          </p:nvSpPr>
          <p:spPr>
            <a:xfrm>
              <a:off x="8664118" y="4867547"/>
              <a:ext cx="1779552" cy="435215"/>
            </a:xfrm>
            <a:prstGeom prst="rect">
              <a:avLst/>
            </a:prstGeom>
            <a:solidFill>
              <a:schemeClr val="accent6">
                <a:lumMod val="75000"/>
              </a:schemeClr>
            </a:solidFill>
          </p:spPr>
          <p:txBody>
            <a:bodyPr wrap="none" rtlCol="0">
              <a:spAutoFit/>
            </a:bodyPr>
            <a:lstStyle/>
            <a:p>
              <a:r>
                <a:rPr lang="en-US" sz="3548" b="1" dirty="0">
                  <a:solidFill>
                    <a:schemeClr val="bg1"/>
                  </a:solidFill>
                </a:rPr>
                <a:t>Knowledge</a:t>
              </a:r>
            </a:p>
          </p:txBody>
        </p:sp>
        <p:sp>
          <p:nvSpPr>
            <p:cNvPr id="69" name="Rectangle 68">
              <a:extLst>
                <a:ext uri="{FF2B5EF4-FFF2-40B4-BE49-F238E27FC236}">
                  <a16:creationId xmlns:a16="http://schemas.microsoft.com/office/drawing/2014/main" id="{65ADD647-B2C6-604D-B3E0-276398AC5263}"/>
                </a:ext>
              </a:extLst>
            </p:cNvPr>
            <p:cNvSpPr/>
            <p:nvPr/>
          </p:nvSpPr>
          <p:spPr>
            <a:xfrm>
              <a:off x="4253283" y="5599721"/>
              <a:ext cx="1107646" cy="5876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Machine</a:t>
              </a:r>
            </a:p>
            <a:p>
              <a:pPr algn="ctr"/>
              <a:r>
                <a:rPr lang="en-US" sz="2400" dirty="0"/>
                <a:t>Learning</a:t>
              </a:r>
            </a:p>
          </p:txBody>
        </p:sp>
        <p:cxnSp>
          <p:nvCxnSpPr>
            <p:cNvPr id="70" name="Straight Arrow Connector 69">
              <a:extLst>
                <a:ext uri="{FF2B5EF4-FFF2-40B4-BE49-F238E27FC236}">
                  <a16:creationId xmlns:a16="http://schemas.microsoft.com/office/drawing/2014/main" id="{4A3A98E6-C693-0C47-A468-53AD67F6419E}"/>
                </a:ext>
              </a:extLst>
            </p:cNvPr>
            <p:cNvCxnSpPr>
              <a:cxnSpLocks/>
            </p:cNvCxnSpPr>
            <p:nvPr/>
          </p:nvCxnSpPr>
          <p:spPr>
            <a:xfrm>
              <a:off x="5343354" y="6001681"/>
              <a:ext cx="73616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7AA34428-371E-2B44-920B-17C722E5C823}"/>
                </a:ext>
              </a:extLst>
            </p:cNvPr>
            <p:cNvCxnSpPr>
              <a:cxnSpLocks/>
            </p:cNvCxnSpPr>
            <p:nvPr/>
          </p:nvCxnSpPr>
          <p:spPr>
            <a:xfrm flipH="1">
              <a:off x="5360930" y="5763646"/>
              <a:ext cx="706482"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17FFC17-B42E-0040-9DC5-460EABAB508D}"/>
                </a:ext>
              </a:extLst>
            </p:cNvPr>
            <p:cNvCxnSpPr/>
            <p:nvPr/>
          </p:nvCxnSpPr>
          <p:spPr>
            <a:xfrm>
              <a:off x="225179" y="4426449"/>
              <a:ext cx="116003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C93F89ED-29EF-A842-9D0A-568CF7472F68}"/>
                </a:ext>
              </a:extLst>
            </p:cNvPr>
            <p:cNvCxnSpPr>
              <a:cxnSpLocks/>
              <a:endCxn id="69" idx="0"/>
            </p:cNvCxnSpPr>
            <p:nvPr/>
          </p:nvCxnSpPr>
          <p:spPr>
            <a:xfrm>
              <a:off x="4807106" y="5276533"/>
              <a:ext cx="0" cy="32318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795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2B04-05DF-0245-ABF7-90B00361EBD0}"/>
              </a:ext>
            </a:extLst>
          </p:cNvPr>
          <p:cNvSpPr>
            <a:spLocks noGrp="1"/>
          </p:cNvSpPr>
          <p:nvPr>
            <p:ph type="title"/>
          </p:nvPr>
        </p:nvSpPr>
        <p:spPr/>
        <p:txBody>
          <a:bodyPr/>
          <a:lstStyle/>
          <a:p>
            <a:r>
              <a:rPr lang="en-US" dirty="0"/>
              <a:t>Onward to the Hardware Graph!</a:t>
            </a:r>
          </a:p>
        </p:txBody>
      </p:sp>
      <p:sp>
        <p:nvSpPr>
          <p:cNvPr id="3" name="Slide Number Placeholder 2">
            <a:extLst>
              <a:ext uri="{FF2B5EF4-FFF2-40B4-BE49-F238E27FC236}">
                <a16:creationId xmlns:a16="http://schemas.microsoft.com/office/drawing/2014/main" id="{41EB98F4-ACB1-C746-913A-906F00C09AA7}"/>
              </a:ext>
            </a:extLst>
          </p:cNvPr>
          <p:cNvSpPr>
            <a:spLocks noGrp="1"/>
          </p:cNvSpPr>
          <p:nvPr>
            <p:ph type="sldNum" sz="quarter" idx="12"/>
          </p:nvPr>
        </p:nvSpPr>
        <p:spPr/>
        <p:txBody>
          <a:bodyPr/>
          <a:lstStyle/>
          <a:p>
            <a:fld id="{3310D8EA-3107-4873-B9AB-DD7D3E79053A}" type="slidenum">
              <a:rPr lang="en-US" smtClean="0"/>
              <a:t>28</a:t>
            </a:fld>
            <a:endParaRPr lang="en-US"/>
          </a:p>
        </p:txBody>
      </p:sp>
      <p:sp>
        <p:nvSpPr>
          <p:cNvPr id="5" name="Oval 4">
            <a:extLst>
              <a:ext uri="{FF2B5EF4-FFF2-40B4-BE49-F238E27FC236}">
                <a16:creationId xmlns:a16="http://schemas.microsoft.com/office/drawing/2014/main" id="{021921F1-19CE-6E4F-AEB0-A5BDC6C61EE7}"/>
              </a:ext>
            </a:extLst>
          </p:cNvPr>
          <p:cNvSpPr/>
          <p:nvPr/>
        </p:nvSpPr>
        <p:spPr>
          <a:xfrm>
            <a:off x="4007638" y="3942412"/>
            <a:ext cx="3277584" cy="1139253"/>
          </a:xfrm>
          <a:prstGeom prst="ellipse">
            <a:avLst/>
          </a:prstGeom>
          <a:solidFill>
            <a:srgbClr val="FFFF00"/>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Single Node</a:t>
            </a:r>
          </a:p>
          <a:p>
            <a:pPr algn="ctr"/>
            <a:r>
              <a:rPr lang="en-US" sz="2800" b="1" dirty="0">
                <a:solidFill>
                  <a:schemeClr val="tx1"/>
                </a:solidFill>
              </a:rPr>
              <a:t>Graph</a:t>
            </a:r>
          </a:p>
        </p:txBody>
      </p:sp>
      <p:sp>
        <p:nvSpPr>
          <p:cNvPr id="6" name="Oval 5">
            <a:extLst>
              <a:ext uri="{FF2B5EF4-FFF2-40B4-BE49-F238E27FC236}">
                <a16:creationId xmlns:a16="http://schemas.microsoft.com/office/drawing/2014/main" id="{9BA853E7-5B53-C847-BE54-753F7F3629C3}"/>
              </a:ext>
            </a:extLst>
          </p:cNvPr>
          <p:cNvSpPr/>
          <p:nvPr/>
        </p:nvSpPr>
        <p:spPr>
          <a:xfrm>
            <a:off x="8007247" y="3603107"/>
            <a:ext cx="3093144" cy="1673432"/>
          </a:xfrm>
          <a:prstGeom prst="ellipse">
            <a:avLst/>
          </a:prstGeom>
          <a:solidFill>
            <a:srgbClr val="00B050"/>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Enterprise</a:t>
            </a:r>
          </a:p>
          <a:p>
            <a:pPr algn="ctr"/>
            <a:r>
              <a:rPr lang="en-US" sz="2800" b="1" dirty="0"/>
              <a:t>Knowledge</a:t>
            </a:r>
          </a:p>
          <a:p>
            <a:pPr algn="ctr"/>
            <a:r>
              <a:rPr lang="en-US" sz="2800" b="1" dirty="0"/>
              <a:t>Graph</a:t>
            </a:r>
          </a:p>
        </p:txBody>
      </p:sp>
      <p:sp>
        <p:nvSpPr>
          <p:cNvPr id="7" name="Oval 6">
            <a:extLst>
              <a:ext uri="{FF2B5EF4-FFF2-40B4-BE49-F238E27FC236}">
                <a16:creationId xmlns:a16="http://schemas.microsoft.com/office/drawing/2014/main" id="{15F994D6-BD78-4B47-992E-E5F782D890B5}"/>
              </a:ext>
            </a:extLst>
          </p:cNvPr>
          <p:cNvSpPr/>
          <p:nvPr/>
        </p:nvSpPr>
        <p:spPr>
          <a:xfrm>
            <a:off x="11861427" y="3602492"/>
            <a:ext cx="2755692" cy="1528997"/>
          </a:xfrm>
          <a:prstGeom prst="ellipse">
            <a:avLst/>
          </a:prstGeom>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Hardware</a:t>
            </a:r>
          </a:p>
          <a:p>
            <a:pPr algn="ctr"/>
            <a:r>
              <a:rPr lang="en-US" sz="2800" b="1" dirty="0"/>
              <a:t>Graph</a:t>
            </a:r>
          </a:p>
        </p:txBody>
      </p:sp>
      <p:sp>
        <p:nvSpPr>
          <p:cNvPr id="8" name="Oval 7">
            <a:extLst>
              <a:ext uri="{FF2B5EF4-FFF2-40B4-BE49-F238E27FC236}">
                <a16:creationId xmlns:a16="http://schemas.microsoft.com/office/drawing/2014/main" id="{E1525F3D-13B3-7948-B781-33D5E86816D8}"/>
              </a:ext>
            </a:extLst>
          </p:cNvPr>
          <p:cNvSpPr/>
          <p:nvPr/>
        </p:nvSpPr>
        <p:spPr>
          <a:xfrm>
            <a:off x="7667423" y="5795781"/>
            <a:ext cx="3007665" cy="764499"/>
          </a:xfrm>
          <a:prstGeom prst="ellipse">
            <a:avLst/>
          </a:prstGeom>
          <a:solidFill>
            <a:schemeClr val="accent2"/>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Data Hub</a:t>
            </a:r>
          </a:p>
        </p:txBody>
      </p:sp>
      <p:sp>
        <p:nvSpPr>
          <p:cNvPr id="9" name="Oval 8">
            <a:extLst>
              <a:ext uri="{FF2B5EF4-FFF2-40B4-BE49-F238E27FC236}">
                <a16:creationId xmlns:a16="http://schemas.microsoft.com/office/drawing/2014/main" id="{DF577A0F-6F6F-3343-A779-7EFFE6B62244}"/>
              </a:ext>
            </a:extLst>
          </p:cNvPr>
          <p:cNvSpPr/>
          <p:nvPr/>
        </p:nvSpPr>
        <p:spPr>
          <a:xfrm>
            <a:off x="7285221" y="7238473"/>
            <a:ext cx="2600839" cy="764499"/>
          </a:xfrm>
          <a:prstGeom prst="ellipse">
            <a:avLst/>
          </a:prstGeom>
          <a:solidFill>
            <a:srgbClr val="FF0000"/>
          </a:solidFill>
          <a:ln w="28575">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Data Lake</a:t>
            </a:r>
          </a:p>
        </p:txBody>
      </p:sp>
      <p:cxnSp>
        <p:nvCxnSpPr>
          <p:cNvPr id="10" name="Straight Arrow Connector 9">
            <a:extLst>
              <a:ext uri="{FF2B5EF4-FFF2-40B4-BE49-F238E27FC236}">
                <a16:creationId xmlns:a16="http://schemas.microsoft.com/office/drawing/2014/main" id="{7EB6D50A-ADD7-534C-96CA-9A1DA1C44BD6}"/>
              </a:ext>
            </a:extLst>
          </p:cNvPr>
          <p:cNvCxnSpPr/>
          <p:nvPr/>
        </p:nvCxnSpPr>
        <p:spPr>
          <a:xfrm flipV="1">
            <a:off x="3672590" y="2820856"/>
            <a:ext cx="0" cy="5483695"/>
          </a:xfrm>
          <a:prstGeom prst="straightConnector1">
            <a:avLst/>
          </a:prstGeom>
          <a:ln w="127000">
            <a:solidFill>
              <a:srgbClr val="55565A"/>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61AA94E-D91A-2B4F-887B-3458C5139A2E}"/>
              </a:ext>
            </a:extLst>
          </p:cNvPr>
          <p:cNvCxnSpPr>
            <a:cxnSpLocks/>
          </p:cNvCxnSpPr>
          <p:nvPr/>
        </p:nvCxnSpPr>
        <p:spPr>
          <a:xfrm flipV="1">
            <a:off x="3672590" y="8303311"/>
            <a:ext cx="9566683" cy="1240"/>
          </a:xfrm>
          <a:prstGeom prst="straightConnector1">
            <a:avLst/>
          </a:prstGeom>
          <a:ln w="127000">
            <a:solidFill>
              <a:srgbClr val="55565A"/>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20983B1-C896-A940-8519-7DBF690DBC19}"/>
              </a:ext>
            </a:extLst>
          </p:cNvPr>
          <p:cNvSpPr txBox="1"/>
          <p:nvPr/>
        </p:nvSpPr>
        <p:spPr>
          <a:xfrm>
            <a:off x="4007637" y="2402777"/>
            <a:ext cx="2411558" cy="1200329"/>
          </a:xfrm>
          <a:prstGeom prst="rect">
            <a:avLst/>
          </a:prstGeom>
          <a:noFill/>
        </p:spPr>
        <p:txBody>
          <a:bodyPr wrap="none" rtlCol="0">
            <a:spAutoFit/>
          </a:bodyPr>
          <a:lstStyle/>
          <a:p>
            <a:r>
              <a:rPr lang="en-US" sz="3600" b="1" dirty="0"/>
              <a:t>Algorithmic</a:t>
            </a:r>
          </a:p>
          <a:p>
            <a:r>
              <a:rPr lang="en-US" sz="3600" b="1" dirty="0"/>
              <a:t>Richness</a:t>
            </a:r>
          </a:p>
        </p:txBody>
      </p:sp>
      <p:sp>
        <p:nvSpPr>
          <p:cNvPr id="13" name="TextBox 12">
            <a:extLst>
              <a:ext uri="{FF2B5EF4-FFF2-40B4-BE49-F238E27FC236}">
                <a16:creationId xmlns:a16="http://schemas.microsoft.com/office/drawing/2014/main" id="{4063D000-1181-1843-A565-843CB45777F2}"/>
              </a:ext>
            </a:extLst>
          </p:cNvPr>
          <p:cNvSpPr txBox="1"/>
          <p:nvPr/>
        </p:nvSpPr>
        <p:spPr>
          <a:xfrm>
            <a:off x="11569444" y="7506810"/>
            <a:ext cx="1929246" cy="646331"/>
          </a:xfrm>
          <a:prstGeom prst="rect">
            <a:avLst/>
          </a:prstGeom>
          <a:noFill/>
        </p:spPr>
        <p:txBody>
          <a:bodyPr wrap="none" rtlCol="0">
            <a:spAutoFit/>
          </a:bodyPr>
          <a:lstStyle/>
          <a:p>
            <a:r>
              <a:rPr lang="en-US" sz="3600" b="1" dirty="0"/>
              <a:t>Scale out</a:t>
            </a:r>
          </a:p>
        </p:txBody>
      </p:sp>
      <p:cxnSp>
        <p:nvCxnSpPr>
          <p:cNvPr id="14" name="Straight Arrow Connector 13">
            <a:extLst>
              <a:ext uri="{FF2B5EF4-FFF2-40B4-BE49-F238E27FC236}">
                <a16:creationId xmlns:a16="http://schemas.microsoft.com/office/drawing/2014/main" id="{A2327CA1-72BA-6348-9850-B93EE43BF6C1}"/>
              </a:ext>
            </a:extLst>
          </p:cNvPr>
          <p:cNvCxnSpPr>
            <a:cxnSpLocks/>
            <a:stCxn id="5" idx="6"/>
            <a:endCxn id="6" idx="2"/>
          </p:cNvCxnSpPr>
          <p:nvPr/>
        </p:nvCxnSpPr>
        <p:spPr>
          <a:xfrm flipV="1">
            <a:off x="7285222" y="4439823"/>
            <a:ext cx="722025" cy="72216"/>
          </a:xfrm>
          <a:prstGeom prst="straightConnector1">
            <a:avLst/>
          </a:prstGeom>
          <a:ln w="127000">
            <a:solidFill>
              <a:srgbClr val="55565A"/>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ECD0001-02CF-0143-BAB7-BE7DA2965D53}"/>
              </a:ext>
            </a:extLst>
          </p:cNvPr>
          <p:cNvCxnSpPr>
            <a:cxnSpLocks/>
            <a:stCxn id="6" idx="6"/>
            <a:endCxn id="7" idx="2"/>
          </p:cNvCxnSpPr>
          <p:nvPr/>
        </p:nvCxnSpPr>
        <p:spPr>
          <a:xfrm flipV="1">
            <a:off x="11100391" y="4366991"/>
            <a:ext cx="761036" cy="72832"/>
          </a:xfrm>
          <a:prstGeom prst="straightConnector1">
            <a:avLst/>
          </a:prstGeom>
          <a:ln w="127000">
            <a:solidFill>
              <a:srgbClr val="55565A"/>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D5069C0-322F-7E4A-AF8C-152A0FC65529}"/>
              </a:ext>
            </a:extLst>
          </p:cNvPr>
          <p:cNvCxnSpPr>
            <a:cxnSpLocks/>
            <a:stCxn id="8" idx="0"/>
            <a:endCxn id="6" idx="4"/>
          </p:cNvCxnSpPr>
          <p:nvPr/>
        </p:nvCxnSpPr>
        <p:spPr>
          <a:xfrm flipV="1">
            <a:off x="9171256" y="5276539"/>
            <a:ext cx="382563" cy="519242"/>
          </a:xfrm>
          <a:prstGeom prst="straightConnector1">
            <a:avLst/>
          </a:prstGeom>
          <a:ln w="127000">
            <a:solidFill>
              <a:srgbClr val="55565A"/>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A970D22-B8F2-E144-A364-E5FB7C30F396}"/>
              </a:ext>
            </a:extLst>
          </p:cNvPr>
          <p:cNvCxnSpPr>
            <a:cxnSpLocks/>
            <a:stCxn id="9" idx="0"/>
            <a:endCxn id="8" idx="4"/>
          </p:cNvCxnSpPr>
          <p:nvPr/>
        </p:nvCxnSpPr>
        <p:spPr>
          <a:xfrm flipV="1">
            <a:off x="8585641" y="6560280"/>
            <a:ext cx="585615" cy="678193"/>
          </a:xfrm>
          <a:prstGeom prst="straightConnector1">
            <a:avLst/>
          </a:prstGeom>
          <a:ln w="127000">
            <a:solidFill>
              <a:srgbClr val="55565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891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EF4B3-0648-944B-BE29-1DFDA4CB6D34}"/>
              </a:ext>
            </a:extLst>
          </p:cNvPr>
          <p:cNvSpPr>
            <a:spLocks noGrp="1"/>
          </p:cNvSpPr>
          <p:nvPr>
            <p:ph type="title"/>
          </p:nvPr>
        </p:nvSpPr>
        <p:spPr>
          <a:xfrm>
            <a:off x="642619" y="535084"/>
            <a:ext cx="16596361" cy="911898"/>
          </a:xfrm>
        </p:spPr>
        <p:txBody>
          <a:bodyPr/>
          <a:lstStyle/>
          <a:p>
            <a:r>
              <a:rPr lang="en-US" dirty="0"/>
              <a:t>Emergence</a:t>
            </a:r>
          </a:p>
        </p:txBody>
      </p:sp>
      <p:sp>
        <p:nvSpPr>
          <p:cNvPr id="3" name="Slide Number Placeholder 2">
            <a:extLst>
              <a:ext uri="{FF2B5EF4-FFF2-40B4-BE49-F238E27FC236}">
                <a16:creationId xmlns:a16="http://schemas.microsoft.com/office/drawing/2014/main" id="{D9E97CBA-325B-BF4D-BE6E-34C4DBB481CC}"/>
              </a:ext>
            </a:extLst>
          </p:cNvPr>
          <p:cNvSpPr>
            <a:spLocks noGrp="1"/>
          </p:cNvSpPr>
          <p:nvPr>
            <p:ph type="sldNum" sz="quarter" idx="12"/>
          </p:nvPr>
        </p:nvSpPr>
        <p:spPr/>
        <p:txBody>
          <a:bodyPr/>
          <a:lstStyle/>
          <a:p>
            <a:fld id="{3310D8EA-3107-4873-B9AB-DD7D3E79053A}" type="slidenum">
              <a:rPr lang="en-US" smtClean="0"/>
              <a:t>29</a:t>
            </a:fld>
            <a:endParaRPr lang="en-US"/>
          </a:p>
        </p:txBody>
      </p:sp>
      <p:sp>
        <p:nvSpPr>
          <p:cNvPr id="4" name="TextBox 3">
            <a:extLst>
              <a:ext uri="{FF2B5EF4-FFF2-40B4-BE49-F238E27FC236}">
                <a16:creationId xmlns:a16="http://schemas.microsoft.com/office/drawing/2014/main" id="{E533DC97-1B6B-9449-ABF0-7736C4D9C5DB}"/>
              </a:ext>
            </a:extLst>
          </p:cNvPr>
          <p:cNvSpPr txBox="1"/>
          <p:nvPr/>
        </p:nvSpPr>
        <p:spPr>
          <a:xfrm>
            <a:off x="5811864" y="6583148"/>
            <a:ext cx="7181774" cy="1209177"/>
          </a:xfrm>
          <a:prstGeom prst="rect">
            <a:avLst/>
          </a:prstGeom>
          <a:noFill/>
        </p:spPr>
        <p:txBody>
          <a:bodyPr wrap="none" rtlCol="0">
            <a:spAutoFit/>
          </a:bodyPr>
          <a:lstStyle/>
          <a:p>
            <a:r>
              <a:rPr lang="en-US" b="1" dirty="0"/>
              <a:t>Introduction to the Theory of Complex Systems</a:t>
            </a:r>
          </a:p>
          <a:p>
            <a:r>
              <a:rPr lang="en-US" dirty="0"/>
              <a:t>Peter Klimek, Rudolf Hanel, and Stefan Thurner</a:t>
            </a:r>
          </a:p>
          <a:p>
            <a:endParaRPr lang="en-US" dirty="0"/>
          </a:p>
        </p:txBody>
      </p:sp>
      <p:sp>
        <p:nvSpPr>
          <p:cNvPr id="6" name="TextBox 5">
            <a:extLst>
              <a:ext uri="{FF2B5EF4-FFF2-40B4-BE49-F238E27FC236}">
                <a16:creationId xmlns:a16="http://schemas.microsoft.com/office/drawing/2014/main" id="{483B3A2C-65F9-074C-9540-6446B7324B84}"/>
              </a:ext>
            </a:extLst>
          </p:cNvPr>
          <p:cNvSpPr txBox="1"/>
          <p:nvPr/>
        </p:nvSpPr>
        <p:spPr>
          <a:xfrm>
            <a:off x="3972637" y="2127955"/>
            <a:ext cx="9324909" cy="2862322"/>
          </a:xfrm>
          <a:prstGeom prst="rect">
            <a:avLst/>
          </a:prstGeom>
          <a:noFill/>
        </p:spPr>
        <p:txBody>
          <a:bodyPr wrap="square" rtlCol="0">
            <a:spAutoFit/>
          </a:bodyPr>
          <a:lstStyle/>
          <a:p>
            <a:r>
              <a:rPr lang="en-US" sz="3600" dirty="0"/>
              <a:t>Can we predict what new insights we will find when we connect systems that have never been connected together before?</a:t>
            </a:r>
          </a:p>
          <a:p>
            <a:endParaRPr lang="en-US" sz="3600" dirty="0"/>
          </a:p>
          <a:p>
            <a:r>
              <a:rPr lang="en-US" sz="3600" dirty="0"/>
              <a:t>What is “the Edge of Chaos”?</a:t>
            </a:r>
          </a:p>
        </p:txBody>
      </p:sp>
      <p:pic>
        <p:nvPicPr>
          <p:cNvPr id="7" name="Picture 6">
            <a:extLst>
              <a:ext uri="{FF2B5EF4-FFF2-40B4-BE49-F238E27FC236}">
                <a16:creationId xmlns:a16="http://schemas.microsoft.com/office/drawing/2014/main" id="{4FD4E99A-0CEA-7F42-8C0C-C29A4F659CCD}"/>
              </a:ext>
            </a:extLst>
          </p:cNvPr>
          <p:cNvPicPr>
            <a:picLocks noChangeAspect="1"/>
          </p:cNvPicPr>
          <p:nvPr/>
        </p:nvPicPr>
        <p:blipFill>
          <a:blip r:embed="rId2"/>
          <a:stretch>
            <a:fillRect/>
          </a:stretch>
        </p:blipFill>
        <p:spPr>
          <a:xfrm>
            <a:off x="3188454" y="5885986"/>
            <a:ext cx="2298700" cy="2603500"/>
          </a:xfrm>
          <a:prstGeom prst="rect">
            <a:avLst/>
          </a:prstGeom>
        </p:spPr>
      </p:pic>
    </p:spTree>
    <p:extLst>
      <p:ext uri="{BB962C8B-B14F-4D97-AF65-F5344CB8AC3E}">
        <p14:creationId xmlns:p14="http://schemas.microsoft.com/office/powerpoint/2010/main" val="97613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568947" y="711540"/>
            <a:ext cx="14485020" cy="973590"/>
          </a:xfrm>
          <a:prstGeom prst="rect">
            <a:avLst/>
          </a:prstGeom>
        </p:spPr>
        <p:txBody>
          <a:bodyPr vert="horz" wrap="square" lIns="155423" tIns="155423" rIns="155423" bIns="155423" rtlCol="0" anchor="t" anchorCtr="0">
            <a:noAutofit/>
          </a:bodyPr>
          <a:lstStyle/>
          <a:p>
            <a:r>
              <a:rPr lang="en" b="1" dirty="0"/>
              <a:t>Agenda</a:t>
            </a:r>
          </a:p>
        </p:txBody>
      </p:sp>
      <p:sp>
        <p:nvSpPr>
          <p:cNvPr id="61" name="Shape 61"/>
          <p:cNvSpPr txBox="1">
            <a:spLocks noGrp="1"/>
          </p:cNvSpPr>
          <p:nvPr>
            <p:ph type="body" idx="1"/>
          </p:nvPr>
        </p:nvSpPr>
        <p:spPr>
          <a:xfrm>
            <a:off x="1289838" y="1926584"/>
            <a:ext cx="15184860" cy="6899617"/>
          </a:xfrm>
          <a:prstGeom prst="rect">
            <a:avLst/>
          </a:prstGeom>
        </p:spPr>
        <p:txBody>
          <a:bodyPr vert="horz" wrap="square" lIns="155423" tIns="155423" rIns="155423" bIns="155423" rtlCol="0" anchor="t" anchorCtr="0">
            <a:noAutofit/>
          </a:bodyPr>
          <a:lstStyle/>
          <a:p>
            <a:pPr marL="514350" indent="-514350">
              <a:buSzPct val="80000"/>
              <a:buFont typeface="+mj-lt"/>
              <a:buAutoNum type="arabicPeriod"/>
            </a:pPr>
            <a:r>
              <a:rPr lang="en" sz="3600" dirty="0"/>
              <a:t>What are graph embeddings?</a:t>
            </a:r>
          </a:p>
          <a:p>
            <a:pPr marL="514350" indent="-514350">
              <a:buSzPct val="80000"/>
              <a:buFont typeface="+mj-lt"/>
              <a:buAutoNum type="arabicPeriod"/>
            </a:pPr>
            <a:r>
              <a:rPr lang="en" sz="3600" dirty="0"/>
              <a:t>Why are they important for analytics?</a:t>
            </a:r>
          </a:p>
          <a:p>
            <a:pPr marL="514350" indent="-514350">
              <a:buSzPct val="80000"/>
              <a:buFont typeface="+mj-lt"/>
              <a:buAutoNum type="arabicPeriod"/>
            </a:pPr>
            <a:r>
              <a:rPr lang="en" sz="3600" dirty="0"/>
              <a:t>What is a distributed native property graph?</a:t>
            </a:r>
          </a:p>
          <a:p>
            <a:pPr marL="514350" indent="-514350">
              <a:buSzPct val="80000"/>
              <a:buFont typeface="+mj-lt"/>
              <a:buAutoNum type="arabicPeriod"/>
            </a:pPr>
            <a:r>
              <a:rPr lang="en" sz="3600" dirty="0"/>
              <a:t>What are HTAP systems?</a:t>
            </a:r>
          </a:p>
          <a:p>
            <a:pPr marL="514350" indent="-514350">
              <a:buSzPct val="80000"/>
              <a:buFont typeface="+mj-lt"/>
              <a:buAutoNum type="arabicPeriod"/>
            </a:pPr>
            <a:r>
              <a:rPr lang="en" sz="3600" dirty="0"/>
              <a:t>Why are graphs </a:t>
            </a:r>
            <a:r>
              <a:rPr lang="en-US" sz="3600" dirty="0"/>
              <a:t>closely</a:t>
            </a:r>
            <a:r>
              <a:rPr lang="en" sz="3600" dirty="0"/>
              <a:t> connected to AI and machine learning?</a:t>
            </a:r>
          </a:p>
          <a:p>
            <a:pPr marL="514350" indent="-514350">
              <a:buSzPct val="80000"/>
              <a:buFont typeface="+mj-lt"/>
              <a:buAutoNum type="arabicPeriod"/>
            </a:pPr>
            <a:r>
              <a:rPr lang="en" sz="3600" dirty="0"/>
              <a:t>What is graph embedding?</a:t>
            </a:r>
          </a:p>
          <a:p>
            <a:pPr marL="514350" indent="-514350">
              <a:buSzPct val="80000"/>
              <a:buFont typeface="+mj-lt"/>
              <a:buAutoNum type="arabicPeriod"/>
            </a:pPr>
            <a:r>
              <a:rPr lang="en" sz="3600" dirty="0"/>
              <a:t>What is GQL?</a:t>
            </a:r>
          </a:p>
          <a:p>
            <a:pPr marL="514350" indent="-514350">
              <a:buSzPct val="80000"/>
              <a:buFont typeface="+mj-lt"/>
              <a:buAutoNum type="arabicPeriod"/>
            </a:pPr>
            <a:r>
              <a:rPr lang="en" sz="3600" dirty="0"/>
              <a:t>How do I explain graphs to my management?</a:t>
            </a:r>
          </a:p>
          <a:p>
            <a:pPr marL="514350" indent="-514350">
              <a:buSzPct val="80000"/>
              <a:buFont typeface="+mj-lt"/>
              <a:buAutoNum type="arabicPeriod"/>
            </a:pPr>
            <a:r>
              <a:rPr lang="en" sz="3600" dirty="0"/>
              <a:t>Why are current CISC processors </a:t>
            </a:r>
            <a:r>
              <a:rPr lang="en-US" sz="3600" dirty="0"/>
              <a:t>inappropriate</a:t>
            </a:r>
            <a:r>
              <a:rPr lang="en" sz="3600" dirty="0"/>
              <a:t> for cost-effective graph algorithms?</a:t>
            </a:r>
          </a:p>
          <a:p>
            <a:pPr marL="514350" indent="-514350">
              <a:buSzPct val="80000"/>
              <a:buFont typeface="+mj-lt"/>
              <a:buAutoNum type="arabicPeriod"/>
            </a:pPr>
            <a:r>
              <a:rPr lang="en" sz="3600" dirty="0"/>
              <a:t>The future of Enterprise Knowledge Graphs – Emergence!</a:t>
            </a:r>
          </a:p>
          <a:p>
            <a:pPr marL="514350" indent="-514350">
              <a:buSzPct val="80000"/>
              <a:buFont typeface="+mj-lt"/>
              <a:buAutoNum type="arabicPeriod"/>
            </a:pPr>
            <a:endParaRPr lang="en-US" sz="3600" dirty="0"/>
          </a:p>
        </p:txBody>
      </p:sp>
      <p:sp>
        <p:nvSpPr>
          <p:cNvPr id="2" name="Slide Number Placeholder 1"/>
          <p:cNvSpPr>
            <a:spLocks noGrp="1"/>
          </p:cNvSpPr>
          <p:nvPr>
            <p:ph type="sldNum" idx="12"/>
          </p:nvPr>
        </p:nvSpPr>
        <p:spPr/>
        <p:txBody>
          <a:bodyPr/>
          <a:lstStyle/>
          <a:p>
            <a:fld id="{00000000-1234-1234-1234-123412341234}" type="slidenum">
              <a:rPr lang="en" smtClean="0"/>
              <a:pPr/>
              <a:t>3</a:t>
            </a:fld>
            <a:endParaRPr lang="en"/>
          </a:p>
        </p:txBody>
      </p:sp>
    </p:spTree>
    <p:extLst>
      <p:ext uri="{BB962C8B-B14F-4D97-AF65-F5344CB8AC3E}">
        <p14:creationId xmlns:p14="http://schemas.microsoft.com/office/powerpoint/2010/main" val="1360153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7FFEAE1-D8C7-2842-B2B8-F69C4243ABB8}"/>
              </a:ext>
            </a:extLst>
          </p:cNvPr>
          <p:cNvSpPr>
            <a:spLocks noGrp="1"/>
          </p:cNvSpPr>
          <p:nvPr>
            <p:ph type="body" idx="1"/>
          </p:nvPr>
        </p:nvSpPr>
        <p:spPr>
          <a:xfrm>
            <a:off x="569068" y="4940710"/>
            <a:ext cx="5987641" cy="710794"/>
          </a:xfrm>
        </p:spPr>
        <p:txBody>
          <a:bodyPr/>
          <a:lstStyle/>
          <a:p>
            <a:r>
              <a:rPr lang="en-US" sz="3200" dirty="0"/>
              <a:t>Dan.McCreary@optum.com</a:t>
            </a:r>
          </a:p>
        </p:txBody>
      </p:sp>
      <p:sp>
        <p:nvSpPr>
          <p:cNvPr id="2" name="TextBox 1">
            <a:extLst>
              <a:ext uri="{FF2B5EF4-FFF2-40B4-BE49-F238E27FC236}">
                <a16:creationId xmlns:a16="http://schemas.microsoft.com/office/drawing/2014/main" id="{20A47B27-E915-3D4A-A966-1F5A423CD583}"/>
              </a:ext>
            </a:extLst>
          </p:cNvPr>
          <p:cNvSpPr txBox="1"/>
          <p:nvPr/>
        </p:nvSpPr>
        <p:spPr>
          <a:xfrm>
            <a:off x="2644765" y="5986400"/>
            <a:ext cx="6359601" cy="464614"/>
          </a:xfrm>
          <a:prstGeom prst="rect">
            <a:avLst/>
          </a:prstGeom>
          <a:noFill/>
        </p:spPr>
        <p:txBody>
          <a:bodyPr wrap="square" rtlCol="0">
            <a:spAutoFit/>
          </a:bodyPr>
          <a:lstStyle/>
          <a:p>
            <a:r>
              <a:rPr lang="en-US" dirty="0"/>
              <a:t>https://www.linkedin.com/in/danmccreary</a:t>
            </a:r>
          </a:p>
        </p:txBody>
      </p:sp>
      <p:pic>
        <p:nvPicPr>
          <p:cNvPr id="4" name="Picture 3">
            <a:extLst>
              <a:ext uri="{FF2B5EF4-FFF2-40B4-BE49-F238E27FC236}">
                <a16:creationId xmlns:a16="http://schemas.microsoft.com/office/drawing/2014/main" id="{87A547BE-9220-374A-BDF9-896411A2B32B}"/>
              </a:ext>
            </a:extLst>
          </p:cNvPr>
          <p:cNvPicPr>
            <a:picLocks noChangeAspect="1"/>
          </p:cNvPicPr>
          <p:nvPr/>
        </p:nvPicPr>
        <p:blipFill>
          <a:blip r:embed="rId2"/>
          <a:stretch>
            <a:fillRect/>
          </a:stretch>
        </p:blipFill>
        <p:spPr>
          <a:xfrm>
            <a:off x="569068" y="5943960"/>
            <a:ext cx="1956202" cy="549495"/>
          </a:xfrm>
          <a:prstGeom prst="rect">
            <a:avLst/>
          </a:prstGeom>
        </p:spPr>
      </p:pic>
      <p:pic>
        <p:nvPicPr>
          <p:cNvPr id="5" name="Picture 4">
            <a:extLst>
              <a:ext uri="{FF2B5EF4-FFF2-40B4-BE49-F238E27FC236}">
                <a16:creationId xmlns:a16="http://schemas.microsoft.com/office/drawing/2014/main" id="{0DF8D2D1-B55C-CE4D-AC32-5938DF29C6B4}"/>
              </a:ext>
            </a:extLst>
          </p:cNvPr>
          <p:cNvPicPr>
            <a:picLocks noChangeAspect="1"/>
          </p:cNvPicPr>
          <p:nvPr/>
        </p:nvPicPr>
        <p:blipFill>
          <a:blip r:embed="rId3"/>
          <a:stretch>
            <a:fillRect/>
          </a:stretch>
        </p:blipFill>
        <p:spPr>
          <a:xfrm>
            <a:off x="1583551" y="6785911"/>
            <a:ext cx="982257" cy="1009542"/>
          </a:xfrm>
          <a:prstGeom prst="rect">
            <a:avLst/>
          </a:prstGeom>
        </p:spPr>
      </p:pic>
      <p:sp>
        <p:nvSpPr>
          <p:cNvPr id="6" name="TextBox 5">
            <a:extLst>
              <a:ext uri="{FF2B5EF4-FFF2-40B4-BE49-F238E27FC236}">
                <a16:creationId xmlns:a16="http://schemas.microsoft.com/office/drawing/2014/main" id="{22BF8AEF-F360-DE4A-9017-AC5A6339EF31}"/>
              </a:ext>
            </a:extLst>
          </p:cNvPr>
          <p:cNvSpPr txBox="1"/>
          <p:nvPr/>
        </p:nvSpPr>
        <p:spPr>
          <a:xfrm>
            <a:off x="2644765" y="6988715"/>
            <a:ext cx="4746812" cy="464614"/>
          </a:xfrm>
          <a:prstGeom prst="rect">
            <a:avLst/>
          </a:prstGeom>
          <a:noFill/>
        </p:spPr>
        <p:txBody>
          <a:bodyPr wrap="none" rtlCol="0">
            <a:spAutoFit/>
          </a:bodyPr>
          <a:lstStyle/>
          <a:p>
            <a:r>
              <a:rPr lang="en-US" dirty="0"/>
              <a:t>https://medium.com/@dmccreary</a:t>
            </a:r>
          </a:p>
        </p:txBody>
      </p:sp>
      <p:pic>
        <p:nvPicPr>
          <p:cNvPr id="7" name="Picture 6">
            <a:extLst>
              <a:ext uri="{FF2B5EF4-FFF2-40B4-BE49-F238E27FC236}">
                <a16:creationId xmlns:a16="http://schemas.microsoft.com/office/drawing/2014/main" id="{38C78AC5-2D29-BF40-A4D5-BDFA99318071}"/>
              </a:ext>
            </a:extLst>
          </p:cNvPr>
          <p:cNvPicPr>
            <a:picLocks noChangeAspect="1"/>
          </p:cNvPicPr>
          <p:nvPr/>
        </p:nvPicPr>
        <p:blipFill>
          <a:blip r:embed="rId4"/>
          <a:stretch>
            <a:fillRect/>
          </a:stretch>
        </p:blipFill>
        <p:spPr>
          <a:xfrm>
            <a:off x="1929603" y="7991031"/>
            <a:ext cx="595667" cy="658369"/>
          </a:xfrm>
          <a:prstGeom prst="rect">
            <a:avLst/>
          </a:prstGeom>
        </p:spPr>
      </p:pic>
      <p:sp>
        <p:nvSpPr>
          <p:cNvPr id="8" name="TextBox 7">
            <a:extLst>
              <a:ext uri="{FF2B5EF4-FFF2-40B4-BE49-F238E27FC236}">
                <a16:creationId xmlns:a16="http://schemas.microsoft.com/office/drawing/2014/main" id="{096E9247-9B70-5649-974B-680F1EEC624F}"/>
              </a:ext>
            </a:extLst>
          </p:cNvPr>
          <p:cNvSpPr txBox="1"/>
          <p:nvPr/>
        </p:nvSpPr>
        <p:spPr>
          <a:xfrm>
            <a:off x="2525270" y="7991031"/>
            <a:ext cx="1947969" cy="464614"/>
          </a:xfrm>
          <a:prstGeom prst="rect">
            <a:avLst/>
          </a:prstGeom>
          <a:noFill/>
        </p:spPr>
        <p:txBody>
          <a:bodyPr wrap="none" rtlCol="0">
            <a:spAutoFit/>
          </a:bodyPr>
          <a:lstStyle/>
          <a:p>
            <a:r>
              <a:rPr lang="en-US" dirty="0"/>
              <a:t>@dmccreary</a:t>
            </a:r>
          </a:p>
        </p:txBody>
      </p:sp>
    </p:spTree>
    <p:extLst>
      <p:ext uri="{BB962C8B-B14F-4D97-AF65-F5344CB8AC3E}">
        <p14:creationId xmlns:p14="http://schemas.microsoft.com/office/powerpoint/2010/main" val="1425327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cxnSpLocks/>
          </p:cNvCxnSpPr>
          <p:nvPr/>
        </p:nvCxnSpPr>
        <p:spPr>
          <a:xfrm flipV="1">
            <a:off x="5347539" y="1276858"/>
            <a:ext cx="2073465" cy="10802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 name="Title 4"/>
          <p:cNvSpPr>
            <a:spLocks noGrp="1"/>
          </p:cNvSpPr>
          <p:nvPr>
            <p:ph type="title"/>
          </p:nvPr>
        </p:nvSpPr>
        <p:spPr/>
        <p:txBody>
          <a:bodyPr/>
          <a:lstStyle/>
          <a:p>
            <a:r>
              <a:rPr lang="en-US" b="1" dirty="0"/>
              <a:t>Hello, my name is</a:t>
            </a:r>
            <a:endParaRPr lang="en-US" b="1" u="sng" dirty="0"/>
          </a:p>
        </p:txBody>
      </p:sp>
      <p:sp>
        <p:nvSpPr>
          <p:cNvPr id="2" name="TextBox 1"/>
          <p:cNvSpPr txBox="1"/>
          <p:nvPr/>
        </p:nvSpPr>
        <p:spPr>
          <a:xfrm rot="21250465">
            <a:off x="5402993" y="338836"/>
            <a:ext cx="1444293" cy="1166164"/>
          </a:xfrm>
          <a:prstGeom prst="rect">
            <a:avLst/>
          </a:prstGeom>
          <a:noFill/>
          <a:ln>
            <a:noFill/>
          </a:ln>
        </p:spPr>
        <p:txBody>
          <a:bodyPr vert="horz" wrap="none" lIns="0" tIns="0" rIns="0" bIns="0" rtlCol="0" anchor="ctr" anchorCtr="0">
            <a:noAutofit/>
          </a:bodyPr>
          <a:lstStyle/>
          <a:p>
            <a:r>
              <a:rPr lang="en-US" sz="6504" b="1" dirty="0">
                <a:latin typeface="Apple Chancery" charset="0"/>
                <a:ea typeface="Apple Chancery" charset="0"/>
                <a:cs typeface="Apple Chancery" charset="0"/>
              </a:rPr>
              <a:t>Dan</a:t>
            </a:r>
          </a:p>
        </p:txBody>
      </p:sp>
      <p:sp>
        <p:nvSpPr>
          <p:cNvPr id="3" name="TextBox 2"/>
          <p:cNvSpPr txBox="1"/>
          <p:nvPr/>
        </p:nvSpPr>
        <p:spPr>
          <a:xfrm>
            <a:off x="12180155" y="8177869"/>
            <a:ext cx="4954172" cy="710468"/>
          </a:xfrm>
          <a:prstGeom prst="rect">
            <a:avLst/>
          </a:prstGeom>
          <a:noFill/>
        </p:spPr>
        <p:txBody>
          <a:bodyPr vert="horz" wrap="none" lIns="0" tIns="0" rIns="0" bIns="0" rtlCol="0" anchor="t" anchorCtr="0">
            <a:noAutofit/>
          </a:bodyPr>
          <a:lstStyle/>
          <a:p>
            <a:pPr algn="ctr">
              <a:spcAft>
                <a:spcPts val="1020"/>
              </a:spcAft>
              <a:buClr>
                <a:schemeClr val="tx2"/>
              </a:buClr>
            </a:pPr>
            <a:r>
              <a:rPr lang="en-US" sz="2423" dirty="0" err="1">
                <a:solidFill>
                  <a:schemeClr val="accent3"/>
                </a:solidFill>
              </a:rPr>
              <a:t>dan.mccreary@optum.com</a:t>
            </a:r>
            <a:endParaRPr lang="en-US" sz="2423" dirty="0">
              <a:solidFill>
                <a:schemeClr val="accent3"/>
              </a:solidFill>
            </a:endParaRPr>
          </a:p>
        </p:txBody>
      </p:sp>
      <p:pic>
        <p:nvPicPr>
          <p:cNvPr id="7" name="Picture 4"/>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13414066" y="4830818"/>
            <a:ext cx="2597680" cy="2879956"/>
          </a:xfrm>
          <a:prstGeom prst="rect">
            <a:avLst/>
          </a:prstGeom>
          <a:noFill/>
          <a:ln w="9525">
            <a:noFill/>
            <a:miter lim="800000"/>
            <a:headEnd/>
            <a:tailEnd/>
          </a:ln>
        </p:spPr>
      </p:pic>
      <p:sp>
        <p:nvSpPr>
          <p:cNvPr id="12" name="TextBox 11"/>
          <p:cNvSpPr txBox="1"/>
          <p:nvPr/>
        </p:nvSpPr>
        <p:spPr>
          <a:xfrm>
            <a:off x="893135" y="2069711"/>
            <a:ext cx="11768980" cy="6494085"/>
          </a:xfrm>
          <a:prstGeom prst="rect">
            <a:avLst/>
          </a:prstGeom>
          <a:noFill/>
        </p:spPr>
        <p:txBody>
          <a:bodyPr wrap="square" rtlCol="0">
            <a:spAutoFit/>
          </a:bodyPr>
          <a:lstStyle/>
          <a:p>
            <a:pPr marL="457200" indent="-457200">
              <a:spcAft>
                <a:spcPts val="600"/>
              </a:spcAft>
              <a:buFont typeface="Arial" charset="0"/>
              <a:buChar char="•"/>
            </a:pPr>
            <a:r>
              <a:rPr lang="en-US" sz="2800" dirty="0"/>
              <a:t>Distinguished Engineer in AI and Graph Technologies</a:t>
            </a:r>
          </a:p>
          <a:p>
            <a:pPr marL="457200" indent="-457200">
              <a:spcAft>
                <a:spcPts val="600"/>
              </a:spcAft>
              <a:buFont typeface="Arial" charset="0"/>
              <a:buChar char="•"/>
            </a:pPr>
            <a:r>
              <a:rPr lang="en-US" sz="2800" dirty="0"/>
              <a:t>Co-founder of "NoSQL Now!" conference</a:t>
            </a:r>
          </a:p>
          <a:p>
            <a:pPr marL="457200" indent="-457200">
              <a:spcAft>
                <a:spcPts val="600"/>
              </a:spcAft>
              <a:buFont typeface="Arial" charset="0"/>
              <a:buChar char="•"/>
            </a:pPr>
            <a:r>
              <a:rPr lang="en-US" sz="2800" dirty="0"/>
              <a:t>Author of "Making Sense of NoSQL" (w. Ann Kelly)</a:t>
            </a:r>
          </a:p>
          <a:p>
            <a:pPr marL="457200" indent="-457200">
              <a:spcAft>
                <a:spcPts val="600"/>
              </a:spcAft>
              <a:buFont typeface="Arial" charset="0"/>
              <a:buChar char="•"/>
            </a:pPr>
            <a:r>
              <a:rPr lang="en-US" sz="2800" dirty="0"/>
              <a:t>17+ years of working with NoSQL </a:t>
            </a:r>
          </a:p>
          <a:p>
            <a:pPr marL="457200" indent="-457200">
              <a:spcAft>
                <a:spcPts val="600"/>
              </a:spcAft>
              <a:buFont typeface="Arial" charset="0"/>
              <a:buChar char="•"/>
            </a:pPr>
            <a:r>
              <a:rPr lang="en-US" sz="2800" dirty="0"/>
              <a:t>Worked with Brian Kernighan (Bell Labs)</a:t>
            </a:r>
            <a:br>
              <a:rPr lang="en-US" sz="2800" dirty="0"/>
            </a:br>
            <a:r>
              <a:rPr lang="en-US" sz="2800" dirty="0"/>
              <a:t>and Steve Jobs (NeXT)</a:t>
            </a:r>
          </a:p>
          <a:p>
            <a:pPr marL="457200" indent="-457200">
              <a:spcAft>
                <a:spcPts val="600"/>
              </a:spcAft>
              <a:buFont typeface="Arial" charset="0"/>
              <a:buChar char="•"/>
            </a:pPr>
            <a:r>
              <a:rPr lang="en-US" sz="2800" dirty="0"/>
              <a:t>Background in solution architecture, metadata management, NLP, semantics, text analytics and </a:t>
            </a:r>
            <a:r>
              <a:rPr lang="en-US" sz="2800" b="1" dirty="0"/>
              <a:t>knowledge representation for AI</a:t>
            </a:r>
          </a:p>
          <a:p>
            <a:pPr marL="457200" indent="-457200">
              <a:spcAft>
                <a:spcPts val="600"/>
              </a:spcAft>
              <a:buFont typeface="Arial" charset="0"/>
              <a:buChar char="•"/>
            </a:pPr>
            <a:r>
              <a:rPr lang="en-US" sz="2800" dirty="0"/>
              <a:t>Active in STEM and robotics volunteering</a:t>
            </a:r>
          </a:p>
          <a:p>
            <a:pPr marL="457200" indent="-457200">
              <a:spcAft>
                <a:spcPts val="600"/>
              </a:spcAft>
              <a:buFont typeface="Arial" charset="0"/>
              <a:buChar char="•"/>
            </a:pPr>
            <a:r>
              <a:rPr lang="en-US" sz="2800" dirty="0"/>
              <a:t>Co-founder of AI Racing League</a:t>
            </a:r>
          </a:p>
          <a:p>
            <a:pPr>
              <a:spcAft>
                <a:spcPts val="600"/>
              </a:spcAft>
            </a:pPr>
            <a:br>
              <a:rPr lang="en-US" sz="3200" dirty="0">
                <a:solidFill>
                  <a:srgbClr val="FF0000"/>
                </a:solidFill>
              </a:rPr>
            </a:br>
            <a:r>
              <a:rPr lang="en-US" sz="3200" dirty="0">
                <a:solidFill>
                  <a:srgbClr val="FF0000"/>
                </a:solidFill>
              </a:rPr>
              <a:t>Disclaimer: Opinions are my own and do not represent the views of my employer</a:t>
            </a:r>
            <a:endParaRPr lang="en-US" sz="3200" b="1" dirty="0">
              <a:solidFill>
                <a:srgbClr val="FF0000"/>
              </a:solidFill>
            </a:endParaRPr>
          </a:p>
        </p:txBody>
      </p:sp>
      <p:pic>
        <p:nvPicPr>
          <p:cNvPr id="13" name="Picture 12"/>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3414066" y="2286269"/>
            <a:ext cx="2597680" cy="2337912"/>
          </a:xfrm>
          <a:prstGeom prst="rect">
            <a:avLst/>
          </a:prstGeom>
        </p:spPr>
      </p:pic>
    </p:spTree>
    <p:extLst>
      <p:ext uri="{BB962C8B-B14F-4D97-AF65-F5344CB8AC3E}">
        <p14:creationId xmlns:p14="http://schemas.microsoft.com/office/powerpoint/2010/main" val="1132057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407" y="390647"/>
            <a:ext cx="14427518" cy="961173"/>
          </a:xfrm>
        </p:spPr>
        <p:txBody>
          <a:bodyPr/>
          <a:lstStyle/>
          <a:p>
            <a:r>
              <a:rPr lang="en-US" sz="4591" dirty="0"/>
              <a:t>The World is “Not Only SQL” (a.k.a. NoSQL)</a:t>
            </a:r>
          </a:p>
        </p:txBody>
      </p:sp>
      <p:sp>
        <p:nvSpPr>
          <p:cNvPr id="143" name="Text Placeholder 7"/>
          <p:cNvSpPr txBox="1">
            <a:spLocks/>
          </p:cNvSpPr>
          <p:nvPr/>
        </p:nvSpPr>
        <p:spPr>
          <a:xfrm>
            <a:off x="1816100" y="2290473"/>
            <a:ext cx="2849880" cy="621548"/>
          </a:xfrm>
          <a:prstGeom prst="rect">
            <a:avLst/>
          </a:prstGeom>
        </p:spPr>
        <p:txBody>
          <a:bodyPr anchor="ctr"/>
          <a:lstStyle/>
          <a:p>
            <a:pPr marL="437263" indent="-437263" algn="ctr" defTabSz="1166036" eaLnBrk="0" fontAlgn="base" hangingPunct="0">
              <a:spcBef>
                <a:spcPct val="20000"/>
              </a:spcBef>
              <a:spcAft>
                <a:spcPct val="0"/>
              </a:spcAft>
              <a:defRPr/>
            </a:pPr>
            <a:r>
              <a:rPr lang="en-US" sz="3571" b="1" kern="0" dirty="0">
                <a:latin typeface="Arial Narrow" pitchFamily="34" charset="0"/>
                <a:ea typeface="Arial" charset="0"/>
                <a:cs typeface="Arial"/>
              </a:rPr>
              <a:t>Relational</a:t>
            </a:r>
          </a:p>
        </p:txBody>
      </p:sp>
      <p:grpSp>
        <p:nvGrpSpPr>
          <p:cNvPr id="4" name="Group 143"/>
          <p:cNvGrpSpPr/>
          <p:nvPr/>
        </p:nvGrpSpPr>
        <p:grpSpPr>
          <a:xfrm>
            <a:off x="1945641" y="2970735"/>
            <a:ext cx="2461260" cy="1846426"/>
            <a:chOff x="533400" y="1905000"/>
            <a:chExt cx="1447800" cy="1447800"/>
          </a:xfrm>
        </p:grpSpPr>
        <p:sp>
          <p:nvSpPr>
            <p:cNvPr id="145" name="Rectangle 144"/>
            <p:cNvSpPr/>
            <p:nvPr/>
          </p:nvSpPr>
          <p:spPr bwMode="auto">
            <a:xfrm>
              <a:off x="533402" y="190500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46" name="Rectangle 145"/>
            <p:cNvSpPr/>
            <p:nvPr/>
          </p:nvSpPr>
          <p:spPr bwMode="auto">
            <a:xfrm>
              <a:off x="533402" y="208597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47" name="Rectangle 146"/>
            <p:cNvSpPr/>
            <p:nvPr/>
          </p:nvSpPr>
          <p:spPr bwMode="auto">
            <a:xfrm>
              <a:off x="533401" y="226695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48" name="Rectangle 147"/>
            <p:cNvSpPr/>
            <p:nvPr/>
          </p:nvSpPr>
          <p:spPr bwMode="auto">
            <a:xfrm>
              <a:off x="533401" y="244792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49" name="Rectangle 148"/>
            <p:cNvSpPr/>
            <p:nvPr/>
          </p:nvSpPr>
          <p:spPr bwMode="auto">
            <a:xfrm>
              <a:off x="533401" y="262890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50" name="Rectangle 149"/>
            <p:cNvSpPr/>
            <p:nvPr/>
          </p:nvSpPr>
          <p:spPr bwMode="auto">
            <a:xfrm>
              <a:off x="533401" y="280987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51" name="Rectangle 150"/>
            <p:cNvSpPr/>
            <p:nvPr/>
          </p:nvSpPr>
          <p:spPr bwMode="auto">
            <a:xfrm>
              <a:off x="533400" y="299085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52" name="Rectangle 151"/>
            <p:cNvSpPr/>
            <p:nvPr/>
          </p:nvSpPr>
          <p:spPr bwMode="auto">
            <a:xfrm>
              <a:off x="533400" y="317182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53" name="Rectangle 152"/>
            <p:cNvSpPr/>
            <p:nvPr/>
          </p:nvSpPr>
          <p:spPr bwMode="auto">
            <a:xfrm>
              <a:off x="878114" y="190500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54" name="Rectangle 153"/>
            <p:cNvSpPr/>
            <p:nvPr/>
          </p:nvSpPr>
          <p:spPr bwMode="auto">
            <a:xfrm>
              <a:off x="878114" y="208597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55" name="Rectangle 154"/>
            <p:cNvSpPr/>
            <p:nvPr/>
          </p:nvSpPr>
          <p:spPr bwMode="auto">
            <a:xfrm>
              <a:off x="878113" y="226695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56" name="Rectangle 155"/>
            <p:cNvSpPr/>
            <p:nvPr/>
          </p:nvSpPr>
          <p:spPr bwMode="auto">
            <a:xfrm>
              <a:off x="878113" y="244792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57" name="Rectangle 156"/>
            <p:cNvSpPr/>
            <p:nvPr/>
          </p:nvSpPr>
          <p:spPr bwMode="auto">
            <a:xfrm>
              <a:off x="878113" y="262890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58" name="Rectangle 157"/>
            <p:cNvSpPr/>
            <p:nvPr/>
          </p:nvSpPr>
          <p:spPr bwMode="auto">
            <a:xfrm>
              <a:off x="878113" y="280987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59" name="Rectangle 158"/>
            <p:cNvSpPr/>
            <p:nvPr/>
          </p:nvSpPr>
          <p:spPr bwMode="auto">
            <a:xfrm>
              <a:off x="878112" y="299085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60" name="Rectangle 159"/>
            <p:cNvSpPr/>
            <p:nvPr/>
          </p:nvSpPr>
          <p:spPr bwMode="auto">
            <a:xfrm>
              <a:off x="878112" y="317182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61" name="Rectangle 160"/>
            <p:cNvSpPr/>
            <p:nvPr/>
          </p:nvSpPr>
          <p:spPr bwMode="auto">
            <a:xfrm>
              <a:off x="1429658" y="190500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62" name="Rectangle 161"/>
            <p:cNvSpPr/>
            <p:nvPr/>
          </p:nvSpPr>
          <p:spPr bwMode="auto">
            <a:xfrm>
              <a:off x="1429658" y="208597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63" name="Rectangle 162"/>
            <p:cNvSpPr/>
            <p:nvPr/>
          </p:nvSpPr>
          <p:spPr bwMode="auto">
            <a:xfrm>
              <a:off x="1429657" y="226695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64" name="Rectangle 163"/>
            <p:cNvSpPr/>
            <p:nvPr/>
          </p:nvSpPr>
          <p:spPr bwMode="auto">
            <a:xfrm>
              <a:off x="1429657" y="244792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65" name="Rectangle 164"/>
            <p:cNvSpPr/>
            <p:nvPr/>
          </p:nvSpPr>
          <p:spPr bwMode="auto">
            <a:xfrm>
              <a:off x="1429657" y="262890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66" name="Rectangle 165"/>
            <p:cNvSpPr/>
            <p:nvPr/>
          </p:nvSpPr>
          <p:spPr bwMode="auto">
            <a:xfrm>
              <a:off x="1429657" y="280987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67" name="Rectangle 166"/>
            <p:cNvSpPr/>
            <p:nvPr/>
          </p:nvSpPr>
          <p:spPr bwMode="auto">
            <a:xfrm>
              <a:off x="1429657" y="299085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68" name="Rectangle 167"/>
            <p:cNvSpPr/>
            <p:nvPr/>
          </p:nvSpPr>
          <p:spPr bwMode="auto">
            <a:xfrm>
              <a:off x="1429657" y="317182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69" name="Rectangle 168"/>
            <p:cNvSpPr/>
            <p:nvPr/>
          </p:nvSpPr>
          <p:spPr bwMode="auto">
            <a:xfrm>
              <a:off x="1705429" y="190500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70" name="Rectangle 169"/>
            <p:cNvSpPr/>
            <p:nvPr/>
          </p:nvSpPr>
          <p:spPr bwMode="auto">
            <a:xfrm>
              <a:off x="1705429" y="208597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71" name="Rectangle 170"/>
            <p:cNvSpPr/>
            <p:nvPr/>
          </p:nvSpPr>
          <p:spPr bwMode="auto">
            <a:xfrm>
              <a:off x="1705428" y="226695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72" name="Rectangle 171"/>
            <p:cNvSpPr/>
            <p:nvPr/>
          </p:nvSpPr>
          <p:spPr bwMode="auto">
            <a:xfrm>
              <a:off x="1705428" y="244792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73" name="Rectangle 172"/>
            <p:cNvSpPr/>
            <p:nvPr/>
          </p:nvSpPr>
          <p:spPr bwMode="auto">
            <a:xfrm>
              <a:off x="1705428" y="262890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74" name="Rectangle 173"/>
            <p:cNvSpPr/>
            <p:nvPr/>
          </p:nvSpPr>
          <p:spPr bwMode="auto">
            <a:xfrm>
              <a:off x="1705428" y="280987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75" name="Rectangle 174"/>
            <p:cNvSpPr/>
            <p:nvPr/>
          </p:nvSpPr>
          <p:spPr bwMode="auto">
            <a:xfrm>
              <a:off x="1705427" y="299085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176" name="Rectangle 175"/>
            <p:cNvSpPr/>
            <p:nvPr/>
          </p:nvSpPr>
          <p:spPr bwMode="auto">
            <a:xfrm>
              <a:off x="1705427" y="317182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txBody>
            <a:bodyPr/>
            <a:lstStyle/>
            <a:p>
              <a:endParaRPr lang="en-US"/>
            </a:p>
          </p:txBody>
        </p:sp>
      </p:grpSp>
      <p:sp>
        <p:nvSpPr>
          <p:cNvPr id="177" name="Text Placeholder 7"/>
          <p:cNvSpPr txBox="1">
            <a:spLocks/>
          </p:cNvSpPr>
          <p:nvPr/>
        </p:nvSpPr>
        <p:spPr>
          <a:xfrm>
            <a:off x="6220461" y="2290473"/>
            <a:ext cx="4663441" cy="621548"/>
          </a:xfrm>
          <a:prstGeom prst="rect">
            <a:avLst/>
          </a:prstGeom>
        </p:spPr>
        <p:txBody>
          <a:bodyPr anchor="ctr"/>
          <a:lstStyle/>
          <a:p>
            <a:pPr marL="437263" indent="-437263" algn="ctr" defTabSz="1166036" eaLnBrk="0" fontAlgn="base" hangingPunct="0">
              <a:spcBef>
                <a:spcPct val="20000"/>
              </a:spcBef>
              <a:spcAft>
                <a:spcPct val="0"/>
              </a:spcAft>
              <a:defRPr/>
            </a:pPr>
            <a:r>
              <a:rPr lang="en-US" sz="3571" b="1" kern="0" dirty="0">
                <a:latin typeface="Arial Narrow" pitchFamily="34" charset="0"/>
                <a:ea typeface="Arial" charset="0"/>
                <a:cs typeface="Arial"/>
              </a:rPr>
              <a:t>Analytical (OLAP)</a:t>
            </a:r>
          </a:p>
        </p:txBody>
      </p:sp>
      <p:sp>
        <p:nvSpPr>
          <p:cNvPr id="178" name="Text Placeholder 7"/>
          <p:cNvSpPr txBox="1">
            <a:spLocks/>
          </p:cNvSpPr>
          <p:nvPr/>
        </p:nvSpPr>
        <p:spPr>
          <a:xfrm>
            <a:off x="12438381" y="2290473"/>
            <a:ext cx="3108960" cy="621548"/>
          </a:xfrm>
          <a:prstGeom prst="rect">
            <a:avLst/>
          </a:prstGeom>
        </p:spPr>
        <p:txBody>
          <a:bodyPr anchor="ctr"/>
          <a:lstStyle/>
          <a:p>
            <a:pPr marL="437263" indent="-437263" algn="ctr" defTabSz="1166036" eaLnBrk="0" fontAlgn="base" hangingPunct="0">
              <a:spcBef>
                <a:spcPct val="20000"/>
              </a:spcBef>
              <a:spcAft>
                <a:spcPct val="0"/>
              </a:spcAft>
              <a:defRPr/>
            </a:pPr>
            <a:r>
              <a:rPr lang="en-US" sz="3571" b="1" kern="0" dirty="0">
                <a:latin typeface="Arial Narrow" pitchFamily="34" charset="0"/>
                <a:ea typeface="Arial" charset="0"/>
                <a:cs typeface="Arial"/>
              </a:rPr>
              <a:t>Key-Value</a:t>
            </a:r>
          </a:p>
        </p:txBody>
      </p:sp>
      <p:sp>
        <p:nvSpPr>
          <p:cNvPr id="179" name="Text Placeholder 7"/>
          <p:cNvSpPr txBox="1">
            <a:spLocks/>
          </p:cNvSpPr>
          <p:nvPr/>
        </p:nvSpPr>
        <p:spPr>
          <a:xfrm>
            <a:off x="1557021" y="5108702"/>
            <a:ext cx="4274820" cy="621548"/>
          </a:xfrm>
          <a:prstGeom prst="rect">
            <a:avLst/>
          </a:prstGeom>
        </p:spPr>
        <p:txBody>
          <a:bodyPr anchor="ctr"/>
          <a:lstStyle/>
          <a:p>
            <a:pPr marL="437263" indent="-437263" algn="ctr" defTabSz="1166036" eaLnBrk="0" fontAlgn="base" hangingPunct="0">
              <a:spcBef>
                <a:spcPct val="20000"/>
              </a:spcBef>
              <a:spcAft>
                <a:spcPct val="0"/>
              </a:spcAft>
              <a:defRPr/>
            </a:pPr>
            <a:r>
              <a:rPr lang="en-US" sz="3571" b="1" kern="0" dirty="0">
                <a:latin typeface="Arial Narrow" pitchFamily="34" charset="0"/>
                <a:ea typeface="Arial" charset="0"/>
                <a:cs typeface="Arial"/>
              </a:rPr>
              <a:t>Column-Family</a:t>
            </a:r>
          </a:p>
        </p:txBody>
      </p:sp>
      <p:sp>
        <p:nvSpPr>
          <p:cNvPr id="180" name="Text Placeholder 7"/>
          <p:cNvSpPr txBox="1">
            <a:spLocks/>
          </p:cNvSpPr>
          <p:nvPr/>
        </p:nvSpPr>
        <p:spPr>
          <a:xfrm>
            <a:off x="11920221" y="5108702"/>
            <a:ext cx="3497580" cy="621548"/>
          </a:xfrm>
          <a:prstGeom prst="rect">
            <a:avLst/>
          </a:prstGeom>
        </p:spPr>
        <p:txBody>
          <a:bodyPr anchor="ctr"/>
          <a:lstStyle/>
          <a:p>
            <a:pPr marL="437263" indent="-437263" algn="ctr" defTabSz="1166036" eaLnBrk="0" fontAlgn="base" hangingPunct="0">
              <a:spcBef>
                <a:spcPct val="20000"/>
              </a:spcBef>
              <a:spcAft>
                <a:spcPct val="0"/>
              </a:spcAft>
              <a:defRPr/>
            </a:pPr>
            <a:r>
              <a:rPr lang="en-US" sz="3571" b="1" kern="0" dirty="0">
                <a:latin typeface="Arial Narrow" pitchFamily="34" charset="0"/>
                <a:ea typeface="Arial" charset="0"/>
                <a:cs typeface="Arial"/>
              </a:rPr>
              <a:t>Document</a:t>
            </a:r>
          </a:p>
        </p:txBody>
      </p:sp>
      <p:sp>
        <p:nvSpPr>
          <p:cNvPr id="181" name="Text Placeholder 7"/>
          <p:cNvSpPr txBox="1">
            <a:spLocks/>
          </p:cNvSpPr>
          <p:nvPr/>
        </p:nvSpPr>
        <p:spPr>
          <a:xfrm>
            <a:off x="6285230" y="5108702"/>
            <a:ext cx="4274820" cy="621548"/>
          </a:xfrm>
          <a:prstGeom prst="rect">
            <a:avLst/>
          </a:prstGeom>
        </p:spPr>
        <p:txBody>
          <a:bodyPr anchor="ctr"/>
          <a:lstStyle/>
          <a:p>
            <a:pPr marL="437263" indent="-437263" algn="ctr" defTabSz="1166036" eaLnBrk="0" fontAlgn="base" hangingPunct="0">
              <a:spcBef>
                <a:spcPct val="20000"/>
              </a:spcBef>
              <a:spcAft>
                <a:spcPct val="0"/>
              </a:spcAft>
              <a:defRPr/>
            </a:pPr>
            <a:r>
              <a:rPr lang="en-US" sz="3571" b="1" kern="0" dirty="0">
                <a:latin typeface="Arial Narrow" pitchFamily="34" charset="0"/>
                <a:ea typeface="Arial" charset="0"/>
                <a:cs typeface="Arial"/>
              </a:rPr>
              <a:t>Graph</a:t>
            </a:r>
          </a:p>
        </p:txBody>
      </p:sp>
      <p:grpSp>
        <p:nvGrpSpPr>
          <p:cNvPr id="5" name="Group 42"/>
          <p:cNvGrpSpPr/>
          <p:nvPr/>
        </p:nvGrpSpPr>
        <p:grpSpPr>
          <a:xfrm>
            <a:off x="11920221" y="5886144"/>
            <a:ext cx="3627120" cy="2429508"/>
            <a:chOff x="5791200" y="1447800"/>
            <a:chExt cx="2133600" cy="1905000"/>
          </a:xfrm>
        </p:grpSpPr>
        <p:sp>
          <p:nvSpPr>
            <p:cNvPr id="183" name="Oval 182"/>
            <p:cNvSpPr/>
            <p:nvPr/>
          </p:nvSpPr>
          <p:spPr bwMode="auto">
            <a:xfrm>
              <a:off x="6705600" y="1447800"/>
              <a:ext cx="304800" cy="3048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116616" tIns="58308" rIns="116616" bIns="58308" numCol="1" rtlCol="0" anchor="t" anchorCtr="0" compatLnSpc="1">
              <a:prstTxWarp prst="textNoShape">
                <a:avLst/>
              </a:prstTxWarp>
            </a:bodyPr>
            <a:lstStyle/>
            <a:p>
              <a:pPr algn="ctr" defTabSz="1166036" fontAlgn="base">
                <a:spcBef>
                  <a:spcPct val="0"/>
                </a:spcBef>
                <a:spcAft>
                  <a:spcPct val="0"/>
                </a:spcAft>
              </a:pPr>
              <a:endParaRPr lang="en-US" sz="3061" b="1">
                <a:latin typeface="Arial Narrow" charset="0"/>
              </a:endParaRPr>
            </a:p>
          </p:txBody>
        </p:sp>
        <p:sp>
          <p:nvSpPr>
            <p:cNvPr id="184" name="Oval 183"/>
            <p:cNvSpPr/>
            <p:nvPr/>
          </p:nvSpPr>
          <p:spPr bwMode="auto">
            <a:xfrm>
              <a:off x="6400800" y="1981200"/>
              <a:ext cx="304800" cy="304800"/>
            </a:xfrm>
            <a:prstGeom prst="ellipse">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116616" tIns="58308" rIns="116616" bIns="58308" numCol="1" rtlCol="0" anchor="t" anchorCtr="0" compatLnSpc="1">
              <a:prstTxWarp prst="textNoShape">
                <a:avLst/>
              </a:prstTxWarp>
            </a:bodyPr>
            <a:lstStyle/>
            <a:p>
              <a:pPr algn="ctr" defTabSz="1166036" fontAlgn="base">
                <a:spcBef>
                  <a:spcPct val="0"/>
                </a:spcBef>
                <a:spcAft>
                  <a:spcPct val="0"/>
                </a:spcAft>
              </a:pPr>
              <a:endParaRPr lang="en-US" sz="3061" b="1">
                <a:latin typeface="Arial Narrow" charset="0"/>
              </a:endParaRPr>
            </a:p>
          </p:txBody>
        </p:sp>
        <p:sp>
          <p:nvSpPr>
            <p:cNvPr id="185" name="Oval 184"/>
            <p:cNvSpPr/>
            <p:nvPr/>
          </p:nvSpPr>
          <p:spPr bwMode="auto">
            <a:xfrm>
              <a:off x="7010400" y="1981200"/>
              <a:ext cx="304800" cy="3048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16616" tIns="58308" rIns="116616" bIns="58308" numCol="1" rtlCol="0" anchor="t" anchorCtr="0" compatLnSpc="1">
              <a:prstTxWarp prst="textNoShape">
                <a:avLst/>
              </a:prstTxWarp>
            </a:bodyPr>
            <a:lstStyle/>
            <a:p>
              <a:pPr algn="ctr" defTabSz="1166036" fontAlgn="base">
                <a:spcBef>
                  <a:spcPct val="0"/>
                </a:spcBef>
                <a:spcAft>
                  <a:spcPct val="0"/>
                </a:spcAft>
              </a:pPr>
              <a:endParaRPr lang="en-US" sz="3061" b="1">
                <a:latin typeface="Arial Narrow" charset="0"/>
              </a:endParaRPr>
            </a:p>
          </p:txBody>
        </p:sp>
        <p:sp>
          <p:nvSpPr>
            <p:cNvPr id="186" name="Oval 185"/>
            <p:cNvSpPr/>
            <p:nvPr/>
          </p:nvSpPr>
          <p:spPr bwMode="auto">
            <a:xfrm>
              <a:off x="6096000" y="2514600"/>
              <a:ext cx="304800" cy="3048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116616" tIns="58308" rIns="116616" bIns="58308" numCol="1" rtlCol="0" anchor="t" anchorCtr="0" compatLnSpc="1">
              <a:prstTxWarp prst="textNoShape">
                <a:avLst/>
              </a:prstTxWarp>
            </a:bodyPr>
            <a:lstStyle/>
            <a:p>
              <a:pPr algn="ctr" defTabSz="1166036" fontAlgn="base">
                <a:spcBef>
                  <a:spcPct val="0"/>
                </a:spcBef>
                <a:spcAft>
                  <a:spcPct val="0"/>
                </a:spcAft>
              </a:pPr>
              <a:endParaRPr lang="en-US" sz="3061" b="1">
                <a:latin typeface="Arial Narrow" charset="0"/>
              </a:endParaRPr>
            </a:p>
          </p:txBody>
        </p:sp>
        <p:sp>
          <p:nvSpPr>
            <p:cNvPr id="187" name="Oval 186"/>
            <p:cNvSpPr/>
            <p:nvPr/>
          </p:nvSpPr>
          <p:spPr bwMode="auto">
            <a:xfrm>
              <a:off x="6705600" y="2514600"/>
              <a:ext cx="304800" cy="304800"/>
            </a:xfrm>
            <a:prstGeom prst="ellipse">
              <a:avLst/>
            </a:prstGeom>
            <a:solidFill>
              <a:schemeClr val="tx2"/>
            </a:solidFill>
            <a:ln w="12700" cap="flat" cmpd="sng" algn="ctr">
              <a:solidFill>
                <a:schemeClr val="tx1"/>
              </a:solidFill>
              <a:prstDash val="solid"/>
              <a:round/>
              <a:headEnd type="none" w="med" len="med"/>
              <a:tailEnd type="none" w="med" len="med"/>
            </a:ln>
            <a:effectLst/>
          </p:spPr>
          <p:txBody>
            <a:bodyPr vert="horz" wrap="square" lIns="116616" tIns="58308" rIns="116616" bIns="58308" numCol="1" rtlCol="0" anchor="t" anchorCtr="0" compatLnSpc="1">
              <a:prstTxWarp prst="textNoShape">
                <a:avLst/>
              </a:prstTxWarp>
            </a:bodyPr>
            <a:lstStyle/>
            <a:p>
              <a:pPr algn="ctr" defTabSz="1166036" fontAlgn="base">
                <a:spcBef>
                  <a:spcPct val="0"/>
                </a:spcBef>
                <a:spcAft>
                  <a:spcPct val="0"/>
                </a:spcAft>
              </a:pPr>
              <a:endParaRPr lang="en-US" sz="3061" b="1">
                <a:latin typeface="Arial Narrow" charset="0"/>
              </a:endParaRPr>
            </a:p>
          </p:txBody>
        </p:sp>
        <p:sp>
          <p:nvSpPr>
            <p:cNvPr id="188" name="Oval 187"/>
            <p:cNvSpPr/>
            <p:nvPr/>
          </p:nvSpPr>
          <p:spPr bwMode="auto">
            <a:xfrm>
              <a:off x="7315200" y="2514600"/>
              <a:ext cx="304800" cy="3048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116616" tIns="58308" rIns="116616" bIns="58308" numCol="1" rtlCol="0" anchor="t" anchorCtr="0" compatLnSpc="1">
              <a:prstTxWarp prst="textNoShape">
                <a:avLst/>
              </a:prstTxWarp>
            </a:bodyPr>
            <a:lstStyle/>
            <a:p>
              <a:pPr algn="ctr" defTabSz="1166036" fontAlgn="base">
                <a:spcBef>
                  <a:spcPct val="0"/>
                </a:spcBef>
                <a:spcAft>
                  <a:spcPct val="0"/>
                </a:spcAft>
              </a:pPr>
              <a:endParaRPr lang="en-US" sz="3061" b="1">
                <a:latin typeface="Arial Narrow" charset="0"/>
              </a:endParaRPr>
            </a:p>
          </p:txBody>
        </p:sp>
        <p:cxnSp>
          <p:nvCxnSpPr>
            <p:cNvPr id="189" name="Straight Connector 188"/>
            <p:cNvCxnSpPr>
              <a:stCxn id="183" idx="4"/>
              <a:endCxn id="184" idx="0"/>
            </p:cNvCxnSpPr>
            <p:nvPr/>
          </p:nvCxnSpPr>
          <p:spPr bwMode="auto">
            <a:xfrm rot="5400000">
              <a:off x="6591300" y="17145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0" name="Straight Connector 189"/>
            <p:cNvCxnSpPr>
              <a:stCxn id="183" idx="4"/>
              <a:endCxn id="185" idx="0"/>
            </p:cNvCxnSpPr>
            <p:nvPr/>
          </p:nvCxnSpPr>
          <p:spPr bwMode="auto">
            <a:xfrm rot="16200000" flipH="1">
              <a:off x="6896100" y="17145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1" name="Straight Connector 190"/>
            <p:cNvCxnSpPr/>
            <p:nvPr/>
          </p:nvCxnSpPr>
          <p:spPr bwMode="auto">
            <a:xfrm rot="5400000">
              <a:off x="62865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2" name="Straight Connector 191"/>
            <p:cNvCxnSpPr/>
            <p:nvPr/>
          </p:nvCxnSpPr>
          <p:spPr bwMode="auto">
            <a:xfrm rot="16200000" flipH="1">
              <a:off x="65913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3" name="Straight Connector 192"/>
            <p:cNvCxnSpPr/>
            <p:nvPr/>
          </p:nvCxnSpPr>
          <p:spPr bwMode="auto">
            <a:xfrm rot="16200000" flipH="1">
              <a:off x="72009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sp>
          <p:nvSpPr>
            <p:cNvPr id="194" name="Oval 193"/>
            <p:cNvSpPr/>
            <p:nvPr/>
          </p:nvSpPr>
          <p:spPr bwMode="auto">
            <a:xfrm>
              <a:off x="5791200" y="3048000"/>
              <a:ext cx="304800" cy="304800"/>
            </a:xfrm>
            <a:prstGeom prst="ellipse">
              <a:avLst/>
            </a:prstGeom>
            <a:solidFill>
              <a:srgbClr val="FF00FF"/>
            </a:solidFill>
            <a:ln w="12700" cap="flat" cmpd="sng" algn="ctr">
              <a:solidFill>
                <a:schemeClr val="tx1"/>
              </a:solidFill>
              <a:prstDash val="solid"/>
              <a:round/>
              <a:headEnd type="none" w="med" len="med"/>
              <a:tailEnd type="none" w="med" len="med"/>
            </a:ln>
            <a:effectLst/>
          </p:spPr>
          <p:txBody>
            <a:bodyPr vert="horz" wrap="square" lIns="116616" tIns="58308" rIns="116616" bIns="58308" numCol="1" rtlCol="0" anchor="t" anchorCtr="0" compatLnSpc="1">
              <a:prstTxWarp prst="textNoShape">
                <a:avLst/>
              </a:prstTxWarp>
            </a:bodyPr>
            <a:lstStyle/>
            <a:p>
              <a:pPr algn="ctr" defTabSz="1166036" fontAlgn="base">
                <a:spcBef>
                  <a:spcPct val="0"/>
                </a:spcBef>
                <a:spcAft>
                  <a:spcPct val="0"/>
                </a:spcAft>
              </a:pPr>
              <a:endParaRPr lang="en-US" sz="3061" b="1">
                <a:latin typeface="Arial Narrow" charset="0"/>
              </a:endParaRPr>
            </a:p>
          </p:txBody>
        </p:sp>
        <p:sp>
          <p:nvSpPr>
            <p:cNvPr id="195" name="Oval 194"/>
            <p:cNvSpPr/>
            <p:nvPr/>
          </p:nvSpPr>
          <p:spPr bwMode="auto">
            <a:xfrm>
              <a:off x="6400800" y="3048000"/>
              <a:ext cx="304800" cy="304800"/>
            </a:xfrm>
            <a:prstGeom prst="ellipse">
              <a:avLst/>
            </a:prstGeom>
            <a:solidFill>
              <a:srgbClr val="00FFFF"/>
            </a:solidFill>
            <a:ln w="12700" cap="flat" cmpd="sng" algn="ctr">
              <a:solidFill>
                <a:schemeClr val="tx1"/>
              </a:solidFill>
              <a:prstDash val="solid"/>
              <a:round/>
              <a:headEnd type="none" w="med" len="med"/>
              <a:tailEnd type="none" w="med" len="med"/>
            </a:ln>
            <a:effectLst/>
          </p:spPr>
          <p:txBody>
            <a:bodyPr vert="horz" wrap="square" lIns="116616" tIns="58308" rIns="116616" bIns="58308" numCol="1" rtlCol="0" anchor="t" anchorCtr="0" compatLnSpc="1">
              <a:prstTxWarp prst="textNoShape">
                <a:avLst/>
              </a:prstTxWarp>
            </a:bodyPr>
            <a:lstStyle/>
            <a:p>
              <a:pPr algn="ctr" defTabSz="1166036" fontAlgn="base">
                <a:spcBef>
                  <a:spcPct val="0"/>
                </a:spcBef>
                <a:spcAft>
                  <a:spcPct val="0"/>
                </a:spcAft>
              </a:pPr>
              <a:endParaRPr lang="en-US" sz="3061" b="1">
                <a:latin typeface="Arial Narrow" charset="0"/>
              </a:endParaRPr>
            </a:p>
          </p:txBody>
        </p:sp>
        <p:cxnSp>
          <p:nvCxnSpPr>
            <p:cNvPr id="196" name="Straight Connector 195"/>
            <p:cNvCxnSpPr/>
            <p:nvPr/>
          </p:nvCxnSpPr>
          <p:spPr bwMode="auto">
            <a:xfrm rot="5400000">
              <a:off x="59817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7" name="Straight Connector 196"/>
            <p:cNvCxnSpPr/>
            <p:nvPr/>
          </p:nvCxnSpPr>
          <p:spPr bwMode="auto">
            <a:xfrm rot="16200000" flipH="1">
              <a:off x="62865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sp>
          <p:nvSpPr>
            <p:cNvPr id="198" name="Oval 197"/>
            <p:cNvSpPr/>
            <p:nvPr/>
          </p:nvSpPr>
          <p:spPr bwMode="auto">
            <a:xfrm>
              <a:off x="7010400" y="3048000"/>
              <a:ext cx="304800" cy="3048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116616" tIns="58308" rIns="116616" bIns="58308" numCol="1" rtlCol="0" anchor="t" anchorCtr="0" compatLnSpc="1">
              <a:prstTxWarp prst="textNoShape">
                <a:avLst/>
              </a:prstTxWarp>
            </a:bodyPr>
            <a:lstStyle/>
            <a:p>
              <a:pPr algn="ctr" defTabSz="1166036" fontAlgn="base">
                <a:spcBef>
                  <a:spcPct val="0"/>
                </a:spcBef>
                <a:spcAft>
                  <a:spcPct val="0"/>
                </a:spcAft>
              </a:pPr>
              <a:endParaRPr lang="en-US" sz="3061" b="1">
                <a:latin typeface="Arial Narrow" charset="0"/>
              </a:endParaRPr>
            </a:p>
          </p:txBody>
        </p:sp>
        <p:sp>
          <p:nvSpPr>
            <p:cNvPr id="199" name="Oval 198"/>
            <p:cNvSpPr/>
            <p:nvPr/>
          </p:nvSpPr>
          <p:spPr bwMode="auto">
            <a:xfrm>
              <a:off x="7620000" y="3048000"/>
              <a:ext cx="304800" cy="304800"/>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vert="horz" wrap="square" lIns="116616" tIns="58308" rIns="116616" bIns="58308" numCol="1" rtlCol="0" anchor="t" anchorCtr="0" compatLnSpc="1">
              <a:prstTxWarp prst="textNoShape">
                <a:avLst/>
              </a:prstTxWarp>
            </a:bodyPr>
            <a:lstStyle/>
            <a:p>
              <a:pPr algn="ctr" defTabSz="1166036" fontAlgn="base">
                <a:spcBef>
                  <a:spcPct val="0"/>
                </a:spcBef>
                <a:spcAft>
                  <a:spcPct val="0"/>
                </a:spcAft>
              </a:pPr>
              <a:endParaRPr lang="en-US" sz="3061" b="1">
                <a:latin typeface="Arial Narrow" charset="0"/>
              </a:endParaRPr>
            </a:p>
          </p:txBody>
        </p:sp>
        <p:cxnSp>
          <p:nvCxnSpPr>
            <p:cNvPr id="200" name="Straight Connector 199"/>
            <p:cNvCxnSpPr/>
            <p:nvPr/>
          </p:nvCxnSpPr>
          <p:spPr bwMode="auto">
            <a:xfrm rot="5400000">
              <a:off x="72009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201" name="Straight Connector 200"/>
            <p:cNvCxnSpPr/>
            <p:nvPr/>
          </p:nvCxnSpPr>
          <p:spPr bwMode="auto">
            <a:xfrm rot="16200000" flipH="1">
              <a:off x="75057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grpSp>
      <p:grpSp>
        <p:nvGrpSpPr>
          <p:cNvPr id="6" name="Group 232"/>
          <p:cNvGrpSpPr/>
          <p:nvPr/>
        </p:nvGrpSpPr>
        <p:grpSpPr>
          <a:xfrm>
            <a:off x="7515861" y="2970735"/>
            <a:ext cx="1943100" cy="1943606"/>
            <a:chOff x="3581400" y="1828800"/>
            <a:chExt cx="1143000" cy="1524000"/>
          </a:xfrm>
        </p:grpSpPr>
        <p:sp>
          <p:nvSpPr>
            <p:cNvPr id="234" name="Rectangle 233"/>
            <p:cNvSpPr/>
            <p:nvPr/>
          </p:nvSpPr>
          <p:spPr bwMode="auto">
            <a:xfrm>
              <a:off x="4038600" y="1828800"/>
              <a:ext cx="228600" cy="1524000"/>
            </a:xfrm>
            <a:prstGeom prst="rect">
              <a:avLst/>
            </a:prstGeom>
            <a:solidFill>
              <a:srgbClr val="FFC000"/>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235" name="Rectangle 234"/>
            <p:cNvSpPr/>
            <p:nvPr/>
          </p:nvSpPr>
          <p:spPr bwMode="auto">
            <a:xfrm>
              <a:off x="3581400" y="19050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236" name="Rectangle 235"/>
            <p:cNvSpPr/>
            <p:nvPr/>
          </p:nvSpPr>
          <p:spPr bwMode="auto">
            <a:xfrm>
              <a:off x="3581400" y="25146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237" name="Rectangle 236"/>
            <p:cNvSpPr/>
            <p:nvPr/>
          </p:nvSpPr>
          <p:spPr bwMode="auto">
            <a:xfrm>
              <a:off x="4495800" y="19050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txBody>
            <a:bodyPr/>
            <a:lstStyle/>
            <a:p>
              <a:endParaRPr lang="en-US"/>
            </a:p>
          </p:txBody>
        </p:sp>
        <p:sp>
          <p:nvSpPr>
            <p:cNvPr id="238" name="Rectangle 237"/>
            <p:cNvSpPr/>
            <p:nvPr/>
          </p:nvSpPr>
          <p:spPr bwMode="auto">
            <a:xfrm>
              <a:off x="4495800" y="25146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txBody>
            <a:bodyPr/>
            <a:lstStyle/>
            <a:p>
              <a:endParaRPr lang="en-US"/>
            </a:p>
          </p:txBody>
        </p:sp>
        <p:cxnSp>
          <p:nvCxnSpPr>
            <p:cNvPr id="239" name="Straight Arrow Connector 238"/>
            <p:cNvCxnSpPr/>
            <p:nvPr/>
          </p:nvCxnSpPr>
          <p:spPr>
            <a:xfrm>
              <a:off x="3810000" y="2128978"/>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a:off x="3810000" y="27432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p:cNvCxnSpPr/>
            <p:nvPr/>
          </p:nvCxnSpPr>
          <p:spPr>
            <a:xfrm>
              <a:off x="4267200" y="21336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4267200" y="27432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 name="Group 242"/>
          <p:cNvGrpSpPr/>
          <p:nvPr/>
        </p:nvGrpSpPr>
        <p:grpSpPr>
          <a:xfrm>
            <a:off x="6997700" y="5983325"/>
            <a:ext cx="2849880" cy="2040786"/>
            <a:chOff x="3505200" y="4267200"/>
            <a:chExt cx="1676400" cy="1600200"/>
          </a:xfrm>
        </p:grpSpPr>
        <p:sp>
          <p:nvSpPr>
            <p:cNvPr id="244" name="Oval 243"/>
            <p:cNvSpPr/>
            <p:nvPr/>
          </p:nvSpPr>
          <p:spPr bwMode="auto">
            <a:xfrm>
              <a:off x="4191000" y="4267200"/>
              <a:ext cx="228600" cy="2286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116616" tIns="58308" rIns="116616" bIns="58308" numCol="1" rtlCol="0" anchor="t" anchorCtr="0" compatLnSpc="1">
              <a:prstTxWarp prst="textNoShape">
                <a:avLst/>
              </a:prstTxWarp>
            </a:bodyPr>
            <a:lstStyle/>
            <a:p>
              <a:pPr algn="ctr" defTabSz="1166036" fontAlgn="base">
                <a:spcBef>
                  <a:spcPct val="0"/>
                </a:spcBef>
                <a:spcAft>
                  <a:spcPct val="0"/>
                </a:spcAft>
              </a:pPr>
              <a:endParaRPr lang="en-US" sz="3061" b="1">
                <a:latin typeface="Arial Narrow" charset="0"/>
              </a:endParaRPr>
            </a:p>
          </p:txBody>
        </p:sp>
        <p:sp>
          <p:nvSpPr>
            <p:cNvPr id="245" name="Oval 244"/>
            <p:cNvSpPr/>
            <p:nvPr/>
          </p:nvSpPr>
          <p:spPr bwMode="auto">
            <a:xfrm>
              <a:off x="3886200" y="4724400"/>
              <a:ext cx="228600" cy="2286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116616" tIns="58308" rIns="116616" bIns="58308" numCol="1" rtlCol="0" anchor="t" anchorCtr="0" compatLnSpc="1">
              <a:prstTxWarp prst="textNoShape">
                <a:avLst/>
              </a:prstTxWarp>
            </a:bodyPr>
            <a:lstStyle/>
            <a:p>
              <a:pPr algn="ctr" defTabSz="1166036" fontAlgn="base">
                <a:spcBef>
                  <a:spcPct val="0"/>
                </a:spcBef>
                <a:spcAft>
                  <a:spcPct val="0"/>
                </a:spcAft>
              </a:pPr>
              <a:endParaRPr lang="en-US" sz="3061" b="1">
                <a:latin typeface="Arial Narrow" charset="0"/>
              </a:endParaRPr>
            </a:p>
          </p:txBody>
        </p:sp>
        <p:sp>
          <p:nvSpPr>
            <p:cNvPr id="246" name="Oval 245"/>
            <p:cNvSpPr/>
            <p:nvPr/>
          </p:nvSpPr>
          <p:spPr bwMode="auto">
            <a:xfrm>
              <a:off x="4191000" y="5105400"/>
              <a:ext cx="228600" cy="2286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116616" tIns="58308" rIns="116616" bIns="58308" numCol="1" rtlCol="0" anchor="t" anchorCtr="0" compatLnSpc="1">
              <a:prstTxWarp prst="textNoShape">
                <a:avLst/>
              </a:prstTxWarp>
            </a:bodyPr>
            <a:lstStyle/>
            <a:p>
              <a:pPr algn="ctr" defTabSz="1166036" fontAlgn="base">
                <a:spcBef>
                  <a:spcPct val="0"/>
                </a:spcBef>
                <a:spcAft>
                  <a:spcPct val="0"/>
                </a:spcAft>
              </a:pPr>
              <a:endParaRPr lang="en-US" sz="3061" b="1">
                <a:latin typeface="Arial Narrow" charset="0"/>
              </a:endParaRPr>
            </a:p>
          </p:txBody>
        </p:sp>
        <p:sp>
          <p:nvSpPr>
            <p:cNvPr id="247" name="Oval 246"/>
            <p:cNvSpPr/>
            <p:nvPr/>
          </p:nvSpPr>
          <p:spPr bwMode="auto">
            <a:xfrm>
              <a:off x="4724400" y="4495800"/>
              <a:ext cx="228600" cy="228600"/>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116616" tIns="58308" rIns="116616" bIns="58308" numCol="1" rtlCol="0" anchor="t" anchorCtr="0" compatLnSpc="1">
              <a:prstTxWarp prst="textNoShape">
                <a:avLst/>
              </a:prstTxWarp>
            </a:bodyPr>
            <a:lstStyle/>
            <a:p>
              <a:pPr algn="ctr" defTabSz="1166036" fontAlgn="base">
                <a:spcBef>
                  <a:spcPct val="0"/>
                </a:spcBef>
                <a:spcAft>
                  <a:spcPct val="0"/>
                </a:spcAft>
              </a:pPr>
              <a:endParaRPr lang="en-US" sz="3061" b="1">
                <a:latin typeface="Arial Narrow" charset="0"/>
              </a:endParaRPr>
            </a:p>
          </p:txBody>
        </p:sp>
        <p:sp>
          <p:nvSpPr>
            <p:cNvPr id="248" name="Oval 247"/>
            <p:cNvSpPr/>
            <p:nvPr/>
          </p:nvSpPr>
          <p:spPr bwMode="auto">
            <a:xfrm>
              <a:off x="4648200" y="4953000"/>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116616" tIns="58308" rIns="116616" bIns="58308" numCol="1" rtlCol="0" anchor="t" anchorCtr="0" compatLnSpc="1">
              <a:prstTxWarp prst="textNoShape">
                <a:avLst/>
              </a:prstTxWarp>
            </a:bodyPr>
            <a:lstStyle/>
            <a:p>
              <a:pPr algn="ctr" defTabSz="1166036" fontAlgn="base">
                <a:spcBef>
                  <a:spcPct val="0"/>
                </a:spcBef>
                <a:spcAft>
                  <a:spcPct val="0"/>
                </a:spcAft>
              </a:pPr>
              <a:endParaRPr lang="en-US" sz="3061" b="1">
                <a:latin typeface="Arial Narrow" charset="0"/>
              </a:endParaRPr>
            </a:p>
          </p:txBody>
        </p:sp>
        <p:sp>
          <p:nvSpPr>
            <p:cNvPr id="249" name="Oval 248"/>
            <p:cNvSpPr/>
            <p:nvPr/>
          </p:nvSpPr>
          <p:spPr bwMode="auto">
            <a:xfrm>
              <a:off x="3581400" y="5257800"/>
              <a:ext cx="228600" cy="228600"/>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116616" tIns="58308" rIns="116616" bIns="58308" numCol="1" rtlCol="0" anchor="t" anchorCtr="0" compatLnSpc="1">
              <a:prstTxWarp prst="textNoShape">
                <a:avLst/>
              </a:prstTxWarp>
            </a:bodyPr>
            <a:lstStyle/>
            <a:p>
              <a:pPr algn="ctr" defTabSz="1166036" fontAlgn="base">
                <a:spcBef>
                  <a:spcPct val="0"/>
                </a:spcBef>
                <a:spcAft>
                  <a:spcPct val="0"/>
                </a:spcAft>
              </a:pPr>
              <a:endParaRPr lang="en-US" sz="3061" b="1">
                <a:latin typeface="Arial Narrow" charset="0"/>
              </a:endParaRPr>
            </a:p>
          </p:txBody>
        </p:sp>
        <p:sp>
          <p:nvSpPr>
            <p:cNvPr id="250" name="Oval 249"/>
            <p:cNvSpPr/>
            <p:nvPr/>
          </p:nvSpPr>
          <p:spPr bwMode="auto">
            <a:xfrm>
              <a:off x="4419600" y="5486400"/>
              <a:ext cx="228600" cy="228600"/>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116616" tIns="58308" rIns="116616" bIns="58308" numCol="1" rtlCol="0" anchor="t" anchorCtr="0" compatLnSpc="1">
              <a:prstTxWarp prst="textNoShape">
                <a:avLst/>
              </a:prstTxWarp>
            </a:bodyPr>
            <a:lstStyle/>
            <a:p>
              <a:pPr algn="ctr" defTabSz="1166036" fontAlgn="base">
                <a:spcBef>
                  <a:spcPct val="0"/>
                </a:spcBef>
                <a:spcAft>
                  <a:spcPct val="0"/>
                </a:spcAft>
              </a:pPr>
              <a:endParaRPr lang="en-US" sz="3061" b="1">
                <a:latin typeface="Arial Narrow" charset="0"/>
              </a:endParaRPr>
            </a:p>
          </p:txBody>
        </p:sp>
        <p:sp>
          <p:nvSpPr>
            <p:cNvPr id="251" name="Oval 250"/>
            <p:cNvSpPr/>
            <p:nvPr/>
          </p:nvSpPr>
          <p:spPr bwMode="auto">
            <a:xfrm>
              <a:off x="3505200" y="4572000"/>
              <a:ext cx="228600" cy="228600"/>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116616" tIns="58308" rIns="116616" bIns="58308" numCol="1" rtlCol="0" anchor="t" anchorCtr="0" compatLnSpc="1">
              <a:prstTxWarp prst="textNoShape">
                <a:avLst/>
              </a:prstTxWarp>
            </a:bodyPr>
            <a:lstStyle/>
            <a:p>
              <a:pPr algn="ctr" defTabSz="1166036" fontAlgn="base">
                <a:spcBef>
                  <a:spcPct val="0"/>
                </a:spcBef>
                <a:spcAft>
                  <a:spcPct val="0"/>
                </a:spcAft>
              </a:pPr>
              <a:endParaRPr lang="en-US" sz="3061" b="1">
                <a:latin typeface="Arial Narrow" charset="0"/>
              </a:endParaRPr>
            </a:p>
          </p:txBody>
        </p:sp>
        <p:sp>
          <p:nvSpPr>
            <p:cNvPr id="252" name="Oval 251"/>
            <p:cNvSpPr/>
            <p:nvPr/>
          </p:nvSpPr>
          <p:spPr bwMode="auto">
            <a:xfrm>
              <a:off x="4953000" y="5334000"/>
              <a:ext cx="228600" cy="2286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116616" tIns="58308" rIns="116616" bIns="58308" numCol="1" rtlCol="0" anchor="t" anchorCtr="0" compatLnSpc="1">
              <a:prstTxWarp prst="textNoShape">
                <a:avLst/>
              </a:prstTxWarp>
            </a:bodyPr>
            <a:lstStyle/>
            <a:p>
              <a:pPr algn="ctr" defTabSz="1166036" fontAlgn="base">
                <a:spcBef>
                  <a:spcPct val="0"/>
                </a:spcBef>
                <a:spcAft>
                  <a:spcPct val="0"/>
                </a:spcAft>
              </a:pPr>
              <a:endParaRPr lang="en-US" sz="3061" b="1">
                <a:latin typeface="Arial Narrow" charset="0"/>
              </a:endParaRPr>
            </a:p>
          </p:txBody>
        </p:sp>
        <p:cxnSp>
          <p:nvCxnSpPr>
            <p:cNvPr id="253" name="Straight Arrow Connector 252"/>
            <p:cNvCxnSpPr>
              <a:stCxn id="251" idx="7"/>
              <a:endCxn id="244" idx="2"/>
            </p:cNvCxnSpPr>
            <p:nvPr/>
          </p:nvCxnSpPr>
          <p:spPr>
            <a:xfrm flipV="1">
              <a:off x="3700322" y="4381500"/>
              <a:ext cx="490678" cy="2239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a:stCxn id="244" idx="6"/>
              <a:endCxn id="247" idx="2"/>
            </p:cNvCxnSpPr>
            <p:nvPr/>
          </p:nvCxnSpPr>
          <p:spPr>
            <a:xfrm>
              <a:off x="4419600" y="4381500"/>
              <a:ext cx="304800" cy="2286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47" idx="3"/>
              <a:endCxn id="248" idx="0"/>
            </p:cNvCxnSpPr>
            <p:nvPr/>
          </p:nvCxnSpPr>
          <p:spPr>
            <a:xfrm>
              <a:off x="4757878" y="4690922"/>
              <a:ext cx="4622" cy="262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48" idx="5"/>
              <a:endCxn id="252" idx="1"/>
            </p:cNvCxnSpPr>
            <p:nvPr/>
          </p:nvCxnSpPr>
          <p:spPr>
            <a:xfrm>
              <a:off x="4843322" y="51481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a:stCxn id="252" idx="2"/>
              <a:endCxn id="250" idx="6"/>
            </p:cNvCxnSpPr>
            <p:nvPr/>
          </p:nvCxnSpPr>
          <p:spPr>
            <a:xfrm flipH="1">
              <a:off x="4648200" y="5448300"/>
              <a:ext cx="30480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endCxn id="246" idx="5"/>
            </p:cNvCxnSpPr>
            <p:nvPr/>
          </p:nvCxnSpPr>
          <p:spPr>
            <a:xfrm flipH="1" flipV="1">
              <a:off x="4386122" y="5300522"/>
              <a:ext cx="1050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a:stCxn id="246" idx="1"/>
              <a:endCxn id="245" idx="5"/>
            </p:cNvCxnSpPr>
            <p:nvPr/>
          </p:nvCxnSpPr>
          <p:spPr>
            <a:xfrm flipH="1" flipV="1">
              <a:off x="4081322" y="49195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stCxn id="245" idx="3"/>
              <a:endCxn id="249" idx="7"/>
            </p:cNvCxnSpPr>
            <p:nvPr/>
          </p:nvCxnSpPr>
          <p:spPr>
            <a:xfrm flipH="1">
              <a:off x="3776522" y="4919522"/>
              <a:ext cx="143156" cy="3717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251" idx="4"/>
              <a:endCxn id="249" idx="1"/>
            </p:cNvCxnSpPr>
            <p:nvPr/>
          </p:nvCxnSpPr>
          <p:spPr>
            <a:xfrm flipH="1">
              <a:off x="3614878" y="4800600"/>
              <a:ext cx="4622" cy="4906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246" idx="7"/>
              <a:endCxn id="244" idx="4"/>
            </p:cNvCxnSpPr>
            <p:nvPr/>
          </p:nvCxnSpPr>
          <p:spPr>
            <a:xfrm flipH="1" flipV="1">
              <a:off x="4305300" y="4495800"/>
              <a:ext cx="80822" cy="643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stCxn id="246" idx="3"/>
              <a:endCxn id="249" idx="6"/>
            </p:cNvCxnSpPr>
            <p:nvPr/>
          </p:nvCxnSpPr>
          <p:spPr>
            <a:xfrm flipH="1">
              <a:off x="3810000" y="5300522"/>
              <a:ext cx="414478" cy="715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4" name="Oval 263"/>
            <p:cNvSpPr/>
            <p:nvPr/>
          </p:nvSpPr>
          <p:spPr bwMode="auto">
            <a:xfrm>
              <a:off x="3962400" y="5638800"/>
              <a:ext cx="228600" cy="228600"/>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116616" tIns="58308" rIns="116616" bIns="58308" numCol="1" rtlCol="0" anchor="t" anchorCtr="0" compatLnSpc="1">
              <a:prstTxWarp prst="textNoShape">
                <a:avLst/>
              </a:prstTxWarp>
            </a:bodyPr>
            <a:lstStyle/>
            <a:p>
              <a:pPr algn="ctr" defTabSz="1166036" fontAlgn="base">
                <a:spcBef>
                  <a:spcPct val="0"/>
                </a:spcBef>
                <a:spcAft>
                  <a:spcPct val="0"/>
                </a:spcAft>
              </a:pPr>
              <a:endParaRPr lang="en-US" sz="3061" b="1">
                <a:latin typeface="Arial Narrow" charset="0"/>
              </a:endParaRPr>
            </a:p>
          </p:txBody>
        </p:sp>
        <p:cxnSp>
          <p:nvCxnSpPr>
            <p:cNvPr id="265" name="Straight Arrow Connector 264"/>
            <p:cNvCxnSpPr>
              <a:stCxn id="264" idx="7"/>
              <a:endCxn id="246" idx="4"/>
            </p:cNvCxnSpPr>
            <p:nvPr/>
          </p:nvCxnSpPr>
          <p:spPr>
            <a:xfrm flipV="1">
              <a:off x="4157522" y="5334000"/>
              <a:ext cx="147778" cy="3382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 name="Group 265"/>
          <p:cNvGrpSpPr/>
          <p:nvPr/>
        </p:nvGrpSpPr>
        <p:grpSpPr>
          <a:xfrm>
            <a:off x="12567920" y="3067915"/>
            <a:ext cx="2720340" cy="1846426"/>
            <a:chOff x="6781800" y="2057400"/>
            <a:chExt cx="1600200" cy="1447800"/>
          </a:xfrm>
        </p:grpSpPr>
        <p:sp>
          <p:nvSpPr>
            <p:cNvPr id="267" name="Rectangle 266"/>
            <p:cNvSpPr/>
            <p:nvPr/>
          </p:nvSpPr>
          <p:spPr>
            <a:xfrm>
              <a:off x="6781800" y="2057400"/>
              <a:ext cx="381000" cy="3048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662" tIns="11662" rIns="11662" rtlCol="0" anchor="ctr"/>
            <a:lstStyle/>
            <a:p>
              <a:pPr algn="ctr"/>
              <a:r>
                <a:rPr lang="en-US" sz="2040" dirty="0">
                  <a:solidFill>
                    <a:schemeClr val="tx1"/>
                  </a:solidFill>
                  <a:latin typeface="Arial Narrow" pitchFamily="34" charset="0"/>
                </a:rPr>
                <a:t>key</a:t>
              </a:r>
            </a:p>
          </p:txBody>
        </p:sp>
        <p:sp>
          <p:nvSpPr>
            <p:cNvPr id="268" name="Oval 267"/>
            <p:cNvSpPr/>
            <p:nvPr/>
          </p:nvSpPr>
          <p:spPr>
            <a:xfrm>
              <a:off x="7467600" y="2057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40" dirty="0">
                  <a:latin typeface="Arial Narrow" pitchFamily="34" charset="0"/>
                </a:rPr>
                <a:t>value</a:t>
              </a:r>
            </a:p>
          </p:txBody>
        </p:sp>
        <p:cxnSp>
          <p:nvCxnSpPr>
            <p:cNvPr id="269" name="Straight Arrow Connector 268"/>
            <p:cNvCxnSpPr>
              <a:stCxn id="267" idx="3"/>
              <a:endCxn id="268" idx="2"/>
            </p:cNvCxnSpPr>
            <p:nvPr/>
          </p:nvCxnSpPr>
          <p:spPr>
            <a:xfrm>
              <a:off x="7162800" y="2209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 name="Group 155"/>
            <p:cNvGrpSpPr/>
            <p:nvPr/>
          </p:nvGrpSpPr>
          <p:grpSpPr>
            <a:xfrm>
              <a:off x="6781800" y="2438400"/>
              <a:ext cx="1600200" cy="304800"/>
              <a:chOff x="6781800" y="2438400"/>
              <a:chExt cx="1600200" cy="304800"/>
            </a:xfrm>
          </p:grpSpPr>
          <p:sp>
            <p:nvSpPr>
              <p:cNvPr id="279" name="Rectangle 278"/>
              <p:cNvSpPr/>
              <p:nvPr/>
            </p:nvSpPr>
            <p:spPr>
              <a:xfrm>
                <a:off x="6781800" y="2438400"/>
                <a:ext cx="381000" cy="304800"/>
              </a:xfrm>
              <a:prstGeom prst="rect">
                <a:avLst/>
              </a:prstGeom>
              <a:solidFill>
                <a:srgbClr val="FFCC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662" tIns="11662" rIns="11662" rtlCol="0" anchor="ctr"/>
              <a:lstStyle/>
              <a:p>
                <a:pPr algn="ctr"/>
                <a:r>
                  <a:rPr lang="en-US" sz="2040" dirty="0">
                    <a:solidFill>
                      <a:schemeClr val="tx1"/>
                    </a:solidFill>
                    <a:latin typeface="Arial Narrow" pitchFamily="34" charset="0"/>
                  </a:rPr>
                  <a:t>key</a:t>
                </a:r>
              </a:p>
            </p:txBody>
          </p:sp>
          <p:sp>
            <p:nvSpPr>
              <p:cNvPr id="280" name="Oval 279"/>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40" dirty="0">
                    <a:latin typeface="Arial Narrow" pitchFamily="34" charset="0"/>
                  </a:rPr>
                  <a:t>value</a:t>
                </a:r>
              </a:p>
            </p:txBody>
          </p:sp>
          <p:cxnSp>
            <p:nvCxnSpPr>
              <p:cNvPr id="281" name="Straight Arrow Connector 280"/>
              <p:cNvCxnSpPr>
                <a:stCxn id="279" idx="3"/>
                <a:endCxn id="280"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 name="Group 156"/>
            <p:cNvGrpSpPr/>
            <p:nvPr/>
          </p:nvGrpSpPr>
          <p:grpSpPr>
            <a:xfrm>
              <a:off x="6781800" y="2819400"/>
              <a:ext cx="1600200" cy="304800"/>
              <a:chOff x="6781800" y="2438400"/>
              <a:chExt cx="1600200" cy="304800"/>
            </a:xfrm>
          </p:grpSpPr>
          <p:sp>
            <p:nvSpPr>
              <p:cNvPr id="276" name="Rectangle 275"/>
              <p:cNvSpPr/>
              <p:nvPr/>
            </p:nvSpPr>
            <p:spPr>
              <a:xfrm>
                <a:off x="6781800" y="2438400"/>
                <a:ext cx="381000" cy="304800"/>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662" tIns="11662" rIns="11662" rtlCol="0" anchor="ctr"/>
              <a:lstStyle/>
              <a:p>
                <a:pPr algn="ctr"/>
                <a:r>
                  <a:rPr lang="en-US" sz="2040" dirty="0">
                    <a:solidFill>
                      <a:schemeClr val="tx1"/>
                    </a:solidFill>
                    <a:latin typeface="Arial Narrow" pitchFamily="34" charset="0"/>
                  </a:rPr>
                  <a:t>key</a:t>
                </a:r>
              </a:p>
            </p:txBody>
          </p:sp>
          <p:sp>
            <p:nvSpPr>
              <p:cNvPr id="277" name="Oval 276"/>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40" dirty="0">
                    <a:latin typeface="Arial Narrow" pitchFamily="34" charset="0"/>
                  </a:rPr>
                  <a:t>value</a:t>
                </a:r>
              </a:p>
            </p:txBody>
          </p:sp>
          <p:cxnSp>
            <p:nvCxnSpPr>
              <p:cNvPr id="278" name="Straight Arrow Connector 277"/>
              <p:cNvCxnSpPr>
                <a:stCxn id="276" idx="3"/>
                <a:endCxn id="277"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 name="Group 169"/>
            <p:cNvGrpSpPr/>
            <p:nvPr/>
          </p:nvGrpSpPr>
          <p:grpSpPr>
            <a:xfrm>
              <a:off x="6781800" y="3200400"/>
              <a:ext cx="1600200" cy="304800"/>
              <a:chOff x="6781800" y="2438400"/>
              <a:chExt cx="1600200" cy="304800"/>
            </a:xfrm>
          </p:grpSpPr>
          <p:sp>
            <p:nvSpPr>
              <p:cNvPr id="273" name="Rectangle 272"/>
              <p:cNvSpPr/>
              <p:nvPr/>
            </p:nvSpPr>
            <p:spPr>
              <a:xfrm>
                <a:off x="6781800" y="2438400"/>
                <a:ext cx="381000" cy="304800"/>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1662" tIns="11662" rIns="11662" rtlCol="0" anchor="ctr"/>
              <a:lstStyle/>
              <a:p>
                <a:pPr algn="ctr"/>
                <a:r>
                  <a:rPr lang="en-US" sz="2040" dirty="0">
                    <a:solidFill>
                      <a:schemeClr val="tx1"/>
                    </a:solidFill>
                    <a:latin typeface="Arial Narrow" pitchFamily="34" charset="0"/>
                  </a:rPr>
                  <a:t>key</a:t>
                </a:r>
              </a:p>
            </p:txBody>
          </p:sp>
          <p:sp>
            <p:nvSpPr>
              <p:cNvPr id="274" name="Oval 273"/>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40" dirty="0">
                    <a:latin typeface="Arial Narrow" pitchFamily="34" charset="0"/>
                  </a:rPr>
                  <a:t>value</a:t>
                </a:r>
              </a:p>
            </p:txBody>
          </p:sp>
          <p:cxnSp>
            <p:nvCxnSpPr>
              <p:cNvPr id="275" name="Straight Arrow Connector 274"/>
              <p:cNvCxnSpPr>
                <a:stCxn id="273" idx="3"/>
                <a:endCxn id="274"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12" name="Group 141"/>
          <p:cNvGrpSpPr/>
          <p:nvPr/>
        </p:nvGrpSpPr>
        <p:grpSpPr>
          <a:xfrm>
            <a:off x="1945642" y="5983324"/>
            <a:ext cx="2849881" cy="1846426"/>
            <a:chOff x="457200" y="4495800"/>
            <a:chExt cx="1676401" cy="1447800"/>
          </a:xfrm>
        </p:grpSpPr>
        <p:sp>
          <p:nvSpPr>
            <p:cNvPr id="226" name="Rectangle 225"/>
            <p:cNvSpPr/>
            <p:nvPr/>
          </p:nvSpPr>
          <p:spPr>
            <a:xfrm>
              <a:off x="914400" y="5403056"/>
              <a:ext cx="150019" cy="17382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85" dirty="0">
                <a:latin typeface="Arial Narrow" pitchFamily="34" charset="0"/>
              </a:endParaRPr>
            </a:p>
          </p:txBody>
        </p:sp>
        <p:sp>
          <p:nvSpPr>
            <p:cNvPr id="221" name="Rectangle 220"/>
            <p:cNvSpPr/>
            <p:nvPr/>
          </p:nvSpPr>
          <p:spPr>
            <a:xfrm>
              <a:off x="459581" y="4498181"/>
              <a:ext cx="150019" cy="1738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85" dirty="0">
                <a:latin typeface="Arial Narrow" pitchFamily="34" charset="0"/>
              </a:endParaRPr>
            </a:p>
          </p:txBody>
        </p:sp>
        <p:sp>
          <p:nvSpPr>
            <p:cNvPr id="231" name="Rectangle 230"/>
            <p:cNvSpPr/>
            <p:nvPr/>
          </p:nvSpPr>
          <p:spPr>
            <a:xfrm>
              <a:off x="1828800" y="4862513"/>
              <a:ext cx="150020" cy="173829"/>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85" dirty="0">
                <a:latin typeface="Arial Narrow" pitchFamily="34" charset="0"/>
              </a:endParaRPr>
            </a:p>
          </p:txBody>
        </p:sp>
        <p:sp>
          <p:nvSpPr>
            <p:cNvPr id="227" name="Rectangle 226"/>
            <p:cNvSpPr/>
            <p:nvPr/>
          </p:nvSpPr>
          <p:spPr>
            <a:xfrm>
              <a:off x="1676400" y="5586414"/>
              <a:ext cx="150019" cy="178590"/>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85" dirty="0">
                <a:latin typeface="Arial Narrow" pitchFamily="34" charset="0"/>
              </a:endParaRPr>
            </a:p>
          </p:txBody>
        </p:sp>
        <p:sp>
          <p:nvSpPr>
            <p:cNvPr id="229" name="Rectangle 228"/>
            <p:cNvSpPr/>
            <p:nvPr/>
          </p:nvSpPr>
          <p:spPr>
            <a:xfrm>
              <a:off x="1371600" y="4495801"/>
              <a:ext cx="147638" cy="17859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85" dirty="0">
                <a:latin typeface="Arial Narrow" pitchFamily="34" charset="0"/>
              </a:endParaRPr>
            </a:p>
          </p:txBody>
        </p:sp>
        <p:sp>
          <p:nvSpPr>
            <p:cNvPr id="203" name="Rectangle 202"/>
            <p:cNvSpPr/>
            <p:nvPr/>
          </p:nvSpPr>
          <p:spPr bwMode="auto">
            <a:xfrm>
              <a:off x="457202" y="4495800"/>
              <a:ext cx="1676399" cy="180975"/>
            </a:xfrm>
            <a:prstGeom prst="rect">
              <a:avLst/>
            </a:prstGeom>
            <a:noFill/>
            <a:ln w="12700" cap="flat" cmpd="sng" algn="ctr">
              <a:solidFill>
                <a:schemeClr val="tx1"/>
              </a:solidFill>
              <a:prstDash val="solid"/>
              <a:round/>
              <a:headEnd type="none" w="med" len="med"/>
              <a:tailEnd type="none" w="med" len="med"/>
            </a:ln>
            <a:effectLst/>
          </p:spPr>
          <p:txBody>
            <a:bodyPr/>
            <a:lstStyle/>
            <a:p>
              <a:endParaRPr lang="en-US"/>
            </a:p>
          </p:txBody>
        </p:sp>
        <p:cxnSp>
          <p:nvCxnSpPr>
            <p:cNvPr id="211" name="Straight Connector 210"/>
            <p:cNvCxnSpPr/>
            <p:nvPr/>
          </p:nvCxnSpPr>
          <p:spPr>
            <a:xfrm>
              <a:off x="6096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7620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9144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10668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2192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13716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15240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16764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18288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19812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2" name="Rectangle 221"/>
            <p:cNvSpPr/>
            <p:nvPr/>
          </p:nvSpPr>
          <p:spPr>
            <a:xfrm>
              <a:off x="614362" y="4683919"/>
              <a:ext cx="142875" cy="1738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85" dirty="0">
                <a:latin typeface="Arial Narrow" pitchFamily="34" charset="0"/>
              </a:endParaRPr>
            </a:p>
          </p:txBody>
        </p:sp>
        <p:sp>
          <p:nvSpPr>
            <p:cNvPr id="223" name="Rectangle 222"/>
            <p:cNvSpPr/>
            <p:nvPr/>
          </p:nvSpPr>
          <p:spPr>
            <a:xfrm>
              <a:off x="766762" y="4862512"/>
              <a:ext cx="142875" cy="17382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85" dirty="0">
                <a:latin typeface="Arial Narrow" pitchFamily="34" charset="0"/>
              </a:endParaRPr>
            </a:p>
          </p:txBody>
        </p:sp>
        <p:sp>
          <p:nvSpPr>
            <p:cNvPr id="224" name="Rectangle 223"/>
            <p:cNvSpPr/>
            <p:nvPr/>
          </p:nvSpPr>
          <p:spPr>
            <a:xfrm>
              <a:off x="919163" y="5041106"/>
              <a:ext cx="142875" cy="17382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85" dirty="0">
                <a:latin typeface="Arial Narrow" pitchFamily="34" charset="0"/>
              </a:endParaRPr>
            </a:p>
          </p:txBody>
        </p:sp>
        <p:sp>
          <p:nvSpPr>
            <p:cNvPr id="225" name="Rectangle 224"/>
            <p:cNvSpPr/>
            <p:nvPr/>
          </p:nvSpPr>
          <p:spPr>
            <a:xfrm>
              <a:off x="1071563" y="5222081"/>
              <a:ext cx="142875" cy="17382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85" dirty="0">
                <a:latin typeface="Arial Narrow" pitchFamily="34" charset="0"/>
              </a:endParaRPr>
            </a:p>
          </p:txBody>
        </p:sp>
        <p:sp>
          <p:nvSpPr>
            <p:cNvPr id="228" name="Rectangle 227"/>
            <p:cNvSpPr/>
            <p:nvPr/>
          </p:nvSpPr>
          <p:spPr>
            <a:xfrm>
              <a:off x="1223963" y="5765005"/>
              <a:ext cx="142875" cy="1738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85" dirty="0">
                <a:latin typeface="Arial Narrow" pitchFamily="34" charset="0"/>
              </a:endParaRPr>
            </a:p>
          </p:txBody>
        </p:sp>
        <p:sp>
          <p:nvSpPr>
            <p:cNvPr id="230" name="Rectangle 229"/>
            <p:cNvSpPr/>
            <p:nvPr/>
          </p:nvSpPr>
          <p:spPr>
            <a:xfrm>
              <a:off x="1526381" y="5224463"/>
              <a:ext cx="145257" cy="1785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85" dirty="0">
                <a:latin typeface="Arial Narrow" pitchFamily="34" charset="0"/>
              </a:endParaRPr>
            </a:p>
          </p:txBody>
        </p:sp>
        <p:sp>
          <p:nvSpPr>
            <p:cNvPr id="232" name="Rectangle 231"/>
            <p:cNvSpPr/>
            <p:nvPr/>
          </p:nvSpPr>
          <p:spPr>
            <a:xfrm>
              <a:off x="1985962" y="5224463"/>
              <a:ext cx="142875" cy="173829"/>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085" dirty="0">
                <a:latin typeface="Arial Narrow" pitchFamily="34" charset="0"/>
              </a:endParaRPr>
            </a:p>
          </p:txBody>
        </p:sp>
        <p:sp>
          <p:nvSpPr>
            <p:cNvPr id="210" name="Rectangle 209"/>
            <p:cNvSpPr/>
            <p:nvPr/>
          </p:nvSpPr>
          <p:spPr bwMode="auto">
            <a:xfrm>
              <a:off x="457200" y="5762625"/>
              <a:ext cx="1676399" cy="180975"/>
            </a:xfrm>
            <a:prstGeom prst="rect">
              <a:avLst/>
            </a:prstGeom>
            <a:noFill/>
            <a:ln w="12700" cap="flat" cmpd="sng" algn="ctr">
              <a:solidFill>
                <a:schemeClr val="tx1"/>
              </a:solidFill>
              <a:prstDash val="solid"/>
              <a:round/>
              <a:headEnd type="none" w="med" len="med"/>
              <a:tailEnd type="none" w="med" len="med"/>
            </a:ln>
            <a:effectLst/>
          </p:spPr>
          <p:txBody>
            <a:bodyPr/>
            <a:lstStyle/>
            <a:p>
              <a:endParaRPr lang="en-US"/>
            </a:p>
          </p:txBody>
        </p:sp>
        <p:sp>
          <p:nvSpPr>
            <p:cNvPr id="209" name="Rectangle 208"/>
            <p:cNvSpPr/>
            <p:nvPr/>
          </p:nvSpPr>
          <p:spPr bwMode="auto">
            <a:xfrm>
              <a:off x="457200" y="5581650"/>
              <a:ext cx="1676399" cy="180975"/>
            </a:xfrm>
            <a:prstGeom prst="rect">
              <a:avLst/>
            </a:prstGeom>
            <a:noFill/>
            <a:ln w="12700" cap="flat" cmpd="sng" algn="ctr">
              <a:solidFill>
                <a:schemeClr val="tx1"/>
              </a:solidFill>
              <a:prstDash val="solid"/>
              <a:round/>
              <a:headEnd type="none" w="med" len="med"/>
              <a:tailEnd type="none" w="med" len="med"/>
            </a:ln>
            <a:effectLst/>
          </p:spPr>
          <p:txBody>
            <a:bodyPr/>
            <a:lstStyle/>
            <a:p>
              <a:endParaRPr lang="en-US"/>
            </a:p>
          </p:txBody>
        </p:sp>
        <p:sp>
          <p:nvSpPr>
            <p:cNvPr id="204" name="Rectangle 203"/>
            <p:cNvSpPr/>
            <p:nvPr/>
          </p:nvSpPr>
          <p:spPr bwMode="auto">
            <a:xfrm>
              <a:off x="457202" y="4676775"/>
              <a:ext cx="1676399" cy="180975"/>
            </a:xfrm>
            <a:prstGeom prst="rect">
              <a:avLst/>
            </a:prstGeom>
            <a:noFill/>
            <a:ln w="12700" cap="flat" cmpd="sng" algn="ctr">
              <a:solidFill>
                <a:schemeClr val="tx1"/>
              </a:solidFill>
              <a:prstDash val="solid"/>
              <a:round/>
              <a:headEnd type="none" w="med" len="med"/>
              <a:tailEnd type="none" w="med" len="med"/>
            </a:ln>
            <a:effectLst/>
          </p:spPr>
          <p:txBody>
            <a:bodyPr/>
            <a:lstStyle/>
            <a:p>
              <a:endParaRPr lang="en-US"/>
            </a:p>
          </p:txBody>
        </p:sp>
        <p:sp>
          <p:nvSpPr>
            <p:cNvPr id="205" name="Rectangle 204"/>
            <p:cNvSpPr/>
            <p:nvPr/>
          </p:nvSpPr>
          <p:spPr bwMode="auto">
            <a:xfrm>
              <a:off x="457201" y="4857750"/>
              <a:ext cx="1676399" cy="180975"/>
            </a:xfrm>
            <a:prstGeom prst="rect">
              <a:avLst/>
            </a:prstGeom>
            <a:noFill/>
            <a:ln w="12700" cap="flat" cmpd="sng" algn="ctr">
              <a:solidFill>
                <a:schemeClr val="tx1"/>
              </a:solidFill>
              <a:prstDash val="solid"/>
              <a:round/>
              <a:headEnd type="none" w="med" len="med"/>
              <a:tailEnd type="none" w="med" len="med"/>
            </a:ln>
            <a:effectLst/>
          </p:spPr>
          <p:txBody>
            <a:bodyPr/>
            <a:lstStyle/>
            <a:p>
              <a:endParaRPr lang="en-US"/>
            </a:p>
          </p:txBody>
        </p:sp>
        <p:sp>
          <p:nvSpPr>
            <p:cNvPr id="206" name="Rectangle 205"/>
            <p:cNvSpPr/>
            <p:nvPr/>
          </p:nvSpPr>
          <p:spPr bwMode="auto">
            <a:xfrm>
              <a:off x="457201" y="5038725"/>
              <a:ext cx="1676399" cy="180975"/>
            </a:xfrm>
            <a:prstGeom prst="rect">
              <a:avLst/>
            </a:prstGeom>
            <a:noFill/>
            <a:ln w="12700" cap="flat" cmpd="sng" algn="ctr">
              <a:solidFill>
                <a:schemeClr val="tx1"/>
              </a:solidFill>
              <a:prstDash val="solid"/>
              <a:round/>
              <a:headEnd type="none" w="med" len="med"/>
              <a:tailEnd type="none" w="med" len="med"/>
            </a:ln>
            <a:effectLst/>
          </p:spPr>
          <p:txBody>
            <a:bodyPr/>
            <a:lstStyle/>
            <a:p>
              <a:endParaRPr lang="en-US"/>
            </a:p>
          </p:txBody>
        </p:sp>
        <p:sp>
          <p:nvSpPr>
            <p:cNvPr id="207" name="Rectangle 206"/>
            <p:cNvSpPr/>
            <p:nvPr/>
          </p:nvSpPr>
          <p:spPr bwMode="auto">
            <a:xfrm>
              <a:off x="457201" y="5219700"/>
              <a:ext cx="1676399" cy="180975"/>
            </a:xfrm>
            <a:prstGeom prst="rect">
              <a:avLst/>
            </a:prstGeom>
            <a:noFill/>
            <a:ln w="12700" cap="flat" cmpd="sng" algn="ctr">
              <a:solidFill>
                <a:schemeClr val="tx1"/>
              </a:solidFill>
              <a:prstDash val="solid"/>
              <a:round/>
              <a:headEnd type="none" w="med" len="med"/>
              <a:tailEnd type="none" w="med" len="med"/>
            </a:ln>
            <a:effectLst/>
          </p:spPr>
          <p:txBody>
            <a:bodyPr/>
            <a:lstStyle/>
            <a:p>
              <a:endParaRPr lang="en-US"/>
            </a:p>
          </p:txBody>
        </p:sp>
        <p:sp>
          <p:nvSpPr>
            <p:cNvPr id="208" name="Rectangle 207"/>
            <p:cNvSpPr/>
            <p:nvPr/>
          </p:nvSpPr>
          <p:spPr bwMode="auto">
            <a:xfrm>
              <a:off x="457201" y="5400675"/>
              <a:ext cx="1676399" cy="180975"/>
            </a:xfrm>
            <a:prstGeom prst="rect">
              <a:avLst/>
            </a:prstGeom>
            <a:noFill/>
            <a:ln w="12700" cap="flat" cmpd="sng" algn="ctr">
              <a:solidFill>
                <a:schemeClr val="tx1"/>
              </a:solidFill>
              <a:prstDash val="solid"/>
              <a:round/>
              <a:headEnd type="none" w="med" len="med"/>
              <a:tailEnd type="none" w="med" len="med"/>
            </a:ln>
            <a:effectLst/>
          </p:spPr>
          <p:txBody>
            <a:bodyPr/>
            <a:lstStyle/>
            <a:p>
              <a:endParaRPr lang="en-US"/>
            </a:p>
          </p:txBody>
        </p:sp>
      </p:grpSp>
      <p:sp>
        <p:nvSpPr>
          <p:cNvPr id="282" name="Slide Number Placeholder 2"/>
          <p:cNvSpPr txBox="1">
            <a:spLocks/>
          </p:cNvSpPr>
          <p:nvPr/>
        </p:nvSpPr>
        <p:spPr>
          <a:xfrm>
            <a:off x="15547341" y="9276434"/>
            <a:ext cx="777240" cy="388721"/>
          </a:xfrm>
          <a:prstGeom prst="rect">
            <a:avLst/>
          </a:prstGeom>
        </p:spPr>
        <p:txBody>
          <a:bodyPr lIns="116606" tIns="58304" rIns="116606" bIns="58304"/>
          <a:lstStyle/>
          <a:p>
            <a:pPr defTabSz="1166036" fontAlgn="base">
              <a:spcBef>
                <a:spcPct val="0"/>
              </a:spcBef>
              <a:spcAft>
                <a:spcPct val="0"/>
              </a:spcAft>
              <a:defRPr/>
            </a:pPr>
            <a:fld id="{F798B074-17C8-9B4B-AB31-716511C0D839}" type="slidenum">
              <a:rPr lang="en-US" sz="1913">
                <a:latin typeface="Arial" charset="0"/>
              </a:rPr>
              <a:pPr defTabSz="1166036" fontAlgn="base">
                <a:spcBef>
                  <a:spcPct val="0"/>
                </a:spcBef>
                <a:spcAft>
                  <a:spcPct val="0"/>
                </a:spcAft>
                <a:defRPr/>
              </a:pPr>
              <a:t>5</a:t>
            </a:fld>
            <a:endParaRPr lang="en-US" sz="1913" dirty="0">
              <a:latin typeface="Arial" charset="0"/>
            </a:endParaRPr>
          </a:p>
        </p:txBody>
      </p:sp>
      <p:sp>
        <p:nvSpPr>
          <p:cNvPr id="14" name="Rectangle 13"/>
          <p:cNvSpPr/>
          <p:nvPr/>
        </p:nvSpPr>
        <p:spPr>
          <a:xfrm>
            <a:off x="6502400" y="5108702"/>
            <a:ext cx="4057650" cy="3387598"/>
          </a:xfrm>
          <a:prstGeom prst="rect">
            <a:avLst/>
          </a:prstGeom>
          <a:noFill/>
          <a:ln w="76200">
            <a:solidFill>
              <a:srgbClr val="E877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
        <p:nvSpPr>
          <p:cNvPr id="3" name="TextBox 2"/>
          <p:cNvSpPr txBox="1"/>
          <p:nvPr/>
        </p:nvSpPr>
        <p:spPr>
          <a:xfrm>
            <a:off x="7458947" y="9187035"/>
            <a:ext cx="7507312" cy="369332"/>
          </a:xfrm>
          <a:prstGeom prst="rect">
            <a:avLst/>
          </a:prstGeom>
          <a:noFill/>
        </p:spPr>
        <p:txBody>
          <a:bodyPr wrap="none" rtlCol="0">
            <a:spAutoFit/>
          </a:bodyPr>
          <a:lstStyle/>
          <a:p>
            <a:r>
              <a:rPr lang="en-US" sz="1800"/>
              <a:t>See Chapter 1: </a:t>
            </a:r>
            <a:r>
              <a:rPr lang="en-US" sz="1800" dirty="0"/>
              <a:t>https://</a:t>
            </a:r>
            <a:r>
              <a:rPr lang="en-US" sz="1800" dirty="0" err="1"/>
              <a:t>www.manning.com</a:t>
            </a:r>
            <a:r>
              <a:rPr lang="en-US" sz="1800" dirty="0"/>
              <a:t>/books/making-sense-of-</a:t>
            </a:r>
            <a:r>
              <a:rPr lang="en-US" sz="1800" dirty="0" err="1"/>
              <a:t>nosql</a:t>
            </a:r>
            <a:endParaRPr lang="en-US" sz="1800" dirty="0"/>
          </a:p>
        </p:txBody>
      </p:sp>
    </p:spTree>
    <p:extLst>
      <p:ext uri="{BB962C8B-B14F-4D97-AF65-F5344CB8AC3E}">
        <p14:creationId xmlns:p14="http://schemas.microsoft.com/office/powerpoint/2010/main" val="230373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561F3-C2D9-7E4A-80AF-64D56EE17A14}"/>
              </a:ext>
            </a:extLst>
          </p:cNvPr>
          <p:cNvSpPr>
            <a:spLocks noGrp="1"/>
          </p:cNvSpPr>
          <p:nvPr>
            <p:ph type="title"/>
          </p:nvPr>
        </p:nvSpPr>
        <p:spPr/>
        <p:txBody>
          <a:bodyPr/>
          <a:lstStyle/>
          <a:p>
            <a:r>
              <a:rPr lang="en-US" dirty="0"/>
              <a:t>Encourage Systems Thinking</a:t>
            </a:r>
          </a:p>
        </p:txBody>
      </p:sp>
      <p:sp>
        <p:nvSpPr>
          <p:cNvPr id="3" name="Slide Number Placeholder 2">
            <a:extLst>
              <a:ext uri="{FF2B5EF4-FFF2-40B4-BE49-F238E27FC236}">
                <a16:creationId xmlns:a16="http://schemas.microsoft.com/office/drawing/2014/main" id="{685D662A-1BC7-D64B-B301-E6EE0D4DE9B0}"/>
              </a:ext>
            </a:extLst>
          </p:cNvPr>
          <p:cNvSpPr>
            <a:spLocks noGrp="1"/>
          </p:cNvSpPr>
          <p:nvPr>
            <p:ph type="sldNum" sz="quarter" idx="12"/>
          </p:nvPr>
        </p:nvSpPr>
        <p:spPr/>
        <p:txBody>
          <a:bodyPr/>
          <a:lstStyle/>
          <a:p>
            <a:fld id="{3310D8EA-3107-4873-B9AB-DD7D3E79053A}" type="slidenum">
              <a:rPr lang="en-US" smtClean="0"/>
              <a:t>6</a:t>
            </a:fld>
            <a:endParaRPr lang="en-US"/>
          </a:p>
        </p:txBody>
      </p:sp>
      <p:sp>
        <p:nvSpPr>
          <p:cNvPr id="5" name="Can 4">
            <a:extLst>
              <a:ext uri="{FF2B5EF4-FFF2-40B4-BE49-F238E27FC236}">
                <a16:creationId xmlns:a16="http://schemas.microsoft.com/office/drawing/2014/main" id="{1DFEFB68-E77E-4E48-ACC0-E59AFEB215AB}"/>
              </a:ext>
            </a:extLst>
          </p:cNvPr>
          <p:cNvSpPr/>
          <p:nvPr/>
        </p:nvSpPr>
        <p:spPr>
          <a:xfrm>
            <a:off x="3532374" y="3253563"/>
            <a:ext cx="2147777" cy="4593265"/>
          </a:xfrm>
          <a:prstGeom prst="can">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Subject</a:t>
            </a:r>
          </a:p>
          <a:p>
            <a:pPr algn="ctr"/>
            <a:r>
              <a:rPr lang="en-US" sz="3200" dirty="0"/>
              <a:t>Matter</a:t>
            </a:r>
          </a:p>
          <a:p>
            <a:pPr algn="ctr"/>
            <a:r>
              <a:rPr lang="en-US" sz="3200" dirty="0"/>
              <a:t>Experts</a:t>
            </a:r>
          </a:p>
        </p:txBody>
      </p:sp>
      <p:sp>
        <p:nvSpPr>
          <p:cNvPr id="6" name="Can 5">
            <a:extLst>
              <a:ext uri="{FF2B5EF4-FFF2-40B4-BE49-F238E27FC236}">
                <a16:creationId xmlns:a16="http://schemas.microsoft.com/office/drawing/2014/main" id="{3D02F358-D81E-9241-B6A5-DCB8863D881F}"/>
              </a:ext>
            </a:extLst>
          </p:cNvPr>
          <p:cNvSpPr/>
          <p:nvPr/>
        </p:nvSpPr>
        <p:spPr>
          <a:xfrm>
            <a:off x="6236587" y="3253562"/>
            <a:ext cx="2147777" cy="4593265"/>
          </a:xfrm>
          <a:prstGeom prst="can">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Data</a:t>
            </a:r>
          </a:p>
          <a:p>
            <a:pPr algn="ctr"/>
            <a:r>
              <a:rPr lang="en-US" sz="3200" dirty="0"/>
              <a:t>Science</a:t>
            </a:r>
          </a:p>
        </p:txBody>
      </p:sp>
      <p:sp>
        <p:nvSpPr>
          <p:cNvPr id="7" name="Can 6">
            <a:extLst>
              <a:ext uri="{FF2B5EF4-FFF2-40B4-BE49-F238E27FC236}">
                <a16:creationId xmlns:a16="http://schemas.microsoft.com/office/drawing/2014/main" id="{23631390-118D-ED45-A184-A945F3AED9AA}"/>
              </a:ext>
            </a:extLst>
          </p:cNvPr>
          <p:cNvSpPr/>
          <p:nvPr/>
        </p:nvSpPr>
        <p:spPr>
          <a:xfrm>
            <a:off x="8940800" y="3253561"/>
            <a:ext cx="2147777" cy="4593265"/>
          </a:xfrm>
          <a:prstGeom prst="can">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Graph</a:t>
            </a:r>
          </a:p>
        </p:txBody>
      </p:sp>
      <p:sp>
        <p:nvSpPr>
          <p:cNvPr id="8" name="Can 7">
            <a:extLst>
              <a:ext uri="{FF2B5EF4-FFF2-40B4-BE49-F238E27FC236}">
                <a16:creationId xmlns:a16="http://schemas.microsoft.com/office/drawing/2014/main" id="{43643696-7801-EB42-84A0-0928DEDFC339}"/>
              </a:ext>
            </a:extLst>
          </p:cNvPr>
          <p:cNvSpPr/>
          <p:nvPr/>
        </p:nvSpPr>
        <p:spPr>
          <a:xfrm>
            <a:off x="11645013" y="3253560"/>
            <a:ext cx="2147777" cy="4593265"/>
          </a:xfrm>
          <a:prstGeom prst="can">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Hardware</a:t>
            </a:r>
          </a:p>
        </p:txBody>
      </p:sp>
      <p:sp>
        <p:nvSpPr>
          <p:cNvPr id="9" name="Cube 8">
            <a:extLst>
              <a:ext uri="{FF2B5EF4-FFF2-40B4-BE49-F238E27FC236}">
                <a16:creationId xmlns:a16="http://schemas.microsoft.com/office/drawing/2014/main" id="{4D289EF4-0B71-EE4E-947C-AC19199D875C}"/>
              </a:ext>
            </a:extLst>
          </p:cNvPr>
          <p:cNvSpPr/>
          <p:nvPr/>
        </p:nvSpPr>
        <p:spPr>
          <a:xfrm>
            <a:off x="2743741" y="2280968"/>
            <a:ext cx="11991161" cy="1552354"/>
          </a:xfrm>
          <a:prstGeom prst="cube">
            <a:avLst>
              <a:gd name="adj" fmla="val 50958"/>
            </a:avLst>
          </a:prstGeom>
          <a:solidFill>
            <a:schemeClr val="accent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Enterprise Knowledge Graph Solutions</a:t>
            </a:r>
          </a:p>
        </p:txBody>
      </p:sp>
      <p:sp>
        <p:nvSpPr>
          <p:cNvPr id="10" name="TextBox 9">
            <a:extLst>
              <a:ext uri="{FF2B5EF4-FFF2-40B4-BE49-F238E27FC236}">
                <a16:creationId xmlns:a16="http://schemas.microsoft.com/office/drawing/2014/main" id="{DD8A543E-A8A8-B045-99FE-1F38D8E147A8}"/>
              </a:ext>
            </a:extLst>
          </p:cNvPr>
          <p:cNvSpPr txBox="1"/>
          <p:nvPr/>
        </p:nvSpPr>
        <p:spPr>
          <a:xfrm>
            <a:off x="2930787" y="8080368"/>
            <a:ext cx="10907153" cy="1077218"/>
          </a:xfrm>
          <a:prstGeom prst="rect">
            <a:avLst/>
          </a:prstGeom>
          <a:noFill/>
        </p:spPr>
        <p:txBody>
          <a:bodyPr wrap="none" rtlCol="0">
            <a:spAutoFit/>
          </a:bodyPr>
          <a:lstStyle/>
          <a:p>
            <a:pPr algn="ctr"/>
            <a:r>
              <a:rPr lang="en-US" sz="3200" dirty="0"/>
              <a:t>The four pillars of support for enterprise knowledge graphs!</a:t>
            </a:r>
          </a:p>
          <a:p>
            <a:pPr algn="ctr"/>
            <a:r>
              <a:rPr lang="en-US" sz="3200" dirty="0"/>
              <a:t>We need specialists </a:t>
            </a:r>
            <a:r>
              <a:rPr lang="en-US" sz="3200" b="1" dirty="0"/>
              <a:t>and</a:t>
            </a:r>
            <a:r>
              <a:rPr lang="en-US" sz="3200" dirty="0"/>
              <a:t> systems thinking!</a:t>
            </a:r>
          </a:p>
        </p:txBody>
      </p:sp>
    </p:spTree>
    <p:extLst>
      <p:ext uri="{BB962C8B-B14F-4D97-AF65-F5344CB8AC3E}">
        <p14:creationId xmlns:p14="http://schemas.microsoft.com/office/powerpoint/2010/main" val="3144218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EFD02-BF03-A441-9CDE-C4F396B9B19B}"/>
              </a:ext>
            </a:extLst>
          </p:cNvPr>
          <p:cNvSpPr>
            <a:spLocks noGrp="1"/>
          </p:cNvSpPr>
          <p:nvPr>
            <p:ph type="title"/>
          </p:nvPr>
        </p:nvSpPr>
        <p:spPr/>
        <p:txBody>
          <a:bodyPr/>
          <a:lstStyle/>
          <a:p>
            <a:r>
              <a:rPr lang="en-US" dirty="0"/>
              <a:t>Enterprise Knowledge Graph</a:t>
            </a:r>
          </a:p>
        </p:txBody>
      </p:sp>
      <p:sp>
        <p:nvSpPr>
          <p:cNvPr id="3" name="Text Placeholder 2">
            <a:extLst>
              <a:ext uri="{FF2B5EF4-FFF2-40B4-BE49-F238E27FC236}">
                <a16:creationId xmlns:a16="http://schemas.microsoft.com/office/drawing/2014/main" id="{6E8912F8-3F92-9140-AE60-674FFB0B33D8}"/>
              </a:ext>
            </a:extLst>
          </p:cNvPr>
          <p:cNvSpPr>
            <a:spLocks noGrp="1"/>
          </p:cNvSpPr>
          <p:nvPr>
            <p:ph type="body" idx="1"/>
          </p:nvPr>
        </p:nvSpPr>
        <p:spPr>
          <a:xfrm>
            <a:off x="661525" y="1930610"/>
            <a:ext cx="16662507" cy="1148690"/>
          </a:xfrm>
        </p:spPr>
        <p:txBody>
          <a:bodyPr/>
          <a:lstStyle/>
          <a:p>
            <a:pPr marL="0" indent="0">
              <a:buNone/>
            </a:pPr>
            <a:r>
              <a:rPr lang="en-US" sz="3200" dirty="0"/>
              <a:t>Definition: A single graph database that connects </a:t>
            </a:r>
            <a:r>
              <a:rPr lang="en-US" sz="3200" b="1" dirty="0"/>
              <a:t>all</a:t>
            </a:r>
            <a:r>
              <a:rPr lang="en-US" sz="3200" dirty="0"/>
              <a:t> your organization’s information.</a:t>
            </a:r>
          </a:p>
        </p:txBody>
      </p:sp>
      <p:sp>
        <p:nvSpPr>
          <p:cNvPr id="4" name="Slide Number Placeholder 3">
            <a:extLst>
              <a:ext uri="{FF2B5EF4-FFF2-40B4-BE49-F238E27FC236}">
                <a16:creationId xmlns:a16="http://schemas.microsoft.com/office/drawing/2014/main" id="{1F19DE58-EF0A-C448-9A61-B86CBCE4B799}"/>
              </a:ext>
            </a:extLst>
          </p:cNvPr>
          <p:cNvSpPr>
            <a:spLocks noGrp="1"/>
          </p:cNvSpPr>
          <p:nvPr>
            <p:ph type="sldNum" idx="12"/>
          </p:nvPr>
        </p:nvSpPr>
        <p:spPr>
          <a:noFill/>
          <a:ln w="38100">
            <a:noFill/>
          </a:ln>
        </p:spPr>
        <p:txBody>
          <a:bodyPr/>
          <a:lstStyle/>
          <a:p>
            <a:fld id="{00000000-1234-1234-1234-123412341234}" type="slidenum">
              <a:rPr lang="en" smtClean="0"/>
              <a:pPr/>
              <a:t>7</a:t>
            </a:fld>
            <a:endParaRPr lang="en"/>
          </a:p>
        </p:txBody>
      </p:sp>
      <p:sp>
        <p:nvSpPr>
          <p:cNvPr id="5" name="Oval 4">
            <a:extLst>
              <a:ext uri="{FF2B5EF4-FFF2-40B4-BE49-F238E27FC236}">
                <a16:creationId xmlns:a16="http://schemas.microsoft.com/office/drawing/2014/main" id="{2735652D-E091-8843-97EF-1BF72DFBD30A}"/>
              </a:ext>
            </a:extLst>
          </p:cNvPr>
          <p:cNvSpPr/>
          <p:nvPr/>
        </p:nvSpPr>
        <p:spPr>
          <a:xfrm>
            <a:off x="6914440" y="5030151"/>
            <a:ext cx="2828260" cy="1020725"/>
          </a:xfrm>
          <a:prstGeom prst="ellipse">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Customer</a:t>
            </a:r>
          </a:p>
        </p:txBody>
      </p:sp>
      <p:sp>
        <p:nvSpPr>
          <p:cNvPr id="6" name="Oval 5">
            <a:extLst>
              <a:ext uri="{FF2B5EF4-FFF2-40B4-BE49-F238E27FC236}">
                <a16:creationId xmlns:a16="http://schemas.microsoft.com/office/drawing/2014/main" id="{CFB76D57-C1B2-634D-AF2C-7B95C5992BD1}"/>
              </a:ext>
            </a:extLst>
          </p:cNvPr>
          <p:cNvSpPr/>
          <p:nvPr/>
        </p:nvSpPr>
        <p:spPr>
          <a:xfrm>
            <a:off x="10336349" y="4928092"/>
            <a:ext cx="2339163" cy="1020725"/>
          </a:xfrm>
          <a:prstGeom prst="ellipse">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Purchase</a:t>
            </a:r>
          </a:p>
        </p:txBody>
      </p:sp>
      <p:sp>
        <p:nvSpPr>
          <p:cNvPr id="8" name="Oval 7">
            <a:extLst>
              <a:ext uri="{FF2B5EF4-FFF2-40B4-BE49-F238E27FC236}">
                <a16:creationId xmlns:a16="http://schemas.microsoft.com/office/drawing/2014/main" id="{D8D1D5F0-389A-6B41-B4A2-9663385555CE}"/>
              </a:ext>
            </a:extLst>
          </p:cNvPr>
          <p:cNvSpPr/>
          <p:nvPr/>
        </p:nvSpPr>
        <p:spPr>
          <a:xfrm>
            <a:off x="5383618" y="6446671"/>
            <a:ext cx="2339163" cy="1020725"/>
          </a:xfrm>
          <a:prstGeom prst="ellipse">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Call</a:t>
            </a:r>
          </a:p>
        </p:txBody>
      </p:sp>
      <p:sp>
        <p:nvSpPr>
          <p:cNvPr id="12" name="Oval 11">
            <a:extLst>
              <a:ext uri="{FF2B5EF4-FFF2-40B4-BE49-F238E27FC236}">
                <a16:creationId xmlns:a16="http://schemas.microsoft.com/office/drawing/2014/main" id="{2A1F3ED6-4BFF-0340-9621-32F882D364CA}"/>
              </a:ext>
            </a:extLst>
          </p:cNvPr>
          <p:cNvSpPr/>
          <p:nvPr/>
        </p:nvSpPr>
        <p:spPr>
          <a:xfrm>
            <a:off x="11318146" y="6280135"/>
            <a:ext cx="3905693" cy="1020725"/>
          </a:xfrm>
          <a:prstGeom prst="ellipse">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Product</a:t>
            </a:r>
          </a:p>
          <a:p>
            <a:pPr algn="ctr"/>
            <a:r>
              <a:rPr lang="en-US" dirty="0"/>
              <a:t>Recommendation</a:t>
            </a:r>
          </a:p>
        </p:txBody>
      </p:sp>
      <p:grpSp>
        <p:nvGrpSpPr>
          <p:cNvPr id="30" name="Group 29">
            <a:extLst>
              <a:ext uri="{FF2B5EF4-FFF2-40B4-BE49-F238E27FC236}">
                <a16:creationId xmlns:a16="http://schemas.microsoft.com/office/drawing/2014/main" id="{CC97E1DC-F5D3-6747-B725-10BE235B8955}"/>
              </a:ext>
            </a:extLst>
          </p:cNvPr>
          <p:cNvGrpSpPr/>
          <p:nvPr/>
        </p:nvGrpSpPr>
        <p:grpSpPr>
          <a:xfrm>
            <a:off x="9742700" y="4836019"/>
            <a:ext cx="6034300" cy="1020725"/>
            <a:chOff x="9742700" y="4836019"/>
            <a:chExt cx="6034300" cy="1020725"/>
          </a:xfrm>
        </p:grpSpPr>
        <p:sp>
          <p:nvSpPr>
            <p:cNvPr id="10" name="Oval 9">
              <a:extLst>
                <a:ext uri="{FF2B5EF4-FFF2-40B4-BE49-F238E27FC236}">
                  <a16:creationId xmlns:a16="http://schemas.microsoft.com/office/drawing/2014/main" id="{22273A70-9808-9749-9276-3517EA530B1E}"/>
                </a:ext>
              </a:extLst>
            </p:cNvPr>
            <p:cNvSpPr/>
            <p:nvPr/>
          </p:nvSpPr>
          <p:spPr>
            <a:xfrm>
              <a:off x="13437837" y="4836019"/>
              <a:ext cx="2339163" cy="1020725"/>
            </a:xfrm>
            <a:prstGeom prst="ellipse">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Product</a:t>
              </a:r>
            </a:p>
          </p:txBody>
        </p:sp>
        <p:cxnSp>
          <p:nvCxnSpPr>
            <p:cNvPr id="24" name="Straight Arrow Connector 23">
              <a:extLst>
                <a:ext uri="{FF2B5EF4-FFF2-40B4-BE49-F238E27FC236}">
                  <a16:creationId xmlns:a16="http://schemas.microsoft.com/office/drawing/2014/main" id="{66D7EE51-4F48-FB41-9F69-E7DE184C0F50}"/>
                </a:ext>
              </a:extLst>
            </p:cNvPr>
            <p:cNvCxnSpPr>
              <a:cxnSpLocks/>
              <a:stCxn id="5" idx="6"/>
              <a:endCxn id="6" idx="2"/>
            </p:cNvCxnSpPr>
            <p:nvPr/>
          </p:nvCxnSpPr>
          <p:spPr>
            <a:xfrm flipV="1">
              <a:off x="9742700" y="5438455"/>
              <a:ext cx="593649" cy="102059"/>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7751699-30EE-184B-ACC9-A1A2D6E6EE51}"/>
                </a:ext>
              </a:extLst>
            </p:cNvPr>
            <p:cNvCxnSpPr>
              <a:cxnSpLocks/>
              <a:stCxn id="10" idx="2"/>
              <a:endCxn id="6" idx="6"/>
            </p:cNvCxnSpPr>
            <p:nvPr/>
          </p:nvCxnSpPr>
          <p:spPr>
            <a:xfrm flipH="1">
              <a:off x="12675512" y="5346382"/>
              <a:ext cx="762325" cy="92073"/>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2" name="Straight Arrow Connector 31">
            <a:extLst>
              <a:ext uri="{FF2B5EF4-FFF2-40B4-BE49-F238E27FC236}">
                <a16:creationId xmlns:a16="http://schemas.microsoft.com/office/drawing/2014/main" id="{2ADE055C-269D-D344-80AA-EDF5EA771466}"/>
              </a:ext>
            </a:extLst>
          </p:cNvPr>
          <p:cNvCxnSpPr>
            <a:stCxn id="5" idx="5"/>
          </p:cNvCxnSpPr>
          <p:nvPr/>
        </p:nvCxnSpPr>
        <p:spPr>
          <a:xfrm>
            <a:off x="9328511" y="5901394"/>
            <a:ext cx="1989635" cy="841079"/>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9" name="Group 118">
            <a:extLst>
              <a:ext uri="{FF2B5EF4-FFF2-40B4-BE49-F238E27FC236}">
                <a16:creationId xmlns:a16="http://schemas.microsoft.com/office/drawing/2014/main" id="{D0EE9FF6-EE73-304D-BAA8-C89BC89DFB75}"/>
              </a:ext>
            </a:extLst>
          </p:cNvPr>
          <p:cNvGrpSpPr/>
          <p:nvPr/>
        </p:nvGrpSpPr>
        <p:grpSpPr>
          <a:xfrm>
            <a:off x="8282222" y="6050876"/>
            <a:ext cx="2339163" cy="1792934"/>
            <a:chOff x="8282222" y="6050876"/>
            <a:chExt cx="2339163" cy="1792934"/>
          </a:xfrm>
        </p:grpSpPr>
        <p:sp>
          <p:nvSpPr>
            <p:cNvPr id="7" name="Oval 6">
              <a:extLst>
                <a:ext uri="{FF2B5EF4-FFF2-40B4-BE49-F238E27FC236}">
                  <a16:creationId xmlns:a16="http://schemas.microsoft.com/office/drawing/2014/main" id="{0FCAD88C-AA87-3A4C-B901-8E6A2484889A}"/>
                </a:ext>
              </a:extLst>
            </p:cNvPr>
            <p:cNvSpPr/>
            <p:nvPr/>
          </p:nvSpPr>
          <p:spPr>
            <a:xfrm>
              <a:off x="8282222" y="6975485"/>
              <a:ext cx="2339163" cy="868325"/>
            </a:xfrm>
            <a:prstGeom prst="ellipse">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E-mail</a:t>
              </a:r>
            </a:p>
          </p:txBody>
        </p:sp>
        <p:cxnSp>
          <p:nvCxnSpPr>
            <p:cNvPr id="34" name="Straight Arrow Connector 33">
              <a:extLst>
                <a:ext uri="{FF2B5EF4-FFF2-40B4-BE49-F238E27FC236}">
                  <a16:creationId xmlns:a16="http://schemas.microsoft.com/office/drawing/2014/main" id="{6074E9BF-116E-934B-92B9-5D0C5A91B2CF}"/>
                </a:ext>
              </a:extLst>
            </p:cNvPr>
            <p:cNvCxnSpPr>
              <a:stCxn id="5" idx="4"/>
              <a:endCxn id="7" idx="0"/>
            </p:cNvCxnSpPr>
            <p:nvPr/>
          </p:nvCxnSpPr>
          <p:spPr>
            <a:xfrm>
              <a:off x="8328570" y="6050876"/>
              <a:ext cx="1123234" cy="924609"/>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CC8C0CB0-8B67-1641-8719-3148144D41E4}"/>
              </a:ext>
            </a:extLst>
          </p:cNvPr>
          <p:cNvGrpSpPr/>
          <p:nvPr/>
        </p:nvGrpSpPr>
        <p:grpSpPr>
          <a:xfrm>
            <a:off x="8992778" y="6050876"/>
            <a:ext cx="4278215" cy="2694100"/>
            <a:chOff x="8992778" y="6050876"/>
            <a:chExt cx="4278215" cy="2694100"/>
          </a:xfrm>
        </p:grpSpPr>
        <p:sp>
          <p:nvSpPr>
            <p:cNvPr id="11" name="Oval 10">
              <a:extLst>
                <a:ext uri="{FF2B5EF4-FFF2-40B4-BE49-F238E27FC236}">
                  <a16:creationId xmlns:a16="http://schemas.microsoft.com/office/drawing/2014/main" id="{BB0EC513-5980-FB49-8EBD-EC2A81CC840B}"/>
                </a:ext>
              </a:extLst>
            </p:cNvPr>
            <p:cNvSpPr/>
            <p:nvPr/>
          </p:nvSpPr>
          <p:spPr>
            <a:xfrm>
              <a:off x="10931830" y="7724251"/>
              <a:ext cx="2339163" cy="1020725"/>
            </a:xfrm>
            <a:prstGeom prst="ellipse">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Reviews</a:t>
              </a:r>
            </a:p>
          </p:txBody>
        </p:sp>
        <p:cxnSp>
          <p:nvCxnSpPr>
            <p:cNvPr id="36" name="Straight Arrow Connector 35">
              <a:extLst>
                <a:ext uri="{FF2B5EF4-FFF2-40B4-BE49-F238E27FC236}">
                  <a16:creationId xmlns:a16="http://schemas.microsoft.com/office/drawing/2014/main" id="{8C575F86-F435-5A4A-BD0A-4658DE1912BA}"/>
                </a:ext>
              </a:extLst>
            </p:cNvPr>
            <p:cNvCxnSpPr>
              <a:cxnSpLocks/>
              <a:endCxn id="11" idx="0"/>
            </p:cNvCxnSpPr>
            <p:nvPr/>
          </p:nvCxnSpPr>
          <p:spPr>
            <a:xfrm>
              <a:off x="8992778" y="6050876"/>
              <a:ext cx="3108634" cy="1673375"/>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66FB6FFA-DEEC-A44B-BDAD-B5BE79EB390C}"/>
              </a:ext>
            </a:extLst>
          </p:cNvPr>
          <p:cNvGrpSpPr/>
          <p:nvPr/>
        </p:nvGrpSpPr>
        <p:grpSpPr>
          <a:xfrm>
            <a:off x="7112704" y="6050876"/>
            <a:ext cx="1488558" cy="3248949"/>
            <a:chOff x="7112704" y="6050876"/>
            <a:chExt cx="1488558" cy="3248949"/>
          </a:xfrm>
        </p:grpSpPr>
        <p:sp>
          <p:nvSpPr>
            <p:cNvPr id="19" name="Oval 18">
              <a:extLst>
                <a:ext uri="{FF2B5EF4-FFF2-40B4-BE49-F238E27FC236}">
                  <a16:creationId xmlns:a16="http://schemas.microsoft.com/office/drawing/2014/main" id="{4A745F6C-48AB-2B4C-9A53-F3219DF2B37E}"/>
                </a:ext>
              </a:extLst>
            </p:cNvPr>
            <p:cNvSpPr/>
            <p:nvPr/>
          </p:nvSpPr>
          <p:spPr>
            <a:xfrm>
              <a:off x="7112704" y="8279100"/>
              <a:ext cx="1488558" cy="1020725"/>
            </a:xfrm>
            <a:prstGeom prst="ellipse">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NPS</a:t>
              </a:r>
            </a:p>
          </p:txBody>
        </p:sp>
        <p:cxnSp>
          <p:nvCxnSpPr>
            <p:cNvPr id="43" name="Straight Arrow Connector 42">
              <a:extLst>
                <a:ext uri="{FF2B5EF4-FFF2-40B4-BE49-F238E27FC236}">
                  <a16:creationId xmlns:a16="http://schemas.microsoft.com/office/drawing/2014/main" id="{ACA70F4F-8B08-814C-BD52-3C4BE9E4D7CF}"/>
                </a:ext>
              </a:extLst>
            </p:cNvPr>
            <p:cNvCxnSpPr>
              <a:cxnSpLocks/>
              <a:endCxn id="19" idx="0"/>
            </p:cNvCxnSpPr>
            <p:nvPr/>
          </p:nvCxnSpPr>
          <p:spPr>
            <a:xfrm flipH="1">
              <a:off x="7856983" y="6050876"/>
              <a:ext cx="168407" cy="2228224"/>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9" name="Group 108">
            <a:extLst>
              <a:ext uri="{FF2B5EF4-FFF2-40B4-BE49-F238E27FC236}">
                <a16:creationId xmlns:a16="http://schemas.microsoft.com/office/drawing/2014/main" id="{CBD66314-3234-A248-8E64-35DF1B0DF1E0}"/>
              </a:ext>
            </a:extLst>
          </p:cNvPr>
          <p:cNvGrpSpPr/>
          <p:nvPr/>
        </p:nvGrpSpPr>
        <p:grpSpPr>
          <a:xfrm>
            <a:off x="3069541" y="5901394"/>
            <a:ext cx="4259088" cy="3296058"/>
            <a:chOff x="3069541" y="5901394"/>
            <a:chExt cx="4259088" cy="3296058"/>
          </a:xfrm>
        </p:grpSpPr>
        <p:sp>
          <p:nvSpPr>
            <p:cNvPr id="9" name="Oval 8">
              <a:extLst>
                <a:ext uri="{FF2B5EF4-FFF2-40B4-BE49-F238E27FC236}">
                  <a16:creationId xmlns:a16="http://schemas.microsoft.com/office/drawing/2014/main" id="{90B38C49-7712-A149-A8DF-D5FE4B76EA17}"/>
                </a:ext>
              </a:extLst>
            </p:cNvPr>
            <p:cNvSpPr/>
            <p:nvPr/>
          </p:nvSpPr>
          <p:spPr>
            <a:xfrm>
              <a:off x="3069541" y="7910707"/>
              <a:ext cx="2877879" cy="1286745"/>
            </a:xfrm>
            <a:prstGeom prst="ellipse">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Call Center</a:t>
              </a:r>
            </a:p>
            <a:p>
              <a:pPr algn="ctr"/>
              <a:r>
                <a:rPr lang="en-US" dirty="0"/>
                <a:t>Agent</a:t>
              </a:r>
            </a:p>
          </p:txBody>
        </p:sp>
        <p:cxnSp>
          <p:nvCxnSpPr>
            <p:cNvPr id="40" name="Straight Arrow Connector 39">
              <a:extLst>
                <a:ext uri="{FF2B5EF4-FFF2-40B4-BE49-F238E27FC236}">
                  <a16:creationId xmlns:a16="http://schemas.microsoft.com/office/drawing/2014/main" id="{E7D2C15B-702D-584D-A473-F59D1C282B3B}"/>
                </a:ext>
              </a:extLst>
            </p:cNvPr>
            <p:cNvCxnSpPr>
              <a:cxnSpLocks/>
              <a:stCxn id="5" idx="3"/>
              <a:endCxn id="8" idx="0"/>
            </p:cNvCxnSpPr>
            <p:nvPr/>
          </p:nvCxnSpPr>
          <p:spPr>
            <a:xfrm flipH="1">
              <a:off x="6553200" y="5901394"/>
              <a:ext cx="775429" cy="545277"/>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C5E444E-1481-4D43-9570-AF9559635702}"/>
                </a:ext>
              </a:extLst>
            </p:cNvPr>
            <p:cNvCxnSpPr>
              <a:cxnSpLocks/>
              <a:stCxn id="9" idx="7"/>
              <a:endCxn id="8" idx="4"/>
            </p:cNvCxnSpPr>
            <p:nvPr/>
          </p:nvCxnSpPr>
          <p:spPr>
            <a:xfrm flipV="1">
              <a:off x="5525964" y="7467396"/>
              <a:ext cx="1027236" cy="631750"/>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id="{7E8488AC-DE20-B848-B37A-3247E304ED1B}"/>
              </a:ext>
            </a:extLst>
          </p:cNvPr>
          <p:cNvGrpSpPr/>
          <p:nvPr/>
        </p:nvGrpSpPr>
        <p:grpSpPr>
          <a:xfrm>
            <a:off x="1639186" y="5620861"/>
            <a:ext cx="2877879" cy="2289846"/>
            <a:chOff x="1639186" y="5620861"/>
            <a:chExt cx="2877879" cy="2289846"/>
          </a:xfrm>
        </p:grpSpPr>
        <p:sp>
          <p:nvSpPr>
            <p:cNvPr id="13" name="Oval 12">
              <a:extLst>
                <a:ext uri="{FF2B5EF4-FFF2-40B4-BE49-F238E27FC236}">
                  <a16:creationId xmlns:a16="http://schemas.microsoft.com/office/drawing/2014/main" id="{D2941822-BCC2-B549-90B5-D6EC7919AC6D}"/>
                </a:ext>
              </a:extLst>
            </p:cNvPr>
            <p:cNvSpPr/>
            <p:nvPr/>
          </p:nvSpPr>
          <p:spPr>
            <a:xfrm>
              <a:off x="1639186" y="6099101"/>
              <a:ext cx="2877879" cy="1286745"/>
            </a:xfrm>
            <a:prstGeom prst="ellipse">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Call Center</a:t>
              </a:r>
            </a:p>
            <a:p>
              <a:pPr algn="ctr"/>
              <a:r>
                <a:rPr lang="en-US" dirty="0"/>
                <a:t>Training</a:t>
              </a:r>
            </a:p>
          </p:txBody>
        </p:sp>
        <p:cxnSp>
          <p:nvCxnSpPr>
            <p:cNvPr id="51" name="Straight Arrow Connector 50">
              <a:extLst>
                <a:ext uri="{FF2B5EF4-FFF2-40B4-BE49-F238E27FC236}">
                  <a16:creationId xmlns:a16="http://schemas.microsoft.com/office/drawing/2014/main" id="{4DF99A46-1003-F543-992B-98D72FC4D7E9}"/>
                </a:ext>
              </a:extLst>
            </p:cNvPr>
            <p:cNvCxnSpPr>
              <a:cxnSpLocks/>
              <a:stCxn id="9" idx="0"/>
              <a:endCxn id="13" idx="4"/>
            </p:cNvCxnSpPr>
            <p:nvPr/>
          </p:nvCxnSpPr>
          <p:spPr>
            <a:xfrm flipH="1" flipV="1">
              <a:off x="3078126" y="7385846"/>
              <a:ext cx="1430355" cy="524861"/>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9D5CD748-AAD4-6C4C-B929-A751EFD627B4}"/>
                </a:ext>
              </a:extLst>
            </p:cNvPr>
            <p:cNvCxnSpPr>
              <a:cxnSpLocks/>
              <a:stCxn id="14" idx="3"/>
              <a:endCxn id="13" idx="0"/>
            </p:cNvCxnSpPr>
            <p:nvPr/>
          </p:nvCxnSpPr>
          <p:spPr>
            <a:xfrm flipH="1">
              <a:off x="3078126" y="5620861"/>
              <a:ext cx="896131" cy="478240"/>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9937C273-4FA1-3247-ACC3-4B76CD3F7377}"/>
              </a:ext>
            </a:extLst>
          </p:cNvPr>
          <p:cNvGrpSpPr/>
          <p:nvPr/>
        </p:nvGrpSpPr>
        <p:grpSpPr>
          <a:xfrm>
            <a:off x="3531780" y="4749618"/>
            <a:ext cx="3382660" cy="1020725"/>
            <a:chOff x="3531780" y="4749618"/>
            <a:chExt cx="3382660" cy="1020725"/>
          </a:xfrm>
        </p:grpSpPr>
        <p:sp>
          <p:nvSpPr>
            <p:cNvPr id="14" name="Oval 13">
              <a:extLst>
                <a:ext uri="{FF2B5EF4-FFF2-40B4-BE49-F238E27FC236}">
                  <a16:creationId xmlns:a16="http://schemas.microsoft.com/office/drawing/2014/main" id="{23BE2A7D-DB45-1D40-B331-077FFB583D23}"/>
                </a:ext>
              </a:extLst>
            </p:cNvPr>
            <p:cNvSpPr/>
            <p:nvPr/>
          </p:nvSpPr>
          <p:spPr>
            <a:xfrm>
              <a:off x="3531780" y="4749618"/>
              <a:ext cx="3021419" cy="1020725"/>
            </a:xfrm>
            <a:prstGeom prst="ellipse">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t>Employee</a:t>
              </a:r>
            </a:p>
          </p:txBody>
        </p:sp>
        <p:cxnSp>
          <p:nvCxnSpPr>
            <p:cNvPr id="57" name="Straight Arrow Connector 56">
              <a:extLst>
                <a:ext uri="{FF2B5EF4-FFF2-40B4-BE49-F238E27FC236}">
                  <a16:creationId xmlns:a16="http://schemas.microsoft.com/office/drawing/2014/main" id="{7769066A-33AB-7D4F-912B-A32F610632C6}"/>
                </a:ext>
              </a:extLst>
            </p:cNvPr>
            <p:cNvCxnSpPr>
              <a:cxnSpLocks/>
              <a:stCxn id="5" idx="2"/>
              <a:endCxn id="14" idx="6"/>
            </p:cNvCxnSpPr>
            <p:nvPr/>
          </p:nvCxnSpPr>
          <p:spPr>
            <a:xfrm flipH="1" flipV="1">
              <a:off x="6553199" y="5259981"/>
              <a:ext cx="361241" cy="280533"/>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C1B73F95-7BD8-9943-A492-6AEB74D51790}"/>
              </a:ext>
            </a:extLst>
          </p:cNvPr>
          <p:cNvGrpSpPr/>
          <p:nvPr/>
        </p:nvGrpSpPr>
        <p:grpSpPr>
          <a:xfrm>
            <a:off x="795670" y="4813685"/>
            <a:ext cx="2736110" cy="1020725"/>
            <a:chOff x="795670" y="4813685"/>
            <a:chExt cx="2736110" cy="1020725"/>
          </a:xfrm>
        </p:grpSpPr>
        <p:sp>
          <p:nvSpPr>
            <p:cNvPr id="15" name="Oval 14">
              <a:extLst>
                <a:ext uri="{FF2B5EF4-FFF2-40B4-BE49-F238E27FC236}">
                  <a16:creationId xmlns:a16="http://schemas.microsoft.com/office/drawing/2014/main" id="{B8FCB497-9C8C-BC49-9763-CF230644F78E}"/>
                </a:ext>
              </a:extLst>
            </p:cNvPr>
            <p:cNvSpPr/>
            <p:nvPr/>
          </p:nvSpPr>
          <p:spPr>
            <a:xfrm>
              <a:off x="795670" y="4813685"/>
              <a:ext cx="2062392" cy="1020725"/>
            </a:xfrm>
            <a:prstGeom prst="ellipse">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Career Goal</a:t>
              </a:r>
            </a:p>
          </p:txBody>
        </p:sp>
        <p:cxnSp>
          <p:nvCxnSpPr>
            <p:cNvPr id="60" name="Straight Arrow Connector 59">
              <a:extLst>
                <a:ext uri="{FF2B5EF4-FFF2-40B4-BE49-F238E27FC236}">
                  <a16:creationId xmlns:a16="http://schemas.microsoft.com/office/drawing/2014/main" id="{C50C630A-87DD-9243-956A-678E0397AE58}"/>
                </a:ext>
              </a:extLst>
            </p:cNvPr>
            <p:cNvCxnSpPr>
              <a:cxnSpLocks/>
              <a:stCxn id="14" idx="2"/>
              <a:endCxn id="15" idx="6"/>
            </p:cNvCxnSpPr>
            <p:nvPr/>
          </p:nvCxnSpPr>
          <p:spPr>
            <a:xfrm flipH="1">
              <a:off x="2858062" y="5259981"/>
              <a:ext cx="673718" cy="64067"/>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id="{D5AF247D-4A56-944C-BDE6-92FE35735EAB}"/>
              </a:ext>
            </a:extLst>
          </p:cNvPr>
          <p:cNvGrpSpPr/>
          <p:nvPr/>
        </p:nvGrpSpPr>
        <p:grpSpPr>
          <a:xfrm>
            <a:off x="1192617" y="3322199"/>
            <a:ext cx="2781640" cy="1576901"/>
            <a:chOff x="1192617" y="3322199"/>
            <a:chExt cx="2781640" cy="1576901"/>
          </a:xfrm>
        </p:grpSpPr>
        <p:sp>
          <p:nvSpPr>
            <p:cNvPr id="16" name="Oval 15">
              <a:extLst>
                <a:ext uri="{FF2B5EF4-FFF2-40B4-BE49-F238E27FC236}">
                  <a16:creationId xmlns:a16="http://schemas.microsoft.com/office/drawing/2014/main" id="{9CAE79DB-4660-9F43-8046-811B58682539}"/>
                </a:ext>
              </a:extLst>
            </p:cNvPr>
            <p:cNvSpPr/>
            <p:nvPr/>
          </p:nvSpPr>
          <p:spPr>
            <a:xfrm>
              <a:off x="1192617" y="3322199"/>
              <a:ext cx="2339163" cy="1020725"/>
            </a:xfrm>
            <a:prstGeom prst="ellipse">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Employee</a:t>
              </a:r>
            </a:p>
            <a:p>
              <a:pPr algn="ctr"/>
              <a:r>
                <a:rPr lang="en-US" dirty="0"/>
                <a:t>Training</a:t>
              </a:r>
            </a:p>
          </p:txBody>
        </p:sp>
        <p:cxnSp>
          <p:nvCxnSpPr>
            <p:cNvPr id="63" name="Straight Arrow Connector 62">
              <a:extLst>
                <a:ext uri="{FF2B5EF4-FFF2-40B4-BE49-F238E27FC236}">
                  <a16:creationId xmlns:a16="http://schemas.microsoft.com/office/drawing/2014/main" id="{9B5BD31E-EFD3-CE45-880F-A86F36D1C8C0}"/>
                </a:ext>
              </a:extLst>
            </p:cNvPr>
            <p:cNvCxnSpPr>
              <a:cxnSpLocks/>
              <a:stCxn id="14" idx="1"/>
              <a:endCxn id="16" idx="5"/>
            </p:cNvCxnSpPr>
            <p:nvPr/>
          </p:nvCxnSpPr>
          <p:spPr>
            <a:xfrm flipH="1" flipV="1">
              <a:off x="3189218" y="4193442"/>
              <a:ext cx="785039" cy="705658"/>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589C940B-1914-514C-B0A5-8FD49D35D95D}"/>
              </a:ext>
            </a:extLst>
          </p:cNvPr>
          <p:cNvGrpSpPr/>
          <p:nvPr/>
        </p:nvGrpSpPr>
        <p:grpSpPr>
          <a:xfrm>
            <a:off x="4151153" y="3250272"/>
            <a:ext cx="1548810" cy="1499346"/>
            <a:chOff x="4151153" y="3250272"/>
            <a:chExt cx="1548810" cy="1499346"/>
          </a:xfrm>
        </p:grpSpPr>
        <p:sp>
          <p:nvSpPr>
            <p:cNvPr id="17" name="Oval 16">
              <a:extLst>
                <a:ext uri="{FF2B5EF4-FFF2-40B4-BE49-F238E27FC236}">
                  <a16:creationId xmlns:a16="http://schemas.microsoft.com/office/drawing/2014/main" id="{5B59A05D-E243-C447-80BC-95A8565F1414}"/>
                </a:ext>
              </a:extLst>
            </p:cNvPr>
            <p:cNvSpPr/>
            <p:nvPr/>
          </p:nvSpPr>
          <p:spPr>
            <a:xfrm>
              <a:off x="4151153" y="3250272"/>
              <a:ext cx="1548810" cy="1020725"/>
            </a:xfrm>
            <a:prstGeom prst="ellipse">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Skill</a:t>
              </a:r>
            </a:p>
          </p:txBody>
        </p:sp>
        <p:cxnSp>
          <p:nvCxnSpPr>
            <p:cNvPr id="66" name="Straight Arrow Connector 65">
              <a:extLst>
                <a:ext uri="{FF2B5EF4-FFF2-40B4-BE49-F238E27FC236}">
                  <a16:creationId xmlns:a16="http://schemas.microsoft.com/office/drawing/2014/main" id="{1728F253-B556-0A47-8A4D-36CDC02544F6}"/>
                </a:ext>
              </a:extLst>
            </p:cNvPr>
            <p:cNvCxnSpPr>
              <a:cxnSpLocks/>
              <a:stCxn id="14" idx="0"/>
              <a:endCxn id="17" idx="4"/>
            </p:cNvCxnSpPr>
            <p:nvPr/>
          </p:nvCxnSpPr>
          <p:spPr>
            <a:xfrm flipH="1" flipV="1">
              <a:off x="4925558" y="4270997"/>
              <a:ext cx="116932" cy="478621"/>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6" name="Group 115">
            <a:extLst>
              <a:ext uri="{FF2B5EF4-FFF2-40B4-BE49-F238E27FC236}">
                <a16:creationId xmlns:a16="http://schemas.microsoft.com/office/drawing/2014/main" id="{B25A673C-71D2-D844-9C61-3377D13D9B7B}"/>
              </a:ext>
            </a:extLst>
          </p:cNvPr>
          <p:cNvGrpSpPr/>
          <p:nvPr/>
        </p:nvGrpSpPr>
        <p:grpSpPr>
          <a:xfrm>
            <a:off x="8910847" y="2718534"/>
            <a:ext cx="2115734" cy="855271"/>
            <a:chOff x="8910847" y="2718534"/>
            <a:chExt cx="2115734" cy="855271"/>
          </a:xfrm>
        </p:grpSpPr>
        <p:sp>
          <p:nvSpPr>
            <p:cNvPr id="20" name="Oval 19">
              <a:extLst>
                <a:ext uri="{FF2B5EF4-FFF2-40B4-BE49-F238E27FC236}">
                  <a16:creationId xmlns:a16="http://schemas.microsoft.com/office/drawing/2014/main" id="{14FC0148-D7F6-C747-AE40-E2BE48D140E9}"/>
                </a:ext>
              </a:extLst>
            </p:cNvPr>
            <p:cNvSpPr/>
            <p:nvPr/>
          </p:nvSpPr>
          <p:spPr>
            <a:xfrm>
              <a:off x="9257491" y="2718534"/>
              <a:ext cx="1769090" cy="622259"/>
            </a:xfrm>
            <a:prstGeom prst="ellipse">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Defect</a:t>
              </a:r>
            </a:p>
          </p:txBody>
        </p:sp>
        <p:cxnSp>
          <p:nvCxnSpPr>
            <p:cNvPr id="73" name="Straight Arrow Connector 72">
              <a:extLst>
                <a:ext uri="{FF2B5EF4-FFF2-40B4-BE49-F238E27FC236}">
                  <a16:creationId xmlns:a16="http://schemas.microsoft.com/office/drawing/2014/main" id="{8C48AB91-8081-B049-B689-604B235482CB}"/>
                </a:ext>
              </a:extLst>
            </p:cNvPr>
            <p:cNvCxnSpPr>
              <a:cxnSpLocks/>
              <a:stCxn id="18" idx="6"/>
              <a:endCxn id="20" idx="2"/>
            </p:cNvCxnSpPr>
            <p:nvPr/>
          </p:nvCxnSpPr>
          <p:spPr>
            <a:xfrm flipV="1">
              <a:off x="8910847" y="3029664"/>
              <a:ext cx="346644" cy="544141"/>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7" name="Group 116">
            <a:extLst>
              <a:ext uri="{FF2B5EF4-FFF2-40B4-BE49-F238E27FC236}">
                <a16:creationId xmlns:a16="http://schemas.microsoft.com/office/drawing/2014/main" id="{13134EED-5256-1746-AE85-1A9D33313409}"/>
              </a:ext>
            </a:extLst>
          </p:cNvPr>
          <p:cNvGrpSpPr/>
          <p:nvPr/>
        </p:nvGrpSpPr>
        <p:grpSpPr>
          <a:xfrm>
            <a:off x="8910847" y="2836748"/>
            <a:ext cx="4828238" cy="1020725"/>
            <a:chOff x="8910847" y="2836748"/>
            <a:chExt cx="4828238" cy="1020725"/>
          </a:xfrm>
        </p:grpSpPr>
        <p:sp>
          <p:nvSpPr>
            <p:cNvPr id="21" name="Oval 20">
              <a:extLst>
                <a:ext uri="{FF2B5EF4-FFF2-40B4-BE49-F238E27FC236}">
                  <a16:creationId xmlns:a16="http://schemas.microsoft.com/office/drawing/2014/main" id="{C7905882-F55B-B347-AC36-1B266CD409BC}"/>
                </a:ext>
              </a:extLst>
            </p:cNvPr>
            <p:cNvSpPr/>
            <p:nvPr/>
          </p:nvSpPr>
          <p:spPr>
            <a:xfrm>
              <a:off x="11969995" y="2836748"/>
              <a:ext cx="1769090" cy="1020725"/>
            </a:xfrm>
            <a:prstGeom prst="ellipse">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Data Quality</a:t>
              </a:r>
            </a:p>
          </p:txBody>
        </p:sp>
        <p:cxnSp>
          <p:nvCxnSpPr>
            <p:cNvPr id="78" name="Straight Arrow Connector 77">
              <a:extLst>
                <a:ext uri="{FF2B5EF4-FFF2-40B4-BE49-F238E27FC236}">
                  <a16:creationId xmlns:a16="http://schemas.microsoft.com/office/drawing/2014/main" id="{423FDC7E-AE93-B348-9C99-1C3683BFCCC4}"/>
                </a:ext>
              </a:extLst>
            </p:cNvPr>
            <p:cNvCxnSpPr>
              <a:cxnSpLocks/>
              <a:stCxn id="18" idx="6"/>
              <a:endCxn id="21" idx="2"/>
            </p:cNvCxnSpPr>
            <p:nvPr/>
          </p:nvCxnSpPr>
          <p:spPr>
            <a:xfrm flipV="1">
              <a:off x="8910847" y="3347111"/>
              <a:ext cx="3059148" cy="226694"/>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8" name="Group 117">
            <a:extLst>
              <a:ext uri="{FF2B5EF4-FFF2-40B4-BE49-F238E27FC236}">
                <a16:creationId xmlns:a16="http://schemas.microsoft.com/office/drawing/2014/main" id="{600B85FA-CE8B-544A-837E-350CF920F197}"/>
              </a:ext>
            </a:extLst>
          </p:cNvPr>
          <p:cNvGrpSpPr/>
          <p:nvPr/>
        </p:nvGrpSpPr>
        <p:grpSpPr>
          <a:xfrm>
            <a:off x="8910847" y="3573805"/>
            <a:ext cx="6965324" cy="1019430"/>
            <a:chOff x="8910847" y="3573805"/>
            <a:chExt cx="6965324" cy="1019430"/>
          </a:xfrm>
        </p:grpSpPr>
        <p:sp>
          <p:nvSpPr>
            <p:cNvPr id="22" name="Oval 21">
              <a:extLst>
                <a:ext uri="{FF2B5EF4-FFF2-40B4-BE49-F238E27FC236}">
                  <a16:creationId xmlns:a16="http://schemas.microsoft.com/office/drawing/2014/main" id="{C3FD2056-5FED-D745-B09A-4B166DD91D61}"/>
                </a:ext>
              </a:extLst>
            </p:cNvPr>
            <p:cNvSpPr/>
            <p:nvPr/>
          </p:nvSpPr>
          <p:spPr>
            <a:xfrm>
              <a:off x="13588372" y="3897594"/>
              <a:ext cx="2287799" cy="695641"/>
            </a:xfrm>
            <a:prstGeom prst="ellipse">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Metadata</a:t>
              </a:r>
            </a:p>
          </p:txBody>
        </p:sp>
        <p:cxnSp>
          <p:nvCxnSpPr>
            <p:cNvPr id="81" name="Straight Arrow Connector 80">
              <a:extLst>
                <a:ext uri="{FF2B5EF4-FFF2-40B4-BE49-F238E27FC236}">
                  <a16:creationId xmlns:a16="http://schemas.microsoft.com/office/drawing/2014/main" id="{C4BACFC9-DEA5-2F40-9FEA-B9A66A5403F7}"/>
                </a:ext>
              </a:extLst>
            </p:cNvPr>
            <p:cNvCxnSpPr>
              <a:cxnSpLocks/>
              <a:stCxn id="18" idx="6"/>
              <a:endCxn id="22" idx="2"/>
            </p:cNvCxnSpPr>
            <p:nvPr/>
          </p:nvCxnSpPr>
          <p:spPr>
            <a:xfrm>
              <a:off x="8910847" y="3573805"/>
              <a:ext cx="4677525" cy="671610"/>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35B477EB-423E-C145-84CA-57E9AC529B7E}"/>
              </a:ext>
            </a:extLst>
          </p:cNvPr>
          <p:cNvGrpSpPr/>
          <p:nvPr/>
        </p:nvGrpSpPr>
        <p:grpSpPr>
          <a:xfrm>
            <a:off x="6110722" y="3063442"/>
            <a:ext cx="2800125" cy="1835658"/>
            <a:chOff x="6110722" y="3063442"/>
            <a:chExt cx="2800125" cy="1835658"/>
          </a:xfrm>
        </p:grpSpPr>
        <p:cxnSp>
          <p:nvCxnSpPr>
            <p:cNvPr id="70" name="Straight Arrow Connector 69">
              <a:extLst>
                <a:ext uri="{FF2B5EF4-FFF2-40B4-BE49-F238E27FC236}">
                  <a16:creationId xmlns:a16="http://schemas.microsoft.com/office/drawing/2014/main" id="{CAD713C1-EF06-574B-AD55-DCBFE5BBA112}"/>
                </a:ext>
              </a:extLst>
            </p:cNvPr>
            <p:cNvCxnSpPr>
              <a:cxnSpLocks/>
              <a:stCxn id="14" idx="7"/>
              <a:endCxn id="18" idx="3"/>
            </p:cNvCxnSpPr>
            <p:nvPr/>
          </p:nvCxnSpPr>
          <p:spPr>
            <a:xfrm flipV="1">
              <a:off x="6110722" y="3934685"/>
              <a:ext cx="522185" cy="964415"/>
            </a:xfrm>
            <a:prstGeom prst="straightConnector1">
              <a:avLst/>
            </a:prstGeom>
            <a:ln w="76200" cap="rnd">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A35CC62E-F10B-0443-92ED-5BCD7A475083}"/>
                </a:ext>
              </a:extLst>
            </p:cNvPr>
            <p:cNvSpPr/>
            <p:nvPr/>
          </p:nvSpPr>
          <p:spPr>
            <a:xfrm>
              <a:off x="6242074" y="3063442"/>
              <a:ext cx="2668773" cy="1020725"/>
            </a:xfrm>
            <a:prstGeom prst="ellipse">
              <a:avLst/>
            </a:prstGeom>
            <a:solidFill>
              <a:schemeClr val="accent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Software</a:t>
              </a:r>
            </a:p>
            <a:p>
              <a:pPr algn="ctr"/>
              <a:r>
                <a:rPr lang="en-US" dirty="0"/>
                <a:t>Service</a:t>
              </a:r>
            </a:p>
          </p:txBody>
        </p:sp>
      </p:grpSp>
    </p:spTree>
    <p:extLst>
      <p:ext uri="{BB962C8B-B14F-4D97-AF65-F5344CB8AC3E}">
        <p14:creationId xmlns:p14="http://schemas.microsoft.com/office/powerpoint/2010/main" val="319210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19"/>
                                        </p:tgtEl>
                                        <p:attrNameLst>
                                          <p:attrName>style.visibility</p:attrName>
                                        </p:attrNameLst>
                                      </p:cBhvr>
                                      <p:to>
                                        <p:strVal val="visible"/>
                                      </p:to>
                                    </p:set>
                                    <p:animEffect transition="in" filter="fade">
                                      <p:cBhvr>
                                        <p:cTn id="30" dur="500"/>
                                        <p:tgtEl>
                                          <p:spTgt spid="11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2"/>
                                        </p:tgtEl>
                                        <p:attrNameLst>
                                          <p:attrName>style.visibility</p:attrName>
                                        </p:attrNameLst>
                                      </p:cBhvr>
                                      <p:to>
                                        <p:strVal val="visible"/>
                                      </p:to>
                                    </p:set>
                                    <p:animEffect transition="in" filter="fade">
                                      <p:cBhvr>
                                        <p:cTn id="35" dur="500"/>
                                        <p:tgtEl>
                                          <p:spTgt spid="10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09"/>
                                        </p:tgtEl>
                                        <p:attrNameLst>
                                          <p:attrName>style.visibility</p:attrName>
                                        </p:attrNameLst>
                                      </p:cBhvr>
                                      <p:to>
                                        <p:strVal val="visible"/>
                                      </p:to>
                                    </p:set>
                                    <p:animEffect transition="in" filter="fade">
                                      <p:cBhvr>
                                        <p:cTn id="45" dur="500"/>
                                        <p:tgtEl>
                                          <p:spTgt spid="10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10"/>
                                        </p:tgtEl>
                                        <p:attrNameLst>
                                          <p:attrName>style.visibility</p:attrName>
                                        </p:attrNameLst>
                                      </p:cBhvr>
                                      <p:to>
                                        <p:strVal val="visible"/>
                                      </p:to>
                                    </p:set>
                                    <p:animEffect transition="in" filter="fade">
                                      <p:cBhvr>
                                        <p:cTn id="50" dur="500"/>
                                        <p:tgtEl>
                                          <p:spTgt spid="11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11"/>
                                        </p:tgtEl>
                                        <p:attrNameLst>
                                          <p:attrName>style.visibility</p:attrName>
                                        </p:attrNameLst>
                                      </p:cBhvr>
                                      <p:to>
                                        <p:strVal val="visible"/>
                                      </p:to>
                                    </p:set>
                                    <p:animEffect transition="in" filter="fade">
                                      <p:cBhvr>
                                        <p:cTn id="55" dur="500"/>
                                        <p:tgtEl>
                                          <p:spTgt spid="11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12"/>
                                        </p:tgtEl>
                                        <p:attrNameLst>
                                          <p:attrName>style.visibility</p:attrName>
                                        </p:attrNameLst>
                                      </p:cBhvr>
                                      <p:to>
                                        <p:strVal val="visible"/>
                                      </p:to>
                                    </p:set>
                                    <p:animEffect transition="in" filter="fade">
                                      <p:cBhvr>
                                        <p:cTn id="60" dur="500"/>
                                        <p:tgtEl>
                                          <p:spTgt spid="11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113"/>
                                        </p:tgtEl>
                                        <p:attrNameLst>
                                          <p:attrName>style.visibility</p:attrName>
                                        </p:attrNameLst>
                                      </p:cBhvr>
                                      <p:to>
                                        <p:strVal val="visible"/>
                                      </p:to>
                                    </p:set>
                                    <p:animEffect transition="in" filter="fade">
                                      <p:cBhvr>
                                        <p:cTn id="65" dur="500"/>
                                        <p:tgtEl>
                                          <p:spTgt spid="11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14"/>
                                        </p:tgtEl>
                                        <p:attrNameLst>
                                          <p:attrName>style.visibility</p:attrName>
                                        </p:attrNameLst>
                                      </p:cBhvr>
                                      <p:to>
                                        <p:strVal val="visible"/>
                                      </p:to>
                                    </p:set>
                                    <p:animEffect transition="in" filter="fade">
                                      <p:cBhvr>
                                        <p:cTn id="70" dur="500"/>
                                        <p:tgtEl>
                                          <p:spTgt spid="11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115"/>
                                        </p:tgtEl>
                                        <p:attrNameLst>
                                          <p:attrName>style.visibility</p:attrName>
                                        </p:attrNameLst>
                                      </p:cBhvr>
                                      <p:to>
                                        <p:strVal val="visible"/>
                                      </p:to>
                                    </p:set>
                                    <p:animEffect transition="in" filter="fade">
                                      <p:cBhvr>
                                        <p:cTn id="75" dur="500"/>
                                        <p:tgtEl>
                                          <p:spTgt spid="11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116"/>
                                        </p:tgtEl>
                                        <p:attrNameLst>
                                          <p:attrName>style.visibility</p:attrName>
                                        </p:attrNameLst>
                                      </p:cBhvr>
                                      <p:to>
                                        <p:strVal val="visible"/>
                                      </p:to>
                                    </p:set>
                                    <p:animEffect transition="in" filter="fade">
                                      <p:cBhvr>
                                        <p:cTn id="80" dur="500"/>
                                        <p:tgtEl>
                                          <p:spTgt spid="116"/>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117"/>
                                        </p:tgtEl>
                                        <p:attrNameLst>
                                          <p:attrName>style.visibility</p:attrName>
                                        </p:attrNameLst>
                                      </p:cBhvr>
                                      <p:to>
                                        <p:strVal val="visible"/>
                                      </p:to>
                                    </p:set>
                                    <p:animEffect transition="in" filter="fade">
                                      <p:cBhvr>
                                        <p:cTn id="85" dur="500"/>
                                        <p:tgtEl>
                                          <p:spTgt spid="117"/>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118"/>
                                        </p:tgtEl>
                                        <p:attrNameLst>
                                          <p:attrName>style.visibility</p:attrName>
                                        </p:attrNameLst>
                                      </p:cBhvr>
                                      <p:to>
                                        <p:strVal val="visible"/>
                                      </p:to>
                                    </p:set>
                                    <p:animEffect transition="in" filter="fade">
                                      <p:cBhvr>
                                        <p:cTn id="90"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8BA4A2-F31B-BF40-B8B8-8C7D3EEE8E9D}"/>
              </a:ext>
            </a:extLst>
          </p:cNvPr>
          <p:cNvPicPr>
            <a:picLocks noChangeAspect="1"/>
          </p:cNvPicPr>
          <p:nvPr/>
        </p:nvPicPr>
        <p:blipFill>
          <a:blip r:embed="rId3"/>
          <a:stretch>
            <a:fillRect/>
          </a:stretch>
        </p:blipFill>
        <p:spPr>
          <a:xfrm>
            <a:off x="1440409" y="2107887"/>
            <a:ext cx="14479019" cy="7181361"/>
          </a:xfrm>
          <a:prstGeom prst="rect">
            <a:avLst/>
          </a:prstGeom>
        </p:spPr>
      </p:pic>
      <p:sp>
        <p:nvSpPr>
          <p:cNvPr id="2" name="Title 1"/>
          <p:cNvSpPr>
            <a:spLocks noGrp="1"/>
          </p:cNvSpPr>
          <p:nvPr>
            <p:ph type="title"/>
          </p:nvPr>
        </p:nvSpPr>
        <p:spPr/>
        <p:txBody>
          <a:bodyPr/>
          <a:lstStyle/>
          <a:p>
            <a:r>
              <a:rPr lang="en-US" dirty="0"/>
              <a:t>Graph Databases are </a:t>
            </a:r>
            <a:r>
              <a:rPr lang="en-US" dirty="0">
                <a:solidFill>
                  <a:srgbClr val="FF0000"/>
                </a:solidFill>
              </a:rPr>
              <a:t>HOT!</a:t>
            </a:r>
          </a:p>
        </p:txBody>
      </p:sp>
      <p:sp>
        <p:nvSpPr>
          <p:cNvPr id="4" name="Slide Number Placeholder 3"/>
          <p:cNvSpPr>
            <a:spLocks noGrp="1"/>
          </p:cNvSpPr>
          <p:nvPr>
            <p:ph type="sldNum" idx="12"/>
          </p:nvPr>
        </p:nvSpPr>
        <p:spPr/>
        <p:txBody>
          <a:bodyPr/>
          <a:lstStyle/>
          <a:p>
            <a:fld id="{00000000-1234-1234-1234-123412341234}" type="slidenum">
              <a:rPr lang="en" smtClean="0"/>
              <a:pPr/>
              <a:t>8</a:t>
            </a:fld>
            <a:endParaRPr lang="en"/>
          </a:p>
        </p:txBody>
      </p:sp>
      <p:sp>
        <p:nvSpPr>
          <p:cNvPr id="6" name="TextBox 5"/>
          <p:cNvSpPr txBox="1"/>
          <p:nvPr/>
        </p:nvSpPr>
        <p:spPr>
          <a:xfrm>
            <a:off x="10543901" y="9289248"/>
            <a:ext cx="4852610" cy="369332"/>
          </a:xfrm>
          <a:prstGeom prst="rect">
            <a:avLst/>
          </a:prstGeom>
          <a:noFill/>
        </p:spPr>
        <p:txBody>
          <a:bodyPr wrap="none" rtlCol="0">
            <a:spAutoFit/>
          </a:bodyPr>
          <a:lstStyle/>
          <a:p>
            <a:r>
              <a:rPr lang="en-US" sz="1800" dirty="0">
                <a:solidFill>
                  <a:schemeClr val="bg1">
                    <a:lumMod val="50000"/>
                  </a:schemeClr>
                </a:solidFill>
              </a:rPr>
              <a:t>https://db-engines.com/en/ranking_categories</a:t>
            </a:r>
          </a:p>
        </p:txBody>
      </p:sp>
      <p:sp>
        <p:nvSpPr>
          <p:cNvPr id="10" name="TextBox 9"/>
          <p:cNvSpPr txBox="1"/>
          <p:nvPr/>
        </p:nvSpPr>
        <p:spPr>
          <a:xfrm rot="20016136" flipH="1">
            <a:off x="9972031" y="3352447"/>
            <a:ext cx="3387031" cy="523220"/>
          </a:xfrm>
          <a:prstGeom prst="rect">
            <a:avLst/>
          </a:prstGeom>
          <a:noFill/>
        </p:spPr>
        <p:txBody>
          <a:bodyPr wrap="square" rtlCol="0">
            <a:spAutoFit/>
          </a:bodyPr>
          <a:lstStyle/>
          <a:p>
            <a:r>
              <a:rPr lang="en-US" sz="2800" b="1" dirty="0">
                <a:solidFill>
                  <a:schemeClr val="accent1"/>
                </a:solidFill>
              </a:rPr>
              <a:t>Graph Databases</a:t>
            </a:r>
          </a:p>
        </p:txBody>
      </p:sp>
    </p:spTree>
    <p:extLst>
      <p:ext uri="{BB962C8B-B14F-4D97-AF65-F5344CB8AC3E}">
        <p14:creationId xmlns:p14="http://schemas.microsoft.com/office/powerpoint/2010/main" val="694506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Executive Summary</a:t>
            </a:r>
          </a:p>
        </p:txBody>
      </p:sp>
      <p:sp>
        <p:nvSpPr>
          <p:cNvPr id="4" name="Slide Number Placeholder 3"/>
          <p:cNvSpPr>
            <a:spLocks noGrp="1"/>
          </p:cNvSpPr>
          <p:nvPr>
            <p:ph type="sldNum" idx="12"/>
          </p:nvPr>
        </p:nvSpPr>
        <p:spPr/>
        <p:txBody>
          <a:bodyPr/>
          <a:lstStyle/>
          <a:p>
            <a:fld id="{00000000-1234-1234-1234-123412341234}" type="slidenum">
              <a:rPr lang="en" smtClean="0"/>
              <a:pPr/>
              <a:t>9</a:t>
            </a:fld>
            <a:endParaRPr lang="en"/>
          </a:p>
        </p:txBody>
      </p:sp>
      <p:sp>
        <p:nvSpPr>
          <p:cNvPr id="5" name="TextBox 4"/>
          <p:cNvSpPr txBox="1"/>
          <p:nvPr/>
        </p:nvSpPr>
        <p:spPr>
          <a:xfrm>
            <a:off x="4275090" y="3084163"/>
            <a:ext cx="12308096" cy="2246769"/>
          </a:xfrm>
          <a:prstGeom prst="rect">
            <a:avLst/>
          </a:prstGeom>
          <a:noFill/>
        </p:spPr>
        <p:txBody>
          <a:bodyPr wrap="square" rtlCol="0">
            <a:spAutoFit/>
          </a:bodyPr>
          <a:lstStyle/>
          <a:p>
            <a:r>
              <a:rPr lang="en-US" sz="3600" i="1" dirty="0"/>
              <a:t>Graph analysis is possibly the </a:t>
            </a:r>
            <a:r>
              <a:rPr lang="en-US" sz="3600" b="1" i="1" dirty="0">
                <a:solidFill>
                  <a:schemeClr val="accent1"/>
                </a:solidFill>
              </a:rPr>
              <a:t>single most effective competitive differentiator</a:t>
            </a:r>
            <a:r>
              <a:rPr lang="en-US" sz="3600" i="1" dirty="0"/>
              <a:t> for organizations pursuing data-driven operations and decisions ...”</a:t>
            </a:r>
          </a:p>
          <a:p>
            <a:endParaRPr lang="en-US" sz="3200" dirty="0"/>
          </a:p>
        </p:txBody>
      </p:sp>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t="30680" r="10277" b="28949"/>
          <a:stretch/>
        </p:blipFill>
        <p:spPr>
          <a:xfrm>
            <a:off x="1356928" y="3518236"/>
            <a:ext cx="2205139" cy="496111"/>
          </a:xfrm>
          <a:prstGeom prst="rect">
            <a:avLst/>
          </a:prstGeom>
        </p:spPr>
      </p:pic>
      <p:sp>
        <p:nvSpPr>
          <p:cNvPr id="7" name="TextBox 6"/>
          <p:cNvSpPr txBox="1"/>
          <p:nvPr/>
        </p:nvSpPr>
        <p:spPr>
          <a:xfrm>
            <a:off x="6028013" y="5411246"/>
            <a:ext cx="8058873" cy="369332"/>
          </a:xfrm>
          <a:prstGeom prst="rect">
            <a:avLst/>
          </a:prstGeom>
          <a:noFill/>
        </p:spPr>
        <p:txBody>
          <a:bodyPr wrap="none" rtlCol="0">
            <a:spAutoFit/>
          </a:bodyPr>
          <a:lstStyle/>
          <a:p>
            <a:r>
              <a:rPr lang="en-US" sz="1800">
                <a:solidFill>
                  <a:schemeClr val="bg1">
                    <a:lumMod val="50000"/>
                  </a:schemeClr>
                </a:solidFill>
              </a:rPr>
              <a:t>https://www.gartner.com/doc/2852717/it-market-clock-database-management</a:t>
            </a:r>
            <a:endParaRPr lang="en-US" sz="1800" dirty="0">
              <a:solidFill>
                <a:schemeClr val="bg1">
                  <a:lumMod val="50000"/>
                </a:schemeClr>
              </a:solidFill>
            </a:endParaRPr>
          </a:p>
        </p:txBody>
      </p:sp>
    </p:spTree>
    <p:extLst>
      <p:ext uri="{BB962C8B-B14F-4D97-AF65-F5344CB8AC3E}">
        <p14:creationId xmlns:p14="http://schemas.microsoft.com/office/powerpoint/2010/main" val="14880659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ptum WIdescreen 2017">
  <a:themeElements>
    <a:clrScheme name="Optum May 2017">
      <a:dk1>
        <a:srgbClr val="55565A"/>
      </a:dk1>
      <a:lt1>
        <a:srgbClr val="FFFFFF"/>
      </a:lt1>
      <a:dk2>
        <a:srgbClr val="55565A"/>
      </a:dk2>
      <a:lt2>
        <a:srgbClr val="FFFFFF"/>
      </a:lt2>
      <a:accent1>
        <a:srgbClr val="E87722"/>
      </a:accent1>
      <a:accent2>
        <a:srgbClr val="EAAA00"/>
      </a:accent2>
      <a:accent3>
        <a:srgbClr val="63666A"/>
      </a:accent3>
      <a:accent4>
        <a:srgbClr val="888B8D"/>
      </a:accent4>
      <a:accent5>
        <a:srgbClr val="B1B3B3"/>
      </a:accent5>
      <a:accent6>
        <a:srgbClr val="D0D0CE"/>
      </a:accent6>
      <a:hlink>
        <a:srgbClr val="E87722"/>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76200" cap="rnd">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dirty="0" smtClean="0"/>
        </a:defPPr>
      </a:lstStyle>
    </a:txDef>
  </a:objectDefaults>
  <a:extraClrSchemeLst/>
  <a:custClrLst>
    <a:custClr name="Custom Color 1">
      <a:srgbClr val="E87722"/>
    </a:custClr>
    <a:custClr name="Custom Color 2">
      <a:srgbClr val="888B8D"/>
    </a:custClr>
    <a:custClr name="Custom Color 3">
      <a:srgbClr val="739600"/>
    </a:custClr>
    <a:custClr name="Custom Color 4">
      <a:srgbClr val="008770"/>
    </a:custClr>
    <a:custClr name="Custom Color 5">
      <a:srgbClr val="00549F"/>
    </a:custClr>
    <a:custClr name="Custom Color 6">
      <a:srgbClr val="3B0083"/>
    </a:custClr>
    <a:custClr name="Custom Color 7">
      <a:srgbClr val="A22B38"/>
    </a:custClr>
  </a:custClrLst>
  <a:extLst>
    <a:ext uri="{05A4C25C-085E-4340-85A3-A5531E510DB2}">
      <thm15:themeFamily xmlns:thm15="http://schemas.microsoft.com/office/thememl/2012/main" name="Optum Template Widescreen - 2017 - 06.27.17.potx" id="{14CCB6DF-C717-4413-BCDA-15B71AA5CDD8}" vid="{817E4C5E-750D-4B97-8ADE-F637BD8C07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48E6CAA81EF3A44BA4646087124E6A2" ma:contentTypeVersion="1" ma:contentTypeDescription="Create a new document." ma:contentTypeScope="" ma:versionID="672be685ca0a56a5272b13b223a2a581">
  <xsd:schema xmlns:xsd="http://www.w3.org/2001/XMLSchema" xmlns:xs="http://www.w3.org/2001/XMLSchema" xmlns:p="http://schemas.microsoft.com/office/2006/metadata/properties" xmlns:ns1="http://schemas.microsoft.com/sharepoint/v3" targetNamespace="http://schemas.microsoft.com/office/2006/metadata/properties" ma:root="true" ma:fieldsID="48c5b5cd9b8d25ff6dd15848836f4270"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72DBA8-2504-4AD1-BD72-3562DB5094EB}">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D2EBEF4A-1F8A-41DB-8676-6076FF1113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30297D7-6120-4AEC-BD90-27546ED06F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Optum Template Widescreen - 2017 - 06.27.17</Template>
  <TotalTime>128952</TotalTime>
  <Words>2954</Words>
  <Application>Microsoft Macintosh PowerPoint</Application>
  <PresentationFormat>Custom</PresentationFormat>
  <Paragraphs>451</Paragraphs>
  <Slides>30</Slides>
  <Notes>9</Notes>
  <HiddenSlides>1</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7" baseType="lpstr">
      <vt:lpstr>Apple Chancery</vt:lpstr>
      <vt:lpstr>Arial</vt:lpstr>
      <vt:lpstr>Arial Narrow</vt:lpstr>
      <vt:lpstr>Calibri</vt:lpstr>
      <vt:lpstr>Segoe UI</vt:lpstr>
      <vt:lpstr>Optum WIdescreen 2017</vt:lpstr>
      <vt:lpstr>think-cell Slide</vt:lpstr>
      <vt:lpstr>PowerPoint Presentation</vt:lpstr>
      <vt:lpstr>Talk Description</vt:lpstr>
      <vt:lpstr>Agenda</vt:lpstr>
      <vt:lpstr>Hello, my name is</vt:lpstr>
      <vt:lpstr>The World is “Not Only SQL” (a.k.a. NoSQL)</vt:lpstr>
      <vt:lpstr>Encourage Systems Thinking</vt:lpstr>
      <vt:lpstr>Enterprise Knowledge Graph</vt:lpstr>
      <vt:lpstr>Graph Databases are HOT!</vt:lpstr>
      <vt:lpstr>Executive Summary</vt:lpstr>
      <vt:lpstr>Graph Technologies</vt:lpstr>
      <vt:lpstr>Relational vs. Graph</vt:lpstr>
      <vt:lpstr>Property-based Similarity Example</vt:lpstr>
      <vt:lpstr>Vector Similarity</vt:lpstr>
      <vt:lpstr>Vector Representation</vt:lpstr>
      <vt:lpstr>Graph to Vector</vt:lpstr>
      <vt:lpstr>Example: Customer Similarity</vt:lpstr>
      <vt:lpstr>The Curse of Dimensionality</vt:lpstr>
      <vt:lpstr>Serial vs. Parallel Graph Algorithms</vt:lpstr>
      <vt:lpstr>Does the Human Brain do Serial or Parallel Computation? </vt:lpstr>
      <vt:lpstr>PowerPoint Presentation</vt:lpstr>
      <vt:lpstr>What just happened</vt:lpstr>
      <vt:lpstr>The Product Recommendation Challenge</vt:lpstr>
      <vt:lpstr>The Rise of Automatic Graph Feature Engineering</vt:lpstr>
      <vt:lpstr>Example of Graph Embedding – Encode and Decode</vt:lpstr>
      <vt:lpstr>The Deep Learning Bartender</vt:lpstr>
      <vt:lpstr>Explainable AI Models Leverage Graphs</vt:lpstr>
      <vt:lpstr>Three Eras of Computing</vt:lpstr>
      <vt:lpstr>Onward to the Hardware Graph!</vt:lpstr>
      <vt:lpstr>Emergence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Optum PowerPoint template - 2017</dc:title>
  <dc:creator>Sandra Johnson</dc:creator>
  <cp:lastModifiedBy>Dan McCreary</cp:lastModifiedBy>
  <cp:revision>570</cp:revision>
  <cp:lastPrinted>2017-10-10T15:38:39Z</cp:lastPrinted>
  <dcterms:created xsi:type="dcterms:W3CDTF">2017-07-17T15:17:37Z</dcterms:created>
  <dcterms:modified xsi:type="dcterms:W3CDTF">2024-04-23T03:24:08Z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0x010100148E6CAA81EF3A44BA4646087124E6A2</vt:lpwstr>
  </property>
</Properties>
</file>