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309" r:id="rId3"/>
    <p:sldId id="299" r:id="rId4"/>
    <p:sldId id="307" r:id="rId5"/>
    <p:sldId id="300" r:id="rId6"/>
    <p:sldId id="308" r:id="rId7"/>
    <p:sldId id="301" r:id="rId8"/>
    <p:sldId id="302" r:id="rId9"/>
    <p:sldId id="291" r:id="rId10"/>
    <p:sldId id="303" r:id="rId11"/>
    <p:sldId id="304" r:id="rId12"/>
    <p:sldId id="305" r:id="rId13"/>
    <p:sldId id="306" r:id="rId14"/>
    <p:sldId id="298" r:id="rId15"/>
  </p:sldIdLst>
  <p:sldSz cx="9144000" cy="6858000" type="screen4x3"/>
  <p:notesSz cx="6858000" cy="91995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60"/>
  </p:normalViewPr>
  <p:slideViewPr>
    <p:cSldViewPr>
      <p:cViewPr varScale="1">
        <p:scale>
          <a:sx n="116" d="100"/>
          <a:sy n="116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0F308AC-6743-2D0B-DA8F-B1D0C0B5FA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89E6491-EF60-6F0A-EC45-BFDC29F3B8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43885E3A-D3E8-BCC7-FD80-C5BFF63FA3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E666E166-6717-7147-F7CB-8865112B831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BF71CC-D937-9B4D-B288-62F2212F50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6EE560-5BC6-1B94-57C3-24B4315E9E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18C35A3-D7E3-1549-3E2A-2B633519E1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B3CB6BB-6BE1-C181-A470-B28B59D2240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B411FD3-1D91-D923-C48B-A49D7FAFEA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F4618CB-A821-F2BD-809D-8294936003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59B80C66-714E-A0FE-19F4-9B41B6149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88505-A877-BC44-A2ED-2770CD9BC7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EECE-9831-3A56-943E-48BBC707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7E6A2-D5FC-9EEF-F9DA-03100CD99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ABDA-0648-6779-14F4-44CFDDAA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B378-CF51-A121-754C-4E080E2B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3824-F5F1-04B3-B794-7E3590BE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7D45B-B8FD-3C4F-AF78-76197CB9D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0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1DFF-66D1-99DA-2676-0C34E915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0D2E5-71AB-9F81-2FB7-83C6D7A1E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55EC-EF81-3835-F5C8-FD152C32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3220-20BC-30A2-67F7-11007D58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13FA-AA64-39FB-B718-6BF2483B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A82AC-9EBB-974D-9ADF-43C9E73F3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387C1-3FC8-8ECC-697B-D06B92651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143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6B6AC-546B-154F-01D8-B98713494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143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0EF5-B6FC-4A5A-E8E9-26A606D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1C58-6764-812B-4253-D1EEE70F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4E69-9C3F-E242-FB8C-F675D463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B7FDD-B8A4-524A-B0B7-9C33B3D86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63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7A0C-B6A1-2AEE-3C36-FDB3FA42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42BD-8313-2237-DC97-3275832E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B2EC-C894-CEBC-E680-073A976E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450C-62F1-3719-1659-4F8A2F3B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BE5D-63B7-8476-10D2-B098570B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832E4-763E-1F4A-B04A-989759AD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29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130E-7552-2963-9E53-968ECB7A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8A88A-62BA-5F8D-BED0-9AAD4B78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64752-2C15-7C3D-3D53-884FC915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B9EB-D7D6-D97C-1A08-6452CBBD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2649-7AC9-8297-39B3-11E9DD50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FAA51-BE87-4847-A22A-F08E18776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93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E48C-221D-A441-FF8E-35093BB5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E33E-96C2-2441-CDF4-5E444D81F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2C81-60BD-8C83-252C-8C0C00D49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CBC63-CA7A-BC3E-BEAC-7EEA7C14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951B0-D44F-7AF0-AABA-BB6AE17D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B979-0B55-F365-776E-A13C52EC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CC30A-B460-8842-AD81-8B6E1499D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1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6152-789A-BEB0-3E99-83996F09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AA18-D3AA-3C49-1D37-375628B6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38E62-B994-CDBB-BAA6-FF61685F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BCD39-A8C8-2B8A-CFC9-A38FE392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49729-1047-9BF8-4EAC-C46A9B2F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756F7-EF6A-EB5D-A1D1-36327C82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433F0-E44C-DD7E-9855-F716437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1B81A-5D95-2216-19D2-CAA0EAD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9C38-5818-DC48-B182-C750DD2C8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03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1E2-E9D3-E92A-EF02-9EF384C2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695CC-8A80-71F3-E441-5D143B28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732-5D5C-7297-D963-6ED9165F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D0352-DCB2-0A91-CA82-672B102F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EF0E7-4C3C-E743-B06C-E05136F6D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7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52170-A8ED-5269-3802-FE3ACA87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AEEB0-ED8B-6233-A58B-AF6807FD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DE071-3F8F-5D13-10B3-96713801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16573-6B68-4E49-844F-34D0360D8F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95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B7F-8387-3536-DAC3-FB96049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F12A-AAB6-BBBA-1011-9BE2F43D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054CE-6B7C-F9E1-A949-8DF3666E0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AE14-DA52-1539-514F-A698C10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0969-0F57-48C4-C074-89248EA0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D2DC5-23B4-C972-E449-A81572C1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1060E-E128-3649-8C5D-13DDB490F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79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BA6-114C-1F2A-B50B-AD132DC6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3C708-FDB4-2B77-C1A9-A0BE33C95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2FBD6-49C4-E620-1E73-D9111CFCD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5141C-C655-3814-3493-E9A4F18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F31BC-C82D-738B-DBC9-0051F5D7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0249-0831-680A-48AF-333742E0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47E14-8629-6F4F-973E-1A00275DF3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1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D4B65CF-33F6-1054-1F84-C46B217F3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D65DA4-771F-089E-D07C-734810443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B40EF9C-4F0C-4CD7-9E89-6217491E65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7731624-8ED2-BF7B-00D9-94D6364028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8F06FD-6F9F-0AE1-DFF5-16AF14595D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5225F3-4A47-5E4C-A990-39412021CD1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40" name="Group 16">
            <a:extLst>
              <a:ext uri="{FF2B5EF4-FFF2-40B4-BE49-F238E27FC236}">
                <a16:creationId xmlns:a16="http://schemas.microsoft.com/office/drawing/2014/main" id="{8B74E5B8-CC89-23EB-0F17-A7C967384EE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829300"/>
            <a:ext cx="774700" cy="790575"/>
            <a:chOff x="149" y="3600"/>
            <a:chExt cx="488" cy="498"/>
          </a:xfrm>
        </p:grpSpPr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6B6C7496-5A8E-6A57-7934-A5F062C76B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3DE5E4C4-1909-2827-6398-62A12AC11A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1038" name="AutoShape 14">
              <a:extLst>
                <a:ext uri="{FF2B5EF4-FFF2-40B4-BE49-F238E27FC236}">
                  <a16:creationId xmlns:a16="http://schemas.microsoft.com/office/drawing/2014/main" id="{7CC2F7D6-97E8-51C3-52A2-0541721DDB1A}"/>
                </a:ext>
              </a:extLst>
            </p:cNvPr>
            <p:cNvCxnSpPr>
              <a:cxnSpLocks noChangeShapeType="1"/>
              <a:stCxn id="1036" idx="5"/>
              <a:endCxn id="1037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2" name="Group 18">
            <a:extLst>
              <a:ext uri="{FF2B5EF4-FFF2-40B4-BE49-F238E27FC236}">
                <a16:creationId xmlns:a16="http://schemas.microsoft.com/office/drawing/2014/main" id="{FD3091C2-A990-D703-B7E6-47E0613A37D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9144000" cy="76200"/>
            <a:chOff x="0" y="624"/>
            <a:chExt cx="5760" cy="48"/>
          </a:xfrm>
        </p:grpSpPr>
        <p:sp>
          <p:nvSpPr>
            <p:cNvPr id="1043" name="Line 19">
              <a:extLst>
                <a:ext uri="{FF2B5EF4-FFF2-40B4-BE49-F238E27FC236}">
                  <a16:creationId xmlns:a16="http://schemas.microsoft.com/office/drawing/2014/main" id="{326DC9D2-FDBB-B988-DB71-336BEE62106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0">
              <a:extLst>
                <a:ext uri="{FF2B5EF4-FFF2-40B4-BE49-F238E27FC236}">
                  <a16:creationId xmlns:a16="http://schemas.microsoft.com/office/drawing/2014/main" id="{B931845F-47CC-C771-CC25-697CB589B0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624"/>
              <a:ext cx="5760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1DACCE1-88E6-7406-FBE5-6B4B39583C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8001000" cy="2362200"/>
          </a:xfrm>
        </p:spPr>
        <p:txBody>
          <a:bodyPr anchor="ctr"/>
          <a:lstStyle/>
          <a:p>
            <a:r>
              <a:rPr lang="en-US" altLang="en-US" sz="4400"/>
              <a:t>Minnesota</a:t>
            </a:r>
            <a:br>
              <a:rPr lang="en-US" altLang="en-US" sz="4400"/>
            </a:br>
            <a:r>
              <a:rPr lang="en-US" altLang="en-US" sz="4400"/>
              <a:t>Department of Education</a:t>
            </a:r>
            <a:br>
              <a:rPr lang="en-US" altLang="en-US" sz="4400"/>
            </a:br>
            <a:r>
              <a:rPr lang="en-US" altLang="en-US" sz="2400"/>
              <a:t>Metadata Registry Case Study</a:t>
            </a:r>
            <a:br>
              <a:rPr lang="en-US" altLang="en-US" sz="2400"/>
            </a:br>
            <a:r>
              <a:rPr lang="en-US" altLang="en-US" sz="2400"/>
              <a:t>Date: October 31</a:t>
            </a:r>
            <a:r>
              <a:rPr lang="en-US" altLang="en-US" sz="2400" baseline="30000"/>
              <a:t>st</a:t>
            </a:r>
            <a:r>
              <a:rPr lang="en-US" altLang="en-US" sz="2400"/>
              <a:t>, 2008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5B2C97C-0BD6-5139-6C10-918EBC8581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57800" y="4572000"/>
            <a:ext cx="3581400" cy="19812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President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 &amp; Associates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dan@danmccreary.com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(952) 931-9198</a:t>
            </a:r>
            <a:endParaRPr lang="en-US" altLang="en-US" b="1" i="1">
              <a:latin typeface="Arial Narrow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17A0068-8EEF-0B53-EF28-8113CA6F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55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2540" name="Group 12">
            <a:extLst>
              <a:ext uri="{FF2B5EF4-FFF2-40B4-BE49-F238E27FC236}">
                <a16:creationId xmlns:a16="http://schemas.microsoft.com/office/drawing/2014/main" id="{4EBC9839-5FA8-4694-A68D-532D5CA81E40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2546350"/>
            <a:ext cx="9525" cy="9525"/>
            <a:chOff x="-3" y="-3"/>
            <a:chExt cx="6" cy="6"/>
          </a:xfrm>
        </p:grpSpPr>
        <p:grpSp>
          <p:nvGrpSpPr>
            <p:cNvPr id="22538" name="Group 10">
              <a:extLst>
                <a:ext uri="{FF2B5EF4-FFF2-40B4-BE49-F238E27FC236}">
                  <a16:creationId xmlns:a16="http://schemas.microsoft.com/office/drawing/2014/main" id="{70B42329-A2CD-BE00-D5FA-614F2F668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73898B3A-4D1C-98D2-A58A-EC602C950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7962BE58-0607-CD03-7056-57A865BA8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EC6F02BB-ED54-7C2A-631A-CA5907621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6" cy="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145F8530-3D19-C828-7A60-51E2D135F8E8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5143500"/>
            <a:ext cx="2209800" cy="1382713"/>
            <a:chOff x="432" y="1080"/>
            <a:chExt cx="912" cy="571"/>
          </a:xfrm>
        </p:grpSpPr>
        <p:sp>
          <p:nvSpPr>
            <p:cNvPr id="22544" name="Oval 16">
              <a:extLst>
                <a:ext uri="{FF2B5EF4-FFF2-40B4-BE49-F238E27FC236}">
                  <a16:creationId xmlns:a16="http://schemas.microsoft.com/office/drawing/2014/main" id="{25B28036-E336-B75A-DDF9-81BE2F2BC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80"/>
              <a:ext cx="192" cy="19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545" name="Oval 17">
              <a:extLst>
                <a:ext uri="{FF2B5EF4-FFF2-40B4-BE49-F238E27FC236}">
                  <a16:creationId xmlns:a16="http://schemas.microsoft.com/office/drawing/2014/main" id="{AC30DF24-34C7-13F3-4759-8F31B2A1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20"/>
              <a:ext cx="192" cy="19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22546" name="AutoShape 18">
              <a:extLst>
                <a:ext uri="{FF2B5EF4-FFF2-40B4-BE49-F238E27FC236}">
                  <a16:creationId xmlns:a16="http://schemas.microsoft.com/office/drawing/2014/main" id="{4EB6F570-5AD2-A704-28C2-B572F4B6F8B7}"/>
                </a:ext>
              </a:extLst>
            </p:cNvPr>
            <p:cNvCxnSpPr>
              <a:cxnSpLocks noChangeShapeType="1"/>
              <a:stCxn id="22544" idx="5"/>
              <a:endCxn id="22545" idx="1"/>
            </p:cNvCxnSpPr>
            <p:nvPr/>
          </p:nvCxnSpPr>
          <p:spPr bwMode="auto">
            <a:xfrm>
              <a:off x="788" y="1253"/>
              <a:ext cx="104" cy="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54899AA9-12C1-6715-6203-7EB09B537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12"/>
              <a:ext cx="91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cs typeface="Arial" panose="020B0604020202020204" pitchFamily="34" charset="0"/>
                </a:rPr>
                <a:t>Metadata Solutions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9CB09F3C-33F4-397F-FF1A-CA09C5A7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02BC8A3-E566-60F7-116E-8427D558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BB61A22-80A2-0FEA-F563-5C4CABA3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9962-FC7C-2A48-ACBA-66DDC6C6D39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A2205322-1708-6532-7D49-DB6D7B5AC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FAQs</a:t>
            </a:r>
          </a:p>
        </p:txBody>
      </p:sp>
      <p:pic>
        <p:nvPicPr>
          <p:cNvPr id="87045" name="Picture 5">
            <a:extLst>
              <a:ext uri="{FF2B5EF4-FFF2-40B4-BE49-F238E27FC236}">
                <a16:creationId xmlns:a16="http://schemas.microsoft.com/office/drawing/2014/main" id="{31A037BA-9B8F-D088-12C0-69A2E856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0" r="1724" b="4031"/>
          <a:stretch>
            <a:fillRect/>
          </a:stretch>
        </p:blipFill>
        <p:spPr bwMode="auto">
          <a:xfrm>
            <a:off x="1143000" y="1257300"/>
            <a:ext cx="65151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8C7B3120-BBBC-BC2D-F7F3-88C3AD27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7CD3EA7-17E6-9901-64C4-5EEAC2B2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F39C9C4-F65C-437B-6B36-D3160CCE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5CB9E-3277-2A45-9CC5-D7896AA7C2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3746B7EA-0E62-DAF5-A27A-5FBF7226A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Element Properties (page 1)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DF5E09E0-68DF-295D-69E4-DC4AD66D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3"/>
          <a:stretch>
            <a:fillRect/>
          </a:stretch>
        </p:blipFill>
        <p:spPr bwMode="auto">
          <a:xfrm>
            <a:off x="1228725" y="1485900"/>
            <a:ext cx="66865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9A95667-E86C-4020-E29E-6AE7BFB3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3192BB4-6931-D0F3-E36E-9872D013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418B8F8-0E00-BB8D-3C09-FDA174C2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069F0-E686-2445-B395-D3C77A55CA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7419F102-D15D-2B31-F67F-3366F78DB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Element Properties (page 2)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B554E60C-13F8-1D67-C361-239E0922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3"/>
          <a:stretch>
            <a:fillRect/>
          </a:stretch>
        </p:blipFill>
        <p:spPr bwMode="auto">
          <a:xfrm>
            <a:off x="1228725" y="1485900"/>
            <a:ext cx="66865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CD1F41B-56B3-0CAB-49A4-8EC1EDE8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2233C56-80D7-4AE8-1747-1663221C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346F1-3B80-B7B8-8392-9ADDC689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AD4F-FE1B-D047-BC37-FF108EA0165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910C08C-E26A-9CA4-6DE0-C82FBF059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Element Properties (page 3)</a:t>
            </a:r>
          </a:p>
        </p:txBody>
      </p:sp>
      <p:pic>
        <p:nvPicPr>
          <p:cNvPr id="93189" name="Picture 5">
            <a:extLst>
              <a:ext uri="{FF2B5EF4-FFF2-40B4-BE49-F238E27FC236}">
                <a16:creationId xmlns:a16="http://schemas.microsoft.com/office/drawing/2014/main" id="{3B328182-9AFD-0E5C-0F77-17420A28E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086100"/>
            <a:ext cx="3238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691FE6D-1B84-146A-4281-E08E3810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4C78C1-78E7-2A30-3A72-035881CA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EFFA43-4213-90CD-C89B-7F7D8B31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6D11-910E-8D47-BE9A-8FB7EC15D5A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AA8D3E6-AB1F-CD10-2A3B-D06E093DF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B71224F-9BDF-E7E2-DBAC-0EA18A47C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Please contact me for more information: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Native XML Databases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Metadata Management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Metadata Registries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Service Oriented Architectures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Business Intelligence and Data Warehouse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Semantic Web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 McCreary, President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 McCreary &amp; Associates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Metadata Strategy Development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dan@danmccreary.com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(952) 931-9198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53B41-0D45-6E2C-DEC7-050E45E5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F00D8B-47AA-7CBA-7B00-9A01FEA0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8675A8-5519-A5C0-B4D2-C8043BB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762B5-FA6E-6548-BC5A-2C13344A281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3E158C89-F46A-944A-CCE1-A33781610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Background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C453FD4-DA96-6687-BA92-F385ACAAD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Goals</a:t>
            </a:r>
          </a:p>
          <a:p>
            <a:pPr lvl="1"/>
            <a:r>
              <a:rPr lang="en-US" altLang="en-US" sz="2400"/>
              <a:t>Create consistent data definitions for No Child Left Behind reporting</a:t>
            </a:r>
          </a:p>
          <a:p>
            <a:pPr lvl="1"/>
            <a:r>
              <a:rPr lang="en-US" altLang="en-US" sz="2400"/>
              <a:t>Make data definitions consistent across time and across multiple organizations </a:t>
            </a:r>
          </a:p>
          <a:p>
            <a:pPr lvl="2"/>
            <a:r>
              <a:rPr lang="en-US" altLang="en-US" sz="2000"/>
              <a:t>Early Learning, K-12, Math, Science, Reading, Writing, English Language Learners, Special Education, State and Federal Reporting</a:t>
            </a:r>
          </a:p>
          <a:p>
            <a:r>
              <a:rPr lang="en-US" altLang="en-US" sz="2800"/>
              <a:t>Examples</a:t>
            </a:r>
          </a:p>
          <a:p>
            <a:pPr lvl="1"/>
            <a:r>
              <a:rPr lang="en-US" altLang="en-US" sz="2400"/>
              <a:t>What is the definition of “graduation rate”?</a:t>
            </a:r>
          </a:p>
          <a:p>
            <a:pPr lvl="1"/>
            <a:r>
              <a:rPr lang="en-US" altLang="en-US" sz="2400"/>
              <a:t>What is the definition of “proficiency”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F5B36EA-3E77-C6E5-7F31-E82A237B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80008AB-16BD-846B-9E19-4DE6AC7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B6CF386-0A23-EC40-BACA-7CCC290F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415C-D886-FA4F-91FA-EF09A7EB41B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E672624A-BCCC-59A4-F765-C5C6148B4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Elements (A-Z)</a:t>
            </a:r>
          </a:p>
        </p:txBody>
      </p:sp>
      <p:pic>
        <p:nvPicPr>
          <p:cNvPr id="77829" name="Picture 5">
            <a:extLst>
              <a:ext uri="{FF2B5EF4-FFF2-40B4-BE49-F238E27FC236}">
                <a16:creationId xmlns:a16="http://schemas.microsoft.com/office/drawing/2014/main" id="{D4AF79DF-E45B-965A-9F91-A26C1D14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6" r="5376" b="2974"/>
          <a:stretch>
            <a:fillRect/>
          </a:stretch>
        </p:blipFill>
        <p:spPr bwMode="auto">
          <a:xfrm>
            <a:off x="1028700" y="1485900"/>
            <a:ext cx="6972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DCF0480-7E33-A30D-098A-7B4F67A6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2429792-90A1-F362-5C27-5BAE2DDF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DBE0AF1-3312-8266-2217-F2C2AB1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DF00-BACE-C44E-8E8C-12C7EE03433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2E3B1A78-99A4-C510-982B-30D258295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Student – Subclass of Person</a:t>
            </a:r>
          </a:p>
        </p:txBody>
      </p:sp>
      <p:pic>
        <p:nvPicPr>
          <p:cNvPr id="94213" name="Picture 5">
            <a:extLst>
              <a:ext uri="{FF2B5EF4-FFF2-40B4-BE49-F238E27FC236}">
                <a16:creationId xmlns:a16="http://schemas.microsoft.com/office/drawing/2014/main" id="{430108F4-3533-FCE3-7115-62D25D31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62150"/>
            <a:ext cx="48577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DE4D16C-0A21-3026-37FD-A5E9138B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EAEAB09-BDEA-CD1F-028A-145BE0C5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EB760F1-A8F8-9D8F-942F-251C588C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37FE-79D5-E342-8B0B-A17EACD1C23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6264E05-2DE7-A376-E8AD-CCDE17A70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Element Search</a:t>
            </a:r>
          </a:p>
        </p:txBody>
      </p:sp>
      <p:pic>
        <p:nvPicPr>
          <p:cNvPr id="79877" name="Picture 5">
            <a:extLst>
              <a:ext uri="{FF2B5EF4-FFF2-40B4-BE49-F238E27FC236}">
                <a16:creationId xmlns:a16="http://schemas.microsoft.com/office/drawing/2014/main" id="{F1478E66-4BB9-3D4C-F476-19C5C812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/>
          <a:stretch>
            <a:fillRect/>
          </a:stretch>
        </p:blipFill>
        <p:spPr bwMode="auto">
          <a:xfrm>
            <a:off x="1943100" y="1028700"/>
            <a:ext cx="4786313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574E4388-20A2-1104-E11C-D65F57A5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E562F61-612C-0D23-3E51-046D4592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C6C414B-61E4-20BF-8CA1-31AB5DCD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3BC50-C8ED-F14B-9C30-A2E8A47957D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769D4088-A487-2840-1196-CC099D0A0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 Mapping</a:t>
            </a:r>
          </a:p>
        </p:txBody>
      </p:sp>
      <p:pic>
        <p:nvPicPr>
          <p:cNvPr id="96261" name="Picture 5">
            <a:extLst>
              <a:ext uri="{FF2B5EF4-FFF2-40B4-BE49-F238E27FC236}">
                <a16:creationId xmlns:a16="http://schemas.microsoft.com/office/drawing/2014/main" id="{51422C89-09A8-34BC-820E-CCB4A866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71600"/>
            <a:ext cx="4287838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8419C8A-A33A-FA08-CDFB-C33EFE4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F0E6543-5CCB-F2A3-6600-ED5FB89B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1F56193-3713-FBE1-82B5-63A7C3B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281C-2DC5-C04F-A3C1-E8D5CBFB1C0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BAC3832C-8836-200A-6AA9-8CC0B7F9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by Team</a:t>
            </a:r>
          </a:p>
        </p:txBody>
      </p:sp>
      <p:pic>
        <p:nvPicPr>
          <p:cNvPr id="81925" name="Picture 5">
            <a:extLst>
              <a:ext uri="{FF2B5EF4-FFF2-40B4-BE49-F238E27FC236}">
                <a16:creationId xmlns:a16="http://schemas.microsoft.com/office/drawing/2014/main" id="{D47C7D43-9EFC-BDDD-E860-B1AF2717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95400"/>
            <a:ext cx="74771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00C7BB3-FC64-C584-33A4-32B4FFE3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51DB221-B762-ADDD-374D-44C16FA6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FF4F28A-0DB3-70A9-4013-002436B0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3D606-37A5-A44B-95B5-4330B978ECD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6CA85F89-2FBA-648A-CC33-66C41D46F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by Namespace</a:t>
            </a:r>
          </a:p>
        </p:txBody>
      </p:sp>
      <p:pic>
        <p:nvPicPr>
          <p:cNvPr id="83973" name="Picture 5">
            <a:extLst>
              <a:ext uri="{FF2B5EF4-FFF2-40B4-BE49-F238E27FC236}">
                <a16:creationId xmlns:a16="http://schemas.microsoft.com/office/drawing/2014/main" id="{4915F743-EA62-AA2B-F755-052A898C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647825"/>
            <a:ext cx="751522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5D8B6FE-21EA-E12F-80CC-13FC9C63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705F6BD-4F2E-B4F6-3F29-36C8C68C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5BD4C86-F4A6-BC43-AA9B-813723E2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9AF3-36D2-9143-BBCE-625D7E81543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108" name="Rectangle 1028">
            <a:extLst>
              <a:ext uri="{FF2B5EF4-FFF2-40B4-BE49-F238E27FC236}">
                <a16:creationId xmlns:a16="http://schemas.microsoft.com/office/drawing/2014/main" id="{B813154A-CDBC-C544-9018-04047E9CF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Dictionary</a:t>
            </a:r>
          </a:p>
        </p:txBody>
      </p:sp>
      <p:pic>
        <p:nvPicPr>
          <p:cNvPr id="47110" name="Picture 1030">
            <a:extLst>
              <a:ext uri="{FF2B5EF4-FFF2-40B4-BE49-F238E27FC236}">
                <a16:creationId xmlns:a16="http://schemas.microsoft.com/office/drawing/2014/main" id="{AF3E5017-ED86-D1E2-39EC-FFD401AE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5" r="2933" b="3944"/>
          <a:stretch>
            <a:fillRect/>
          </a:stretch>
        </p:blipFill>
        <p:spPr bwMode="auto">
          <a:xfrm>
            <a:off x="800100" y="1028700"/>
            <a:ext cx="77724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D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M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D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249</TotalTime>
  <Words>298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Times New Roman</vt:lpstr>
      <vt:lpstr>Arial Narrow</vt:lpstr>
      <vt:lpstr>Arial</vt:lpstr>
      <vt:lpstr>DMA</vt:lpstr>
      <vt:lpstr>Minnesota Department of Education Metadata Registry Case Study Date: October 31st, 2008</vt:lpstr>
      <vt:lpstr>Background</vt:lpstr>
      <vt:lpstr>Data Elements (A-Z)</vt:lpstr>
      <vt:lpstr>Student – Subclass of Person</vt:lpstr>
      <vt:lpstr>Data Element Search</vt:lpstr>
      <vt:lpstr>Semantic Mapping</vt:lpstr>
      <vt:lpstr>Search by Team</vt:lpstr>
      <vt:lpstr>Search by Namespace</vt:lpstr>
      <vt:lpstr>About the Dictionary</vt:lpstr>
      <vt:lpstr>FAQs</vt:lpstr>
      <vt:lpstr>Data Element Properties (page 1)</vt:lpstr>
      <vt:lpstr>Data Element Properties (page 2)</vt:lpstr>
      <vt:lpstr>Data Element Properties (page 3)</vt:lpstr>
      <vt:lpstr>Thank You!</vt:lpstr>
    </vt:vector>
  </TitlesOfParts>
  <Company>Dan McCreary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Subtitle Date: x/x/2008</dc:title>
  <dc:creator>HP Authorized Customer</dc:creator>
  <cp:lastModifiedBy>Dan McCreary</cp:lastModifiedBy>
  <cp:revision>3</cp:revision>
  <dcterms:created xsi:type="dcterms:W3CDTF">2008-11-02T23:02:52Z</dcterms:created>
  <dcterms:modified xsi:type="dcterms:W3CDTF">2023-11-03T12:18:19Z</dcterms:modified>
</cp:coreProperties>
</file>