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71" r:id="rId2"/>
    <p:sldId id="334" r:id="rId3"/>
    <p:sldId id="335" r:id="rId4"/>
    <p:sldId id="291" r:id="rId5"/>
    <p:sldId id="336" r:id="rId6"/>
    <p:sldId id="365" r:id="rId7"/>
    <p:sldId id="300" r:id="rId8"/>
    <p:sldId id="330" r:id="rId9"/>
    <p:sldId id="338" r:id="rId10"/>
    <p:sldId id="362" r:id="rId11"/>
    <p:sldId id="306" r:id="rId12"/>
    <p:sldId id="299" r:id="rId13"/>
    <p:sldId id="386" r:id="rId14"/>
    <p:sldId id="355" r:id="rId15"/>
    <p:sldId id="319" r:id="rId16"/>
    <p:sldId id="356" r:id="rId17"/>
    <p:sldId id="357" r:id="rId18"/>
    <p:sldId id="367" r:id="rId19"/>
    <p:sldId id="366" r:id="rId20"/>
    <p:sldId id="320" r:id="rId21"/>
    <p:sldId id="331" r:id="rId22"/>
    <p:sldId id="332" r:id="rId23"/>
    <p:sldId id="333" r:id="rId24"/>
    <p:sldId id="339" r:id="rId25"/>
    <p:sldId id="340" r:id="rId26"/>
    <p:sldId id="341" r:id="rId27"/>
    <p:sldId id="343" r:id="rId28"/>
    <p:sldId id="350" r:id="rId29"/>
    <p:sldId id="346" r:id="rId30"/>
    <p:sldId id="342" r:id="rId31"/>
    <p:sldId id="344" r:id="rId32"/>
    <p:sldId id="364" r:id="rId33"/>
    <p:sldId id="345" r:id="rId34"/>
    <p:sldId id="380" r:id="rId35"/>
    <p:sldId id="349" r:id="rId36"/>
    <p:sldId id="381" r:id="rId37"/>
    <p:sldId id="373" r:id="rId38"/>
    <p:sldId id="375" r:id="rId39"/>
    <p:sldId id="374" r:id="rId40"/>
    <p:sldId id="376" r:id="rId41"/>
    <p:sldId id="377" r:id="rId42"/>
    <p:sldId id="378" r:id="rId43"/>
    <p:sldId id="379" r:id="rId44"/>
    <p:sldId id="347" r:id="rId45"/>
    <p:sldId id="302" r:id="rId46"/>
    <p:sldId id="303" r:id="rId47"/>
    <p:sldId id="385" r:id="rId48"/>
    <p:sldId id="382" r:id="rId49"/>
    <p:sldId id="304" r:id="rId50"/>
    <p:sldId id="308" r:id="rId51"/>
    <p:sldId id="309" r:id="rId52"/>
    <p:sldId id="310" r:id="rId53"/>
    <p:sldId id="312" r:id="rId54"/>
    <p:sldId id="313" r:id="rId55"/>
    <p:sldId id="305" r:id="rId56"/>
    <p:sldId id="314" r:id="rId57"/>
    <p:sldId id="315" r:id="rId58"/>
    <p:sldId id="316" r:id="rId59"/>
    <p:sldId id="317" r:id="rId60"/>
    <p:sldId id="318" r:id="rId61"/>
    <p:sldId id="322" r:id="rId62"/>
    <p:sldId id="325" r:id="rId63"/>
    <p:sldId id="323" r:id="rId64"/>
    <p:sldId id="324" r:id="rId65"/>
    <p:sldId id="369" r:id="rId66"/>
    <p:sldId id="370" r:id="rId67"/>
    <p:sldId id="371" r:id="rId68"/>
    <p:sldId id="372" r:id="rId69"/>
    <p:sldId id="387" r:id="rId70"/>
    <p:sldId id="327" r:id="rId71"/>
    <p:sldId id="351" r:id="rId72"/>
    <p:sldId id="352" r:id="rId73"/>
    <p:sldId id="353" r:id="rId74"/>
    <p:sldId id="328" r:id="rId75"/>
    <p:sldId id="329" r:id="rId76"/>
    <p:sldId id="326" r:id="rId77"/>
    <p:sldId id="359" r:id="rId78"/>
    <p:sldId id="337" r:id="rId79"/>
    <p:sldId id="354" r:id="rId80"/>
    <p:sldId id="368" r:id="rId81"/>
    <p:sldId id="301" r:id="rId82"/>
    <p:sldId id="384" r:id="rId83"/>
    <p:sldId id="361" r:id="rId84"/>
    <p:sldId id="360" r:id="rId85"/>
    <p:sldId id="298" r:id="rId86"/>
  </p:sldIdLst>
  <p:sldSz cx="9144000" cy="6858000" type="screen4x3"/>
  <p:notesSz cx="6858000" cy="91995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25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B7E332F-D02A-04CF-40EF-9FFAE236C9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632E9C0-521F-0F54-994D-495900413F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A6F9646-9CBE-6171-495C-7400DDEC97D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B9D3270E-D570-8F25-755F-9BCEA251DF7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C271CE-7423-7841-A878-0E7AAE3D2A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641100A-B4E2-BCF0-97AC-22BF455A39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67D4A38-B47B-ED22-FF5E-144EBF7521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15B304C-510D-E423-D8BD-BD256C274A0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1888" y="690563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D2A7CF0-D346-A2A8-BB95-814E612FFF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2210ED7-CFB2-A762-B4E7-5874968C9C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A235EC2-E6B4-D30A-A5A0-19354531B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3D6E92-2268-E94A-90EA-347E64D4294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co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E64BAE-AFAB-8B58-C764-7D16FB32B5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D44D6-E704-CD46-9E1A-C2A82730B60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9810" name="Rectangle 1026">
            <a:extLst>
              <a:ext uri="{FF2B5EF4-FFF2-40B4-BE49-F238E27FC236}">
                <a16:creationId xmlns:a16="http://schemas.microsoft.com/office/drawing/2014/main" id="{79A79A1F-6400-77FD-1591-9CE39E0D0A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30300" y="690563"/>
            <a:ext cx="4598988" cy="3449637"/>
          </a:xfrm>
          <a:ln/>
        </p:spPr>
      </p:sp>
      <p:sp>
        <p:nvSpPr>
          <p:cNvPr id="119811" name="Rectangle 1027">
            <a:extLst>
              <a:ext uri="{FF2B5EF4-FFF2-40B4-BE49-F238E27FC236}">
                <a16:creationId xmlns:a16="http://schemas.microsoft.com/office/drawing/2014/main" id="{37CA452A-B243-CF3B-8A4C-BA28885EE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70388"/>
            <a:ext cx="5486400" cy="4138612"/>
          </a:xfrm>
        </p:spPr>
        <p:txBody>
          <a:bodyPr/>
          <a:lstStyle/>
          <a:p>
            <a:r>
              <a:rPr lang="en-US" altLang="en-US"/>
              <a:t>One of our fundamental metaphors we will be using is that of the forces of evolution.</a:t>
            </a:r>
          </a:p>
          <a:p>
            <a:endParaRPr lang="en-US" altLang="en-US"/>
          </a:p>
          <a:p>
            <a:r>
              <a:rPr lang="en-US" altLang="en-US"/>
              <a:t>Evolution causes some animals to have specialized functions, like the beak of a finch.</a:t>
            </a:r>
          </a:p>
          <a:p>
            <a:r>
              <a:rPr lang="en-US" altLang="en-US"/>
              <a:t>Evolution causes some animals to evolve features that allow them to adapt quickly to changing environment.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85F962A-D2E1-F82E-BE01-03D21D410F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B8AFA2-BE6C-3E43-AC28-41ADC217090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78040D29-8424-B2A0-A410-2241892B2A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30300" y="690563"/>
            <a:ext cx="4598988" cy="3449637"/>
          </a:xfrm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2582C456-53CE-493F-AFA4-6ACBB7C3D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70388"/>
            <a:ext cx="5486400" cy="413861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C740AD-02BF-E6CB-22F7-7F8D26E88E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091D9-1C66-834B-8FE3-3FCF207D20E3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64ADE33E-44ED-2529-48F3-E064EF1C6C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30300" y="690563"/>
            <a:ext cx="4598988" cy="3449637"/>
          </a:xfrm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DC950CFE-C950-F5E3-6716-EC0E279FD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70388"/>
            <a:ext cx="5486400" cy="413861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16DE188-C87F-07DC-CD20-355F7B3C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C1451-9B33-2844-BAA4-C7DDD4EEAF3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1858" name="Rectangle 1026">
            <a:extLst>
              <a:ext uri="{FF2B5EF4-FFF2-40B4-BE49-F238E27FC236}">
                <a16:creationId xmlns:a16="http://schemas.microsoft.com/office/drawing/2014/main" id="{8247C7EB-2B6B-9480-A27D-F94B412F38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30300" y="690563"/>
            <a:ext cx="4598988" cy="3449637"/>
          </a:xfrm>
          <a:ln/>
        </p:spPr>
      </p:sp>
      <p:sp>
        <p:nvSpPr>
          <p:cNvPr id="121859" name="Rectangle 1027">
            <a:extLst>
              <a:ext uri="{FF2B5EF4-FFF2-40B4-BE49-F238E27FC236}">
                <a16:creationId xmlns:a16="http://schemas.microsoft.com/office/drawing/2014/main" id="{4F167601-2ABE-065C-F36B-E9B188395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70388"/>
            <a:ext cx="5486400" cy="4138612"/>
          </a:xfrm>
        </p:spPr>
        <p:txBody>
          <a:bodyPr/>
          <a:lstStyle/>
          <a:p>
            <a:r>
              <a:rPr lang="en-US" altLang="en-US"/>
              <a:t>From a single species of finch almost a dozen individual species evolved.</a:t>
            </a:r>
          </a:p>
          <a:p>
            <a:endParaRPr lang="en-US" altLang="en-US"/>
          </a:p>
          <a:p>
            <a:r>
              <a:rPr lang="en-US" altLang="en-US"/>
              <a:t>Inspired Darwin to think of the theory of evolution.</a:t>
            </a:r>
          </a:p>
          <a:p>
            <a:endParaRPr lang="en-US" altLang="en-US"/>
          </a:p>
          <a:p>
            <a:r>
              <a:rPr lang="en-US" altLang="en-US" i="1"/>
              <a:t>The most curious fact is the perfect gradation in the size of the beaks in the different species of Geospiza, from one as large as that of a hawfinch to that of a chaffinch.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BF57B4B-A5BD-7758-3EC5-983F5FD415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0D4ED-9131-0E43-8273-E5590FD902C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CA09B2F5-AB16-11A9-6B28-CDDEE22C3D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30300" y="690563"/>
            <a:ext cx="4598988" cy="3449637"/>
          </a:xfrm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DD26988-C179-7A2F-B638-DFF5469C6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70388"/>
            <a:ext cx="5486400" cy="4138612"/>
          </a:xfrm>
        </p:spPr>
        <p:txBody>
          <a:bodyPr/>
          <a:lstStyle/>
          <a:p>
            <a:r>
              <a:rPr lang="en-US" altLang="en-US"/>
              <a:t>Raccoons have unusual thumbs, which though not opposable, enable them to open many closed containers such as garbage cans and doors. Raccoons are omnivores with a reputation for being clever and mischievous; their intelligence and dexterity equip them for survival in a wide range of environments and in the presence of humans.</a:t>
            </a:r>
            <a:endParaRPr lang="en-US" altLang="en-US" u="sng"/>
          </a:p>
          <a:p>
            <a:endParaRPr lang="en-US" altLang="en-US" u="sng"/>
          </a:p>
          <a:p>
            <a:r>
              <a:rPr lang="en-US" altLang="en-US"/>
              <a:t>See </a:t>
            </a:r>
            <a:r>
              <a:rPr lang="en-US" altLang="en-US">
                <a:hlinkClick r:id="rId3"/>
              </a:rPr>
              <a:t>http://en.wikipedia.org/wiki/Racoon</a:t>
            </a: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E230CFE-9D05-BFE3-A384-1E40E15898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42F8D-D42D-0E46-9CED-243F5A9D944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994463D7-57E8-20C1-AF62-B13D732E0C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30300" y="690563"/>
            <a:ext cx="4598988" cy="3449637"/>
          </a:xfrm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A9F44F70-9399-F930-E4D8-8916B472A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70388"/>
            <a:ext cx="5486400" cy="413861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B280CC8-7C00-1B28-CBEA-E3FBEDB48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3F6E8-2873-A242-809A-29798B12563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42338" name="Rectangle 1026">
            <a:extLst>
              <a:ext uri="{FF2B5EF4-FFF2-40B4-BE49-F238E27FC236}">
                <a16:creationId xmlns:a16="http://schemas.microsoft.com/office/drawing/2014/main" id="{011BCE8E-EB67-5179-9E96-91D20FDD5B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30300" y="690563"/>
            <a:ext cx="4598988" cy="3449637"/>
          </a:xfrm>
          <a:ln/>
        </p:spPr>
      </p:sp>
      <p:sp>
        <p:nvSpPr>
          <p:cNvPr id="142339" name="Rectangle 1027">
            <a:extLst>
              <a:ext uri="{FF2B5EF4-FFF2-40B4-BE49-F238E27FC236}">
                <a16:creationId xmlns:a16="http://schemas.microsoft.com/office/drawing/2014/main" id="{19DE1295-1669-294E-FDBA-1C921BB64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70388"/>
            <a:ext cx="5486400" cy="413861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F155288-D943-A199-D14A-C97910E2FC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F0877-F553-8E49-A8E5-0202389DE732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8B739C3A-2552-F600-1C87-B124B645A9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30300" y="690563"/>
            <a:ext cx="4598988" cy="3449637"/>
          </a:xfrm>
          <a:ln/>
        </p:spPr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76E79D2A-E21D-1A4A-A480-E327F7239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70388"/>
            <a:ext cx="5486400" cy="413861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6DAA74B-5C11-7531-78DD-80DB5A805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A8ACA-E175-0649-913A-00149210DF98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792DFA00-289F-6F40-B846-FA6C441A4B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30300" y="690563"/>
            <a:ext cx="4598988" cy="3449637"/>
          </a:xfrm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71DE56C8-E257-3086-30D6-27306C582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70388"/>
            <a:ext cx="5486400" cy="4138612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B0A8D07-8882-2B58-4364-1A78FF8AE3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A093B-9AA0-6345-91F4-C96ADE18081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CB30BD93-5FCC-68EF-8D81-A11A7D12B9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30300" y="690563"/>
            <a:ext cx="4598988" cy="3449637"/>
          </a:xfrm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5F48AAF5-1A82-194F-E5BD-8394FD02A2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70388"/>
            <a:ext cx="5486400" cy="4138612"/>
          </a:xfrm>
        </p:spPr>
        <p:txBody>
          <a:bodyPr/>
          <a:lstStyle/>
          <a:p>
            <a:r>
              <a:rPr lang="en-US" altLang="en-US"/>
              <a:t>Screen image of Certificate of Real Estate Valuation.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4BB57D-D6E2-C8C7-2CB6-0D4E950509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A4A84-894A-B340-B6AC-0F76E6A0C28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2E5E6615-1954-DDE4-3CCD-8C6519742D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30300" y="690563"/>
            <a:ext cx="4598988" cy="3449637"/>
          </a:xfrm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034CDA43-C70B-715A-0615-B7F21F171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70388"/>
            <a:ext cx="5486400" cy="4138612"/>
          </a:xfrm>
        </p:spPr>
        <p:txBody>
          <a:bodyPr/>
          <a:lstStyle/>
          <a:p>
            <a:r>
              <a:rPr lang="en-US" altLang="en-US"/>
              <a:t>See the excellent Wikipedia article.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C2D0-23C7-F36A-00AE-1FEF800A0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A32B-2168-A8B2-941B-91B1ED7A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39B95-6D63-85BD-5EA6-F9426286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14C65-8F0C-4D4A-922E-9150EE49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DDEA8-24E0-19E5-B35E-85B16A96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0E55F-EE2D-4848-9DD8-EBCEAE2381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13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2A5B-C1FF-DBE5-9CF3-939E7BC6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65EC6-9E60-DB9D-C048-261F3AD8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6344D-2876-26E7-4432-2E6BFE64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EAD0-6D8D-7684-F4BE-EF1302EA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CDB2-748B-AE82-2E2A-D29E0212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30F95-59D6-C34D-91F2-15F436AC44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4E9AA-0308-F173-4738-250CFD27D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143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C9D77-0D12-0EFD-C276-54D401698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1143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B9E8-7EDA-7948-DB77-475DDAFB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217C-9896-95CD-10A3-252CA331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DABB-165B-116E-63E0-E3BD94C3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F9A2E4-612E-BF46-A024-70D2022983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17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9E04-95C3-A14F-4BB0-ADBC9393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30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67E4D-4F06-18B7-1287-2B52934300B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1DC1-DDA9-ADF0-F36E-507E9E1C2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C128B-DB8A-A8A9-E014-ED7FABC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DBA6D-206A-33F4-3FC1-D39B1AEF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C8515-2EAF-DB1A-3421-3A0D06E6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59D103-6A27-6948-8653-2DE2E9679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6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3254-B965-A4DE-D4A8-76442FE7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30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B3AB859-5263-12DD-F685-BBA2EE7DF64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1371600"/>
            <a:ext cx="7772400" cy="46863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D74D8-EE48-AB60-B1AC-C14C6376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D216-4CC7-D85D-7BF9-66B068F6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54B7-6471-8EB7-8D72-FEB5BE48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8135-0878-154F-B11B-CF771727B4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0B9C-7417-5CB5-1B3A-BDDDFA66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870D-40E1-6F5F-5457-E4579468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5B6F-E49D-6D98-87EE-299CD20F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DD67-BA8B-5B83-C2DE-8D53D3A5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D60E-1D3D-E24C-7EB8-4879CF12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DD2CC-0549-B94A-A2D3-890EC1B41C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556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2DA5-413F-8D40-83BB-B0E2E5AC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E939F-32C7-011E-E4A9-44226188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758A-F97B-4822-DC3C-FC3C8C52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3CD5-0CBD-7786-2E99-93BB4132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07D1-B231-88AD-F0FA-01DAC043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2FC91-26AE-924C-9C67-5F371ED2D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72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94F6-091E-CDEC-9EDD-10EE4FFB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BDED-98B1-0599-4FA9-6A86027FB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41128-AF5D-6E02-2DCA-9144C14D0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934A-4A38-A878-21E1-64E5E4E5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CF369-59C8-7E61-C0E3-01348DBF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8EC8F-D1CE-3630-EF61-9C705B97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4F9C1-A956-E748-94ED-BB8622C8F9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98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479F-2576-E362-20AE-2521F0AB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EBDDF-008C-01D8-3A48-BE8C699AF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87378-9F93-809D-97D4-F6883800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6F0CF-C17E-920B-C97C-D2393BAE8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5E339-EC15-DAEE-DE73-0229E1AE5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6CFAC-9647-7273-7234-AEDCD14F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DBFA5-1C1B-64B9-9CC4-B1209474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BC103-7BFE-D5DF-2E74-0AB2B654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97F2-CAD6-8645-B212-BE5BF132E6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8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889F-A453-FB87-3320-0D496FE6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143F7-CB01-C9FC-CBB4-FC677C79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1B9A3-E3A7-F708-AFFB-4CA428FC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EFD8C-820A-9921-95D2-33845D1B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58836-C8B2-3544-84CC-D1623FF263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3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256AB-564F-5D10-97D7-AF703409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256B3-0EBC-0EFC-A23E-C8C5DE6F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A8FC5-8A1A-760E-9FB5-AD632429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80345-BB64-474C-AE4A-8F9A8F6133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1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E080-56F7-DE22-45FA-83B0AD9E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CA86-9FD1-1128-1D2C-169B6D17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A500B-D07A-75D1-7F5B-C9459AEE3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51BE9-3210-FCB5-48A8-ABF7F6C7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0FC18-D2BD-E5A4-AE30-B1BAB321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19B8A-6D99-812D-3D5E-B98AEF52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DAC7E-3ED6-9A4B-9427-2DBD2DEBF7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26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1832-7837-821D-8A7D-18FDC83C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7000-C553-EEDB-0C45-0AA1876E3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D1887-4735-9BBE-7AA9-09D36C5FF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AB9A8-5661-B42B-3607-6B4B4284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84241-06DB-6FC3-75A2-D3D9C8E4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72D11-D356-35E7-2339-24E7EB8D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44EFE-4275-634D-895F-F9C4F536CD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06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252C3DC-EB6E-0790-6684-417265D4E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4300"/>
            <a:ext cx="77724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6D9418-C0E5-CBB5-5251-B301FB092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2EEFA60-EA8D-3547-ABF6-126CCF7075A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+mn-lt"/>
              </a:defRPr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F86E3B4-9E44-4DC3-7213-1E3A18C6FC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19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1B8AA2B-1F43-A84B-A1E2-9DAA55FD59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C13CE0-C828-2245-929D-2A0101EA24C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40" name="Group 16">
            <a:extLst>
              <a:ext uri="{FF2B5EF4-FFF2-40B4-BE49-F238E27FC236}">
                <a16:creationId xmlns:a16="http://schemas.microsoft.com/office/drawing/2014/main" id="{4619898F-1049-6259-0331-91F78D2F0BA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829300"/>
            <a:ext cx="774700" cy="790575"/>
            <a:chOff x="149" y="3600"/>
            <a:chExt cx="488" cy="498"/>
          </a:xfrm>
        </p:grpSpPr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A36F4BE0-DFCB-CBDF-C6C0-6E91B34FCE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" y="3600"/>
              <a:ext cx="205" cy="210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DC04848B-0A61-C12C-D9FA-2BF2D30277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3888"/>
              <a:ext cx="205" cy="210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>
                  <a:cs typeface="Arial" panose="020B0604020202020204" pitchFamily="34" charset="0"/>
                </a:rPr>
                <a:t>D</a:t>
              </a:r>
            </a:p>
          </p:txBody>
        </p:sp>
        <p:cxnSp>
          <p:nvCxnSpPr>
            <p:cNvPr id="1038" name="AutoShape 14">
              <a:extLst>
                <a:ext uri="{FF2B5EF4-FFF2-40B4-BE49-F238E27FC236}">
                  <a16:creationId xmlns:a16="http://schemas.microsoft.com/office/drawing/2014/main" id="{F5F0943C-126F-F2BB-9129-F37DE7577ED4}"/>
                </a:ext>
              </a:extLst>
            </p:cNvPr>
            <p:cNvCxnSpPr>
              <a:cxnSpLocks noChangeShapeType="1"/>
              <a:stCxn id="1036" idx="5"/>
              <a:endCxn id="1037" idx="1"/>
            </p:cNvCxnSpPr>
            <p:nvPr userDrawn="1"/>
          </p:nvCxnSpPr>
          <p:spPr bwMode="auto">
            <a:xfrm>
              <a:off x="324" y="3788"/>
              <a:ext cx="138" cy="12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2" name="Group 18">
            <a:extLst>
              <a:ext uri="{FF2B5EF4-FFF2-40B4-BE49-F238E27FC236}">
                <a16:creationId xmlns:a16="http://schemas.microsoft.com/office/drawing/2014/main" id="{7B69A715-B824-7F46-EAD9-D9C74C3035D7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0"/>
            <a:ext cx="9144000" cy="76200"/>
            <a:chOff x="0" y="624"/>
            <a:chExt cx="5760" cy="48"/>
          </a:xfrm>
        </p:grpSpPr>
        <p:sp>
          <p:nvSpPr>
            <p:cNvPr id="1043" name="Line 19">
              <a:extLst>
                <a:ext uri="{FF2B5EF4-FFF2-40B4-BE49-F238E27FC236}">
                  <a16:creationId xmlns:a16="http://schemas.microsoft.com/office/drawing/2014/main" id="{6B609794-879E-59DF-9B1A-F0CF33C4C73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20">
              <a:extLst>
                <a:ext uri="{FF2B5EF4-FFF2-40B4-BE49-F238E27FC236}">
                  <a16:creationId xmlns:a16="http://schemas.microsoft.com/office/drawing/2014/main" id="{31C1E259-FDEE-DE0D-49C9-143BF9C868A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624"/>
              <a:ext cx="5760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www.formationgratuite.com/comment-utiliser-apprendre/Microsoft-Visio/Visio_icon.gif&amp;imgrefurl=http://www.formationgratuite.com/comment-utiliser-apprendre/Microsoft-Visio/microsoft-visio.html&amp;h=40&amp;w=40&amp;sz=2&amp;hl=en&amp;start=6&amp;sig2=c-LA6k1rTF4LLrmJctnBfg&amp;tbnid=Pyh2g5QetDFohM:&amp;tbnh=40&amp;tbnw=40&amp;ei=PnGXR9ytH5juiwH29pTSCQ&amp;prev=/images%3Fq%3DMicrosoft%2BVisio%2BIcon%26gbv%3D2%26svnum%3D10%26hl%3Den%26sa%3DG" TargetMode="External"/><Relationship Id="rId13" Type="http://schemas.openxmlformats.org/officeDocument/2006/relationships/image" Target="../media/image48.jpeg"/><Relationship Id="rId3" Type="http://schemas.openxmlformats.org/officeDocument/2006/relationships/image" Target="../media/image43.jpeg"/><Relationship Id="rId7" Type="http://schemas.openxmlformats.org/officeDocument/2006/relationships/image" Target="../media/image45.jpeg"/><Relationship Id="rId12" Type="http://schemas.openxmlformats.org/officeDocument/2006/relationships/hyperlink" Target="http://images.google.com/imgres?imgurl=http://www.baccoubonneville.com/blogs/media/xmlspy.jpg&amp;imgrefurl=http://baccoubonneville.com/blogs/index.php/2005/08/&amp;h=62&amp;w=73&amp;sz=3&amp;hl=en&amp;start=40&amp;sig2=KzkAQtxFHNe7loLqL9zdQg&amp;tbnid=zKDm4dCVap-RSM:&amp;tbnh=59&amp;tbnw=70&amp;ei=y3GXR5q4MKjmigHzyp3UCQ&amp;prev=/images%3Fq%3DXMLSpy%2BIcon%26start%3D20%26gbv%3D2%26ndsp%3D20%26svnum%3D10%26hl%3Den%26sa%3DN" TargetMode="External"/><Relationship Id="rId17" Type="http://schemas.openxmlformats.org/officeDocument/2006/relationships/image" Target="../media/image50.jpeg"/><Relationship Id="rId2" Type="http://schemas.openxmlformats.org/officeDocument/2006/relationships/hyperlink" Target="http://images.google.com/imgres?imgurl=http://www.canterbury.ac.uk/support/health-safety/images/word_icon.gif&amp;imgrefurl=http://www.canterbury.ac.uk/support/health-safety/health-and-safety/policies-and-forms.asp&amp;h=70&amp;w=70&amp;sz=4&amp;hl=en&amp;start=5&amp;sig2=qJBSI_2Wh91QAwhIGgB1jw&amp;tbnid=FEq1vZtnJVgeyM:&amp;tbnh=68&amp;tbnw=68&amp;ei=3XCXR_yvB6XWigHiyb3gCQ&amp;prev=/images%3Fq%3DMicrosoft%2BWord%2BIcon%26gbv%3D2%26svnum%3D10%26hl%3Den%26sa%3DG" TargetMode="External"/><Relationship Id="rId16" Type="http://schemas.openxmlformats.org/officeDocument/2006/relationships/hyperlink" Target="http://images.google.com/imgres?imgurl=http://www.workticket.com/wt/Images/icons/if_icon.jpg&amp;imgrefurl=http://www.workticket.com/wt/tutorial1.asp%3FLanguage%3DSpanish&amp;h=225&amp;w=300&amp;sz=11&amp;hl=en&amp;start=3&amp;sig2=fkk2WAL34wWVfQSzpxhvFw&amp;tbnid=KyAgR2wwBQhjXM:&amp;tbnh=87&amp;tbnw=116&amp;ei=NHKXR_DiNpe8iAHD4qjXCQ&amp;prev=/images%3Fq%3DWorkflow%2BDecision%2BIcon%26gbv%3D2%26svnum%3D10%26hl%3Den%26sa%3D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digitalproductscentral.com/new-site/manage/products_images/excelicon.gif&amp;imgrefurl=http://cgi.ebay.it/Web-Business-Planner-How-To-Turn-Your-Website-To-Profit_W0QQitemZ140197721874QQihZ004QQcategoryZ184QQcmdZViewItem&amp;h=51&amp;w=51&amp;sz=3&amp;hl=en&amp;start=5&amp;sig2=2g1zRQqHhE3wKIUplriWUA&amp;tbnid=41uL5lFI2vLiBM:&amp;tbnh=51&amp;tbnw=51&amp;ei=53CXR5PgCJjuiwH09pTSCQ&amp;prev=/images%3Fq%3DMicrosoft%2BExcelIcon%26gbv%3D2%26svnum%3D10%26hl%3Den%26sa%3DG" TargetMode="External"/><Relationship Id="rId11" Type="http://schemas.openxmlformats.org/officeDocument/2006/relationships/image" Target="../media/image47.jpeg"/><Relationship Id="rId5" Type="http://schemas.openxmlformats.org/officeDocument/2006/relationships/image" Target="../media/image44.jpeg"/><Relationship Id="rId15" Type="http://schemas.openxmlformats.org/officeDocument/2006/relationships/image" Target="../media/image49.png"/><Relationship Id="rId10" Type="http://schemas.openxmlformats.org/officeDocument/2006/relationships/hyperlink" Target="http://images.google.com/imgres?imgurl=http://www.mrchear.info/images/icons/icon_powerpoint_lg.gif&amp;imgrefurl=http://www.mrchear.info/cms/Resource.aspx%3FResourceId%3D373&amp;h=45&amp;w=46&amp;sz=2&amp;hl=en&amp;start=7&amp;sig2=gc7zJ6k6t6YCC2IZEfCPtQ&amp;tbnid=Dsd4SMRp5xdU8M:&amp;tbnh=45&amp;tbnw=46&amp;ei=a3GXR4fFD4e6iwGF3qnWCQ&amp;prev=/images%3Fq%3DMicrosoft%2BPowerPoint%2BIcon%26gbv%3D2%26svnum%3D10%26hl%3Den%26sa%3DG" TargetMode="External"/><Relationship Id="rId4" Type="http://schemas.openxmlformats.org/officeDocument/2006/relationships/hyperlink" Target="http://images.google.com/imgres?imgurl=http://lifehacker.com/assets/2006/07/notepad.png&amp;imgrefurl=http://kylemaclean.com/reblog/out/%3Fuser%3D1&amp;h=126&amp;w=133&amp;sz=9&amp;hl=en&amp;start=1&amp;sig2=QTzdkMhUFo73qomjqSUSUA&amp;tbnid=1e_iUPtH7GshkM:&amp;tbnh=87&amp;tbnw=92&amp;ei=-XCXR6eGO6XWigHiyb3gCQ&amp;prev=/images%3Fq%3DMicrosoft%2BNotepad%2BIcon%26gbv%3D2%26svnum%3D10%26hl%3Den%26sa%3DG" TargetMode="External"/><Relationship Id="rId9" Type="http://schemas.openxmlformats.org/officeDocument/2006/relationships/image" Target="../media/image46.jpeg"/><Relationship Id="rId14" Type="http://schemas.openxmlformats.org/officeDocument/2006/relationships/hyperlink" Target="http://dlficsb501:8080/exist/rest/db/mdr/data-elements/index.xhtml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www.baccoubonneville.com/blogs/media/xmlspy.jpg&amp;imgrefurl=http://baccoubonneville.com/blogs/index.php/2005/08/&amp;h=62&amp;w=73&amp;sz=3&amp;hl=en&amp;start=40&amp;sig2=KzkAQtxFHNe7loLqL9zdQg&amp;tbnid=zKDm4dCVap-RSM:&amp;tbnh=59&amp;tbnw=70&amp;ei=y3GXR5q4MKjmigHzyp3UCQ&amp;prev=/images%3Fq%3DXMLSpy%2BIcon%26start%3D20%26gbv%3D2%26ndsp%3D20%26svnum%3D10%26hl%3Den%26sa%3DN" TargetMode="External"/><Relationship Id="rId13" Type="http://schemas.openxmlformats.org/officeDocument/2006/relationships/image" Target="../media/image56.jpeg"/><Relationship Id="rId3" Type="http://schemas.openxmlformats.org/officeDocument/2006/relationships/image" Target="../media/image54.jpeg"/><Relationship Id="rId7" Type="http://schemas.openxmlformats.org/officeDocument/2006/relationships/image" Target="../media/image47.jpeg"/><Relationship Id="rId12" Type="http://schemas.openxmlformats.org/officeDocument/2006/relationships/hyperlink" Target="http://images.google.com/imgres?imgurl=http://sky.fit.qut.edu.au/%7Edumas/UnstranslatableBPMN.png&amp;imgrefurl=http://www.brsilver.com/wordpress/2006/10/13/more-on-eclarus-and-class-2/&amp;h=795&amp;w=2145&amp;sz=9&amp;hl=en&amp;start=105&amp;sig2=J31dDeCHOzo43vzL0JYkKw&amp;tbnid=EspbVpzXF6_D5M:&amp;tbnh=56&amp;tbnw=150&amp;ei=wy2iR7eUOIbcigH9z-S5AQ&amp;prev=/images%3Fq%3DBPMN%2BIcon%26start%3D100%26gbv%3D2%26ndsp%3D20%26hl%3Den%26sa%3DN" TargetMode="External"/><Relationship Id="rId17" Type="http://schemas.openxmlformats.org/officeDocument/2006/relationships/image" Target="../media/image57.jpeg"/><Relationship Id="rId2" Type="http://schemas.openxmlformats.org/officeDocument/2006/relationships/hyperlink" Target="http://images.google.com/imgres?imgurl=http://mediagods.com/tools/images/spectrum.jpg&amp;imgrefurl=http://sara-intop.blogspot.com/2007/08/color-picker-in-flash.html&amp;h=400&amp;w=600&amp;sz=21&amp;hl=en&amp;start=26&amp;sig2=WhNNc9HoTtYl9kBCOnrLhQ&amp;tbnid=HguLqKMqh9ywVM:&amp;tbnh=90&amp;tbnw=135&amp;ei=hyuiR5_WMqXWigHSl-DCAQ&amp;prev=/images%3Fq%3DSpectrum%26start%3D20%26gbv%3D2%26ndsp%3D20%26hl%3Den%26sa%3DN" TargetMode="External"/><Relationship Id="rId16" Type="http://schemas.openxmlformats.org/officeDocument/2006/relationships/hyperlink" Target="http://images.google.com/imgres?imgurl=http://www.nicherevolution.com/Bilder/html_icon.gif&amp;imgrefurl=http://www.nicherevolution.com/index2.htm&amp;h=46&amp;w=46&amp;sz=3&amp;hl=en&amp;start=3&amp;sig2=_AEK4ppIt3M_etLGj6zFXA&amp;tbnid=j_xj-xP2yJw2bM:&amp;tbnh=46&amp;tbnw=46&amp;ei=uC6iR9P8CYe6iwGh0qyqAQ&amp;prev=/images%3Fq%3DHTML%2Bicon%26gbv%3D2%26hl%3Den%26sa%3D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com/imgres?imgurl=http://www.mrchear.info/images/icons/icon_powerpoint_lg.gif&amp;imgrefurl=http://www.mrchear.info/cms/Resource.aspx%3FResourceId%3D373&amp;h=45&amp;w=46&amp;sz=2&amp;hl=en&amp;start=7&amp;sig2=gc7zJ6k6t6YCC2IZEfCPtQ&amp;tbnid=Dsd4SMRp5xdU8M:&amp;tbnh=45&amp;tbnw=46&amp;ei=a3GXR4fFD4e6iwGF3qnWCQ&amp;prev=/images%3Fq%3DMicrosoft%2BPowerPoint%2BIcon%26gbv%3D2%26svnum%3D10%26hl%3Den%26sa%3DG" TargetMode="External"/><Relationship Id="rId11" Type="http://schemas.openxmlformats.org/officeDocument/2006/relationships/image" Target="../media/image55.jpeg"/><Relationship Id="rId5" Type="http://schemas.openxmlformats.org/officeDocument/2006/relationships/image" Target="../media/image44.jpeg"/><Relationship Id="rId15" Type="http://schemas.openxmlformats.org/officeDocument/2006/relationships/image" Target="../media/image46.jpeg"/><Relationship Id="rId10" Type="http://schemas.openxmlformats.org/officeDocument/2006/relationships/hyperlink" Target="http://images.google.com/imgres?imgurl=http://www.crowriver.com/images/questionmark.jpg&amp;imgrefurl=http://www.crowriver.com/coinop/index.htm&amp;h=250&amp;w=250&amp;sz=10&amp;hl=en&amp;start=3&amp;sig2=Dmpfo8GDjP70uAmRd9Td0Q&amp;tbnid=NWLvbQygNDDjnM:&amp;tbnh=111&amp;tbnw=111&amp;ei=NyyiR82bD5iiiAGfuomvAQ&amp;prev=/images%3Fq%3DQuestion%2BMark%2BIcon%26gbv%3D2%26hl%3Den%26sa%3DG" TargetMode="External"/><Relationship Id="rId4" Type="http://schemas.openxmlformats.org/officeDocument/2006/relationships/hyperlink" Target="http://images.google.com/imgres?imgurl=http://lifehacker.com/assets/2006/07/notepad.png&amp;imgrefurl=http://kylemaclean.com/reblog/out/%3Fuser%3D1&amp;h=126&amp;w=133&amp;sz=9&amp;hl=en&amp;start=1&amp;sig2=QTzdkMhUFo73qomjqSUSUA&amp;tbnid=1e_iUPtH7GshkM:&amp;tbnh=87&amp;tbnw=92&amp;ei=-XCXR6eGO6XWigHiyb3gCQ&amp;prev=/images%3Fq%3DMicrosoft%2BNotepad%2BIcon%26gbv%3D2%26svnum%3D10%26hl%3Den%26sa%3DG" TargetMode="External"/><Relationship Id="rId9" Type="http://schemas.openxmlformats.org/officeDocument/2006/relationships/image" Target="../media/image48.jpeg"/><Relationship Id="rId14" Type="http://schemas.openxmlformats.org/officeDocument/2006/relationships/hyperlink" Target="http://images.google.com/imgres?imgurl=http://www.formationgratuite.com/comment-utiliser-apprendre/Microsoft-Visio/Visio_icon.gif&amp;imgrefurl=http://www.formationgratuite.com/comment-utiliser-apprendre/Microsoft-Visio/microsoft-visio.html&amp;h=40&amp;w=40&amp;sz=2&amp;hl=en&amp;start=6&amp;sig2=c-LA6k1rTF4LLrmJctnBfg&amp;tbnid=Pyh2g5QetDFohM:&amp;tbnh=40&amp;tbnw=40&amp;ei=PnGXR9ytH5juiwH29pTSCQ&amp;prev=/images%3Fq%3DMicrosoft%2BVisio%2BIcon%26gbv%3D2%26svnum%3D10%26hl%3Den%26sa%3DG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628BFD7-E3F7-5CF8-D891-CA1C91D99D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524000"/>
          </a:xfrm>
        </p:spPr>
        <p:txBody>
          <a:bodyPr anchor="ctr"/>
          <a:lstStyle/>
          <a:p>
            <a:r>
              <a:rPr lang="en-US" altLang="en-US" sz="4400">
                <a:solidFill>
                  <a:schemeClr val="accent2"/>
                </a:solidFill>
              </a:rPr>
              <a:t>X</a:t>
            </a:r>
            <a:r>
              <a:rPr lang="en-US" altLang="en-US" sz="4400">
                <a:solidFill>
                  <a:srgbClr val="FF6600"/>
                </a:solidFill>
              </a:rPr>
              <a:t>R</a:t>
            </a:r>
            <a:r>
              <a:rPr lang="en-US" altLang="en-US" sz="4400">
                <a:solidFill>
                  <a:schemeClr val="accent2"/>
                </a:solidFill>
              </a:rPr>
              <a:t>X</a:t>
            </a:r>
            <a:r>
              <a:rPr lang="en-US" altLang="en-US" sz="4400"/>
              <a:t>: XForms, REST and XQuery</a:t>
            </a:r>
            <a:br>
              <a:rPr lang="en-US" altLang="en-US" sz="4400"/>
            </a:br>
            <a:r>
              <a:rPr lang="en-US" altLang="en-US" sz="2400"/>
              <a:t>Simple, Elegant, Disruptive</a:t>
            </a:r>
            <a:br>
              <a:rPr lang="en-US" altLang="en-US" sz="2400"/>
            </a:br>
            <a:r>
              <a:rPr lang="en-US" altLang="en-US" sz="2400"/>
              <a:t>OTUG Presentation</a:t>
            </a:r>
            <a:br>
              <a:rPr lang="en-US" altLang="en-US" sz="2400"/>
            </a:br>
            <a:r>
              <a:rPr lang="en-US" altLang="en-US" sz="2400"/>
              <a:t>10/21/2008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7A9324A-9B24-3E05-0AF8-59F64889AA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257800" y="4572000"/>
            <a:ext cx="3581400" cy="19812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Dan McCreary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President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Dan McCreary &amp; Associates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dan@danmccreary.com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(952) 931-9198</a:t>
            </a:r>
            <a:endParaRPr lang="en-US" altLang="en-US" b="1" i="1">
              <a:latin typeface="Arial Narrow" panose="020B0604020202020204" pitchFamily="34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493C18F9-A0B0-A61D-E800-B6B89FE7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2551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2540" name="Group 12">
            <a:extLst>
              <a:ext uri="{FF2B5EF4-FFF2-40B4-BE49-F238E27FC236}">
                <a16:creationId xmlns:a16="http://schemas.microsoft.com/office/drawing/2014/main" id="{E96E8139-6916-1FA8-5819-CC8B57D350F7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2546350"/>
            <a:ext cx="9525" cy="9525"/>
            <a:chOff x="-3" y="-3"/>
            <a:chExt cx="6" cy="6"/>
          </a:xfrm>
        </p:grpSpPr>
        <p:grpSp>
          <p:nvGrpSpPr>
            <p:cNvPr id="22538" name="Group 10">
              <a:extLst>
                <a:ext uri="{FF2B5EF4-FFF2-40B4-BE49-F238E27FC236}">
                  <a16:creationId xmlns:a16="http://schemas.microsoft.com/office/drawing/2014/main" id="{CB0ECD7A-A068-8BF9-B6EB-4BAE1C8B0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2534" name="Rectangle 6">
                <a:extLst>
                  <a:ext uri="{FF2B5EF4-FFF2-40B4-BE49-F238E27FC236}">
                    <a16:creationId xmlns:a16="http://schemas.microsoft.com/office/drawing/2014/main" id="{8925DCBE-79F6-7318-5338-160646EF0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0" cy="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537" name="Rectangle 9">
                <a:extLst>
                  <a:ext uri="{FF2B5EF4-FFF2-40B4-BE49-F238E27FC236}">
                    <a16:creationId xmlns:a16="http://schemas.microsoft.com/office/drawing/2014/main" id="{D867CD3A-6C0F-6556-17E0-00687FD30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0" cy="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39" name="Rectangle 11">
              <a:extLst>
                <a:ext uri="{FF2B5EF4-FFF2-40B4-BE49-F238E27FC236}">
                  <a16:creationId xmlns:a16="http://schemas.microsoft.com/office/drawing/2014/main" id="{D7489AB9-45F1-D9E4-8343-02A5EE9D8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6" cy="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43" name="Group 15">
            <a:extLst>
              <a:ext uri="{FF2B5EF4-FFF2-40B4-BE49-F238E27FC236}">
                <a16:creationId xmlns:a16="http://schemas.microsoft.com/office/drawing/2014/main" id="{09B6B2F1-0FE1-9094-EA8E-897D067582DE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5143500"/>
            <a:ext cx="2209800" cy="1382713"/>
            <a:chOff x="432" y="1080"/>
            <a:chExt cx="912" cy="571"/>
          </a:xfrm>
        </p:grpSpPr>
        <p:sp>
          <p:nvSpPr>
            <p:cNvPr id="22544" name="Oval 16">
              <a:extLst>
                <a:ext uri="{FF2B5EF4-FFF2-40B4-BE49-F238E27FC236}">
                  <a16:creationId xmlns:a16="http://schemas.microsoft.com/office/drawing/2014/main" id="{BA12C9A1-316F-D448-9A27-E1BC4899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080"/>
              <a:ext cx="192" cy="192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545" name="Oval 17">
              <a:extLst>
                <a:ext uri="{FF2B5EF4-FFF2-40B4-BE49-F238E27FC236}">
                  <a16:creationId xmlns:a16="http://schemas.microsoft.com/office/drawing/2014/main" id="{D6731EED-B2C1-AF23-4957-EF229D2E1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20"/>
              <a:ext cx="192" cy="19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>
                  <a:cs typeface="Arial" panose="020B0604020202020204" pitchFamily="34" charset="0"/>
                </a:rPr>
                <a:t>D</a:t>
              </a:r>
            </a:p>
          </p:txBody>
        </p:sp>
        <p:cxnSp>
          <p:nvCxnSpPr>
            <p:cNvPr id="22546" name="AutoShape 18">
              <a:extLst>
                <a:ext uri="{FF2B5EF4-FFF2-40B4-BE49-F238E27FC236}">
                  <a16:creationId xmlns:a16="http://schemas.microsoft.com/office/drawing/2014/main" id="{D9D2CAB5-A0D2-DE0A-BAF9-ABBD15E872B3}"/>
                </a:ext>
              </a:extLst>
            </p:cNvPr>
            <p:cNvCxnSpPr>
              <a:cxnSpLocks noChangeShapeType="1"/>
              <a:stCxn id="22544" idx="5"/>
              <a:endCxn id="22545" idx="1"/>
            </p:cNvCxnSpPr>
            <p:nvPr/>
          </p:nvCxnSpPr>
          <p:spPr bwMode="auto">
            <a:xfrm>
              <a:off x="788" y="1253"/>
              <a:ext cx="104" cy="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4E2264E4-8A7D-D343-1169-E5E6C1333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12"/>
              <a:ext cx="912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>
                  <a:cs typeface="Arial" panose="020B0604020202020204" pitchFamily="34" charset="0"/>
                </a:rPr>
                <a:t>Metadata Solutions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C2F4EE-68D3-5627-C55B-6D27C0B1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90A1ECC-A3F8-4653-1F41-DE17BEF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5A6E9D1-A71B-F771-5F09-7E1C44B1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688F1-C47C-D54A-A7C9-B48690EF856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2A00D9CF-2166-00D3-57D9-745D5DC23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Happy Partnership</a:t>
            </a:r>
          </a:p>
        </p:txBody>
      </p:sp>
      <p:sp>
        <p:nvSpPr>
          <p:cNvPr id="155651" name="Oval 3">
            <a:extLst>
              <a:ext uri="{FF2B5EF4-FFF2-40B4-BE49-F238E27FC236}">
                <a16:creationId xmlns:a16="http://schemas.microsoft.com/office/drawing/2014/main" id="{834544AB-6508-FB48-963B-3BD1E2F70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4648200" cy="4800600"/>
          </a:xfrm>
          <a:prstGeom prst="ellipse">
            <a:avLst/>
          </a:prstGeom>
          <a:solidFill>
            <a:srgbClr val="EAEAEA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4800"/>
              <a:t>XForms</a:t>
            </a:r>
          </a:p>
        </p:txBody>
      </p:sp>
      <p:sp>
        <p:nvSpPr>
          <p:cNvPr id="155652" name="Oval 4">
            <a:extLst>
              <a:ext uri="{FF2B5EF4-FFF2-40B4-BE49-F238E27FC236}">
                <a16:creationId xmlns:a16="http://schemas.microsoft.com/office/drawing/2014/main" id="{76049C7D-8783-B0E9-4DA6-87F472033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371600"/>
            <a:ext cx="4648200" cy="4800600"/>
          </a:xfrm>
          <a:prstGeom prst="ellipse">
            <a:avLst/>
          </a:prstGeom>
          <a:solidFill>
            <a:srgbClr val="EAEAEA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4800">
                <a:latin typeface="Arial" panose="020B0604020202020204" pitchFamily="34" charset="0"/>
              </a:rPr>
              <a:t>XQuery</a:t>
            </a:r>
          </a:p>
        </p:txBody>
      </p:sp>
      <p:sp>
        <p:nvSpPr>
          <p:cNvPr id="155653" name="AutoShape 5">
            <a:extLst>
              <a:ext uri="{FF2B5EF4-FFF2-40B4-BE49-F238E27FC236}">
                <a16:creationId xmlns:a16="http://schemas.microsoft.com/office/drawing/2014/main" id="{FBA96133-8CEF-6CE6-34C3-8FD0FFE1C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828800"/>
            <a:ext cx="2209800" cy="20574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nimBg="1"/>
      <p:bldP spid="1556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CE95360-5B62-5024-B47C-411D90A8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3D0256E-5C86-47D6-303B-5BE34646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205522-D240-A279-778C-E3611705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9D9-C2C2-0849-AE40-A66C731FA8E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BA04C13-6F86-8351-C00C-205159C54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No-Shredding!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9A8C8BF-A1F8-8536-79AD-B0F2D38A3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24375"/>
            <a:ext cx="7772400" cy="1533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Relational databases take a single hierarchical document and shred it into many pieces so it will fit in tabular structures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Native XML databases prevent this shredding</a:t>
            </a:r>
          </a:p>
        </p:txBody>
      </p:sp>
      <p:sp>
        <p:nvSpPr>
          <p:cNvPr id="84996" name="AutoShape 4">
            <a:extLst>
              <a:ext uri="{FF2B5EF4-FFF2-40B4-BE49-F238E27FC236}">
                <a16:creationId xmlns:a16="http://schemas.microsoft.com/office/drawing/2014/main" id="{3ABCA56F-FE89-AD02-8636-D071ABF46FD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124200" y="1447800"/>
            <a:ext cx="2438400" cy="28194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B4A44692-3393-03ED-6595-79D9BC4DC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447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58FDC0B2-74AB-F575-6671-083B5A8A1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447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F0F5E94A-381E-EA03-BDE6-F847216BC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447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58289B11-6C7A-D4A9-89BA-1C8527F8B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447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2" name="Text Box 10">
            <a:extLst>
              <a:ext uri="{FF2B5EF4-FFF2-40B4-BE49-F238E27FC236}">
                <a16:creationId xmlns:a16="http://schemas.microsoft.com/office/drawing/2014/main" id="{E9D5A4DE-9110-AA28-F0B9-D8BD41594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2416175"/>
            <a:ext cx="15732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My Form</a:t>
            </a:r>
          </a:p>
          <a:p>
            <a:r>
              <a:rPr lang="en-US" altLang="en-US" sz="3200"/>
              <a:t>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D43F09-49BB-4E0E-5B2D-1C4AB954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A6F000C-8C97-6463-8723-0C267DB0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4FFB8D0-A721-68EC-1F7F-BA3172A6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FFA4F-8C02-F34D-9A5D-AEC2601F1BC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BD2134D2-1EFA-01E4-3BFA-F07182FA5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Shredding Really Necessary?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31E1C6-2DA2-E946-77C8-32CE59C55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7600" y="1371600"/>
            <a:ext cx="4800600" cy="4686300"/>
          </a:xfrm>
        </p:spPr>
        <p:txBody>
          <a:bodyPr/>
          <a:lstStyle/>
          <a:p>
            <a:r>
              <a:rPr lang="en-US" altLang="en-US"/>
              <a:t>Every time you take hierarchical data and put it into a traditional database you have to put repeating groups in separate tables and use SQL “joins” to reassemble the data</a:t>
            </a: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E288663C-281D-BCAF-F77C-799010B7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5900"/>
            <a:ext cx="24765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AF97261-1D49-F007-9560-CDCF112A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CB83C88-398E-0CC2-7B7D-40D8C86D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F844B0-586A-B9EC-EBAC-50E0F2DF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4AF96-D0D2-9645-8CAD-0A3F327B261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908153EE-AD11-D1AC-133F-24A0D5F1B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Store with XQuery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74C2563A-F0B5-0A13-8C62-1AF676DB2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2400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This single line will automatically save and do fulltext indexing on all of your form data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Each element is immediately available for fast querying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You can also do this by dragging an XML file into a WebDAV folder</a:t>
            </a:r>
          </a:p>
        </p:txBody>
      </p:sp>
      <p:sp>
        <p:nvSpPr>
          <p:cNvPr id="180228" name="Text Box 4">
            <a:extLst>
              <a:ext uri="{FF2B5EF4-FFF2-40B4-BE49-F238E27FC236}">
                <a16:creationId xmlns:a16="http://schemas.microsoft.com/office/drawing/2014/main" id="{B6D28B94-BD3F-7BFE-0FAF-8B48AC7AA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171700"/>
            <a:ext cx="8343900" cy="415925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2000">
                <a:latin typeface="Courier New" panose="02070309020205020404" pitchFamily="49" charset="0"/>
              </a:rPr>
              <a:t>let $store-status := store($collection, $file, $data)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00001AA-FEDB-0E27-2A2A-08E67F4D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3951771-AB66-DBF2-D87B-EFD1229D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A03FC2-4D54-8A92-F7B1-23EA8EF3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AEE9B-1086-174A-9BAA-24C50299D56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DA177C33-42EA-E4A0-D8D9-4EC15D4BF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Unnecessary Shredding Is Bad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2AB9F77A-1847-3628-D368-72D73E6DD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Shredding is the process of taking a single XML document and inserting different repeating sections into tables of a relational database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Case Study: Real Estate Property Data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Many Buyers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Many Sellers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Many People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Many Organizations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Many Counties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Many Parcels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Many Appraisals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Many Property Types (Residential, Industrial, Farm, Commercial)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Many Use Classifications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Many Agricultural Programs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Many Agricultural Programs Types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Many Tax Classifications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Many Taxable Values…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Etc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One Form = 45 distinct insert statements with SQL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9006242-29DA-6946-CB49-BE8FFE76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701081-1605-AD36-5611-DEF4ED0A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51BFB0-624F-7C7E-4692-8F37553D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DFD47-0CF9-BF44-92C9-5AD034107DE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8306" name="Rectangle 1026">
            <a:extLst>
              <a:ext uri="{FF2B5EF4-FFF2-40B4-BE49-F238E27FC236}">
                <a16:creationId xmlns:a16="http://schemas.microsoft.com/office/drawing/2014/main" id="{A355B076-F4EB-79E9-7C0C-0A7BCA247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Translation “Pain Chain”</a:t>
            </a:r>
          </a:p>
        </p:txBody>
      </p:sp>
      <p:sp>
        <p:nvSpPr>
          <p:cNvPr id="98307" name="Rectangle 1027">
            <a:extLst>
              <a:ext uri="{FF2B5EF4-FFF2-40B4-BE49-F238E27FC236}">
                <a16:creationId xmlns:a16="http://schemas.microsoft.com/office/drawing/2014/main" id="{DCFE00F5-836E-36F6-9DFE-D3206E1C2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957638"/>
            <a:ext cx="7772400" cy="2100262"/>
          </a:xfrm>
        </p:spPr>
        <p:txBody>
          <a:bodyPr/>
          <a:lstStyle/>
          <a:p>
            <a:r>
              <a:rPr lang="en-US" altLang="en-US"/>
              <a:t>From web forms…to objects…to SQL inserts…to SAL selects…to objects and back to web forms</a:t>
            </a:r>
          </a:p>
          <a:p>
            <a:pPr lvl="1"/>
            <a:r>
              <a:rPr lang="en-US" altLang="en-US"/>
              <a:t>Many format translations…</a:t>
            </a:r>
          </a:p>
        </p:txBody>
      </p:sp>
      <p:grpSp>
        <p:nvGrpSpPr>
          <p:cNvPr id="98308" name="Group 1028">
            <a:extLst>
              <a:ext uri="{FF2B5EF4-FFF2-40B4-BE49-F238E27FC236}">
                <a16:creationId xmlns:a16="http://schemas.microsoft.com/office/drawing/2014/main" id="{4867922A-3547-B090-543F-B5128413E8B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1676400"/>
            <a:ext cx="457200" cy="457200"/>
            <a:chOff x="2112" y="1152"/>
            <a:chExt cx="288" cy="288"/>
          </a:xfrm>
        </p:grpSpPr>
        <p:sp>
          <p:nvSpPr>
            <p:cNvPr id="98309" name="Oval 1029">
              <a:extLst>
                <a:ext uri="{FF2B5EF4-FFF2-40B4-BE49-F238E27FC236}">
                  <a16:creationId xmlns:a16="http://schemas.microsoft.com/office/drawing/2014/main" id="{20AA405B-84D8-8EA7-8353-401B3A057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52"/>
              <a:ext cx="288" cy="288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0" name="Oval 1030">
              <a:extLst>
                <a:ext uri="{FF2B5EF4-FFF2-40B4-BE49-F238E27FC236}">
                  <a16:creationId xmlns:a16="http://schemas.microsoft.com/office/drawing/2014/main" id="{D34AA1A9-9247-27CB-1E8C-A7EBB8347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192" cy="192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1" name="Line 1031">
              <a:extLst>
                <a:ext uri="{FF2B5EF4-FFF2-40B4-BE49-F238E27FC236}">
                  <a16:creationId xmlns:a16="http://schemas.microsoft.com/office/drawing/2014/main" id="{7819713A-4E31-113F-84E1-CD637F300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5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2" name="Line 1032">
              <a:extLst>
                <a:ext uri="{FF2B5EF4-FFF2-40B4-BE49-F238E27FC236}">
                  <a16:creationId xmlns:a16="http://schemas.microsoft.com/office/drawing/2014/main" id="{BE16A428-E3F1-B4E4-7EFE-608C7C464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9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3" name="Line 1033">
              <a:extLst>
                <a:ext uri="{FF2B5EF4-FFF2-40B4-BE49-F238E27FC236}">
                  <a16:creationId xmlns:a16="http://schemas.microsoft.com/office/drawing/2014/main" id="{D4AF4648-E320-6A55-6666-A88072CB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4" name="Line 1034">
              <a:extLst>
                <a:ext uri="{FF2B5EF4-FFF2-40B4-BE49-F238E27FC236}">
                  <a16:creationId xmlns:a16="http://schemas.microsoft.com/office/drawing/2014/main" id="{41BAF4B0-DC25-F31B-B809-CFAB2508A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315" name="Group 1035">
            <a:extLst>
              <a:ext uri="{FF2B5EF4-FFF2-40B4-BE49-F238E27FC236}">
                <a16:creationId xmlns:a16="http://schemas.microsoft.com/office/drawing/2014/main" id="{4E16E1D5-45ED-DC98-41BA-0924839CF54E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133600"/>
            <a:ext cx="457200" cy="457200"/>
            <a:chOff x="2112" y="1152"/>
            <a:chExt cx="288" cy="288"/>
          </a:xfrm>
        </p:grpSpPr>
        <p:sp>
          <p:nvSpPr>
            <p:cNvPr id="98316" name="Oval 1036">
              <a:extLst>
                <a:ext uri="{FF2B5EF4-FFF2-40B4-BE49-F238E27FC236}">
                  <a16:creationId xmlns:a16="http://schemas.microsoft.com/office/drawing/2014/main" id="{5A3EA7C2-81BC-8632-2291-1CDFFA699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52"/>
              <a:ext cx="288" cy="288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7" name="Oval 1037">
              <a:extLst>
                <a:ext uri="{FF2B5EF4-FFF2-40B4-BE49-F238E27FC236}">
                  <a16:creationId xmlns:a16="http://schemas.microsoft.com/office/drawing/2014/main" id="{B586581F-7774-1862-05EA-66E20AFDA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192" cy="192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8" name="Line 1038">
              <a:extLst>
                <a:ext uri="{FF2B5EF4-FFF2-40B4-BE49-F238E27FC236}">
                  <a16:creationId xmlns:a16="http://schemas.microsoft.com/office/drawing/2014/main" id="{E705D80A-00A8-1960-4214-EE1150A99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5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19" name="Line 1039">
              <a:extLst>
                <a:ext uri="{FF2B5EF4-FFF2-40B4-BE49-F238E27FC236}">
                  <a16:creationId xmlns:a16="http://schemas.microsoft.com/office/drawing/2014/main" id="{67635262-E47C-B8BB-CC1B-27A2AAFA2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9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0" name="Line 1040">
              <a:extLst>
                <a:ext uri="{FF2B5EF4-FFF2-40B4-BE49-F238E27FC236}">
                  <a16:creationId xmlns:a16="http://schemas.microsoft.com/office/drawing/2014/main" id="{968FCE74-4DBD-FA7E-85B0-F12751315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1" name="Line 1041">
              <a:extLst>
                <a:ext uri="{FF2B5EF4-FFF2-40B4-BE49-F238E27FC236}">
                  <a16:creationId xmlns:a16="http://schemas.microsoft.com/office/drawing/2014/main" id="{1DCFAA2E-5DA3-30DE-7DE9-5FBE9DDDB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322" name="Group 1042">
            <a:extLst>
              <a:ext uri="{FF2B5EF4-FFF2-40B4-BE49-F238E27FC236}">
                <a16:creationId xmlns:a16="http://schemas.microsoft.com/office/drawing/2014/main" id="{5191A1B4-819F-601C-6505-9C5477A9B137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2286000"/>
            <a:ext cx="457200" cy="457200"/>
            <a:chOff x="2112" y="1152"/>
            <a:chExt cx="288" cy="288"/>
          </a:xfrm>
        </p:grpSpPr>
        <p:sp>
          <p:nvSpPr>
            <p:cNvPr id="98323" name="Oval 1043">
              <a:extLst>
                <a:ext uri="{FF2B5EF4-FFF2-40B4-BE49-F238E27FC236}">
                  <a16:creationId xmlns:a16="http://schemas.microsoft.com/office/drawing/2014/main" id="{15A68A9B-E733-FD9E-A56D-EDA53D86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52"/>
              <a:ext cx="288" cy="288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4" name="Oval 1044">
              <a:extLst>
                <a:ext uri="{FF2B5EF4-FFF2-40B4-BE49-F238E27FC236}">
                  <a16:creationId xmlns:a16="http://schemas.microsoft.com/office/drawing/2014/main" id="{8ECA0568-D9C5-F44E-3A43-24B2EA3B2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192" cy="192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5" name="Line 1045">
              <a:extLst>
                <a:ext uri="{FF2B5EF4-FFF2-40B4-BE49-F238E27FC236}">
                  <a16:creationId xmlns:a16="http://schemas.microsoft.com/office/drawing/2014/main" id="{9EA1C723-F7D3-84F1-BBBA-E64345D29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5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6" name="Line 1046">
              <a:extLst>
                <a:ext uri="{FF2B5EF4-FFF2-40B4-BE49-F238E27FC236}">
                  <a16:creationId xmlns:a16="http://schemas.microsoft.com/office/drawing/2014/main" id="{698F9E4B-4459-72DB-1002-9EB8B8E49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9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7" name="Line 1047">
              <a:extLst>
                <a:ext uri="{FF2B5EF4-FFF2-40B4-BE49-F238E27FC236}">
                  <a16:creationId xmlns:a16="http://schemas.microsoft.com/office/drawing/2014/main" id="{F5295CB1-6321-51D3-45E1-A1B854974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28" name="Line 1048">
              <a:extLst>
                <a:ext uri="{FF2B5EF4-FFF2-40B4-BE49-F238E27FC236}">
                  <a16:creationId xmlns:a16="http://schemas.microsoft.com/office/drawing/2014/main" id="{15199278-7FEE-AF18-BB97-BFC8D579B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329" name="Group 1049">
            <a:extLst>
              <a:ext uri="{FF2B5EF4-FFF2-40B4-BE49-F238E27FC236}">
                <a16:creationId xmlns:a16="http://schemas.microsoft.com/office/drawing/2014/main" id="{76F086E6-0E7A-B76D-4FC4-EEB862B58FBF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457200" cy="457200"/>
            <a:chOff x="2112" y="1152"/>
            <a:chExt cx="288" cy="288"/>
          </a:xfrm>
        </p:grpSpPr>
        <p:sp>
          <p:nvSpPr>
            <p:cNvPr id="98330" name="Oval 1050">
              <a:extLst>
                <a:ext uri="{FF2B5EF4-FFF2-40B4-BE49-F238E27FC236}">
                  <a16:creationId xmlns:a16="http://schemas.microsoft.com/office/drawing/2014/main" id="{60AE0F7B-E5C2-152C-0CA7-EE6045F74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52"/>
              <a:ext cx="288" cy="288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1" name="Oval 1051">
              <a:extLst>
                <a:ext uri="{FF2B5EF4-FFF2-40B4-BE49-F238E27FC236}">
                  <a16:creationId xmlns:a16="http://schemas.microsoft.com/office/drawing/2014/main" id="{8F41EC2F-AA82-F4E8-4D7C-FFC458912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192" cy="192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2" name="Line 1052">
              <a:extLst>
                <a:ext uri="{FF2B5EF4-FFF2-40B4-BE49-F238E27FC236}">
                  <a16:creationId xmlns:a16="http://schemas.microsoft.com/office/drawing/2014/main" id="{9D79AA59-F9F9-D71A-85A1-946A0541B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5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3" name="Line 1053">
              <a:extLst>
                <a:ext uri="{FF2B5EF4-FFF2-40B4-BE49-F238E27FC236}">
                  <a16:creationId xmlns:a16="http://schemas.microsoft.com/office/drawing/2014/main" id="{939561B6-8147-D9AE-6AE7-A8FF906E3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9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4" name="Line 1054">
              <a:extLst>
                <a:ext uri="{FF2B5EF4-FFF2-40B4-BE49-F238E27FC236}">
                  <a16:creationId xmlns:a16="http://schemas.microsoft.com/office/drawing/2014/main" id="{64CA7894-4E54-50EE-D998-A7494022F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5" name="Line 1055">
              <a:extLst>
                <a:ext uri="{FF2B5EF4-FFF2-40B4-BE49-F238E27FC236}">
                  <a16:creationId xmlns:a16="http://schemas.microsoft.com/office/drawing/2014/main" id="{DC86F4A5-EBB3-A1E4-2C3D-E780BA1B7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336" name="Group 1056">
            <a:extLst>
              <a:ext uri="{FF2B5EF4-FFF2-40B4-BE49-F238E27FC236}">
                <a16:creationId xmlns:a16="http://schemas.microsoft.com/office/drawing/2014/main" id="{C4AC4604-8F13-5F44-7A2F-ED1DD539C7C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895600"/>
            <a:ext cx="457200" cy="457200"/>
            <a:chOff x="2112" y="1152"/>
            <a:chExt cx="288" cy="288"/>
          </a:xfrm>
        </p:grpSpPr>
        <p:sp>
          <p:nvSpPr>
            <p:cNvPr id="98337" name="Oval 1057">
              <a:extLst>
                <a:ext uri="{FF2B5EF4-FFF2-40B4-BE49-F238E27FC236}">
                  <a16:creationId xmlns:a16="http://schemas.microsoft.com/office/drawing/2014/main" id="{A6213B0A-900C-39DB-650A-187D53603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52"/>
              <a:ext cx="288" cy="288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8" name="Oval 1058">
              <a:extLst>
                <a:ext uri="{FF2B5EF4-FFF2-40B4-BE49-F238E27FC236}">
                  <a16:creationId xmlns:a16="http://schemas.microsoft.com/office/drawing/2014/main" id="{E88007D3-D620-C233-97CE-A4DA50989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192" cy="192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9" name="Line 1059">
              <a:extLst>
                <a:ext uri="{FF2B5EF4-FFF2-40B4-BE49-F238E27FC236}">
                  <a16:creationId xmlns:a16="http://schemas.microsoft.com/office/drawing/2014/main" id="{9AAFC146-01BC-5CBB-4BAA-F5BCE3E19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5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0" name="Line 1060">
              <a:extLst>
                <a:ext uri="{FF2B5EF4-FFF2-40B4-BE49-F238E27FC236}">
                  <a16:creationId xmlns:a16="http://schemas.microsoft.com/office/drawing/2014/main" id="{6A13306D-9564-E678-8B50-22F65E11C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9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1" name="Line 1061">
              <a:extLst>
                <a:ext uri="{FF2B5EF4-FFF2-40B4-BE49-F238E27FC236}">
                  <a16:creationId xmlns:a16="http://schemas.microsoft.com/office/drawing/2014/main" id="{D95C723E-B104-3902-EC97-76AFD258A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2" name="Line 1062">
              <a:extLst>
                <a:ext uri="{FF2B5EF4-FFF2-40B4-BE49-F238E27FC236}">
                  <a16:creationId xmlns:a16="http://schemas.microsoft.com/office/drawing/2014/main" id="{45B9798A-AB9B-BAE0-F191-6541591F4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343" name="Group 1063">
            <a:extLst>
              <a:ext uri="{FF2B5EF4-FFF2-40B4-BE49-F238E27FC236}">
                <a16:creationId xmlns:a16="http://schemas.microsoft.com/office/drawing/2014/main" id="{2677DF12-AB49-2E5F-3FBB-8B318F5ADAE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828800"/>
            <a:ext cx="457200" cy="457200"/>
            <a:chOff x="2112" y="1152"/>
            <a:chExt cx="288" cy="288"/>
          </a:xfrm>
        </p:grpSpPr>
        <p:sp>
          <p:nvSpPr>
            <p:cNvPr id="98344" name="Oval 1064">
              <a:extLst>
                <a:ext uri="{FF2B5EF4-FFF2-40B4-BE49-F238E27FC236}">
                  <a16:creationId xmlns:a16="http://schemas.microsoft.com/office/drawing/2014/main" id="{79A33843-B496-F450-F469-1FBEEC454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52"/>
              <a:ext cx="288" cy="288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5" name="Oval 1065">
              <a:extLst>
                <a:ext uri="{FF2B5EF4-FFF2-40B4-BE49-F238E27FC236}">
                  <a16:creationId xmlns:a16="http://schemas.microsoft.com/office/drawing/2014/main" id="{E9FA6651-92B4-50D7-82DE-64E65CBB6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192" cy="192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6" name="Line 1066">
              <a:extLst>
                <a:ext uri="{FF2B5EF4-FFF2-40B4-BE49-F238E27FC236}">
                  <a16:creationId xmlns:a16="http://schemas.microsoft.com/office/drawing/2014/main" id="{D961D6B5-039D-DADA-F148-142306688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5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7" name="Line 1067">
              <a:extLst>
                <a:ext uri="{FF2B5EF4-FFF2-40B4-BE49-F238E27FC236}">
                  <a16:creationId xmlns:a16="http://schemas.microsoft.com/office/drawing/2014/main" id="{C31A42DE-3CD1-C2D1-0307-BE62EDAA2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9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8" name="Line 1068">
              <a:extLst>
                <a:ext uri="{FF2B5EF4-FFF2-40B4-BE49-F238E27FC236}">
                  <a16:creationId xmlns:a16="http://schemas.microsoft.com/office/drawing/2014/main" id="{0B06BF8B-52A4-C47D-077F-348289813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9" name="Line 1069">
              <a:extLst>
                <a:ext uri="{FF2B5EF4-FFF2-40B4-BE49-F238E27FC236}">
                  <a16:creationId xmlns:a16="http://schemas.microsoft.com/office/drawing/2014/main" id="{662758D8-C8D4-CE75-796C-14AF57127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350" name="Group 1070">
            <a:extLst>
              <a:ext uri="{FF2B5EF4-FFF2-40B4-BE49-F238E27FC236}">
                <a16:creationId xmlns:a16="http://schemas.microsoft.com/office/drawing/2014/main" id="{8ABCE2A4-4408-79DF-A478-C2C226206C8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514600"/>
            <a:ext cx="457200" cy="457200"/>
            <a:chOff x="2112" y="1152"/>
            <a:chExt cx="288" cy="288"/>
          </a:xfrm>
        </p:grpSpPr>
        <p:sp>
          <p:nvSpPr>
            <p:cNvPr id="98351" name="Oval 1071">
              <a:extLst>
                <a:ext uri="{FF2B5EF4-FFF2-40B4-BE49-F238E27FC236}">
                  <a16:creationId xmlns:a16="http://schemas.microsoft.com/office/drawing/2014/main" id="{67144309-6D91-6E5C-A33A-00615E24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52"/>
              <a:ext cx="288" cy="288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2" name="Oval 1072">
              <a:extLst>
                <a:ext uri="{FF2B5EF4-FFF2-40B4-BE49-F238E27FC236}">
                  <a16:creationId xmlns:a16="http://schemas.microsoft.com/office/drawing/2014/main" id="{14B3D1EA-EF4C-30BA-D5BB-09DEC081A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192" cy="192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3" name="Line 1073">
              <a:extLst>
                <a:ext uri="{FF2B5EF4-FFF2-40B4-BE49-F238E27FC236}">
                  <a16:creationId xmlns:a16="http://schemas.microsoft.com/office/drawing/2014/main" id="{B17DFCA7-1C2E-31D4-C73F-4C5BF0662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15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4" name="Line 1074">
              <a:extLst>
                <a:ext uri="{FF2B5EF4-FFF2-40B4-BE49-F238E27FC236}">
                  <a16:creationId xmlns:a16="http://schemas.microsoft.com/office/drawing/2014/main" id="{266B61FF-750C-6AB5-6363-C3EAB77EA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39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5" name="Line 1075">
              <a:extLst>
                <a:ext uri="{FF2B5EF4-FFF2-40B4-BE49-F238E27FC236}">
                  <a16:creationId xmlns:a16="http://schemas.microsoft.com/office/drawing/2014/main" id="{853DA529-2449-ECFA-C954-9178F912C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6" name="Line 1076">
              <a:extLst>
                <a:ext uri="{FF2B5EF4-FFF2-40B4-BE49-F238E27FC236}">
                  <a16:creationId xmlns:a16="http://schemas.microsoft.com/office/drawing/2014/main" id="{8FC9253C-06FD-F488-44ED-085D33033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9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357" name="AutoShape 1077">
            <a:extLst>
              <a:ext uri="{FF2B5EF4-FFF2-40B4-BE49-F238E27FC236}">
                <a16:creationId xmlns:a16="http://schemas.microsoft.com/office/drawing/2014/main" id="{32944947-38C7-BD93-88CD-530A2977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400"/>
            <a:ext cx="762000" cy="4572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58" name="AutoShape 1078">
            <a:extLst>
              <a:ext uri="{FF2B5EF4-FFF2-40B4-BE49-F238E27FC236}">
                <a16:creationId xmlns:a16="http://schemas.microsoft.com/office/drawing/2014/main" id="{1C40946A-8F97-751E-6D61-C81C0AB9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762000" cy="4572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59" name="Rectangle 1079">
            <a:extLst>
              <a:ext uri="{FF2B5EF4-FFF2-40B4-BE49-F238E27FC236}">
                <a16:creationId xmlns:a16="http://schemas.microsoft.com/office/drawing/2014/main" id="{8545879D-7325-9990-B280-945ADE474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981200"/>
            <a:ext cx="517525" cy="152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000" b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8360" name="Rectangle 1080">
            <a:extLst>
              <a:ext uri="{FF2B5EF4-FFF2-40B4-BE49-F238E27FC236}">
                <a16:creationId xmlns:a16="http://schemas.microsoft.com/office/drawing/2014/main" id="{9B5D4D0F-3632-549A-A4A7-7662D43D6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133600"/>
            <a:ext cx="517525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sz="1000" b="0">
              <a:latin typeface="Arial" panose="020B0604020202020204" pitchFamily="34" charset="0"/>
            </a:endParaRPr>
          </a:p>
        </p:txBody>
      </p:sp>
      <p:sp>
        <p:nvSpPr>
          <p:cNvPr id="98361" name="Rectangle 1081">
            <a:extLst>
              <a:ext uri="{FF2B5EF4-FFF2-40B4-BE49-F238E27FC236}">
                <a16:creationId xmlns:a16="http://schemas.microsoft.com/office/drawing/2014/main" id="{C04C2CB2-70D2-883D-58A8-5239E2F6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86000"/>
            <a:ext cx="517525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sz="1000" b="0">
              <a:latin typeface="Arial" panose="020B0604020202020204" pitchFamily="34" charset="0"/>
            </a:endParaRPr>
          </a:p>
        </p:txBody>
      </p:sp>
      <p:sp>
        <p:nvSpPr>
          <p:cNvPr id="98362" name="Rectangle 1082">
            <a:extLst>
              <a:ext uri="{FF2B5EF4-FFF2-40B4-BE49-F238E27FC236}">
                <a16:creationId xmlns:a16="http://schemas.microsoft.com/office/drawing/2014/main" id="{F354B9C0-C16F-081C-B29A-59C860E1E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438400"/>
            <a:ext cx="517525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sz="1000" b="0">
              <a:latin typeface="Arial" panose="020B0604020202020204" pitchFamily="34" charset="0"/>
            </a:endParaRPr>
          </a:p>
        </p:txBody>
      </p:sp>
      <p:sp>
        <p:nvSpPr>
          <p:cNvPr id="98363" name="Rectangle 1083">
            <a:extLst>
              <a:ext uri="{FF2B5EF4-FFF2-40B4-BE49-F238E27FC236}">
                <a16:creationId xmlns:a16="http://schemas.microsoft.com/office/drawing/2014/main" id="{6677A008-1825-4AB2-8E7E-59DE6150F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590800"/>
            <a:ext cx="517525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sz="1000" b="0">
              <a:latin typeface="Arial" panose="020B0604020202020204" pitchFamily="34" charset="0"/>
            </a:endParaRPr>
          </a:p>
        </p:txBody>
      </p:sp>
      <p:sp>
        <p:nvSpPr>
          <p:cNvPr id="98364" name="AutoShape 1084">
            <a:extLst>
              <a:ext uri="{FF2B5EF4-FFF2-40B4-BE49-F238E27FC236}">
                <a16:creationId xmlns:a16="http://schemas.microsoft.com/office/drawing/2014/main" id="{E64BD90E-DECD-5313-50E7-B899BD702D5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200900" y="2095500"/>
            <a:ext cx="2286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8365" name="AutoShape 1085">
            <a:extLst>
              <a:ext uri="{FF2B5EF4-FFF2-40B4-BE49-F238E27FC236}">
                <a16:creationId xmlns:a16="http://schemas.microsoft.com/office/drawing/2014/main" id="{952C3881-854E-0DF9-FAC2-54AC023D2382}"/>
              </a:ext>
            </a:extLst>
          </p:cNvPr>
          <p:cNvCxnSpPr>
            <a:cxnSpLocks noChangeShapeType="1"/>
            <a:stCxn id="98360" idx="3"/>
            <a:endCxn id="98364" idx="0"/>
          </p:cNvCxnSpPr>
          <p:nvPr/>
        </p:nvCxnSpPr>
        <p:spPr bwMode="auto">
          <a:xfrm flipV="1">
            <a:off x="7070725" y="2171700"/>
            <a:ext cx="168275" cy="38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66" name="AutoShape 1086">
            <a:extLst>
              <a:ext uri="{FF2B5EF4-FFF2-40B4-BE49-F238E27FC236}">
                <a16:creationId xmlns:a16="http://schemas.microsoft.com/office/drawing/2014/main" id="{6131F4D4-826C-8F02-2339-4DC377C2FE3B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7813675" y="2092325"/>
            <a:ext cx="22225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67" name="Rectangle 1087">
            <a:extLst>
              <a:ext uri="{FF2B5EF4-FFF2-40B4-BE49-F238E27FC236}">
                <a16:creationId xmlns:a16="http://schemas.microsoft.com/office/drawing/2014/main" id="{CD6A3C51-58A5-7F48-A8C4-BBB8BFE33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981200"/>
            <a:ext cx="457200" cy="1524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000" b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8368" name="Rectangle 1088">
            <a:extLst>
              <a:ext uri="{FF2B5EF4-FFF2-40B4-BE49-F238E27FC236}">
                <a16:creationId xmlns:a16="http://schemas.microsoft.com/office/drawing/2014/main" id="{4C76A434-49BE-400E-E1B8-F8AD2363D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133600"/>
            <a:ext cx="4572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sz="1000" b="0">
              <a:latin typeface="Arial" panose="020B0604020202020204" pitchFamily="34" charset="0"/>
            </a:endParaRPr>
          </a:p>
        </p:txBody>
      </p:sp>
      <p:sp>
        <p:nvSpPr>
          <p:cNvPr id="98369" name="Rectangle 1089">
            <a:extLst>
              <a:ext uri="{FF2B5EF4-FFF2-40B4-BE49-F238E27FC236}">
                <a16:creationId xmlns:a16="http://schemas.microsoft.com/office/drawing/2014/main" id="{5E0960E1-3A97-8EC2-A92B-3FFE5E723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286000"/>
            <a:ext cx="4572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sz="1000" b="0">
              <a:latin typeface="Arial" panose="020B0604020202020204" pitchFamily="34" charset="0"/>
            </a:endParaRPr>
          </a:p>
        </p:txBody>
      </p:sp>
      <p:sp>
        <p:nvSpPr>
          <p:cNvPr id="98370" name="Rectangle 1090">
            <a:extLst>
              <a:ext uri="{FF2B5EF4-FFF2-40B4-BE49-F238E27FC236}">
                <a16:creationId xmlns:a16="http://schemas.microsoft.com/office/drawing/2014/main" id="{03BDCF0E-9B6B-FEC2-C872-1A9120CC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438400"/>
            <a:ext cx="4572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sz="1000" b="0">
              <a:latin typeface="Arial" panose="020B0604020202020204" pitchFamily="34" charset="0"/>
            </a:endParaRPr>
          </a:p>
        </p:txBody>
      </p:sp>
      <p:sp>
        <p:nvSpPr>
          <p:cNvPr id="98371" name="Rectangle 1091">
            <a:extLst>
              <a:ext uri="{FF2B5EF4-FFF2-40B4-BE49-F238E27FC236}">
                <a16:creationId xmlns:a16="http://schemas.microsoft.com/office/drawing/2014/main" id="{5E3D3D6B-997F-9501-CCE6-57F8C1A2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90800"/>
            <a:ext cx="4572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sz="1000" b="0">
              <a:latin typeface="Arial" panose="020B0604020202020204" pitchFamily="34" charset="0"/>
            </a:endParaRPr>
          </a:p>
        </p:txBody>
      </p:sp>
      <p:sp>
        <p:nvSpPr>
          <p:cNvPr id="98372" name="Rectangle 1092">
            <a:extLst>
              <a:ext uri="{FF2B5EF4-FFF2-40B4-BE49-F238E27FC236}">
                <a16:creationId xmlns:a16="http://schemas.microsoft.com/office/drawing/2014/main" id="{BF6C86BE-43C7-205C-3583-74523B2D7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981200"/>
            <a:ext cx="381000" cy="1524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000" b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8373" name="Rectangle 1093">
            <a:extLst>
              <a:ext uri="{FF2B5EF4-FFF2-40B4-BE49-F238E27FC236}">
                <a16:creationId xmlns:a16="http://schemas.microsoft.com/office/drawing/2014/main" id="{9903235E-1F93-4D78-A84C-B4E55B90B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133600"/>
            <a:ext cx="3810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sz="1000" b="0">
              <a:latin typeface="Arial" panose="020B0604020202020204" pitchFamily="34" charset="0"/>
            </a:endParaRPr>
          </a:p>
        </p:txBody>
      </p:sp>
      <p:sp>
        <p:nvSpPr>
          <p:cNvPr id="98374" name="Rectangle 1094">
            <a:extLst>
              <a:ext uri="{FF2B5EF4-FFF2-40B4-BE49-F238E27FC236}">
                <a16:creationId xmlns:a16="http://schemas.microsoft.com/office/drawing/2014/main" id="{560A6EF5-BF50-769E-8E1C-AC7861784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286000"/>
            <a:ext cx="3810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sz="1000" b="0">
              <a:latin typeface="Arial" panose="020B0604020202020204" pitchFamily="34" charset="0"/>
            </a:endParaRPr>
          </a:p>
        </p:txBody>
      </p:sp>
      <p:sp>
        <p:nvSpPr>
          <p:cNvPr id="98375" name="Rectangle 1095">
            <a:extLst>
              <a:ext uri="{FF2B5EF4-FFF2-40B4-BE49-F238E27FC236}">
                <a16:creationId xmlns:a16="http://schemas.microsoft.com/office/drawing/2014/main" id="{A8750518-6417-3393-6FE6-F918AB68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438400"/>
            <a:ext cx="3810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sz="1000" b="0">
              <a:latin typeface="Arial" panose="020B0604020202020204" pitchFamily="34" charset="0"/>
            </a:endParaRPr>
          </a:p>
        </p:txBody>
      </p:sp>
      <p:sp>
        <p:nvSpPr>
          <p:cNvPr id="98376" name="Rectangle 1096">
            <a:extLst>
              <a:ext uri="{FF2B5EF4-FFF2-40B4-BE49-F238E27FC236}">
                <a16:creationId xmlns:a16="http://schemas.microsoft.com/office/drawing/2014/main" id="{3F97C08F-79FC-7742-D22B-39541AB8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90800"/>
            <a:ext cx="381000" cy="152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en-US" altLang="en-US" sz="1000" b="0">
              <a:latin typeface="Arial" panose="020B0604020202020204" pitchFamily="34" charset="0"/>
            </a:endParaRPr>
          </a:p>
        </p:txBody>
      </p:sp>
      <p:cxnSp>
        <p:nvCxnSpPr>
          <p:cNvPr id="98377" name="AutoShape 1097">
            <a:extLst>
              <a:ext uri="{FF2B5EF4-FFF2-40B4-BE49-F238E27FC236}">
                <a16:creationId xmlns:a16="http://schemas.microsoft.com/office/drawing/2014/main" id="{38A03301-8A4D-992B-6FAE-B2415A28FD0D}"/>
              </a:ext>
            </a:extLst>
          </p:cNvPr>
          <p:cNvCxnSpPr>
            <a:cxnSpLocks noChangeShapeType="1"/>
            <a:stCxn id="98366" idx="0"/>
            <a:endCxn id="98373" idx="1"/>
          </p:cNvCxnSpPr>
          <p:nvPr/>
        </p:nvCxnSpPr>
        <p:spPr bwMode="auto">
          <a:xfrm>
            <a:off x="8001000" y="2168525"/>
            <a:ext cx="228600" cy="41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378" name="Rectangle 1098">
            <a:extLst>
              <a:ext uri="{FF2B5EF4-FFF2-40B4-BE49-F238E27FC236}">
                <a16:creationId xmlns:a16="http://schemas.microsoft.com/office/drawing/2014/main" id="{C368DE4C-8768-2F2C-5041-E8D97ECE7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76400"/>
            <a:ext cx="1600200" cy="1676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800" b="0">
              <a:latin typeface="Arial" panose="020B0604020202020204" pitchFamily="34" charset="0"/>
            </a:endParaRPr>
          </a:p>
        </p:txBody>
      </p:sp>
      <p:sp>
        <p:nvSpPr>
          <p:cNvPr id="98379" name="Rectangle 1099">
            <a:extLst>
              <a:ext uri="{FF2B5EF4-FFF2-40B4-BE49-F238E27FC236}">
                <a16:creationId xmlns:a16="http://schemas.microsoft.com/office/drawing/2014/main" id="{0F36CE83-BDE9-5D87-F089-0B5F99B6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8288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80" name="Text Box 1100">
            <a:extLst>
              <a:ext uri="{FF2B5EF4-FFF2-40B4-BE49-F238E27FC236}">
                <a16:creationId xmlns:a16="http://schemas.microsoft.com/office/drawing/2014/main" id="{7D609751-E3D1-3F5F-8BD1-32E2ABE6F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5572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000" b="0">
                <a:latin typeface="Arial" panose="020B0604020202020204" pitchFamily="34" charset="0"/>
              </a:rPr>
              <a:t>Name:</a:t>
            </a:r>
          </a:p>
        </p:txBody>
      </p:sp>
      <p:sp>
        <p:nvSpPr>
          <p:cNvPr id="98381" name="Rectangle 1101">
            <a:extLst>
              <a:ext uri="{FF2B5EF4-FFF2-40B4-BE49-F238E27FC236}">
                <a16:creationId xmlns:a16="http://schemas.microsoft.com/office/drawing/2014/main" id="{7151797B-A439-0EA9-A93E-9A0220DD4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336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82" name="Text Box 1102">
            <a:extLst>
              <a:ext uri="{FF2B5EF4-FFF2-40B4-BE49-F238E27FC236}">
                <a16:creationId xmlns:a16="http://schemas.microsoft.com/office/drawing/2014/main" id="{E6360694-F034-D870-2192-0BD252199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555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000" b="0">
                <a:latin typeface="Arial" panose="020B0604020202020204" pitchFamily="34" charset="0"/>
              </a:rPr>
              <a:t>Street:</a:t>
            </a:r>
          </a:p>
        </p:txBody>
      </p:sp>
      <p:sp>
        <p:nvSpPr>
          <p:cNvPr id="98383" name="Rectangle 1103">
            <a:extLst>
              <a:ext uri="{FF2B5EF4-FFF2-40B4-BE49-F238E27FC236}">
                <a16:creationId xmlns:a16="http://schemas.microsoft.com/office/drawing/2014/main" id="{A2839730-4A9B-403A-9028-74B472DFB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384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84" name="Text Box 1104">
            <a:extLst>
              <a:ext uri="{FF2B5EF4-FFF2-40B4-BE49-F238E27FC236}">
                <a16:creationId xmlns:a16="http://schemas.microsoft.com/office/drawing/2014/main" id="{BDEB2C30-F792-5AE9-09C2-206550203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2438400"/>
            <a:ext cx="438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000" b="0">
                <a:latin typeface="Arial" panose="020B0604020202020204" pitchFamily="34" charset="0"/>
              </a:rPr>
              <a:t>City:</a:t>
            </a:r>
          </a:p>
        </p:txBody>
      </p:sp>
      <p:sp>
        <p:nvSpPr>
          <p:cNvPr id="98385" name="Rectangle 1105">
            <a:extLst>
              <a:ext uri="{FF2B5EF4-FFF2-40B4-BE49-F238E27FC236}">
                <a16:creationId xmlns:a16="http://schemas.microsoft.com/office/drawing/2014/main" id="{473FD8BB-2FC4-3D87-2632-58409190E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43200"/>
            <a:ext cx="609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86" name="Text Box 1106">
            <a:extLst>
              <a:ext uri="{FF2B5EF4-FFF2-40B4-BE49-F238E27FC236}">
                <a16:creationId xmlns:a16="http://schemas.microsoft.com/office/drawing/2014/main" id="{ED533D40-C9B3-D950-DECF-B32008458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743200"/>
            <a:ext cx="395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000" b="0">
                <a:latin typeface="Arial" panose="020B0604020202020204" pitchFamily="34" charset="0"/>
              </a:rPr>
              <a:t>Zip:</a:t>
            </a:r>
          </a:p>
        </p:txBody>
      </p:sp>
      <p:sp>
        <p:nvSpPr>
          <p:cNvPr id="98387" name="Text Box 1107">
            <a:extLst>
              <a:ext uri="{FF2B5EF4-FFF2-40B4-BE49-F238E27FC236}">
                <a16:creationId xmlns:a16="http://schemas.microsoft.com/office/drawing/2014/main" id="{6B8DDB37-B37F-748F-F5A5-6147903FB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3613"/>
            <a:ext cx="1204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Web Forms</a:t>
            </a:r>
          </a:p>
        </p:txBody>
      </p:sp>
      <p:sp>
        <p:nvSpPr>
          <p:cNvPr id="98388" name="Text Box 1108">
            <a:extLst>
              <a:ext uri="{FF2B5EF4-FFF2-40B4-BE49-F238E27FC236}">
                <a16:creationId xmlns:a16="http://schemas.microsoft.com/office/drawing/2014/main" id="{DE227519-3D3F-A973-32D9-974163AA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34290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Mid-Tier Objects</a:t>
            </a:r>
          </a:p>
        </p:txBody>
      </p:sp>
      <p:sp>
        <p:nvSpPr>
          <p:cNvPr id="98389" name="Text Box 1109">
            <a:extLst>
              <a:ext uri="{FF2B5EF4-FFF2-40B4-BE49-F238E27FC236}">
                <a16:creationId xmlns:a16="http://schemas.microsoft.com/office/drawing/2014/main" id="{BD40BAFD-2513-29F4-D89A-338E9C9B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5036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RDBMS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AD234F1-7C53-6712-BC70-6C270DCF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88A3991-CE17-5CD2-07D9-85BC7A3C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3AEAC2-13A0-E690-7457-F7B17C5C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6FD5-6719-BE4B-8970-EA491C5C319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D11BA493-E57E-61B0-2898-A8475DCE7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XRX: Elegant Simplicity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8EA15877-EAD3-6810-270E-A60B4C038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1800" y="5143500"/>
            <a:ext cx="2743200" cy="7683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Symmetry</a:t>
            </a:r>
          </a:p>
        </p:txBody>
      </p:sp>
      <p:pic>
        <p:nvPicPr>
          <p:cNvPr id="148484" name="Picture 4">
            <a:extLst>
              <a:ext uri="{FF2B5EF4-FFF2-40B4-BE49-F238E27FC236}">
                <a16:creationId xmlns:a16="http://schemas.microsoft.com/office/drawing/2014/main" id="{228493C6-910A-01DE-9FBC-79C9D9B2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171700"/>
            <a:ext cx="30480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485" name="Picture 5">
            <a:extLst>
              <a:ext uri="{FF2B5EF4-FFF2-40B4-BE49-F238E27FC236}">
                <a16:creationId xmlns:a16="http://schemas.microsoft.com/office/drawing/2014/main" id="{2418BE89-2FE5-46BC-7687-67ECC4748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828800"/>
            <a:ext cx="10287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486" name="Picture 6">
            <a:extLst>
              <a:ext uri="{FF2B5EF4-FFF2-40B4-BE49-F238E27FC236}">
                <a16:creationId xmlns:a16="http://schemas.microsoft.com/office/drawing/2014/main" id="{118593A5-6B41-D190-2051-CD5C68DDD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1828800"/>
            <a:ext cx="10287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487" name="Text Box 7">
            <a:extLst>
              <a:ext uri="{FF2B5EF4-FFF2-40B4-BE49-F238E27FC236}">
                <a16:creationId xmlns:a16="http://schemas.microsoft.com/office/drawing/2014/main" id="{90EB084F-CFFC-F3E9-7840-08EB523F6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3200400"/>
            <a:ext cx="11890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trees on</a:t>
            </a:r>
          </a:p>
          <a:p>
            <a:r>
              <a:rPr lang="en-US" altLang="en-US" b="0"/>
              <a:t>the client</a:t>
            </a:r>
          </a:p>
        </p:txBody>
      </p:sp>
      <p:sp>
        <p:nvSpPr>
          <p:cNvPr id="148488" name="Text Box 8">
            <a:extLst>
              <a:ext uri="{FF2B5EF4-FFF2-40B4-BE49-F238E27FC236}">
                <a16:creationId xmlns:a16="http://schemas.microsoft.com/office/drawing/2014/main" id="{A2521B75-CB7B-74E2-C04F-0BA89D445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225" y="3200400"/>
            <a:ext cx="1298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trees on</a:t>
            </a:r>
          </a:p>
          <a:p>
            <a:r>
              <a:rPr lang="en-US" altLang="en-US" b="0"/>
              <a:t>the server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D35502-24EB-B303-DBE5-D959DD64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CF822F-DDF3-221F-FE82-850B6833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61A83-0D18-3FA7-C8A5-3A3B6664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B01DB-8DDC-1843-B702-2CE283F4DF2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0B0C9164-0211-72EA-7419-B4A9AEEB7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Rube Goldberg Architecture</a:t>
            </a:r>
          </a:p>
        </p:txBody>
      </p:sp>
      <p:pic>
        <p:nvPicPr>
          <p:cNvPr id="149508" name="Picture 4">
            <a:extLst>
              <a:ext uri="{FF2B5EF4-FFF2-40B4-BE49-F238E27FC236}">
                <a16:creationId xmlns:a16="http://schemas.microsoft.com/office/drawing/2014/main" id="{AABE118F-50BB-78FD-1C7A-33FAE857C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485900"/>
            <a:ext cx="5257800" cy="366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09" name="Rectangle 5">
            <a:extLst>
              <a:ext uri="{FF2B5EF4-FFF2-40B4-BE49-F238E27FC236}">
                <a16:creationId xmlns:a16="http://schemas.microsoft.com/office/drawing/2014/main" id="{F6E349A4-EC16-77DC-95E8-2CFDA7CB9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79625" y="5505450"/>
            <a:ext cx="4914900" cy="768350"/>
          </a:xfrm>
          <a:noFill/>
          <a:ln/>
        </p:spPr>
        <p:txBody>
          <a:bodyPr/>
          <a:lstStyle/>
          <a:p>
            <a:pPr marL="0" indent="0" algn="ctr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RDBMS and object layers may represent possible unnecessary complexity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A8D443-43FC-F7CF-0686-43F35B94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33564C9-388C-A8BC-182C-45695832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28AB59-40FA-C06C-06F4-31BDD436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507B-90E2-614B-B73F-2F8AD7707473}" type="slidenum">
              <a:rPr lang="en-US" altLang="en-US"/>
              <a:pPr/>
              <a:t>18</a:t>
            </a:fld>
            <a:endParaRPr lang="en-US" altLang="en-US"/>
          </a:p>
        </p:txBody>
      </p:sp>
      <p:grpSp>
        <p:nvGrpSpPr>
          <p:cNvPr id="160794" name="Group 26">
            <a:extLst>
              <a:ext uri="{FF2B5EF4-FFF2-40B4-BE49-F238E27FC236}">
                <a16:creationId xmlns:a16="http://schemas.microsoft.com/office/drawing/2014/main" id="{77512262-02A5-8C02-1B25-98DC349EFD62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1771650"/>
            <a:ext cx="1714500" cy="342900"/>
            <a:chOff x="3168" y="864"/>
            <a:chExt cx="1224" cy="216"/>
          </a:xfrm>
        </p:grpSpPr>
        <p:cxnSp>
          <p:nvCxnSpPr>
            <p:cNvPr id="160795" name="AutoShape 27">
              <a:extLst>
                <a:ext uri="{FF2B5EF4-FFF2-40B4-BE49-F238E27FC236}">
                  <a16:creationId xmlns:a16="http://schemas.microsoft.com/office/drawing/2014/main" id="{751EF9EA-940B-AAA1-2794-9173592CC4F4}"/>
                </a:ext>
              </a:extLst>
            </p:cNvPr>
            <p:cNvCxnSpPr>
              <a:cxnSpLocks noChangeShapeType="1"/>
              <a:stCxn id="160799" idx="3"/>
              <a:endCxn id="160797" idx="1"/>
            </p:cNvCxnSpPr>
            <p:nvPr/>
          </p:nvCxnSpPr>
          <p:spPr bwMode="auto">
            <a:xfrm>
              <a:off x="3240" y="900"/>
              <a:ext cx="10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96" name="AutoShape 28">
              <a:extLst>
                <a:ext uri="{FF2B5EF4-FFF2-40B4-BE49-F238E27FC236}">
                  <a16:creationId xmlns:a16="http://schemas.microsoft.com/office/drawing/2014/main" id="{B0DA4205-5FE3-F6F6-46DC-6687E84186D5}"/>
                </a:ext>
              </a:extLst>
            </p:cNvPr>
            <p:cNvCxnSpPr>
              <a:cxnSpLocks noChangeShapeType="1"/>
              <a:stCxn id="160800" idx="3"/>
              <a:endCxn id="160798" idx="1"/>
            </p:cNvCxnSpPr>
            <p:nvPr/>
          </p:nvCxnSpPr>
          <p:spPr bwMode="auto">
            <a:xfrm>
              <a:off x="3240" y="1044"/>
              <a:ext cx="10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797" name="Rectangle 29">
              <a:extLst>
                <a:ext uri="{FF2B5EF4-FFF2-40B4-BE49-F238E27FC236}">
                  <a16:creationId xmlns:a16="http://schemas.microsoft.com/office/drawing/2014/main" id="{5A47F14E-68E3-A943-734E-9CFE56CB6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864"/>
              <a:ext cx="72" cy="7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8" name="Rectangle 30">
              <a:extLst>
                <a:ext uri="{FF2B5EF4-FFF2-40B4-BE49-F238E27FC236}">
                  <a16:creationId xmlns:a16="http://schemas.microsoft.com/office/drawing/2014/main" id="{1DAB818A-660A-9FD0-F7CF-9920A2D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008"/>
              <a:ext cx="72" cy="7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9" name="Rectangle 31">
              <a:extLst>
                <a:ext uri="{FF2B5EF4-FFF2-40B4-BE49-F238E27FC236}">
                  <a16:creationId xmlns:a16="http://schemas.microsoft.com/office/drawing/2014/main" id="{90E35866-5304-009A-36F8-A74492C5A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64"/>
              <a:ext cx="72" cy="7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800" name="Rectangle 32">
              <a:extLst>
                <a:ext uri="{FF2B5EF4-FFF2-40B4-BE49-F238E27FC236}">
                  <a16:creationId xmlns:a16="http://schemas.microsoft.com/office/drawing/2014/main" id="{FA700F2D-2567-4DA5-74B6-BBB2BC4D9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008"/>
              <a:ext cx="72" cy="7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0793" name="Group 25">
            <a:extLst>
              <a:ext uri="{FF2B5EF4-FFF2-40B4-BE49-F238E27FC236}">
                <a16:creationId xmlns:a16="http://schemas.microsoft.com/office/drawing/2014/main" id="{E251CA68-192A-6DE6-A4F2-9793DA54BFC7}"/>
              </a:ext>
            </a:extLst>
          </p:cNvPr>
          <p:cNvGrpSpPr>
            <a:grpSpLocks/>
          </p:cNvGrpSpPr>
          <p:nvPr/>
        </p:nvGrpSpPr>
        <p:grpSpPr bwMode="auto">
          <a:xfrm>
            <a:off x="5143500" y="1771650"/>
            <a:ext cx="1714500" cy="342900"/>
            <a:chOff x="3168" y="864"/>
            <a:chExt cx="1224" cy="216"/>
          </a:xfrm>
        </p:grpSpPr>
        <p:cxnSp>
          <p:nvCxnSpPr>
            <p:cNvPr id="160776" name="AutoShape 8">
              <a:extLst>
                <a:ext uri="{FF2B5EF4-FFF2-40B4-BE49-F238E27FC236}">
                  <a16:creationId xmlns:a16="http://schemas.microsoft.com/office/drawing/2014/main" id="{861B5968-4FDB-D84A-9F07-B32C285E4353}"/>
                </a:ext>
              </a:extLst>
            </p:cNvPr>
            <p:cNvCxnSpPr>
              <a:cxnSpLocks noChangeShapeType="1"/>
              <a:stCxn id="160791" idx="3"/>
              <a:endCxn id="160789" idx="1"/>
            </p:cNvCxnSpPr>
            <p:nvPr/>
          </p:nvCxnSpPr>
          <p:spPr bwMode="auto">
            <a:xfrm>
              <a:off x="3240" y="900"/>
              <a:ext cx="10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783" name="AutoShape 15">
              <a:extLst>
                <a:ext uri="{FF2B5EF4-FFF2-40B4-BE49-F238E27FC236}">
                  <a16:creationId xmlns:a16="http://schemas.microsoft.com/office/drawing/2014/main" id="{179DDBA1-DBFA-3D19-9CE4-A10883783D20}"/>
                </a:ext>
              </a:extLst>
            </p:cNvPr>
            <p:cNvCxnSpPr>
              <a:cxnSpLocks noChangeShapeType="1"/>
              <a:stCxn id="160792" idx="3"/>
              <a:endCxn id="160790" idx="1"/>
            </p:cNvCxnSpPr>
            <p:nvPr/>
          </p:nvCxnSpPr>
          <p:spPr bwMode="auto">
            <a:xfrm>
              <a:off x="3240" y="1044"/>
              <a:ext cx="10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789" name="Rectangle 21">
              <a:extLst>
                <a:ext uri="{FF2B5EF4-FFF2-40B4-BE49-F238E27FC236}">
                  <a16:creationId xmlns:a16="http://schemas.microsoft.com/office/drawing/2014/main" id="{CEFED6E4-361E-0D80-523B-0022531DE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864"/>
              <a:ext cx="72" cy="7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0" name="Rectangle 22">
              <a:extLst>
                <a:ext uri="{FF2B5EF4-FFF2-40B4-BE49-F238E27FC236}">
                  <a16:creationId xmlns:a16="http://schemas.microsoft.com/office/drawing/2014/main" id="{1E54DD22-7CDC-D6DF-83E9-375297D8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008"/>
              <a:ext cx="72" cy="7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1" name="Rectangle 23">
              <a:extLst>
                <a:ext uri="{FF2B5EF4-FFF2-40B4-BE49-F238E27FC236}">
                  <a16:creationId xmlns:a16="http://schemas.microsoft.com/office/drawing/2014/main" id="{07E8E999-1F0E-EE3B-52A0-E7EC768D1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864"/>
              <a:ext cx="72" cy="7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792" name="Rectangle 24">
              <a:extLst>
                <a:ext uri="{FF2B5EF4-FFF2-40B4-BE49-F238E27FC236}">
                  <a16:creationId xmlns:a16="http://schemas.microsoft.com/office/drawing/2014/main" id="{459F11B2-9F96-ACEC-9959-4243E0E5D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008"/>
              <a:ext cx="72" cy="72"/>
            </a:xfrm>
            <a:prstGeom prst="rect">
              <a:avLst/>
            </a:prstGeom>
            <a:solidFill>
              <a:srgbClr val="DDDDD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679105E8-E263-0426-57D6-9F673C71E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Four Translations: The Language Metaphor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6BEB16E2-6EB5-6A28-501E-E5E85D5AA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628900"/>
            <a:ext cx="7772400" cy="2743200"/>
          </a:xfrm>
        </p:spPr>
        <p:txBody>
          <a:bodyPr/>
          <a:lstStyle/>
          <a:p>
            <a:r>
              <a:rPr lang="en-US" altLang="en-US"/>
              <a:t>Imagine a text processing system where the input and output was in English</a:t>
            </a:r>
          </a:p>
          <a:p>
            <a:r>
              <a:rPr lang="en-US" altLang="en-US"/>
              <a:t>The middle-tier had to be represented in German</a:t>
            </a:r>
          </a:p>
          <a:p>
            <a:r>
              <a:rPr lang="en-US" altLang="en-US"/>
              <a:t>The words could only be stored in Spanish</a:t>
            </a:r>
          </a:p>
        </p:txBody>
      </p:sp>
      <p:sp>
        <p:nvSpPr>
          <p:cNvPr id="160772" name="Rectangle 4">
            <a:extLst>
              <a:ext uri="{FF2B5EF4-FFF2-40B4-BE49-F238E27FC236}">
                <a16:creationId xmlns:a16="http://schemas.microsoft.com/office/drawing/2014/main" id="{33740815-84E9-9D42-E236-90DE7F3F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1657350"/>
            <a:ext cx="1485900" cy="5715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German</a:t>
            </a:r>
          </a:p>
        </p:txBody>
      </p:sp>
      <p:sp>
        <p:nvSpPr>
          <p:cNvPr id="160773" name="Rectangle 5">
            <a:extLst>
              <a:ext uri="{FF2B5EF4-FFF2-40B4-BE49-F238E27FC236}">
                <a16:creationId xmlns:a16="http://schemas.microsoft.com/office/drawing/2014/main" id="{FF02CBCA-EE9F-9B6D-3908-482C4F730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1714500"/>
            <a:ext cx="14859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Spanish</a:t>
            </a:r>
          </a:p>
        </p:txBody>
      </p:sp>
      <p:sp>
        <p:nvSpPr>
          <p:cNvPr id="160779" name="Rectangle 11">
            <a:extLst>
              <a:ext uri="{FF2B5EF4-FFF2-40B4-BE49-F238E27FC236}">
                <a16:creationId xmlns:a16="http://schemas.microsoft.com/office/drawing/2014/main" id="{A59A4114-C223-F8E9-C95E-B853FD2E5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714500"/>
            <a:ext cx="1485900" cy="4572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English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20C5110-73C8-9267-A898-255391DC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F78EF68-76CB-2BA6-D473-A8577787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F66110-44EF-D96F-0007-60052734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57DDB-9D74-5C4D-A723-73CB81565B2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B61938EC-262A-0FB7-7DE5-01CE2890B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Translations are Seldom Perfect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2CDCAA3F-FC98-94AD-6BAF-773AA5078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8700" y="4800600"/>
            <a:ext cx="6858000" cy="1028700"/>
          </a:xfrm>
          <a:solidFill>
            <a:srgbClr val="33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000" i="1"/>
              <a:t>Score six fifty-six years ago our fathers came to this continent a new nation, conceived in liberty and dedicated to the idea that all men are created equal.</a:t>
            </a:r>
            <a:r>
              <a:rPr lang="en-US" altLang="en-US" sz="2000"/>
              <a:t> </a:t>
            </a:r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9216E1B0-2C36-BFC8-EED9-8A93D837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600200"/>
            <a:ext cx="7315200" cy="1028700"/>
          </a:xfrm>
          <a:prstGeom prst="rect">
            <a:avLst/>
          </a:prstGeom>
          <a:solidFill>
            <a:srgbClr val="33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b="0" i="1"/>
              <a:t>Four score and seven years ago our fathers brought forth on this continent, a new nation, conceived in Liberty, and dedicated to the proposition that all men are created equal. </a:t>
            </a:r>
          </a:p>
        </p:txBody>
      </p:sp>
      <p:sp>
        <p:nvSpPr>
          <p:cNvPr id="159749" name="Line 5">
            <a:extLst>
              <a:ext uri="{FF2B5EF4-FFF2-40B4-BE49-F238E27FC236}">
                <a16:creationId xmlns:a16="http://schemas.microsoft.com/office/drawing/2014/main" id="{25F2A8C5-4F87-A19F-B023-11FDF0B3D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6289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0" name="Rectangle 6">
            <a:extLst>
              <a:ext uri="{FF2B5EF4-FFF2-40B4-BE49-F238E27FC236}">
                <a16:creationId xmlns:a16="http://schemas.microsoft.com/office/drawing/2014/main" id="{BB6F403D-25D8-DACF-8561-DDFC89DB9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3086100"/>
            <a:ext cx="25146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English to German</a:t>
            </a:r>
          </a:p>
        </p:txBody>
      </p:sp>
      <p:sp>
        <p:nvSpPr>
          <p:cNvPr id="159751" name="Rectangle 7">
            <a:extLst>
              <a:ext uri="{FF2B5EF4-FFF2-40B4-BE49-F238E27FC236}">
                <a16:creationId xmlns:a16="http://schemas.microsoft.com/office/drawing/2014/main" id="{B836C8D6-636B-E9DE-DFEF-B050C019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86100"/>
            <a:ext cx="25146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German to Spanish</a:t>
            </a:r>
          </a:p>
        </p:txBody>
      </p:sp>
      <p:sp>
        <p:nvSpPr>
          <p:cNvPr id="159752" name="Rectangle 8">
            <a:extLst>
              <a:ext uri="{FF2B5EF4-FFF2-40B4-BE49-F238E27FC236}">
                <a16:creationId xmlns:a16="http://schemas.microsoft.com/office/drawing/2014/main" id="{4E4C981C-4BD0-1C41-D4F9-F20DB062A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86200"/>
            <a:ext cx="2514600" cy="4572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Spanish to German</a:t>
            </a:r>
          </a:p>
        </p:txBody>
      </p:sp>
      <p:sp>
        <p:nvSpPr>
          <p:cNvPr id="159753" name="Rectangle 9">
            <a:extLst>
              <a:ext uri="{FF2B5EF4-FFF2-40B4-BE49-F238E27FC236}">
                <a16:creationId xmlns:a16="http://schemas.microsoft.com/office/drawing/2014/main" id="{DDF6E9B8-E9ED-F51F-3F0F-3D700D70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3886200"/>
            <a:ext cx="2514600" cy="4572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German to English</a:t>
            </a:r>
          </a:p>
        </p:txBody>
      </p:sp>
      <p:cxnSp>
        <p:nvCxnSpPr>
          <p:cNvPr id="159754" name="AutoShape 10">
            <a:extLst>
              <a:ext uri="{FF2B5EF4-FFF2-40B4-BE49-F238E27FC236}">
                <a16:creationId xmlns:a16="http://schemas.microsoft.com/office/drawing/2014/main" id="{828942E0-9993-F9AC-364A-F5D356AC6E65}"/>
              </a:ext>
            </a:extLst>
          </p:cNvPr>
          <p:cNvCxnSpPr>
            <a:cxnSpLocks noChangeShapeType="1"/>
            <a:stCxn id="159750" idx="3"/>
            <a:endCxn id="159751" idx="1"/>
          </p:cNvCxnSpPr>
          <p:nvPr/>
        </p:nvCxnSpPr>
        <p:spPr bwMode="auto">
          <a:xfrm>
            <a:off x="4229100" y="3314700"/>
            <a:ext cx="10287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5" name="AutoShape 11">
            <a:extLst>
              <a:ext uri="{FF2B5EF4-FFF2-40B4-BE49-F238E27FC236}">
                <a16:creationId xmlns:a16="http://schemas.microsoft.com/office/drawing/2014/main" id="{4EFC1B4D-FC1D-02D2-52F4-3C7EC74D91CA}"/>
              </a:ext>
            </a:extLst>
          </p:cNvPr>
          <p:cNvCxnSpPr>
            <a:cxnSpLocks noChangeShapeType="1"/>
            <a:stCxn id="159752" idx="1"/>
            <a:endCxn id="159753" idx="3"/>
          </p:cNvCxnSpPr>
          <p:nvPr/>
        </p:nvCxnSpPr>
        <p:spPr bwMode="auto">
          <a:xfrm flipH="1">
            <a:off x="4229100" y="4114800"/>
            <a:ext cx="10287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756" name="Line 12">
            <a:extLst>
              <a:ext uri="{FF2B5EF4-FFF2-40B4-BE49-F238E27FC236}">
                <a16:creationId xmlns:a16="http://schemas.microsoft.com/office/drawing/2014/main" id="{2D004467-8FD6-D1A7-E370-968999A6E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9757" name="AutoShape 13">
            <a:extLst>
              <a:ext uri="{FF2B5EF4-FFF2-40B4-BE49-F238E27FC236}">
                <a16:creationId xmlns:a16="http://schemas.microsoft.com/office/drawing/2014/main" id="{920D2991-4581-3854-A557-548A1B96D8B2}"/>
              </a:ext>
            </a:extLst>
          </p:cNvPr>
          <p:cNvCxnSpPr>
            <a:cxnSpLocks noChangeShapeType="1"/>
            <a:stCxn id="159751" idx="2"/>
            <a:endCxn id="159752" idx="0"/>
          </p:cNvCxnSpPr>
          <p:nvPr/>
        </p:nvCxnSpPr>
        <p:spPr bwMode="auto">
          <a:xfrm>
            <a:off x="6515100" y="35433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FE08EF3-26A1-6095-DDB4-C7A27219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477B6D4-1BB0-132C-801F-FDC91932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6FBFC55-6228-00FC-98C2-92256E5C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5A18-0C8C-8946-BF9E-764324BBFD3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3666" name="Rectangle 1026">
            <a:extLst>
              <a:ext uri="{FF2B5EF4-FFF2-40B4-BE49-F238E27FC236}">
                <a16:creationId xmlns:a16="http://schemas.microsoft.com/office/drawing/2014/main" id="{EDFA11FA-9255-BBB8-2E38-A20BBE404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113667" name="Rectangle 1027">
            <a:extLst>
              <a:ext uri="{FF2B5EF4-FFF2-40B4-BE49-F238E27FC236}">
                <a16:creationId xmlns:a16="http://schemas.microsoft.com/office/drawing/2014/main" id="{0A1420E7-8E74-B3B4-9DB6-ECF1A6D33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Overview of XRX (60 minutes)</a:t>
            </a:r>
          </a:p>
          <a:p>
            <a:r>
              <a:rPr lang="en-US" altLang="en-US"/>
              <a:t>Break (10 minutes)</a:t>
            </a:r>
          </a:p>
          <a:p>
            <a:r>
              <a:rPr lang="en-US" altLang="en-US"/>
              <a:t>Case Studies (20 minutes)</a:t>
            </a:r>
          </a:p>
          <a:p>
            <a:pPr lvl="1"/>
            <a:r>
              <a:rPr lang="en-US" altLang="en-US"/>
              <a:t>Project Management</a:t>
            </a:r>
          </a:p>
          <a:p>
            <a:pPr lvl="1"/>
            <a:r>
              <a:rPr lang="en-US" altLang="en-US"/>
              <a:t>Metadata Management</a:t>
            </a:r>
          </a:p>
          <a:p>
            <a:r>
              <a:rPr lang="en-US" altLang="en-US"/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BFD90B0-646B-11FC-25F1-9C01F8B3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B5D84C8-D9EC-B0B5-70F6-75A82A4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E5D31D-120B-67F5-A979-0081C238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45B7-EEBD-0341-B111-6F42AEA6DD8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9330" name="AutoShape 1026">
            <a:extLst>
              <a:ext uri="{FF2B5EF4-FFF2-40B4-BE49-F238E27FC236}">
                <a16:creationId xmlns:a16="http://schemas.microsoft.com/office/drawing/2014/main" id="{CEEB3DEB-9EB8-1D80-F9FE-BE6A8B3BC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67000"/>
            <a:ext cx="4267200" cy="3581400"/>
          </a:xfrm>
          <a:prstGeom prst="can">
            <a:avLst>
              <a:gd name="adj" fmla="val 16870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800" b="0">
              <a:latin typeface="Arial" panose="020B0604020202020204" pitchFamily="34" charset="0"/>
            </a:endParaRPr>
          </a:p>
        </p:txBody>
      </p:sp>
      <p:sp>
        <p:nvSpPr>
          <p:cNvPr id="99331" name="Rectangle 1027">
            <a:extLst>
              <a:ext uri="{FF2B5EF4-FFF2-40B4-BE49-F238E27FC236}">
                <a16:creationId xmlns:a16="http://schemas.microsoft.com/office/drawing/2014/main" id="{F31A6580-631F-BC81-9455-A09D75D40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XRX Process</a:t>
            </a:r>
          </a:p>
        </p:txBody>
      </p:sp>
      <p:sp>
        <p:nvSpPr>
          <p:cNvPr id="99332" name="Rectangle 1028">
            <a:extLst>
              <a:ext uri="{FF2B5EF4-FFF2-40B4-BE49-F238E27FC236}">
                <a16:creationId xmlns:a16="http://schemas.microsoft.com/office/drawing/2014/main" id="{94640D12-8B56-3229-7EFC-4AE259F04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382000" cy="1143000"/>
          </a:xfrm>
        </p:spPr>
        <p:txBody>
          <a:bodyPr/>
          <a:lstStyle/>
          <a:p>
            <a:r>
              <a:rPr lang="en-US" altLang="en-US" sz="2400"/>
              <a:t>XForms stores form data in native XML format in a browser-hosted model (MVC) architecture</a:t>
            </a:r>
          </a:p>
        </p:txBody>
      </p:sp>
      <p:sp>
        <p:nvSpPr>
          <p:cNvPr id="99333" name="Oval 1029">
            <a:extLst>
              <a:ext uri="{FF2B5EF4-FFF2-40B4-BE49-F238E27FC236}">
                <a16:creationId xmlns:a16="http://schemas.microsoft.com/office/drawing/2014/main" id="{BE22C664-CA9B-AA27-2009-060C1D1A9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0"/>
            <a:ext cx="755650" cy="525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en-US"/>
              <a:t>html</a:t>
            </a:r>
          </a:p>
        </p:txBody>
      </p:sp>
      <p:sp>
        <p:nvSpPr>
          <p:cNvPr id="99334" name="Oval 1030">
            <a:extLst>
              <a:ext uri="{FF2B5EF4-FFF2-40B4-BE49-F238E27FC236}">
                <a16:creationId xmlns:a16="http://schemas.microsoft.com/office/drawing/2014/main" id="{C83D6393-C1BA-4B1C-B7CF-68988B3D9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2981325"/>
            <a:ext cx="557212" cy="35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en-US" sz="1600"/>
              <a:t>head</a:t>
            </a:r>
          </a:p>
        </p:txBody>
      </p:sp>
      <p:sp>
        <p:nvSpPr>
          <p:cNvPr id="99335" name="Oval 1031">
            <a:extLst>
              <a:ext uri="{FF2B5EF4-FFF2-40B4-BE49-F238E27FC236}">
                <a16:creationId xmlns:a16="http://schemas.microsoft.com/office/drawing/2014/main" id="{7D894ADE-CA84-9C7A-270B-E6537D383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3113088"/>
            <a:ext cx="571500" cy="35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en-US" sz="1600"/>
              <a:t>body</a:t>
            </a:r>
          </a:p>
        </p:txBody>
      </p:sp>
      <p:sp>
        <p:nvSpPr>
          <p:cNvPr id="99336" name="Oval 1032">
            <a:extLst>
              <a:ext uri="{FF2B5EF4-FFF2-40B4-BE49-F238E27FC236}">
                <a16:creationId xmlns:a16="http://schemas.microsoft.com/office/drawing/2014/main" id="{69E4C145-54D7-2023-8A2A-E289473C7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810000"/>
            <a:ext cx="584200" cy="35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en-US" sz="1600"/>
              <a:t>input</a:t>
            </a:r>
          </a:p>
        </p:txBody>
      </p:sp>
      <p:sp>
        <p:nvSpPr>
          <p:cNvPr id="99337" name="Oval 1033">
            <a:extLst>
              <a:ext uri="{FF2B5EF4-FFF2-40B4-BE49-F238E27FC236}">
                <a16:creationId xmlns:a16="http://schemas.microsoft.com/office/drawing/2014/main" id="{17D2A603-D1CA-C49E-9577-455A4B792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14800"/>
            <a:ext cx="544513" cy="35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en-US" sz="1600"/>
              <a:t>label</a:t>
            </a:r>
          </a:p>
        </p:txBody>
      </p:sp>
      <p:cxnSp>
        <p:nvCxnSpPr>
          <p:cNvPr id="99338" name="AutoShape 1034">
            <a:extLst>
              <a:ext uri="{FF2B5EF4-FFF2-40B4-BE49-F238E27FC236}">
                <a16:creationId xmlns:a16="http://schemas.microsoft.com/office/drawing/2014/main" id="{DB4D2340-2285-23AB-69F1-CCC0D3F30707}"/>
              </a:ext>
            </a:extLst>
          </p:cNvPr>
          <p:cNvCxnSpPr>
            <a:cxnSpLocks noChangeShapeType="1"/>
            <a:stCxn id="99333" idx="4"/>
            <a:endCxn id="99334" idx="0"/>
          </p:cNvCxnSpPr>
          <p:nvPr/>
        </p:nvCxnSpPr>
        <p:spPr bwMode="auto">
          <a:xfrm flipH="1">
            <a:off x="1331913" y="2811463"/>
            <a:ext cx="798512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39" name="AutoShape 1035">
            <a:extLst>
              <a:ext uri="{FF2B5EF4-FFF2-40B4-BE49-F238E27FC236}">
                <a16:creationId xmlns:a16="http://schemas.microsoft.com/office/drawing/2014/main" id="{38FCE542-2FA6-FC47-351A-233A77E29A86}"/>
              </a:ext>
            </a:extLst>
          </p:cNvPr>
          <p:cNvCxnSpPr>
            <a:cxnSpLocks noChangeShapeType="1"/>
            <a:stCxn id="99333" idx="4"/>
            <a:endCxn id="99335" idx="0"/>
          </p:cNvCxnSpPr>
          <p:nvPr/>
        </p:nvCxnSpPr>
        <p:spPr bwMode="auto">
          <a:xfrm>
            <a:off x="2130425" y="2811463"/>
            <a:ext cx="601663" cy="301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40" name="AutoShape 1036">
            <a:extLst>
              <a:ext uri="{FF2B5EF4-FFF2-40B4-BE49-F238E27FC236}">
                <a16:creationId xmlns:a16="http://schemas.microsoft.com/office/drawing/2014/main" id="{20B4D607-F8A2-6C55-56EF-569DAE8D8FE0}"/>
              </a:ext>
            </a:extLst>
          </p:cNvPr>
          <p:cNvCxnSpPr>
            <a:cxnSpLocks noChangeShapeType="1"/>
            <a:stCxn id="99335" idx="4"/>
            <a:endCxn id="99336" idx="0"/>
          </p:cNvCxnSpPr>
          <p:nvPr/>
        </p:nvCxnSpPr>
        <p:spPr bwMode="auto">
          <a:xfrm flipH="1">
            <a:off x="2578100" y="3468688"/>
            <a:ext cx="153988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41" name="AutoShape 1037">
            <a:extLst>
              <a:ext uri="{FF2B5EF4-FFF2-40B4-BE49-F238E27FC236}">
                <a16:creationId xmlns:a16="http://schemas.microsoft.com/office/drawing/2014/main" id="{353F7858-8A8F-3E85-0BF3-D950A8627184}"/>
              </a:ext>
            </a:extLst>
          </p:cNvPr>
          <p:cNvCxnSpPr>
            <a:cxnSpLocks noChangeShapeType="1"/>
            <a:stCxn id="99336" idx="5"/>
            <a:endCxn id="99337" idx="2"/>
          </p:cNvCxnSpPr>
          <p:nvPr/>
        </p:nvCxnSpPr>
        <p:spPr bwMode="auto">
          <a:xfrm>
            <a:off x="2784475" y="4113213"/>
            <a:ext cx="263525" cy="179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9342" name="Group 1038">
            <a:extLst>
              <a:ext uri="{FF2B5EF4-FFF2-40B4-BE49-F238E27FC236}">
                <a16:creationId xmlns:a16="http://schemas.microsoft.com/office/drawing/2014/main" id="{187940ED-953E-E429-79D8-5629DDA59BE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114800"/>
            <a:ext cx="2554288" cy="2108200"/>
            <a:chOff x="240" y="2592"/>
            <a:chExt cx="1609" cy="1328"/>
          </a:xfrm>
        </p:grpSpPr>
        <p:cxnSp>
          <p:nvCxnSpPr>
            <p:cNvPr id="99343" name="AutoShape 1039">
              <a:extLst>
                <a:ext uri="{FF2B5EF4-FFF2-40B4-BE49-F238E27FC236}">
                  <a16:creationId xmlns:a16="http://schemas.microsoft.com/office/drawing/2014/main" id="{3315D99A-0388-3E63-D243-97D4616FA88A}"/>
                </a:ext>
              </a:extLst>
            </p:cNvPr>
            <p:cNvCxnSpPr>
              <a:cxnSpLocks noChangeShapeType="1"/>
              <a:stCxn id="99348" idx="4"/>
              <a:endCxn id="99349" idx="0"/>
            </p:cNvCxnSpPr>
            <p:nvPr/>
          </p:nvCxnSpPr>
          <p:spPr bwMode="auto">
            <a:xfrm flipH="1">
              <a:off x="605" y="2816"/>
              <a:ext cx="369" cy="1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344" name="AutoShape 1040">
              <a:extLst>
                <a:ext uri="{FF2B5EF4-FFF2-40B4-BE49-F238E27FC236}">
                  <a16:creationId xmlns:a16="http://schemas.microsoft.com/office/drawing/2014/main" id="{024A362D-4741-57EF-17EB-85798E307E6D}"/>
                </a:ext>
              </a:extLst>
            </p:cNvPr>
            <p:cNvCxnSpPr>
              <a:cxnSpLocks noChangeShapeType="1"/>
              <a:stCxn id="99348" idx="4"/>
              <a:endCxn id="99350" idx="0"/>
            </p:cNvCxnSpPr>
            <p:nvPr/>
          </p:nvCxnSpPr>
          <p:spPr bwMode="auto">
            <a:xfrm flipH="1">
              <a:off x="693" y="2816"/>
              <a:ext cx="281" cy="4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345" name="AutoShape 1041">
              <a:extLst>
                <a:ext uri="{FF2B5EF4-FFF2-40B4-BE49-F238E27FC236}">
                  <a16:creationId xmlns:a16="http://schemas.microsoft.com/office/drawing/2014/main" id="{D1F7C61B-CE22-848C-72BF-3A91B0DA5DA1}"/>
                </a:ext>
              </a:extLst>
            </p:cNvPr>
            <p:cNvCxnSpPr>
              <a:cxnSpLocks noChangeShapeType="1"/>
              <a:stCxn id="99348" idx="4"/>
              <a:endCxn id="99351" idx="0"/>
            </p:cNvCxnSpPr>
            <p:nvPr/>
          </p:nvCxnSpPr>
          <p:spPr bwMode="auto">
            <a:xfrm>
              <a:off x="974" y="2816"/>
              <a:ext cx="137" cy="6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346" name="AutoShape 1042">
              <a:extLst>
                <a:ext uri="{FF2B5EF4-FFF2-40B4-BE49-F238E27FC236}">
                  <a16:creationId xmlns:a16="http://schemas.microsoft.com/office/drawing/2014/main" id="{BC1679F9-40C6-C55C-9017-7402EC818610}"/>
                </a:ext>
              </a:extLst>
            </p:cNvPr>
            <p:cNvCxnSpPr>
              <a:cxnSpLocks noChangeShapeType="1"/>
              <a:stCxn id="99348" idx="4"/>
              <a:endCxn id="99353" idx="0"/>
            </p:cNvCxnSpPr>
            <p:nvPr/>
          </p:nvCxnSpPr>
          <p:spPr bwMode="auto">
            <a:xfrm>
              <a:off x="974" y="2816"/>
              <a:ext cx="671" cy="5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347" name="AutoShape 1043">
              <a:extLst>
                <a:ext uri="{FF2B5EF4-FFF2-40B4-BE49-F238E27FC236}">
                  <a16:creationId xmlns:a16="http://schemas.microsoft.com/office/drawing/2014/main" id="{9599C609-F7B6-C6B4-11C1-CD9525FE2605}"/>
                </a:ext>
              </a:extLst>
            </p:cNvPr>
            <p:cNvCxnSpPr>
              <a:cxnSpLocks noChangeShapeType="1"/>
              <a:stCxn id="99348" idx="4"/>
              <a:endCxn id="99352" idx="0"/>
            </p:cNvCxnSpPr>
            <p:nvPr/>
          </p:nvCxnSpPr>
          <p:spPr bwMode="auto">
            <a:xfrm>
              <a:off x="974" y="2816"/>
              <a:ext cx="576" cy="8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9348" name="Oval 1044">
              <a:extLst>
                <a:ext uri="{FF2B5EF4-FFF2-40B4-BE49-F238E27FC236}">
                  <a16:creationId xmlns:a16="http://schemas.microsoft.com/office/drawing/2014/main" id="{C9FC9E7F-531C-925A-AEA3-9E7429791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592"/>
              <a:ext cx="508" cy="2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en-US" sz="1600"/>
                <a:t>Person</a:t>
              </a:r>
            </a:p>
          </p:txBody>
        </p:sp>
        <p:sp>
          <p:nvSpPr>
            <p:cNvPr id="99349" name="Oval 1045">
              <a:extLst>
                <a:ext uri="{FF2B5EF4-FFF2-40B4-BE49-F238E27FC236}">
                  <a16:creationId xmlns:a16="http://schemas.microsoft.com/office/drawing/2014/main" id="{FB967D56-AE42-ECAD-3248-74CDB4A4B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976"/>
              <a:ext cx="730" cy="2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en-US" sz="1600"/>
                <a:t>FirstName</a:t>
              </a:r>
            </a:p>
          </p:txBody>
        </p:sp>
        <p:sp>
          <p:nvSpPr>
            <p:cNvPr id="99350" name="Oval 1046">
              <a:extLst>
                <a:ext uri="{FF2B5EF4-FFF2-40B4-BE49-F238E27FC236}">
                  <a16:creationId xmlns:a16="http://schemas.microsoft.com/office/drawing/2014/main" id="{760863AF-4E82-37D5-AC85-2B39EAA48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64"/>
              <a:ext cx="713" cy="2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en-US" sz="1600"/>
                <a:t>LastName</a:t>
              </a:r>
            </a:p>
          </p:txBody>
        </p:sp>
        <p:sp>
          <p:nvSpPr>
            <p:cNvPr id="99351" name="Oval 1047">
              <a:extLst>
                <a:ext uri="{FF2B5EF4-FFF2-40B4-BE49-F238E27FC236}">
                  <a16:creationId xmlns:a16="http://schemas.microsoft.com/office/drawing/2014/main" id="{19CFE511-BE30-1797-5D7F-F84E8F6B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456"/>
              <a:ext cx="590" cy="2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en-US" sz="1600"/>
                <a:t>Projects</a:t>
              </a:r>
            </a:p>
          </p:txBody>
        </p:sp>
        <p:sp>
          <p:nvSpPr>
            <p:cNvPr id="99352" name="Oval 1048">
              <a:extLst>
                <a:ext uri="{FF2B5EF4-FFF2-40B4-BE49-F238E27FC236}">
                  <a16:creationId xmlns:a16="http://schemas.microsoft.com/office/drawing/2014/main" id="{453D3A40-AECF-D7C8-9CA0-5878636C7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96"/>
              <a:ext cx="508" cy="2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en-US" sz="1600"/>
                <a:t>Project</a:t>
              </a:r>
            </a:p>
          </p:txBody>
        </p:sp>
        <p:sp>
          <p:nvSpPr>
            <p:cNvPr id="99353" name="Oval 1049">
              <a:extLst>
                <a:ext uri="{FF2B5EF4-FFF2-40B4-BE49-F238E27FC236}">
                  <a16:creationId xmlns:a16="http://schemas.microsoft.com/office/drawing/2014/main" id="{9A3E6955-6814-9E68-259F-A2C85BCDF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360"/>
              <a:ext cx="409" cy="22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altLang="en-US" sz="1600"/>
                <a:t>Roles</a:t>
              </a:r>
            </a:p>
          </p:txBody>
        </p:sp>
      </p:grpSp>
      <p:sp>
        <p:nvSpPr>
          <p:cNvPr id="99354" name="Oval 1050">
            <a:extLst>
              <a:ext uri="{FF2B5EF4-FFF2-40B4-BE49-F238E27FC236}">
                <a16:creationId xmlns:a16="http://schemas.microsoft.com/office/drawing/2014/main" id="{5B8BD3D2-D979-D2E3-57B0-24766241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3514725"/>
            <a:ext cx="701675" cy="35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en-US" sz="1600"/>
              <a:t>model</a:t>
            </a:r>
          </a:p>
        </p:txBody>
      </p:sp>
      <p:cxnSp>
        <p:nvCxnSpPr>
          <p:cNvPr id="99355" name="AutoShape 1051">
            <a:extLst>
              <a:ext uri="{FF2B5EF4-FFF2-40B4-BE49-F238E27FC236}">
                <a16:creationId xmlns:a16="http://schemas.microsoft.com/office/drawing/2014/main" id="{958416C4-4AEB-FF7B-C883-57D6B44CACC0}"/>
              </a:ext>
            </a:extLst>
          </p:cNvPr>
          <p:cNvCxnSpPr>
            <a:cxnSpLocks noChangeShapeType="1"/>
            <a:stCxn id="99334" idx="4"/>
            <a:endCxn id="99354" idx="0"/>
          </p:cNvCxnSpPr>
          <p:nvPr/>
        </p:nvCxnSpPr>
        <p:spPr bwMode="auto">
          <a:xfrm flipH="1">
            <a:off x="1103313" y="3336925"/>
            <a:ext cx="2286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356" name="AutoShape 1052">
            <a:extLst>
              <a:ext uri="{FF2B5EF4-FFF2-40B4-BE49-F238E27FC236}">
                <a16:creationId xmlns:a16="http://schemas.microsoft.com/office/drawing/2014/main" id="{BCA78AD1-7F02-6AC7-556A-20B87D5A5D24}"/>
              </a:ext>
            </a:extLst>
          </p:cNvPr>
          <p:cNvCxnSpPr>
            <a:cxnSpLocks noChangeShapeType="1"/>
            <a:stCxn id="99354" idx="4"/>
            <a:endCxn id="99348" idx="0"/>
          </p:cNvCxnSpPr>
          <p:nvPr/>
        </p:nvCxnSpPr>
        <p:spPr bwMode="auto">
          <a:xfrm>
            <a:off x="1103313" y="3870325"/>
            <a:ext cx="442912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357" name="Text Box 1053">
            <a:extLst>
              <a:ext uri="{FF2B5EF4-FFF2-40B4-BE49-F238E27FC236}">
                <a16:creationId xmlns:a16="http://schemas.microsoft.com/office/drawing/2014/main" id="{C28CD9EA-A52C-ECD6-07DD-AD2D0C482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41613"/>
            <a:ext cx="10191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Database</a:t>
            </a:r>
          </a:p>
        </p:txBody>
      </p:sp>
      <p:sp>
        <p:nvSpPr>
          <p:cNvPr id="99358" name="Rectangle 1054">
            <a:extLst>
              <a:ext uri="{FF2B5EF4-FFF2-40B4-BE49-F238E27FC236}">
                <a16:creationId xmlns:a16="http://schemas.microsoft.com/office/drawing/2014/main" id="{954807D8-D9F7-2ECA-4140-2AA38E278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35052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9" name="Text Box 1055">
            <a:extLst>
              <a:ext uri="{FF2B5EF4-FFF2-40B4-BE49-F238E27FC236}">
                <a16:creationId xmlns:a16="http://schemas.microsoft.com/office/drawing/2014/main" id="{B6C1E274-1B59-9353-83C7-3C878F4CD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5.66736E-7 L 0.48333 -0.08883 " pathEditMode="relative" ptsTypes="AA">
                                      <p:cBhvr>
                                        <p:cTn id="6" dur="2000" fill="hold"/>
                                        <p:tgtEl>
                                          <p:spTgt spid="99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22BABC40-2824-A06A-A307-606F63BD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7AC55F6-148A-EA2E-AEE2-5F4097D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74F0F35-BC95-8E18-4AC9-7ABA649C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D6001-C317-B646-999F-6533D0A10C4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5BB420A-10E9-578E-7BE7-FB909500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4300"/>
            <a:ext cx="7772400" cy="914400"/>
          </a:xfrm>
        </p:spPr>
        <p:txBody>
          <a:bodyPr/>
          <a:lstStyle/>
          <a:p>
            <a:r>
              <a:rPr lang="en-US" altLang="en-US"/>
              <a:t>XRX Core Process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ED83AD98-707D-D17E-CD8E-73522836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943100"/>
            <a:ext cx="2743200" cy="33147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2EC444E7-6E2A-508C-DB54-678FF6CBE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2514600" cy="274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10597" name="Group 5">
            <a:extLst>
              <a:ext uri="{FF2B5EF4-FFF2-40B4-BE49-F238E27FC236}">
                <a16:creationId xmlns:a16="http://schemas.microsoft.com/office/drawing/2014/main" id="{2F94E0BF-822E-5011-D07F-EEF3BFC65FC3}"/>
              </a:ext>
            </a:extLst>
          </p:cNvPr>
          <p:cNvGrpSpPr>
            <a:grpSpLocks/>
          </p:cNvGrpSpPr>
          <p:nvPr/>
        </p:nvGrpSpPr>
        <p:grpSpPr bwMode="auto">
          <a:xfrm>
            <a:off x="1485900" y="2628900"/>
            <a:ext cx="1485900" cy="914400"/>
            <a:chOff x="2520" y="1584"/>
            <a:chExt cx="936" cy="576"/>
          </a:xfrm>
        </p:grpSpPr>
        <p:sp>
          <p:nvSpPr>
            <p:cNvPr id="110598" name="Oval 6">
              <a:extLst>
                <a:ext uri="{FF2B5EF4-FFF2-40B4-BE49-F238E27FC236}">
                  <a16:creationId xmlns:a16="http://schemas.microsoft.com/office/drawing/2014/main" id="{7FC3608F-2C3C-3AA8-DEBB-D99501C25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99" name="Oval 7">
              <a:extLst>
                <a:ext uri="{FF2B5EF4-FFF2-40B4-BE49-F238E27FC236}">
                  <a16:creationId xmlns:a16="http://schemas.microsoft.com/office/drawing/2014/main" id="{09E07EE4-FD4C-FC33-EB48-17B1D8A0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180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0" name="Oval 8">
              <a:extLst>
                <a:ext uri="{FF2B5EF4-FFF2-40B4-BE49-F238E27FC236}">
                  <a16:creationId xmlns:a16="http://schemas.microsoft.com/office/drawing/2014/main" id="{C668679E-BE5E-38F8-B808-CC5B90F34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0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1" name="Oval 9">
              <a:extLst>
                <a:ext uri="{FF2B5EF4-FFF2-40B4-BE49-F238E27FC236}">
                  <a16:creationId xmlns:a16="http://schemas.microsoft.com/office/drawing/2014/main" id="{DC5EAC9F-AD9F-96DC-C623-8A73B52AF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2" name="Oval 10">
              <a:extLst>
                <a:ext uri="{FF2B5EF4-FFF2-40B4-BE49-F238E27FC236}">
                  <a16:creationId xmlns:a16="http://schemas.microsoft.com/office/drawing/2014/main" id="{89492AF1-32BB-B497-9B77-0EE800200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3" name="Oval 11">
              <a:extLst>
                <a:ext uri="{FF2B5EF4-FFF2-40B4-BE49-F238E27FC236}">
                  <a16:creationId xmlns:a16="http://schemas.microsoft.com/office/drawing/2014/main" id="{0AB40F63-F49B-7019-D366-33963E8DE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4" name="Oval 12">
              <a:extLst>
                <a:ext uri="{FF2B5EF4-FFF2-40B4-BE49-F238E27FC236}">
                  <a16:creationId xmlns:a16="http://schemas.microsoft.com/office/drawing/2014/main" id="{50AAC4D4-9B44-56A6-81BB-0056171B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0605" name="AutoShape 13">
              <a:extLst>
                <a:ext uri="{FF2B5EF4-FFF2-40B4-BE49-F238E27FC236}">
                  <a16:creationId xmlns:a16="http://schemas.microsoft.com/office/drawing/2014/main" id="{E6D817FC-CA6F-8000-3EFE-9951054AF274}"/>
                </a:ext>
              </a:extLst>
            </p:cNvPr>
            <p:cNvCxnSpPr>
              <a:cxnSpLocks noChangeShapeType="1"/>
              <a:stCxn id="110598" idx="4"/>
              <a:endCxn id="110599" idx="0"/>
            </p:cNvCxnSpPr>
            <p:nvPr/>
          </p:nvCxnSpPr>
          <p:spPr bwMode="auto">
            <a:xfrm flipH="1">
              <a:off x="2736" y="1728"/>
              <a:ext cx="216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06" name="AutoShape 14">
              <a:extLst>
                <a:ext uri="{FF2B5EF4-FFF2-40B4-BE49-F238E27FC236}">
                  <a16:creationId xmlns:a16="http://schemas.microsoft.com/office/drawing/2014/main" id="{0A323A89-069F-03F1-7218-E06A1C900513}"/>
                </a:ext>
              </a:extLst>
            </p:cNvPr>
            <p:cNvCxnSpPr>
              <a:cxnSpLocks noChangeShapeType="1"/>
              <a:stCxn id="110599" idx="4"/>
              <a:endCxn id="110601" idx="0"/>
            </p:cNvCxnSpPr>
            <p:nvPr/>
          </p:nvCxnSpPr>
          <p:spPr bwMode="auto">
            <a:xfrm flipH="1">
              <a:off x="2592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07" name="AutoShape 15">
              <a:extLst>
                <a:ext uri="{FF2B5EF4-FFF2-40B4-BE49-F238E27FC236}">
                  <a16:creationId xmlns:a16="http://schemas.microsoft.com/office/drawing/2014/main" id="{3011EC03-663D-FBD2-83E7-DA57A5FAC52C}"/>
                </a:ext>
              </a:extLst>
            </p:cNvPr>
            <p:cNvCxnSpPr>
              <a:cxnSpLocks noChangeShapeType="1"/>
              <a:stCxn id="110598" idx="4"/>
              <a:endCxn id="110600" idx="0"/>
            </p:cNvCxnSpPr>
            <p:nvPr/>
          </p:nvCxnSpPr>
          <p:spPr bwMode="auto">
            <a:xfrm>
              <a:off x="2952" y="1728"/>
              <a:ext cx="288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08" name="AutoShape 16">
              <a:extLst>
                <a:ext uri="{FF2B5EF4-FFF2-40B4-BE49-F238E27FC236}">
                  <a16:creationId xmlns:a16="http://schemas.microsoft.com/office/drawing/2014/main" id="{16372D43-3300-31A1-01E4-3225F6084C8A}"/>
                </a:ext>
              </a:extLst>
            </p:cNvPr>
            <p:cNvCxnSpPr>
              <a:cxnSpLocks noChangeShapeType="1"/>
              <a:stCxn id="110600" idx="4"/>
              <a:endCxn id="110603" idx="0"/>
            </p:cNvCxnSpPr>
            <p:nvPr/>
          </p:nvCxnSpPr>
          <p:spPr bwMode="auto">
            <a:xfrm flipH="1">
              <a:off x="3096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09" name="AutoShape 17">
              <a:extLst>
                <a:ext uri="{FF2B5EF4-FFF2-40B4-BE49-F238E27FC236}">
                  <a16:creationId xmlns:a16="http://schemas.microsoft.com/office/drawing/2014/main" id="{28771E39-D58E-C79B-A451-898B6DC22C38}"/>
                </a:ext>
              </a:extLst>
            </p:cNvPr>
            <p:cNvCxnSpPr>
              <a:cxnSpLocks noChangeShapeType="1"/>
              <a:stCxn id="110599" idx="4"/>
              <a:endCxn id="110602" idx="0"/>
            </p:cNvCxnSpPr>
            <p:nvPr/>
          </p:nvCxnSpPr>
          <p:spPr bwMode="auto">
            <a:xfrm>
              <a:off x="2736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10" name="AutoShape 18">
              <a:extLst>
                <a:ext uri="{FF2B5EF4-FFF2-40B4-BE49-F238E27FC236}">
                  <a16:creationId xmlns:a16="http://schemas.microsoft.com/office/drawing/2014/main" id="{26FD2043-77AF-C017-4041-57A1052C2BA7}"/>
                </a:ext>
              </a:extLst>
            </p:cNvPr>
            <p:cNvCxnSpPr>
              <a:cxnSpLocks noChangeShapeType="1"/>
              <a:stCxn id="110600" idx="4"/>
              <a:endCxn id="110604" idx="0"/>
            </p:cNvCxnSpPr>
            <p:nvPr/>
          </p:nvCxnSpPr>
          <p:spPr bwMode="auto">
            <a:xfrm>
              <a:off x="3240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0611" name="AutoShape 19">
            <a:extLst>
              <a:ext uri="{FF2B5EF4-FFF2-40B4-BE49-F238E27FC236}">
                <a16:creationId xmlns:a16="http://schemas.microsoft.com/office/drawing/2014/main" id="{BD9AE51D-2EF4-439F-3497-2DEAF1EE7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171700"/>
            <a:ext cx="709613" cy="373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model</a:t>
            </a:r>
          </a:p>
        </p:txBody>
      </p:sp>
      <p:sp>
        <p:nvSpPr>
          <p:cNvPr id="110612" name="Line 20">
            <a:extLst>
              <a:ext uri="{FF2B5EF4-FFF2-40B4-BE49-F238E27FC236}">
                <a16:creationId xmlns:a16="http://schemas.microsoft.com/office/drawing/2014/main" id="{387BB4A6-BA4A-4E9D-65D4-3A9D70C06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4114800"/>
            <a:ext cx="5715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3" name="Line 21">
            <a:extLst>
              <a:ext uri="{FF2B5EF4-FFF2-40B4-BE49-F238E27FC236}">
                <a16:creationId xmlns:a16="http://schemas.microsoft.com/office/drawing/2014/main" id="{7CC1AC99-613E-3DB6-02FF-706C019A4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4457700"/>
            <a:ext cx="5715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4" name="Line 22">
            <a:extLst>
              <a:ext uri="{FF2B5EF4-FFF2-40B4-BE49-F238E27FC236}">
                <a16:creationId xmlns:a16="http://schemas.microsoft.com/office/drawing/2014/main" id="{1F01DEB0-27B0-0F75-7FB9-6A7B5C989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4800600"/>
            <a:ext cx="5715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5" name="Rectangle 23">
            <a:extLst>
              <a:ext uri="{FF2B5EF4-FFF2-40B4-BE49-F238E27FC236}">
                <a16:creationId xmlns:a16="http://schemas.microsoft.com/office/drawing/2014/main" id="{65DA05B6-DDE6-AE9E-C64A-98F5AA846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00500"/>
            <a:ext cx="571500" cy="228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6" name="Rectangle 24">
            <a:extLst>
              <a:ext uri="{FF2B5EF4-FFF2-40B4-BE49-F238E27FC236}">
                <a16:creationId xmlns:a16="http://schemas.microsoft.com/office/drawing/2014/main" id="{E285C355-A61B-EBF1-40C7-AB429DD29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571500" cy="228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7" name="Rectangle 25">
            <a:extLst>
              <a:ext uri="{FF2B5EF4-FFF2-40B4-BE49-F238E27FC236}">
                <a16:creationId xmlns:a16="http://schemas.microsoft.com/office/drawing/2014/main" id="{CBBE44DF-CF89-B8EF-CEA9-36FDBEF9E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686300"/>
            <a:ext cx="571500" cy="228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8" name="AutoShape 26">
            <a:extLst>
              <a:ext uri="{FF2B5EF4-FFF2-40B4-BE49-F238E27FC236}">
                <a16:creationId xmlns:a16="http://schemas.microsoft.com/office/drawing/2014/main" id="{96FE3E2A-8270-5461-CC3D-CA8026A2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3636963"/>
            <a:ext cx="581025" cy="3730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view</a:t>
            </a:r>
          </a:p>
        </p:txBody>
      </p:sp>
      <p:sp>
        <p:nvSpPr>
          <p:cNvPr id="110619" name="AutoShape 27">
            <a:extLst>
              <a:ext uri="{FF2B5EF4-FFF2-40B4-BE49-F238E27FC236}">
                <a16:creationId xmlns:a16="http://schemas.microsoft.com/office/drawing/2014/main" id="{15CB0288-AA44-8C6A-044E-3C8373F67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350" y="1828800"/>
            <a:ext cx="3200400" cy="3543300"/>
          </a:xfrm>
          <a:prstGeom prst="can">
            <a:avLst>
              <a:gd name="adj" fmla="val 27679"/>
            </a:avLst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620" name="Group 28">
            <a:extLst>
              <a:ext uri="{FF2B5EF4-FFF2-40B4-BE49-F238E27FC236}">
                <a16:creationId xmlns:a16="http://schemas.microsoft.com/office/drawing/2014/main" id="{4BC0BA94-5E77-3A60-1BAD-17825269F73B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2971800"/>
            <a:ext cx="1485900" cy="914400"/>
            <a:chOff x="2520" y="1584"/>
            <a:chExt cx="936" cy="576"/>
          </a:xfrm>
        </p:grpSpPr>
        <p:sp>
          <p:nvSpPr>
            <p:cNvPr id="110621" name="Oval 29">
              <a:extLst>
                <a:ext uri="{FF2B5EF4-FFF2-40B4-BE49-F238E27FC236}">
                  <a16:creationId xmlns:a16="http://schemas.microsoft.com/office/drawing/2014/main" id="{A348A8AC-5649-BF7C-8885-DBECA15AC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2" name="Oval 30">
              <a:extLst>
                <a:ext uri="{FF2B5EF4-FFF2-40B4-BE49-F238E27FC236}">
                  <a16:creationId xmlns:a16="http://schemas.microsoft.com/office/drawing/2014/main" id="{90D86291-BD72-5015-0340-6C66FB048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180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3" name="Oval 31">
              <a:extLst>
                <a:ext uri="{FF2B5EF4-FFF2-40B4-BE49-F238E27FC236}">
                  <a16:creationId xmlns:a16="http://schemas.microsoft.com/office/drawing/2014/main" id="{9D93A8B1-BE8C-C9C8-BAC0-AAB699E6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0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4" name="Oval 32">
              <a:extLst>
                <a:ext uri="{FF2B5EF4-FFF2-40B4-BE49-F238E27FC236}">
                  <a16:creationId xmlns:a16="http://schemas.microsoft.com/office/drawing/2014/main" id="{1B32B469-5366-65EF-1E73-6B3BBE19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5" name="Oval 33">
              <a:extLst>
                <a:ext uri="{FF2B5EF4-FFF2-40B4-BE49-F238E27FC236}">
                  <a16:creationId xmlns:a16="http://schemas.microsoft.com/office/drawing/2014/main" id="{B33E247A-8EEF-56EC-696B-EECC0AD96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6" name="Oval 34">
              <a:extLst>
                <a:ext uri="{FF2B5EF4-FFF2-40B4-BE49-F238E27FC236}">
                  <a16:creationId xmlns:a16="http://schemas.microsoft.com/office/drawing/2014/main" id="{28273AEB-1412-08D7-8CCB-380BB35E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7" name="Oval 35">
              <a:extLst>
                <a:ext uri="{FF2B5EF4-FFF2-40B4-BE49-F238E27FC236}">
                  <a16:creationId xmlns:a16="http://schemas.microsoft.com/office/drawing/2014/main" id="{8D8636E2-9195-ABF1-E3DA-AEF3FFB05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0628" name="AutoShape 36">
              <a:extLst>
                <a:ext uri="{FF2B5EF4-FFF2-40B4-BE49-F238E27FC236}">
                  <a16:creationId xmlns:a16="http://schemas.microsoft.com/office/drawing/2014/main" id="{D3CB4D00-91AE-59C2-6C3C-EFEDAC2A322B}"/>
                </a:ext>
              </a:extLst>
            </p:cNvPr>
            <p:cNvCxnSpPr>
              <a:cxnSpLocks noChangeShapeType="1"/>
              <a:stCxn id="110621" idx="4"/>
              <a:endCxn id="110622" idx="0"/>
            </p:cNvCxnSpPr>
            <p:nvPr/>
          </p:nvCxnSpPr>
          <p:spPr bwMode="auto">
            <a:xfrm flipH="1">
              <a:off x="2736" y="1728"/>
              <a:ext cx="216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29" name="AutoShape 37">
              <a:extLst>
                <a:ext uri="{FF2B5EF4-FFF2-40B4-BE49-F238E27FC236}">
                  <a16:creationId xmlns:a16="http://schemas.microsoft.com/office/drawing/2014/main" id="{E35AB6AF-D064-A214-DF27-FAA48E0DE7AD}"/>
                </a:ext>
              </a:extLst>
            </p:cNvPr>
            <p:cNvCxnSpPr>
              <a:cxnSpLocks noChangeShapeType="1"/>
              <a:stCxn id="110622" idx="4"/>
              <a:endCxn id="110624" idx="0"/>
            </p:cNvCxnSpPr>
            <p:nvPr/>
          </p:nvCxnSpPr>
          <p:spPr bwMode="auto">
            <a:xfrm flipH="1">
              <a:off x="2592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30" name="AutoShape 38">
              <a:extLst>
                <a:ext uri="{FF2B5EF4-FFF2-40B4-BE49-F238E27FC236}">
                  <a16:creationId xmlns:a16="http://schemas.microsoft.com/office/drawing/2014/main" id="{E5E0D8D1-E9D3-2981-724C-E09C99C2317E}"/>
                </a:ext>
              </a:extLst>
            </p:cNvPr>
            <p:cNvCxnSpPr>
              <a:cxnSpLocks noChangeShapeType="1"/>
              <a:stCxn id="110621" idx="4"/>
              <a:endCxn id="110623" idx="0"/>
            </p:cNvCxnSpPr>
            <p:nvPr/>
          </p:nvCxnSpPr>
          <p:spPr bwMode="auto">
            <a:xfrm>
              <a:off x="2952" y="1728"/>
              <a:ext cx="288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31" name="AutoShape 39">
              <a:extLst>
                <a:ext uri="{FF2B5EF4-FFF2-40B4-BE49-F238E27FC236}">
                  <a16:creationId xmlns:a16="http://schemas.microsoft.com/office/drawing/2014/main" id="{23AAD90C-C0E0-5FE2-4F48-E488F1B514CD}"/>
                </a:ext>
              </a:extLst>
            </p:cNvPr>
            <p:cNvCxnSpPr>
              <a:cxnSpLocks noChangeShapeType="1"/>
              <a:stCxn id="110623" idx="4"/>
              <a:endCxn id="110626" idx="0"/>
            </p:cNvCxnSpPr>
            <p:nvPr/>
          </p:nvCxnSpPr>
          <p:spPr bwMode="auto">
            <a:xfrm flipH="1">
              <a:off x="3096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32" name="AutoShape 40">
              <a:extLst>
                <a:ext uri="{FF2B5EF4-FFF2-40B4-BE49-F238E27FC236}">
                  <a16:creationId xmlns:a16="http://schemas.microsoft.com/office/drawing/2014/main" id="{57A334FA-E751-3366-CE27-9BA422A5CE48}"/>
                </a:ext>
              </a:extLst>
            </p:cNvPr>
            <p:cNvCxnSpPr>
              <a:cxnSpLocks noChangeShapeType="1"/>
              <a:stCxn id="110622" idx="4"/>
              <a:endCxn id="110625" idx="0"/>
            </p:cNvCxnSpPr>
            <p:nvPr/>
          </p:nvCxnSpPr>
          <p:spPr bwMode="auto">
            <a:xfrm>
              <a:off x="2736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633" name="AutoShape 41">
              <a:extLst>
                <a:ext uri="{FF2B5EF4-FFF2-40B4-BE49-F238E27FC236}">
                  <a16:creationId xmlns:a16="http://schemas.microsoft.com/office/drawing/2014/main" id="{EC9A5113-429D-A896-48B5-5CDB8273A02D}"/>
                </a:ext>
              </a:extLst>
            </p:cNvPr>
            <p:cNvCxnSpPr>
              <a:cxnSpLocks noChangeShapeType="1"/>
              <a:stCxn id="110623" idx="4"/>
              <a:endCxn id="110627" idx="0"/>
            </p:cNvCxnSpPr>
            <p:nvPr/>
          </p:nvCxnSpPr>
          <p:spPr bwMode="auto">
            <a:xfrm>
              <a:off x="3240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0634" name="AutoShape 42">
            <a:extLst>
              <a:ext uri="{FF2B5EF4-FFF2-40B4-BE49-F238E27FC236}">
                <a16:creationId xmlns:a16="http://schemas.microsoft.com/office/drawing/2014/main" id="{03582A91-D0B1-9BAE-BFB3-846BBD852981}"/>
              </a:ext>
            </a:extLst>
          </p:cNvPr>
          <p:cNvCxnSpPr>
            <a:cxnSpLocks noChangeShapeType="1"/>
            <a:stCxn id="110598" idx="6"/>
            <a:endCxn id="110621" idx="2"/>
          </p:cNvCxnSpPr>
          <p:nvPr/>
        </p:nvCxnSpPr>
        <p:spPr bwMode="auto">
          <a:xfrm>
            <a:off x="2286000" y="2743200"/>
            <a:ext cx="4057650" cy="342900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33CC3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635" name="Text Box 43">
            <a:extLst>
              <a:ext uri="{FF2B5EF4-FFF2-40B4-BE49-F238E27FC236}">
                <a16:creationId xmlns:a16="http://schemas.microsoft.com/office/drawing/2014/main" id="{7925FDC3-D3CA-3F00-972B-7517F374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86000"/>
            <a:ext cx="125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save/edit</a:t>
            </a:r>
          </a:p>
        </p:txBody>
      </p:sp>
      <p:sp>
        <p:nvSpPr>
          <p:cNvPr id="110636" name="Text Box 44">
            <a:extLst>
              <a:ext uri="{FF2B5EF4-FFF2-40B4-BE49-F238E27FC236}">
                <a16:creationId xmlns:a16="http://schemas.microsoft.com/office/drawing/2014/main" id="{FD1FCF08-1CBF-9B7F-8D19-613ABE569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971800"/>
            <a:ext cx="100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update</a:t>
            </a:r>
          </a:p>
        </p:txBody>
      </p:sp>
      <p:sp>
        <p:nvSpPr>
          <p:cNvPr id="110637" name="Text Box 45">
            <a:extLst>
              <a:ext uri="{FF2B5EF4-FFF2-40B4-BE49-F238E27FC236}">
                <a16:creationId xmlns:a16="http://schemas.microsoft.com/office/drawing/2014/main" id="{99E68DFF-EBC4-4210-9F30-80485AB66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1371600"/>
            <a:ext cx="1185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Browser</a:t>
            </a:r>
          </a:p>
        </p:txBody>
      </p:sp>
      <p:sp>
        <p:nvSpPr>
          <p:cNvPr id="110638" name="Text Box 46">
            <a:extLst>
              <a:ext uri="{FF2B5EF4-FFF2-40B4-BE49-F238E27FC236}">
                <a16:creationId xmlns:a16="http://schemas.microsoft.com/office/drawing/2014/main" id="{38114FAF-FBD8-026D-3C0C-026A6236E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1371600"/>
            <a:ext cx="129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Database</a:t>
            </a:r>
          </a:p>
        </p:txBody>
      </p:sp>
      <p:cxnSp>
        <p:nvCxnSpPr>
          <p:cNvPr id="110639" name="AutoShape 47">
            <a:extLst>
              <a:ext uri="{FF2B5EF4-FFF2-40B4-BE49-F238E27FC236}">
                <a16:creationId xmlns:a16="http://schemas.microsoft.com/office/drawing/2014/main" id="{66464A16-CD22-1904-3069-B5BF1CE1A32E}"/>
              </a:ext>
            </a:extLst>
          </p:cNvPr>
          <p:cNvCxnSpPr>
            <a:cxnSpLocks noChangeShapeType="1"/>
            <a:stCxn id="110603" idx="5"/>
            <a:endCxn id="110616" idx="3"/>
          </p:cNvCxnSpPr>
          <p:nvPr/>
        </p:nvCxnSpPr>
        <p:spPr bwMode="auto">
          <a:xfrm rot="16200000" flipH="1">
            <a:off x="2081213" y="3910013"/>
            <a:ext cx="947737" cy="147637"/>
          </a:xfrm>
          <a:prstGeom prst="curvedConnector4">
            <a:avLst>
              <a:gd name="adj1" fmla="val 45727"/>
              <a:gd name="adj2" fmla="val 16881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640" name="AutoShape 48">
            <a:extLst>
              <a:ext uri="{FF2B5EF4-FFF2-40B4-BE49-F238E27FC236}">
                <a16:creationId xmlns:a16="http://schemas.microsoft.com/office/drawing/2014/main" id="{6F38F8F3-53BD-91FF-2538-1FC4F957A546}"/>
              </a:ext>
            </a:extLst>
          </p:cNvPr>
          <p:cNvCxnSpPr>
            <a:cxnSpLocks noChangeShapeType="1"/>
            <a:stCxn id="110604" idx="4"/>
            <a:endCxn id="110617" idx="3"/>
          </p:cNvCxnSpPr>
          <p:nvPr/>
        </p:nvCxnSpPr>
        <p:spPr bwMode="auto">
          <a:xfrm rot="5400000">
            <a:off x="2114550" y="4057650"/>
            <a:ext cx="1257300" cy="2286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641" name="AutoShape 49">
            <a:extLst>
              <a:ext uri="{FF2B5EF4-FFF2-40B4-BE49-F238E27FC236}">
                <a16:creationId xmlns:a16="http://schemas.microsoft.com/office/drawing/2014/main" id="{A0E72EFD-5800-9398-CD0C-20FDEF9D9A46}"/>
              </a:ext>
            </a:extLst>
          </p:cNvPr>
          <p:cNvCxnSpPr>
            <a:cxnSpLocks noChangeShapeType="1"/>
            <a:stCxn id="110602" idx="4"/>
            <a:endCxn id="110615" idx="0"/>
          </p:cNvCxnSpPr>
          <p:nvPr/>
        </p:nvCxnSpPr>
        <p:spPr bwMode="auto">
          <a:xfrm rot="16200000" flipH="1">
            <a:off x="1971675" y="3629025"/>
            <a:ext cx="457200" cy="2857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3A77592-9451-217D-6727-C4F9865F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03478F2-2D5C-99E3-044C-EB592E76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755509F-76C1-2204-A964-E72025DA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04550-1742-B041-9604-22B37AB3324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1618" name="AutoShape 2">
            <a:extLst>
              <a:ext uri="{FF2B5EF4-FFF2-40B4-BE49-F238E27FC236}">
                <a16:creationId xmlns:a16="http://schemas.microsoft.com/office/drawing/2014/main" id="{5C090D32-F213-3A23-B31D-6E6173471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943100"/>
            <a:ext cx="4000500" cy="3886200"/>
          </a:xfrm>
          <a:prstGeom prst="roundRect">
            <a:avLst>
              <a:gd name="adj" fmla="val 6250"/>
            </a:avLst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E100D687-5691-A230-42A9-FED9C23D5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4300"/>
            <a:ext cx="7772400" cy="914400"/>
          </a:xfrm>
        </p:spPr>
        <p:txBody>
          <a:bodyPr/>
          <a:lstStyle/>
          <a:p>
            <a:r>
              <a:rPr lang="en-US" altLang="en-US"/>
              <a:t>Code Table Services</a:t>
            </a:r>
          </a:p>
        </p:txBody>
      </p:sp>
      <p:sp>
        <p:nvSpPr>
          <p:cNvPr id="111620" name="AutoShape 4">
            <a:extLst>
              <a:ext uri="{FF2B5EF4-FFF2-40B4-BE49-F238E27FC236}">
                <a16:creationId xmlns:a16="http://schemas.microsoft.com/office/drawing/2014/main" id="{F6CD74E1-4D1E-0275-DF17-FB4BA774C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828800"/>
            <a:ext cx="2857500" cy="4343400"/>
          </a:xfrm>
          <a:prstGeom prst="roundRect">
            <a:avLst>
              <a:gd name="adj" fmla="val 6250"/>
            </a:avLst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CC324BD9-9E3C-C96B-B115-8B17F0659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2514600" cy="3771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11622" name="Group 6">
            <a:extLst>
              <a:ext uri="{FF2B5EF4-FFF2-40B4-BE49-F238E27FC236}">
                <a16:creationId xmlns:a16="http://schemas.microsoft.com/office/drawing/2014/main" id="{F30592A1-AD7A-BDB7-9100-3B94DB8F49DE}"/>
              </a:ext>
            </a:extLst>
          </p:cNvPr>
          <p:cNvGrpSpPr>
            <a:grpSpLocks/>
          </p:cNvGrpSpPr>
          <p:nvPr/>
        </p:nvGrpSpPr>
        <p:grpSpPr bwMode="auto">
          <a:xfrm>
            <a:off x="1485900" y="2628900"/>
            <a:ext cx="1485900" cy="914400"/>
            <a:chOff x="2520" y="1584"/>
            <a:chExt cx="936" cy="576"/>
          </a:xfrm>
        </p:grpSpPr>
        <p:sp>
          <p:nvSpPr>
            <p:cNvPr id="111623" name="Oval 7">
              <a:extLst>
                <a:ext uri="{FF2B5EF4-FFF2-40B4-BE49-F238E27FC236}">
                  <a16:creationId xmlns:a16="http://schemas.microsoft.com/office/drawing/2014/main" id="{E5D11B0A-754D-8EFC-16CA-6E53ED0E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4" name="Oval 8">
              <a:extLst>
                <a:ext uri="{FF2B5EF4-FFF2-40B4-BE49-F238E27FC236}">
                  <a16:creationId xmlns:a16="http://schemas.microsoft.com/office/drawing/2014/main" id="{6DC87E10-A30D-9A2E-99BD-1AAEE1F76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180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5" name="Oval 9">
              <a:extLst>
                <a:ext uri="{FF2B5EF4-FFF2-40B4-BE49-F238E27FC236}">
                  <a16:creationId xmlns:a16="http://schemas.microsoft.com/office/drawing/2014/main" id="{8B69C950-7D3E-9AE2-5490-58FFF21BF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0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6" name="Oval 10">
              <a:extLst>
                <a:ext uri="{FF2B5EF4-FFF2-40B4-BE49-F238E27FC236}">
                  <a16:creationId xmlns:a16="http://schemas.microsoft.com/office/drawing/2014/main" id="{24AA5E5D-58C1-C13C-18A6-721E37909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Oval 11">
              <a:extLst>
                <a:ext uri="{FF2B5EF4-FFF2-40B4-BE49-F238E27FC236}">
                  <a16:creationId xmlns:a16="http://schemas.microsoft.com/office/drawing/2014/main" id="{39CA4C45-95E0-EBA0-CA12-17A6A1362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8" name="Oval 12">
              <a:extLst>
                <a:ext uri="{FF2B5EF4-FFF2-40B4-BE49-F238E27FC236}">
                  <a16:creationId xmlns:a16="http://schemas.microsoft.com/office/drawing/2014/main" id="{BC044885-74D8-9D73-5545-F28D7F1D7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E4347493-5E3F-341A-3057-D03A76430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1630" name="AutoShape 14">
              <a:extLst>
                <a:ext uri="{FF2B5EF4-FFF2-40B4-BE49-F238E27FC236}">
                  <a16:creationId xmlns:a16="http://schemas.microsoft.com/office/drawing/2014/main" id="{5437DBCC-01CB-8848-BEEC-52C1E14B54AF}"/>
                </a:ext>
              </a:extLst>
            </p:cNvPr>
            <p:cNvCxnSpPr>
              <a:cxnSpLocks noChangeShapeType="1"/>
              <a:stCxn id="111623" idx="4"/>
              <a:endCxn id="111624" idx="0"/>
            </p:cNvCxnSpPr>
            <p:nvPr/>
          </p:nvCxnSpPr>
          <p:spPr bwMode="auto">
            <a:xfrm flipH="1">
              <a:off x="2736" y="1728"/>
              <a:ext cx="216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31" name="AutoShape 15">
              <a:extLst>
                <a:ext uri="{FF2B5EF4-FFF2-40B4-BE49-F238E27FC236}">
                  <a16:creationId xmlns:a16="http://schemas.microsoft.com/office/drawing/2014/main" id="{9F90B9B3-26FB-2B02-7D7F-5E9BD11310A7}"/>
                </a:ext>
              </a:extLst>
            </p:cNvPr>
            <p:cNvCxnSpPr>
              <a:cxnSpLocks noChangeShapeType="1"/>
              <a:stCxn id="111624" idx="4"/>
              <a:endCxn id="111626" idx="0"/>
            </p:cNvCxnSpPr>
            <p:nvPr/>
          </p:nvCxnSpPr>
          <p:spPr bwMode="auto">
            <a:xfrm flipH="1">
              <a:off x="2592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32" name="AutoShape 16">
              <a:extLst>
                <a:ext uri="{FF2B5EF4-FFF2-40B4-BE49-F238E27FC236}">
                  <a16:creationId xmlns:a16="http://schemas.microsoft.com/office/drawing/2014/main" id="{8F1CD1F2-D90F-DFF3-4B7D-A934726040D1}"/>
                </a:ext>
              </a:extLst>
            </p:cNvPr>
            <p:cNvCxnSpPr>
              <a:cxnSpLocks noChangeShapeType="1"/>
              <a:stCxn id="111623" idx="4"/>
              <a:endCxn id="111625" idx="0"/>
            </p:cNvCxnSpPr>
            <p:nvPr/>
          </p:nvCxnSpPr>
          <p:spPr bwMode="auto">
            <a:xfrm>
              <a:off x="2952" y="1728"/>
              <a:ext cx="288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33" name="AutoShape 17">
              <a:extLst>
                <a:ext uri="{FF2B5EF4-FFF2-40B4-BE49-F238E27FC236}">
                  <a16:creationId xmlns:a16="http://schemas.microsoft.com/office/drawing/2014/main" id="{E1F27382-CA16-621C-5AD0-B36209F2C134}"/>
                </a:ext>
              </a:extLst>
            </p:cNvPr>
            <p:cNvCxnSpPr>
              <a:cxnSpLocks noChangeShapeType="1"/>
              <a:stCxn id="111625" idx="4"/>
              <a:endCxn id="111628" idx="0"/>
            </p:cNvCxnSpPr>
            <p:nvPr/>
          </p:nvCxnSpPr>
          <p:spPr bwMode="auto">
            <a:xfrm flipH="1">
              <a:off x="3096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34" name="AutoShape 18">
              <a:extLst>
                <a:ext uri="{FF2B5EF4-FFF2-40B4-BE49-F238E27FC236}">
                  <a16:creationId xmlns:a16="http://schemas.microsoft.com/office/drawing/2014/main" id="{8DECE091-1509-9D82-CF3D-1737ED8F237E}"/>
                </a:ext>
              </a:extLst>
            </p:cNvPr>
            <p:cNvCxnSpPr>
              <a:cxnSpLocks noChangeShapeType="1"/>
              <a:stCxn id="111624" idx="4"/>
              <a:endCxn id="111627" idx="0"/>
            </p:cNvCxnSpPr>
            <p:nvPr/>
          </p:nvCxnSpPr>
          <p:spPr bwMode="auto">
            <a:xfrm>
              <a:off x="2736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35" name="AutoShape 19">
              <a:extLst>
                <a:ext uri="{FF2B5EF4-FFF2-40B4-BE49-F238E27FC236}">
                  <a16:creationId xmlns:a16="http://schemas.microsoft.com/office/drawing/2014/main" id="{080DD181-18DF-2F51-4F40-F98F8672458A}"/>
                </a:ext>
              </a:extLst>
            </p:cNvPr>
            <p:cNvCxnSpPr>
              <a:cxnSpLocks noChangeShapeType="1"/>
              <a:stCxn id="111625" idx="4"/>
              <a:endCxn id="111629" idx="0"/>
            </p:cNvCxnSpPr>
            <p:nvPr/>
          </p:nvCxnSpPr>
          <p:spPr bwMode="auto">
            <a:xfrm>
              <a:off x="3240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1636" name="Text Box 20">
            <a:extLst>
              <a:ext uri="{FF2B5EF4-FFF2-40B4-BE49-F238E27FC236}">
                <a16:creationId xmlns:a16="http://schemas.microsoft.com/office/drawing/2014/main" id="{42A3AB66-B0A0-2938-6160-A2DE4423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model</a:t>
            </a:r>
          </a:p>
        </p:txBody>
      </p:sp>
      <p:sp>
        <p:nvSpPr>
          <p:cNvPr id="111637" name="Line 21">
            <a:extLst>
              <a:ext uri="{FF2B5EF4-FFF2-40B4-BE49-F238E27FC236}">
                <a16:creationId xmlns:a16="http://schemas.microsoft.com/office/drawing/2014/main" id="{1AFB3F10-AFD1-32D5-468F-7CC3F952A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9063" y="5029200"/>
            <a:ext cx="5715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8" name="Line 22">
            <a:extLst>
              <a:ext uri="{FF2B5EF4-FFF2-40B4-BE49-F238E27FC236}">
                <a16:creationId xmlns:a16="http://schemas.microsoft.com/office/drawing/2014/main" id="{E3602753-7711-BAD9-B7E2-9DDC50F48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9063" y="5372100"/>
            <a:ext cx="5715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9" name="Line 23">
            <a:extLst>
              <a:ext uri="{FF2B5EF4-FFF2-40B4-BE49-F238E27FC236}">
                <a16:creationId xmlns:a16="http://schemas.microsoft.com/office/drawing/2014/main" id="{E6A40922-BFB5-076F-C844-C4FEA7794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9063" y="5715000"/>
            <a:ext cx="5715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40" name="Rectangle 24">
            <a:extLst>
              <a:ext uri="{FF2B5EF4-FFF2-40B4-BE49-F238E27FC236}">
                <a16:creationId xmlns:a16="http://schemas.microsoft.com/office/drawing/2014/main" id="{7014A1B1-AE6C-F355-8717-A5EA5186F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4914900"/>
            <a:ext cx="571500" cy="228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41" name="Rectangle 25">
            <a:extLst>
              <a:ext uri="{FF2B5EF4-FFF2-40B4-BE49-F238E27FC236}">
                <a16:creationId xmlns:a16="http://schemas.microsoft.com/office/drawing/2014/main" id="{007B599F-CDE8-D179-F060-AA30267CD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5257800"/>
            <a:ext cx="571500" cy="228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42" name="Rectangle 26">
            <a:extLst>
              <a:ext uri="{FF2B5EF4-FFF2-40B4-BE49-F238E27FC236}">
                <a16:creationId xmlns:a16="http://schemas.microsoft.com/office/drawing/2014/main" id="{E63F706F-1EDB-292B-0863-9050F9D9E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5600700"/>
            <a:ext cx="571500" cy="2286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43" name="Text Box 27">
            <a:extLst>
              <a:ext uri="{FF2B5EF4-FFF2-40B4-BE49-F238E27FC236}">
                <a16:creationId xmlns:a16="http://schemas.microsoft.com/office/drawing/2014/main" id="{A2465E0E-54D6-A4B5-C8F7-2951C8497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57700"/>
            <a:ext cx="72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view</a:t>
            </a:r>
          </a:p>
        </p:txBody>
      </p:sp>
      <p:sp>
        <p:nvSpPr>
          <p:cNvPr id="111644" name="AutoShape 28">
            <a:extLst>
              <a:ext uri="{FF2B5EF4-FFF2-40B4-BE49-F238E27FC236}">
                <a16:creationId xmlns:a16="http://schemas.microsoft.com/office/drawing/2014/main" id="{9BC816AF-00E7-250F-6CCB-BC64DB9C2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171700"/>
            <a:ext cx="1714500" cy="1943100"/>
          </a:xfrm>
          <a:prstGeom prst="can">
            <a:avLst>
              <a:gd name="adj" fmla="val 16790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645" name="Group 29">
            <a:extLst>
              <a:ext uri="{FF2B5EF4-FFF2-40B4-BE49-F238E27FC236}">
                <a16:creationId xmlns:a16="http://schemas.microsoft.com/office/drawing/2014/main" id="{7D4848A5-0853-CBD2-2C15-4F30428FEDC4}"/>
              </a:ext>
            </a:extLst>
          </p:cNvPr>
          <p:cNvGrpSpPr>
            <a:grpSpLocks/>
          </p:cNvGrpSpPr>
          <p:nvPr/>
        </p:nvGrpSpPr>
        <p:grpSpPr bwMode="auto">
          <a:xfrm>
            <a:off x="6743700" y="2857500"/>
            <a:ext cx="1485900" cy="914400"/>
            <a:chOff x="2520" y="1584"/>
            <a:chExt cx="936" cy="576"/>
          </a:xfrm>
        </p:grpSpPr>
        <p:sp>
          <p:nvSpPr>
            <p:cNvPr id="111646" name="Oval 30">
              <a:extLst>
                <a:ext uri="{FF2B5EF4-FFF2-40B4-BE49-F238E27FC236}">
                  <a16:creationId xmlns:a16="http://schemas.microsoft.com/office/drawing/2014/main" id="{C4DDEF37-84AD-1A1C-7216-07DD6239E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7" name="Oval 31">
              <a:extLst>
                <a:ext uri="{FF2B5EF4-FFF2-40B4-BE49-F238E27FC236}">
                  <a16:creationId xmlns:a16="http://schemas.microsoft.com/office/drawing/2014/main" id="{1DDAADDF-89AA-F50D-CEEF-C43279077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180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8" name="Oval 32">
              <a:extLst>
                <a:ext uri="{FF2B5EF4-FFF2-40B4-BE49-F238E27FC236}">
                  <a16:creationId xmlns:a16="http://schemas.microsoft.com/office/drawing/2014/main" id="{F053A30B-583A-80DD-F37A-7E4C22900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0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9" name="Oval 33">
              <a:extLst>
                <a:ext uri="{FF2B5EF4-FFF2-40B4-BE49-F238E27FC236}">
                  <a16:creationId xmlns:a16="http://schemas.microsoft.com/office/drawing/2014/main" id="{248F6F11-734B-2A0B-FE9A-AE54A249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0" name="Oval 34">
              <a:extLst>
                <a:ext uri="{FF2B5EF4-FFF2-40B4-BE49-F238E27FC236}">
                  <a16:creationId xmlns:a16="http://schemas.microsoft.com/office/drawing/2014/main" id="{0C7B1CBF-0419-43A8-9A24-EB688C9C9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1" name="Oval 35">
              <a:extLst>
                <a:ext uri="{FF2B5EF4-FFF2-40B4-BE49-F238E27FC236}">
                  <a16:creationId xmlns:a16="http://schemas.microsoft.com/office/drawing/2014/main" id="{C7BC2E8C-8941-D2FA-68ED-CD74C3F1E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52" name="Oval 36">
              <a:extLst>
                <a:ext uri="{FF2B5EF4-FFF2-40B4-BE49-F238E27FC236}">
                  <a16:creationId xmlns:a16="http://schemas.microsoft.com/office/drawing/2014/main" id="{F6DE04A5-BA5B-6780-0568-2C6DBB720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1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1653" name="AutoShape 37">
              <a:extLst>
                <a:ext uri="{FF2B5EF4-FFF2-40B4-BE49-F238E27FC236}">
                  <a16:creationId xmlns:a16="http://schemas.microsoft.com/office/drawing/2014/main" id="{CA4D51D0-D910-6D5C-1FAB-27B00CE263EE}"/>
                </a:ext>
              </a:extLst>
            </p:cNvPr>
            <p:cNvCxnSpPr>
              <a:cxnSpLocks noChangeShapeType="1"/>
              <a:stCxn id="111646" idx="4"/>
              <a:endCxn id="111647" idx="0"/>
            </p:cNvCxnSpPr>
            <p:nvPr/>
          </p:nvCxnSpPr>
          <p:spPr bwMode="auto">
            <a:xfrm flipH="1">
              <a:off x="2736" y="1728"/>
              <a:ext cx="216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54" name="AutoShape 38">
              <a:extLst>
                <a:ext uri="{FF2B5EF4-FFF2-40B4-BE49-F238E27FC236}">
                  <a16:creationId xmlns:a16="http://schemas.microsoft.com/office/drawing/2014/main" id="{B9D6AE8A-257D-90D1-050E-4A66B1C579F6}"/>
                </a:ext>
              </a:extLst>
            </p:cNvPr>
            <p:cNvCxnSpPr>
              <a:cxnSpLocks noChangeShapeType="1"/>
              <a:stCxn id="111647" idx="4"/>
              <a:endCxn id="111649" idx="0"/>
            </p:cNvCxnSpPr>
            <p:nvPr/>
          </p:nvCxnSpPr>
          <p:spPr bwMode="auto">
            <a:xfrm flipH="1">
              <a:off x="2592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55" name="AutoShape 39">
              <a:extLst>
                <a:ext uri="{FF2B5EF4-FFF2-40B4-BE49-F238E27FC236}">
                  <a16:creationId xmlns:a16="http://schemas.microsoft.com/office/drawing/2014/main" id="{E7DD3412-122C-0A92-065F-45CC0F41F408}"/>
                </a:ext>
              </a:extLst>
            </p:cNvPr>
            <p:cNvCxnSpPr>
              <a:cxnSpLocks noChangeShapeType="1"/>
              <a:stCxn id="111646" idx="4"/>
              <a:endCxn id="111648" idx="0"/>
            </p:cNvCxnSpPr>
            <p:nvPr/>
          </p:nvCxnSpPr>
          <p:spPr bwMode="auto">
            <a:xfrm>
              <a:off x="2952" y="1728"/>
              <a:ext cx="288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56" name="AutoShape 40">
              <a:extLst>
                <a:ext uri="{FF2B5EF4-FFF2-40B4-BE49-F238E27FC236}">
                  <a16:creationId xmlns:a16="http://schemas.microsoft.com/office/drawing/2014/main" id="{58254D61-58C8-4D6B-C0D1-70B1FF3257CB}"/>
                </a:ext>
              </a:extLst>
            </p:cNvPr>
            <p:cNvCxnSpPr>
              <a:cxnSpLocks noChangeShapeType="1"/>
              <a:stCxn id="111648" idx="4"/>
              <a:endCxn id="111651" idx="0"/>
            </p:cNvCxnSpPr>
            <p:nvPr/>
          </p:nvCxnSpPr>
          <p:spPr bwMode="auto">
            <a:xfrm flipH="1">
              <a:off x="3096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57" name="AutoShape 41">
              <a:extLst>
                <a:ext uri="{FF2B5EF4-FFF2-40B4-BE49-F238E27FC236}">
                  <a16:creationId xmlns:a16="http://schemas.microsoft.com/office/drawing/2014/main" id="{07564781-F259-5A87-C0B3-BDE632D960D5}"/>
                </a:ext>
              </a:extLst>
            </p:cNvPr>
            <p:cNvCxnSpPr>
              <a:cxnSpLocks noChangeShapeType="1"/>
              <a:stCxn id="111647" idx="4"/>
              <a:endCxn id="111650" idx="0"/>
            </p:cNvCxnSpPr>
            <p:nvPr/>
          </p:nvCxnSpPr>
          <p:spPr bwMode="auto">
            <a:xfrm>
              <a:off x="2736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58" name="AutoShape 42">
              <a:extLst>
                <a:ext uri="{FF2B5EF4-FFF2-40B4-BE49-F238E27FC236}">
                  <a16:creationId xmlns:a16="http://schemas.microsoft.com/office/drawing/2014/main" id="{2D47225A-5306-5A3F-8DBA-988FA7266707}"/>
                </a:ext>
              </a:extLst>
            </p:cNvPr>
            <p:cNvCxnSpPr>
              <a:cxnSpLocks noChangeShapeType="1"/>
              <a:stCxn id="111648" idx="4"/>
              <a:endCxn id="111652" idx="0"/>
            </p:cNvCxnSpPr>
            <p:nvPr/>
          </p:nvCxnSpPr>
          <p:spPr bwMode="auto">
            <a:xfrm>
              <a:off x="3240" y="1944"/>
              <a:ext cx="14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1659" name="AutoShape 43">
            <a:extLst>
              <a:ext uri="{FF2B5EF4-FFF2-40B4-BE49-F238E27FC236}">
                <a16:creationId xmlns:a16="http://schemas.microsoft.com/office/drawing/2014/main" id="{210441CF-2C1E-60E1-8E53-CE6F80168CB8}"/>
              </a:ext>
            </a:extLst>
          </p:cNvPr>
          <p:cNvCxnSpPr>
            <a:cxnSpLocks noChangeShapeType="1"/>
            <a:stCxn id="111623" idx="6"/>
            <a:endCxn id="111646" idx="2"/>
          </p:cNvCxnSpPr>
          <p:nvPr/>
        </p:nvCxnSpPr>
        <p:spPr bwMode="auto">
          <a:xfrm>
            <a:off x="2286000" y="2743200"/>
            <a:ext cx="5029200" cy="228600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FF9933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660" name="Text Box 44">
            <a:extLst>
              <a:ext uri="{FF2B5EF4-FFF2-40B4-BE49-F238E27FC236}">
                <a16:creationId xmlns:a16="http://schemas.microsoft.com/office/drawing/2014/main" id="{A121233B-D40E-D8F1-658F-2E28AEA19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371600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Client</a:t>
            </a:r>
          </a:p>
        </p:txBody>
      </p:sp>
      <p:sp>
        <p:nvSpPr>
          <p:cNvPr id="111661" name="Text Box 45">
            <a:extLst>
              <a:ext uri="{FF2B5EF4-FFF2-40B4-BE49-F238E27FC236}">
                <a16:creationId xmlns:a16="http://schemas.microsoft.com/office/drawing/2014/main" id="{D5CE4B01-D62C-0179-8A1B-2048ECD45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1371600"/>
            <a:ext cx="96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Server</a:t>
            </a:r>
          </a:p>
        </p:txBody>
      </p:sp>
      <p:sp>
        <p:nvSpPr>
          <p:cNvPr id="111662" name="AutoShape 46">
            <a:extLst>
              <a:ext uri="{FF2B5EF4-FFF2-40B4-BE49-F238E27FC236}">
                <a16:creationId xmlns:a16="http://schemas.microsoft.com/office/drawing/2014/main" id="{93A67AA5-D3EE-10EE-FD17-85BAAEFB4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14800"/>
            <a:ext cx="1485900" cy="303213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200"/>
              <a:t>Code Table Service</a:t>
            </a:r>
          </a:p>
        </p:txBody>
      </p:sp>
      <p:grpSp>
        <p:nvGrpSpPr>
          <p:cNvPr id="111663" name="Group 47">
            <a:extLst>
              <a:ext uri="{FF2B5EF4-FFF2-40B4-BE49-F238E27FC236}">
                <a16:creationId xmlns:a16="http://schemas.microsoft.com/office/drawing/2014/main" id="{B6360C27-15C5-29FE-A7AA-7A2B5A06CB7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86200"/>
            <a:ext cx="914400" cy="571500"/>
            <a:chOff x="1080" y="2304"/>
            <a:chExt cx="576" cy="360"/>
          </a:xfrm>
        </p:grpSpPr>
        <p:sp>
          <p:nvSpPr>
            <p:cNvPr id="111664" name="Oval 48">
              <a:extLst>
                <a:ext uri="{FF2B5EF4-FFF2-40B4-BE49-F238E27FC236}">
                  <a16:creationId xmlns:a16="http://schemas.microsoft.com/office/drawing/2014/main" id="{DDDDB1B2-19E9-2B13-3E29-5FD65815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0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5" name="Oval 49">
              <a:extLst>
                <a:ext uri="{FF2B5EF4-FFF2-40B4-BE49-F238E27FC236}">
                  <a16:creationId xmlns:a16="http://schemas.microsoft.com/office/drawing/2014/main" id="{3D14020E-402D-5F07-0B47-891201029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252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66" name="Oval 50">
              <a:extLst>
                <a:ext uri="{FF2B5EF4-FFF2-40B4-BE49-F238E27FC236}">
                  <a16:creationId xmlns:a16="http://schemas.microsoft.com/office/drawing/2014/main" id="{12D3E487-3D9A-1A6F-8261-4D2D36A84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52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1667" name="AutoShape 51">
              <a:extLst>
                <a:ext uri="{FF2B5EF4-FFF2-40B4-BE49-F238E27FC236}">
                  <a16:creationId xmlns:a16="http://schemas.microsoft.com/office/drawing/2014/main" id="{703054EB-5C99-A8BA-CBBE-2DD66463C707}"/>
                </a:ext>
              </a:extLst>
            </p:cNvPr>
            <p:cNvCxnSpPr>
              <a:cxnSpLocks noChangeShapeType="1"/>
              <a:stCxn id="111664" idx="4"/>
              <a:endCxn id="111665" idx="0"/>
            </p:cNvCxnSpPr>
            <p:nvPr/>
          </p:nvCxnSpPr>
          <p:spPr bwMode="auto">
            <a:xfrm flipH="1">
              <a:off x="1152" y="2448"/>
              <a:ext cx="216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68" name="AutoShape 52">
              <a:extLst>
                <a:ext uri="{FF2B5EF4-FFF2-40B4-BE49-F238E27FC236}">
                  <a16:creationId xmlns:a16="http://schemas.microsoft.com/office/drawing/2014/main" id="{18B1FFB6-A024-EC0D-DEA9-577D40E626FB}"/>
                </a:ext>
              </a:extLst>
            </p:cNvPr>
            <p:cNvCxnSpPr>
              <a:cxnSpLocks noChangeShapeType="1"/>
              <a:stCxn id="111664" idx="4"/>
              <a:endCxn id="111666" idx="0"/>
            </p:cNvCxnSpPr>
            <p:nvPr/>
          </p:nvCxnSpPr>
          <p:spPr bwMode="auto">
            <a:xfrm>
              <a:off x="1368" y="2448"/>
              <a:ext cx="216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11669" name="AutoShape 53">
            <a:extLst>
              <a:ext uri="{FF2B5EF4-FFF2-40B4-BE49-F238E27FC236}">
                <a16:creationId xmlns:a16="http://schemas.microsoft.com/office/drawing/2014/main" id="{65165AA7-EA99-B0BA-0FA5-1742D73697BF}"/>
              </a:ext>
            </a:extLst>
          </p:cNvPr>
          <p:cNvCxnSpPr>
            <a:cxnSpLocks noChangeShapeType="1"/>
            <a:stCxn id="111662" idx="1"/>
            <a:endCxn id="111664" idx="0"/>
          </p:cNvCxnSpPr>
          <p:nvPr/>
        </p:nvCxnSpPr>
        <p:spPr bwMode="auto">
          <a:xfrm rot="10800000">
            <a:off x="2057400" y="3886200"/>
            <a:ext cx="2971800" cy="381000"/>
          </a:xfrm>
          <a:prstGeom prst="curvedConnector4">
            <a:avLst>
              <a:gd name="adj1" fmla="val 48079"/>
              <a:gd name="adj2" fmla="val 16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670" name="AutoShape 54">
            <a:extLst>
              <a:ext uri="{FF2B5EF4-FFF2-40B4-BE49-F238E27FC236}">
                <a16:creationId xmlns:a16="http://schemas.microsoft.com/office/drawing/2014/main" id="{3CC7B3F7-C02E-1FA2-3A71-2B1A6AF7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57700"/>
            <a:ext cx="1828800" cy="1257300"/>
          </a:xfrm>
          <a:prstGeom prst="can">
            <a:avLst>
              <a:gd name="adj" fmla="val 19292"/>
            </a:avLst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Code</a:t>
            </a:r>
          </a:p>
          <a:p>
            <a:r>
              <a:rPr lang="en-US" altLang="en-US"/>
              <a:t>Tables</a:t>
            </a:r>
          </a:p>
        </p:txBody>
      </p:sp>
      <p:sp>
        <p:nvSpPr>
          <p:cNvPr id="111671" name="Text Box 55">
            <a:extLst>
              <a:ext uri="{FF2B5EF4-FFF2-40B4-BE49-F238E27FC236}">
                <a16:creationId xmlns:a16="http://schemas.microsoft.com/office/drawing/2014/main" id="{A5E63E11-98BC-3A77-219E-F5B54BF5B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2514600"/>
            <a:ext cx="1006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Form Data</a:t>
            </a:r>
          </a:p>
        </p:txBody>
      </p:sp>
      <p:cxnSp>
        <p:nvCxnSpPr>
          <p:cNvPr id="111672" name="AutoShape 56">
            <a:extLst>
              <a:ext uri="{FF2B5EF4-FFF2-40B4-BE49-F238E27FC236}">
                <a16:creationId xmlns:a16="http://schemas.microsoft.com/office/drawing/2014/main" id="{CAB47A0F-5590-3EA5-CAE1-815FCFECD3ED}"/>
              </a:ext>
            </a:extLst>
          </p:cNvPr>
          <p:cNvCxnSpPr>
            <a:cxnSpLocks noChangeShapeType="1"/>
            <a:stCxn id="111670" idx="1"/>
            <a:endCxn id="111662" idx="3"/>
          </p:cNvCxnSpPr>
          <p:nvPr/>
        </p:nvCxnSpPr>
        <p:spPr bwMode="auto">
          <a:xfrm rot="5400000" flipH="1">
            <a:off x="6948487" y="3833813"/>
            <a:ext cx="161925" cy="1028700"/>
          </a:xfrm>
          <a:prstGeom prst="curvedConnector2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673" name="Text Box 57">
            <a:extLst>
              <a:ext uri="{FF2B5EF4-FFF2-40B4-BE49-F238E27FC236}">
                <a16:creationId xmlns:a16="http://schemas.microsoft.com/office/drawing/2014/main" id="{2EE0F438-52E3-FD78-A649-13345EE33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575" y="5945188"/>
            <a:ext cx="3929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0"/>
              <a:t>Code tables are separated from form instance data</a:t>
            </a:r>
          </a:p>
        </p:txBody>
      </p:sp>
      <p:sp>
        <p:nvSpPr>
          <p:cNvPr id="111674" name="Text Box 58">
            <a:extLst>
              <a:ext uri="{FF2B5EF4-FFF2-40B4-BE49-F238E27FC236}">
                <a16:creationId xmlns:a16="http://schemas.microsoft.com/office/drawing/2014/main" id="{2F4E312A-2272-F1CF-DF5E-28C642B78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57700"/>
            <a:ext cx="908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>
                <a:solidFill>
                  <a:schemeClr val="bg1"/>
                </a:solidFill>
              </a:rPr>
              <a:t>all-codes.xq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AutoShape 2">
            <a:extLst>
              <a:ext uri="{FF2B5EF4-FFF2-40B4-BE49-F238E27FC236}">
                <a16:creationId xmlns:a16="http://schemas.microsoft.com/office/drawing/2014/main" id="{0BAF6CC9-35C7-D421-4125-5BB1CF5AF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14400"/>
            <a:ext cx="4114800" cy="5372100"/>
          </a:xfrm>
          <a:prstGeom prst="roundRect">
            <a:avLst>
              <a:gd name="adj" fmla="val 6097"/>
            </a:avLst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643" name="AutoShape 3">
            <a:extLst>
              <a:ext uri="{FF2B5EF4-FFF2-40B4-BE49-F238E27FC236}">
                <a16:creationId xmlns:a16="http://schemas.microsoft.com/office/drawing/2014/main" id="{6EEAC4CA-480D-BD85-9B1A-66B61D7A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28700"/>
            <a:ext cx="3200400" cy="4914900"/>
          </a:xfrm>
          <a:prstGeom prst="roundRect">
            <a:avLst>
              <a:gd name="adj" fmla="val 3324"/>
            </a:avLst>
          </a:prstGeom>
          <a:solidFill>
            <a:srgbClr val="33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F06D98DE-1795-095C-0EF6-E570CB005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571500"/>
          </a:xfrm>
        </p:spPr>
        <p:txBody>
          <a:bodyPr/>
          <a:lstStyle/>
          <a:p>
            <a:r>
              <a:rPr lang="en-US" altLang="en-US" sz="4000"/>
              <a:t>XRX Dynamic Forms Generation</a:t>
            </a:r>
          </a:p>
        </p:txBody>
      </p:sp>
      <p:sp>
        <p:nvSpPr>
          <p:cNvPr id="112645" name="AutoShape 5">
            <a:extLst>
              <a:ext uri="{FF2B5EF4-FFF2-40B4-BE49-F238E27FC236}">
                <a16:creationId xmlns:a16="http://schemas.microsoft.com/office/drawing/2014/main" id="{2220BF94-DEC8-4F5A-942D-91B1A9C9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2286000"/>
            <a:ext cx="854075" cy="43973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DataElement</a:t>
            </a:r>
          </a:p>
          <a:p>
            <a:r>
              <a:rPr lang="en-US" altLang="en-US" sz="1000"/>
              <a:t>Registry</a:t>
            </a:r>
          </a:p>
        </p:txBody>
      </p:sp>
      <p:sp>
        <p:nvSpPr>
          <p:cNvPr id="112646" name="AutoShape 6">
            <a:extLst>
              <a:ext uri="{FF2B5EF4-FFF2-40B4-BE49-F238E27FC236}">
                <a16:creationId xmlns:a16="http://schemas.microsoft.com/office/drawing/2014/main" id="{FD4D0D49-7A6C-FF45-4DBF-BEA2CD6D9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838" y="2873375"/>
            <a:ext cx="1220787" cy="2698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Code Table Services</a:t>
            </a:r>
          </a:p>
        </p:txBody>
      </p:sp>
      <p:sp>
        <p:nvSpPr>
          <p:cNvPr id="112647" name="AutoShape 7">
            <a:extLst>
              <a:ext uri="{FF2B5EF4-FFF2-40B4-BE49-F238E27FC236}">
                <a16:creationId xmlns:a16="http://schemas.microsoft.com/office/drawing/2014/main" id="{CB6EB07A-D50B-BFFA-27B0-8249827F2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2857500"/>
            <a:ext cx="865188" cy="642938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600"/>
              <a:t>Context</a:t>
            </a:r>
          </a:p>
          <a:p>
            <a:r>
              <a:rPr lang="en-US" altLang="en-US" sz="1600"/>
              <a:t>filters</a:t>
            </a:r>
          </a:p>
        </p:txBody>
      </p:sp>
      <p:sp>
        <p:nvSpPr>
          <p:cNvPr id="112648" name="AutoShape 8">
            <a:extLst>
              <a:ext uri="{FF2B5EF4-FFF2-40B4-BE49-F238E27FC236}">
                <a16:creationId xmlns:a16="http://schemas.microsoft.com/office/drawing/2014/main" id="{2E42AEC0-8630-5EE0-08CA-ABBE10A2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714500"/>
            <a:ext cx="733425" cy="439738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Document</a:t>
            </a:r>
          </a:p>
          <a:p>
            <a:r>
              <a:rPr lang="en-US" altLang="en-US" sz="1000"/>
              <a:t>Status</a:t>
            </a:r>
          </a:p>
        </p:txBody>
      </p:sp>
      <p:cxnSp>
        <p:nvCxnSpPr>
          <p:cNvPr id="112649" name="AutoShape 9">
            <a:extLst>
              <a:ext uri="{FF2B5EF4-FFF2-40B4-BE49-F238E27FC236}">
                <a16:creationId xmlns:a16="http://schemas.microsoft.com/office/drawing/2014/main" id="{F6276D9F-1DD8-E070-A7D9-73A15C262284}"/>
              </a:ext>
            </a:extLst>
          </p:cNvPr>
          <p:cNvCxnSpPr>
            <a:cxnSpLocks noChangeShapeType="1"/>
            <a:stCxn id="112646" idx="1"/>
            <a:endCxn id="112647" idx="3"/>
          </p:cNvCxnSpPr>
          <p:nvPr/>
        </p:nvCxnSpPr>
        <p:spPr bwMode="auto">
          <a:xfrm rot="10800000" flipV="1">
            <a:off x="5780088" y="3008313"/>
            <a:ext cx="1428750" cy="1714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50" name="AutoShape 10">
            <a:extLst>
              <a:ext uri="{FF2B5EF4-FFF2-40B4-BE49-F238E27FC236}">
                <a16:creationId xmlns:a16="http://schemas.microsoft.com/office/drawing/2014/main" id="{B0534D3F-74A5-AD88-8FFA-C3C9796AC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5" y="3330575"/>
            <a:ext cx="1073150" cy="2698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Suggest Services</a:t>
            </a:r>
          </a:p>
        </p:txBody>
      </p:sp>
      <p:sp>
        <p:nvSpPr>
          <p:cNvPr id="112651" name="AutoShape 11">
            <a:extLst>
              <a:ext uri="{FF2B5EF4-FFF2-40B4-BE49-F238E27FC236}">
                <a16:creationId xmlns:a16="http://schemas.microsoft.com/office/drawing/2014/main" id="{3FA60784-3BC4-A5CE-4221-9B7949D3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914400"/>
            <a:ext cx="1089025" cy="2698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Client Application</a:t>
            </a:r>
          </a:p>
        </p:txBody>
      </p:sp>
      <p:sp>
        <p:nvSpPr>
          <p:cNvPr id="112652" name="AutoShape 12">
            <a:extLst>
              <a:ext uri="{FF2B5EF4-FFF2-40B4-BE49-F238E27FC236}">
                <a16:creationId xmlns:a16="http://schemas.microsoft.com/office/drawing/2014/main" id="{3F60557F-B394-864B-C1DB-54D29157D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485900"/>
            <a:ext cx="1371600" cy="914400"/>
          </a:xfrm>
          <a:prstGeom prst="roundRect">
            <a:avLst>
              <a:gd name="adj" fmla="val 1198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AutoShape 13">
            <a:extLst>
              <a:ext uri="{FF2B5EF4-FFF2-40B4-BE49-F238E27FC236}">
                <a16:creationId xmlns:a16="http://schemas.microsoft.com/office/drawing/2014/main" id="{18BB4BAE-C2ED-F701-38FE-026B2817E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714500"/>
            <a:ext cx="492125" cy="3032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/>
              <a:t>User</a:t>
            </a:r>
          </a:p>
        </p:txBody>
      </p:sp>
      <p:sp>
        <p:nvSpPr>
          <p:cNvPr id="112654" name="AutoShape 14">
            <a:extLst>
              <a:ext uri="{FF2B5EF4-FFF2-40B4-BE49-F238E27FC236}">
                <a16:creationId xmlns:a16="http://schemas.microsoft.com/office/drawing/2014/main" id="{F7B19106-FA69-F4D3-A2DD-F01942629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2057400"/>
            <a:ext cx="587375" cy="3032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/>
              <a:t>Group</a:t>
            </a:r>
          </a:p>
        </p:txBody>
      </p:sp>
      <p:sp>
        <p:nvSpPr>
          <p:cNvPr id="112655" name="AutoShape 15">
            <a:extLst>
              <a:ext uri="{FF2B5EF4-FFF2-40B4-BE49-F238E27FC236}">
                <a16:creationId xmlns:a16="http://schemas.microsoft.com/office/drawing/2014/main" id="{B8238BA3-A303-3187-44D2-7AED0FC8F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057400"/>
            <a:ext cx="484188" cy="3032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/>
              <a:t>Role</a:t>
            </a:r>
          </a:p>
        </p:txBody>
      </p:sp>
      <p:sp>
        <p:nvSpPr>
          <p:cNvPr id="112656" name="AutoShape 16">
            <a:extLst>
              <a:ext uri="{FF2B5EF4-FFF2-40B4-BE49-F238E27FC236}">
                <a16:creationId xmlns:a16="http://schemas.microsoft.com/office/drawing/2014/main" id="{78A5ECED-E61A-2AC4-44DA-C9595D67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1714500"/>
            <a:ext cx="539750" cy="3032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/>
              <a:t>Team</a:t>
            </a:r>
          </a:p>
        </p:txBody>
      </p:sp>
      <p:sp>
        <p:nvSpPr>
          <p:cNvPr id="112657" name="AutoShape 17">
            <a:extLst>
              <a:ext uri="{FF2B5EF4-FFF2-40B4-BE49-F238E27FC236}">
                <a16:creationId xmlns:a16="http://schemas.microsoft.com/office/drawing/2014/main" id="{E99B21C9-E73F-2938-8E60-81F97EC0E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371600"/>
            <a:ext cx="606425" cy="2698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Session</a:t>
            </a:r>
          </a:p>
        </p:txBody>
      </p:sp>
      <p:cxnSp>
        <p:nvCxnSpPr>
          <p:cNvPr id="112658" name="AutoShape 18">
            <a:extLst>
              <a:ext uri="{FF2B5EF4-FFF2-40B4-BE49-F238E27FC236}">
                <a16:creationId xmlns:a16="http://schemas.microsoft.com/office/drawing/2014/main" id="{D8CC49C4-BE26-5B96-3B65-AFDABB2A779C}"/>
              </a:ext>
            </a:extLst>
          </p:cNvPr>
          <p:cNvCxnSpPr>
            <a:cxnSpLocks noChangeShapeType="1"/>
            <a:stCxn id="112652" idx="2"/>
            <a:endCxn id="112647" idx="0"/>
          </p:cNvCxnSpPr>
          <p:nvPr/>
        </p:nvCxnSpPr>
        <p:spPr bwMode="auto">
          <a:xfrm rot="5400000">
            <a:off x="5131594" y="2616994"/>
            <a:ext cx="457200" cy="238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59" name="AutoShape 19">
            <a:extLst>
              <a:ext uri="{FF2B5EF4-FFF2-40B4-BE49-F238E27FC236}">
                <a16:creationId xmlns:a16="http://schemas.microsoft.com/office/drawing/2014/main" id="{32F49D80-5F03-FEA7-8E2B-1DAA8B1F8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371600"/>
            <a:ext cx="1943100" cy="3314700"/>
          </a:xfrm>
          <a:prstGeom prst="roundRect">
            <a:avLst>
              <a:gd name="adj" fmla="val 1198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AutoShape 20">
            <a:extLst>
              <a:ext uri="{FF2B5EF4-FFF2-40B4-BE49-F238E27FC236}">
                <a16:creationId xmlns:a16="http://schemas.microsoft.com/office/drawing/2014/main" id="{3D2E3D8E-0F5C-1ED9-726A-F529F10AA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854075" cy="26987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Submissions</a:t>
            </a:r>
          </a:p>
        </p:txBody>
      </p:sp>
      <p:sp>
        <p:nvSpPr>
          <p:cNvPr id="112661" name="AutoShape 21">
            <a:extLst>
              <a:ext uri="{FF2B5EF4-FFF2-40B4-BE49-F238E27FC236}">
                <a16:creationId xmlns:a16="http://schemas.microsoft.com/office/drawing/2014/main" id="{99EDFC09-2635-B6DF-9771-7EB1C33AC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628900"/>
            <a:ext cx="904875" cy="2698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Binding Rules</a:t>
            </a:r>
          </a:p>
        </p:txBody>
      </p:sp>
      <p:sp>
        <p:nvSpPr>
          <p:cNvPr id="112662" name="AutoShape 22">
            <a:extLst>
              <a:ext uri="{FF2B5EF4-FFF2-40B4-BE49-F238E27FC236}">
                <a16:creationId xmlns:a16="http://schemas.microsoft.com/office/drawing/2014/main" id="{B786DB83-0B19-F273-CD50-1D22607FD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600200"/>
            <a:ext cx="722313" cy="269875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Form Data</a:t>
            </a:r>
          </a:p>
        </p:txBody>
      </p:sp>
      <p:sp>
        <p:nvSpPr>
          <p:cNvPr id="112663" name="AutoShape 23">
            <a:extLst>
              <a:ext uri="{FF2B5EF4-FFF2-40B4-BE49-F238E27FC236}">
                <a16:creationId xmlns:a16="http://schemas.microsoft.com/office/drawing/2014/main" id="{B6BDFDF3-331A-CD72-5AF8-1A0B7D3E8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943100"/>
            <a:ext cx="823913" cy="269875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Code Tables</a:t>
            </a:r>
          </a:p>
        </p:txBody>
      </p:sp>
      <p:sp>
        <p:nvSpPr>
          <p:cNvPr id="112664" name="AutoShape 24">
            <a:extLst>
              <a:ext uri="{FF2B5EF4-FFF2-40B4-BE49-F238E27FC236}">
                <a16:creationId xmlns:a16="http://schemas.microsoft.com/office/drawing/2014/main" id="{AFC4667E-5D3B-5F80-8AF4-4592D4FA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2286000"/>
            <a:ext cx="503238" cy="269875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Views</a:t>
            </a:r>
          </a:p>
        </p:txBody>
      </p:sp>
      <p:sp>
        <p:nvSpPr>
          <p:cNvPr id="112665" name="AutoShape 25">
            <a:extLst>
              <a:ext uri="{FF2B5EF4-FFF2-40B4-BE49-F238E27FC236}">
                <a16:creationId xmlns:a16="http://schemas.microsoft.com/office/drawing/2014/main" id="{8DE867E5-C38C-EE68-8FC5-50CBA1467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971800"/>
            <a:ext cx="658813" cy="2698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Required</a:t>
            </a:r>
          </a:p>
        </p:txBody>
      </p:sp>
      <p:sp>
        <p:nvSpPr>
          <p:cNvPr id="112666" name="AutoShape 26">
            <a:extLst>
              <a:ext uri="{FF2B5EF4-FFF2-40B4-BE49-F238E27FC236}">
                <a16:creationId xmlns:a16="http://schemas.microsoft.com/office/drawing/2014/main" id="{32C00138-3097-AFE1-14CB-CBC5228A4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314700"/>
            <a:ext cx="709613" cy="2698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Read-only</a:t>
            </a:r>
          </a:p>
        </p:txBody>
      </p:sp>
      <p:sp>
        <p:nvSpPr>
          <p:cNvPr id="112667" name="AutoShape 27">
            <a:extLst>
              <a:ext uri="{FF2B5EF4-FFF2-40B4-BE49-F238E27FC236}">
                <a16:creationId xmlns:a16="http://schemas.microsoft.com/office/drawing/2014/main" id="{50EE24D2-D4B8-B310-79FA-3C21823E1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657600"/>
            <a:ext cx="760413" cy="2698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Data Types</a:t>
            </a:r>
          </a:p>
        </p:txBody>
      </p:sp>
      <p:sp>
        <p:nvSpPr>
          <p:cNvPr id="112668" name="AutoShape 28">
            <a:extLst>
              <a:ext uri="{FF2B5EF4-FFF2-40B4-BE49-F238E27FC236}">
                <a16:creationId xmlns:a16="http://schemas.microsoft.com/office/drawing/2014/main" id="{96F2537E-2693-A6C6-9B7D-61145A68D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4000500"/>
            <a:ext cx="823913" cy="2698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Calculations</a:t>
            </a:r>
          </a:p>
        </p:txBody>
      </p:sp>
      <p:sp>
        <p:nvSpPr>
          <p:cNvPr id="112669" name="AutoShape 29">
            <a:extLst>
              <a:ext uri="{FF2B5EF4-FFF2-40B4-BE49-F238E27FC236}">
                <a16:creationId xmlns:a16="http://schemas.microsoft.com/office/drawing/2014/main" id="{4D931EF7-7288-BE1A-8F2E-F0F87495D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57300"/>
            <a:ext cx="925513" cy="2698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XForms Model</a:t>
            </a:r>
          </a:p>
        </p:txBody>
      </p:sp>
      <p:cxnSp>
        <p:nvCxnSpPr>
          <p:cNvPr id="112670" name="AutoShape 30">
            <a:extLst>
              <a:ext uri="{FF2B5EF4-FFF2-40B4-BE49-F238E27FC236}">
                <a16:creationId xmlns:a16="http://schemas.microsoft.com/office/drawing/2014/main" id="{F6FE9BDB-0FB1-89C0-5229-3057A7527F5A}"/>
              </a:ext>
            </a:extLst>
          </p:cNvPr>
          <p:cNvCxnSpPr>
            <a:cxnSpLocks noChangeShapeType="1"/>
            <a:stCxn id="112647" idx="1"/>
            <a:endCxn id="112663" idx="3"/>
          </p:cNvCxnSpPr>
          <p:nvPr/>
        </p:nvCxnSpPr>
        <p:spPr bwMode="auto">
          <a:xfrm rot="10800000">
            <a:off x="1865313" y="2078038"/>
            <a:ext cx="3049587" cy="1101725"/>
          </a:xfrm>
          <a:prstGeom prst="curvedConnector3">
            <a:avLst>
              <a:gd name="adj1" fmla="val 500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71" name="AutoShape 31">
            <a:extLst>
              <a:ext uri="{FF2B5EF4-FFF2-40B4-BE49-F238E27FC236}">
                <a16:creationId xmlns:a16="http://schemas.microsoft.com/office/drawing/2014/main" id="{73DCADF7-422A-396D-690D-60B1A3EBD24D}"/>
              </a:ext>
            </a:extLst>
          </p:cNvPr>
          <p:cNvCxnSpPr>
            <a:cxnSpLocks noChangeShapeType="1"/>
            <a:stCxn id="112647" idx="1"/>
            <a:endCxn id="112664" idx="3"/>
          </p:cNvCxnSpPr>
          <p:nvPr/>
        </p:nvCxnSpPr>
        <p:spPr bwMode="auto">
          <a:xfrm rot="10800000">
            <a:off x="1509713" y="2420938"/>
            <a:ext cx="3405187" cy="758825"/>
          </a:xfrm>
          <a:prstGeom prst="curvedConnector3">
            <a:avLst>
              <a:gd name="adj1" fmla="val 5002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72" name="AutoShape 32">
            <a:extLst>
              <a:ext uri="{FF2B5EF4-FFF2-40B4-BE49-F238E27FC236}">
                <a16:creationId xmlns:a16="http://schemas.microsoft.com/office/drawing/2014/main" id="{FCCD843A-9473-E116-5A7C-3FAC18A6B52C}"/>
              </a:ext>
            </a:extLst>
          </p:cNvPr>
          <p:cNvCxnSpPr>
            <a:cxnSpLocks noChangeShapeType="1"/>
            <a:stCxn id="112647" idx="1"/>
            <a:endCxn id="112666" idx="3"/>
          </p:cNvCxnSpPr>
          <p:nvPr/>
        </p:nvCxnSpPr>
        <p:spPr bwMode="auto">
          <a:xfrm rot="10800000" flipV="1">
            <a:off x="2195513" y="3179763"/>
            <a:ext cx="2719387" cy="269875"/>
          </a:xfrm>
          <a:prstGeom prst="curvedConnector3">
            <a:avLst>
              <a:gd name="adj1" fmla="val 500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673" name="Group 33">
            <a:extLst>
              <a:ext uri="{FF2B5EF4-FFF2-40B4-BE49-F238E27FC236}">
                <a16:creationId xmlns:a16="http://schemas.microsoft.com/office/drawing/2014/main" id="{BAEBEC40-8936-D18C-8283-BADF6596EDC8}"/>
              </a:ext>
            </a:extLst>
          </p:cNvPr>
          <p:cNvGrpSpPr>
            <a:grpSpLocks/>
          </p:cNvGrpSpPr>
          <p:nvPr/>
        </p:nvGrpSpPr>
        <p:grpSpPr bwMode="auto">
          <a:xfrm>
            <a:off x="6743700" y="3771900"/>
            <a:ext cx="1828800" cy="1028700"/>
            <a:chOff x="4248" y="2016"/>
            <a:chExt cx="1152" cy="648"/>
          </a:xfrm>
        </p:grpSpPr>
        <p:sp>
          <p:nvSpPr>
            <p:cNvPr id="112674" name="AutoShape 34">
              <a:extLst>
                <a:ext uri="{FF2B5EF4-FFF2-40B4-BE49-F238E27FC236}">
                  <a16:creationId xmlns:a16="http://schemas.microsoft.com/office/drawing/2014/main" id="{FAE6AAD1-A7B6-4C20-F703-F48D0D681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2088"/>
              <a:ext cx="1152" cy="576"/>
            </a:xfrm>
            <a:prstGeom prst="roundRect">
              <a:avLst>
                <a:gd name="adj" fmla="val 1198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5" name="AutoShape 35">
              <a:extLst>
                <a:ext uri="{FF2B5EF4-FFF2-40B4-BE49-F238E27FC236}">
                  <a16:creationId xmlns:a16="http://schemas.microsoft.com/office/drawing/2014/main" id="{C5EB107D-33DB-9263-23A1-7BC5D3756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016"/>
              <a:ext cx="921" cy="17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 sz="1000"/>
                <a:t>Business Rules Editor</a:t>
              </a:r>
            </a:p>
          </p:txBody>
        </p:sp>
        <p:sp>
          <p:nvSpPr>
            <p:cNvPr id="112676" name="AutoShape 36">
              <a:extLst>
                <a:ext uri="{FF2B5EF4-FFF2-40B4-BE49-F238E27FC236}">
                  <a16:creationId xmlns:a16="http://schemas.microsoft.com/office/drawing/2014/main" id="{E9BE38EC-F0B9-A87F-FF53-80BACDD6D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48"/>
              <a:ext cx="495" cy="17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000"/>
                <a:t>Constraints</a:t>
              </a:r>
            </a:p>
          </p:txBody>
        </p:sp>
        <p:sp>
          <p:nvSpPr>
            <p:cNvPr id="112677" name="AutoShape 37">
              <a:extLst>
                <a:ext uri="{FF2B5EF4-FFF2-40B4-BE49-F238E27FC236}">
                  <a16:creationId xmlns:a16="http://schemas.microsoft.com/office/drawing/2014/main" id="{890E201F-E268-5D36-ED8A-E525527E6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232"/>
              <a:ext cx="519" cy="17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000"/>
                <a:t>Calculations</a:t>
              </a:r>
            </a:p>
          </p:txBody>
        </p:sp>
        <p:sp>
          <p:nvSpPr>
            <p:cNvPr id="112678" name="AutoShape 38">
              <a:extLst>
                <a:ext uri="{FF2B5EF4-FFF2-40B4-BE49-F238E27FC236}">
                  <a16:creationId xmlns:a16="http://schemas.microsoft.com/office/drawing/2014/main" id="{D016F235-EBAF-758F-8FAA-96F27052D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232"/>
              <a:ext cx="422" cy="17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000"/>
                <a:t>Inference</a:t>
              </a:r>
            </a:p>
          </p:txBody>
        </p:sp>
      </p:grpSp>
      <p:cxnSp>
        <p:nvCxnSpPr>
          <p:cNvPr id="112679" name="AutoShape 39">
            <a:extLst>
              <a:ext uri="{FF2B5EF4-FFF2-40B4-BE49-F238E27FC236}">
                <a16:creationId xmlns:a16="http://schemas.microsoft.com/office/drawing/2014/main" id="{AF406F8B-E12F-EAD1-DA01-A6B6986A1247}"/>
              </a:ext>
            </a:extLst>
          </p:cNvPr>
          <p:cNvCxnSpPr>
            <a:cxnSpLocks noChangeShapeType="1"/>
            <a:stCxn id="112677" idx="1"/>
            <a:endCxn id="112668" idx="3"/>
          </p:cNvCxnSpPr>
          <p:nvPr/>
        </p:nvCxnSpPr>
        <p:spPr bwMode="auto">
          <a:xfrm rot="10800000">
            <a:off x="2309813" y="4135438"/>
            <a:ext cx="4548187" cy="114300"/>
          </a:xfrm>
          <a:prstGeom prst="curvedConnector3">
            <a:avLst>
              <a:gd name="adj1" fmla="val 5001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80" name="AutoShape 40">
            <a:extLst>
              <a:ext uri="{FF2B5EF4-FFF2-40B4-BE49-F238E27FC236}">
                <a16:creationId xmlns:a16="http://schemas.microsoft.com/office/drawing/2014/main" id="{EDBE8076-5646-C546-8085-27AAC9BF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800100"/>
            <a:ext cx="1125538" cy="2698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Application Server</a:t>
            </a:r>
          </a:p>
        </p:txBody>
      </p:sp>
      <p:sp>
        <p:nvSpPr>
          <p:cNvPr id="112681" name="AutoShape 41">
            <a:extLst>
              <a:ext uri="{FF2B5EF4-FFF2-40B4-BE49-F238E27FC236}">
                <a16:creationId xmlns:a16="http://schemas.microsoft.com/office/drawing/2014/main" id="{3DE85EE8-085F-CF53-CECD-83408363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914900"/>
            <a:ext cx="1943100" cy="914400"/>
          </a:xfrm>
          <a:prstGeom prst="roundRect">
            <a:avLst>
              <a:gd name="adj" fmla="val 1198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2" name="AutoShape 42">
            <a:extLst>
              <a:ext uri="{FF2B5EF4-FFF2-40B4-BE49-F238E27FC236}">
                <a16:creationId xmlns:a16="http://schemas.microsoft.com/office/drawing/2014/main" id="{EDCE4EE1-970D-3A9E-6DBC-97800A2E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5159375"/>
            <a:ext cx="947737" cy="2698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Static Controls</a:t>
            </a:r>
          </a:p>
        </p:txBody>
      </p:sp>
      <p:sp>
        <p:nvSpPr>
          <p:cNvPr id="112683" name="AutoShape 43">
            <a:extLst>
              <a:ext uri="{FF2B5EF4-FFF2-40B4-BE49-F238E27FC236}">
                <a16:creationId xmlns:a16="http://schemas.microsoft.com/office/drawing/2014/main" id="{520B477C-912D-7F7B-4D36-4FB80B340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5502275"/>
            <a:ext cx="1095375" cy="2698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Dynamic Controls</a:t>
            </a:r>
          </a:p>
        </p:txBody>
      </p:sp>
      <p:sp>
        <p:nvSpPr>
          <p:cNvPr id="112684" name="AutoShape 44">
            <a:extLst>
              <a:ext uri="{FF2B5EF4-FFF2-40B4-BE49-F238E27FC236}">
                <a16:creationId xmlns:a16="http://schemas.microsoft.com/office/drawing/2014/main" id="{BBA74786-433C-FDDF-6B42-5BEE6C606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862013" cy="2698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XForms View</a:t>
            </a:r>
          </a:p>
        </p:txBody>
      </p:sp>
      <p:sp>
        <p:nvSpPr>
          <p:cNvPr id="112685" name="Text Box 45">
            <a:extLst>
              <a:ext uri="{FF2B5EF4-FFF2-40B4-BE49-F238E27FC236}">
                <a16:creationId xmlns:a16="http://schemas.microsoft.com/office/drawing/2014/main" id="{26EFE193-EA1F-9D51-55E8-09C260249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172200"/>
            <a:ext cx="9286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Design Time</a:t>
            </a:r>
          </a:p>
        </p:txBody>
      </p:sp>
      <p:sp>
        <p:nvSpPr>
          <p:cNvPr id="112686" name="Line 46">
            <a:extLst>
              <a:ext uri="{FF2B5EF4-FFF2-40B4-BE49-F238E27FC236}">
                <a16:creationId xmlns:a16="http://schemas.microsoft.com/office/drawing/2014/main" id="{66320226-02C2-6846-2717-25931B6B7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286500"/>
            <a:ext cx="571500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7" name="Text Box 47">
            <a:extLst>
              <a:ext uri="{FF2B5EF4-FFF2-40B4-BE49-F238E27FC236}">
                <a16:creationId xmlns:a16="http://schemas.microsoft.com/office/drawing/2014/main" id="{A70E0DD1-FE33-4B1C-3F67-09164B8AD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6400800"/>
            <a:ext cx="7540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Run Time</a:t>
            </a:r>
          </a:p>
        </p:txBody>
      </p:sp>
      <p:sp>
        <p:nvSpPr>
          <p:cNvPr id="112688" name="Line 48">
            <a:extLst>
              <a:ext uri="{FF2B5EF4-FFF2-40B4-BE49-F238E27FC236}">
                <a16:creationId xmlns:a16="http://schemas.microsoft.com/office/drawing/2014/main" id="{A8995751-0DCC-6B72-6102-F5D03F246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515100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9" name="AutoShape 49">
            <a:extLst>
              <a:ext uri="{FF2B5EF4-FFF2-40B4-BE49-F238E27FC236}">
                <a16:creationId xmlns:a16="http://schemas.microsoft.com/office/drawing/2014/main" id="{45653AD6-7D03-E711-61C2-6BEC4C03E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143500"/>
            <a:ext cx="3200400" cy="914400"/>
          </a:xfrm>
          <a:prstGeom prst="roundRect">
            <a:avLst>
              <a:gd name="adj" fmla="val 1198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690" name="AutoShape 50">
            <a:extLst>
              <a:ext uri="{FF2B5EF4-FFF2-40B4-BE49-F238E27FC236}">
                <a16:creationId xmlns:a16="http://schemas.microsoft.com/office/drawing/2014/main" id="{E778BC75-10B9-DA66-A780-6D4E05344D68}"/>
              </a:ext>
            </a:extLst>
          </p:cNvPr>
          <p:cNvCxnSpPr>
            <a:cxnSpLocks noChangeShapeType="1"/>
            <a:stCxn id="112647" idx="2"/>
            <a:endCxn id="112698" idx="0"/>
          </p:cNvCxnSpPr>
          <p:nvPr/>
        </p:nvCxnSpPr>
        <p:spPr bwMode="auto">
          <a:xfrm rot="16200000" flipH="1">
            <a:off x="4767263" y="4081463"/>
            <a:ext cx="2214562" cy="1052512"/>
          </a:xfrm>
          <a:prstGeom prst="curvedConnector3">
            <a:avLst>
              <a:gd name="adj1" fmla="val 499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91" name="AutoShape 51">
            <a:extLst>
              <a:ext uri="{FF2B5EF4-FFF2-40B4-BE49-F238E27FC236}">
                <a16:creationId xmlns:a16="http://schemas.microsoft.com/office/drawing/2014/main" id="{84936552-BBEA-B7E8-8251-419C7620D5D9}"/>
              </a:ext>
            </a:extLst>
          </p:cNvPr>
          <p:cNvCxnSpPr>
            <a:cxnSpLocks noChangeShapeType="1"/>
            <a:stCxn id="112700" idx="0"/>
            <a:endCxn id="112665" idx="3"/>
          </p:cNvCxnSpPr>
          <p:nvPr/>
        </p:nvCxnSpPr>
        <p:spPr bwMode="auto">
          <a:xfrm rot="5400000" flipH="1">
            <a:off x="2871788" y="2379663"/>
            <a:ext cx="2608262" cy="40624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92" name="AutoShape 52">
            <a:extLst>
              <a:ext uri="{FF2B5EF4-FFF2-40B4-BE49-F238E27FC236}">
                <a16:creationId xmlns:a16="http://schemas.microsoft.com/office/drawing/2014/main" id="{28C0680D-C066-E686-D1E6-6D63133CE552}"/>
              </a:ext>
            </a:extLst>
          </p:cNvPr>
          <p:cNvCxnSpPr>
            <a:cxnSpLocks noChangeShapeType="1"/>
            <a:stCxn id="112700" idx="0"/>
            <a:endCxn id="112667" idx="3"/>
          </p:cNvCxnSpPr>
          <p:nvPr/>
        </p:nvCxnSpPr>
        <p:spPr bwMode="auto">
          <a:xfrm rot="5400000" flipH="1">
            <a:off x="3265488" y="2773363"/>
            <a:ext cx="1922462" cy="39608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693" name="AutoShape 53">
            <a:extLst>
              <a:ext uri="{FF2B5EF4-FFF2-40B4-BE49-F238E27FC236}">
                <a16:creationId xmlns:a16="http://schemas.microsoft.com/office/drawing/2014/main" id="{5615CD7F-E39D-D7C0-D87C-80A01D425113}"/>
              </a:ext>
            </a:extLst>
          </p:cNvPr>
          <p:cNvCxnSpPr>
            <a:cxnSpLocks noChangeShapeType="1"/>
            <a:stCxn id="112676" idx="1"/>
            <a:endCxn id="112699" idx="0"/>
          </p:cNvCxnSpPr>
          <p:nvPr/>
        </p:nvCxnSpPr>
        <p:spPr bwMode="auto">
          <a:xfrm rot="10800000" flipV="1">
            <a:off x="6629400" y="4592638"/>
            <a:ext cx="228600" cy="1122362"/>
          </a:xfrm>
          <a:prstGeom prst="curvedConnector2">
            <a:avLst/>
          </a:prstGeom>
          <a:noFill/>
          <a:ln w="28575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94" name="AutoShape 54">
            <a:extLst>
              <a:ext uri="{FF2B5EF4-FFF2-40B4-BE49-F238E27FC236}">
                <a16:creationId xmlns:a16="http://schemas.microsoft.com/office/drawing/2014/main" id="{24375B37-746B-7896-5156-8366B1DC1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5715000"/>
            <a:ext cx="1152525" cy="2698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Semantic Schemas</a:t>
            </a:r>
          </a:p>
        </p:txBody>
      </p:sp>
      <p:cxnSp>
        <p:nvCxnSpPr>
          <p:cNvPr id="112695" name="AutoShape 55">
            <a:extLst>
              <a:ext uri="{FF2B5EF4-FFF2-40B4-BE49-F238E27FC236}">
                <a16:creationId xmlns:a16="http://schemas.microsoft.com/office/drawing/2014/main" id="{40CB6869-A1C0-1F6A-AC7C-F5E3E2042393}"/>
              </a:ext>
            </a:extLst>
          </p:cNvPr>
          <p:cNvCxnSpPr>
            <a:cxnSpLocks noChangeShapeType="1"/>
            <a:stCxn id="112694" idx="1"/>
            <a:endCxn id="112700" idx="3"/>
          </p:cNvCxnSpPr>
          <p:nvPr/>
        </p:nvCxnSpPr>
        <p:spPr bwMode="auto">
          <a:xfrm flipH="1">
            <a:off x="6811963" y="5849938"/>
            <a:ext cx="388937" cy="0"/>
          </a:xfrm>
          <a:prstGeom prst="straightConnector1">
            <a:avLst/>
          </a:prstGeom>
          <a:noFill/>
          <a:ln w="28575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96" name="AutoShape 56">
            <a:extLst>
              <a:ext uri="{FF2B5EF4-FFF2-40B4-BE49-F238E27FC236}">
                <a16:creationId xmlns:a16="http://schemas.microsoft.com/office/drawing/2014/main" id="{656B89B0-7329-8FFA-5E57-A2EDBF409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5405438"/>
            <a:ext cx="1187450" cy="2698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Subschema Service</a:t>
            </a:r>
          </a:p>
        </p:txBody>
      </p:sp>
      <p:sp>
        <p:nvSpPr>
          <p:cNvPr id="112697" name="AutoShape 57">
            <a:extLst>
              <a:ext uri="{FF2B5EF4-FFF2-40B4-BE49-F238E27FC236}">
                <a16:creationId xmlns:a16="http://schemas.microsoft.com/office/drawing/2014/main" id="{ED21BE22-25E6-EF26-B641-C696C2A4D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5029200"/>
            <a:ext cx="1527175" cy="2698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en-US" sz="1000"/>
              <a:t>XML Schema Registry</a:t>
            </a:r>
          </a:p>
        </p:txBody>
      </p:sp>
      <p:sp>
        <p:nvSpPr>
          <p:cNvPr id="112698" name="Rectangle 58">
            <a:extLst>
              <a:ext uri="{FF2B5EF4-FFF2-40B4-BE49-F238E27FC236}">
                <a16:creationId xmlns:a16="http://schemas.microsoft.com/office/drawing/2014/main" id="{4D6B6401-B2F5-ADCA-ED01-64093573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5715000"/>
            <a:ext cx="228600" cy="11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9" name="Rectangle 59">
            <a:extLst>
              <a:ext uri="{FF2B5EF4-FFF2-40B4-BE49-F238E27FC236}">
                <a16:creationId xmlns:a16="http://schemas.microsoft.com/office/drawing/2014/main" id="{FDFC3940-700A-9D85-1146-2B74A7B5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5715000"/>
            <a:ext cx="228600" cy="11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0" name="AutoShape 60">
            <a:extLst>
              <a:ext uri="{FF2B5EF4-FFF2-40B4-BE49-F238E27FC236}">
                <a16:creationId xmlns:a16="http://schemas.microsoft.com/office/drawing/2014/main" id="{82F32385-A1ED-795D-3DC3-C81B36436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715000"/>
            <a:ext cx="1211263" cy="2698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Constraint Schemas</a:t>
            </a:r>
          </a:p>
        </p:txBody>
      </p:sp>
      <p:cxnSp>
        <p:nvCxnSpPr>
          <p:cNvPr id="112701" name="AutoShape 61">
            <a:extLst>
              <a:ext uri="{FF2B5EF4-FFF2-40B4-BE49-F238E27FC236}">
                <a16:creationId xmlns:a16="http://schemas.microsoft.com/office/drawing/2014/main" id="{577931B9-E123-A49B-3EC1-E5E86D18700C}"/>
              </a:ext>
            </a:extLst>
          </p:cNvPr>
          <p:cNvCxnSpPr>
            <a:cxnSpLocks noChangeShapeType="1"/>
            <a:stCxn id="112650" idx="1"/>
            <a:endCxn id="112647" idx="3"/>
          </p:cNvCxnSpPr>
          <p:nvPr/>
        </p:nvCxnSpPr>
        <p:spPr bwMode="auto">
          <a:xfrm rot="10800000">
            <a:off x="5780088" y="3179763"/>
            <a:ext cx="1512887" cy="285750"/>
          </a:xfrm>
          <a:prstGeom prst="curvedConnector3">
            <a:avLst>
              <a:gd name="adj1" fmla="val 5005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702" name="AutoShape 62">
            <a:extLst>
              <a:ext uri="{FF2B5EF4-FFF2-40B4-BE49-F238E27FC236}">
                <a16:creationId xmlns:a16="http://schemas.microsoft.com/office/drawing/2014/main" id="{41A43523-7CF8-15F7-AE07-E873ABEC5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1485900"/>
            <a:ext cx="706438" cy="588963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000"/>
              <a:t>Form Data</a:t>
            </a:r>
          </a:p>
          <a:p>
            <a:r>
              <a:rPr lang="en-US" altLang="en-US" sz="1000"/>
              <a:t>Collection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938B3E2-95EB-565F-B4B6-413535D3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D33E6B0-A966-2B01-C7DF-C4F71022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E2D4B58-D202-C773-E315-74E56F4C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59FC-F1B9-FD40-B41C-78A6F551490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8786" name="Rectangle 1026">
            <a:extLst>
              <a:ext uri="{FF2B5EF4-FFF2-40B4-BE49-F238E27FC236}">
                <a16:creationId xmlns:a16="http://schemas.microsoft.com/office/drawing/2014/main" id="{5F1AED9C-150D-B67F-FF29-F0E52EDA9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Evolution Metaphors</a:t>
            </a:r>
          </a:p>
        </p:txBody>
      </p:sp>
      <p:sp>
        <p:nvSpPr>
          <p:cNvPr id="118787" name="Rectangle 1027">
            <a:extLst>
              <a:ext uri="{FF2B5EF4-FFF2-40B4-BE49-F238E27FC236}">
                <a16:creationId xmlns:a16="http://schemas.microsoft.com/office/drawing/2014/main" id="{53FADAA2-6328-C9D3-82A0-91C591FAF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/>
              <a:t>Specialization of Languages</a:t>
            </a:r>
          </a:p>
          <a:p>
            <a:pPr algn="ctr"/>
            <a:r>
              <a:rPr lang="en-US" altLang="en-US"/>
              <a:t>Generalization of Languages</a:t>
            </a:r>
          </a:p>
          <a:p>
            <a:pPr algn="ctr"/>
            <a:endParaRPr lang="en-US" altLang="en-US"/>
          </a:p>
        </p:txBody>
      </p:sp>
      <p:pic>
        <p:nvPicPr>
          <p:cNvPr id="118788" name="Picture 1028">
            <a:extLst>
              <a:ext uri="{FF2B5EF4-FFF2-40B4-BE49-F238E27FC236}">
                <a16:creationId xmlns:a16="http://schemas.microsoft.com/office/drawing/2014/main" id="{BDDD0C8A-7F12-EF26-C1EF-64733EAF6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2857500"/>
            <a:ext cx="20764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9" name="Picture 1029">
            <a:extLst>
              <a:ext uri="{FF2B5EF4-FFF2-40B4-BE49-F238E27FC236}">
                <a16:creationId xmlns:a16="http://schemas.microsoft.com/office/drawing/2014/main" id="{B0754807-F8C5-4474-E4BB-4BD6F6A08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857500"/>
            <a:ext cx="3048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90" name="Text Box 1030">
            <a:extLst>
              <a:ext uri="{FF2B5EF4-FFF2-40B4-BE49-F238E27FC236}">
                <a16:creationId xmlns:a16="http://schemas.microsoft.com/office/drawing/2014/main" id="{758EC17E-F6DF-1D2F-65EA-E0ED8D0CB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372100"/>
            <a:ext cx="263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XForms: Specialized</a:t>
            </a:r>
          </a:p>
        </p:txBody>
      </p:sp>
      <p:sp>
        <p:nvSpPr>
          <p:cNvPr id="118791" name="Text Box 1031">
            <a:extLst>
              <a:ext uri="{FF2B5EF4-FFF2-40B4-BE49-F238E27FC236}">
                <a16:creationId xmlns:a16="http://schemas.microsoft.com/office/drawing/2014/main" id="{A5D2233C-F13B-44A6-C39E-E4F8281C5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53721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Java: General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B7D0F08-236B-EFD8-C308-1FC25111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AE8DCC-5E90-FB3C-91D2-CB9CE57A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4AC084-B9B8-8324-8AB3-C39AA647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051E-E61F-D44E-ABA4-5D9F67FFA36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C781961A-0878-309F-A616-EBDDF3609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Evolution: Specialization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011E0CB7-EF19-52F5-B618-857BC9C9C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371600"/>
            <a:ext cx="8153400" cy="152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Darwin’s Galapagos Finches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Beaks are highly adapted to different food sources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Finches adapted to specific ecological "niches“ over millions of years of isolated evolution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</p:txBody>
      </p:sp>
      <p:pic>
        <p:nvPicPr>
          <p:cNvPr id="120836" name="Picture 4">
            <a:extLst>
              <a:ext uri="{FF2B5EF4-FFF2-40B4-BE49-F238E27FC236}">
                <a16:creationId xmlns:a16="http://schemas.microsoft.com/office/drawing/2014/main" id="{CD5802A6-4EC9-B3BD-87A0-6E436469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3200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37" name="Rectangle 5">
            <a:extLst>
              <a:ext uri="{FF2B5EF4-FFF2-40B4-BE49-F238E27FC236}">
                <a16:creationId xmlns:a16="http://schemas.microsoft.com/office/drawing/2014/main" id="{0E349F3C-919B-A553-4122-BEEFA8FB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716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/>
              <a:t>Similar to domain-specific declarative languages</a:t>
            </a:r>
          </a:p>
          <a:p>
            <a:pPr>
              <a:buFontTx/>
              <a:buNone/>
            </a:pPr>
            <a:endParaRPr lang="en-US" altLang="en-US" sz="2400" b="0"/>
          </a:p>
        </p:txBody>
      </p:sp>
      <p:sp>
        <p:nvSpPr>
          <p:cNvPr id="120838" name="Text Box 6">
            <a:extLst>
              <a:ext uri="{FF2B5EF4-FFF2-40B4-BE49-F238E27FC236}">
                <a16:creationId xmlns:a16="http://schemas.microsoft.com/office/drawing/2014/main" id="{9D19C6C9-3AF4-F498-C3EB-C430DDCA8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324600"/>
            <a:ext cx="2365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 b="0">
                <a:cs typeface="Arial" panose="020B0604020202020204" pitchFamily="34" charset="0"/>
              </a:rPr>
              <a:t>See Wikipedia "Darwin's Finches"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1F8399E-FA41-08CB-8CB7-F660C08B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75ECC3-DE67-D194-D273-6E229EF8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DE87A9-A7EC-8B60-FE4B-F7849366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C416A-C920-0942-A8F3-E3238DF536B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155DC5C6-E723-2BD8-0C1A-E36601061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1938"/>
            <a:ext cx="7772400" cy="644525"/>
          </a:xfrm>
        </p:spPr>
        <p:txBody>
          <a:bodyPr/>
          <a:lstStyle/>
          <a:p>
            <a:r>
              <a:rPr lang="en-US" altLang="en-US"/>
              <a:t>Evolution: Generalization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59F45BE-1DA3-7F8D-F564-20FA12635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/>
              <a:t>Generalization: The Raccoon</a:t>
            </a:r>
          </a:p>
          <a:p>
            <a:pPr lvl="1"/>
            <a:r>
              <a:rPr lang="en-US" altLang="en-US" sz="2400"/>
              <a:t>The world has a higher population of raccoons today due to their ability to quickly adapt to changing urban environments</a:t>
            </a:r>
          </a:p>
          <a:p>
            <a:pPr lvl="1"/>
            <a:r>
              <a:rPr lang="en-US" altLang="en-US" sz="2400"/>
              <a:t>Similar to highly adaptive procedural languages</a:t>
            </a:r>
          </a:p>
        </p:txBody>
      </p:sp>
      <p:pic>
        <p:nvPicPr>
          <p:cNvPr id="122884" name="Picture 4">
            <a:extLst>
              <a:ext uri="{FF2B5EF4-FFF2-40B4-BE49-F238E27FC236}">
                <a16:creationId xmlns:a16="http://schemas.microsoft.com/office/drawing/2014/main" id="{E4051300-5704-7E6D-0DA4-1EA04F32E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1400"/>
            <a:ext cx="5334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9CE415B-000D-1A7D-83B9-9C62C14D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3A32AA-F3EA-76E7-4F26-1A556B50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0D6237-2DE0-FAA5-BBC3-B8DC2D25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5B88-7945-6C4F-8CE5-CC036021668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F525056A-D428-30FF-45DF-A55D0C494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Software Development Process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73922F50-2D17-ABF4-4D97-A68855479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5600700"/>
            <a:ext cx="5257800" cy="71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Requirements are about </a:t>
            </a:r>
            <a:r>
              <a:rPr lang="en-US" altLang="en-US" sz="2000" b="1" i="1"/>
              <a:t>“What”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Design and Build is about </a:t>
            </a:r>
            <a:r>
              <a:rPr lang="en-US" altLang="en-US" sz="2000" b="1" i="1"/>
              <a:t>“How”</a:t>
            </a:r>
          </a:p>
        </p:txBody>
      </p:sp>
      <p:grpSp>
        <p:nvGrpSpPr>
          <p:cNvPr id="126980" name="Group 4">
            <a:extLst>
              <a:ext uri="{FF2B5EF4-FFF2-40B4-BE49-F238E27FC236}">
                <a16:creationId xmlns:a16="http://schemas.microsoft.com/office/drawing/2014/main" id="{C2E69FF4-EE6E-B007-D57B-470B706DDCC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371600"/>
            <a:ext cx="4114800" cy="4043363"/>
            <a:chOff x="1392" y="720"/>
            <a:chExt cx="2784" cy="2736"/>
          </a:xfrm>
        </p:grpSpPr>
        <p:sp>
          <p:nvSpPr>
            <p:cNvPr id="126981" name="AutoShape 5">
              <a:extLst>
                <a:ext uri="{FF2B5EF4-FFF2-40B4-BE49-F238E27FC236}">
                  <a16:creationId xmlns:a16="http://schemas.microsoft.com/office/drawing/2014/main" id="{24BBBB7D-A8BB-E58F-E421-5BA112E95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720"/>
              <a:ext cx="2160" cy="1968"/>
            </a:xfrm>
            <a:custGeom>
              <a:avLst/>
              <a:gdLst>
                <a:gd name="G0" fmla="+- 0 0 0"/>
                <a:gd name="G1" fmla="+- -5933149 0 0"/>
                <a:gd name="G2" fmla="+- 0 0 -5933149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5933149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33149"/>
                <a:gd name="G36" fmla="sin G34 -5933149"/>
                <a:gd name="G37" fmla="+/ -5933149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401 w 21600"/>
                <a:gd name="T5" fmla="*/ 3127 h 21600"/>
                <a:gd name="T6" fmla="*/ 10724 w 21600"/>
                <a:gd name="T7" fmla="*/ 2700 h 21600"/>
                <a:gd name="T8" fmla="*/ 14600 w 21600"/>
                <a:gd name="T9" fmla="*/ 6963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10783" y="5400"/>
                    <a:pt x="10766" y="5400"/>
                    <a:pt x="10749" y="5400"/>
                  </a:cubicBezTo>
                  <a:lnTo>
                    <a:pt x="10699" y="0"/>
                  </a:lnTo>
                  <a:cubicBezTo>
                    <a:pt x="10733" y="0"/>
                    <a:pt x="1076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82" name="AutoShape 6">
              <a:extLst>
                <a:ext uri="{FF2B5EF4-FFF2-40B4-BE49-F238E27FC236}">
                  <a16:creationId xmlns:a16="http://schemas.microsoft.com/office/drawing/2014/main" id="{02030220-2BA1-03B5-3B36-3A76890EA3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112" y="1296"/>
              <a:ext cx="2160" cy="1968"/>
            </a:xfrm>
            <a:custGeom>
              <a:avLst/>
              <a:gdLst>
                <a:gd name="G0" fmla="+- 0 0 0"/>
                <a:gd name="G1" fmla="+- -5933149 0 0"/>
                <a:gd name="G2" fmla="+- 0 0 -5933149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5933149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33149"/>
                <a:gd name="G36" fmla="sin G34 -5933149"/>
                <a:gd name="G37" fmla="+/ -5933149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401 w 21600"/>
                <a:gd name="T5" fmla="*/ 3127 h 21600"/>
                <a:gd name="T6" fmla="*/ 10724 w 21600"/>
                <a:gd name="T7" fmla="*/ 2700 h 21600"/>
                <a:gd name="T8" fmla="*/ 14600 w 21600"/>
                <a:gd name="T9" fmla="*/ 6963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10783" y="5400"/>
                    <a:pt x="10766" y="5400"/>
                    <a:pt x="10749" y="5400"/>
                  </a:cubicBezTo>
                  <a:lnTo>
                    <a:pt x="10699" y="0"/>
                  </a:lnTo>
                  <a:cubicBezTo>
                    <a:pt x="10733" y="0"/>
                    <a:pt x="1076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83" name="AutoShape 7">
              <a:extLst>
                <a:ext uri="{FF2B5EF4-FFF2-40B4-BE49-F238E27FC236}">
                  <a16:creationId xmlns:a16="http://schemas.microsoft.com/office/drawing/2014/main" id="{D4EF7E65-0E03-136A-D7C5-9207B62F19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36" y="1488"/>
              <a:ext cx="2160" cy="1968"/>
            </a:xfrm>
            <a:custGeom>
              <a:avLst/>
              <a:gdLst>
                <a:gd name="G0" fmla="+- 0 0 0"/>
                <a:gd name="G1" fmla="+- -5933149 0 0"/>
                <a:gd name="G2" fmla="+- 0 0 -5933149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5933149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33149"/>
                <a:gd name="G36" fmla="sin G34 -5933149"/>
                <a:gd name="G37" fmla="+/ -5933149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401 w 21600"/>
                <a:gd name="T5" fmla="*/ 3127 h 21600"/>
                <a:gd name="T6" fmla="*/ 10724 w 21600"/>
                <a:gd name="T7" fmla="*/ 2700 h 21600"/>
                <a:gd name="T8" fmla="*/ 14600 w 21600"/>
                <a:gd name="T9" fmla="*/ 6963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10783" y="5400"/>
                    <a:pt x="10766" y="5400"/>
                    <a:pt x="10749" y="5400"/>
                  </a:cubicBezTo>
                  <a:lnTo>
                    <a:pt x="10699" y="0"/>
                  </a:lnTo>
                  <a:cubicBezTo>
                    <a:pt x="10733" y="0"/>
                    <a:pt x="1076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984" name="AutoShape 8">
              <a:extLst>
                <a:ext uri="{FF2B5EF4-FFF2-40B4-BE49-F238E27FC236}">
                  <a16:creationId xmlns:a16="http://schemas.microsoft.com/office/drawing/2014/main" id="{C3B3C1A9-5834-8398-C11F-59120EA877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96" y="912"/>
              <a:ext cx="2160" cy="1968"/>
            </a:xfrm>
            <a:custGeom>
              <a:avLst/>
              <a:gdLst>
                <a:gd name="G0" fmla="+- 0 0 0"/>
                <a:gd name="G1" fmla="+- -5933149 0 0"/>
                <a:gd name="G2" fmla="+- 0 0 -5933149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5933149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5933149"/>
                <a:gd name="G36" fmla="sin G34 -5933149"/>
                <a:gd name="G37" fmla="+/ -5933149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8401 w 21600"/>
                <a:gd name="T5" fmla="*/ 3127 h 21600"/>
                <a:gd name="T6" fmla="*/ 10724 w 21600"/>
                <a:gd name="T7" fmla="*/ 2700 h 21600"/>
                <a:gd name="T8" fmla="*/ 14600 w 21600"/>
                <a:gd name="T9" fmla="*/ 6963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10783" y="5400"/>
                    <a:pt x="10766" y="5400"/>
                    <a:pt x="10749" y="5400"/>
                  </a:cubicBezTo>
                  <a:lnTo>
                    <a:pt x="10699" y="0"/>
                  </a:lnTo>
                  <a:cubicBezTo>
                    <a:pt x="10733" y="0"/>
                    <a:pt x="10766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6985" name="Text Box 9">
            <a:extLst>
              <a:ext uri="{FF2B5EF4-FFF2-40B4-BE49-F238E27FC236}">
                <a16:creationId xmlns:a16="http://schemas.microsoft.com/office/drawing/2014/main" id="{230E35D0-B499-28CC-CC47-17146DC22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371600"/>
            <a:ext cx="2217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algn="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(BA)</a:t>
            </a:r>
          </a:p>
        </p:txBody>
      </p:sp>
      <p:sp>
        <p:nvSpPr>
          <p:cNvPr id="126986" name="Text Box 10">
            <a:extLst>
              <a:ext uri="{FF2B5EF4-FFF2-40B4-BE49-F238E27FC236}">
                <a16:creationId xmlns:a16="http://schemas.microsoft.com/office/drawing/2014/main" id="{8B775CD0-BC8A-AE6F-0332-6E2B9F57A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5" y="4343400"/>
            <a:ext cx="211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algn="r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(Architect)</a:t>
            </a:r>
          </a:p>
        </p:txBody>
      </p:sp>
      <p:sp>
        <p:nvSpPr>
          <p:cNvPr id="126987" name="Text Box 11">
            <a:extLst>
              <a:ext uri="{FF2B5EF4-FFF2-40B4-BE49-F238E27FC236}">
                <a16:creationId xmlns:a16="http://schemas.microsoft.com/office/drawing/2014/main" id="{F3439398-3120-5C14-0EDC-9B9F41C2B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19600"/>
            <a:ext cx="15287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  <a:p>
            <a:pPr algn="l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(Programmer)</a:t>
            </a:r>
          </a:p>
        </p:txBody>
      </p:sp>
      <p:sp>
        <p:nvSpPr>
          <p:cNvPr id="126988" name="Text Box 12">
            <a:extLst>
              <a:ext uri="{FF2B5EF4-FFF2-40B4-BE49-F238E27FC236}">
                <a16:creationId xmlns:a16="http://schemas.microsoft.com/office/drawing/2014/main" id="{42171179-B889-57F6-4806-F18057178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11350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algn="l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(QA Staff)</a:t>
            </a:r>
          </a:p>
        </p:txBody>
      </p:sp>
      <p:sp>
        <p:nvSpPr>
          <p:cNvPr id="126989" name="Oval 13">
            <a:extLst>
              <a:ext uri="{FF2B5EF4-FFF2-40B4-BE49-F238E27FC236}">
                <a16:creationId xmlns:a16="http://schemas.microsoft.com/office/drawing/2014/main" id="{870F32D9-D56A-7CAD-1C0E-AEA32F5E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219200"/>
            <a:ext cx="4419600" cy="2286000"/>
          </a:xfrm>
          <a:prstGeom prst="ellipse">
            <a:avLst/>
          </a:prstGeom>
          <a:gradFill rotWithShape="1">
            <a:gsLst>
              <a:gs pos="0">
                <a:srgbClr val="EAEAEA">
                  <a:gamma/>
                  <a:shade val="46275"/>
                  <a:invGamma/>
                </a:srgbClr>
              </a:gs>
              <a:gs pos="100000">
                <a:srgbClr val="EAEAEA">
                  <a:alpha val="75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solidFill>
                  <a:schemeClr val="bg1"/>
                </a:solidFill>
                <a:cs typeface="Arial" panose="020B0604020202020204" pitchFamily="34" charset="0"/>
              </a:rPr>
              <a:t>Declarative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4ED75C9B-3A6D-AA91-0F4C-9DED3F17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F4955CE7-45D3-1579-8875-5E889BE3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6ED8B7E7-3B0A-9091-5D52-2E2CE486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F3F4A-CCE2-1246-B660-06974208A4C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41314" name="Rectangle 1026">
            <a:extLst>
              <a:ext uri="{FF2B5EF4-FFF2-40B4-BE49-F238E27FC236}">
                <a16:creationId xmlns:a16="http://schemas.microsoft.com/office/drawing/2014/main" id="{92D5AEA3-04FC-C953-FC28-72E45F117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07963"/>
            <a:ext cx="7772400" cy="712787"/>
          </a:xfrm>
        </p:spPr>
        <p:txBody>
          <a:bodyPr/>
          <a:lstStyle/>
          <a:p>
            <a:r>
              <a:rPr lang="en-US" altLang="en-US"/>
              <a:t>XForms: 21 Elements</a:t>
            </a:r>
          </a:p>
        </p:txBody>
      </p:sp>
      <p:sp>
        <p:nvSpPr>
          <p:cNvPr id="141315" name="Rectangle 1027">
            <a:extLst>
              <a:ext uri="{FF2B5EF4-FFF2-40B4-BE49-F238E27FC236}">
                <a16:creationId xmlns:a16="http://schemas.microsoft.com/office/drawing/2014/main" id="{223D8A28-46B5-27E4-FB8A-C29E4C60E4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371600"/>
            <a:ext cx="2286000" cy="35433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Bind</a:t>
            </a:r>
          </a:p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Case</a:t>
            </a:r>
          </a:p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Input</a:t>
            </a:r>
          </a:p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Instance</a:t>
            </a:r>
          </a:p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Group</a:t>
            </a:r>
          </a:p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Help</a:t>
            </a:r>
          </a:p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Hint</a:t>
            </a:r>
          </a:p>
          <a:p>
            <a:pPr marL="457200" indent="-457200">
              <a:buFontTx/>
              <a:buNone/>
            </a:pPr>
            <a:endParaRPr lang="en-US" altLang="en-US" sz="28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457200" indent="-457200">
              <a:buFontTx/>
              <a:buNone/>
            </a:pPr>
            <a:endParaRPr lang="en-US" altLang="en-US" sz="2800" b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41316" name="Rectangle 1028">
            <a:extLst>
              <a:ext uri="{FF2B5EF4-FFF2-40B4-BE49-F238E27FC236}">
                <a16:creationId xmlns:a16="http://schemas.microsoft.com/office/drawing/2014/main" id="{468176D9-0728-5027-BD07-71F4A9CF097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1371600"/>
            <a:ext cx="2438400" cy="35433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Select</a:t>
            </a:r>
          </a:p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Select1</a:t>
            </a:r>
          </a:p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Switch</a:t>
            </a:r>
          </a:p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Submission</a:t>
            </a:r>
          </a:p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Submit</a:t>
            </a:r>
          </a:p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Textarea</a:t>
            </a:r>
          </a:p>
          <a:p>
            <a:pPr marL="457200" indent="-457200"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Trigger</a:t>
            </a:r>
          </a:p>
        </p:txBody>
      </p:sp>
      <p:sp>
        <p:nvSpPr>
          <p:cNvPr id="141317" name="Text Box 1029">
            <a:extLst>
              <a:ext uri="{FF2B5EF4-FFF2-40B4-BE49-F238E27FC236}">
                <a16:creationId xmlns:a16="http://schemas.microsoft.com/office/drawing/2014/main" id="{F61AD0DB-ACF5-18B7-1DF8-F21D0D1F5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72100"/>
            <a:ext cx="6650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800" b="0">
                <a:cs typeface="Arial" panose="020B0604020202020204" pitchFamily="34" charset="0"/>
              </a:rPr>
              <a:t>Color coding limited vocabularies can increase the speed of pattern matching.</a:t>
            </a:r>
          </a:p>
          <a:p>
            <a:pPr algn="r"/>
            <a:r>
              <a:rPr lang="en-US" altLang="en-US" sz="1800" b="0">
                <a:cs typeface="Arial" panose="020B0604020202020204" pitchFamily="34" charset="0"/>
              </a:rPr>
              <a:t>Look for advanced text editors to provide custom element coloring.</a:t>
            </a:r>
          </a:p>
        </p:txBody>
      </p:sp>
      <p:sp>
        <p:nvSpPr>
          <p:cNvPr id="141318" name="Rectangle 1030">
            <a:extLst>
              <a:ext uri="{FF2B5EF4-FFF2-40B4-BE49-F238E27FC236}">
                <a16:creationId xmlns:a16="http://schemas.microsoft.com/office/drawing/2014/main" id="{070A128A-9570-F613-438C-F91414B8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1371600"/>
            <a:ext cx="24003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marL="457200" indent="-457200" algn="l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38200" indent="-381000" algn="l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algn="l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76400" indent="-304800" algn="l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33600" indent="-304800" algn="l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90800" indent="-3048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48000" indent="-3048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05200" indent="-3048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62400" indent="-3048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Label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Load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Output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Message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Model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Repeat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Secret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417E0CDE-56C0-3B63-63B1-50241B385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76263"/>
          </a:xfrm>
        </p:spPr>
        <p:txBody>
          <a:bodyPr/>
          <a:lstStyle/>
          <a:p>
            <a:r>
              <a:rPr lang="en-US" altLang="en-US" sz="4000"/>
              <a:t>What Is Declarativeness for A Context?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641A87E7-A0C7-E2D2-E338-05B9D86EC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3400" y="1257300"/>
            <a:ext cx="44196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Efficiency at capturing the </a:t>
            </a:r>
            <a:r>
              <a:rPr lang="en-US" altLang="en-US" sz="2800" b="1"/>
              <a:t>testable</a:t>
            </a:r>
            <a:r>
              <a:rPr lang="en-US" altLang="en-US" sz="2800"/>
              <a:t> business requirements in a semantically precise and concise manner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Example: Is a field optional?  Will </a:t>
            </a:r>
            <a:r>
              <a:rPr lang="en-US" altLang="en-US" sz="2800" b="1"/>
              <a:t>validation</a:t>
            </a:r>
            <a:r>
              <a:rPr lang="en-US" altLang="en-US" sz="2800"/>
              <a:t> of the data fail if the field is missing?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Ability of each data element to have </a:t>
            </a:r>
            <a:r>
              <a:rPr lang="en-US" altLang="en-US" sz="2800" b="1"/>
              <a:t>precise</a:t>
            </a:r>
            <a:r>
              <a:rPr lang="en-US" altLang="en-US" sz="2800"/>
              <a:t> meaning over time and within organizations</a:t>
            </a:r>
          </a:p>
        </p:txBody>
      </p:sp>
      <p:pic>
        <p:nvPicPr>
          <p:cNvPr id="133124" name="Picture 4">
            <a:extLst>
              <a:ext uri="{FF2B5EF4-FFF2-40B4-BE49-F238E27FC236}">
                <a16:creationId xmlns:a16="http://schemas.microsoft.com/office/drawing/2014/main" id="{58551718-8589-0441-1B29-10058D48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86200"/>
            <a:ext cx="2209800" cy="639763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5" name="Picture 5">
            <a:extLst>
              <a:ext uri="{FF2B5EF4-FFF2-40B4-BE49-F238E27FC236}">
                <a16:creationId xmlns:a16="http://schemas.microsoft.com/office/drawing/2014/main" id="{51B88200-FD2E-D442-95F4-16DF2ECCE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371600"/>
            <a:ext cx="1219200" cy="11747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6" name="Picture 6">
            <a:extLst>
              <a:ext uri="{FF2B5EF4-FFF2-40B4-BE49-F238E27FC236}">
                <a16:creationId xmlns:a16="http://schemas.microsoft.com/office/drawing/2014/main" id="{12C5D589-0988-198B-50A7-6A3AF54F6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895600"/>
            <a:ext cx="3524250" cy="4667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27" name="Text Box 7">
            <a:extLst>
              <a:ext uri="{FF2B5EF4-FFF2-40B4-BE49-F238E27FC236}">
                <a16:creationId xmlns:a16="http://schemas.microsoft.com/office/drawing/2014/main" id="{3FE475D5-6479-A7A8-811B-2B1796C1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2514600"/>
            <a:ext cx="1492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>
                <a:cs typeface="Arial" panose="020B0604020202020204" pitchFamily="34" charset="0"/>
              </a:rPr>
              <a:t>Schema Drawing Tool</a:t>
            </a:r>
          </a:p>
        </p:txBody>
      </p:sp>
      <p:sp>
        <p:nvSpPr>
          <p:cNvPr id="133128" name="Text Box 8">
            <a:extLst>
              <a:ext uri="{FF2B5EF4-FFF2-40B4-BE49-F238E27FC236}">
                <a16:creationId xmlns:a16="http://schemas.microsoft.com/office/drawing/2014/main" id="{5061885D-BD61-C0D5-FB3E-7F51A4E0D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3376613"/>
            <a:ext cx="15843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>
                <a:cs typeface="Arial" panose="020B0604020202020204" pitchFamily="34" charset="0"/>
              </a:rPr>
              <a:t>XML Schema File (.xsd)</a:t>
            </a:r>
          </a:p>
        </p:txBody>
      </p:sp>
      <p:sp>
        <p:nvSpPr>
          <p:cNvPr id="133129" name="Text Box 9">
            <a:extLst>
              <a:ext uri="{FF2B5EF4-FFF2-40B4-BE49-F238E27FC236}">
                <a16:creationId xmlns:a16="http://schemas.microsoft.com/office/drawing/2014/main" id="{731B8B14-5347-5288-FB69-0C03FD0B4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4572000"/>
            <a:ext cx="650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>
                <a:cs typeface="Arial" panose="020B0604020202020204" pitchFamily="34" charset="0"/>
              </a:rPr>
              <a:t>XForms</a:t>
            </a:r>
          </a:p>
        </p:txBody>
      </p:sp>
      <p:sp>
        <p:nvSpPr>
          <p:cNvPr id="133130" name="Text Box 10">
            <a:extLst>
              <a:ext uri="{FF2B5EF4-FFF2-40B4-BE49-F238E27FC236}">
                <a16:creationId xmlns:a16="http://schemas.microsoft.com/office/drawing/2014/main" id="{67732280-AA5B-7328-7C62-4C6C55226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5029200"/>
            <a:ext cx="2312987" cy="11969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900">
                <a:latin typeface="Courier New" panose="02070309020205020404" pitchFamily="49" charset="0"/>
                <a:cs typeface="Arial" panose="020B0604020202020204" pitchFamily="34" charset="0"/>
              </a:rPr>
              <a:t>xf|input:required</a:t>
            </a:r>
          </a:p>
          <a:p>
            <a:pPr algn="l"/>
            <a:r>
              <a:rPr lang="en-US" altLang="en-US" sz="900">
                <a:latin typeface="Courier New" panose="02070309020205020404" pitchFamily="49" charset="0"/>
                <a:cs typeface="Arial" panose="020B0604020202020204" pitchFamily="34" charset="0"/>
              </a:rPr>
              <a:t>   {font-weight: bold;} </a:t>
            </a:r>
          </a:p>
          <a:p>
            <a:pPr algn="l"/>
            <a:r>
              <a:rPr lang="en-US" altLang="en-US" sz="900">
                <a:latin typeface="Courier New" panose="02070309020205020404" pitchFamily="49" charset="0"/>
                <a:cs typeface="Arial" panose="020B0604020202020204" pitchFamily="34" charset="0"/>
              </a:rPr>
              <a:t>xf|input:required .xf-value</a:t>
            </a:r>
          </a:p>
          <a:p>
            <a:pPr algn="l"/>
            <a:r>
              <a:rPr lang="en-US" altLang="en-US" sz="900">
                <a:latin typeface="Courier New" panose="02070309020205020404" pitchFamily="49" charset="0"/>
                <a:cs typeface="Arial" panose="020B0604020202020204" pitchFamily="34" charset="0"/>
              </a:rPr>
              <a:t>   {background-color:#fff6af;}</a:t>
            </a:r>
          </a:p>
          <a:p>
            <a:pPr algn="l"/>
            <a:r>
              <a:rPr lang="en-US" altLang="en-US" sz="900">
                <a:latin typeface="Courier New" panose="02070309020205020404" pitchFamily="49" charset="0"/>
                <a:cs typeface="Arial" panose="020B0604020202020204" pitchFamily="34" charset="0"/>
              </a:rPr>
              <a:t>*:required::after</a:t>
            </a:r>
          </a:p>
          <a:p>
            <a:pPr algn="l"/>
            <a:r>
              <a:rPr lang="en-US" altLang="en-US" sz="900">
                <a:latin typeface="Courier New" panose="02070309020205020404" pitchFamily="49" charset="0"/>
                <a:cs typeface="Arial" panose="020B0604020202020204" pitchFamily="34" charset="0"/>
              </a:rPr>
              <a:t>   {font-weight:bold;</a:t>
            </a:r>
          </a:p>
          <a:p>
            <a:pPr algn="l"/>
            <a:r>
              <a:rPr lang="en-US" altLang="en-US" sz="900">
                <a:latin typeface="Courier New" panose="02070309020205020404" pitchFamily="49" charset="0"/>
                <a:cs typeface="Arial" panose="020B0604020202020204" pitchFamily="34" charset="0"/>
              </a:rPr>
              <a:t>   font-size:1.5em;</a:t>
            </a:r>
          </a:p>
          <a:p>
            <a:pPr algn="l"/>
            <a:r>
              <a:rPr lang="en-US" altLang="en-US" sz="900">
                <a:latin typeface="Courier New" panose="02070309020205020404" pitchFamily="49" charset="0"/>
                <a:cs typeface="Arial" panose="020B0604020202020204" pitchFamily="34" charset="0"/>
              </a:rPr>
              <a:t>   content: "*"; color: red; } </a:t>
            </a:r>
          </a:p>
        </p:txBody>
      </p:sp>
      <p:sp>
        <p:nvSpPr>
          <p:cNvPr id="133131" name="Text Box 11">
            <a:extLst>
              <a:ext uri="{FF2B5EF4-FFF2-40B4-BE49-F238E27FC236}">
                <a16:creationId xmlns:a16="http://schemas.microsoft.com/office/drawing/2014/main" id="{EE0BEF89-345C-B469-B010-E11CFCA65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6248400"/>
            <a:ext cx="12366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>
                <a:cs typeface="Arial" panose="020B0604020202020204" pitchFamily="34" charset="0"/>
              </a:rPr>
              <a:t>XForms CSS tags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3AB9278-8F07-274F-087B-ADA8E02D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3A654F-BD47-B8F7-9A3D-65755846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364EC5-620F-F20F-B169-120F210C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DAF4-8701-4249-BAB6-B0145E29CDB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6551CEF-5491-89C9-F8B0-342857639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 Run Demos On Your Laptop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9C59BDE5-3C80-D6A7-D1FB-AF1313FA7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This file: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http://www.danmccreary.com/presentations/xrx/otug.ppt</a:t>
            </a:r>
          </a:p>
          <a:p>
            <a:pPr>
              <a:lnSpc>
                <a:spcPct val="90000"/>
              </a:lnSpc>
            </a:pPr>
            <a:r>
              <a:rPr lang="en-US" altLang="en-US"/>
              <a:t>You will need: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Java JKD (not just the JRE)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http://java.sun.com/javase/downloads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eXist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http://www.exist-db.org/downloads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xrx-class.zip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http://www.danmccreary.com/training/xrx/xrx-class.zip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15D0321-2579-1E85-B6D9-1673896B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414C6B-2046-7194-8E4A-C158E6D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5659CF-0ECE-AF44-6870-6A010709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B112-A453-1D41-8184-2850FF050B5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4930" name="Rectangle 1026">
            <a:extLst>
              <a:ext uri="{FF2B5EF4-FFF2-40B4-BE49-F238E27FC236}">
                <a16:creationId xmlns:a16="http://schemas.microsoft.com/office/drawing/2014/main" id="{C38CC7C8-3813-D5D9-7708-79E48B724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849313"/>
          </a:xfrm>
        </p:spPr>
        <p:txBody>
          <a:bodyPr/>
          <a:lstStyle/>
          <a:p>
            <a:r>
              <a:rPr lang="en-US" altLang="en-US" sz="4000"/>
              <a:t>Computer Science Abstractions</a:t>
            </a:r>
          </a:p>
        </p:txBody>
      </p:sp>
      <p:sp>
        <p:nvSpPr>
          <p:cNvPr id="124931" name="Line 1027">
            <a:extLst>
              <a:ext uri="{FF2B5EF4-FFF2-40B4-BE49-F238E27FC236}">
                <a16:creationId xmlns:a16="http://schemas.microsoft.com/office/drawing/2014/main" id="{7E0B6AC3-90A8-55BB-2312-1CAE4DC388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1295400"/>
            <a:ext cx="0" cy="4800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4932" name="Line 1028">
            <a:extLst>
              <a:ext uri="{FF2B5EF4-FFF2-40B4-BE49-F238E27FC236}">
                <a16:creationId xmlns:a16="http://schemas.microsoft.com/office/drawing/2014/main" id="{1CFAC081-611F-F859-189D-C750E10CF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6096000"/>
            <a:ext cx="7010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4933" name="AutoShape 1029">
            <a:extLst>
              <a:ext uri="{FF2B5EF4-FFF2-40B4-BE49-F238E27FC236}">
                <a16:creationId xmlns:a16="http://schemas.microsoft.com/office/drawing/2014/main" id="{BB020368-D43D-B8BF-AA27-102E9D45E088}"/>
              </a:ext>
            </a:extLst>
          </p:cNvPr>
          <p:cNvSpPr>
            <a:spLocks noChangeArrowheads="1"/>
          </p:cNvSpPr>
          <p:nvPr/>
        </p:nvSpPr>
        <p:spPr bwMode="auto">
          <a:xfrm rot="-1800000">
            <a:off x="838200" y="3733800"/>
            <a:ext cx="6781800" cy="762000"/>
          </a:xfrm>
          <a:prstGeom prst="rightArrow">
            <a:avLst>
              <a:gd name="adj1" fmla="val 50000"/>
              <a:gd name="adj2" fmla="val 2225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24934" name="Group 1030">
            <a:extLst>
              <a:ext uri="{FF2B5EF4-FFF2-40B4-BE49-F238E27FC236}">
                <a16:creationId xmlns:a16="http://schemas.microsoft.com/office/drawing/2014/main" id="{516A2321-9644-B866-2838-C412A793B9ED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4759325"/>
            <a:ext cx="2794000" cy="1030288"/>
            <a:chOff x="662" y="2998"/>
            <a:chExt cx="1760" cy="649"/>
          </a:xfrm>
        </p:grpSpPr>
        <p:sp>
          <p:nvSpPr>
            <p:cNvPr id="124935" name="Text Box 1031">
              <a:extLst>
                <a:ext uri="{FF2B5EF4-FFF2-40B4-BE49-F238E27FC236}">
                  <a16:creationId xmlns:a16="http://schemas.microsoft.com/office/drawing/2014/main" id="{3577AF2C-380D-73C9-9A21-08B3EE561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998"/>
              <a:ext cx="6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cs typeface="Arial" panose="020B0604020202020204" pitchFamily="34" charset="0"/>
                </a:rPr>
                <a:t>Assembly</a:t>
              </a:r>
            </a:p>
          </p:txBody>
        </p:sp>
        <p:sp>
          <p:nvSpPr>
            <p:cNvPr id="124936" name="Text Box 1032">
              <a:extLst>
                <a:ext uri="{FF2B5EF4-FFF2-40B4-BE49-F238E27FC236}">
                  <a16:creationId xmlns:a16="http://schemas.microsoft.com/office/drawing/2014/main" id="{4A1E7E53-208B-490D-99F9-E8EAE4341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435"/>
              <a:ext cx="8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>
                  <a:latin typeface="Courier New" panose="02070309020205020404" pitchFamily="49" charset="0"/>
                  <a:cs typeface="Arial" panose="020B0604020202020204" pitchFamily="34" charset="0"/>
                </a:rPr>
                <a:t>1010001010</a:t>
              </a:r>
            </a:p>
          </p:txBody>
        </p:sp>
      </p:grpSp>
      <p:grpSp>
        <p:nvGrpSpPr>
          <p:cNvPr id="124937" name="Group 1033">
            <a:extLst>
              <a:ext uri="{FF2B5EF4-FFF2-40B4-BE49-F238E27FC236}">
                <a16:creationId xmlns:a16="http://schemas.microsoft.com/office/drawing/2014/main" id="{1B3FD825-0926-1F4F-313D-AA474B22729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38600"/>
            <a:ext cx="3984625" cy="1065213"/>
            <a:chOff x="1344" y="2544"/>
            <a:chExt cx="2510" cy="671"/>
          </a:xfrm>
        </p:grpSpPr>
        <p:sp>
          <p:nvSpPr>
            <p:cNvPr id="124938" name="Text Box 1034">
              <a:extLst>
                <a:ext uri="{FF2B5EF4-FFF2-40B4-BE49-F238E27FC236}">
                  <a16:creationId xmlns:a16="http://schemas.microsoft.com/office/drawing/2014/main" id="{287F2A4B-8534-FAFC-0723-E5AB626E2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544"/>
              <a:ext cx="5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cs typeface="Arial" panose="020B0604020202020204" pitchFamily="34" charset="0"/>
                </a:rPr>
                <a:t>Fortran</a:t>
              </a:r>
            </a:p>
          </p:txBody>
        </p:sp>
        <p:sp>
          <p:nvSpPr>
            <p:cNvPr id="124939" name="Text Box 1035">
              <a:extLst>
                <a:ext uri="{FF2B5EF4-FFF2-40B4-BE49-F238E27FC236}">
                  <a16:creationId xmlns:a16="http://schemas.microsoft.com/office/drawing/2014/main" id="{95369C82-6DFA-B90E-8F82-DD987F232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003"/>
              <a:ext cx="15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>
                  <a:latin typeface="Courier New" panose="02070309020205020404" pitchFamily="49" charset="0"/>
                  <a:cs typeface="Arial" panose="020B0604020202020204" pitchFamily="34" charset="0"/>
                </a:rPr>
                <a:t>FOR I = 1 TO 10 DO</a:t>
              </a:r>
            </a:p>
          </p:txBody>
        </p:sp>
      </p:grpSp>
      <p:grpSp>
        <p:nvGrpSpPr>
          <p:cNvPr id="124940" name="Group 1036">
            <a:extLst>
              <a:ext uri="{FF2B5EF4-FFF2-40B4-BE49-F238E27FC236}">
                <a16:creationId xmlns:a16="http://schemas.microsoft.com/office/drawing/2014/main" id="{1595526C-BC56-ED88-7AD5-E91A2DAE4E2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352800"/>
            <a:ext cx="3648075" cy="1065213"/>
            <a:chOff x="2016" y="2112"/>
            <a:chExt cx="2298" cy="671"/>
          </a:xfrm>
        </p:grpSpPr>
        <p:sp>
          <p:nvSpPr>
            <p:cNvPr id="124941" name="Text Box 1037">
              <a:extLst>
                <a:ext uri="{FF2B5EF4-FFF2-40B4-BE49-F238E27FC236}">
                  <a16:creationId xmlns:a16="http://schemas.microsoft.com/office/drawing/2014/main" id="{6F81ACD3-E164-9C80-DEAE-18DE3CA0F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112"/>
              <a:ext cx="7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cs typeface="Arial" panose="020B0604020202020204" pitchFamily="34" charset="0"/>
                </a:rPr>
                <a:t>Structured</a:t>
              </a:r>
            </a:p>
          </p:txBody>
        </p:sp>
        <p:sp>
          <p:nvSpPr>
            <p:cNvPr id="124942" name="Text Box 1038">
              <a:extLst>
                <a:ext uri="{FF2B5EF4-FFF2-40B4-BE49-F238E27FC236}">
                  <a16:creationId xmlns:a16="http://schemas.microsoft.com/office/drawing/2014/main" id="{132E54B7-873C-DA98-E6BF-B519BC75E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571"/>
              <a:ext cx="1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>
                  <a:latin typeface="Courier New" panose="02070309020205020404" pitchFamily="49" charset="0"/>
                  <a:cs typeface="Arial" panose="020B0604020202020204" pitchFamily="34" charset="0"/>
                </a:rPr>
                <a:t>Function(A, B)</a:t>
              </a:r>
            </a:p>
          </p:txBody>
        </p:sp>
      </p:grpSp>
      <p:grpSp>
        <p:nvGrpSpPr>
          <p:cNvPr id="124943" name="Group 1039">
            <a:extLst>
              <a:ext uri="{FF2B5EF4-FFF2-40B4-BE49-F238E27FC236}">
                <a16:creationId xmlns:a16="http://schemas.microsoft.com/office/drawing/2014/main" id="{DE440BA2-FB5E-62AE-354D-674BDAE30EAE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667000"/>
            <a:ext cx="4532313" cy="1038225"/>
            <a:chOff x="2784" y="1680"/>
            <a:chExt cx="2855" cy="654"/>
          </a:xfrm>
        </p:grpSpPr>
        <p:sp>
          <p:nvSpPr>
            <p:cNvPr id="124944" name="Text Box 1040">
              <a:extLst>
                <a:ext uri="{FF2B5EF4-FFF2-40B4-BE49-F238E27FC236}">
                  <a16:creationId xmlns:a16="http://schemas.microsoft.com/office/drawing/2014/main" id="{C84FEAFA-59C9-6BB0-298D-3DE49A8CC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80"/>
              <a:ext cx="4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124945" name="Text Box 1041">
              <a:extLst>
                <a:ext uri="{FF2B5EF4-FFF2-40B4-BE49-F238E27FC236}">
                  <a16:creationId xmlns:a16="http://schemas.microsoft.com/office/drawing/2014/main" id="{7767935E-5572-8685-D96F-B32D45366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968"/>
              <a:ext cx="155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Courier New" panose="02070309020205020404" pitchFamily="49" charset="0"/>
                  <a:cs typeface="Arial" panose="020B0604020202020204" pitchFamily="34" charset="0"/>
                </a:rPr>
                <a:t>Class MyClass(</a:t>
              </a:r>
            </a:p>
            <a:p>
              <a:r>
                <a:rPr lang="en-US" altLang="en-US" sz="1600">
                  <a:latin typeface="Courier New" panose="02070309020205020404" pitchFamily="49" charset="0"/>
                  <a:cs typeface="Arial" panose="020B0604020202020204" pitchFamily="34" charset="0"/>
                </a:rPr>
                <a:t>	Method MyMethod</a:t>
              </a:r>
            </a:p>
          </p:txBody>
        </p:sp>
      </p:grpSp>
      <p:grpSp>
        <p:nvGrpSpPr>
          <p:cNvPr id="124946" name="Group 1042">
            <a:extLst>
              <a:ext uri="{FF2B5EF4-FFF2-40B4-BE49-F238E27FC236}">
                <a16:creationId xmlns:a16="http://schemas.microsoft.com/office/drawing/2014/main" id="{1880F762-9474-09BC-22F2-4378268B8D6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905000"/>
            <a:ext cx="3403600" cy="733425"/>
            <a:chOff x="3408" y="1200"/>
            <a:chExt cx="2144" cy="462"/>
          </a:xfrm>
        </p:grpSpPr>
        <p:sp>
          <p:nvSpPr>
            <p:cNvPr id="124947" name="Text Box 1043">
              <a:extLst>
                <a:ext uri="{FF2B5EF4-FFF2-40B4-BE49-F238E27FC236}">
                  <a16:creationId xmlns:a16="http://schemas.microsoft.com/office/drawing/2014/main" id="{A19DDBAF-B02B-7481-19A6-D96005B32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200"/>
              <a:ext cx="7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cs typeface="Arial" panose="020B0604020202020204" pitchFamily="34" charset="0"/>
                </a:rPr>
                <a:t>Declarative</a:t>
              </a:r>
            </a:p>
          </p:txBody>
        </p:sp>
        <p:sp>
          <p:nvSpPr>
            <p:cNvPr id="124948" name="Text Box 1044">
              <a:extLst>
                <a:ext uri="{FF2B5EF4-FFF2-40B4-BE49-F238E27FC236}">
                  <a16:creationId xmlns:a16="http://schemas.microsoft.com/office/drawing/2014/main" id="{5E6322FE-258E-42AE-FE50-68CCA91B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296"/>
              <a:ext cx="104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Courier New" panose="02070309020205020404" pitchFamily="49" charset="0"/>
                  <a:cs typeface="Arial" panose="020B0604020202020204" pitchFamily="34" charset="0"/>
                </a:rPr>
                <a:t>&lt;xf:input&gt;</a:t>
              </a:r>
            </a:p>
            <a:p>
              <a:r>
                <a:rPr lang="en-US" altLang="en-US" sz="1600">
                  <a:latin typeface="Courier New" panose="02070309020205020404" pitchFamily="49" charset="0"/>
                  <a:cs typeface="Arial" panose="020B0604020202020204" pitchFamily="34" charset="0"/>
                </a:rPr>
                <a:t>  &lt;xf:label&gt;</a:t>
              </a:r>
            </a:p>
          </p:txBody>
        </p:sp>
      </p:grpSp>
      <p:sp>
        <p:nvSpPr>
          <p:cNvPr id="124949" name="Text Box 1045">
            <a:extLst>
              <a:ext uri="{FF2B5EF4-FFF2-40B4-BE49-F238E27FC236}">
                <a16:creationId xmlns:a16="http://schemas.microsoft.com/office/drawing/2014/main" id="{21610DA8-A75D-7F8E-00C7-FE79A94E7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6283325"/>
            <a:ext cx="569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24950" name="Text Box 1046">
            <a:extLst>
              <a:ext uri="{FF2B5EF4-FFF2-40B4-BE49-F238E27FC236}">
                <a16:creationId xmlns:a16="http://schemas.microsoft.com/office/drawing/2014/main" id="{A1906547-4850-465A-C3E9-83398608A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4000"/>
            <a:ext cx="1946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Higher abstractions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8B3C7FE-0816-2290-8570-709BB022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4B94B0A-149F-448C-F410-74A4DC43D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63FC03A-F613-1847-BAE8-2E597D02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9FCA-D17B-CA47-A49C-648F249F9ED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9026" name="Rectangle 1026">
            <a:extLst>
              <a:ext uri="{FF2B5EF4-FFF2-40B4-BE49-F238E27FC236}">
                <a16:creationId xmlns:a16="http://schemas.microsoft.com/office/drawing/2014/main" id="{9D47F0AD-B7EF-6161-CAD0-646B46BB0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2413"/>
            <a:ext cx="7772400" cy="644525"/>
          </a:xfrm>
        </p:spPr>
        <p:txBody>
          <a:bodyPr/>
          <a:lstStyle/>
          <a:p>
            <a:r>
              <a:rPr lang="en-US" altLang="en-US"/>
              <a:t>Use Case: Electronic Forms</a:t>
            </a:r>
          </a:p>
        </p:txBody>
      </p:sp>
      <p:sp>
        <p:nvSpPr>
          <p:cNvPr id="129027" name="Rectangle 1027">
            <a:extLst>
              <a:ext uri="{FF2B5EF4-FFF2-40B4-BE49-F238E27FC236}">
                <a16:creationId xmlns:a16="http://schemas.microsoft.com/office/drawing/2014/main" id="{C838EDB5-0555-FA8D-4A88-455A98D7B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86400" y="1485900"/>
            <a:ext cx="3429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User fills out a web-based form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Typical requirements may include listing of data to be gathered, data types, validation codes and data repetition patterns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HTML Forms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XForms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InfoPath™</a:t>
            </a:r>
          </a:p>
        </p:txBody>
      </p:sp>
      <p:pic>
        <p:nvPicPr>
          <p:cNvPr id="129028" name="Picture 1028">
            <a:extLst>
              <a:ext uri="{FF2B5EF4-FFF2-40B4-BE49-F238E27FC236}">
                <a16:creationId xmlns:a16="http://schemas.microsoft.com/office/drawing/2014/main" id="{E6720879-A7B2-DF45-47BD-F014CD36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71600"/>
            <a:ext cx="4953000" cy="4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3123D4F-E27A-8BC8-194F-E6AC632F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78B0D8-4D17-1F4F-4C79-7F7D66E9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522CED-E412-B73A-729D-5A5D75C7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6081-0D76-B646-A886-9E6B976C91A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6110BE05-B698-BE40-3189-C36661356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altLang="en-US"/>
              <a:t>Four Display Options</a:t>
            </a:r>
          </a:p>
        </p:txBody>
      </p:sp>
      <p:sp>
        <p:nvSpPr>
          <p:cNvPr id="157699" name="Text Box 3">
            <a:extLst>
              <a:ext uri="{FF2B5EF4-FFF2-40B4-BE49-F238E27FC236}">
                <a16:creationId xmlns:a16="http://schemas.microsoft.com/office/drawing/2014/main" id="{A2CF79C2-9443-7F2F-C3FC-64DB08834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3147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>
                <a:latin typeface="Tahoma" panose="020B0604030504040204" pitchFamily="34" charset="0"/>
                <a:cs typeface="Arial" panose="020B0604020202020204" pitchFamily="34" charset="0"/>
              </a:rPr>
              <a:t>MyForm.xhtml</a:t>
            </a:r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0F5A51DE-D3E3-3571-6CFA-3DAC8583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333500"/>
            <a:ext cx="1444625" cy="106997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cs typeface="Arial" panose="020B0604020202020204" pitchFamily="34" charset="0"/>
              </a:rPr>
              <a:t>Browser</a:t>
            </a:r>
            <a:br>
              <a:rPr lang="en-US" altLang="en-US" sz="1800">
                <a:cs typeface="Arial" panose="020B0604020202020204" pitchFamily="34" charset="0"/>
              </a:rPr>
            </a:br>
            <a:r>
              <a:rPr lang="en-US" altLang="en-US" sz="1800">
                <a:cs typeface="Arial" panose="020B0604020202020204" pitchFamily="34" charset="0"/>
              </a:rPr>
              <a:t>Support</a:t>
            </a:r>
          </a:p>
        </p:txBody>
      </p:sp>
      <p:sp>
        <p:nvSpPr>
          <p:cNvPr id="157701" name="Rectangle 5">
            <a:extLst>
              <a:ext uri="{FF2B5EF4-FFF2-40B4-BE49-F238E27FC236}">
                <a16:creationId xmlns:a16="http://schemas.microsoft.com/office/drawing/2014/main" id="{B2582FB6-AB01-0A8D-10D7-B0829EF68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2476500"/>
            <a:ext cx="1444625" cy="10699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cs typeface="Arial" panose="020B0604020202020204" pitchFamily="34" charset="0"/>
              </a:rPr>
              <a:t>Browser</a:t>
            </a:r>
            <a:br>
              <a:rPr lang="en-US" altLang="en-US" sz="1800">
                <a:cs typeface="Arial" panose="020B0604020202020204" pitchFamily="34" charset="0"/>
              </a:rPr>
            </a:br>
            <a:r>
              <a:rPr lang="en-US" altLang="en-US" sz="1800">
                <a:cs typeface="Arial" panose="020B0604020202020204" pitchFamily="34" charset="0"/>
              </a:rPr>
              <a:t>Plug-in</a:t>
            </a:r>
          </a:p>
        </p:txBody>
      </p:sp>
      <p:sp>
        <p:nvSpPr>
          <p:cNvPr id="157702" name="Rectangle 6">
            <a:extLst>
              <a:ext uri="{FF2B5EF4-FFF2-40B4-BE49-F238E27FC236}">
                <a16:creationId xmlns:a16="http://schemas.microsoft.com/office/drawing/2014/main" id="{1E3A8159-5F16-6FD2-392C-DA5140DF2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3695700"/>
            <a:ext cx="1444625" cy="1069975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cs typeface="Arial" panose="020B0604020202020204" pitchFamily="34" charset="0"/>
              </a:rPr>
              <a:t>Download</a:t>
            </a:r>
            <a:br>
              <a:rPr lang="en-US" altLang="en-US" sz="1800">
                <a:cs typeface="Arial" panose="020B0604020202020204" pitchFamily="34" charset="0"/>
              </a:rPr>
            </a:br>
            <a:r>
              <a:rPr lang="en-US" altLang="en-US" sz="1800">
                <a:cs typeface="Arial" panose="020B0604020202020204" pitchFamily="34" charset="0"/>
              </a:rPr>
              <a:t>JavaScript</a:t>
            </a:r>
            <a:br>
              <a:rPr lang="en-US" altLang="en-US" sz="1800">
                <a:cs typeface="Arial" panose="020B0604020202020204" pitchFamily="34" charset="0"/>
              </a:rPr>
            </a:br>
            <a:r>
              <a:rPr lang="en-US" altLang="en-US" sz="1800">
                <a:cs typeface="Arial" panose="020B0604020202020204" pitchFamily="34" charset="0"/>
              </a:rPr>
              <a:t>Patchs</a:t>
            </a:r>
          </a:p>
        </p:txBody>
      </p:sp>
      <p:pic>
        <p:nvPicPr>
          <p:cNvPr id="157703" name="Picture 7">
            <a:extLst>
              <a:ext uri="{FF2B5EF4-FFF2-40B4-BE49-F238E27FC236}">
                <a16:creationId xmlns:a16="http://schemas.microsoft.com/office/drawing/2014/main" id="{B74FC53D-4A1D-E5BC-28C7-B8827240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2247900"/>
            <a:ext cx="2667000" cy="236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7704" name="Rectangle 8">
            <a:extLst>
              <a:ext uri="{FF2B5EF4-FFF2-40B4-BE49-F238E27FC236}">
                <a16:creationId xmlns:a16="http://schemas.microsoft.com/office/drawing/2014/main" id="{CE587183-D171-1283-81C9-97659E89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914900"/>
            <a:ext cx="1444625" cy="1069975"/>
          </a:xfrm>
          <a:prstGeom prst="rect">
            <a:avLst/>
          </a:prstGeom>
          <a:solidFill>
            <a:srgbClr val="CCFF99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>
                <a:cs typeface="Arial" panose="020B0604020202020204" pitchFamily="34" charset="0"/>
              </a:rPr>
              <a:t>Server</a:t>
            </a:r>
          </a:p>
          <a:p>
            <a:r>
              <a:rPr lang="en-US" altLang="en-US" sz="1800">
                <a:cs typeface="Arial" panose="020B0604020202020204" pitchFamily="34" charset="0"/>
              </a:rPr>
              <a:t>Side</a:t>
            </a:r>
          </a:p>
          <a:p>
            <a:r>
              <a:rPr lang="en-US" altLang="en-US" sz="1800">
                <a:cs typeface="Arial" panose="020B0604020202020204" pitchFamily="34" charset="0"/>
              </a:rPr>
              <a:t>Processing</a:t>
            </a:r>
          </a:p>
        </p:txBody>
      </p:sp>
      <p:sp>
        <p:nvSpPr>
          <p:cNvPr id="157705" name="Line 9">
            <a:extLst>
              <a:ext uri="{FF2B5EF4-FFF2-40B4-BE49-F238E27FC236}">
                <a16:creationId xmlns:a16="http://schemas.microsoft.com/office/drawing/2014/main" id="{514320E3-FE42-C553-5125-DB159ACFCC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0" y="2019300"/>
            <a:ext cx="990600" cy="1447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6" name="Line 10">
            <a:extLst>
              <a:ext uri="{FF2B5EF4-FFF2-40B4-BE49-F238E27FC236}">
                <a16:creationId xmlns:a16="http://schemas.microsoft.com/office/drawing/2014/main" id="{08D3899B-31E8-393F-3164-19D6A4D80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0" y="3086100"/>
            <a:ext cx="9906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Line 11">
            <a:extLst>
              <a:ext uri="{FF2B5EF4-FFF2-40B4-BE49-F238E27FC236}">
                <a16:creationId xmlns:a16="http://schemas.microsoft.com/office/drawing/2014/main" id="{2BBA5B2A-7B53-2B67-149B-58B1C8471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100" y="3467100"/>
            <a:ext cx="9906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8" name="Line 12">
            <a:extLst>
              <a:ext uri="{FF2B5EF4-FFF2-40B4-BE49-F238E27FC236}">
                <a16:creationId xmlns:a16="http://schemas.microsoft.com/office/drawing/2014/main" id="{96DA8F48-0195-EB4F-6EBB-3E3433207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100" y="3467100"/>
            <a:ext cx="914400" cy="1905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10" name="Line 14">
            <a:extLst>
              <a:ext uri="{FF2B5EF4-FFF2-40B4-BE49-F238E27FC236}">
                <a16:creationId xmlns:a16="http://schemas.microsoft.com/office/drawing/2014/main" id="{EAFA91B8-9A39-FA49-C0A8-17CA897F1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0" y="3543300"/>
            <a:ext cx="685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916170D-80FB-2A2C-5256-56119456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522CEB4-935F-DAE2-A349-7F53BE33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8E62397-32EB-CF99-4A97-F170B9D2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A5077-C084-D241-B086-D0E1BDCB78B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6D925FB9-F657-ED9A-F3B6-DA0C86A2D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Forms Players</a:t>
            </a:r>
          </a:p>
        </p:txBody>
      </p:sp>
      <p:sp>
        <p:nvSpPr>
          <p:cNvPr id="131075" name="AutoShape 3">
            <a:extLst>
              <a:ext uri="{FF2B5EF4-FFF2-40B4-BE49-F238E27FC236}">
                <a16:creationId xmlns:a16="http://schemas.microsoft.com/office/drawing/2014/main" id="{433D089B-C43F-2099-AE5B-CC728712F1E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04800" y="1600200"/>
            <a:ext cx="2135188" cy="2133600"/>
          </a:xfrm>
          <a:prstGeom prst="foldedCorner">
            <a:avLst>
              <a:gd name="adj" fmla="val 12500"/>
            </a:avLst>
          </a:prstGeom>
          <a:solidFill>
            <a:srgbClr val="EAEAEA"/>
          </a:solid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>
            <a:spAutoFit/>
          </a:bodyPr>
          <a:lstStyle/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&lt;html&gt;</a:t>
            </a:r>
          </a:p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   &lt;head&gt;</a:t>
            </a:r>
          </a:p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      &lt;xf:model&gt;</a:t>
            </a:r>
          </a:p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      &lt;xf:/model&gt;</a:t>
            </a:r>
          </a:p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   &lt;head&gt;</a:t>
            </a:r>
          </a:p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   &lt;body&gt;</a:t>
            </a:r>
          </a:p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     &lt;xf:input&gt;</a:t>
            </a:r>
          </a:p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     &lt;/xf:input&gt;</a:t>
            </a:r>
          </a:p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   &lt;/body&gt;</a:t>
            </a:r>
          </a:p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&lt;/html&gt;</a:t>
            </a:r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0BA482FB-85C3-CB32-B7FE-B92BEFE0D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886200"/>
            <a:ext cx="1590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cs typeface="Arial" panose="020B0604020202020204" pitchFamily="34" charset="0"/>
              </a:rPr>
              <a:t>MyXForm.xhtml</a:t>
            </a:r>
          </a:p>
          <a:p>
            <a:r>
              <a:rPr lang="en-US" altLang="en-US" sz="1800">
                <a:cs typeface="Arial" panose="020B0604020202020204" pitchFamily="34" charset="0"/>
              </a:rPr>
              <a:t>specification</a:t>
            </a:r>
          </a:p>
        </p:txBody>
      </p:sp>
      <p:grpSp>
        <p:nvGrpSpPr>
          <p:cNvPr id="131077" name="Group 5">
            <a:extLst>
              <a:ext uri="{FF2B5EF4-FFF2-40B4-BE49-F238E27FC236}">
                <a16:creationId xmlns:a16="http://schemas.microsoft.com/office/drawing/2014/main" id="{F975A596-0D85-416E-2ABF-6057A918D5A3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981200"/>
            <a:ext cx="2819400" cy="3003550"/>
            <a:chOff x="3792" y="1248"/>
            <a:chExt cx="1776" cy="1892"/>
          </a:xfrm>
        </p:grpSpPr>
        <p:pic>
          <p:nvPicPr>
            <p:cNvPr id="131078" name="Picture 6">
              <a:extLst>
                <a:ext uri="{FF2B5EF4-FFF2-40B4-BE49-F238E27FC236}">
                  <a16:creationId xmlns:a16="http://schemas.microsoft.com/office/drawing/2014/main" id="{8ABE26A2-F5CA-76EF-E55C-C085949F2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248"/>
              <a:ext cx="1440" cy="1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1079" name="Text Box 7">
              <a:extLst>
                <a:ext uri="{FF2B5EF4-FFF2-40B4-BE49-F238E27FC236}">
                  <a16:creationId xmlns:a16="http://schemas.microsoft.com/office/drawing/2014/main" id="{C4ECE03C-706C-A3E9-DC0C-6364372C5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736"/>
              <a:ext cx="66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>
                  <a:cs typeface="Arial" panose="020B0604020202020204" pitchFamily="34" charset="0"/>
                </a:rPr>
                <a:t>Rendered</a:t>
              </a:r>
              <a:br>
                <a:rPr lang="en-US" altLang="en-US" sz="1800">
                  <a:cs typeface="Arial" panose="020B0604020202020204" pitchFamily="34" charset="0"/>
                </a:rPr>
              </a:br>
              <a:r>
                <a:rPr lang="en-US" altLang="en-US" sz="1800">
                  <a:cs typeface="Arial" panose="020B0604020202020204" pitchFamily="34" charset="0"/>
                </a:rPr>
                <a:t>Form</a:t>
              </a:r>
            </a:p>
          </p:txBody>
        </p:sp>
        <p:sp>
          <p:nvSpPr>
            <p:cNvPr id="131080" name="AutoShape 8">
              <a:extLst>
                <a:ext uri="{FF2B5EF4-FFF2-40B4-BE49-F238E27FC236}">
                  <a16:creationId xmlns:a16="http://schemas.microsoft.com/office/drawing/2014/main" id="{09182B5A-3C87-47AA-3002-3382A56AA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488"/>
              <a:ext cx="336" cy="288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1082" name="Rectangle 10">
            <a:extLst>
              <a:ext uri="{FF2B5EF4-FFF2-40B4-BE49-F238E27FC236}">
                <a16:creationId xmlns:a16="http://schemas.microsoft.com/office/drawing/2014/main" id="{8B837D99-A591-EFED-B7DC-260178C73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371600"/>
            <a:ext cx="3048000" cy="4457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31083" name="Picture 11">
            <a:extLst>
              <a:ext uri="{FF2B5EF4-FFF2-40B4-BE49-F238E27FC236}">
                <a16:creationId xmlns:a16="http://schemas.microsoft.com/office/drawing/2014/main" id="{ED45ABAC-B3D0-4992-3061-16943249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743200"/>
            <a:ext cx="11811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084" name="Picture 12">
            <a:extLst>
              <a:ext uri="{FF2B5EF4-FFF2-40B4-BE49-F238E27FC236}">
                <a16:creationId xmlns:a16="http://schemas.microsoft.com/office/drawing/2014/main" id="{042F148C-ABA4-8835-73EE-2A186C437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106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085" name="Text Box 13">
            <a:extLst>
              <a:ext uri="{FF2B5EF4-FFF2-40B4-BE49-F238E27FC236}">
                <a16:creationId xmlns:a16="http://schemas.microsoft.com/office/drawing/2014/main" id="{E3AACF4C-54D1-9D80-F646-27F024E52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943600"/>
            <a:ext cx="1792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cs typeface="Arial" panose="020B0604020202020204" pitchFamily="34" charset="0"/>
              </a:rPr>
              <a:t>XForms “Players”</a:t>
            </a:r>
          </a:p>
        </p:txBody>
      </p:sp>
      <p:grpSp>
        <p:nvGrpSpPr>
          <p:cNvPr id="131086" name="Group 14">
            <a:extLst>
              <a:ext uri="{FF2B5EF4-FFF2-40B4-BE49-F238E27FC236}">
                <a16:creationId xmlns:a16="http://schemas.microsoft.com/office/drawing/2014/main" id="{C7591978-C561-7433-E09C-C21E1D110CA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752600"/>
            <a:ext cx="782638" cy="914400"/>
            <a:chOff x="1344" y="3600"/>
            <a:chExt cx="493" cy="576"/>
          </a:xfrm>
        </p:grpSpPr>
        <p:pic>
          <p:nvPicPr>
            <p:cNvPr id="131087" name="Picture 15">
              <a:extLst>
                <a:ext uri="{FF2B5EF4-FFF2-40B4-BE49-F238E27FC236}">
                  <a16:creationId xmlns:a16="http://schemas.microsoft.com/office/drawing/2014/main" id="{6530CC12-FF61-CF74-4040-6FEA50B9F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3600"/>
              <a:ext cx="336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1088" name="Text Box 16">
              <a:extLst>
                <a:ext uri="{FF2B5EF4-FFF2-40B4-BE49-F238E27FC236}">
                  <a16:creationId xmlns:a16="http://schemas.microsoft.com/office/drawing/2014/main" id="{290DA399-D33A-5DA2-753B-C2A4A9A7A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888"/>
              <a:ext cx="4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cs typeface="Arial" panose="020B0604020202020204" pitchFamily="34" charset="0"/>
                </a:rPr>
                <a:t>XForms</a:t>
              </a:r>
              <a:br>
                <a:rPr lang="en-US" altLang="en-US" sz="1200">
                  <a:cs typeface="Arial" panose="020B0604020202020204" pitchFamily="34" charset="0"/>
                </a:rPr>
              </a:br>
              <a:r>
                <a:rPr lang="en-US" altLang="en-US" sz="1200">
                  <a:cs typeface="Arial" panose="020B0604020202020204" pitchFamily="34" charset="0"/>
                </a:rPr>
                <a:t>Extension</a:t>
              </a:r>
            </a:p>
          </p:txBody>
        </p:sp>
      </p:grpSp>
      <p:pic>
        <p:nvPicPr>
          <p:cNvPr id="131089" name="Picture 17">
            <a:extLst>
              <a:ext uri="{FF2B5EF4-FFF2-40B4-BE49-F238E27FC236}">
                <a16:creationId xmlns:a16="http://schemas.microsoft.com/office/drawing/2014/main" id="{820E1759-3D8E-ACED-0B9C-327BF0269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200400"/>
            <a:ext cx="914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1090" name="Group 18">
            <a:extLst>
              <a:ext uri="{FF2B5EF4-FFF2-40B4-BE49-F238E27FC236}">
                <a16:creationId xmlns:a16="http://schemas.microsoft.com/office/drawing/2014/main" id="{9F1E6343-89B6-48F8-B2FC-82D477DEFDA9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2286000"/>
            <a:ext cx="1019175" cy="427038"/>
            <a:chOff x="3840" y="3552"/>
            <a:chExt cx="642" cy="269"/>
          </a:xfrm>
        </p:grpSpPr>
        <p:pic>
          <p:nvPicPr>
            <p:cNvPr id="131091" name="Picture 19">
              <a:extLst>
                <a:ext uri="{FF2B5EF4-FFF2-40B4-BE49-F238E27FC236}">
                  <a16:creationId xmlns:a16="http://schemas.microsoft.com/office/drawing/2014/main" id="{4158AAE3-B668-27B8-ECE5-BBC88B9F8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3552"/>
              <a:ext cx="642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1092" name="Text Box 20">
              <a:extLst>
                <a:ext uri="{FF2B5EF4-FFF2-40B4-BE49-F238E27FC236}">
                  <a16:creationId xmlns:a16="http://schemas.microsoft.com/office/drawing/2014/main" id="{ED9532BA-D5AD-3737-8A7B-0F900F36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648"/>
              <a:ext cx="6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>
                  <a:cs typeface="Arial" panose="020B0604020202020204" pitchFamily="34" charset="0"/>
                </a:rPr>
                <a:t>Mobile Client</a:t>
              </a:r>
            </a:p>
          </p:txBody>
        </p:sp>
      </p:grpSp>
      <p:grpSp>
        <p:nvGrpSpPr>
          <p:cNvPr id="131093" name="Group 21">
            <a:extLst>
              <a:ext uri="{FF2B5EF4-FFF2-40B4-BE49-F238E27FC236}">
                <a16:creationId xmlns:a16="http://schemas.microsoft.com/office/drawing/2014/main" id="{F970986E-3BB3-C58F-B76F-043FD8CC3092}"/>
              </a:ext>
            </a:extLst>
          </p:cNvPr>
          <p:cNvGrpSpPr>
            <a:grpSpLocks/>
          </p:cNvGrpSpPr>
          <p:nvPr/>
        </p:nvGrpSpPr>
        <p:grpSpPr bwMode="auto">
          <a:xfrm>
            <a:off x="3086100" y="3771900"/>
            <a:ext cx="1714500" cy="639763"/>
            <a:chOff x="3072" y="3888"/>
            <a:chExt cx="864" cy="233"/>
          </a:xfrm>
        </p:grpSpPr>
        <p:pic>
          <p:nvPicPr>
            <p:cNvPr id="131094" name="Picture 22">
              <a:extLst>
                <a:ext uri="{FF2B5EF4-FFF2-40B4-BE49-F238E27FC236}">
                  <a16:creationId xmlns:a16="http://schemas.microsoft.com/office/drawing/2014/main" id="{42AB9DBC-7E75-194D-1A91-98908F532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3888"/>
              <a:ext cx="864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1095" name="Text Box 23">
              <a:extLst>
                <a:ext uri="{FF2B5EF4-FFF2-40B4-BE49-F238E27FC236}">
                  <a16:creationId xmlns:a16="http://schemas.microsoft.com/office/drawing/2014/main" id="{4DBC5705-1DCA-E891-103E-5FEF8D51E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4032"/>
              <a:ext cx="430" cy="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00">
                  <a:cs typeface="Arial" panose="020B0604020202020204" pitchFamily="34" charset="0"/>
                </a:rPr>
                <a:t>Forms Server</a:t>
              </a:r>
            </a:p>
          </p:txBody>
        </p:sp>
      </p:grpSp>
      <p:grpSp>
        <p:nvGrpSpPr>
          <p:cNvPr id="131096" name="Group 24">
            <a:extLst>
              <a:ext uri="{FF2B5EF4-FFF2-40B4-BE49-F238E27FC236}">
                <a16:creationId xmlns:a16="http://schemas.microsoft.com/office/drawing/2014/main" id="{030D148F-1AD0-9BC5-9679-0480C6E6E4B5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2743200"/>
            <a:ext cx="1001713" cy="381000"/>
            <a:chOff x="4320" y="3888"/>
            <a:chExt cx="860" cy="402"/>
          </a:xfrm>
        </p:grpSpPr>
        <p:pic>
          <p:nvPicPr>
            <p:cNvPr id="131097" name="Picture 25">
              <a:extLst>
                <a:ext uri="{FF2B5EF4-FFF2-40B4-BE49-F238E27FC236}">
                  <a16:creationId xmlns:a16="http://schemas.microsoft.com/office/drawing/2014/main" id="{13393E92-BD7C-91AC-C861-2654ADBD4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3888"/>
              <a:ext cx="720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1098" name="Text Box 26">
              <a:extLst>
                <a:ext uri="{FF2B5EF4-FFF2-40B4-BE49-F238E27FC236}">
                  <a16:creationId xmlns:a16="http://schemas.microsoft.com/office/drawing/2014/main" id="{9B46DB51-941E-C86F-4CDC-3FABBAAC1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4032"/>
              <a:ext cx="8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000">
                  <a:cs typeface="Arial" panose="020B0604020202020204" pitchFamily="34" charset="0"/>
                </a:rPr>
                <a:t>Netfront Mobile</a:t>
              </a:r>
            </a:p>
          </p:txBody>
        </p:sp>
      </p:grpSp>
      <p:pic>
        <p:nvPicPr>
          <p:cNvPr id="131099" name="Picture 27">
            <a:extLst>
              <a:ext uri="{FF2B5EF4-FFF2-40B4-BE49-F238E27FC236}">
                <a16:creationId xmlns:a16="http://schemas.microsoft.com/office/drawing/2014/main" id="{8BFB35A9-42B8-1473-B291-6B3BACA85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485900"/>
            <a:ext cx="10668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100" name="Picture 28">
            <a:extLst>
              <a:ext uri="{FF2B5EF4-FFF2-40B4-BE49-F238E27FC236}">
                <a16:creationId xmlns:a16="http://schemas.microsoft.com/office/drawing/2014/main" id="{053E7502-40AD-F52C-F943-02C64A1A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886200"/>
            <a:ext cx="102870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1101" name="AutoShape 29">
            <a:extLst>
              <a:ext uri="{FF2B5EF4-FFF2-40B4-BE49-F238E27FC236}">
                <a16:creationId xmlns:a16="http://schemas.microsoft.com/office/drawing/2014/main" id="{BAF35517-5104-4D70-EE24-E0C76B24D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22860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1102" name="Text Box 30">
            <a:extLst>
              <a:ext uri="{FF2B5EF4-FFF2-40B4-BE49-F238E27FC236}">
                <a16:creationId xmlns:a16="http://schemas.microsoft.com/office/drawing/2014/main" id="{A600CDB2-8FF2-47FE-D75F-F6ED30ACD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5715000"/>
            <a:ext cx="1858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 b="0">
                <a:cs typeface="Arial" panose="020B0604020202020204" pitchFamily="34" charset="0"/>
              </a:rPr>
              <a:t>See </a:t>
            </a:r>
            <a:r>
              <a:rPr lang="en-US" altLang="en-US" sz="1600" b="0">
                <a:cs typeface="Arial" panose="020B0604020202020204" pitchFamily="34" charset="0"/>
              </a:rPr>
              <a:t>Wikipedia </a:t>
            </a:r>
            <a:r>
              <a:rPr lang="en-US" altLang="en-US" sz="1400" b="0">
                <a:cs typeface="Arial" panose="020B0604020202020204" pitchFamily="34" charset="0"/>
              </a:rPr>
              <a:t>“XForms”</a:t>
            </a:r>
          </a:p>
        </p:txBody>
      </p:sp>
      <p:pic>
        <p:nvPicPr>
          <p:cNvPr id="131103" name="Picture 31">
            <a:extLst>
              <a:ext uri="{FF2B5EF4-FFF2-40B4-BE49-F238E27FC236}">
                <a16:creationId xmlns:a16="http://schemas.microsoft.com/office/drawing/2014/main" id="{E1ED932C-E172-0F38-3E35-8010EBD9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4572000"/>
            <a:ext cx="2057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104" name="Picture 32">
            <a:extLst>
              <a:ext uri="{FF2B5EF4-FFF2-40B4-BE49-F238E27FC236}">
                <a16:creationId xmlns:a16="http://schemas.microsoft.com/office/drawing/2014/main" id="{31573A7B-DF04-4891-340D-0ADE658ED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257800"/>
            <a:ext cx="1600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105" name="Picture 33">
            <a:extLst>
              <a:ext uri="{FF2B5EF4-FFF2-40B4-BE49-F238E27FC236}">
                <a16:creationId xmlns:a16="http://schemas.microsoft.com/office/drawing/2014/main" id="{2BA4D6C1-69C6-DC0A-D65B-C83E00FDD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828800"/>
            <a:ext cx="98107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4F4FBA-E804-B25B-DD59-0243FB9E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725D03D-7902-3D0C-BC6E-D2D9A874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5C1260-713B-3CD5-DC91-9C5E09B7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2DC5-9F23-DC41-BB99-3116D5116FF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047FEDF9-A006-9CB4-5D80-D1383BF52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IBM Workplace Forms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D42A7381-3A4E-B3B4-767C-7BE0546FF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686300"/>
            <a:ext cx="7772400" cy="102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Enterprise application/forms/workflow built entirely around XForms and native XML databases</a:t>
            </a:r>
          </a:p>
        </p:txBody>
      </p:sp>
      <p:sp>
        <p:nvSpPr>
          <p:cNvPr id="174085" name="Text Box 5">
            <a:extLst>
              <a:ext uri="{FF2B5EF4-FFF2-40B4-BE49-F238E27FC236}">
                <a16:creationId xmlns:a16="http://schemas.microsoft.com/office/drawing/2014/main" id="{846D812D-6953-23F2-65D5-20D810F21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15000"/>
            <a:ext cx="7656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0"/>
              <a:t>http://download.boulder.ibm.com/ibmdl/pub/software/dw/workplace/overview-wp-forms.pdf</a:t>
            </a:r>
          </a:p>
        </p:txBody>
      </p:sp>
      <p:pic>
        <p:nvPicPr>
          <p:cNvPr id="174086" name="Picture 6">
            <a:extLst>
              <a:ext uri="{FF2B5EF4-FFF2-40B4-BE49-F238E27FC236}">
                <a16:creationId xmlns:a16="http://schemas.microsoft.com/office/drawing/2014/main" id="{28FF1DAB-B98F-D43A-2B13-8CDCDB59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57300"/>
            <a:ext cx="14192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087" name="Picture 7">
            <a:extLst>
              <a:ext uri="{FF2B5EF4-FFF2-40B4-BE49-F238E27FC236}">
                <a16:creationId xmlns:a16="http://schemas.microsoft.com/office/drawing/2014/main" id="{54031594-EE17-70DB-149F-81E17987A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68865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2EC05C9-7598-A17F-313D-7E177C8A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86602F78-5F97-9837-C983-F0D0FB7C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9ECD4EBE-B6BB-D32F-E9C4-04A8FFF8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B2A71-92C5-C64A-9282-8876BB41BE56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773E9E95-9A5C-944D-1BDE-FFC3F2839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Semantically Precise Vocabularies</a:t>
            </a:r>
          </a:p>
        </p:txBody>
      </p:sp>
      <p:graphicFrame>
        <p:nvGraphicFramePr>
          <p:cNvPr id="139267" name="Group 3">
            <a:extLst>
              <a:ext uri="{FF2B5EF4-FFF2-40B4-BE49-F238E27FC236}">
                <a16:creationId xmlns:a16="http://schemas.microsoft.com/office/drawing/2014/main" id="{D6A2CE1C-E727-5814-4E55-F762EDD97EC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549400" y="1371600"/>
          <a:ext cx="6261100" cy="424973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218534723"/>
                    </a:ext>
                  </a:extLst>
                </a:gridCol>
                <a:gridCol w="4965700">
                  <a:extLst>
                    <a:ext uri="{9D8B030D-6E8A-4147-A177-3AD203B41FA5}">
                      <a16:colId xmlns:a16="http://schemas.microsoft.com/office/drawing/2014/main" val="4177813504"/>
                    </a:ext>
                  </a:extLst>
                </a:gridCol>
              </a:tblGrid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Standard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25591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Atom/RSS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Syndication/Notification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621025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ACORD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Insurance Industry Forms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888062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FpML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Financial Products Markup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77676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FixML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Banking (Financial Information eXchange)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18863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HL7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Healthcare (now using XML)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29938"/>
                  </a:ext>
                </a:extLst>
              </a:tr>
              <a:tr h="269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MISMO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Mortgage Industry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967480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NIEM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National Information Exchange Model (registry)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921026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OpenTravel Alliance (Travel industry)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54690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School Interoperability Framework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579328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GJXDM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 Department of Justice (registry)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736741"/>
                  </a:ext>
                </a:extLst>
              </a:tr>
              <a:tr h="338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XBRL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XML Business Reporting Language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167113"/>
                  </a:ext>
                </a:extLst>
              </a:tr>
            </a:tbl>
          </a:graphicData>
        </a:graphic>
      </p:graphicFrame>
      <p:sp>
        <p:nvSpPr>
          <p:cNvPr id="139308" name="Text Box 44">
            <a:extLst>
              <a:ext uri="{FF2B5EF4-FFF2-40B4-BE49-F238E27FC236}">
                <a16:creationId xmlns:a16="http://schemas.microsoft.com/office/drawing/2014/main" id="{D4C5B8D0-BB81-B6D8-F0EA-2BBC08DB5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829300"/>
            <a:ext cx="4946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b="0">
                <a:cs typeface="Arial" panose="020B0604020202020204" pitchFamily="34" charset="0"/>
              </a:rPr>
              <a:t>See: http://en.wikipedia.org/wiki/Category:XML-based_standards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B7DD6B1-A343-4D6F-C3D5-66162EF0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A89EB2-DDC5-0621-BB4C-9C218C01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F05116-2755-3DE7-3690-27724627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1F107-85FE-824C-A9DC-73FF6C7EEDF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207607D2-D5C8-52DD-1F7D-3DCD41C4C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Pre-Built Using Industry Standards</a:t>
            </a:r>
          </a:p>
        </p:txBody>
      </p:sp>
      <p:pic>
        <p:nvPicPr>
          <p:cNvPr id="175108" name="Picture 4">
            <a:extLst>
              <a:ext uri="{FF2B5EF4-FFF2-40B4-BE49-F238E27FC236}">
                <a16:creationId xmlns:a16="http://schemas.microsoft.com/office/drawing/2014/main" id="{358CE310-0E39-EEA4-097C-94CC1F3B4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71600"/>
            <a:ext cx="62674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5109" name="Text Box 5">
            <a:extLst>
              <a:ext uri="{FF2B5EF4-FFF2-40B4-BE49-F238E27FC236}">
                <a16:creationId xmlns:a16="http://schemas.microsoft.com/office/drawing/2014/main" id="{49EF56B8-0E0E-3DE9-4E87-3F02BC4C8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14500"/>
            <a:ext cx="21717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6688" indent="-166688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 Narrow" panose="020B0604020202020204" pitchFamily="34" charset="0"/>
              </a:rPr>
              <a:t>Vertical</a:t>
            </a:r>
          </a:p>
          <a:p>
            <a:r>
              <a:rPr lang="en-US" altLang="en-US">
                <a:latin typeface="Arial Narrow" panose="020B0604020202020204" pitchFamily="34" charset="0"/>
              </a:rPr>
              <a:t>Integration</a:t>
            </a:r>
          </a:p>
          <a:p>
            <a:pPr>
              <a:buFontTx/>
              <a:buChar char="•"/>
            </a:pPr>
            <a:r>
              <a:rPr lang="en-US" altLang="en-US" b="0">
                <a:latin typeface="Arial Narrow" panose="020B0604020202020204" pitchFamily="34" charset="0"/>
              </a:rPr>
              <a:t>Healthcare</a:t>
            </a:r>
          </a:p>
          <a:p>
            <a:pPr>
              <a:buFontTx/>
              <a:buChar char="•"/>
            </a:pPr>
            <a:r>
              <a:rPr lang="en-US" altLang="en-US" b="0">
                <a:latin typeface="Arial Narrow" panose="020B0604020202020204" pitchFamily="34" charset="0"/>
              </a:rPr>
              <a:t>Government</a:t>
            </a:r>
          </a:p>
          <a:p>
            <a:pPr>
              <a:buFontTx/>
              <a:buChar char="•"/>
            </a:pPr>
            <a:r>
              <a:rPr lang="en-US" altLang="en-US" b="0">
                <a:latin typeface="Arial Narrow" panose="020B0604020202020204" pitchFamily="34" charset="0"/>
              </a:rPr>
              <a:t>Insurance</a:t>
            </a:r>
          </a:p>
          <a:p>
            <a:pPr>
              <a:buFontTx/>
              <a:buChar char="•"/>
            </a:pPr>
            <a:r>
              <a:rPr lang="en-US" altLang="en-US" b="0">
                <a:latin typeface="Arial Narrow" panose="020B0604020202020204" pitchFamily="34" charset="0"/>
              </a:rPr>
              <a:t>Banking</a:t>
            </a:r>
          </a:p>
          <a:p>
            <a:pPr>
              <a:buFontTx/>
              <a:buChar char="•"/>
            </a:pPr>
            <a:r>
              <a:rPr lang="en-US" altLang="en-US" b="0">
                <a:latin typeface="Arial Narrow" panose="020B0604020202020204" pitchFamily="34" charset="0"/>
              </a:rPr>
              <a:t>Manufacturing</a:t>
            </a:r>
          </a:p>
          <a:p>
            <a:pPr>
              <a:buFontTx/>
              <a:buChar char="•"/>
            </a:pPr>
            <a:r>
              <a:rPr lang="en-US" altLang="en-US" b="0">
                <a:latin typeface="Arial Narrow" panose="020B0604020202020204" pitchFamily="34" charset="0"/>
              </a:rPr>
              <a:t>Travel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037E62-E3C6-9A6E-F11E-ED207701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9C0340-6FC7-95E9-2B0B-56581095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0AECC44-B521-8307-96DC-ED525199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E3C3-2D33-1A4E-B0AB-27446E51E8B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C5F16AA-D84E-39E2-1143-78429E5B0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Driven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E540B23A-ABB7-7A72-9339-C84DF6324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14700" y="1485900"/>
            <a:ext cx="5110163" cy="4305300"/>
          </a:xfrm>
        </p:spPr>
        <p:txBody>
          <a:bodyPr/>
          <a:lstStyle/>
          <a:p>
            <a:r>
              <a:rPr lang="en-US" altLang="en-US" sz="2800"/>
              <a:t>XForms enables the developer to reuse business rules encapsulated in XML Schemas (xsd) and XML Transforms (xslt)</a:t>
            </a:r>
          </a:p>
          <a:p>
            <a:r>
              <a:rPr lang="en-US" altLang="en-US" sz="2800"/>
              <a:t>XForms reduces duplication and ensures that a change in the underlying business logic does not require rewriting in another language</a:t>
            </a:r>
          </a:p>
        </p:txBody>
      </p:sp>
      <p:sp>
        <p:nvSpPr>
          <p:cNvPr id="166916" name="AutoShape 4">
            <a:extLst>
              <a:ext uri="{FF2B5EF4-FFF2-40B4-BE49-F238E27FC236}">
                <a16:creationId xmlns:a16="http://schemas.microsoft.com/office/drawing/2014/main" id="{278F1165-CA86-3B90-E5DF-BD114F606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152900"/>
            <a:ext cx="914400" cy="1143000"/>
          </a:xfrm>
          <a:prstGeom prst="can">
            <a:avLst>
              <a:gd name="adj" fmla="val 22222"/>
            </a:avLst>
          </a:prstGeom>
          <a:solidFill>
            <a:srgbClr val="FFCC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XML</a:t>
            </a:r>
          </a:p>
          <a:p>
            <a:r>
              <a:rPr lang="en-US" altLang="en-US" sz="1800"/>
              <a:t>Schema</a:t>
            </a:r>
          </a:p>
        </p:txBody>
      </p:sp>
      <p:sp>
        <p:nvSpPr>
          <p:cNvPr id="166917" name="AutoShape 5">
            <a:extLst>
              <a:ext uri="{FF2B5EF4-FFF2-40B4-BE49-F238E27FC236}">
                <a16:creationId xmlns:a16="http://schemas.microsoft.com/office/drawing/2014/main" id="{4B7D3EEC-23AC-21F0-CA26-CEDD32B40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4152900"/>
            <a:ext cx="914400" cy="1143000"/>
          </a:xfrm>
          <a:prstGeom prst="can">
            <a:avLst>
              <a:gd name="adj" fmla="val 21354"/>
            </a:avLst>
          </a:prstGeom>
          <a:solidFill>
            <a:srgbClr val="FFCC66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Meta</a:t>
            </a:r>
            <a:br>
              <a:rPr lang="en-US" altLang="en-US" sz="1800"/>
            </a:br>
            <a:r>
              <a:rPr lang="en-US" altLang="en-US" sz="1800"/>
              <a:t>Data</a:t>
            </a:r>
          </a:p>
          <a:p>
            <a:r>
              <a:rPr lang="en-US" altLang="en-US" sz="1800"/>
              <a:t>Registry</a:t>
            </a:r>
          </a:p>
        </p:txBody>
      </p:sp>
      <p:sp>
        <p:nvSpPr>
          <p:cNvPr id="166918" name="Rectangle 6">
            <a:extLst>
              <a:ext uri="{FF2B5EF4-FFF2-40B4-BE49-F238E27FC236}">
                <a16:creationId xmlns:a16="http://schemas.microsoft.com/office/drawing/2014/main" id="{164E29E5-18CF-15A0-975C-665080FFC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943100"/>
            <a:ext cx="1676400" cy="13716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XForms</a:t>
            </a:r>
          </a:p>
          <a:p>
            <a:r>
              <a:rPr lang="en-US" altLang="en-US" sz="1800"/>
              <a:t>Application</a:t>
            </a:r>
          </a:p>
        </p:txBody>
      </p:sp>
      <p:sp>
        <p:nvSpPr>
          <p:cNvPr id="166919" name="Line 7">
            <a:extLst>
              <a:ext uri="{FF2B5EF4-FFF2-40B4-BE49-F238E27FC236}">
                <a16:creationId xmlns:a16="http://schemas.microsoft.com/office/drawing/2014/main" id="{50ECFC98-BF50-1E8F-64A8-8F926D8B9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8700" y="3314700"/>
            <a:ext cx="228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6920" name="Line 8">
            <a:extLst>
              <a:ext uri="{FF2B5EF4-FFF2-40B4-BE49-F238E27FC236}">
                <a16:creationId xmlns:a16="http://schemas.microsoft.com/office/drawing/2014/main" id="{0E9FF327-E4F6-3E20-8D63-4A20C018B3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43100" y="3314700"/>
            <a:ext cx="228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A96B633-46F7-9F13-2B4C-2B88B185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706503C-53A3-876D-4EF6-B5A2CF29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728AFE-6F41-F10A-FF0B-DE467716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694C5-5366-9847-8599-BA058FBA00C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1E9E8520-1618-5B3E-BE30-091C5A6A2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and Model are Trees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CFC0C080-DC5D-12CD-4DD7-4EF37C485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60700" y="1371600"/>
            <a:ext cx="5397500" cy="4686300"/>
          </a:xfrm>
        </p:spPr>
        <p:txBody>
          <a:bodyPr/>
          <a:lstStyle/>
          <a:p>
            <a:r>
              <a:rPr lang="en-US" altLang="en-US" sz="2800"/>
              <a:t>The view is a tree of a presentation data element</a:t>
            </a:r>
          </a:p>
          <a:p>
            <a:r>
              <a:rPr lang="en-US" altLang="en-US" sz="2800"/>
              <a:t>Models are comprised of one or more trees</a:t>
            </a:r>
          </a:p>
          <a:p>
            <a:r>
              <a:rPr lang="en-US" altLang="en-US" sz="2800"/>
              <a:t>XForms supplies the control layer that moves data elements to and from the model</a:t>
            </a:r>
          </a:p>
          <a:p>
            <a:r>
              <a:rPr lang="en-US" altLang="en-US" sz="2800"/>
              <a:t>Users don’t have to worry about moving things to and from the screen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665BF0FB-BAD6-2104-233B-293021693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29100"/>
            <a:ext cx="2057400" cy="1600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800" b="0"/>
              <a:t>View (Presentation)</a:t>
            </a:r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C98B683A-97B8-9D9D-6C35-970EFDDBD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14700"/>
            <a:ext cx="2057400" cy="5715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0"/>
              <a:t>Control (Bind)</a:t>
            </a: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82BC37CC-09E3-2FA0-43BA-EFB29354F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85900"/>
            <a:ext cx="2057400" cy="14859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1800" b="0"/>
              <a:t>Model</a:t>
            </a:r>
          </a:p>
        </p:txBody>
      </p:sp>
      <p:grpSp>
        <p:nvGrpSpPr>
          <p:cNvPr id="168967" name="Group 7">
            <a:extLst>
              <a:ext uri="{FF2B5EF4-FFF2-40B4-BE49-F238E27FC236}">
                <a16:creationId xmlns:a16="http://schemas.microsoft.com/office/drawing/2014/main" id="{FFA816AE-EC27-3F0D-F706-83AC79996D1C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1943100"/>
            <a:ext cx="1447800" cy="838200"/>
            <a:chOff x="432" y="1008"/>
            <a:chExt cx="912" cy="528"/>
          </a:xfrm>
        </p:grpSpPr>
        <p:sp>
          <p:nvSpPr>
            <p:cNvPr id="168968" name="Oval 8">
              <a:extLst>
                <a:ext uri="{FF2B5EF4-FFF2-40B4-BE49-F238E27FC236}">
                  <a16:creationId xmlns:a16="http://schemas.microsoft.com/office/drawing/2014/main" id="{0F4BABB0-A3AD-319E-5088-45605F60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08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9" name="Oval 9">
              <a:extLst>
                <a:ext uri="{FF2B5EF4-FFF2-40B4-BE49-F238E27FC236}">
                  <a16:creationId xmlns:a16="http://schemas.microsoft.com/office/drawing/2014/main" id="{4C082FAB-5718-53F9-8DE5-71E5BF3E9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0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70" name="Oval 10">
              <a:extLst>
                <a:ext uri="{FF2B5EF4-FFF2-40B4-BE49-F238E27FC236}">
                  <a16:creationId xmlns:a16="http://schemas.microsoft.com/office/drawing/2014/main" id="{EFEFE817-4D4E-96F2-41E1-435B2FC55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0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71" name="Oval 11">
              <a:extLst>
                <a:ext uri="{FF2B5EF4-FFF2-40B4-BE49-F238E27FC236}">
                  <a16:creationId xmlns:a16="http://schemas.microsoft.com/office/drawing/2014/main" id="{0E68FAC9-EC72-2998-0440-39AD4D4D3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92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72" name="Oval 12">
              <a:extLst>
                <a:ext uri="{FF2B5EF4-FFF2-40B4-BE49-F238E27FC236}">
                  <a16:creationId xmlns:a16="http://schemas.microsoft.com/office/drawing/2014/main" id="{FF8A2E02-10BD-753D-8707-AD9FC36FC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392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73" name="Oval 13">
              <a:extLst>
                <a:ext uri="{FF2B5EF4-FFF2-40B4-BE49-F238E27FC236}">
                  <a16:creationId xmlns:a16="http://schemas.microsoft.com/office/drawing/2014/main" id="{99A167D6-7881-090B-E7CE-2EBD80EA2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92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8974" name="AutoShape 14">
              <a:extLst>
                <a:ext uri="{FF2B5EF4-FFF2-40B4-BE49-F238E27FC236}">
                  <a16:creationId xmlns:a16="http://schemas.microsoft.com/office/drawing/2014/main" id="{B344AFEC-6298-4D55-FF7D-0F79B07540E9}"/>
                </a:ext>
              </a:extLst>
            </p:cNvPr>
            <p:cNvCxnSpPr>
              <a:cxnSpLocks noChangeShapeType="1"/>
              <a:stCxn id="168968" idx="3"/>
              <a:endCxn id="168969" idx="7"/>
            </p:cNvCxnSpPr>
            <p:nvPr/>
          </p:nvCxnSpPr>
          <p:spPr bwMode="auto">
            <a:xfrm flipH="1">
              <a:off x="747" y="1131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975" name="AutoShape 15">
              <a:extLst>
                <a:ext uri="{FF2B5EF4-FFF2-40B4-BE49-F238E27FC236}">
                  <a16:creationId xmlns:a16="http://schemas.microsoft.com/office/drawing/2014/main" id="{9A91B4EF-9A4C-1ABF-41B1-7F5929FD6A45}"/>
                </a:ext>
              </a:extLst>
            </p:cNvPr>
            <p:cNvCxnSpPr>
              <a:cxnSpLocks noChangeShapeType="1"/>
              <a:stCxn id="168968" idx="5"/>
              <a:endCxn id="168970" idx="1"/>
            </p:cNvCxnSpPr>
            <p:nvPr/>
          </p:nvCxnSpPr>
          <p:spPr bwMode="auto">
            <a:xfrm>
              <a:off x="939" y="1131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976" name="AutoShape 16">
              <a:extLst>
                <a:ext uri="{FF2B5EF4-FFF2-40B4-BE49-F238E27FC236}">
                  <a16:creationId xmlns:a16="http://schemas.microsoft.com/office/drawing/2014/main" id="{17A617E5-28C4-71F9-F728-410D606EFDFC}"/>
                </a:ext>
              </a:extLst>
            </p:cNvPr>
            <p:cNvCxnSpPr>
              <a:cxnSpLocks noChangeShapeType="1"/>
              <a:stCxn id="168969" idx="3"/>
              <a:endCxn id="168971" idx="7"/>
            </p:cNvCxnSpPr>
            <p:nvPr/>
          </p:nvCxnSpPr>
          <p:spPr bwMode="auto">
            <a:xfrm flipH="1">
              <a:off x="555" y="1323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977" name="AutoShape 17">
              <a:extLst>
                <a:ext uri="{FF2B5EF4-FFF2-40B4-BE49-F238E27FC236}">
                  <a16:creationId xmlns:a16="http://schemas.microsoft.com/office/drawing/2014/main" id="{9205743E-7AD9-C258-5EB6-23AC4DB8C407}"/>
                </a:ext>
              </a:extLst>
            </p:cNvPr>
            <p:cNvCxnSpPr>
              <a:cxnSpLocks noChangeShapeType="1"/>
              <a:stCxn id="168969" idx="5"/>
              <a:endCxn id="168972" idx="1"/>
            </p:cNvCxnSpPr>
            <p:nvPr/>
          </p:nvCxnSpPr>
          <p:spPr bwMode="auto">
            <a:xfrm>
              <a:off x="747" y="1323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978" name="AutoShape 18">
              <a:extLst>
                <a:ext uri="{FF2B5EF4-FFF2-40B4-BE49-F238E27FC236}">
                  <a16:creationId xmlns:a16="http://schemas.microsoft.com/office/drawing/2014/main" id="{5A62463E-6AAF-5371-373E-7628512C7D0C}"/>
                </a:ext>
              </a:extLst>
            </p:cNvPr>
            <p:cNvCxnSpPr>
              <a:cxnSpLocks noChangeShapeType="1"/>
              <a:stCxn id="168970" idx="5"/>
              <a:endCxn id="168973" idx="1"/>
            </p:cNvCxnSpPr>
            <p:nvPr/>
          </p:nvCxnSpPr>
          <p:spPr bwMode="auto">
            <a:xfrm>
              <a:off x="1131" y="1323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8979" name="Group 19">
            <a:extLst>
              <a:ext uri="{FF2B5EF4-FFF2-40B4-BE49-F238E27FC236}">
                <a16:creationId xmlns:a16="http://schemas.microsoft.com/office/drawing/2014/main" id="{EC7C0725-4207-E8FF-AD57-3F4B15F8613F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4686300"/>
            <a:ext cx="1447800" cy="838200"/>
            <a:chOff x="432" y="1008"/>
            <a:chExt cx="912" cy="528"/>
          </a:xfrm>
        </p:grpSpPr>
        <p:sp>
          <p:nvSpPr>
            <p:cNvPr id="168980" name="Oval 20">
              <a:extLst>
                <a:ext uri="{FF2B5EF4-FFF2-40B4-BE49-F238E27FC236}">
                  <a16:creationId xmlns:a16="http://schemas.microsoft.com/office/drawing/2014/main" id="{9272633D-FEFC-5770-1EE8-0809A6BA8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008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1" name="Oval 21">
              <a:extLst>
                <a:ext uri="{FF2B5EF4-FFF2-40B4-BE49-F238E27FC236}">
                  <a16:creationId xmlns:a16="http://schemas.microsoft.com/office/drawing/2014/main" id="{F08C0378-EB5F-DDD1-CD74-29BD921C6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20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2" name="Oval 22">
              <a:extLst>
                <a:ext uri="{FF2B5EF4-FFF2-40B4-BE49-F238E27FC236}">
                  <a16:creationId xmlns:a16="http://schemas.microsoft.com/office/drawing/2014/main" id="{B023B4DC-C7E7-736E-A2B9-733866F5F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00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3" name="Oval 23">
              <a:extLst>
                <a:ext uri="{FF2B5EF4-FFF2-40B4-BE49-F238E27FC236}">
                  <a16:creationId xmlns:a16="http://schemas.microsoft.com/office/drawing/2014/main" id="{637791AA-63B6-8C50-4518-FBE73C0C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92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4" name="Oval 24">
              <a:extLst>
                <a:ext uri="{FF2B5EF4-FFF2-40B4-BE49-F238E27FC236}">
                  <a16:creationId xmlns:a16="http://schemas.microsoft.com/office/drawing/2014/main" id="{6567754C-BE65-E799-0CCD-702EF4F9B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392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5" name="Oval 25">
              <a:extLst>
                <a:ext uri="{FF2B5EF4-FFF2-40B4-BE49-F238E27FC236}">
                  <a16:creationId xmlns:a16="http://schemas.microsoft.com/office/drawing/2014/main" id="{2BAC1807-0894-6191-4173-9954B4BD0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92"/>
              <a:ext cx="144" cy="1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8986" name="AutoShape 26">
              <a:extLst>
                <a:ext uri="{FF2B5EF4-FFF2-40B4-BE49-F238E27FC236}">
                  <a16:creationId xmlns:a16="http://schemas.microsoft.com/office/drawing/2014/main" id="{39A09FAB-49E1-DE65-63B3-3E5B3DF59D87}"/>
                </a:ext>
              </a:extLst>
            </p:cNvPr>
            <p:cNvCxnSpPr>
              <a:cxnSpLocks noChangeShapeType="1"/>
              <a:stCxn id="168980" idx="3"/>
              <a:endCxn id="168981" idx="7"/>
            </p:cNvCxnSpPr>
            <p:nvPr/>
          </p:nvCxnSpPr>
          <p:spPr bwMode="auto">
            <a:xfrm flipH="1">
              <a:off x="747" y="1131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987" name="AutoShape 27">
              <a:extLst>
                <a:ext uri="{FF2B5EF4-FFF2-40B4-BE49-F238E27FC236}">
                  <a16:creationId xmlns:a16="http://schemas.microsoft.com/office/drawing/2014/main" id="{72887C21-2844-68AD-F6D7-4D7CEBDEC5B7}"/>
                </a:ext>
              </a:extLst>
            </p:cNvPr>
            <p:cNvCxnSpPr>
              <a:cxnSpLocks noChangeShapeType="1"/>
              <a:stCxn id="168980" idx="5"/>
              <a:endCxn id="168982" idx="1"/>
            </p:cNvCxnSpPr>
            <p:nvPr/>
          </p:nvCxnSpPr>
          <p:spPr bwMode="auto">
            <a:xfrm>
              <a:off x="939" y="1131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988" name="AutoShape 28">
              <a:extLst>
                <a:ext uri="{FF2B5EF4-FFF2-40B4-BE49-F238E27FC236}">
                  <a16:creationId xmlns:a16="http://schemas.microsoft.com/office/drawing/2014/main" id="{A6053CA2-F3BE-B88E-C94E-679A9D3CB7CC}"/>
                </a:ext>
              </a:extLst>
            </p:cNvPr>
            <p:cNvCxnSpPr>
              <a:cxnSpLocks noChangeShapeType="1"/>
              <a:stCxn id="168981" idx="3"/>
              <a:endCxn id="168983" idx="7"/>
            </p:cNvCxnSpPr>
            <p:nvPr/>
          </p:nvCxnSpPr>
          <p:spPr bwMode="auto">
            <a:xfrm flipH="1">
              <a:off x="555" y="1323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989" name="AutoShape 29">
              <a:extLst>
                <a:ext uri="{FF2B5EF4-FFF2-40B4-BE49-F238E27FC236}">
                  <a16:creationId xmlns:a16="http://schemas.microsoft.com/office/drawing/2014/main" id="{CC9FA9BE-1F8F-D1F6-9EA0-5E6858E60652}"/>
                </a:ext>
              </a:extLst>
            </p:cNvPr>
            <p:cNvCxnSpPr>
              <a:cxnSpLocks noChangeShapeType="1"/>
              <a:stCxn id="168981" idx="5"/>
              <a:endCxn id="168984" idx="1"/>
            </p:cNvCxnSpPr>
            <p:nvPr/>
          </p:nvCxnSpPr>
          <p:spPr bwMode="auto">
            <a:xfrm>
              <a:off x="747" y="1323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990" name="AutoShape 30">
              <a:extLst>
                <a:ext uri="{FF2B5EF4-FFF2-40B4-BE49-F238E27FC236}">
                  <a16:creationId xmlns:a16="http://schemas.microsoft.com/office/drawing/2014/main" id="{955027DA-3570-9AEF-9C93-535CB94BDE31}"/>
                </a:ext>
              </a:extLst>
            </p:cNvPr>
            <p:cNvCxnSpPr>
              <a:cxnSpLocks noChangeShapeType="1"/>
              <a:stCxn id="168982" idx="5"/>
              <a:endCxn id="168985" idx="1"/>
            </p:cNvCxnSpPr>
            <p:nvPr/>
          </p:nvCxnSpPr>
          <p:spPr bwMode="auto">
            <a:xfrm>
              <a:off x="1131" y="1323"/>
              <a:ext cx="9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68993" name="AutoShape 33">
            <a:extLst>
              <a:ext uri="{FF2B5EF4-FFF2-40B4-BE49-F238E27FC236}">
                <a16:creationId xmlns:a16="http://schemas.microsoft.com/office/drawing/2014/main" id="{4714B35A-959E-5143-35D5-AA98BBC31558}"/>
              </a:ext>
            </a:extLst>
          </p:cNvPr>
          <p:cNvCxnSpPr>
            <a:cxnSpLocks noChangeShapeType="1"/>
            <a:stCxn id="168966" idx="2"/>
            <a:endCxn id="168965" idx="0"/>
          </p:cNvCxnSpPr>
          <p:nvPr/>
        </p:nvCxnSpPr>
        <p:spPr bwMode="auto">
          <a:xfrm>
            <a:off x="1485900" y="2981325"/>
            <a:ext cx="0" cy="323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994" name="AutoShape 34">
            <a:extLst>
              <a:ext uri="{FF2B5EF4-FFF2-40B4-BE49-F238E27FC236}">
                <a16:creationId xmlns:a16="http://schemas.microsoft.com/office/drawing/2014/main" id="{F225F262-FD93-1AEB-AE6C-63D7A02FE22F}"/>
              </a:ext>
            </a:extLst>
          </p:cNvPr>
          <p:cNvCxnSpPr>
            <a:cxnSpLocks noChangeShapeType="1"/>
            <a:stCxn id="168965" idx="2"/>
            <a:endCxn id="168964" idx="0"/>
          </p:cNvCxnSpPr>
          <p:nvPr/>
        </p:nvCxnSpPr>
        <p:spPr bwMode="auto">
          <a:xfrm>
            <a:off x="1485900" y="3895725"/>
            <a:ext cx="0" cy="323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DB66553-7F7F-C96B-9ACA-24586F71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DCD78D-E482-4CC2-00D1-099F3025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6303598-1FB0-2F9A-E34D-5AACA4CC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CF13-D1EB-D94F-98E2-ACE3B59E3DA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FA7810A-FB65-8F18-F75A-AB24A17CF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XForms Input Control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473A28ED-F6CD-879D-317D-E30609439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4343400"/>
            <a:ext cx="6515100" cy="1714500"/>
          </a:xfr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000096"/>
                </a:solidFill>
                <a:latin typeface="Arial" panose="020B0604020202020204" pitchFamily="34" charset="0"/>
              </a:rPr>
              <a:t>&lt;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xf:input ref</a:t>
            </a:r>
            <a:r>
              <a:rPr lang="en-US" altLang="en-US">
                <a:solidFill>
                  <a:srgbClr val="000096"/>
                </a:solidFill>
                <a:latin typeface="Arial" panose="020B0604020202020204" pitchFamily="34" charset="0"/>
              </a:rPr>
              <a:t>=</a:t>
            </a:r>
            <a:r>
              <a:rPr lang="en-US" altLang="en-US">
                <a:solidFill>
                  <a:srgbClr val="640064"/>
                </a:solidFill>
                <a:latin typeface="Arial" panose="020B0604020202020204" pitchFamily="34" charset="0"/>
              </a:rPr>
              <a:t>“name"</a:t>
            </a:r>
            <a:r>
              <a:rPr lang="en-US" altLang="en-US">
                <a:solidFill>
                  <a:srgbClr val="000096"/>
                </a:solidFill>
                <a:latin typeface="Arial" panose="020B0604020202020204" pitchFamily="34" charset="0"/>
              </a:rPr>
              <a:t>&gt;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>
                <a:solidFill>
                  <a:srgbClr val="000096"/>
                </a:solidFill>
                <a:latin typeface="Arial" panose="020B0604020202020204" pitchFamily="34" charset="0"/>
              </a:rPr>
              <a:t>&lt;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xf:label</a:t>
            </a:r>
            <a:r>
              <a:rPr lang="en-US" altLang="en-US">
                <a:solidFill>
                  <a:srgbClr val="000096"/>
                </a:solidFill>
                <a:latin typeface="Arial" panose="020B0604020202020204" pitchFamily="34" charset="0"/>
              </a:rPr>
              <a:t>&gt;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Name:</a:t>
            </a:r>
            <a:r>
              <a:rPr lang="en-US" altLang="en-US">
                <a:solidFill>
                  <a:srgbClr val="000096"/>
                </a:solidFill>
                <a:latin typeface="Arial" panose="020B0604020202020204" pitchFamily="34" charset="0"/>
              </a:rPr>
              <a:t>&lt;/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xf:label</a:t>
            </a:r>
            <a:r>
              <a:rPr lang="en-US" altLang="en-US">
                <a:solidFill>
                  <a:srgbClr val="000096"/>
                </a:solidFill>
                <a:latin typeface="Arial" panose="020B0604020202020204" pitchFamily="34" charset="0"/>
              </a:rPr>
              <a:t>&gt;</a:t>
            </a: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rgbClr val="000096"/>
                </a:solidFill>
                <a:latin typeface="Arial" panose="020B0604020202020204" pitchFamily="34" charset="0"/>
              </a:rPr>
              <a:t>&lt;/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xf:input</a:t>
            </a:r>
            <a:r>
              <a:rPr lang="en-US" altLang="en-US">
                <a:solidFill>
                  <a:srgbClr val="000096"/>
                </a:solidFill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5BE03E50-29E9-FF6C-C26B-BF6FB41F6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57300"/>
            <a:ext cx="6400800" cy="27432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b="0">
                <a:solidFill>
                  <a:srgbClr val="000096"/>
                </a:solidFill>
                <a:latin typeface="Arial" panose="020B0604020202020204" pitchFamily="34" charset="0"/>
              </a:rPr>
              <a:t>&lt;</a:t>
            </a:r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xf:instance xmlns</a:t>
            </a:r>
            <a:r>
              <a:rPr lang="en-US" altLang="en-US" b="0">
                <a:solidFill>
                  <a:srgbClr val="000096"/>
                </a:solidFill>
                <a:latin typeface="Arial" panose="020B0604020202020204" pitchFamily="34" charset="0"/>
              </a:rPr>
              <a:t>=</a:t>
            </a:r>
            <a:r>
              <a:rPr lang="en-US" altLang="en-US" b="0">
                <a:solidFill>
                  <a:srgbClr val="640064"/>
                </a:solidFill>
                <a:latin typeface="Arial" panose="020B0604020202020204" pitchFamily="34" charset="0"/>
              </a:rPr>
              <a:t>“"</a:t>
            </a:r>
            <a:r>
              <a:rPr lang="en-US" altLang="en-US" b="0">
                <a:solidFill>
                  <a:srgbClr val="000096"/>
                </a:solidFill>
                <a:latin typeface="Arial" panose="020B0604020202020204" pitchFamily="34" charset="0"/>
              </a:rPr>
              <a:t>&gt;</a:t>
            </a:r>
            <a:endParaRPr lang="en-US" altLang="en-US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b="0">
                <a:solidFill>
                  <a:srgbClr val="000096"/>
                </a:solidFill>
                <a:latin typeface="Arial" panose="020B0604020202020204" pitchFamily="34" charset="0"/>
              </a:rPr>
              <a:t>&lt;</a:t>
            </a:r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en-US" altLang="en-US" b="0">
                <a:solidFill>
                  <a:srgbClr val="000096"/>
                </a:solidFill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0">
                <a:solidFill>
                  <a:srgbClr val="000096"/>
                </a:solidFill>
                <a:latin typeface="Arial" panose="020B0604020202020204" pitchFamily="34" charset="0"/>
              </a:rPr>
              <a:t>           &lt;</a:t>
            </a:r>
            <a:r>
              <a:rPr lang="en-US" altLang="en-US" b="0">
                <a:latin typeface="Arial" panose="020B0604020202020204" pitchFamily="34" charset="0"/>
              </a:rPr>
              <a:t>name</a:t>
            </a:r>
            <a:r>
              <a:rPr lang="en-US" altLang="en-US" b="0">
                <a:solidFill>
                  <a:srgbClr val="000096"/>
                </a:solidFill>
                <a:latin typeface="Arial" panose="020B0604020202020204" pitchFamily="34" charset="0"/>
              </a:rPr>
              <a:t>&gt;</a:t>
            </a:r>
            <a:r>
              <a:rPr lang="en-US" altLang="en-US" b="0">
                <a:latin typeface="Arial" panose="020B0604020202020204" pitchFamily="34" charset="0"/>
              </a:rPr>
              <a:t>John Doe</a:t>
            </a:r>
            <a:r>
              <a:rPr lang="en-US" altLang="en-US" b="0">
                <a:solidFill>
                  <a:srgbClr val="000096"/>
                </a:solidFill>
                <a:latin typeface="Arial" panose="020B0604020202020204" pitchFamily="34" charset="0"/>
              </a:rPr>
              <a:t>&lt;/</a:t>
            </a:r>
            <a:r>
              <a:rPr lang="en-US" altLang="en-US" b="0">
                <a:latin typeface="Arial" panose="020B0604020202020204" pitchFamily="34" charset="0"/>
              </a:rPr>
              <a:t>name</a:t>
            </a:r>
            <a:r>
              <a:rPr lang="en-US" altLang="en-US" b="0">
                <a:solidFill>
                  <a:srgbClr val="000096"/>
                </a:solidFill>
                <a:latin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lang="en-US" altLang="en-US" b="0">
                <a:solidFill>
                  <a:srgbClr val="000096"/>
                </a:solidFill>
                <a:latin typeface="Arial" panose="020B0604020202020204" pitchFamily="34" charset="0"/>
              </a:rPr>
              <a:t>&lt;/</a:t>
            </a:r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data</a:t>
            </a:r>
            <a:r>
              <a:rPr lang="en-US" altLang="en-US" b="0">
                <a:solidFill>
                  <a:srgbClr val="000096"/>
                </a:solidFill>
                <a:latin typeface="Arial" panose="020B0604020202020204" pitchFamily="34" charset="0"/>
              </a:rPr>
              <a:t>&gt;</a:t>
            </a:r>
            <a:endParaRPr lang="en-US" altLang="en-US" b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0">
                <a:solidFill>
                  <a:srgbClr val="000096"/>
                </a:solidFill>
                <a:latin typeface="Arial" panose="020B0604020202020204" pitchFamily="34" charset="0"/>
              </a:rPr>
              <a:t>&lt;/</a:t>
            </a:r>
            <a:r>
              <a:rPr lang="en-US" altLang="en-US" b="0">
                <a:solidFill>
                  <a:srgbClr val="000000"/>
                </a:solidFill>
                <a:latin typeface="Arial" panose="020B0604020202020204" pitchFamily="34" charset="0"/>
              </a:rPr>
              <a:t>xf:instance</a:t>
            </a:r>
            <a:r>
              <a:rPr lang="en-US" altLang="en-US" b="0">
                <a:solidFill>
                  <a:srgbClr val="000096"/>
                </a:solidFill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167941" name="Line 5">
            <a:extLst>
              <a:ext uri="{FF2B5EF4-FFF2-40B4-BE49-F238E27FC236}">
                <a16:creationId xmlns:a16="http://schemas.microsoft.com/office/drawing/2014/main" id="{3F4A700A-87A5-F45C-1B86-46D68FB5CC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43300" y="2743200"/>
            <a:ext cx="800100" cy="1600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A167A88-DC92-2D59-76A8-6E28575F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8AB874-9F1D-039E-4E09-A1C46B2A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E2ADA2F-181E-BCB9-40E6-8AF4EBF6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E7B7-0A2C-7E4C-A642-4C96E7C6E55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7108" name="Rectangle 1028">
            <a:extLst>
              <a:ext uri="{FF2B5EF4-FFF2-40B4-BE49-F238E27FC236}">
                <a16:creationId xmlns:a16="http://schemas.microsoft.com/office/drawing/2014/main" id="{1E6267BE-3EF2-8862-7594-BAD077435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 of XRX</a:t>
            </a:r>
          </a:p>
        </p:txBody>
      </p:sp>
      <p:sp>
        <p:nvSpPr>
          <p:cNvPr id="47109" name="Rectangle 1029">
            <a:extLst>
              <a:ext uri="{FF2B5EF4-FFF2-40B4-BE49-F238E27FC236}">
                <a16:creationId xmlns:a16="http://schemas.microsoft.com/office/drawing/2014/main" id="{027A3726-3CD7-DBE6-B053-8589D6D6D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What is XRX?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</a:rPr>
              <a:t>The “no-translation” architecture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How is XRX different from traditional three-tier architecture backed by a relational database?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The evolution of computer languages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</a:rPr>
              <a:t>migrating to declarative and functional languages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Overview of XForms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Overview of XQuery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Overview of REST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</a:rPr>
              <a:t>Impact on Web Application Development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06D1DBA-2C7B-324A-2BCE-1FD0686B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54EF699-5AB2-5ACA-C58E-055F63B3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8E1177-C2CF-CFA5-5558-2F889FA3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11DF0-FD04-E348-A407-27BB650A4C5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93F17FD5-F07C-DAD1-7C15-2825A5B47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Models and View Are Linked with "Bind"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58AC649A-0F0F-5FC1-C6FB-F9A164AA8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5372100"/>
            <a:ext cx="7772400" cy="774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Both the model and the views are trees of data elements</a:t>
            </a:r>
          </a:p>
        </p:txBody>
      </p:sp>
      <p:sp>
        <p:nvSpPr>
          <p:cNvPr id="169988" name="Oval 4">
            <a:extLst>
              <a:ext uri="{FF2B5EF4-FFF2-40B4-BE49-F238E27FC236}">
                <a16:creationId xmlns:a16="http://schemas.microsoft.com/office/drawing/2014/main" id="{55E10152-DF72-9D6D-F560-3DED7AB6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409700"/>
            <a:ext cx="936625" cy="500063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800"/>
              <a:t>HTML</a:t>
            </a:r>
          </a:p>
        </p:txBody>
      </p:sp>
      <p:sp>
        <p:nvSpPr>
          <p:cNvPr id="169989" name="Oval 5">
            <a:extLst>
              <a:ext uri="{FF2B5EF4-FFF2-40B4-BE49-F238E27FC236}">
                <a16:creationId xmlns:a16="http://schemas.microsoft.com/office/drawing/2014/main" id="{F2FC3808-FCA3-6030-5B9B-B2B7B010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95500"/>
            <a:ext cx="1065213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xf:model</a:t>
            </a:r>
          </a:p>
        </p:txBody>
      </p:sp>
      <p:sp>
        <p:nvSpPr>
          <p:cNvPr id="169990" name="Oval 6">
            <a:extLst>
              <a:ext uri="{FF2B5EF4-FFF2-40B4-BE49-F238E27FC236}">
                <a16:creationId xmlns:a16="http://schemas.microsoft.com/office/drawing/2014/main" id="{9E3A48F9-890D-ADA9-6489-0CD2C1E5D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781300"/>
            <a:ext cx="901700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Person</a:t>
            </a:r>
          </a:p>
        </p:txBody>
      </p:sp>
      <p:sp>
        <p:nvSpPr>
          <p:cNvPr id="169991" name="Oval 7">
            <a:extLst>
              <a:ext uri="{FF2B5EF4-FFF2-40B4-BE49-F238E27FC236}">
                <a16:creationId xmlns:a16="http://schemas.microsoft.com/office/drawing/2014/main" id="{E3B78D2B-F53C-2651-4550-8E507D4E9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67100"/>
            <a:ext cx="765175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Name</a:t>
            </a:r>
          </a:p>
        </p:txBody>
      </p:sp>
      <p:cxnSp>
        <p:nvCxnSpPr>
          <p:cNvPr id="169992" name="AutoShape 8">
            <a:extLst>
              <a:ext uri="{FF2B5EF4-FFF2-40B4-BE49-F238E27FC236}">
                <a16:creationId xmlns:a16="http://schemas.microsoft.com/office/drawing/2014/main" id="{355509B7-FDAB-2E82-F128-2945B3735D41}"/>
              </a:ext>
            </a:extLst>
          </p:cNvPr>
          <p:cNvCxnSpPr>
            <a:cxnSpLocks noChangeShapeType="1"/>
            <a:stCxn id="169988" idx="3"/>
            <a:endCxn id="169999" idx="7"/>
          </p:cNvCxnSpPr>
          <p:nvPr/>
        </p:nvCxnSpPr>
        <p:spPr bwMode="auto">
          <a:xfrm flipH="1" flipV="1">
            <a:off x="3784600" y="1841500"/>
            <a:ext cx="771525" cy="47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3" name="AutoShape 9">
            <a:extLst>
              <a:ext uri="{FF2B5EF4-FFF2-40B4-BE49-F238E27FC236}">
                <a16:creationId xmlns:a16="http://schemas.microsoft.com/office/drawing/2014/main" id="{D57B7A8A-2533-B0EB-14F3-AA6815CEA9F1}"/>
              </a:ext>
            </a:extLst>
          </p:cNvPr>
          <p:cNvCxnSpPr>
            <a:cxnSpLocks noChangeShapeType="1"/>
            <a:stCxn id="169989" idx="4"/>
            <a:endCxn id="169990" idx="0"/>
          </p:cNvCxnSpPr>
          <p:nvPr/>
        </p:nvCxnSpPr>
        <p:spPr bwMode="auto">
          <a:xfrm flipH="1">
            <a:off x="2051050" y="2516188"/>
            <a:ext cx="234950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4" name="Oval 10">
            <a:extLst>
              <a:ext uri="{FF2B5EF4-FFF2-40B4-BE49-F238E27FC236}">
                <a16:creationId xmlns:a16="http://schemas.microsoft.com/office/drawing/2014/main" id="{36A14CDC-98D9-7D9D-A9F6-4D2A240F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4457700"/>
            <a:ext cx="595312" cy="411163"/>
          </a:xfrm>
          <a:prstGeom prst="ellipse">
            <a:avLst/>
          </a:prstGeom>
          <a:solidFill>
            <a:srgbClr val="66FF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first</a:t>
            </a:r>
          </a:p>
        </p:txBody>
      </p:sp>
      <p:sp>
        <p:nvSpPr>
          <p:cNvPr id="169995" name="Oval 11">
            <a:extLst>
              <a:ext uri="{FF2B5EF4-FFF2-40B4-BE49-F238E27FC236}">
                <a16:creationId xmlns:a16="http://schemas.microsoft.com/office/drawing/2014/main" id="{6715F3F9-79BC-C9C8-8190-62738998F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5" y="4457700"/>
            <a:ext cx="560388" cy="411163"/>
          </a:xfrm>
          <a:prstGeom prst="ellipse">
            <a:avLst/>
          </a:prstGeom>
          <a:solidFill>
            <a:srgbClr val="66FF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last</a:t>
            </a:r>
          </a:p>
        </p:txBody>
      </p:sp>
      <p:cxnSp>
        <p:nvCxnSpPr>
          <p:cNvPr id="169996" name="AutoShape 12">
            <a:extLst>
              <a:ext uri="{FF2B5EF4-FFF2-40B4-BE49-F238E27FC236}">
                <a16:creationId xmlns:a16="http://schemas.microsoft.com/office/drawing/2014/main" id="{C39E91A9-3956-289E-E187-36B1FB4136E3}"/>
              </a:ext>
            </a:extLst>
          </p:cNvPr>
          <p:cNvCxnSpPr>
            <a:cxnSpLocks noChangeShapeType="1"/>
            <a:stCxn id="169990" idx="4"/>
            <a:endCxn id="169991" idx="0"/>
          </p:cNvCxnSpPr>
          <p:nvPr/>
        </p:nvCxnSpPr>
        <p:spPr bwMode="auto">
          <a:xfrm>
            <a:off x="2051050" y="3201988"/>
            <a:ext cx="841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7" name="AutoShape 13">
            <a:extLst>
              <a:ext uri="{FF2B5EF4-FFF2-40B4-BE49-F238E27FC236}">
                <a16:creationId xmlns:a16="http://schemas.microsoft.com/office/drawing/2014/main" id="{931B3CD1-D201-7827-7C80-60F29F1DF9D3}"/>
              </a:ext>
            </a:extLst>
          </p:cNvPr>
          <p:cNvCxnSpPr>
            <a:cxnSpLocks noChangeShapeType="1"/>
            <a:stCxn id="169991" idx="4"/>
            <a:endCxn id="169994" idx="0"/>
          </p:cNvCxnSpPr>
          <p:nvPr/>
        </p:nvCxnSpPr>
        <p:spPr bwMode="auto">
          <a:xfrm flipH="1">
            <a:off x="1633538" y="3887788"/>
            <a:ext cx="501650" cy="560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998" name="AutoShape 14">
            <a:extLst>
              <a:ext uri="{FF2B5EF4-FFF2-40B4-BE49-F238E27FC236}">
                <a16:creationId xmlns:a16="http://schemas.microsoft.com/office/drawing/2014/main" id="{5071E657-BD43-5D30-650A-82E016F5CACB}"/>
              </a:ext>
            </a:extLst>
          </p:cNvPr>
          <p:cNvCxnSpPr>
            <a:cxnSpLocks noChangeShapeType="1"/>
            <a:stCxn id="169991" idx="4"/>
            <a:endCxn id="169995" idx="0"/>
          </p:cNvCxnSpPr>
          <p:nvPr/>
        </p:nvCxnSpPr>
        <p:spPr bwMode="auto">
          <a:xfrm>
            <a:off x="2135188" y="3887788"/>
            <a:ext cx="561975" cy="5603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9" name="Oval 15">
            <a:extLst>
              <a:ext uri="{FF2B5EF4-FFF2-40B4-BE49-F238E27FC236}">
                <a16:creationId xmlns:a16="http://schemas.microsoft.com/office/drawing/2014/main" id="{8C1893A5-6DE9-7C6B-BFE4-8B39932CB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90700"/>
            <a:ext cx="684213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head</a:t>
            </a:r>
          </a:p>
        </p:txBody>
      </p:sp>
      <p:cxnSp>
        <p:nvCxnSpPr>
          <p:cNvPr id="170000" name="AutoShape 16">
            <a:extLst>
              <a:ext uri="{FF2B5EF4-FFF2-40B4-BE49-F238E27FC236}">
                <a16:creationId xmlns:a16="http://schemas.microsoft.com/office/drawing/2014/main" id="{0CFE0A2D-F59D-A716-E575-D5AA86368E62}"/>
              </a:ext>
            </a:extLst>
          </p:cNvPr>
          <p:cNvCxnSpPr>
            <a:cxnSpLocks noChangeShapeType="1"/>
            <a:stCxn id="169999" idx="2"/>
            <a:endCxn id="169989" idx="7"/>
          </p:cNvCxnSpPr>
          <p:nvPr/>
        </p:nvCxnSpPr>
        <p:spPr bwMode="auto">
          <a:xfrm flipH="1">
            <a:off x="2662238" y="1997075"/>
            <a:ext cx="528637" cy="149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001" name="Oval 17">
            <a:extLst>
              <a:ext uri="{FF2B5EF4-FFF2-40B4-BE49-F238E27FC236}">
                <a16:creationId xmlns:a16="http://schemas.microsoft.com/office/drawing/2014/main" id="{8271F350-13FD-F6CF-876F-85C2D4944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19300"/>
            <a:ext cx="695325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body</a:t>
            </a:r>
          </a:p>
        </p:txBody>
      </p:sp>
      <p:sp>
        <p:nvSpPr>
          <p:cNvPr id="170002" name="Oval 18">
            <a:extLst>
              <a:ext uri="{FF2B5EF4-FFF2-40B4-BE49-F238E27FC236}">
                <a16:creationId xmlns:a16="http://schemas.microsoft.com/office/drawing/2014/main" id="{B2B8D17B-DE56-7D30-D534-C544B504D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81300"/>
            <a:ext cx="663575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form</a:t>
            </a:r>
          </a:p>
        </p:txBody>
      </p:sp>
      <p:sp>
        <p:nvSpPr>
          <p:cNvPr id="170003" name="Oval 19">
            <a:extLst>
              <a:ext uri="{FF2B5EF4-FFF2-40B4-BE49-F238E27FC236}">
                <a16:creationId xmlns:a16="http://schemas.microsoft.com/office/drawing/2014/main" id="{E3E2E080-9EB0-7FC0-37C4-0C27D6DE0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43300"/>
            <a:ext cx="928688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fieldset</a:t>
            </a:r>
          </a:p>
        </p:txBody>
      </p:sp>
      <p:cxnSp>
        <p:nvCxnSpPr>
          <p:cNvPr id="170004" name="AutoShape 20">
            <a:extLst>
              <a:ext uri="{FF2B5EF4-FFF2-40B4-BE49-F238E27FC236}">
                <a16:creationId xmlns:a16="http://schemas.microsoft.com/office/drawing/2014/main" id="{1FEE93EF-2A2C-20F7-85DF-FC1863B1C742}"/>
              </a:ext>
            </a:extLst>
          </p:cNvPr>
          <p:cNvCxnSpPr>
            <a:cxnSpLocks noChangeShapeType="1"/>
            <a:stCxn id="170001" idx="4"/>
            <a:endCxn id="170002" idx="0"/>
          </p:cNvCxnSpPr>
          <p:nvPr/>
        </p:nvCxnSpPr>
        <p:spPr bwMode="auto">
          <a:xfrm>
            <a:off x="6062663" y="2439988"/>
            <a:ext cx="288925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005" name="Oval 21">
            <a:extLst>
              <a:ext uri="{FF2B5EF4-FFF2-40B4-BE49-F238E27FC236}">
                <a16:creationId xmlns:a16="http://schemas.microsoft.com/office/drawing/2014/main" id="{9E84A321-A600-878E-CB31-ABE3E1F15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924300"/>
            <a:ext cx="674688" cy="411163"/>
          </a:xfrm>
          <a:prstGeom prst="ellipse">
            <a:avLst/>
          </a:prstGeom>
          <a:solidFill>
            <a:srgbClr val="66FF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label</a:t>
            </a:r>
          </a:p>
        </p:txBody>
      </p:sp>
      <p:sp>
        <p:nvSpPr>
          <p:cNvPr id="170006" name="Oval 22">
            <a:extLst>
              <a:ext uri="{FF2B5EF4-FFF2-40B4-BE49-F238E27FC236}">
                <a16:creationId xmlns:a16="http://schemas.microsoft.com/office/drawing/2014/main" id="{97196088-AF17-B40D-288C-878AFA52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457700"/>
            <a:ext cx="708025" cy="411163"/>
          </a:xfrm>
          <a:prstGeom prst="ellipse">
            <a:avLst/>
          </a:prstGeom>
          <a:solidFill>
            <a:srgbClr val="66FF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input</a:t>
            </a:r>
          </a:p>
        </p:txBody>
      </p:sp>
      <p:cxnSp>
        <p:nvCxnSpPr>
          <p:cNvPr id="170007" name="AutoShape 23">
            <a:extLst>
              <a:ext uri="{FF2B5EF4-FFF2-40B4-BE49-F238E27FC236}">
                <a16:creationId xmlns:a16="http://schemas.microsoft.com/office/drawing/2014/main" id="{B4010372-E5E3-4709-A8E2-CCC5446D0433}"/>
              </a:ext>
            </a:extLst>
          </p:cNvPr>
          <p:cNvCxnSpPr>
            <a:cxnSpLocks noChangeShapeType="1"/>
            <a:stCxn id="170002" idx="4"/>
            <a:endCxn id="170003" idx="0"/>
          </p:cNvCxnSpPr>
          <p:nvPr/>
        </p:nvCxnSpPr>
        <p:spPr bwMode="auto">
          <a:xfrm flipH="1">
            <a:off x="6332538" y="3201988"/>
            <a:ext cx="19050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08" name="AutoShape 24">
            <a:extLst>
              <a:ext uri="{FF2B5EF4-FFF2-40B4-BE49-F238E27FC236}">
                <a16:creationId xmlns:a16="http://schemas.microsoft.com/office/drawing/2014/main" id="{68450353-003E-8A0B-4629-8994C1E01D61}"/>
              </a:ext>
            </a:extLst>
          </p:cNvPr>
          <p:cNvCxnSpPr>
            <a:cxnSpLocks noChangeShapeType="1"/>
            <a:stCxn id="170003" idx="4"/>
            <a:endCxn id="170005" idx="0"/>
          </p:cNvCxnSpPr>
          <p:nvPr/>
        </p:nvCxnSpPr>
        <p:spPr bwMode="auto">
          <a:xfrm flipH="1" flipV="1">
            <a:off x="5291138" y="3914775"/>
            <a:ext cx="1041400" cy="49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09" name="AutoShape 25">
            <a:extLst>
              <a:ext uri="{FF2B5EF4-FFF2-40B4-BE49-F238E27FC236}">
                <a16:creationId xmlns:a16="http://schemas.microsoft.com/office/drawing/2014/main" id="{EFEA1DBD-23D1-B9C3-6DFE-66A17B48AA51}"/>
              </a:ext>
            </a:extLst>
          </p:cNvPr>
          <p:cNvCxnSpPr>
            <a:cxnSpLocks noChangeShapeType="1"/>
            <a:stCxn id="170003" idx="4"/>
            <a:endCxn id="170006" idx="0"/>
          </p:cNvCxnSpPr>
          <p:nvPr/>
        </p:nvCxnSpPr>
        <p:spPr bwMode="auto">
          <a:xfrm flipH="1">
            <a:off x="5459413" y="3963988"/>
            <a:ext cx="873125" cy="484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10" name="AutoShape 26">
            <a:extLst>
              <a:ext uri="{FF2B5EF4-FFF2-40B4-BE49-F238E27FC236}">
                <a16:creationId xmlns:a16="http://schemas.microsoft.com/office/drawing/2014/main" id="{A3BB36FE-93D2-D99C-1290-6FFFC9C03E7C}"/>
              </a:ext>
            </a:extLst>
          </p:cNvPr>
          <p:cNvCxnSpPr>
            <a:cxnSpLocks noChangeShapeType="1"/>
            <a:stCxn id="169988" idx="5"/>
            <a:endCxn id="170001" idx="1"/>
          </p:cNvCxnSpPr>
          <p:nvPr/>
        </p:nvCxnSpPr>
        <p:spPr bwMode="auto">
          <a:xfrm>
            <a:off x="5219700" y="1846263"/>
            <a:ext cx="596900" cy="223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011" name="Oval 27">
            <a:extLst>
              <a:ext uri="{FF2B5EF4-FFF2-40B4-BE49-F238E27FC236}">
                <a16:creationId xmlns:a16="http://schemas.microsoft.com/office/drawing/2014/main" id="{EAC31F9C-E444-ED88-1C68-2CA7CF352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05300"/>
            <a:ext cx="674688" cy="411163"/>
          </a:xfrm>
          <a:prstGeom prst="ellipse">
            <a:avLst/>
          </a:prstGeom>
          <a:solidFill>
            <a:srgbClr val="66FF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label</a:t>
            </a:r>
          </a:p>
        </p:txBody>
      </p:sp>
      <p:sp>
        <p:nvSpPr>
          <p:cNvPr id="170012" name="Oval 28">
            <a:extLst>
              <a:ext uri="{FF2B5EF4-FFF2-40B4-BE49-F238E27FC236}">
                <a16:creationId xmlns:a16="http://schemas.microsoft.com/office/drawing/2014/main" id="{1CCECDD9-BCED-B942-7C91-C495D7544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686300"/>
            <a:ext cx="708025" cy="411163"/>
          </a:xfrm>
          <a:prstGeom prst="ellipse">
            <a:avLst/>
          </a:prstGeom>
          <a:solidFill>
            <a:srgbClr val="66FF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input</a:t>
            </a:r>
          </a:p>
        </p:txBody>
      </p:sp>
      <p:cxnSp>
        <p:nvCxnSpPr>
          <p:cNvPr id="170013" name="AutoShape 29">
            <a:extLst>
              <a:ext uri="{FF2B5EF4-FFF2-40B4-BE49-F238E27FC236}">
                <a16:creationId xmlns:a16="http://schemas.microsoft.com/office/drawing/2014/main" id="{C0497E63-43C0-2009-3AA4-14954425B9B8}"/>
              </a:ext>
            </a:extLst>
          </p:cNvPr>
          <p:cNvCxnSpPr>
            <a:cxnSpLocks noChangeShapeType="1"/>
            <a:stCxn id="170003" idx="4"/>
            <a:endCxn id="170011" idx="0"/>
          </p:cNvCxnSpPr>
          <p:nvPr/>
        </p:nvCxnSpPr>
        <p:spPr bwMode="auto">
          <a:xfrm flipH="1">
            <a:off x="6281738" y="3963988"/>
            <a:ext cx="50800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14" name="AutoShape 30">
            <a:extLst>
              <a:ext uri="{FF2B5EF4-FFF2-40B4-BE49-F238E27FC236}">
                <a16:creationId xmlns:a16="http://schemas.microsoft.com/office/drawing/2014/main" id="{675929DA-1AC0-9ACE-C021-D26C3F0EB369}"/>
              </a:ext>
            </a:extLst>
          </p:cNvPr>
          <p:cNvCxnSpPr>
            <a:cxnSpLocks noChangeShapeType="1"/>
            <a:stCxn id="170003" idx="4"/>
            <a:endCxn id="170012" idx="0"/>
          </p:cNvCxnSpPr>
          <p:nvPr/>
        </p:nvCxnSpPr>
        <p:spPr bwMode="auto">
          <a:xfrm>
            <a:off x="6332538" y="3963988"/>
            <a:ext cx="650875" cy="712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15" name="AutoShape 31">
            <a:extLst>
              <a:ext uri="{FF2B5EF4-FFF2-40B4-BE49-F238E27FC236}">
                <a16:creationId xmlns:a16="http://schemas.microsoft.com/office/drawing/2014/main" id="{B91095E2-1677-8F35-BC56-149F599E7A5B}"/>
              </a:ext>
            </a:extLst>
          </p:cNvPr>
          <p:cNvCxnSpPr>
            <a:cxnSpLocks noChangeShapeType="1"/>
            <a:stCxn id="169994" idx="5"/>
            <a:endCxn id="170006" idx="3"/>
          </p:cNvCxnSpPr>
          <p:nvPr/>
        </p:nvCxnSpPr>
        <p:spPr bwMode="auto">
          <a:xfrm rot="16200000" flipH="1">
            <a:off x="3525044" y="3136107"/>
            <a:ext cx="1587" cy="3365500"/>
          </a:xfrm>
          <a:prstGeom prst="curvedConnector3">
            <a:avLst>
              <a:gd name="adj1" fmla="val 17500000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016" name="AutoShape 32">
            <a:extLst>
              <a:ext uri="{FF2B5EF4-FFF2-40B4-BE49-F238E27FC236}">
                <a16:creationId xmlns:a16="http://schemas.microsoft.com/office/drawing/2014/main" id="{DC3875EF-4E02-C6DB-9F88-6C9FDD9B3EA8}"/>
              </a:ext>
            </a:extLst>
          </p:cNvPr>
          <p:cNvCxnSpPr>
            <a:cxnSpLocks noChangeShapeType="1"/>
            <a:stCxn id="169995" idx="5"/>
            <a:endCxn id="170012" idx="3"/>
          </p:cNvCxnSpPr>
          <p:nvPr/>
        </p:nvCxnSpPr>
        <p:spPr bwMode="auto">
          <a:xfrm rot="16200000" flipH="1">
            <a:off x="4699001" y="3013075"/>
            <a:ext cx="228600" cy="3838575"/>
          </a:xfrm>
          <a:prstGeom prst="curvedConnector3">
            <a:avLst>
              <a:gd name="adj1" fmla="val 221528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0017" name="Text Box 33">
            <a:extLst>
              <a:ext uri="{FF2B5EF4-FFF2-40B4-BE49-F238E27FC236}">
                <a16:creationId xmlns:a16="http://schemas.microsoft.com/office/drawing/2014/main" id="{3F4C47DD-A3E9-011C-B295-E1EF97AF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686300"/>
            <a:ext cx="798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&lt;bind&gt;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66FE2D6-3107-C667-7525-8BF889BA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B27DF72-1BE9-9E50-3FBA-41E66545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C2E025-CABA-73F9-6EE2-3A398C85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7577-93F8-D04C-AB6B-C0BC8E2D3806}" type="slidenum">
              <a:rPr lang="en-US" altLang="en-US"/>
              <a:pPr/>
              <a:t>41</a:t>
            </a:fld>
            <a:endParaRPr lang="en-US" altLang="en-US"/>
          </a:p>
        </p:txBody>
      </p:sp>
      <p:cxnSp>
        <p:nvCxnSpPr>
          <p:cNvPr id="171010" name="AutoShape 2">
            <a:extLst>
              <a:ext uri="{FF2B5EF4-FFF2-40B4-BE49-F238E27FC236}">
                <a16:creationId xmlns:a16="http://schemas.microsoft.com/office/drawing/2014/main" id="{C9B6AD3E-FBD2-A21D-6BE0-0C1B709B25C7}"/>
              </a:ext>
            </a:extLst>
          </p:cNvPr>
          <p:cNvCxnSpPr>
            <a:cxnSpLocks noChangeShapeType="1"/>
            <a:stCxn id="171015" idx="4"/>
            <a:endCxn id="171039" idx="0"/>
          </p:cNvCxnSpPr>
          <p:nvPr/>
        </p:nvCxnSpPr>
        <p:spPr bwMode="auto">
          <a:xfrm flipH="1">
            <a:off x="1830388" y="2935288"/>
            <a:ext cx="146050" cy="1093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B13C01AE-9EC9-F934-06F2-AC4B9B2ED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Just “Do The Right Thing”</a:t>
            </a: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F05F2C69-79A0-F176-2232-4B0D5832A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257800"/>
            <a:ext cx="7772400" cy="774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Data types from the model just do the right thing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Boolean variables become checkboxes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Dates have date selectors</a:t>
            </a:r>
          </a:p>
        </p:txBody>
      </p:sp>
      <p:sp>
        <p:nvSpPr>
          <p:cNvPr id="171013" name="Oval 5">
            <a:extLst>
              <a:ext uri="{FF2B5EF4-FFF2-40B4-BE49-F238E27FC236}">
                <a16:creationId xmlns:a16="http://schemas.microsoft.com/office/drawing/2014/main" id="{44E5D3C8-BC3D-3955-13DC-4B38BFEB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1257300"/>
            <a:ext cx="936625" cy="500063"/>
          </a:xfrm>
          <a:prstGeom prst="ellipse">
            <a:avLst/>
          </a:prstGeom>
          <a:solidFill>
            <a:srgbClr val="FFCC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800"/>
              <a:t>HTML</a:t>
            </a:r>
          </a:p>
        </p:txBody>
      </p:sp>
      <p:sp>
        <p:nvSpPr>
          <p:cNvPr id="171014" name="Oval 6">
            <a:extLst>
              <a:ext uri="{FF2B5EF4-FFF2-40B4-BE49-F238E27FC236}">
                <a16:creationId xmlns:a16="http://schemas.microsoft.com/office/drawing/2014/main" id="{F1715932-723B-2ACB-EE56-0FAEE4104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43100"/>
            <a:ext cx="1065213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xf:model</a:t>
            </a:r>
          </a:p>
        </p:txBody>
      </p:sp>
      <p:sp>
        <p:nvSpPr>
          <p:cNvPr id="171015" name="Oval 7">
            <a:extLst>
              <a:ext uri="{FF2B5EF4-FFF2-40B4-BE49-F238E27FC236}">
                <a16:creationId xmlns:a16="http://schemas.microsoft.com/office/drawing/2014/main" id="{D7A2F2E0-79AB-408E-2AAD-99089307F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2514600"/>
            <a:ext cx="901700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Person</a:t>
            </a:r>
          </a:p>
        </p:txBody>
      </p:sp>
      <p:cxnSp>
        <p:nvCxnSpPr>
          <p:cNvPr id="171016" name="AutoShape 8">
            <a:extLst>
              <a:ext uri="{FF2B5EF4-FFF2-40B4-BE49-F238E27FC236}">
                <a16:creationId xmlns:a16="http://schemas.microsoft.com/office/drawing/2014/main" id="{74068F98-A14B-5F84-4DC7-45F16BE890A4}"/>
              </a:ext>
            </a:extLst>
          </p:cNvPr>
          <p:cNvCxnSpPr>
            <a:cxnSpLocks noChangeShapeType="1"/>
            <a:stCxn id="171013" idx="3"/>
            <a:endCxn id="171020" idx="7"/>
          </p:cNvCxnSpPr>
          <p:nvPr/>
        </p:nvCxnSpPr>
        <p:spPr bwMode="auto">
          <a:xfrm flipH="1" flipV="1">
            <a:off x="3708400" y="1574800"/>
            <a:ext cx="657225" cy="1190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17" name="AutoShape 9">
            <a:extLst>
              <a:ext uri="{FF2B5EF4-FFF2-40B4-BE49-F238E27FC236}">
                <a16:creationId xmlns:a16="http://schemas.microsoft.com/office/drawing/2014/main" id="{D6529932-C36B-51D7-CC3A-DB028379BEFE}"/>
              </a:ext>
            </a:extLst>
          </p:cNvPr>
          <p:cNvCxnSpPr>
            <a:cxnSpLocks noChangeShapeType="1"/>
            <a:stCxn id="171014" idx="4"/>
            <a:endCxn id="171015" idx="0"/>
          </p:cNvCxnSpPr>
          <p:nvPr/>
        </p:nvCxnSpPr>
        <p:spPr bwMode="auto">
          <a:xfrm flipH="1">
            <a:off x="1976438" y="2363788"/>
            <a:ext cx="385762" cy="141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18" name="Oval 10">
            <a:extLst>
              <a:ext uri="{FF2B5EF4-FFF2-40B4-BE49-F238E27FC236}">
                <a16:creationId xmlns:a16="http://schemas.microsoft.com/office/drawing/2014/main" id="{67A794C6-0E42-E592-CB05-8CD86053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3352800"/>
            <a:ext cx="4405313" cy="411163"/>
          </a:xfrm>
          <a:prstGeom prst="ellipse">
            <a:avLst/>
          </a:prstGeom>
          <a:solidFill>
            <a:srgbClr val="66FF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PersonCurrentOnTaxes type="xs:boolean"</a:t>
            </a:r>
          </a:p>
        </p:txBody>
      </p:sp>
      <p:cxnSp>
        <p:nvCxnSpPr>
          <p:cNvPr id="171019" name="AutoShape 11">
            <a:extLst>
              <a:ext uri="{FF2B5EF4-FFF2-40B4-BE49-F238E27FC236}">
                <a16:creationId xmlns:a16="http://schemas.microsoft.com/office/drawing/2014/main" id="{16994542-95E0-E40A-24AD-9FA387167700}"/>
              </a:ext>
            </a:extLst>
          </p:cNvPr>
          <p:cNvCxnSpPr>
            <a:cxnSpLocks noChangeShapeType="1"/>
            <a:stCxn id="171015" idx="4"/>
            <a:endCxn id="171018" idx="0"/>
          </p:cNvCxnSpPr>
          <p:nvPr/>
        </p:nvCxnSpPr>
        <p:spPr bwMode="auto">
          <a:xfrm>
            <a:off x="1976438" y="2935288"/>
            <a:ext cx="9318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20" name="Oval 12">
            <a:extLst>
              <a:ext uri="{FF2B5EF4-FFF2-40B4-BE49-F238E27FC236}">
                <a16:creationId xmlns:a16="http://schemas.microsoft.com/office/drawing/2014/main" id="{4C186688-EA18-9498-C466-EA231D46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684213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head</a:t>
            </a:r>
          </a:p>
        </p:txBody>
      </p:sp>
      <p:cxnSp>
        <p:nvCxnSpPr>
          <p:cNvPr id="171021" name="AutoShape 13">
            <a:extLst>
              <a:ext uri="{FF2B5EF4-FFF2-40B4-BE49-F238E27FC236}">
                <a16:creationId xmlns:a16="http://schemas.microsoft.com/office/drawing/2014/main" id="{E1012F3F-07FD-62D5-C4F3-09DC2460BE65}"/>
              </a:ext>
            </a:extLst>
          </p:cNvPr>
          <p:cNvCxnSpPr>
            <a:cxnSpLocks noChangeShapeType="1"/>
            <a:stCxn id="171020" idx="2"/>
            <a:endCxn id="171014" idx="7"/>
          </p:cNvCxnSpPr>
          <p:nvPr/>
        </p:nvCxnSpPr>
        <p:spPr bwMode="auto">
          <a:xfrm flipH="1">
            <a:off x="2738438" y="1730375"/>
            <a:ext cx="376237" cy="263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22" name="Oval 14">
            <a:extLst>
              <a:ext uri="{FF2B5EF4-FFF2-40B4-BE49-F238E27FC236}">
                <a16:creationId xmlns:a16="http://schemas.microsoft.com/office/drawing/2014/main" id="{EBA2C98F-5244-3437-307E-C41773323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752600"/>
            <a:ext cx="695325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body</a:t>
            </a:r>
          </a:p>
        </p:txBody>
      </p:sp>
      <p:sp>
        <p:nvSpPr>
          <p:cNvPr id="171023" name="Oval 15">
            <a:extLst>
              <a:ext uri="{FF2B5EF4-FFF2-40B4-BE49-F238E27FC236}">
                <a16:creationId xmlns:a16="http://schemas.microsoft.com/office/drawing/2014/main" id="{0916FA10-3A11-6729-DBC8-18D1C46E2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14600"/>
            <a:ext cx="663575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form</a:t>
            </a:r>
          </a:p>
        </p:txBody>
      </p:sp>
      <p:sp>
        <p:nvSpPr>
          <p:cNvPr id="171024" name="Oval 16">
            <a:extLst>
              <a:ext uri="{FF2B5EF4-FFF2-40B4-BE49-F238E27FC236}">
                <a16:creationId xmlns:a16="http://schemas.microsoft.com/office/drawing/2014/main" id="{E2E66717-8655-C40B-AE85-A391E7614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928688" cy="411163"/>
          </a:xfrm>
          <a:prstGeom prst="ellipse">
            <a:avLst/>
          </a:prstGeom>
          <a:solidFill>
            <a:srgbClr val="C89655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fieldset</a:t>
            </a:r>
          </a:p>
        </p:txBody>
      </p:sp>
      <p:cxnSp>
        <p:nvCxnSpPr>
          <p:cNvPr id="171025" name="AutoShape 17">
            <a:extLst>
              <a:ext uri="{FF2B5EF4-FFF2-40B4-BE49-F238E27FC236}">
                <a16:creationId xmlns:a16="http://schemas.microsoft.com/office/drawing/2014/main" id="{DCB99360-90A2-F869-1277-77CB845CF36B}"/>
              </a:ext>
            </a:extLst>
          </p:cNvPr>
          <p:cNvCxnSpPr>
            <a:cxnSpLocks noChangeShapeType="1"/>
            <a:stCxn id="171022" idx="4"/>
            <a:endCxn id="171023" idx="0"/>
          </p:cNvCxnSpPr>
          <p:nvPr/>
        </p:nvCxnSpPr>
        <p:spPr bwMode="auto">
          <a:xfrm>
            <a:off x="5986463" y="2173288"/>
            <a:ext cx="288925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26" name="Oval 18">
            <a:extLst>
              <a:ext uri="{FF2B5EF4-FFF2-40B4-BE49-F238E27FC236}">
                <a16:creationId xmlns:a16="http://schemas.microsoft.com/office/drawing/2014/main" id="{6B20155F-59FA-4834-31B5-1A51A1E9B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657600"/>
            <a:ext cx="674688" cy="411163"/>
          </a:xfrm>
          <a:prstGeom prst="ellipse">
            <a:avLst/>
          </a:prstGeom>
          <a:solidFill>
            <a:srgbClr val="66FF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label</a:t>
            </a:r>
          </a:p>
        </p:txBody>
      </p:sp>
      <p:sp>
        <p:nvSpPr>
          <p:cNvPr id="171027" name="Oval 19">
            <a:extLst>
              <a:ext uri="{FF2B5EF4-FFF2-40B4-BE49-F238E27FC236}">
                <a16:creationId xmlns:a16="http://schemas.microsoft.com/office/drawing/2014/main" id="{001A62F3-633A-DF98-F678-ACF03DDB6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191000"/>
            <a:ext cx="708025" cy="411163"/>
          </a:xfrm>
          <a:prstGeom prst="ellipse">
            <a:avLst/>
          </a:prstGeom>
          <a:solidFill>
            <a:srgbClr val="66FF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input</a:t>
            </a:r>
          </a:p>
        </p:txBody>
      </p:sp>
      <p:cxnSp>
        <p:nvCxnSpPr>
          <p:cNvPr id="171028" name="AutoShape 20">
            <a:extLst>
              <a:ext uri="{FF2B5EF4-FFF2-40B4-BE49-F238E27FC236}">
                <a16:creationId xmlns:a16="http://schemas.microsoft.com/office/drawing/2014/main" id="{7F6FA395-E2A8-4E1B-05CD-4805071D6270}"/>
              </a:ext>
            </a:extLst>
          </p:cNvPr>
          <p:cNvCxnSpPr>
            <a:cxnSpLocks noChangeShapeType="1"/>
            <a:stCxn id="171023" idx="4"/>
            <a:endCxn id="171024" idx="0"/>
          </p:cNvCxnSpPr>
          <p:nvPr/>
        </p:nvCxnSpPr>
        <p:spPr bwMode="auto">
          <a:xfrm flipH="1">
            <a:off x="6256338" y="2935288"/>
            <a:ext cx="19050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29" name="AutoShape 21">
            <a:extLst>
              <a:ext uri="{FF2B5EF4-FFF2-40B4-BE49-F238E27FC236}">
                <a16:creationId xmlns:a16="http://schemas.microsoft.com/office/drawing/2014/main" id="{EACACA46-1701-C4DD-EB08-E60B81C18781}"/>
              </a:ext>
            </a:extLst>
          </p:cNvPr>
          <p:cNvCxnSpPr>
            <a:cxnSpLocks noChangeShapeType="1"/>
            <a:stCxn id="171024" idx="4"/>
            <a:endCxn id="171026" idx="0"/>
          </p:cNvCxnSpPr>
          <p:nvPr/>
        </p:nvCxnSpPr>
        <p:spPr bwMode="auto">
          <a:xfrm flipH="1" flipV="1">
            <a:off x="5214938" y="3648075"/>
            <a:ext cx="1041400" cy="492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30" name="AutoShape 22">
            <a:extLst>
              <a:ext uri="{FF2B5EF4-FFF2-40B4-BE49-F238E27FC236}">
                <a16:creationId xmlns:a16="http://schemas.microsoft.com/office/drawing/2014/main" id="{0DB332F8-7BCB-F556-6C64-F85750D32062}"/>
              </a:ext>
            </a:extLst>
          </p:cNvPr>
          <p:cNvCxnSpPr>
            <a:cxnSpLocks noChangeShapeType="1"/>
            <a:stCxn id="171024" idx="4"/>
            <a:endCxn id="171027" idx="0"/>
          </p:cNvCxnSpPr>
          <p:nvPr/>
        </p:nvCxnSpPr>
        <p:spPr bwMode="auto">
          <a:xfrm flipH="1">
            <a:off x="5383213" y="3697288"/>
            <a:ext cx="873125" cy="484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31" name="AutoShape 23">
            <a:extLst>
              <a:ext uri="{FF2B5EF4-FFF2-40B4-BE49-F238E27FC236}">
                <a16:creationId xmlns:a16="http://schemas.microsoft.com/office/drawing/2014/main" id="{B9652C22-77FC-115F-E182-609667AC7166}"/>
              </a:ext>
            </a:extLst>
          </p:cNvPr>
          <p:cNvCxnSpPr>
            <a:cxnSpLocks noChangeShapeType="1"/>
            <a:stCxn id="171013" idx="5"/>
            <a:endCxn id="171022" idx="1"/>
          </p:cNvCxnSpPr>
          <p:nvPr/>
        </p:nvCxnSpPr>
        <p:spPr bwMode="auto">
          <a:xfrm>
            <a:off x="5029200" y="1693863"/>
            <a:ext cx="711200" cy="1095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32" name="Oval 24">
            <a:extLst>
              <a:ext uri="{FF2B5EF4-FFF2-40B4-BE49-F238E27FC236}">
                <a16:creationId xmlns:a16="http://schemas.microsoft.com/office/drawing/2014/main" id="{7C02C3C6-918D-F868-B5F4-3177005B3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38600"/>
            <a:ext cx="674688" cy="411163"/>
          </a:xfrm>
          <a:prstGeom prst="ellipse">
            <a:avLst/>
          </a:prstGeom>
          <a:solidFill>
            <a:srgbClr val="66FF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label</a:t>
            </a:r>
          </a:p>
        </p:txBody>
      </p:sp>
      <p:sp>
        <p:nvSpPr>
          <p:cNvPr id="171033" name="Oval 25">
            <a:extLst>
              <a:ext uri="{FF2B5EF4-FFF2-40B4-BE49-F238E27FC236}">
                <a16:creationId xmlns:a16="http://schemas.microsoft.com/office/drawing/2014/main" id="{1D3368C7-3B02-A389-D643-ABCE4B1A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708025" cy="411163"/>
          </a:xfrm>
          <a:prstGeom prst="ellipse">
            <a:avLst/>
          </a:prstGeom>
          <a:solidFill>
            <a:srgbClr val="66FF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input</a:t>
            </a:r>
          </a:p>
        </p:txBody>
      </p:sp>
      <p:cxnSp>
        <p:nvCxnSpPr>
          <p:cNvPr id="171034" name="AutoShape 26">
            <a:extLst>
              <a:ext uri="{FF2B5EF4-FFF2-40B4-BE49-F238E27FC236}">
                <a16:creationId xmlns:a16="http://schemas.microsoft.com/office/drawing/2014/main" id="{64F1B745-0576-BCE7-6596-C2A3982DDFD1}"/>
              </a:ext>
            </a:extLst>
          </p:cNvPr>
          <p:cNvCxnSpPr>
            <a:cxnSpLocks noChangeShapeType="1"/>
            <a:stCxn id="171024" idx="4"/>
            <a:endCxn id="171032" idx="0"/>
          </p:cNvCxnSpPr>
          <p:nvPr/>
        </p:nvCxnSpPr>
        <p:spPr bwMode="auto">
          <a:xfrm flipH="1">
            <a:off x="6205538" y="3697288"/>
            <a:ext cx="50800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35" name="AutoShape 27">
            <a:extLst>
              <a:ext uri="{FF2B5EF4-FFF2-40B4-BE49-F238E27FC236}">
                <a16:creationId xmlns:a16="http://schemas.microsoft.com/office/drawing/2014/main" id="{9DB71C52-4DB4-E0B7-7C31-B89D967A8479}"/>
              </a:ext>
            </a:extLst>
          </p:cNvPr>
          <p:cNvCxnSpPr>
            <a:cxnSpLocks noChangeShapeType="1"/>
            <a:stCxn id="171024" idx="4"/>
            <a:endCxn id="171033" idx="0"/>
          </p:cNvCxnSpPr>
          <p:nvPr/>
        </p:nvCxnSpPr>
        <p:spPr bwMode="auto">
          <a:xfrm>
            <a:off x="6256338" y="3697288"/>
            <a:ext cx="650875" cy="712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36" name="AutoShape 28">
            <a:extLst>
              <a:ext uri="{FF2B5EF4-FFF2-40B4-BE49-F238E27FC236}">
                <a16:creationId xmlns:a16="http://schemas.microsoft.com/office/drawing/2014/main" id="{27D519E8-8706-EE4C-2D4A-1D2E08DDCB6E}"/>
              </a:ext>
            </a:extLst>
          </p:cNvPr>
          <p:cNvCxnSpPr>
            <a:cxnSpLocks noChangeShapeType="1"/>
            <a:stCxn id="171018" idx="5"/>
            <a:endCxn id="171027" idx="3"/>
          </p:cNvCxnSpPr>
          <p:nvPr/>
        </p:nvCxnSpPr>
        <p:spPr bwMode="auto">
          <a:xfrm rot="16200000" flipH="1">
            <a:off x="4379913" y="3798888"/>
            <a:ext cx="838200" cy="666750"/>
          </a:xfrm>
          <a:prstGeom prst="curvedConnector3">
            <a:avLst>
              <a:gd name="adj1" fmla="val 133144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037" name="AutoShape 29">
            <a:extLst>
              <a:ext uri="{FF2B5EF4-FFF2-40B4-BE49-F238E27FC236}">
                <a16:creationId xmlns:a16="http://schemas.microsoft.com/office/drawing/2014/main" id="{5F4DA193-70D3-9011-6E94-E5A256BBC7F7}"/>
              </a:ext>
            </a:extLst>
          </p:cNvPr>
          <p:cNvCxnSpPr>
            <a:cxnSpLocks noChangeShapeType="1"/>
            <a:stCxn id="171039" idx="4"/>
            <a:endCxn id="171033" idx="3"/>
          </p:cNvCxnSpPr>
          <p:nvPr/>
        </p:nvCxnSpPr>
        <p:spPr bwMode="auto">
          <a:xfrm rot="16200000" flipH="1">
            <a:off x="4083050" y="2206626"/>
            <a:ext cx="320675" cy="4826000"/>
          </a:xfrm>
          <a:prstGeom prst="curvedConnector3">
            <a:avLst>
              <a:gd name="adj1" fmla="val 186634"/>
            </a:avLst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038" name="Text Box 30">
            <a:extLst>
              <a:ext uri="{FF2B5EF4-FFF2-40B4-BE49-F238E27FC236}">
                <a16:creationId xmlns:a16="http://schemas.microsoft.com/office/drawing/2014/main" id="{7DFD99FA-8457-1D59-82E0-7A7142F5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572000"/>
            <a:ext cx="798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&lt;bind&gt;</a:t>
            </a:r>
          </a:p>
        </p:txBody>
      </p:sp>
      <p:sp>
        <p:nvSpPr>
          <p:cNvPr id="171039" name="Oval 31">
            <a:extLst>
              <a:ext uri="{FF2B5EF4-FFF2-40B4-BE49-F238E27FC236}">
                <a16:creationId xmlns:a16="http://schemas.microsoft.com/office/drawing/2014/main" id="{91134C22-E8BF-E546-B10F-D405E37E9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38600"/>
            <a:ext cx="3354388" cy="411163"/>
          </a:xfrm>
          <a:prstGeom prst="ellipse">
            <a:avLst/>
          </a:prstGeom>
          <a:solidFill>
            <a:srgbClr val="66FF66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400"/>
              <a:t>PersonBirthDate type="xs:date"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7C56CEC-BA91-6226-5B54-7A2E84B9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F754AA5-D82F-D679-46DD-121A96D1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61FBCB1-D0A7-0F32-1DF0-E1667B8A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E153-E288-0D4A-BEDC-1848AC21DF8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C7A7A43E-0D36-4AAA-7E21-A363C2404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Example of Automatic UI Generation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9C70C28A-1BE0-DBE5-7B5E-25D00EADC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5334000" cy="3733800"/>
          </a:xfrm>
        </p:spPr>
        <p:txBody>
          <a:bodyPr/>
          <a:lstStyle/>
          <a:p>
            <a:r>
              <a:rPr lang="en-US" altLang="en-US" sz="2800"/>
              <a:t>All true/false data types (xs:boolean) automatically become a checkbox</a:t>
            </a:r>
          </a:p>
          <a:p>
            <a:r>
              <a:rPr lang="en-US" altLang="en-US" sz="2800"/>
              <a:t>All dates (xs:date) have a date selector to the right of the date field</a:t>
            </a:r>
          </a:p>
          <a:p>
            <a:r>
              <a:rPr lang="en-US" altLang="en-US" sz="2800"/>
              <a:t>All codes can be selected from lists</a:t>
            </a:r>
          </a:p>
        </p:txBody>
      </p:sp>
      <p:pic>
        <p:nvPicPr>
          <p:cNvPr id="172036" name="Picture 4">
            <a:extLst>
              <a:ext uri="{FF2B5EF4-FFF2-40B4-BE49-F238E27FC236}">
                <a16:creationId xmlns:a16="http://schemas.microsoft.com/office/drawing/2014/main" id="{F11EEF5A-A5A0-DDF1-0DF9-5EFEA38F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600200"/>
            <a:ext cx="3276600" cy="4826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037" name="Picture 5">
            <a:extLst>
              <a:ext uri="{FF2B5EF4-FFF2-40B4-BE49-F238E27FC236}">
                <a16:creationId xmlns:a16="http://schemas.microsoft.com/office/drawing/2014/main" id="{08A6A2D1-5C23-51B0-7C84-F35E13DBE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981200" cy="39687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038" name="Picture 6">
            <a:extLst>
              <a:ext uri="{FF2B5EF4-FFF2-40B4-BE49-F238E27FC236}">
                <a16:creationId xmlns:a16="http://schemas.microsoft.com/office/drawing/2014/main" id="{154CB350-7B64-7D24-4D88-AD30566DE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438400"/>
            <a:ext cx="20669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039" name="Line 7">
            <a:extLst>
              <a:ext uri="{FF2B5EF4-FFF2-40B4-BE49-F238E27FC236}">
                <a16:creationId xmlns:a16="http://schemas.microsoft.com/office/drawing/2014/main" id="{6FE8C5E7-97AA-5A09-7F3A-AAB793C89E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7100" y="1905000"/>
            <a:ext cx="609600" cy="533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BAA812-DC73-3420-584D-260BA1C9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2E13C8D-CC7B-71E7-7534-3DF4234B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630FBF-3E71-71B7-397E-03AF674F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2D693-823E-6241-A7BF-47EF3FD3D30F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3923EE1E-9130-4761-1E7A-14417FF1A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a XForms File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8DC2B69-7A3A-DB98-CFDB-641CEAE58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60700" y="1371600"/>
            <a:ext cx="5397500" cy="4686300"/>
          </a:xfrm>
        </p:spPr>
        <p:txBody>
          <a:bodyPr/>
          <a:lstStyle/>
          <a:p>
            <a:r>
              <a:rPr lang="en-US" altLang="en-US"/>
              <a:t>XForms tags are just XML tags imbedded in a standard XHTML file with a different namespace</a:t>
            </a:r>
          </a:p>
          <a:p>
            <a:r>
              <a:rPr lang="en-US" altLang="en-US"/>
              <a:t>Most HTML form tags are exactly the same but some attributes have been promoted to be full elements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2192C82F-C4DF-60C0-87D6-20012058A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600200"/>
            <a:ext cx="2286000" cy="381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63567A69-4B07-0503-9385-ECFCE2744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752600"/>
            <a:ext cx="2057400" cy="457200"/>
          </a:xfrm>
          <a:prstGeom prst="rect">
            <a:avLst/>
          </a:prstGeom>
          <a:solidFill>
            <a:srgbClr val="FFCC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0"/>
              <a:t>Namespaces</a:t>
            </a:r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E44B9F58-BAAA-9182-6DC2-16D35C916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2362200"/>
            <a:ext cx="2057400" cy="45720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0"/>
              <a:t>CSS Imports (View)</a:t>
            </a:r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DD664E8D-3B56-131D-2E75-046F4E152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2971800"/>
            <a:ext cx="2057400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0"/>
              <a:t>Model</a:t>
            </a:r>
          </a:p>
        </p:txBody>
      </p:sp>
      <p:sp>
        <p:nvSpPr>
          <p:cNvPr id="173064" name="Rectangle 8">
            <a:extLst>
              <a:ext uri="{FF2B5EF4-FFF2-40B4-BE49-F238E27FC236}">
                <a16:creationId xmlns:a16="http://schemas.microsoft.com/office/drawing/2014/main" id="{5562E248-7DB4-5D1A-795E-01DF5674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581400"/>
            <a:ext cx="2057400" cy="457200"/>
          </a:xfrm>
          <a:prstGeom prst="rect">
            <a:avLst/>
          </a:prstGeom>
          <a:solidFill>
            <a:srgbClr val="CC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0"/>
              <a:t>Constraints (Bindings)</a:t>
            </a:r>
          </a:p>
        </p:txBody>
      </p:sp>
      <p:sp>
        <p:nvSpPr>
          <p:cNvPr id="173065" name="Rectangle 9">
            <a:extLst>
              <a:ext uri="{FF2B5EF4-FFF2-40B4-BE49-F238E27FC236}">
                <a16:creationId xmlns:a16="http://schemas.microsoft.com/office/drawing/2014/main" id="{CAA8C51D-F912-75D8-DFCD-541552734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191000"/>
            <a:ext cx="2057400" cy="4572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0"/>
              <a:t>UI (View)</a:t>
            </a:r>
          </a:p>
        </p:txBody>
      </p:sp>
      <p:sp>
        <p:nvSpPr>
          <p:cNvPr id="173066" name="Text Box 10">
            <a:extLst>
              <a:ext uri="{FF2B5EF4-FFF2-40B4-BE49-F238E27FC236}">
                <a16:creationId xmlns:a16="http://schemas.microsoft.com/office/drawing/2014/main" id="{94CDCB18-F30D-1F7D-4052-193742330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13700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/>
              <a:t>MyForm.xhtml</a:t>
            </a:r>
          </a:p>
        </p:txBody>
      </p:sp>
      <p:sp>
        <p:nvSpPr>
          <p:cNvPr id="173067" name="Rectangle 11">
            <a:extLst>
              <a:ext uri="{FF2B5EF4-FFF2-40B4-BE49-F238E27FC236}">
                <a16:creationId xmlns:a16="http://schemas.microsoft.com/office/drawing/2014/main" id="{AB676B44-2B3F-CBE7-9D8D-DAF9A4C4D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800600"/>
            <a:ext cx="2057400" cy="457200"/>
          </a:xfrm>
          <a:prstGeom prst="rect">
            <a:avLst/>
          </a:prstGeom>
          <a:solidFill>
            <a:srgbClr val="CC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0"/>
              <a:t>Submit Controls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BD0256A-470E-2617-8748-A22BAB75C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44525"/>
          </a:xfrm>
        </p:spPr>
        <p:txBody>
          <a:bodyPr/>
          <a:lstStyle/>
          <a:p>
            <a:r>
              <a:rPr lang="en-US" altLang="en-US"/>
              <a:t>Declarative Spectrum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16CB1676-5513-E629-9162-817EBC921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114800"/>
            <a:ext cx="8077200" cy="2514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For any given context different “languages” have different levels of “declarativeness”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General purpose languages are less abstract but can solve a wide variety of problems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Declarative languages have a more narrow purpose and target a specific problem like styling a web page or selecting data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C31B19D5-F834-A9E3-3D06-055607340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388" y="2051050"/>
            <a:ext cx="715962" cy="379413"/>
          </a:xfrm>
          <a:prstGeom prst="rect">
            <a:avLst/>
          </a:prstGeom>
          <a:solidFill>
            <a:srgbClr val="F2768B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HTML</a:t>
            </a:r>
          </a:p>
        </p:txBody>
      </p:sp>
      <p:sp>
        <p:nvSpPr>
          <p:cNvPr id="135173" name="Text Box 5">
            <a:extLst>
              <a:ext uri="{FF2B5EF4-FFF2-40B4-BE49-F238E27FC236}">
                <a16:creationId xmlns:a16="http://schemas.microsoft.com/office/drawing/2014/main" id="{B43480D3-E53F-DD3C-F117-30725DA2D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425" y="2520950"/>
            <a:ext cx="615950" cy="379413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135174" name="Text Box 6">
            <a:extLst>
              <a:ext uri="{FF2B5EF4-FFF2-40B4-BE49-F238E27FC236}">
                <a16:creationId xmlns:a16="http://schemas.microsoft.com/office/drawing/2014/main" id="{102B14E0-EDEF-5932-3185-D6A85BE86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2427288"/>
            <a:ext cx="885825" cy="530225"/>
          </a:xfrm>
          <a:prstGeom prst="rect">
            <a:avLst/>
          </a:prstGeom>
          <a:solidFill>
            <a:srgbClr val="A86D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cs typeface="Arial" panose="020B0604020202020204" pitchFamily="34" charset="0"/>
              </a:rPr>
              <a:t>Assembly</a:t>
            </a:r>
            <a:br>
              <a:rPr lang="en-US" altLang="en-US" sz="1400">
                <a:cs typeface="Arial" panose="020B0604020202020204" pitchFamily="34" charset="0"/>
              </a:rPr>
            </a:br>
            <a:r>
              <a:rPr lang="en-US" altLang="en-US" sz="1400">
                <a:cs typeface="Arial" panose="020B0604020202020204" pitchFamily="34" charset="0"/>
              </a:rPr>
              <a:t>Language</a:t>
            </a:r>
          </a:p>
        </p:txBody>
      </p:sp>
      <p:sp>
        <p:nvSpPr>
          <p:cNvPr id="135175" name="Text Box 7">
            <a:extLst>
              <a:ext uri="{FF2B5EF4-FFF2-40B4-BE49-F238E27FC236}">
                <a16:creationId xmlns:a16="http://schemas.microsoft.com/office/drawing/2014/main" id="{EAC6F4A5-F657-8916-ACDE-41ACFA330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514600"/>
            <a:ext cx="331788" cy="379413"/>
          </a:xfrm>
          <a:prstGeom prst="rect">
            <a:avLst/>
          </a:prstGeom>
          <a:solidFill>
            <a:srgbClr val="6666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C</a:t>
            </a:r>
          </a:p>
        </p:txBody>
      </p:sp>
      <p:sp>
        <p:nvSpPr>
          <p:cNvPr id="135176" name="Text Box 8">
            <a:extLst>
              <a:ext uri="{FF2B5EF4-FFF2-40B4-BE49-F238E27FC236}">
                <a16:creationId xmlns:a16="http://schemas.microsoft.com/office/drawing/2014/main" id="{73566062-F0E2-ECB2-B1DA-D73A7E313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4600"/>
            <a:ext cx="550863" cy="379413"/>
          </a:xfrm>
          <a:prstGeom prst="rect">
            <a:avLst/>
          </a:prstGeom>
          <a:solidFill>
            <a:srgbClr val="6666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C++</a:t>
            </a:r>
          </a:p>
        </p:txBody>
      </p:sp>
      <p:sp>
        <p:nvSpPr>
          <p:cNvPr id="135177" name="Text Box 9">
            <a:extLst>
              <a:ext uri="{FF2B5EF4-FFF2-40B4-BE49-F238E27FC236}">
                <a16:creationId xmlns:a16="http://schemas.microsoft.com/office/drawing/2014/main" id="{2BC380AB-C0AC-94F4-FAFD-740B79D1E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990850"/>
            <a:ext cx="1147763" cy="379413"/>
          </a:xfrm>
          <a:prstGeom prst="rect">
            <a:avLst/>
          </a:prstGeom>
          <a:solidFill>
            <a:srgbClr val="66FFCC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135178" name="Text Box 10">
            <a:extLst>
              <a:ext uri="{FF2B5EF4-FFF2-40B4-BE49-F238E27FC236}">
                <a16:creationId xmlns:a16="http://schemas.microsoft.com/office/drawing/2014/main" id="{4153F8D4-C857-AD13-A382-B46804312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5" y="2065338"/>
            <a:ext cx="436563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C#</a:t>
            </a:r>
          </a:p>
        </p:txBody>
      </p:sp>
      <p:grpSp>
        <p:nvGrpSpPr>
          <p:cNvPr id="135179" name="Group 11">
            <a:extLst>
              <a:ext uri="{FF2B5EF4-FFF2-40B4-BE49-F238E27FC236}">
                <a16:creationId xmlns:a16="http://schemas.microsoft.com/office/drawing/2014/main" id="{9F611BDF-5D8D-016C-0A72-40E4F5E7ED1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85900"/>
            <a:ext cx="8610600" cy="304800"/>
            <a:chOff x="96" y="960"/>
            <a:chExt cx="5424" cy="192"/>
          </a:xfrm>
        </p:grpSpPr>
        <p:pic>
          <p:nvPicPr>
            <p:cNvPr id="135180" name="Picture 12">
              <a:extLst>
                <a:ext uri="{FF2B5EF4-FFF2-40B4-BE49-F238E27FC236}">
                  <a16:creationId xmlns:a16="http://schemas.microsoft.com/office/drawing/2014/main" id="{23C2B2E9-49E4-C8AB-8B97-B7BBCEE9A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008"/>
              <a:ext cx="5040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5181" name="AutoShape 13">
              <a:extLst>
                <a:ext uri="{FF2B5EF4-FFF2-40B4-BE49-F238E27FC236}">
                  <a16:creationId xmlns:a16="http://schemas.microsoft.com/office/drawing/2014/main" id="{CD78F3FF-CEE8-3440-CB79-AEF77CF2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960"/>
              <a:ext cx="192" cy="192"/>
            </a:xfrm>
            <a:prstGeom prst="rightArrow">
              <a:avLst>
                <a:gd name="adj1" fmla="val 50000"/>
                <a:gd name="adj2" fmla="val 67185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5182" name="AutoShape 14">
              <a:extLst>
                <a:ext uri="{FF2B5EF4-FFF2-40B4-BE49-F238E27FC236}">
                  <a16:creationId xmlns:a16="http://schemas.microsoft.com/office/drawing/2014/main" id="{24B49E07-77FA-AFDE-D6AD-0E36321350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6" y="960"/>
              <a:ext cx="192" cy="192"/>
            </a:xfrm>
            <a:prstGeom prst="rightArrow">
              <a:avLst>
                <a:gd name="adj1" fmla="val 50000"/>
                <a:gd name="adj2" fmla="val 67185"/>
              </a:avLst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5183" name="Group 15">
            <a:extLst>
              <a:ext uri="{FF2B5EF4-FFF2-40B4-BE49-F238E27FC236}">
                <a16:creationId xmlns:a16="http://schemas.microsoft.com/office/drawing/2014/main" id="{256B41DD-E704-7902-BBF6-45962558EFFC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257300"/>
            <a:ext cx="1633538" cy="747713"/>
            <a:chOff x="4368" y="672"/>
            <a:chExt cx="1029" cy="471"/>
          </a:xfrm>
        </p:grpSpPr>
        <p:sp>
          <p:nvSpPr>
            <p:cNvPr id="135184" name="Text Box 16">
              <a:extLst>
                <a:ext uri="{FF2B5EF4-FFF2-40B4-BE49-F238E27FC236}">
                  <a16:creationId xmlns:a16="http://schemas.microsoft.com/office/drawing/2014/main" id="{EC91D176-9219-B71B-8F99-9E9994328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10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800">
                  <a:cs typeface="Arial" panose="020B0604020202020204" pitchFamily="34" charset="0"/>
                </a:rPr>
                <a:t>Narrow Purpose</a:t>
              </a:r>
            </a:p>
          </p:txBody>
        </p:sp>
        <p:sp>
          <p:nvSpPr>
            <p:cNvPr id="135185" name="Text Box 17">
              <a:extLst>
                <a:ext uri="{FF2B5EF4-FFF2-40B4-BE49-F238E27FC236}">
                  <a16:creationId xmlns:a16="http://schemas.microsoft.com/office/drawing/2014/main" id="{C32FD938-5917-2750-894D-1A5C65131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912"/>
              <a:ext cx="9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US" altLang="en-US" sz="1800">
                  <a:cs typeface="Arial" panose="020B0604020202020204" pitchFamily="34" charset="0"/>
                </a:rPr>
                <a:t>More Abstract</a:t>
              </a:r>
            </a:p>
          </p:txBody>
        </p:sp>
      </p:grpSp>
      <p:grpSp>
        <p:nvGrpSpPr>
          <p:cNvPr id="135186" name="Group 18">
            <a:extLst>
              <a:ext uri="{FF2B5EF4-FFF2-40B4-BE49-F238E27FC236}">
                <a16:creationId xmlns:a16="http://schemas.microsoft.com/office/drawing/2014/main" id="{BEF654B2-183C-9E7C-BFAA-07A85A78E6E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57300"/>
            <a:ext cx="1687513" cy="747713"/>
            <a:chOff x="288" y="672"/>
            <a:chExt cx="1063" cy="471"/>
          </a:xfrm>
        </p:grpSpPr>
        <p:sp>
          <p:nvSpPr>
            <p:cNvPr id="135187" name="Text Box 19">
              <a:extLst>
                <a:ext uri="{FF2B5EF4-FFF2-40B4-BE49-F238E27FC236}">
                  <a16:creationId xmlns:a16="http://schemas.microsoft.com/office/drawing/2014/main" id="{C5D8FCF8-BADB-108A-2E57-786CB1A64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72"/>
              <a:ext cx="10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cs typeface="Arial" panose="020B0604020202020204" pitchFamily="34" charset="0"/>
                </a:rPr>
                <a:t>General Purpose</a:t>
              </a:r>
            </a:p>
          </p:txBody>
        </p:sp>
        <p:sp>
          <p:nvSpPr>
            <p:cNvPr id="135188" name="Text Box 20">
              <a:extLst>
                <a:ext uri="{FF2B5EF4-FFF2-40B4-BE49-F238E27FC236}">
                  <a16:creationId xmlns:a16="http://schemas.microsoft.com/office/drawing/2014/main" id="{B9B87CAE-5FEB-FD4F-3206-C68C934BA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912"/>
              <a:ext cx="8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>
                  <a:cs typeface="Arial" panose="020B0604020202020204" pitchFamily="34" charset="0"/>
                </a:rPr>
                <a:t>Less Abstract</a:t>
              </a:r>
            </a:p>
          </p:txBody>
        </p:sp>
      </p:grpSp>
      <p:sp>
        <p:nvSpPr>
          <p:cNvPr id="135189" name="Text Box 21">
            <a:extLst>
              <a:ext uri="{FF2B5EF4-FFF2-40B4-BE49-F238E27FC236}">
                <a16:creationId xmlns:a16="http://schemas.microsoft.com/office/drawing/2014/main" id="{AC0F9F17-033D-F072-695F-2B367FF66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5588" y="2044700"/>
            <a:ext cx="582612" cy="379413"/>
          </a:xfrm>
          <a:prstGeom prst="rect">
            <a:avLst/>
          </a:prstGeom>
          <a:solidFill>
            <a:srgbClr val="FF0000"/>
          </a:solidFill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CSS</a:t>
            </a:r>
          </a:p>
        </p:txBody>
      </p:sp>
      <p:sp>
        <p:nvSpPr>
          <p:cNvPr id="135190" name="Text Box 22">
            <a:extLst>
              <a:ext uri="{FF2B5EF4-FFF2-40B4-BE49-F238E27FC236}">
                <a16:creationId xmlns:a16="http://schemas.microsoft.com/office/drawing/2014/main" id="{92816B34-FEE3-5D75-7787-E3FB77B1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514600"/>
            <a:ext cx="561975" cy="379413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XSL</a:t>
            </a:r>
          </a:p>
        </p:txBody>
      </p:sp>
      <p:sp>
        <p:nvSpPr>
          <p:cNvPr id="135191" name="Text Box 23">
            <a:extLst>
              <a:ext uri="{FF2B5EF4-FFF2-40B4-BE49-F238E27FC236}">
                <a16:creationId xmlns:a16="http://schemas.microsoft.com/office/drawing/2014/main" id="{DF7DC88E-073D-5345-257C-D579B977F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1365250" cy="379413"/>
          </a:xfrm>
          <a:prstGeom prst="rect">
            <a:avLst/>
          </a:prstGeom>
          <a:solidFill>
            <a:srgbClr val="F2768B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XML Schema</a:t>
            </a:r>
          </a:p>
        </p:txBody>
      </p:sp>
      <p:sp>
        <p:nvSpPr>
          <p:cNvPr id="135192" name="Text Box 24">
            <a:extLst>
              <a:ext uri="{FF2B5EF4-FFF2-40B4-BE49-F238E27FC236}">
                <a16:creationId xmlns:a16="http://schemas.microsoft.com/office/drawing/2014/main" id="{BAEEAF60-F6F0-B1FA-F835-390A2F68C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788" y="2051050"/>
            <a:ext cx="1238250" cy="379413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Apache Ant</a:t>
            </a:r>
          </a:p>
        </p:txBody>
      </p:sp>
      <p:sp>
        <p:nvSpPr>
          <p:cNvPr id="135193" name="Text Box 25">
            <a:extLst>
              <a:ext uri="{FF2B5EF4-FFF2-40B4-BE49-F238E27FC236}">
                <a16:creationId xmlns:a16="http://schemas.microsoft.com/office/drawing/2014/main" id="{1F3AFB67-AF03-55F0-CD78-33BD3179A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971800"/>
            <a:ext cx="895350" cy="379413"/>
          </a:xfrm>
          <a:prstGeom prst="rect">
            <a:avLst/>
          </a:prstGeom>
          <a:solidFill>
            <a:srgbClr val="F2768B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XForms</a:t>
            </a:r>
          </a:p>
        </p:txBody>
      </p:sp>
      <p:sp>
        <p:nvSpPr>
          <p:cNvPr id="135194" name="Text Box 26">
            <a:extLst>
              <a:ext uri="{FF2B5EF4-FFF2-40B4-BE49-F238E27FC236}">
                <a16:creationId xmlns:a16="http://schemas.microsoft.com/office/drawing/2014/main" id="{9F7C60CD-443C-EC83-FB8B-A9FA2A1C8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514600"/>
            <a:ext cx="865188" cy="379413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XQuery</a:t>
            </a:r>
          </a:p>
        </p:txBody>
      </p:sp>
      <p:sp>
        <p:nvSpPr>
          <p:cNvPr id="135195" name="Text Box 27">
            <a:extLst>
              <a:ext uri="{FF2B5EF4-FFF2-40B4-BE49-F238E27FC236}">
                <a16:creationId xmlns:a16="http://schemas.microsoft.com/office/drawing/2014/main" id="{B657C7E8-4002-46DF-CF74-B7A47CBA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429000"/>
            <a:ext cx="1552575" cy="379413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XQuery Update</a:t>
            </a:r>
          </a:p>
        </p:txBody>
      </p:sp>
      <p:sp>
        <p:nvSpPr>
          <p:cNvPr id="135196" name="Text Box 28">
            <a:extLst>
              <a:ext uri="{FF2B5EF4-FFF2-40B4-BE49-F238E27FC236}">
                <a16:creationId xmlns:a16="http://schemas.microsoft.com/office/drawing/2014/main" id="{C928D006-94DD-2749-573A-7C8CB696C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429000"/>
            <a:ext cx="582613" cy="379413"/>
          </a:xfrm>
          <a:prstGeom prst="rect">
            <a:avLst/>
          </a:prstGeom>
          <a:solidFill>
            <a:srgbClr val="F2768B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SQL</a:t>
            </a:r>
          </a:p>
        </p:txBody>
      </p:sp>
      <p:sp>
        <p:nvSpPr>
          <p:cNvPr id="135197" name="Text Box 29">
            <a:extLst>
              <a:ext uri="{FF2B5EF4-FFF2-40B4-BE49-F238E27FC236}">
                <a16:creationId xmlns:a16="http://schemas.microsoft.com/office/drawing/2014/main" id="{CB2A13BC-7D84-BDFA-997B-003F18C59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971800"/>
            <a:ext cx="728663" cy="379413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XPath</a:t>
            </a:r>
          </a:p>
        </p:txBody>
      </p:sp>
      <p:sp>
        <p:nvSpPr>
          <p:cNvPr id="135198" name="Text Box 30">
            <a:extLst>
              <a:ext uri="{FF2B5EF4-FFF2-40B4-BE49-F238E27FC236}">
                <a16:creationId xmlns:a16="http://schemas.microsoft.com/office/drawing/2014/main" id="{8BC5329A-D591-33ED-D2E3-4063C3F7C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3427413"/>
            <a:ext cx="665163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Ruby</a:t>
            </a:r>
          </a:p>
        </p:txBody>
      </p:sp>
      <p:sp>
        <p:nvSpPr>
          <p:cNvPr id="135199" name="Text Box 31">
            <a:extLst>
              <a:ext uri="{FF2B5EF4-FFF2-40B4-BE49-F238E27FC236}">
                <a16:creationId xmlns:a16="http://schemas.microsoft.com/office/drawing/2014/main" id="{5F44EE7B-B75C-8046-B642-FB8900E2C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175" y="3421063"/>
            <a:ext cx="541338" cy="379412"/>
          </a:xfrm>
          <a:prstGeom prst="rect">
            <a:avLst/>
          </a:prstGeom>
          <a:solidFill>
            <a:srgbClr val="66FFCC"/>
          </a:solidFill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perl</a:t>
            </a:r>
          </a:p>
        </p:txBody>
      </p:sp>
      <p:sp>
        <p:nvSpPr>
          <p:cNvPr id="135200" name="Text Box 32">
            <a:extLst>
              <a:ext uri="{FF2B5EF4-FFF2-40B4-BE49-F238E27FC236}">
                <a16:creationId xmlns:a16="http://schemas.microsoft.com/office/drawing/2014/main" id="{A3FB1058-DB59-BB04-1295-34B1AB300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2976563"/>
            <a:ext cx="854075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Groovy</a:t>
            </a:r>
          </a:p>
        </p:txBody>
      </p:sp>
      <p:sp>
        <p:nvSpPr>
          <p:cNvPr id="135201" name="Text Box 33">
            <a:extLst>
              <a:ext uri="{FF2B5EF4-FFF2-40B4-BE49-F238E27FC236}">
                <a16:creationId xmlns:a16="http://schemas.microsoft.com/office/drawing/2014/main" id="{EB5F879F-79C9-638C-5313-B1593D868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2513013"/>
            <a:ext cx="831850" cy="379412"/>
          </a:xfrm>
          <a:prstGeom prst="rect">
            <a:avLst/>
          </a:prstGeom>
          <a:solidFill>
            <a:srgbClr val="66FF99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Python</a:t>
            </a:r>
          </a:p>
        </p:txBody>
      </p:sp>
      <p:sp>
        <p:nvSpPr>
          <p:cNvPr id="135202" name="Text Box 34">
            <a:extLst>
              <a:ext uri="{FF2B5EF4-FFF2-40B4-BE49-F238E27FC236}">
                <a16:creationId xmlns:a16="http://schemas.microsoft.com/office/drawing/2014/main" id="{E1BBA4D8-814F-0E43-46C4-CE544E895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0"/>
            <a:ext cx="571500" cy="379413"/>
          </a:xfrm>
          <a:prstGeom prst="rect">
            <a:avLst/>
          </a:prstGeom>
          <a:solidFill>
            <a:srgbClr val="F2768B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cs typeface="Arial" panose="020B0604020202020204" pitchFamily="34" charset="0"/>
              </a:rPr>
              <a:t>XUL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5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5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5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  <p:bldP spid="135172" grpId="0" animBg="1"/>
      <p:bldP spid="135173" grpId="0" animBg="1"/>
      <p:bldP spid="135174" grpId="0" animBg="1"/>
      <p:bldP spid="135175" grpId="0" animBg="1"/>
      <p:bldP spid="135176" grpId="0" animBg="1"/>
      <p:bldP spid="135177" grpId="0" animBg="1"/>
      <p:bldP spid="135178" grpId="0" animBg="1"/>
      <p:bldP spid="135189" grpId="0" animBg="1"/>
      <p:bldP spid="135190" grpId="0" animBg="1"/>
      <p:bldP spid="135191" grpId="0" animBg="1"/>
      <p:bldP spid="135192" grpId="0" animBg="1"/>
      <p:bldP spid="135193" grpId="0" animBg="1"/>
      <p:bldP spid="135194" grpId="0" animBg="1"/>
      <p:bldP spid="135195" grpId="0" animBg="1"/>
      <p:bldP spid="135196" grpId="0" animBg="1"/>
      <p:bldP spid="135197" grpId="0" animBg="1"/>
      <p:bldP spid="135198" grpId="0" animBg="1"/>
      <p:bldP spid="135199" grpId="0" animBg="1"/>
      <p:bldP spid="135200" grpId="0" animBg="1"/>
      <p:bldP spid="135201" grpId="0" animBg="1"/>
      <p:bldP spid="13520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6471838-D2CB-1F7F-4741-36A82FFB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E32355B-ACF1-AE56-14AE-1DC030A2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99F60B-153D-F2A2-A296-E6A5B589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4ED37-2058-4544-BB72-399DFF8CD72E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1289F4BD-21B3-0850-FA5A-60486BD60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XQuery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D6AB25EB-420F-E45C-E7BC-DACFF0165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831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i="1"/>
              <a:t>I was immediately attracted to XQuery because it has an intuitive syntax that I enjoy using and stretching to its limits. Having spent many years using SQL, XQuery feels familiar, yet much more powerful.</a:t>
            </a:r>
          </a:p>
          <a:p>
            <a:pPr marL="0" indent="0" algn="r">
              <a:buFontTx/>
              <a:buNone/>
            </a:pPr>
            <a:r>
              <a:rPr lang="en-US" altLang="en-US" b="1"/>
              <a:t>Priscilla Walmsley</a:t>
            </a:r>
            <a:r>
              <a:rPr lang="en-US" altLang="en-US"/>
              <a:t> 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8E2BA0B9-E8F1-3553-1DAB-E4F969CE6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334000"/>
            <a:ext cx="445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/>
              <a:t>http://www.stylusstudio.com/priscilla_walmsley.html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F3A0636-613D-7B4A-4396-6818A88B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AC665E-9454-85FB-DEB9-2A5A0643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BC781C-96A2-0F8E-F8E1-66415F6D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F0815-23EF-8347-A892-248148D7498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50F3399-42EB-5467-8DA3-F20BC0CFC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Brief History of XQuery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A6FF6BB-3D04-17FC-7374-41762FCB0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In 1998 Jonathan Robie and Joe Lapp (then the principal architect of </a:t>
            </a:r>
            <a:r>
              <a:rPr lang="en-US" altLang="en-US" sz="2400" b="1"/>
              <a:t>WebMethods</a:t>
            </a:r>
            <a:r>
              <a:rPr lang="en-US" altLang="en-US" sz="2400"/>
              <a:t>) created a language called XQL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 1998, two query languages, XQL and XML-QL got a lot of interest within the W3C and a working group for XML-based querying languages was formed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working group selected around 90 use cases and compared the ability of seven advanced query languages to execute them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None of the seven were perfect.  Each had some defects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working we took the </a:t>
            </a:r>
            <a:r>
              <a:rPr lang="en-US" altLang="en-US" sz="2400" b="1"/>
              <a:t>best part of each of the seven languages</a:t>
            </a:r>
            <a:r>
              <a:rPr lang="en-US" altLang="en-US" sz="2400"/>
              <a:t> and created the XQuery standard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578BD3C-DF22-7D20-C8CE-536DD7F8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FFFF364-7285-BE97-CC16-81B7D11F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D746D7-0727-65DD-E3BE-7F8D6BCE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A821A-730E-EB40-A809-706EA84427B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7EB8C760-333A-4F27-8CA8-87B48A038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Programming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38C81A7-1858-755D-CE35-F8756DBBC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857500"/>
            <a:ext cx="7772400" cy="28575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Computer programs are like mathematical functions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Developers not manipulate states and variables (things that change value), but focus entirely on constants and functions (things that never change)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Functions are treated as first class citizens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Functions that take other functions as input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Makes it very easy to build modular programs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Software written in FP languages tend to be very concise</a:t>
            </a: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33928B2D-A89B-1BE4-6CD9-957E6C6AA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1257300"/>
            <a:ext cx="3013075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8800" b="0" i="1"/>
              <a:t>y = f(x)</a:t>
            </a:r>
          </a:p>
        </p:txBody>
      </p:sp>
      <p:sp>
        <p:nvSpPr>
          <p:cNvPr id="179205" name="Text Box 5">
            <a:extLst>
              <a:ext uri="{FF2B5EF4-FFF2-40B4-BE49-F238E27FC236}">
                <a16:creationId xmlns:a16="http://schemas.microsoft.com/office/drawing/2014/main" id="{EDBA0F63-9630-4AF8-5893-E19BBA653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829300"/>
            <a:ext cx="5883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0"/>
              <a:t>http://en.wikibooks.org/wiki/Computer_programming/Functional_programming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ECB75FE-F87D-7E70-5A62-5274D90F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495650B-BD29-9A27-86A1-BA23A383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6A319B-236A-60BB-48A8-CF9AB870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8257-4ED7-094D-A2EA-C02CEF636F69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834DA886-EC58-E4B0-0828-DD7D9A2DA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XQuery is a “Functional” Language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121F3B72-20FD-E8FD-6C31-682B3490E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All variables are “immutable” – they can be set but never changed: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>
                <a:solidFill>
                  <a:srgbClr val="FF3333"/>
                </a:solidFill>
              </a:rPr>
              <a:t>Invalid:</a:t>
            </a:r>
            <a:r>
              <a:rPr lang="en-US" altLang="en-US" sz="2000"/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let $x := $x + 1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Side-effect free system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All variables are “final” in Javaspeak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Order of operations on sequences is not guaranteed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Allows XQuery to easily scale to many CPUs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trick is to visualize trees in and trees out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Think Google’s MapReduce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Note that the XQuery 1.0 specification does not specifically require a system to be able to pass functions as arguments but eXist allows this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2C7B9FC-F232-29C7-9001-18D99A9C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06358E1-4372-79A6-197D-CF4909B1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85F461-D25E-510E-E072-14E46BDF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4522-E21C-C847-9806-63A11B66292C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5967BD1-2B23-1308-DFF3-028286539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Database Vendors that Support XQuery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C6239AA-3F57-5BFE-AA56-3F880A512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6300" y="1371600"/>
            <a:ext cx="4114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eXist (open source)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MarkLogic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IBM DB2 Version 9 “PureXML”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Microsoft SQL Server 2005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Oracle 10g Release 2 Enterprise Edition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+ 50 others…</a:t>
            </a:r>
          </a:p>
        </p:txBody>
      </p:sp>
      <p:pic>
        <p:nvPicPr>
          <p:cNvPr id="82948" name="Picture 4">
            <a:extLst>
              <a:ext uri="{FF2B5EF4-FFF2-40B4-BE49-F238E27FC236}">
                <a16:creationId xmlns:a16="http://schemas.microsoft.com/office/drawing/2014/main" id="{62A4B82E-0078-4621-5478-9AF958B30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1905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9" name="Picture 5">
            <a:extLst>
              <a:ext uri="{FF2B5EF4-FFF2-40B4-BE49-F238E27FC236}">
                <a16:creationId xmlns:a16="http://schemas.microsoft.com/office/drawing/2014/main" id="{ABD1DE78-D73F-2ED0-0FC9-8845A9FE6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00400"/>
            <a:ext cx="179863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50" name="Picture 6">
            <a:extLst>
              <a:ext uri="{FF2B5EF4-FFF2-40B4-BE49-F238E27FC236}">
                <a16:creationId xmlns:a16="http://schemas.microsoft.com/office/drawing/2014/main" id="{3A9033C7-EA58-11CE-B60A-70892988D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2" b="36395"/>
          <a:stretch>
            <a:fillRect/>
          </a:stretch>
        </p:blipFill>
        <p:spPr bwMode="auto">
          <a:xfrm>
            <a:off x="457200" y="2743200"/>
            <a:ext cx="23526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51" name="Picture 7">
            <a:extLst>
              <a:ext uri="{FF2B5EF4-FFF2-40B4-BE49-F238E27FC236}">
                <a16:creationId xmlns:a16="http://schemas.microsoft.com/office/drawing/2014/main" id="{77469BA3-568B-B3A4-3D49-B589AB595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22860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52" name="Picture 8">
            <a:extLst>
              <a:ext uri="{FF2B5EF4-FFF2-40B4-BE49-F238E27FC236}">
                <a16:creationId xmlns:a16="http://schemas.microsoft.com/office/drawing/2014/main" id="{37B49F7F-7B72-226B-CBED-BAA39A438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15240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53" name="Picture 9">
            <a:extLst>
              <a:ext uri="{FF2B5EF4-FFF2-40B4-BE49-F238E27FC236}">
                <a16:creationId xmlns:a16="http://schemas.microsoft.com/office/drawing/2014/main" id="{0184D85A-AB59-B553-B101-53C890E9F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09800"/>
            <a:ext cx="13716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92DCBF0-7023-F9B7-E8D5-6ACE73C1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A47599-19DA-B088-ED8A-5567828C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A88408-9BA9-3F33-EAF5-DFD03534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1E0A4-B24A-7E4E-8311-334CC470920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ABAB1CF2-E99D-A236-A7A2-9A323862F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Board Definition and Specific Definition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B42E1EA9-D0B9-0AC0-1079-E58352E24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Acknowledgement of semantic ambiguity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Broad Definition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X</a:t>
            </a:r>
            <a:r>
              <a:rPr lang="en-US" altLang="en-US"/>
              <a:t>ML on the client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R</a:t>
            </a:r>
            <a:r>
              <a:rPr lang="en-US" altLang="en-US"/>
              <a:t>eST interfaces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X</a:t>
            </a:r>
            <a:r>
              <a:rPr lang="en-US" altLang="en-US"/>
              <a:t>ML on the server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Specific Definition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X</a:t>
            </a:r>
            <a:r>
              <a:rPr lang="en-US" altLang="en-US"/>
              <a:t>Forms on the client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R</a:t>
            </a:r>
            <a:r>
              <a:rPr lang="en-US" altLang="en-US"/>
              <a:t>eST interfaces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X</a:t>
            </a:r>
            <a:r>
              <a:rPr lang="en-US" altLang="en-US"/>
              <a:t>Query on the server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551357C-C9DF-E57B-5535-8F657D45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FDA560D-B637-A540-93A0-E7456B51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2A512A-27F4-6E57-A214-37FBD842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0F6DF-A116-E349-99F1-6AE03194E0B2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75B03D14-B31C-9C79-3F49-DD89EE882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XQuery is Easier To Learn Than XSLT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6F0B89A-4473-BB65-D4B0-486B8026E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919413"/>
          </a:xfrm>
        </p:spPr>
        <p:txBody>
          <a:bodyPr/>
          <a:lstStyle/>
          <a:p>
            <a:r>
              <a:rPr lang="en-US" altLang="en-US"/>
              <a:t>Studies have shown that XQuery is much easier to learn than XSLT, especially if users have some SQL background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023010D0-D117-F2CB-C465-B7618A557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48000"/>
            <a:ext cx="37719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>
                <a:cs typeface="Arial" panose="020B0604020202020204" pitchFamily="34" charset="0"/>
              </a:rPr>
              <a:t>Usability of XML Query Languages.</a:t>
            </a:r>
          </a:p>
          <a:p>
            <a:pPr algn="l"/>
            <a:r>
              <a:rPr lang="en-US" altLang="en-US" sz="2000">
                <a:cs typeface="Arial" panose="020B0604020202020204" pitchFamily="34" charset="0"/>
              </a:rPr>
              <a:t>Joris Graaumans.</a:t>
            </a:r>
          </a:p>
          <a:p>
            <a:pPr algn="l"/>
            <a:r>
              <a:rPr lang="en-US" altLang="en-US" sz="2000">
                <a:cs typeface="Arial" panose="020B0604020202020204" pitchFamily="34" charset="0"/>
              </a:rPr>
              <a:t>SIKS Dissertation Series No 2005-16</a:t>
            </a:r>
          </a:p>
          <a:p>
            <a:pPr algn="l"/>
            <a:r>
              <a:rPr lang="en-US" altLang="en-US" sz="2000">
                <a:cs typeface="Arial" panose="020B0604020202020204" pitchFamily="34" charset="0"/>
              </a:rPr>
              <a:t>ISBN 90-393-4065-X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5EB8264-439E-FFC9-5BA6-DA7E853C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7B5F30-C9B4-7E35-9F47-AFDB35CB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2611AF1-0EFA-4164-5600-5235668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B6E7E-0E78-654E-BC30-E0BC505B2D1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535EC46-D344-2229-3908-B2FFA392D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XQuery and SQL 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F7D325A-D0B6-8E13-5009-6640015BE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Many believe that XQuery is the logical “successor” to SQL</a:t>
            </a:r>
          </a:p>
          <a:p>
            <a:r>
              <a:rPr lang="en-US" altLang="en-US" sz="2800"/>
              <a:t>SQL returns only tabular data</a:t>
            </a:r>
          </a:p>
          <a:p>
            <a:r>
              <a:rPr lang="en-US" altLang="en-US" sz="2800"/>
              <a:t>XQuery returns either tabular or hierarchical data sets</a:t>
            </a:r>
          </a:p>
          <a:p>
            <a:r>
              <a:rPr lang="en-US" altLang="en-US" sz="2800"/>
              <a:t>XQuery is a w3c standard with a large library of compatibility tests</a:t>
            </a:r>
          </a:p>
          <a:p>
            <a:r>
              <a:rPr lang="en-US" altLang="en-US" sz="2800"/>
              <a:t>eXist has passed over 97% of the w3c’s compatibility tests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E3C6012-82C9-ABA3-6EBD-460FBACC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1910F12-D759-8C3B-E89B-1E216944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80C2B0F-9862-7613-8D4D-94E6927E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CD27-27B9-8449-96E5-9881B8A13604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B33C02EA-FB24-6FAC-6833-F0D2E2080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High Level Comparison</a:t>
            </a:r>
          </a:p>
        </p:txBody>
      </p:sp>
      <p:graphicFrame>
        <p:nvGraphicFramePr>
          <p:cNvPr id="89091" name="Group 3">
            <a:extLst>
              <a:ext uri="{FF2B5EF4-FFF2-40B4-BE49-F238E27FC236}">
                <a16:creationId xmlns:a16="http://schemas.microsoft.com/office/drawing/2014/main" id="{3761D3EC-60E3-11F5-5151-F5D2D586596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04800" y="1676400"/>
          <a:ext cx="8458200" cy="2474913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1881409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3618340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6470086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60588994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XSLT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867991"/>
                  </a:ext>
                </a:extLst>
              </a:tr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Query tabular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B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B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B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977756"/>
                  </a:ext>
                </a:extLst>
              </a:tr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Query hierarchical data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B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B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391258"/>
                  </a:ext>
                </a:extLst>
              </a:tr>
              <a:tr h="722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Easy for people to learn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B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B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557691"/>
                  </a:ext>
                </a:extLst>
              </a:tr>
            </a:tbl>
          </a:graphicData>
        </a:graphic>
      </p:graphicFrame>
      <p:sp>
        <p:nvSpPr>
          <p:cNvPr id="89118" name="Text Box 30">
            <a:extLst>
              <a:ext uri="{FF2B5EF4-FFF2-40B4-BE49-F238E27FC236}">
                <a16:creationId xmlns:a16="http://schemas.microsoft.com/office/drawing/2014/main" id="{0D643A95-14D6-5B4A-B58D-FFD5B8A52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867400"/>
            <a:ext cx="7494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/>
              <a:t>XQuery can be as easy to learn as SQL but also works with hierarchical data structures.</a:t>
            </a:r>
          </a:p>
        </p:txBody>
      </p:sp>
      <p:sp>
        <p:nvSpPr>
          <p:cNvPr id="89119" name="Text Box 31">
            <a:extLst>
              <a:ext uri="{FF2B5EF4-FFF2-40B4-BE49-F238E27FC236}">
                <a16:creationId xmlns:a16="http://schemas.microsoft.com/office/drawing/2014/main" id="{32031C43-8843-31AB-44F5-CCE376014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343400"/>
            <a:ext cx="1236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The winner!</a:t>
            </a:r>
          </a:p>
        </p:txBody>
      </p:sp>
      <p:grpSp>
        <p:nvGrpSpPr>
          <p:cNvPr id="89120" name="Group 32">
            <a:extLst>
              <a:ext uri="{FF2B5EF4-FFF2-40B4-BE49-F238E27FC236}">
                <a16:creationId xmlns:a16="http://schemas.microsoft.com/office/drawing/2014/main" id="{AEB0C00F-C998-9DF9-85A3-1C98B52FA6E6}"/>
              </a:ext>
            </a:extLst>
          </p:cNvPr>
          <p:cNvGrpSpPr>
            <a:grpSpLocks/>
          </p:cNvGrpSpPr>
          <p:nvPr/>
        </p:nvGrpSpPr>
        <p:grpSpPr bwMode="auto">
          <a:xfrm>
            <a:off x="7200900" y="4686300"/>
            <a:ext cx="1228725" cy="876300"/>
            <a:chOff x="5073" y="3138"/>
            <a:chExt cx="462" cy="391"/>
          </a:xfrm>
        </p:grpSpPr>
        <p:sp>
          <p:nvSpPr>
            <p:cNvPr id="89121" name="Freeform 33">
              <a:extLst>
                <a:ext uri="{FF2B5EF4-FFF2-40B4-BE49-F238E27FC236}">
                  <a16:creationId xmlns:a16="http://schemas.microsoft.com/office/drawing/2014/main" id="{6359548D-E86D-2DDF-E783-262DDDD87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3159"/>
              <a:ext cx="401" cy="370"/>
            </a:xfrm>
            <a:custGeom>
              <a:avLst/>
              <a:gdLst>
                <a:gd name="T0" fmla="*/ 790 w 803"/>
                <a:gd name="T1" fmla="*/ 344 h 739"/>
                <a:gd name="T2" fmla="*/ 244 w 803"/>
                <a:gd name="T3" fmla="*/ 0 h 739"/>
                <a:gd name="T4" fmla="*/ 0 w 803"/>
                <a:gd name="T5" fmla="*/ 386 h 739"/>
                <a:gd name="T6" fmla="*/ 559 w 803"/>
                <a:gd name="T7" fmla="*/ 739 h 739"/>
                <a:gd name="T8" fmla="*/ 803 w 803"/>
                <a:gd name="T9" fmla="*/ 352 h 739"/>
                <a:gd name="T10" fmla="*/ 790 w 803"/>
                <a:gd name="T11" fmla="*/ 344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3" h="739">
                  <a:moveTo>
                    <a:pt x="790" y="344"/>
                  </a:moveTo>
                  <a:lnTo>
                    <a:pt x="244" y="0"/>
                  </a:lnTo>
                  <a:lnTo>
                    <a:pt x="0" y="386"/>
                  </a:lnTo>
                  <a:lnTo>
                    <a:pt x="559" y="739"/>
                  </a:lnTo>
                  <a:lnTo>
                    <a:pt x="803" y="352"/>
                  </a:lnTo>
                  <a:lnTo>
                    <a:pt x="790" y="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2" name="Freeform 34">
              <a:extLst>
                <a:ext uri="{FF2B5EF4-FFF2-40B4-BE49-F238E27FC236}">
                  <a16:creationId xmlns:a16="http://schemas.microsoft.com/office/drawing/2014/main" id="{2DE0577F-37C9-C8F3-1C35-1ED6B91EB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" y="3180"/>
              <a:ext cx="360" cy="327"/>
            </a:xfrm>
            <a:custGeom>
              <a:avLst/>
              <a:gdLst>
                <a:gd name="T0" fmla="*/ 714 w 719"/>
                <a:gd name="T1" fmla="*/ 326 h 654"/>
                <a:gd name="T2" fmla="*/ 696 w 719"/>
                <a:gd name="T3" fmla="*/ 357 h 654"/>
                <a:gd name="T4" fmla="*/ 667 w 719"/>
                <a:gd name="T5" fmla="*/ 402 h 654"/>
                <a:gd name="T6" fmla="*/ 631 w 719"/>
                <a:gd name="T7" fmla="*/ 457 h 654"/>
                <a:gd name="T8" fmla="*/ 595 w 719"/>
                <a:gd name="T9" fmla="*/ 516 h 654"/>
                <a:gd name="T10" fmla="*/ 560 w 719"/>
                <a:gd name="T11" fmla="*/ 571 h 654"/>
                <a:gd name="T12" fmla="*/ 531 w 719"/>
                <a:gd name="T13" fmla="*/ 616 h 654"/>
                <a:gd name="T14" fmla="*/ 512 w 719"/>
                <a:gd name="T15" fmla="*/ 648 h 654"/>
                <a:gd name="T16" fmla="*/ 499 w 719"/>
                <a:gd name="T17" fmla="*/ 649 h 654"/>
                <a:gd name="T18" fmla="*/ 454 w 719"/>
                <a:gd name="T19" fmla="*/ 621 h 654"/>
                <a:gd name="T20" fmla="*/ 385 w 719"/>
                <a:gd name="T21" fmla="*/ 577 h 654"/>
                <a:gd name="T22" fmla="*/ 299 w 719"/>
                <a:gd name="T23" fmla="*/ 523 h 654"/>
                <a:gd name="T24" fmla="*/ 208 w 719"/>
                <a:gd name="T25" fmla="*/ 467 h 654"/>
                <a:gd name="T26" fmla="*/ 123 w 719"/>
                <a:gd name="T27" fmla="*/ 412 h 654"/>
                <a:gd name="T28" fmla="*/ 54 w 719"/>
                <a:gd name="T29" fmla="*/ 369 h 654"/>
                <a:gd name="T30" fmla="*/ 9 w 719"/>
                <a:gd name="T31" fmla="*/ 341 h 654"/>
                <a:gd name="T32" fmla="*/ 4 w 719"/>
                <a:gd name="T33" fmla="*/ 328 h 654"/>
                <a:gd name="T34" fmla="*/ 24 w 719"/>
                <a:gd name="T35" fmla="*/ 297 h 654"/>
                <a:gd name="T36" fmla="*/ 53 w 719"/>
                <a:gd name="T37" fmla="*/ 252 h 654"/>
                <a:gd name="T38" fmla="*/ 87 w 719"/>
                <a:gd name="T39" fmla="*/ 197 h 654"/>
                <a:gd name="T40" fmla="*/ 124 w 719"/>
                <a:gd name="T41" fmla="*/ 138 h 654"/>
                <a:gd name="T42" fmla="*/ 159 w 719"/>
                <a:gd name="T43" fmla="*/ 83 h 654"/>
                <a:gd name="T44" fmla="*/ 187 w 719"/>
                <a:gd name="T45" fmla="*/ 38 h 654"/>
                <a:gd name="T46" fmla="*/ 207 w 719"/>
                <a:gd name="T47" fmla="*/ 7 h 654"/>
                <a:gd name="T48" fmla="*/ 221 w 719"/>
                <a:gd name="T49" fmla="*/ 6 h 654"/>
                <a:gd name="T50" fmla="*/ 266 w 719"/>
                <a:gd name="T51" fmla="*/ 33 h 654"/>
                <a:gd name="T52" fmla="*/ 335 w 719"/>
                <a:gd name="T53" fmla="*/ 77 h 654"/>
                <a:gd name="T54" fmla="*/ 420 w 719"/>
                <a:gd name="T55" fmla="*/ 131 h 654"/>
                <a:gd name="T56" fmla="*/ 511 w 719"/>
                <a:gd name="T57" fmla="*/ 188 h 654"/>
                <a:gd name="T58" fmla="*/ 595 w 719"/>
                <a:gd name="T59" fmla="*/ 242 h 654"/>
                <a:gd name="T60" fmla="*/ 666 w 719"/>
                <a:gd name="T61" fmla="*/ 286 h 654"/>
                <a:gd name="T62" fmla="*/ 710 w 719"/>
                <a:gd name="T63" fmla="*/ 313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9" h="654">
                  <a:moveTo>
                    <a:pt x="719" y="319"/>
                  </a:moveTo>
                  <a:lnTo>
                    <a:pt x="714" y="326"/>
                  </a:lnTo>
                  <a:lnTo>
                    <a:pt x="706" y="339"/>
                  </a:lnTo>
                  <a:lnTo>
                    <a:pt x="696" y="357"/>
                  </a:lnTo>
                  <a:lnTo>
                    <a:pt x="682" y="378"/>
                  </a:lnTo>
                  <a:lnTo>
                    <a:pt x="667" y="402"/>
                  </a:lnTo>
                  <a:lnTo>
                    <a:pt x="650" y="430"/>
                  </a:lnTo>
                  <a:lnTo>
                    <a:pt x="631" y="457"/>
                  </a:lnTo>
                  <a:lnTo>
                    <a:pt x="614" y="486"/>
                  </a:lnTo>
                  <a:lnTo>
                    <a:pt x="595" y="516"/>
                  </a:lnTo>
                  <a:lnTo>
                    <a:pt x="577" y="544"/>
                  </a:lnTo>
                  <a:lnTo>
                    <a:pt x="560" y="571"/>
                  </a:lnTo>
                  <a:lnTo>
                    <a:pt x="545" y="596"/>
                  </a:lnTo>
                  <a:lnTo>
                    <a:pt x="531" y="616"/>
                  </a:lnTo>
                  <a:lnTo>
                    <a:pt x="521" y="635"/>
                  </a:lnTo>
                  <a:lnTo>
                    <a:pt x="512" y="648"/>
                  </a:lnTo>
                  <a:lnTo>
                    <a:pt x="508" y="654"/>
                  </a:lnTo>
                  <a:lnTo>
                    <a:pt x="499" y="649"/>
                  </a:lnTo>
                  <a:lnTo>
                    <a:pt x="480" y="637"/>
                  </a:lnTo>
                  <a:lnTo>
                    <a:pt x="454" y="621"/>
                  </a:lnTo>
                  <a:lnTo>
                    <a:pt x="421" y="600"/>
                  </a:lnTo>
                  <a:lnTo>
                    <a:pt x="385" y="577"/>
                  </a:lnTo>
                  <a:lnTo>
                    <a:pt x="343" y="551"/>
                  </a:lnTo>
                  <a:lnTo>
                    <a:pt x="299" y="523"/>
                  </a:lnTo>
                  <a:lnTo>
                    <a:pt x="254" y="494"/>
                  </a:lnTo>
                  <a:lnTo>
                    <a:pt x="208" y="467"/>
                  </a:lnTo>
                  <a:lnTo>
                    <a:pt x="164" y="439"/>
                  </a:lnTo>
                  <a:lnTo>
                    <a:pt x="123" y="412"/>
                  </a:lnTo>
                  <a:lnTo>
                    <a:pt x="86" y="389"/>
                  </a:lnTo>
                  <a:lnTo>
                    <a:pt x="54" y="369"/>
                  </a:lnTo>
                  <a:lnTo>
                    <a:pt x="27" y="353"/>
                  </a:lnTo>
                  <a:lnTo>
                    <a:pt x="9" y="341"/>
                  </a:lnTo>
                  <a:lnTo>
                    <a:pt x="0" y="335"/>
                  </a:lnTo>
                  <a:lnTo>
                    <a:pt x="4" y="328"/>
                  </a:lnTo>
                  <a:lnTo>
                    <a:pt x="12" y="316"/>
                  </a:lnTo>
                  <a:lnTo>
                    <a:pt x="24" y="297"/>
                  </a:lnTo>
                  <a:lnTo>
                    <a:pt x="37" y="276"/>
                  </a:lnTo>
                  <a:lnTo>
                    <a:pt x="53" y="252"/>
                  </a:lnTo>
                  <a:lnTo>
                    <a:pt x="70" y="225"/>
                  </a:lnTo>
                  <a:lnTo>
                    <a:pt x="87" y="197"/>
                  </a:lnTo>
                  <a:lnTo>
                    <a:pt x="106" y="167"/>
                  </a:lnTo>
                  <a:lnTo>
                    <a:pt x="124" y="138"/>
                  </a:lnTo>
                  <a:lnTo>
                    <a:pt x="141" y="110"/>
                  </a:lnTo>
                  <a:lnTo>
                    <a:pt x="159" y="83"/>
                  </a:lnTo>
                  <a:lnTo>
                    <a:pt x="175" y="59"/>
                  </a:lnTo>
                  <a:lnTo>
                    <a:pt x="187" y="38"/>
                  </a:lnTo>
                  <a:lnTo>
                    <a:pt x="199" y="19"/>
                  </a:lnTo>
                  <a:lnTo>
                    <a:pt x="207" y="7"/>
                  </a:lnTo>
                  <a:lnTo>
                    <a:pt x="212" y="0"/>
                  </a:lnTo>
                  <a:lnTo>
                    <a:pt x="221" y="6"/>
                  </a:lnTo>
                  <a:lnTo>
                    <a:pt x="239" y="17"/>
                  </a:lnTo>
                  <a:lnTo>
                    <a:pt x="266" y="33"/>
                  </a:lnTo>
                  <a:lnTo>
                    <a:pt x="298" y="54"/>
                  </a:lnTo>
                  <a:lnTo>
                    <a:pt x="335" y="77"/>
                  </a:lnTo>
                  <a:lnTo>
                    <a:pt x="376" y="104"/>
                  </a:lnTo>
                  <a:lnTo>
                    <a:pt x="420" y="131"/>
                  </a:lnTo>
                  <a:lnTo>
                    <a:pt x="465" y="159"/>
                  </a:lnTo>
                  <a:lnTo>
                    <a:pt x="511" y="188"/>
                  </a:lnTo>
                  <a:lnTo>
                    <a:pt x="555" y="215"/>
                  </a:lnTo>
                  <a:lnTo>
                    <a:pt x="595" y="242"/>
                  </a:lnTo>
                  <a:lnTo>
                    <a:pt x="633" y="265"/>
                  </a:lnTo>
                  <a:lnTo>
                    <a:pt x="666" y="286"/>
                  </a:lnTo>
                  <a:lnTo>
                    <a:pt x="691" y="302"/>
                  </a:lnTo>
                  <a:lnTo>
                    <a:pt x="710" y="313"/>
                  </a:lnTo>
                  <a:lnTo>
                    <a:pt x="719" y="3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3" name="Freeform 35">
              <a:extLst>
                <a:ext uri="{FF2B5EF4-FFF2-40B4-BE49-F238E27FC236}">
                  <a16:creationId xmlns:a16="http://schemas.microsoft.com/office/drawing/2014/main" id="{4F987DBF-F40A-7D5A-4598-F15B317F7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9" y="3171"/>
              <a:ext cx="71" cy="72"/>
            </a:xfrm>
            <a:custGeom>
              <a:avLst/>
              <a:gdLst>
                <a:gd name="T0" fmla="*/ 88 w 142"/>
                <a:gd name="T1" fmla="*/ 144 h 144"/>
                <a:gd name="T2" fmla="*/ 0 w 142"/>
                <a:gd name="T3" fmla="*/ 89 h 144"/>
                <a:gd name="T4" fmla="*/ 56 w 142"/>
                <a:gd name="T5" fmla="*/ 0 h 144"/>
                <a:gd name="T6" fmla="*/ 142 w 142"/>
                <a:gd name="T7" fmla="*/ 56 h 144"/>
                <a:gd name="T8" fmla="*/ 88 w 142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44">
                  <a:moveTo>
                    <a:pt x="88" y="144"/>
                  </a:moveTo>
                  <a:lnTo>
                    <a:pt x="0" y="89"/>
                  </a:lnTo>
                  <a:lnTo>
                    <a:pt x="56" y="0"/>
                  </a:lnTo>
                  <a:lnTo>
                    <a:pt x="142" y="56"/>
                  </a:lnTo>
                  <a:lnTo>
                    <a:pt x="88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4" name="Freeform 36">
              <a:extLst>
                <a:ext uri="{FF2B5EF4-FFF2-40B4-BE49-F238E27FC236}">
                  <a16:creationId xmlns:a16="http://schemas.microsoft.com/office/drawing/2014/main" id="{47BC63D2-FAB5-0567-520B-976AE5D16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" y="3242"/>
              <a:ext cx="71" cy="72"/>
            </a:xfrm>
            <a:custGeom>
              <a:avLst/>
              <a:gdLst>
                <a:gd name="T0" fmla="*/ 88 w 142"/>
                <a:gd name="T1" fmla="*/ 143 h 143"/>
                <a:gd name="T2" fmla="*/ 0 w 142"/>
                <a:gd name="T3" fmla="*/ 89 h 143"/>
                <a:gd name="T4" fmla="*/ 55 w 142"/>
                <a:gd name="T5" fmla="*/ 0 h 143"/>
                <a:gd name="T6" fmla="*/ 142 w 142"/>
                <a:gd name="T7" fmla="*/ 56 h 143"/>
                <a:gd name="T8" fmla="*/ 88 w 142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43">
                  <a:moveTo>
                    <a:pt x="88" y="143"/>
                  </a:moveTo>
                  <a:lnTo>
                    <a:pt x="0" y="89"/>
                  </a:lnTo>
                  <a:lnTo>
                    <a:pt x="55" y="0"/>
                  </a:lnTo>
                  <a:lnTo>
                    <a:pt x="142" y="56"/>
                  </a:lnTo>
                  <a:lnTo>
                    <a:pt x="8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5" name="Freeform 37">
              <a:extLst>
                <a:ext uri="{FF2B5EF4-FFF2-40B4-BE49-F238E27FC236}">
                  <a16:creationId xmlns:a16="http://schemas.microsoft.com/office/drawing/2014/main" id="{BC34BBA4-290E-485B-BE85-F3DE0780B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" y="3226"/>
              <a:ext cx="72" cy="71"/>
            </a:xfrm>
            <a:custGeom>
              <a:avLst/>
              <a:gdLst>
                <a:gd name="T0" fmla="*/ 88 w 143"/>
                <a:gd name="T1" fmla="*/ 143 h 143"/>
                <a:gd name="T2" fmla="*/ 0 w 143"/>
                <a:gd name="T3" fmla="*/ 88 h 143"/>
                <a:gd name="T4" fmla="*/ 56 w 143"/>
                <a:gd name="T5" fmla="*/ 0 h 143"/>
                <a:gd name="T6" fmla="*/ 143 w 143"/>
                <a:gd name="T7" fmla="*/ 55 h 143"/>
                <a:gd name="T8" fmla="*/ 88 w 143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3">
                  <a:moveTo>
                    <a:pt x="88" y="143"/>
                  </a:moveTo>
                  <a:lnTo>
                    <a:pt x="0" y="88"/>
                  </a:lnTo>
                  <a:lnTo>
                    <a:pt x="56" y="0"/>
                  </a:lnTo>
                  <a:lnTo>
                    <a:pt x="143" y="55"/>
                  </a:lnTo>
                  <a:lnTo>
                    <a:pt x="8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6" name="Freeform 38">
              <a:extLst>
                <a:ext uri="{FF2B5EF4-FFF2-40B4-BE49-F238E27FC236}">
                  <a16:creationId xmlns:a16="http://schemas.microsoft.com/office/drawing/2014/main" id="{7B2463FF-0C3C-077E-C094-BEF90FCC9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" y="3297"/>
              <a:ext cx="72" cy="71"/>
            </a:xfrm>
            <a:custGeom>
              <a:avLst/>
              <a:gdLst>
                <a:gd name="T0" fmla="*/ 87 w 144"/>
                <a:gd name="T1" fmla="*/ 142 h 142"/>
                <a:gd name="T2" fmla="*/ 0 w 144"/>
                <a:gd name="T3" fmla="*/ 86 h 142"/>
                <a:gd name="T4" fmla="*/ 55 w 144"/>
                <a:gd name="T5" fmla="*/ 0 h 142"/>
                <a:gd name="T6" fmla="*/ 144 w 144"/>
                <a:gd name="T7" fmla="*/ 54 h 142"/>
                <a:gd name="T8" fmla="*/ 87 w 144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2">
                  <a:moveTo>
                    <a:pt x="87" y="142"/>
                  </a:moveTo>
                  <a:lnTo>
                    <a:pt x="0" y="86"/>
                  </a:lnTo>
                  <a:lnTo>
                    <a:pt x="55" y="0"/>
                  </a:lnTo>
                  <a:lnTo>
                    <a:pt x="144" y="54"/>
                  </a:lnTo>
                  <a:lnTo>
                    <a:pt x="87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7" name="Freeform 39">
              <a:extLst>
                <a:ext uri="{FF2B5EF4-FFF2-40B4-BE49-F238E27FC236}">
                  <a16:creationId xmlns:a16="http://schemas.microsoft.com/office/drawing/2014/main" id="{DCEAAC85-9116-C942-5B53-781F04AB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" y="3281"/>
              <a:ext cx="71" cy="71"/>
            </a:xfrm>
            <a:custGeom>
              <a:avLst/>
              <a:gdLst>
                <a:gd name="T0" fmla="*/ 87 w 143"/>
                <a:gd name="T1" fmla="*/ 142 h 142"/>
                <a:gd name="T2" fmla="*/ 0 w 143"/>
                <a:gd name="T3" fmla="*/ 87 h 142"/>
                <a:gd name="T4" fmla="*/ 55 w 143"/>
                <a:gd name="T5" fmla="*/ 0 h 142"/>
                <a:gd name="T6" fmla="*/ 143 w 143"/>
                <a:gd name="T7" fmla="*/ 56 h 142"/>
                <a:gd name="T8" fmla="*/ 87 w 143"/>
                <a:gd name="T9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2">
                  <a:moveTo>
                    <a:pt x="87" y="142"/>
                  </a:moveTo>
                  <a:lnTo>
                    <a:pt x="0" y="87"/>
                  </a:lnTo>
                  <a:lnTo>
                    <a:pt x="55" y="0"/>
                  </a:lnTo>
                  <a:lnTo>
                    <a:pt x="143" y="56"/>
                  </a:lnTo>
                  <a:lnTo>
                    <a:pt x="87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8" name="Freeform 40">
              <a:extLst>
                <a:ext uri="{FF2B5EF4-FFF2-40B4-BE49-F238E27FC236}">
                  <a16:creationId xmlns:a16="http://schemas.microsoft.com/office/drawing/2014/main" id="{3EC42AFE-9731-7C7A-E375-08F728822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9" y="3352"/>
              <a:ext cx="72" cy="72"/>
            </a:xfrm>
            <a:custGeom>
              <a:avLst/>
              <a:gdLst>
                <a:gd name="T0" fmla="*/ 87 w 144"/>
                <a:gd name="T1" fmla="*/ 144 h 144"/>
                <a:gd name="T2" fmla="*/ 0 w 144"/>
                <a:gd name="T3" fmla="*/ 89 h 144"/>
                <a:gd name="T4" fmla="*/ 55 w 144"/>
                <a:gd name="T5" fmla="*/ 0 h 144"/>
                <a:gd name="T6" fmla="*/ 144 w 144"/>
                <a:gd name="T7" fmla="*/ 57 h 144"/>
                <a:gd name="T8" fmla="*/ 87 w 14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87" y="144"/>
                  </a:moveTo>
                  <a:lnTo>
                    <a:pt x="0" y="89"/>
                  </a:lnTo>
                  <a:lnTo>
                    <a:pt x="55" y="0"/>
                  </a:lnTo>
                  <a:lnTo>
                    <a:pt x="144" y="57"/>
                  </a:lnTo>
                  <a:lnTo>
                    <a:pt x="87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29" name="Freeform 41">
              <a:extLst>
                <a:ext uri="{FF2B5EF4-FFF2-40B4-BE49-F238E27FC236}">
                  <a16:creationId xmlns:a16="http://schemas.microsoft.com/office/drawing/2014/main" id="{19325DEC-D77B-ECB2-2BFE-AB3D6A65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" y="3259"/>
              <a:ext cx="72" cy="72"/>
            </a:xfrm>
            <a:custGeom>
              <a:avLst/>
              <a:gdLst>
                <a:gd name="T0" fmla="*/ 87 w 143"/>
                <a:gd name="T1" fmla="*/ 143 h 143"/>
                <a:gd name="T2" fmla="*/ 0 w 143"/>
                <a:gd name="T3" fmla="*/ 89 h 143"/>
                <a:gd name="T4" fmla="*/ 55 w 143"/>
                <a:gd name="T5" fmla="*/ 0 h 143"/>
                <a:gd name="T6" fmla="*/ 143 w 143"/>
                <a:gd name="T7" fmla="*/ 55 h 143"/>
                <a:gd name="T8" fmla="*/ 87 w 143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3">
                  <a:moveTo>
                    <a:pt x="87" y="143"/>
                  </a:moveTo>
                  <a:lnTo>
                    <a:pt x="0" y="89"/>
                  </a:lnTo>
                  <a:lnTo>
                    <a:pt x="55" y="0"/>
                  </a:lnTo>
                  <a:lnTo>
                    <a:pt x="143" y="55"/>
                  </a:lnTo>
                  <a:lnTo>
                    <a:pt x="87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0" name="Freeform 42">
              <a:extLst>
                <a:ext uri="{FF2B5EF4-FFF2-40B4-BE49-F238E27FC236}">
                  <a16:creationId xmlns:a16="http://schemas.microsoft.com/office/drawing/2014/main" id="{477BD57E-FA2A-21C9-0F2F-2DD93EF9D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" y="3330"/>
              <a:ext cx="72" cy="72"/>
            </a:xfrm>
            <a:custGeom>
              <a:avLst/>
              <a:gdLst>
                <a:gd name="T0" fmla="*/ 87 w 144"/>
                <a:gd name="T1" fmla="*/ 144 h 144"/>
                <a:gd name="T2" fmla="*/ 0 w 144"/>
                <a:gd name="T3" fmla="*/ 88 h 144"/>
                <a:gd name="T4" fmla="*/ 55 w 144"/>
                <a:gd name="T5" fmla="*/ 0 h 144"/>
                <a:gd name="T6" fmla="*/ 144 w 144"/>
                <a:gd name="T7" fmla="*/ 55 h 144"/>
                <a:gd name="T8" fmla="*/ 87 w 144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4">
                  <a:moveTo>
                    <a:pt x="87" y="144"/>
                  </a:moveTo>
                  <a:lnTo>
                    <a:pt x="0" y="88"/>
                  </a:lnTo>
                  <a:lnTo>
                    <a:pt x="55" y="0"/>
                  </a:lnTo>
                  <a:lnTo>
                    <a:pt x="144" y="55"/>
                  </a:lnTo>
                  <a:lnTo>
                    <a:pt x="87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1" name="Freeform 43">
              <a:extLst>
                <a:ext uri="{FF2B5EF4-FFF2-40B4-BE49-F238E27FC236}">
                  <a16:creationId xmlns:a16="http://schemas.microsoft.com/office/drawing/2014/main" id="{0F0FB957-6C7D-5D4D-C550-F955CA938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" y="3314"/>
              <a:ext cx="71" cy="72"/>
            </a:xfrm>
            <a:custGeom>
              <a:avLst/>
              <a:gdLst>
                <a:gd name="T0" fmla="*/ 86 w 142"/>
                <a:gd name="T1" fmla="*/ 144 h 144"/>
                <a:gd name="T2" fmla="*/ 0 w 142"/>
                <a:gd name="T3" fmla="*/ 88 h 144"/>
                <a:gd name="T4" fmla="*/ 55 w 142"/>
                <a:gd name="T5" fmla="*/ 0 h 144"/>
                <a:gd name="T6" fmla="*/ 142 w 142"/>
                <a:gd name="T7" fmla="*/ 56 h 144"/>
                <a:gd name="T8" fmla="*/ 86 w 142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44">
                  <a:moveTo>
                    <a:pt x="86" y="144"/>
                  </a:moveTo>
                  <a:lnTo>
                    <a:pt x="0" y="88"/>
                  </a:lnTo>
                  <a:lnTo>
                    <a:pt x="55" y="0"/>
                  </a:lnTo>
                  <a:lnTo>
                    <a:pt x="142" y="56"/>
                  </a:lnTo>
                  <a:lnTo>
                    <a:pt x="86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2" name="Freeform 44">
              <a:extLst>
                <a:ext uri="{FF2B5EF4-FFF2-40B4-BE49-F238E27FC236}">
                  <a16:creationId xmlns:a16="http://schemas.microsoft.com/office/drawing/2014/main" id="{06CF7F78-FBB3-5C67-04DE-00F0DCA28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6" y="3386"/>
              <a:ext cx="72" cy="72"/>
            </a:xfrm>
            <a:custGeom>
              <a:avLst/>
              <a:gdLst>
                <a:gd name="T0" fmla="*/ 86 w 143"/>
                <a:gd name="T1" fmla="*/ 144 h 144"/>
                <a:gd name="T2" fmla="*/ 0 w 143"/>
                <a:gd name="T3" fmla="*/ 88 h 144"/>
                <a:gd name="T4" fmla="*/ 54 w 143"/>
                <a:gd name="T5" fmla="*/ 0 h 144"/>
                <a:gd name="T6" fmla="*/ 143 w 143"/>
                <a:gd name="T7" fmla="*/ 56 h 144"/>
                <a:gd name="T8" fmla="*/ 86 w 143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4">
                  <a:moveTo>
                    <a:pt x="86" y="144"/>
                  </a:moveTo>
                  <a:lnTo>
                    <a:pt x="0" y="88"/>
                  </a:lnTo>
                  <a:lnTo>
                    <a:pt x="54" y="0"/>
                  </a:lnTo>
                  <a:lnTo>
                    <a:pt x="143" y="56"/>
                  </a:lnTo>
                  <a:lnTo>
                    <a:pt x="86" y="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3" name="Freeform 45">
              <a:extLst>
                <a:ext uri="{FF2B5EF4-FFF2-40B4-BE49-F238E27FC236}">
                  <a16:creationId xmlns:a16="http://schemas.microsoft.com/office/drawing/2014/main" id="{FC82F93F-B8C7-70CC-704A-620DDCF98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8" y="3370"/>
              <a:ext cx="71" cy="71"/>
            </a:xfrm>
            <a:custGeom>
              <a:avLst/>
              <a:gdLst>
                <a:gd name="T0" fmla="*/ 87 w 143"/>
                <a:gd name="T1" fmla="*/ 143 h 143"/>
                <a:gd name="T2" fmla="*/ 0 w 143"/>
                <a:gd name="T3" fmla="*/ 88 h 143"/>
                <a:gd name="T4" fmla="*/ 55 w 143"/>
                <a:gd name="T5" fmla="*/ 0 h 143"/>
                <a:gd name="T6" fmla="*/ 143 w 143"/>
                <a:gd name="T7" fmla="*/ 55 h 143"/>
                <a:gd name="T8" fmla="*/ 87 w 143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43">
                  <a:moveTo>
                    <a:pt x="87" y="143"/>
                  </a:moveTo>
                  <a:lnTo>
                    <a:pt x="0" y="88"/>
                  </a:lnTo>
                  <a:lnTo>
                    <a:pt x="55" y="0"/>
                  </a:lnTo>
                  <a:lnTo>
                    <a:pt x="143" y="55"/>
                  </a:lnTo>
                  <a:lnTo>
                    <a:pt x="87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4" name="Freeform 46">
              <a:extLst>
                <a:ext uri="{FF2B5EF4-FFF2-40B4-BE49-F238E27FC236}">
                  <a16:creationId xmlns:a16="http://schemas.microsoft.com/office/drawing/2014/main" id="{D80B9341-3BF3-90F4-D640-E6B834808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3" y="3441"/>
              <a:ext cx="73" cy="71"/>
            </a:xfrm>
            <a:custGeom>
              <a:avLst/>
              <a:gdLst>
                <a:gd name="T0" fmla="*/ 88 w 144"/>
                <a:gd name="T1" fmla="*/ 143 h 143"/>
                <a:gd name="T2" fmla="*/ 0 w 144"/>
                <a:gd name="T3" fmla="*/ 87 h 143"/>
                <a:gd name="T4" fmla="*/ 55 w 144"/>
                <a:gd name="T5" fmla="*/ 0 h 143"/>
                <a:gd name="T6" fmla="*/ 144 w 144"/>
                <a:gd name="T7" fmla="*/ 55 h 143"/>
                <a:gd name="T8" fmla="*/ 88 w 144"/>
                <a:gd name="T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43">
                  <a:moveTo>
                    <a:pt x="88" y="143"/>
                  </a:moveTo>
                  <a:lnTo>
                    <a:pt x="0" y="87"/>
                  </a:lnTo>
                  <a:lnTo>
                    <a:pt x="55" y="0"/>
                  </a:lnTo>
                  <a:lnTo>
                    <a:pt x="144" y="55"/>
                  </a:lnTo>
                  <a:lnTo>
                    <a:pt x="88" y="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135" name="Freeform 47">
              <a:extLst>
                <a:ext uri="{FF2B5EF4-FFF2-40B4-BE49-F238E27FC236}">
                  <a16:creationId xmlns:a16="http://schemas.microsoft.com/office/drawing/2014/main" id="{9AB4649B-A024-B08A-D0D3-809423E6A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3" y="3138"/>
              <a:ext cx="202" cy="310"/>
            </a:xfrm>
            <a:custGeom>
              <a:avLst/>
              <a:gdLst>
                <a:gd name="T0" fmla="*/ 376 w 403"/>
                <a:gd name="T1" fmla="*/ 7 h 621"/>
                <a:gd name="T2" fmla="*/ 2 w 403"/>
                <a:gd name="T3" fmla="*/ 598 h 621"/>
                <a:gd name="T4" fmla="*/ 0 w 403"/>
                <a:gd name="T5" fmla="*/ 604 h 621"/>
                <a:gd name="T6" fmla="*/ 0 w 403"/>
                <a:gd name="T7" fmla="*/ 611 h 621"/>
                <a:gd name="T8" fmla="*/ 2 w 403"/>
                <a:gd name="T9" fmla="*/ 615 h 621"/>
                <a:gd name="T10" fmla="*/ 7 w 403"/>
                <a:gd name="T11" fmla="*/ 620 h 621"/>
                <a:gd name="T12" fmla="*/ 13 w 403"/>
                <a:gd name="T13" fmla="*/ 621 h 621"/>
                <a:gd name="T14" fmla="*/ 19 w 403"/>
                <a:gd name="T15" fmla="*/ 621 h 621"/>
                <a:gd name="T16" fmla="*/ 23 w 403"/>
                <a:gd name="T17" fmla="*/ 619 h 621"/>
                <a:gd name="T18" fmla="*/ 28 w 403"/>
                <a:gd name="T19" fmla="*/ 614 h 621"/>
                <a:gd name="T20" fmla="*/ 401 w 403"/>
                <a:gd name="T21" fmla="*/ 23 h 621"/>
                <a:gd name="T22" fmla="*/ 403 w 403"/>
                <a:gd name="T23" fmla="*/ 17 h 621"/>
                <a:gd name="T24" fmla="*/ 403 w 403"/>
                <a:gd name="T25" fmla="*/ 11 h 621"/>
                <a:gd name="T26" fmla="*/ 401 w 403"/>
                <a:gd name="T27" fmla="*/ 7 h 621"/>
                <a:gd name="T28" fmla="*/ 397 w 403"/>
                <a:gd name="T29" fmla="*/ 2 h 621"/>
                <a:gd name="T30" fmla="*/ 391 w 403"/>
                <a:gd name="T31" fmla="*/ 0 h 621"/>
                <a:gd name="T32" fmla="*/ 385 w 403"/>
                <a:gd name="T33" fmla="*/ 0 h 621"/>
                <a:gd name="T34" fmla="*/ 380 w 403"/>
                <a:gd name="T35" fmla="*/ 2 h 621"/>
                <a:gd name="T36" fmla="*/ 376 w 403"/>
                <a:gd name="T37" fmla="*/ 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3" h="621">
                  <a:moveTo>
                    <a:pt x="376" y="7"/>
                  </a:moveTo>
                  <a:lnTo>
                    <a:pt x="2" y="598"/>
                  </a:lnTo>
                  <a:lnTo>
                    <a:pt x="0" y="604"/>
                  </a:lnTo>
                  <a:lnTo>
                    <a:pt x="0" y="611"/>
                  </a:lnTo>
                  <a:lnTo>
                    <a:pt x="2" y="615"/>
                  </a:lnTo>
                  <a:lnTo>
                    <a:pt x="7" y="620"/>
                  </a:lnTo>
                  <a:lnTo>
                    <a:pt x="13" y="621"/>
                  </a:lnTo>
                  <a:lnTo>
                    <a:pt x="19" y="621"/>
                  </a:lnTo>
                  <a:lnTo>
                    <a:pt x="23" y="619"/>
                  </a:lnTo>
                  <a:lnTo>
                    <a:pt x="28" y="614"/>
                  </a:lnTo>
                  <a:lnTo>
                    <a:pt x="401" y="23"/>
                  </a:lnTo>
                  <a:lnTo>
                    <a:pt x="403" y="17"/>
                  </a:lnTo>
                  <a:lnTo>
                    <a:pt x="403" y="11"/>
                  </a:lnTo>
                  <a:lnTo>
                    <a:pt x="401" y="7"/>
                  </a:lnTo>
                  <a:lnTo>
                    <a:pt x="397" y="2"/>
                  </a:lnTo>
                  <a:lnTo>
                    <a:pt x="391" y="0"/>
                  </a:lnTo>
                  <a:lnTo>
                    <a:pt x="385" y="0"/>
                  </a:lnTo>
                  <a:lnTo>
                    <a:pt x="380" y="2"/>
                  </a:lnTo>
                  <a:lnTo>
                    <a:pt x="376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DA5AA9D-9D9B-9993-E896-07B8AF2F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4A72C2-AAA8-04B9-4373-A14AAFD2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FD56E5-1E02-E8C3-103B-4C30D450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28689-EE67-804A-B48E-403F69DC2C5A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C4A87E75-D903-8BDA-51F8-470CD44A6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XML File system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884D548-1B48-A030-8B13-6AF05430C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32138" y="1371600"/>
            <a:ext cx="5326062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XML File system – a way of storing information in XML that can be quickly searched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You can drag and drop almost any files onto this file system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You access it by using the Windows “My Network Places” function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But - You can query the file system like a relational database</a:t>
            </a:r>
          </a:p>
        </p:txBody>
      </p:sp>
      <p:pic>
        <p:nvPicPr>
          <p:cNvPr id="91140" name="Picture 4">
            <a:extLst>
              <a:ext uri="{FF2B5EF4-FFF2-40B4-BE49-F238E27FC236}">
                <a16:creationId xmlns:a16="http://schemas.microsoft.com/office/drawing/2014/main" id="{312601BA-2636-851B-CF9A-10637734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21336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1" name="Picture 5">
            <a:extLst>
              <a:ext uri="{FF2B5EF4-FFF2-40B4-BE49-F238E27FC236}">
                <a16:creationId xmlns:a16="http://schemas.microsoft.com/office/drawing/2014/main" id="{6FC3D1AB-AD24-37D1-09F1-C40DDBD46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17907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B2F00E-727E-47A7-21B7-958B7A2C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B73C878-A69E-1470-975D-4C0FF1DE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4D3FBD-1FFE-9FD3-4343-821F9A84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D143-8AE5-DE48-94AB-7D0638D3261B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AC27D98B-10B4-34B4-143F-20DC35395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 File System (continued)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183AD670-28B6-99E1-0F72-E650FDBD1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11638" y="1446213"/>
            <a:ext cx="4102100" cy="4460875"/>
          </a:xfrm>
        </p:spPr>
        <p:txBody>
          <a:bodyPr/>
          <a:lstStyle/>
          <a:p>
            <a:r>
              <a:rPr lang="en-US" altLang="en-US"/>
              <a:t>Native XML file systems have folders within folders to help you organize your information</a:t>
            </a:r>
          </a:p>
          <a:p>
            <a:r>
              <a:rPr lang="en-US" altLang="en-US"/>
              <a:t>Most file operations are the same (copy, rename, delete etc.)</a:t>
            </a:r>
          </a:p>
        </p:txBody>
      </p:sp>
      <p:pic>
        <p:nvPicPr>
          <p:cNvPr id="92164" name="Picture 4">
            <a:extLst>
              <a:ext uri="{FF2B5EF4-FFF2-40B4-BE49-F238E27FC236}">
                <a16:creationId xmlns:a16="http://schemas.microsoft.com/office/drawing/2014/main" id="{FC43550C-FB3F-7CDD-297C-420E4D5A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35845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F715B4-6B76-DC92-FC07-48A315C1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A1AFC9E-916E-DCFA-78A1-F469290A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883580-24EC-290F-E083-69E3B08D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C360-F127-364F-A3A3-FF17998898A9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B4504EF6-F8FB-AF18-5314-A91CCDB0A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XQuery and Web Services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78550EA-E582-3BBF-54A9-52DFEA73E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XQuery is a new way to query structured information and turn these into services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XQuery allows non-programmers to quickly create XML web services from almost any machine-readable sources</a:t>
            </a: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1C9DBA9A-7881-CBA1-61EE-EE49D99EB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29100"/>
            <a:ext cx="7424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Total</a:t>
            </a:r>
            <a:r>
              <a:rPr lang="en-US" altLang="en-US" b="0"/>
              <a:t> Effort = Time to </a:t>
            </a:r>
            <a:r>
              <a:rPr lang="en-US" altLang="en-US"/>
              <a:t>Import</a:t>
            </a:r>
            <a:r>
              <a:rPr lang="en-US" altLang="en-US" b="0"/>
              <a:t> + Time to </a:t>
            </a:r>
            <a:r>
              <a:rPr lang="en-US" altLang="en-US"/>
              <a:t>Query</a:t>
            </a:r>
            <a:r>
              <a:rPr lang="en-US" altLang="en-US" b="0"/>
              <a:t> + Time to </a:t>
            </a:r>
            <a:r>
              <a:rPr lang="en-US" altLang="en-US"/>
              <a:t>Publish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C2D60318-476B-7320-F1F4-5F65AC8A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EE231AFE-EF6B-972C-D339-4BC3DC74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80BED312-5243-406E-0276-A9B3255C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B0E45-612C-9B48-98C6-1C3FF7EC7750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D641BF6-59E7-7C3A-B046-880523BCB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It is Easier to Import Data Complex Data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BE124A4-5A21-48F7-B3BC-022684314B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814763" cy="45148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/>
              <a:t>SQL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Analyze data for all parent child relationships and repeating groups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Design logical and physical ER diagrams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For each table create a Data Definition File using a data definition language (DDL)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Create indexes using DDL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Create one table for each set of repeating set of data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Run DDL on database creating tables using the appropriate data types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Create indexes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Create primary insert statements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Create separate insert statements for each repeating group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Run Insert statements on primary structures in database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Use primary keys of the first data inserts as foreign keys of dependant data structures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4C53E786-063C-4DD5-8C2A-D228BFE43CE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86300" y="1371600"/>
            <a:ext cx="3814763" cy="44608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/>
              <a:t>XQuery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400"/>
              <a:t>Drag XML files into folder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2553413-6D13-C9A4-BE93-5DB349E8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9EA198E0-465E-60F5-36EE-8A9D1FFC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6697B57-F88D-5661-7AB2-E06698F4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3682-3461-8C4A-BB95-608064A215E3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C913B9F-3AAA-6D81-A27B-BFA41B13E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 is Easy to Query XML Data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4561520-FED2-FABF-AE19-4B5CC92A71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7025"/>
            <a:ext cx="2806700" cy="1127125"/>
          </a:xfr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SELECT COL1, Col2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FROM TABLE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WHERE COL1=1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90E399F7-3CFF-9C37-C37E-D32C38501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95400"/>
            <a:ext cx="3505200" cy="1447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0"/>
              <a:t>for $r in doc(‘t.xml’)//row</a:t>
            </a:r>
          </a:p>
          <a:p>
            <a:pPr>
              <a:buFontTx/>
              <a:buNone/>
            </a:pPr>
            <a:r>
              <a:rPr lang="en-US" altLang="en-US" sz="1800" b="0"/>
              <a:t>where col1=1</a:t>
            </a:r>
          </a:p>
          <a:p>
            <a:pPr>
              <a:buFontTx/>
              <a:buNone/>
            </a:pPr>
            <a:r>
              <a:rPr lang="en-US" altLang="en-US" sz="1800" b="0"/>
              <a:t>return</a:t>
            </a:r>
          </a:p>
          <a:p>
            <a:pPr>
              <a:buFontTx/>
              <a:buNone/>
            </a:pPr>
            <a:r>
              <a:rPr lang="en-US" altLang="en-US" sz="1800" b="0"/>
              <a:t>   $r/col1, $r/col2</a:t>
            </a:r>
          </a:p>
        </p:txBody>
      </p:sp>
      <p:graphicFrame>
        <p:nvGraphicFramePr>
          <p:cNvPr id="94213" name="Group 5">
            <a:extLst>
              <a:ext uri="{FF2B5EF4-FFF2-40B4-BE49-F238E27FC236}">
                <a16:creationId xmlns:a16="http://schemas.microsoft.com/office/drawing/2014/main" id="{76866980-79F6-B58A-1AD3-D5D65269F50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046163" y="2947988"/>
          <a:ext cx="2159000" cy="2551112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175707697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090406551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885184"/>
                  </a:ext>
                </a:extLst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940743"/>
                  </a:ext>
                </a:extLst>
              </a:tr>
              <a:tr h="541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659201"/>
                  </a:ext>
                </a:extLst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217276"/>
                  </a:ext>
                </a:extLst>
              </a:tr>
              <a:tr h="5429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386947"/>
                  </a:ext>
                </a:extLst>
              </a:tr>
            </a:tbl>
          </a:graphicData>
        </a:graphic>
      </p:graphicFrame>
      <p:sp>
        <p:nvSpPr>
          <p:cNvPr id="94233" name="Text Box 25">
            <a:extLst>
              <a:ext uri="{FF2B5EF4-FFF2-40B4-BE49-F238E27FC236}">
                <a16:creationId xmlns:a16="http://schemas.microsoft.com/office/drawing/2014/main" id="{DE5DA56E-B333-BBAB-92A8-4842290F8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971800"/>
            <a:ext cx="3063875" cy="3527425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root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row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  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col1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&lt;/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col1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&gt;&lt;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col2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A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&lt;/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col2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&lt;/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row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row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  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col1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&lt;/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col1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&gt;&lt;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col2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&lt;/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col2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&lt;/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row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row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</a:p>
          <a:p>
            <a:pPr algn="l"/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   &lt;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col1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&lt;/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col1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&gt;&lt;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col2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&lt;/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col2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&lt;/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row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row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  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col1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&lt;/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col1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col2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D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&lt;/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col2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en-US" sz="160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&lt;/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row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  <a:endParaRPr lang="en-US" altLang="en-US" sz="16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l"/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&lt;/</a:t>
            </a:r>
            <a:r>
              <a:rPr lang="en-US" altLang="en-US" sz="1600">
                <a:solidFill>
                  <a:srgbClr val="800000"/>
                </a:solidFill>
                <a:cs typeface="Arial" panose="020B0604020202020204" pitchFamily="34" charset="0"/>
              </a:rPr>
              <a:t>root</a:t>
            </a:r>
            <a:r>
              <a:rPr lang="en-US" altLang="en-US" sz="1600">
                <a:solidFill>
                  <a:srgbClr val="0000FF"/>
                </a:solidFill>
                <a:cs typeface="Arial" panose="020B0604020202020204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4711BD-ABD6-33DE-04F5-9A0F22DA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44E1931-008C-33F8-51EC-E9E8FB1C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063648-74E4-D748-DB72-DA85FDAF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91CF-04DF-AB46-84BE-F1762EE0BB45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018A64E0-B701-1D0A-A689-E22B87649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SQL is similar to XQuery</a:t>
            </a:r>
          </a:p>
        </p:txBody>
      </p:sp>
      <p:graphicFrame>
        <p:nvGraphicFramePr>
          <p:cNvPr id="95235" name="Group 3">
            <a:extLst>
              <a:ext uri="{FF2B5EF4-FFF2-40B4-BE49-F238E27FC236}">
                <a16:creationId xmlns:a16="http://schemas.microsoft.com/office/drawing/2014/main" id="{51B29D9B-EFBE-E0A9-C64C-4235E1EAAD39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81000" y="1905000"/>
          <a:ext cx="8229600" cy="2935288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18505266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660604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09618235"/>
                    </a:ext>
                  </a:extLst>
                </a:gridCol>
              </a:tblGrid>
              <a:tr h="904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Selecting Distinct Values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SELECT DISTINCT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for $r in distinct-values($doc)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365545"/>
                  </a:ext>
                </a:extLst>
              </a:tr>
              <a:tr h="904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Row Restriction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WHERE COL=value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where $r/element=value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665068"/>
                  </a:ext>
                </a:extLst>
              </a:tr>
              <a:tr h="906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Sorting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SELECT C1, C2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ORDER BY 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for $r in $doc/r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order by $r/ele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5857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8952DF72-4290-A3E7-7008-54491A23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D1DC9CAB-B5ED-EBA6-6D48-87A3E590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B578655-D762-A073-AB81-1667CD37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C57A-C603-D545-9B10-234CB41F7CF5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E9DF1656-E060-80FA-AC69-4B2E71EB9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Steps to to Create A Web Service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953E280-27C3-6B6A-C305-67C374FA3C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371600"/>
            <a:ext cx="4038600" cy="49831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Arial Narrow" panose="020B0604020202020204" pitchFamily="34" charset="0"/>
              </a:rPr>
              <a:t>Java/JDBC/SQL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800"/>
              <a:t>Learn Java or find a Java Developer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800"/>
              <a:t>Install TomCat Web Server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800"/>
              <a:t>Install AXIS Java Framework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800"/>
              <a:t>Write a JDBC program that sends SQL queries to a database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800"/>
              <a:t>Get the results back in Java Result Object structures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800"/>
              <a:t>Go through the Java Results Structures and use print statements to wrap XML tags around the strings in the result objects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800"/>
              <a:t>Rename your class files to .jws files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800"/>
              <a:t>Add the .jws files to the TomCat deploy folders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800"/>
              <a:t>The WSDL files will automatically be generated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800"/>
              <a:t>Use WSDL tools to query the web service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113780C3-C3C6-9AC8-A623-DDD898316E2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914900" y="1371600"/>
            <a:ext cx="3814763" cy="43291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Arial Narrow" panose="020B0604020202020204" pitchFamily="34" charset="0"/>
              </a:rPr>
              <a:t>XQuery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All XQuerys </a:t>
            </a:r>
            <a:r>
              <a:rPr lang="en-US" altLang="en-US" sz="1600" b="1"/>
              <a:t>are</a:t>
            </a:r>
            <a:r>
              <a:rPr lang="en-US" altLang="en-US" sz="1600"/>
              <a:t> web 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AA187B3-6B25-AE62-AC38-0F7028D7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DE2F30E-142A-B183-C39E-8A719BEA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C67330-52E6-511B-38FF-2BD53516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2571D-881C-E448-A293-186F05B07A8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99DD433D-E2A4-7698-D677-05FC57493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11F36B62-E8AF-CA23-7F64-1617B3379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/>
              <a:t>Declarative</a:t>
            </a:r>
            <a:r>
              <a:rPr lang="en-US" altLang="en-US" sz="2800"/>
              <a:t> Languages</a:t>
            </a:r>
          </a:p>
          <a:p>
            <a:pPr lvl="1"/>
            <a:r>
              <a:rPr lang="en-US" altLang="en-US" sz="2400"/>
              <a:t>a.k.a. Domain-specific languages</a:t>
            </a:r>
          </a:p>
          <a:p>
            <a:pPr lvl="1"/>
            <a:r>
              <a:rPr lang="en-US" altLang="en-US" sz="2400"/>
              <a:t>Languages that capture “what” not “how”</a:t>
            </a:r>
          </a:p>
          <a:p>
            <a:pPr lvl="1"/>
            <a:r>
              <a:rPr lang="en-US" altLang="en-US" sz="2400"/>
              <a:t>High-level abstractions</a:t>
            </a:r>
          </a:p>
          <a:p>
            <a:pPr lvl="1"/>
            <a:r>
              <a:rPr lang="en-US" altLang="en-US" sz="2400"/>
              <a:t>XForms</a:t>
            </a:r>
          </a:p>
          <a:p>
            <a:r>
              <a:rPr lang="en-US" altLang="en-US" sz="2800" b="1"/>
              <a:t>Functional</a:t>
            </a:r>
            <a:r>
              <a:rPr lang="en-US" altLang="en-US" sz="2800"/>
              <a:t> Languages</a:t>
            </a:r>
          </a:p>
          <a:p>
            <a:pPr lvl="1"/>
            <a:r>
              <a:rPr lang="en-US" altLang="en-US" sz="2400"/>
              <a:t>Languages that transform but do not change data</a:t>
            </a:r>
          </a:p>
          <a:p>
            <a:pPr lvl="1"/>
            <a:r>
              <a:rPr lang="en-US" altLang="en-US" sz="2400"/>
              <a:t>SQL “Select” statements (exclude insert, update, delete)</a:t>
            </a:r>
          </a:p>
          <a:p>
            <a:pPr lvl="1"/>
            <a:r>
              <a:rPr lang="en-US" altLang="en-US" sz="2400"/>
              <a:t>Google’s MapReduce</a:t>
            </a:r>
          </a:p>
          <a:p>
            <a:pPr lvl="1"/>
            <a:r>
              <a:rPr lang="en-US" altLang="en-US" sz="2400"/>
              <a:t>XQuery (without updates)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8A3A54F8-6868-2070-ED13-B675D7A5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850620D-B994-3FC3-5111-4EB0AD61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E092FA1-1073-A656-7E13-D5C4D260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3D0FB-78BB-9749-AB82-97314E468D4E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EB38A6FE-BB23-0DAC-8E83-6BEFF0A87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Insert/Select/Publish Comparison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3BA5E9B6-7FD4-10BE-FF1D-C8F8851F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00400"/>
            <a:ext cx="685800" cy="17526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E2A087EC-5014-0F94-0197-196EB51B4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00600"/>
            <a:ext cx="685800" cy="1524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6C6FA072-986F-D1EE-1FF8-0EDF0EB94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05400"/>
            <a:ext cx="636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cs typeface="Arial" panose="020B0604020202020204" pitchFamily="34" charset="0"/>
              </a:rPr>
              <a:t>Insert</a:t>
            </a:r>
          </a:p>
        </p:txBody>
      </p:sp>
      <p:sp>
        <p:nvSpPr>
          <p:cNvPr id="97286" name="Text Box 6">
            <a:extLst>
              <a:ext uri="{FF2B5EF4-FFF2-40B4-BE49-F238E27FC236}">
                <a16:creationId xmlns:a16="http://schemas.microsoft.com/office/drawing/2014/main" id="{F8B59077-B92D-E3E9-43DB-D5DEEA67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665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2BCA6C51-A7D4-A784-AAF6-2B8A0892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24400"/>
            <a:ext cx="685800" cy="2286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88" name="Rectangle 8">
            <a:extLst>
              <a:ext uri="{FF2B5EF4-FFF2-40B4-BE49-F238E27FC236}">
                <a16:creationId xmlns:a16="http://schemas.microsoft.com/office/drawing/2014/main" id="{5A01FBC7-D1CD-EB3B-A09C-BC8C00490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724400"/>
            <a:ext cx="685800" cy="2286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89" name="Rectangle 9">
            <a:extLst>
              <a:ext uri="{FF2B5EF4-FFF2-40B4-BE49-F238E27FC236}">
                <a16:creationId xmlns:a16="http://schemas.microsoft.com/office/drawing/2014/main" id="{5B0502AC-E97C-6247-FF71-C1D50AFE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685800" cy="24384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90" name="Rectangle 10">
            <a:extLst>
              <a:ext uri="{FF2B5EF4-FFF2-40B4-BE49-F238E27FC236}">
                <a16:creationId xmlns:a16="http://schemas.microsoft.com/office/drawing/2014/main" id="{485F83DB-AD6E-169D-20B9-183F09CDD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76800"/>
            <a:ext cx="685800" cy="762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91" name="Text Box 11">
            <a:extLst>
              <a:ext uri="{FF2B5EF4-FFF2-40B4-BE49-F238E27FC236}">
                <a16:creationId xmlns:a16="http://schemas.microsoft.com/office/drawing/2014/main" id="{2BC8A3C8-F67F-EBCC-F068-B3B7B9D3D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105400"/>
            <a:ext cx="15684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cs typeface="Arial" panose="020B0604020202020204" pitchFamily="34" charset="0"/>
              </a:rPr>
              <a:t>Publish</a:t>
            </a:r>
          </a:p>
          <a:p>
            <a:r>
              <a:rPr lang="en-US" altLang="en-US" sz="1600">
                <a:cs typeface="Arial" panose="020B0604020202020204" pitchFamily="34" charset="0"/>
              </a:rPr>
              <a:t>XML Web Service</a:t>
            </a:r>
          </a:p>
        </p:txBody>
      </p:sp>
      <p:sp>
        <p:nvSpPr>
          <p:cNvPr id="97292" name="Text Box 12">
            <a:extLst>
              <a:ext uri="{FF2B5EF4-FFF2-40B4-BE49-F238E27FC236}">
                <a16:creationId xmlns:a16="http://schemas.microsoft.com/office/drawing/2014/main" id="{B355D0D0-F4C5-3F70-4E00-09CF1654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14650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latin typeface="Courier New" panose="02070309020205020404" pitchFamily="49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97293" name="Text Box 13">
            <a:extLst>
              <a:ext uri="{FF2B5EF4-FFF2-40B4-BE49-F238E27FC236}">
                <a16:creationId xmlns:a16="http://schemas.microsoft.com/office/drawing/2014/main" id="{C4B753F0-8102-5D6A-88AD-0F14E8F3A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95800"/>
            <a:ext cx="701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cs typeface="Arial" panose="020B0604020202020204" pitchFamily="34" charset="0"/>
              </a:rPr>
              <a:t>XQuery</a:t>
            </a:r>
          </a:p>
        </p:txBody>
      </p:sp>
      <p:sp>
        <p:nvSpPr>
          <p:cNvPr id="97294" name="Text Box 14">
            <a:extLst>
              <a:ext uri="{FF2B5EF4-FFF2-40B4-BE49-F238E27FC236}">
                <a16:creationId xmlns:a16="http://schemas.microsoft.com/office/drawing/2014/main" id="{549043E4-6C97-CE80-3480-8BF5DC990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latin typeface="Courier New" panose="02070309020205020404" pitchFamily="49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97295" name="Text Box 15">
            <a:extLst>
              <a:ext uri="{FF2B5EF4-FFF2-40B4-BE49-F238E27FC236}">
                <a16:creationId xmlns:a16="http://schemas.microsoft.com/office/drawing/2014/main" id="{36B5DF12-75F6-9100-E65F-469CAF453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19600"/>
            <a:ext cx="701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cs typeface="Arial" panose="020B0604020202020204" pitchFamily="34" charset="0"/>
              </a:rPr>
              <a:t>XQuery</a:t>
            </a:r>
          </a:p>
        </p:txBody>
      </p:sp>
      <p:sp>
        <p:nvSpPr>
          <p:cNvPr id="97296" name="Text Box 16">
            <a:extLst>
              <a:ext uri="{FF2B5EF4-FFF2-40B4-BE49-F238E27FC236}">
                <a16:creationId xmlns:a16="http://schemas.microsoft.com/office/drawing/2014/main" id="{CA0F2422-3533-26AC-3DF8-4740F13A0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98825"/>
            <a:ext cx="736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Java</a:t>
            </a:r>
          </a:p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Tomcat</a:t>
            </a:r>
          </a:p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AXIS</a:t>
            </a:r>
          </a:p>
          <a:p>
            <a:pPr algn="l"/>
            <a:r>
              <a:rPr lang="en-US" altLang="en-US" sz="1200">
                <a:latin typeface="Courier New" panose="02070309020205020404" pitchFamily="49" charset="0"/>
                <a:cs typeface="Arial" panose="020B0604020202020204" pitchFamily="34" charset="0"/>
              </a:rPr>
              <a:t>JDBC</a:t>
            </a:r>
          </a:p>
        </p:txBody>
      </p:sp>
      <p:sp>
        <p:nvSpPr>
          <p:cNvPr id="97297" name="Text Box 17">
            <a:extLst>
              <a:ext uri="{FF2B5EF4-FFF2-40B4-BE49-F238E27FC236}">
                <a16:creationId xmlns:a16="http://schemas.microsoft.com/office/drawing/2014/main" id="{4C8394F0-9037-A6E6-50F6-CF6A924AF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172200"/>
            <a:ext cx="107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cs typeface="Arial" panose="020B0604020202020204" pitchFamily="34" charset="0"/>
              </a:rPr>
              <a:t>Total Effort</a:t>
            </a:r>
          </a:p>
        </p:txBody>
      </p:sp>
      <p:sp>
        <p:nvSpPr>
          <p:cNvPr id="97298" name="Rectangle 18">
            <a:extLst>
              <a:ext uri="{FF2B5EF4-FFF2-40B4-BE49-F238E27FC236}">
                <a16:creationId xmlns:a16="http://schemas.microsoft.com/office/drawing/2014/main" id="{FB0BE0D8-F19F-6A94-8096-B8A8089B5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685800" cy="17526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299" name="Rectangle 19">
            <a:extLst>
              <a:ext uri="{FF2B5EF4-FFF2-40B4-BE49-F238E27FC236}">
                <a16:creationId xmlns:a16="http://schemas.microsoft.com/office/drawing/2014/main" id="{C52872F6-A333-EB1E-0AD5-F9DE04DED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38600"/>
            <a:ext cx="685800" cy="2286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300" name="Text Box 20">
            <a:extLst>
              <a:ext uri="{FF2B5EF4-FFF2-40B4-BE49-F238E27FC236}">
                <a16:creationId xmlns:a16="http://schemas.microsoft.com/office/drawing/2014/main" id="{49CCADF9-D2F5-82ED-30B3-EC327CC2E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572000"/>
            <a:ext cx="701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cs typeface="Arial" panose="020B0604020202020204" pitchFamily="34" charset="0"/>
              </a:rPr>
              <a:t>XQuery</a:t>
            </a:r>
          </a:p>
        </p:txBody>
      </p:sp>
      <p:sp>
        <p:nvSpPr>
          <p:cNvPr id="97301" name="Rectangle 21">
            <a:extLst>
              <a:ext uri="{FF2B5EF4-FFF2-40B4-BE49-F238E27FC236}">
                <a16:creationId xmlns:a16="http://schemas.microsoft.com/office/drawing/2014/main" id="{258983C8-C282-B2CA-2B96-25BE54D7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600200"/>
            <a:ext cx="685800" cy="24384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302" name="Rectangle 22">
            <a:extLst>
              <a:ext uri="{FF2B5EF4-FFF2-40B4-BE49-F238E27FC236}">
                <a16:creationId xmlns:a16="http://schemas.microsoft.com/office/drawing/2014/main" id="{E8688D10-5989-DCB6-B547-830D8D82F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867400"/>
            <a:ext cx="685800" cy="1524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303" name="Rectangle 23">
            <a:extLst>
              <a:ext uri="{FF2B5EF4-FFF2-40B4-BE49-F238E27FC236}">
                <a16:creationId xmlns:a16="http://schemas.microsoft.com/office/drawing/2014/main" id="{9B0FC0A9-025E-A5D6-5E3B-568F582B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638800"/>
            <a:ext cx="685800" cy="2286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304" name="Rectangle 24">
            <a:extLst>
              <a:ext uri="{FF2B5EF4-FFF2-40B4-BE49-F238E27FC236}">
                <a16:creationId xmlns:a16="http://schemas.microsoft.com/office/drawing/2014/main" id="{0D74BE86-C3E0-2F84-856D-A5A77040C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562600"/>
            <a:ext cx="685800" cy="76200"/>
          </a:xfrm>
          <a:prstGeom prst="rect">
            <a:avLst/>
          </a:pr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305" name="Text Box 25">
            <a:extLst>
              <a:ext uri="{FF2B5EF4-FFF2-40B4-BE49-F238E27FC236}">
                <a16:creationId xmlns:a16="http://schemas.microsoft.com/office/drawing/2014/main" id="{ADEF7F8A-6A1B-7907-AE2A-03302D662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219200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>
                <a:latin typeface="Courier New" panose="02070309020205020404" pitchFamily="49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97306" name="Text Box 26">
            <a:extLst>
              <a:ext uri="{FF2B5EF4-FFF2-40B4-BE49-F238E27FC236}">
                <a16:creationId xmlns:a16="http://schemas.microsoft.com/office/drawing/2014/main" id="{3A491C1B-7F47-9AD9-DE9A-E53ACB3A5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81600"/>
            <a:ext cx="701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>
                <a:cs typeface="Arial" panose="020B0604020202020204" pitchFamily="34" charset="0"/>
              </a:rPr>
              <a:t>XQuery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05F3376-0559-DAEC-8BF9-60AA12FC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7B9AB8-5BC7-D92C-1617-F7B81F95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C2B81E-5DF7-721A-266F-6F08F252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B4AE-3719-A449-9F70-BD75D513F974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813E5748-494B-E15E-372C-7C569B535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XQuery FLOWR Expressions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AFAD6CA-FF7A-D1A1-A0F2-3D63B91C4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XQuery is based on FLOWR expressions</a:t>
            </a:r>
          </a:p>
          <a:p>
            <a:r>
              <a:rPr lang="en-US" altLang="en-US"/>
              <a:t>For</a:t>
            </a:r>
          </a:p>
          <a:p>
            <a:r>
              <a:rPr lang="en-US" altLang="en-US"/>
              <a:t>Let</a:t>
            </a:r>
          </a:p>
          <a:p>
            <a:r>
              <a:rPr lang="en-US" altLang="en-US"/>
              <a:t>Order (optional)</a:t>
            </a:r>
          </a:p>
          <a:p>
            <a:r>
              <a:rPr lang="en-US" altLang="en-US"/>
              <a:t>Where (optional - predicates are faster)</a:t>
            </a:r>
          </a:p>
          <a:p>
            <a:r>
              <a:rPr lang="en-US" altLang="en-US"/>
              <a:t>Return (required)</a:t>
            </a:r>
          </a:p>
        </p:txBody>
      </p:sp>
      <p:sp>
        <p:nvSpPr>
          <p:cNvPr id="101380" name="AutoShape 4">
            <a:extLst>
              <a:ext uri="{FF2B5EF4-FFF2-40B4-BE49-F238E27FC236}">
                <a16:creationId xmlns:a16="http://schemas.microsoft.com/office/drawing/2014/main" id="{5CCC72AF-D64B-9207-AF42-4A19A3C724CB}"/>
              </a:ext>
            </a:extLst>
          </p:cNvPr>
          <p:cNvSpPr>
            <a:spLocks/>
          </p:cNvSpPr>
          <p:nvPr/>
        </p:nvSpPr>
        <p:spPr bwMode="auto">
          <a:xfrm>
            <a:off x="1943100" y="2286000"/>
            <a:ext cx="342900" cy="571500"/>
          </a:xfrm>
          <a:prstGeom prst="rightBrace">
            <a:avLst>
              <a:gd name="adj1" fmla="val 138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Text Box 5">
            <a:extLst>
              <a:ext uri="{FF2B5EF4-FFF2-40B4-BE49-F238E27FC236}">
                <a16:creationId xmlns:a16="http://schemas.microsoft.com/office/drawing/2014/main" id="{2E2C883B-A2A9-E313-1969-3339211BB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2286000"/>
            <a:ext cx="4068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0">
                <a:latin typeface="Times New Roman" panose="02020603050405020304" pitchFamily="18" charset="0"/>
              </a:rPr>
              <a:t>One of these is required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AE91B82-E011-1333-35B4-7991E6C4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E5EF9FA-8891-95AB-B84E-BA0451CC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D961009-7C18-55EF-6F90-64BE07D3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CE4B-20A9-7C45-895E-5E9821FC00A9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378C3B29-1C3F-280B-B5A1-263A366AF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925513"/>
          </a:xfrm>
        </p:spPr>
        <p:txBody>
          <a:bodyPr/>
          <a:lstStyle/>
          <a:p>
            <a:r>
              <a:rPr lang="en-US" altLang="en-US" sz="4000"/>
              <a:t>Sample XQuery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id="{7B0F827E-4687-3A49-6149-813F5A9EA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43100"/>
            <a:ext cx="7204075" cy="312261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xquery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version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>
                <a:solidFill>
                  <a:srgbClr val="CC6600"/>
                </a:solidFill>
                <a:latin typeface="Arial" panose="020B0604020202020204" pitchFamily="34" charset="0"/>
              </a:rPr>
              <a:t>"1.0"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algn="l"/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1800">
                <a:solidFill>
                  <a:srgbClr val="008000"/>
                </a:solidFill>
                <a:latin typeface="Arial" panose="020B0604020202020204" pitchFamily="34" charset="0"/>
              </a:rPr>
              <a:t>(: Get all terms in the data collection :)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terms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algn="l"/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800">
                <a:solidFill>
                  <a:srgbClr val="008000"/>
                </a:solidFill>
                <a:latin typeface="Arial" panose="020B0604020202020204" pitchFamily="34" charset="0"/>
              </a:rPr>
              <a:t>(: select only xml documents with “term” as the root element :)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for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>
                <a:solidFill>
                  <a:srgbClr val="A000A0"/>
                </a:solidFill>
                <a:latin typeface="Arial" panose="020B0604020202020204" pitchFamily="34" charset="0"/>
              </a:rPr>
              <a:t>$term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>
                <a:solidFill>
                  <a:srgbClr val="666600"/>
                </a:solidFill>
                <a:latin typeface="Arial" panose="020B0604020202020204" pitchFamily="34" charset="0"/>
              </a:rPr>
              <a:t>collection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>
                <a:solidFill>
                  <a:srgbClr val="CC6600"/>
                </a:solidFill>
                <a:latin typeface="Arial" panose="020B0604020202020204" pitchFamily="34" charset="0"/>
              </a:rPr>
              <a:t>$collection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)/term</a:t>
            </a:r>
          </a:p>
          <a:p>
            <a:pPr algn="l"/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return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&lt;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term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altLang="en-US" sz="1800">
                <a:solidFill>
                  <a:srgbClr val="A000A0"/>
                </a:solidFill>
                <a:latin typeface="Arial" panose="020B0604020202020204" pitchFamily="34" charset="0"/>
              </a:rPr>
              <a:t>$term/name/text()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&lt;/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term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   }</a:t>
            </a:r>
          </a:p>
          <a:p>
            <a:pPr algn="l"/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&lt;/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</a:rPr>
              <a:t>terms</a:t>
            </a: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CCD036-1E73-7010-268A-3A75022D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876504-B42E-D084-E367-CCEAB3C9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AA6F8B-BBD9-5D45-2BC8-45B6C542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04DB4-A9A6-1343-A336-04B7E246B475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9C7A98C6-B57B-3EBF-4737-BDE7499EE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XQuery’s Nested Structure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DDD6037-6C46-C843-5BFB-95E98F76E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4724400"/>
            <a:ext cx="8229600" cy="1630363"/>
          </a:xfrm>
        </p:spPr>
        <p:txBody>
          <a:bodyPr/>
          <a:lstStyle/>
          <a:p>
            <a:r>
              <a:rPr lang="en-US" altLang="en-US" sz="2800"/>
              <a:t>XQueries have a alternating nested structure</a:t>
            </a:r>
          </a:p>
          <a:p>
            <a:r>
              <a:rPr lang="en-US" altLang="en-US" sz="2800"/>
              <a:t>Interleave actual XML output and XQuery instructions</a:t>
            </a: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BF401933-07F5-7F8D-1660-D7EE047D6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447800"/>
            <a:ext cx="6248400" cy="3200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7F4BBF36-C25E-1683-C370-928F50051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828800"/>
            <a:ext cx="5334000" cy="2590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AutoShape 6">
            <a:extLst>
              <a:ext uri="{FF2B5EF4-FFF2-40B4-BE49-F238E27FC236}">
                <a16:creationId xmlns:a16="http://schemas.microsoft.com/office/drawing/2014/main" id="{D714814A-19B2-129E-60C6-FDD533622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1219200" cy="6096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XQuery</a:t>
            </a:r>
          </a:p>
          <a:p>
            <a:r>
              <a:rPr lang="en-US" altLang="en-US" sz="1800"/>
              <a:t>Processor</a:t>
            </a:r>
          </a:p>
        </p:txBody>
      </p:sp>
      <p:sp>
        <p:nvSpPr>
          <p:cNvPr id="102407" name="AutoShape 7">
            <a:extLst>
              <a:ext uri="{FF2B5EF4-FFF2-40B4-BE49-F238E27FC236}">
                <a16:creationId xmlns:a16="http://schemas.microsoft.com/office/drawing/2014/main" id="{EAA0652D-0D98-CF0D-9E87-B53574055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1219200" cy="60960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XML</a:t>
            </a:r>
          </a:p>
          <a:p>
            <a:r>
              <a:rPr lang="en-US" altLang="en-US" sz="1800"/>
              <a:t>Processor</a:t>
            </a:r>
          </a:p>
        </p:txBody>
      </p:sp>
      <p:sp>
        <p:nvSpPr>
          <p:cNvPr id="102408" name="Rectangle 8">
            <a:extLst>
              <a:ext uri="{FF2B5EF4-FFF2-40B4-BE49-F238E27FC236}">
                <a16:creationId xmlns:a16="http://schemas.microsoft.com/office/drawing/2014/main" id="{CD2213D0-A53B-BD05-E6F0-B0F0F6243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33600"/>
            <a:ext cx="4191000" cy="1752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Rectangle 9">
            <a:extLst>
              <a:ext uri="{FF2B5EF4-FFF2-40B4-BE49-F238E27FC236}">
                <a16:creationId xmlns:a16="http://schemas.microsoft.com/office/drawing/2014/main" id="{B3F4E659-7499-2E3B-C3B0-FEB3653E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3276600" cy="8382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Line 10">
            <a:extLst>
              <a:ext uri="{FF2B5EF4-FFF2-40B4-BE49-F238E27FC236}">
                <a16:creationId xmlns:a16="http://schemas.microsoft.com/office/drawing/2014/main" id="{64FF0C55-E154-39B9-9E42-588E8A9AD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9812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1" name="Line 11">
            <a:extLst>
              <a:ext uri="{FF2B5EF4-FFF2-40B4-BE49-F238E27FC236}">
                <a16:creationId xmlns:a16="http://schemas.microsoft.com/office/drawing/2014/main" id="{01821294-169B-5B09-4E72-B62DC7AA4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209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2" name="Line 12">
            <a:extLst>
              <a:ext uri="{FF2B5EF4-FFF2-40B4-BE49-F238E27FC236}">
                <a16:creationId xmlns:a16="http://schemas.microsoft.com/office/drawing/2014/main" id="{204CA4B0-E438-2CEC-B728-32283624E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743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3" name="Line 13">
            <a:extLst>
              <a:ext uri="{FF2B5EF4-FFF2-40B4-BE49-F238E27FC236}">
                <a16:creationId xmlns:a16="http://schemas.microsoft.com/office/drawing/2014/main" id="{FF129E75-24DE-590A-5B2C-5A93DF29D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9718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E669390-5CEF-5C57-F0FE-00177447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01BED65-A9AD-81C9-DE3A-5E34F904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1531A2-9B6B-CAB3-6B69-FEE86FD4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4A69-9E25-2E48-8F28-7908DD99F5B1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FE80F7E0-C59F-1ED4-AF62-409807489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Nested Structure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1C5AC1A-6076-DA59-BB49-FAA39CF25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371600"/>
            <a:ext cx="6553200" cy="47244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z="1800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3426A464-14F6-F9C8-C88E-2975B8910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209800"/>
            <a:ext cx="5594350" cy="3548063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2E51AF26-232E-9B30-C973-54B537374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2819400"/>
            <a:ext cx="4395788" cy="25146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B2180FCD-22EA-B86F-EDD2-C0AEF5169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29000"/>
            <a:ext cx="3741738" cy="14478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Text Box 7">
            <a:extLst>
              <a:ext uri="{FF2B5EF4-FFF2-40B4-BE49-F238E27FC236}">
                <a16:creationId xmlns:a16="http://schemas.microsoft.com/office/drawing/2014/main" id="{EF5B6F29-0FB9-7597-4023-E5948C6CB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20813"/>
            <a:ext cx="32480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b="0">
                <a:latin typeface="Arial" panose="020B0604020202020204" pitchFamily="34" charset="0"/>
              </a:rPr>
              <a:t>XQuery version “1.0”;</a:t>
            </a:r>
          </a:p>
          <a:p>
            <a:pPr algn="l"/>
            <a:r>
              <a:rPr lang="en-US" altLang="en-US" sz="1600" b="0">
                <a:latin typeface="Arial" panose="020B0604020202020204" pitchFamily="34" charset="0"/>
              </a:rPr>
              <a:t>let $collection := ‘/db/mycollection’</a:t>
            </a:r>
          </a:p>
          <a:p>
            <a:pPr algn="l"/>
            <a:r>
              <a:rPr lang="en-US" altLang="en-US" sz="1600" b="0">
                <a:latin typeface="Arial" panose="020B0604020202020204" pitchFamily="34" charset="0"/>
              </a:rPr>
              <a:t>return</a:t>
            </a:r>
          </a:p>
        </p:txBody>
      </p:sp>
      <p:sp>
        <p:nvSpPr>
          <p:cNvPr id="103432" name="Text Box 8">
            <a:extLst>
              <a:ext uri="{FF2B5EF4-FFF2-40B4-BE49-F238E27FC236}">
                <a16:creationId xmlns:a16="http://schemas.microsoft.com/office/drawing/2014/main" id="{7DC8AC80-6B5B-68D7-EDF1-85C055B82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235200"/>
            <a:ext cx="52498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b="0">
                <a:latin typeface="Arial" panose="020B0604020202020204" pitchFamily="34" charset="0"/>
              </a:rPr>
              <a:t>&lt;html&gt;</a:t>
            </a:r>
          </a:p>
          <a:p>
            <a:pPr algn="l"/>
            <a:r>
              <a:rPr lang="en-US" altLang="en-US" sz="1600" b="0">
                <a:latin typeface="Arial" panose="020B0604020202020204" pitchFamily="34" charset="0"/>
              </a:rPr>
              <a:t>   &lt;head&gt;&lt;title&gt;My Report&lt;/title&gt;&lt;/head&gt;&lt;body&gt;&lt;table&gt;</a:t>
            </a:r>
          </a:p>
        </p:txBody>
      </p:sp>
      <p:sp>
        <p:nvSpPr>
          <p:cNvPr id="103433" name="Text Box 9">
            <a:extLst>
              <a:ext uri="{FF2B5EF4-FFF2-40B4-BE49-F238E27FC236}">
                <a16:creationId xmlns:a16="http://schemas.microsoft.com/office/drawing/2014/main" id="{9953C5CF-A184-0699-B5A6-79F136A17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43213"/>
            <a:ext cx="3355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b="0">
                <a:latin typeface="Arial" panose="020B0604020202020204" pitchFamily="34" charset="0"/>
              </a:rPr>
              <a:t>{for $i in collection($collection)/item</a:t>
            </a:r>
          </a:p>
          <a:p>
            <a:pPr algn="l"/>
            <a:r>
              <a:rPr lang="en-US" altLang="en-US" sz="1600" b="0">
                <a:latin typeface="Arial" panose="020B0604020202020204" pitchFamily="34" charset="0"/>
              </a:rPr>
              <a:t>return</a:t>
            </a:r>
          </a:p>
        </p:txBody>
      </p:sp>
      <p:sp>
        <p:nvSpPr>
          <p:cNvPr id="103434" name="Text Box 10">
            <a:extLst>
              <a:ext uri="{FF2B5EF4-FFF2-40B4-BE49-F238E27FC236}">
                <a16:creationId xmlns:a16="http://schemas.microsoft.com/office/drawing/2014/main" id="{D0399CD6-2A44-02AB-01FC-30C5BDFB3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3505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 b="0">
                <a:latin typeface="Arial" panose="020B0604020202020204" pitchFamily="34" charset="0"/>
              </a:rPr>
              <a:t>&lt;tr&gt;</a:t>
            </a:r>
          </a:p>
          <a:p>
            <a:pPr algn="l"/>
            <a:r>
              <a:rPr lang="en-US" altLang="en-US" sz="1600" b="0">
                <a:latin typeface="Arial" panose="020B0604020202020204" pitchFamily="34" charset="0"/>
              </a:rPr>
              <a:t>    &lt;td&gt;                                 &lt;/td&gt;</a:t>
            </a:r>
          </a:p>
          <a:p>
            <a:pPr algn="l"/>
            <a:r>
              <a:rPr lang="en-US" altLang="en-US" sz="1600" b="0">
                <a:latin typeface="Arial" panose="020B0604020202020204" pitchFamily="34" charset="0"/>
              </a:rPr>
              <a:t>    &lt;td&gt;                                 &lt;/td&gt;</a:t>
            </a:r>
          </a:p>
          <a:p>
            <a:pPr algn="l"/>
            <a:r>
              <a:rPr lang="en-US" altLang="en-US" sz="1600" b="0">
                <a:latin typeface="Arial" panose="020B0604020202020204" pitchFamily="34" charset="0"/>
              </a:rPr>
              <a:t>&lt;/tr&gt;</a:t>
            </a:r>
          </a:p>
        </p:txBody>
      </p:sp>
      <p:sp>
        <p:nvSpPr>
          <p:cNvPr id="103435" name="Rectangle 11">
            <a:extLst>
              <a:ext uri="{FF2B5EF4-FFF2-40B4-BE49-F238E27FC236}">
                <a16:creationId xmlns:a16="http://schemas.microsoft.com/office/drawing/2014/main" id="{5B4736E1-7B89-60DE-29C4-E9795CADD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733800"/>
            <a:ext cx="1600200" cy="3048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0"/>
              <a:t>{$i/name/text()}</a:t>
            </a:r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32E19819-8DE8-9946-7778-0FEF0B13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02200"/>
            <a:ext cx="239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b="0"/>
              <a:t>}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6E5D4D8F-7CCB-A3CE-A3F3-9441C34FB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410200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 b="0">
                <a:latin typeface="Arial" panose="020B0604020202020204" pitchFamily="34" charset="0"/>
              </a:rPr>
              <a:t>&lt;/table&gt;&lt;/body&gt;&lt;/html&gt;</a:t>
            </a:r>
          </a:p>
        </p:txBody>
      </p:sp>
      <p:sp>
        <p:nvSpPr>
          <p:cNvPr id="103438" name="Rectangle 14">
            <a:extLst>
              <a:ext uri="{FF2B5EF4-FFF2-40B4-BE49-F238E27FC236}">
                <a16:creationId xmlns:a16="http://schemas.microsoft.com/office/drawing/2014/main" id="{38CC5ADF-2A58-58BA-7F0D-595D07DE7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38600"/>
            <a:ext cx="1676400" cy="381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 b="0"/>
              <a:t>{$i/defintion/text()}</a:t>
            </a:r>
          </a:p>
        </p:txBody>
      </p:sp>
      <p:sp>
        <p:nvSpPr>
          <p:cNvPr id="103439" name="Text Box 15">
            <a:extLst>
              <a:ext uri="{FF2B5EF4-FFF2-40B4-BE49-F238E27FC236}">
                <a16:creationId xmlns:a16="http://schemas.microsoft.com/office/drawing/2014/main" id="{395CF364-77F3-F59B-4F9E-CC099FB86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6057900"/>
            <a:ext cx="603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b="0"/>
              <a:t>Note that the inner blue XQuery areas always start and end with curly braces { 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A7648E-0DDB-9915-CE3B-230CA70E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ABED8C4-484C-B53B-689C-D36FCDA2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05BD5B-32EF-2FF5-AAC8-F8156C84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995E-31D4-BC4E-9C90-32DDAE177D1C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FE2F41ED-B3C4-976F-5C26-D724A01C5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A0A3BC8A-013C-C7A0-4C92-2B06FE1D5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REpresentation State Transfer</a:t>
            </a:r>
          </a:p>
          <a:p>
            <a:r>
              <a:rPr lang="en-US" altLang="en-US"/>
              <a:t>Create applications based on well designed URLs</a:t>
            </a:r>
          </a:p>
          <a:p>
            <a:r>
              <a:rPr lang="en-US" altLang="en-US"/>
              <a:t>Take advantage of web caching</a:t>
            </a:r>
          </a:p>
          <a:p>
            <a:r>
              <a:rPr lang="en-US" altLang="en-US"/>
              <a:t>Migrate toward Resource-Oriented Computing (ROC)</a:t>
            </a:r>
          </a:p>
          <a:p>
            <a:r>
              <a:rPr lang="en-US" altLang="en-US"/>
              <a:t>REST evangelists: RESTifarians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0E0DA9B-F8BE-7774-6007-56B8DAFB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6E71791-D496-EC60-3FCE-E76A7E33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CFFF7C-7EE1-436A-534C-02DB6AF9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490B-4CCF-6C47-BF9F-88EC7611D6DE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59C887D2-352E-9896-AD5B-EEA17BCD4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Five RESTFull Friends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4958F069-E79D-6DA1-73AA-F239AAA18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955925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/>
              <a:t>In-resident memory cache in your browser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You local hard drive cache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Your local enterprise cache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The cache on the web server farm</a:t>
            </a:r>
          </a:p>
          <a:p>
            <a:pPr marL="609600" indent="-609600">
              <a:buFontTx/>
              <a:buAutoNum type="arabicPeriod"/>
            </a:pPr>
            <a:r>
              <a:rPr lang="en-US" altLang="en-US"/>
              <a:t>The cache on the database</a:t>
            </a:r>
          </a:p>
        </p:txBody>
      </p:sp>
      <p:sp>
        <p:nvSpPr>
          <p:cNvPr id="163844" name="Text Box 4">
            <a:extLst>
              <a:ext uri="{FF2B5EF4-FFF2-40B4-BE49-F238E27FC236}">
                <a16:creationId xmlns:a16="http://schemas.microsoft.com/office/drawing/2014/main" id="{C6348CA5-B2BD-F743-1698-E60C1DD4F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4968875"/>
            <a:ext cx="53260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/>
              <a:t>Please make sure to check with your RESTfull</a:t>
            </a:r>
          </a:p>
          <a:p>
            <a:pPr algn="l"/>
            <a:r>
              <a:rPr lang="en-US" altLang="en-US" b="0"/>
              <a:t>friends </a:t>
            </a:r>
            <a:r>
              <a:rPr lang="en-US" altLang="en-US"/>
              <a:t>BEFORE</a:t>
            </a:r>
            <a:r>
              <a:rPr lang="en-US" altLang="en-US" b="0"/>
              <a:t> you bother the database.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69D466-5E99-49FC-41D1-E5B9C4EA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E52FC22-B1E6-C11E-5688-558A9162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4E11E-1D21-BF33-0B51-92CBCD89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E114-4A09-5C4C-9332-50E17C9A639B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086F4E67-3A9F-9742-187E-2B82BDC6D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Shallow REST vs. Deep REST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166A0428-583F-D6E5-D59D-C59353EC5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can start taking advantage of ReST buy just doing well thought-out URL design</a:t>
            </a:r>
          </a:p>
          <a:p>
            <a:r>
              <a:rPr lang="en-US" altLang="en-US"/>
              <a:t>To take advantage of deep ReST you must consider the subtleties of the HTTP protocol</a:t>
            </a:r>
          </a:p>
          <a:p>
            <a:pPr lvl="1"/>
            <a:r>
              <a:rPr lang="en-US" altLang="en-US"/>
              <a:t>GET vs POST vs PUT</a:t>
            </a:r>
          </a:p>
          <a:p>
            <a:pPr lvl="1"/>
            <a:r>
              <a:rPr lang="en-US" altLang="en-US"/>
              <a:t>DELETE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8CE043F-5AB3-7DCA-C67D-8EBCE6FC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D6B0023-51D7-1004-7814-199BEAE4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26A641E-F075-2A88-841C-8AAF99C9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FE96-A265-7F49-9CD0-A973C4C232F0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D95115A1-5C04-FBD2-78ED-E34C73D72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REST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68B7A2D2-D0F9-F444-F701-03A5C748D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Provides improved response time</a:t>
            </a:r>
          </a:p>
          <a:p>
            <a:r>
              <a:rPr lang="en-US" altLang="en-US"/>
              <a:t>Reduced server load</a:t>
            </a:r>
          </a:p>
          <a:p>
            <a:r>
              <a:rPr lang="en-US" altLang="en-US"/>
              <a:t>Improves server scalability</a:t>
            </a:r>
          </a:p>
          <a:p>
            <a:r>
              <a:rPr lang="en-US" altLang="en-US"/>
              <a:t>Requires less client-side software</a:t>
            </a:r>
          </a:p>
          <a:p>
            <a:r>
              <a:rPr lang="en-US" altLang="en-US"/>
              <a:t>Depends less on vendor dependencies</a:t>
            </a:r>
          </a:p>
          <a:p>
            <a:r>
              <a:rPr lang="en-US" altLang="en-US"/>
              <a:t>Promotes discovery </a:t>
            </a:r>
          </a:p>
          <a:p>
            <a:r>
              <a:rPr lang="en-US" altLang="en-US"/>
              <a:t>Provides better long-term compatibility</a:t>
            </a:r>
          </a:p>
          <a:p>
            <a:r>
              <a:rPr lang="en-US" altLang="en-US"/>
              <a:t>Better and evolvability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67BA777-3F42-4C54-3893-55B65BD8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CD58E0-71A1-8747-4B3E-FA67D913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FDBC61-D496-E92B-7F23-EECC595F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3FE7-F3C8-6546-88BB-38BC4EFDDF0A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8F012549-C6D0-0200-0BED-B0353163F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Challenge: Build Intelligent URIs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F36C5F92-385E-B933-19D7-595BFF7AF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URIs should not reflect the internal structure of your application or your database structure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URIs should be permanent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URIs should be bookmarkable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URIs become an API</a:t>
            </a:r>
          </a:p>
          <a:p>
            <a:pPr>
              <a:lnSpc>
                <a:spcPct val="90000"/>
              </a:lnSpc>
            </a:pPr>
            <a:r>
              <a:rPr lang="en-US" altLang="en-US"/>
              <a:t>Organizations must make an institutional commitment to Permanent URIs (URNs and PURLs)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02C31CC-17A4-5424-2998-6C25D551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0B24FCD-AC69-986D-AF3C-C7629F3E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5214F25-2CFA-8A02-2E47-97D842C9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5990-9661-374D-B01D-8FA559FBBDA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07594B5E-B8F8-CAA3-D3DF-C711942C8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App Gap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8746D60F-3092-4505-4418-3A32AD2A6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371600"/>
            <a:ext cx="1825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Spreadsheets</a:t>
            </a:r>
          </a:p>
          <a:p>
            <a:r>
              <a:rPr lang="en-US" altLang="en-US"/>
              <a:t>as Databases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848DB4AC-9C6A-263F-3509-76186835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1371600"/>
            <a:ext cx="1546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Full Web</a:t>
            </a:r>
            <a:br>
              <a:rPr lang="en-US" altLang="en-US"/>
            </a:br>
            <a:r>
              <a:rPr lang="en-US" altLang="en-US"/>
              <a:t>Application</a:t>
            </a: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690918A3-3306-BBB1-9605-88DDA2980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286000"/>
            <a:ext cx="3402013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15888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 b="0">
                <a:latin typeface="Arial Narrow" panose="020B0604020202020204" pitchFamily="34" charset="0"/>
              </a:rPr>
              <a:t>Many creators without any formal software development training</a:t>
            </a:r>
          </a:p>
          <a:p>
            <a:pPr>
              <a:buFontTx/>
              <a:buChar char="•"/>
            </a:pPr>
            <a:r>
              <a:rPr lang="en-US" altLang="en-US" sz="1800" b="0">
                <a:latin typeface="Arial Narrow" panose="020B0604020202020204" pitchFamily="34" charset="0"/>
              </a:rPr>
              <a:t>One users at a time can assess the data</a:t>
            </a:r>
          </a:p>
          <a:p>
            <a:pPr>
              <a:buFontTx/>
              <a:buChar char="•"/>
            </a:pPr>
            <a:r>
              <a:rPr lang="en-US" altLang="en-US" sz="1800" b="0">
                <a:latin typeface="Arial Narrow" panose="020B0604020202020204" pitchFamily="34" charset="0"/>
              </a:rPr>
              <a:t>No way to bookmark a row</a:t>
            </a:r>
          </a:p>
          <a:p>
            <a:pPr>
              <a:buFontTx/>
              <a:buChar char="•"/>
            </a:pPr>
            <a:r>
              <a:rPr lang="en-US" altLang="en-US" sz="1800" b="0">
                <a:latin typeface="Arial Narrow" panose="020B0604020202020204" pitchFamily="34" charset="0"/>
              </a:rPr>
              <a:t>No easy way to generate reports</a:t>
            </a:r>
          </a:p>
          <a:p>
            <a:pPr>
              <a:buFontTx/>
              <a:buChar char="•"/>
            </a:pPr>
            <a:r>
              <a:rPr lang="en-US" altLang="en-US" sz="1800" b="0">
                <a:latin typeface="Arial Narrow" panose="020B0604020202020204" pitchFamily="34" charset="0"/>
              </a:rPr>
              <a:t>No way to see who changed what and when</a:t>
            </a:r>
          </a:p>
        </p:txBody>
      </p:sp>
      <p:sp>
        <p:nvSpPr>
          <p:cNvPr id="78855" name="Text Box 7">
            <a:extLst>
              <a:ext uri="{FF2B5EF4-FFF2-40B4-BE49-F238E27FC236}">
                <a16:creationId xmlns:a16="http://schemas.microsoft.com/office/drawing/2014/main" id="{5D3B1FBA-8D81-CD12-21BD-A3AED0CC6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171700"/>
            <a:ext cx="3402013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115888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1800" b="0">
                <a:latin typeface="Arial Narrow" panose="020B0604020202020204" pitchFamily="34" charset="0"/>
              </a:rPr>
              <a:t>Only IT staff have the skills to create and maintain web applications</a:t>
            </a:r>
          </a:p>
          <a:p>
            <a:pPr>
              <a:buFontTx/>
              <a:buChar char="•"/>
            </a:pPr>
            <a:r>
              <a:rPr lang="en-US" altLang="en-US" sz="1800" b="0">
                <a:latin typeface="Arial Narrow" panose="020B0604020202020204" pitchFamily="34" charset="0"/>
              </a:rPr>
              <a:t>Difficult to import data using a drag-and-drop to a folder</a:t>
            </a:r>
          </a:p>
          <a:p>
            <a:pPr>
              <a:buFontTx/>
              <a:buChar char="•"/>
            </a:pPr>
            <a:r>
              <a:rPr lang="en-US" altLang="en-US" sz="1800" b="0">
                <a:latin typeface="Arial Narrow" panose="020B0604020202020204" pitchFamily="34" charset="0"/>
              </a:rPr>
              <a:t>Some applications have smart URLs</a:t>
            </a:r>
          </a:p>
          <a:p>
            <a:pPr>
              <a:buFontTx/>
              <a:buChar char="•"/>
            </a:pPr>
            <a:r>
              <a:rPr lang="en-US" altLang="en-US" sz="1800" b="0">
                <a:latin typeface="Arial Narrow" panose="020B0604020202020204" pitchFamily="34" charset="0"/>
              </a:rPr>
              <a:t>Need to use complex reporting tools</a:t>
            </a:r>
          </a:p>
          <a:p>
            <a:pPr>
              <a:buFontTx/>
              <a:buChar char="•"/>
            </a:pPr>
            <a:r>
              <a:rPr lang="en-US" altLang="en-US" sz="1800" b="0">
                <a:latin typeface="Arial Narrow" panose="020B0604020202020204" pitchFamily="34" charset="0"/>
              </a:rPr>
              <a:t>Difficult to create web-based reports</a:t>
            </a:r>
          </a:p>
          <a:p>
            <a:pPr>
              <a:buFontTx/>
              <a:buChar char="•"/>
            </a:pPr>
            <a:endParaRPr lang="en-US" altLang="en-US" sz="1800" b="0">
              <a:latin typeface="Arial Narrow" panose="020B0604020202020204" pitchFamily="34" charset="0"/>
            </a:endParaRPr>
          </a:p>
        </p:txBody>
      </p:sp>
      <p:sp>
        <p:nvSpPr>
          <p:cNvPr id="78856" name="Text Box 8">
            <a:extLst>
              <a:ext uri="{FF2B5EF4-FFF2-40B4-BE49-F238E27FC236}">
                <a16:creationId xmlns:a16="http://schemas.microsoft.com/office/drawing/2014/main" id="{8A656D98-0C1A-70E5-264A-45343BF7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143500"/>
            <a:ext cx="583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b="0"/>
              <a:t>XRX should be as easy to use as a spreadsheet</a:t>
            </a:r>
            <a:br>
              <a:rPr lang="en-US" altLang="en-US" b="0"/>
            </a:br>
            <a:r>
              <a:rPr lang="en-US" altLang="en-US" b="0"/>
              <a:t>but more powerful than traditional web applications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FD34645-8FA0-067C-FC21-12EC0F19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659C893-046B-3CDB-2EF2-DE94D6EE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235B97-AAE1-2652-6DF7-DA41AD4E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6DA3-CB4D-F74E-9225-618139A2FBE1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DDEE112A-7669-AE51-8A4E-D66B8F748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Gathering Requirements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9400725-6C3F-7210-C16A-BB758A093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229600" cy="1828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Requirements can be expressed in two ways: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Use non-machine readable models – easy to create – hard to verify correctness automatically - but fine for non-testable requirements with no measurable quality metrics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Use machine-readable models – need tools and training but are easy to verify for correctness and consistency with a metadata registry.  Required if you desire the ability to measure requirements gathering quality and plan to use continuous improvement processes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B7BB976A-FB68-9D47-9C1C-803482181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86200"/>
            <a:ext cx="298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Non-Machine Readable Models</a:t>
            </a:r>
          </a:p>
          <a:p>
            <a:pPr algn="l"/>
            <a:r>
              <a:rPr lang="en-US" altLang="en-US" sz="1800"/>
              <a:t>Used To Capture Requirements</a:t>
            </a:r>
          </a:p>
        </p:txBody>
      </p:sp>
      <p:grpSp>
        <p:nvGrpSpPr>
          <p:cNvPr id="106501" name="Group 5">
            <a:extLst>
              <a:ext uri="{FF2B5EF4-FFF2-40B4-BE49-F238E27FC236}">
                <a16:creationId xmlns:a16="http://schemas.microsoft.com/office/drawing/2014/main" id="{1AAF33FB-9C15-03C6-C985-0EC292A98DA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752600"/>
            <a:ext cx="733425" cy="655638"/>
            <a:chOff x="1008" y="1104"/>
            <a:chExt cx="462" cy="413"/>
          </a:xfrm>
        </p:grpSpPr>
        <p:pic>
          <p:nvPicPr>
            <p:cNvPr id="106502" name="Picture 6">
              <a:hlinkClick r:id="rId2"/>
              <a:extLst>
                <a:ext uri="{FF2B5EF4-FFF2-40B4-BE49-F238E27FC236}">
                  <a16:creationId xmlns:a16="http://schemas.microsoft.com/office/drawing/2014/main" id="{7DB3AC45-92AF-315F-35FE-6BDD094648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1104"/>
              <a:ext cx="240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503" name="Text Box 7">
              <a:extLst>
                <a:ext uri="{FF2B5EF4-FFF2-40B4-BE49-F238E27FC236}">
                  <a16:creationId xmlns:a16="http://schemas.microsoft.com/office/drawing/2014/main" id="{D8C838D0-EAD2-A783-D99C-6A2D6E18A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44"/>
              <a:ext cx="46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200"/>
                <a:t>MS-Word</a:t>
              </a:r>
            </a:p>
          </p:txBody>
        </p:sp>
      </p:grpSp>
      <p:grpSp>
        <p:nvGrpSpPr>
          <p:cNvPr id="106504" name="Group 8">
            <a:extLst>
              <a:ext uri="{FF2B5EF4-FFF2-40B4-BE49-F238E27FC236}">
                <a16:creationId xmlns:a16="http://schemas.microsoft.com/office/drawing/2014/main" id="{E449ED51-B8F3-F0CF-9FD6-2E8C75EDA0D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876300" cy="884238"/>
            <a:chOff x="288" y="960"/>
            <a:chExt cx="552" cy="557"/>
          </a:xfrm>
        </p:grpSpPr>
        <p:pic>
          <p:nvPicPr>
            <p:cNvPr id="106505" name="Picture 9">
              <a:hlinkClick r:id="rId4"/>
              <a:extLst>
                <a:ext uri="{FF2B5EF4-FFF2-40B4-BE49-F238E27FC236}">
                  <a16:creationId xmlns:a16="http://schemas.microsoft.com/office/drawing/2014/main" id="{DAE16636-F360-A061-3B0C-AD926C21E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960"/>
              <a:ext cx="552" cy="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506" name="Text Box 10">
              <a:extLst>
                <a:ext uri="{FF2B5EF4-FFF2-40B4-BE49-F238E27FC236}">
                  <a16:creationId xmlns:a16="http://schemas.microsoft.com/office/drawing/2014/main" id="{C3C3C745-FB90-36BD-0BFB-423C3CD31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344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200"/>
                <a:t>Notepad</a:t>
              </a:r>
            </a:p>
          </p:txBody>
        </p:sp>
      </p:grpSp>
      <p:grpSp>
        <p:nvGrpSpPr>
          <p:cNvPr id="106507" name="Group 11">
            <a:extLst>
              <a:ext uri="{FF2B5EF4-FFF2-40B4-BE49-F238E27FC236}">
                <a16:creationId xmlns:a16="http://schemas.microsoft.com/office/drawing/2014/main" id="{9B16B902-657D-19C7-79AA-1278B9387C3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676400"/>
            <a:ext cx="742950" cy="731838"/>
            <a:chOff x="1584" y="1056"/>
            <a:chExt cx="468" cy="461"/>
          </a:xfrm>
        </p:grpSpPr>
        <p:pic>
          <p:nvPicPr>
            <p:cNvPr id="106508" name="Picture 12">
              <a:hlinkClick r:id="rId6"/>
              <a:extLst>
                <a:ext uri="{FF2B5EF4-FFF2-40B4-BE49-F238E27FC236}">
                  <a16:creationId xmlns:a16="http://schemas.microsoft.com/office/drawing/2014/main" id="{05BC775A-F874-A794-46D4-8C5913587F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056"/>
              <a:ext cx="306" cy="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509" name="Text Box 13">
              <a:extLst>
                <a:ext uri="{FF2B5EF4-FFF2-40B4-BE49-F238E27FC236}">
                  <a16:creationId xmlns:a16="http://schemas.microsoft.com/office/drawing/2014/main" id="{03159157-198E-EA14-5BAA-3E80528B7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344"/>
              <a:ext cx="4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200"/>
                <a:t>MS-Excel</a:t>
              </a:r>
            </a:p>
          </p:txBody>
        </p:sp>
      </p:grpSp>
      <p:pic>
        <p:nvPicPr>
          <p:cNvPr id="106510" name="Picture 14">
            <a:hlinkClick r:id="rId8"/>
            <a:extLst>
              <a:ext uri="{FF2B5EF4-FFF2-40B4-BE49-F238E27FC236}">
                <a16:creationId xmlns:a16="http://schemas.microsoft.com/office/drawing/2014/main" id="{57C99A43-CF2E-2658-430E-BC4A1911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11" name="Text Box 15">
            <a:extLst>
              <a:ext uri="{FF2B5EF4-FFF2-40B4-BE49-F238E27FC236}">
                <a16:creationId xmlns:a16="http://schemas.microsoft.com/office/drawing/2014/main" id="{3429F3C9-4A6C-A6D8-ECB8-CC3ECA59B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124200"/>
            <a:ext cx="7143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/>
              <a:t>MS-Visio</a:t>
            </a:r>
          </a:p>
        </p:txBody>
      </p:sp>
      <p:pic>
        <p:nvPicPr>
          <p:cNvPr id="106512" name="Picture 16">
            <a:hlinkClick r:id="rId10"/>
            <a:extLst>
              <a:ext uri="{FF2B5EF4-FFF2-40B4-BE49-F238E27FC236}">
                <a16:creationId xmlns:a16="http://schemas.microsoft.com/office/drawing/2014/main" id="{0A1E3141-41A8-A48D-6A7E-04C67EDFF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4381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13" name="Text Box 17">
            <a:extLst>
              <a:ext uri="{FF2B5EF4-FFF2-40B4-BE49-F238E27FC236}">
                <a16:creationId xmlns:a16="http://schemas.microsoft.com/office/drawing/2014/main" id="{BD3F2C92-FFAA-007A-0556-7724CC86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004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200"/>
              <a:t>PowerPoint</a:t>
            </a:r>
          </a:p>
        </p:txBody>
      </p:sp>
      <p:sp>
        <p:nvSpPr>
          <p:cNvPr id="106514" name="Line 18">
            <a:extLst>
              <a:ext uri="{FF2B5EF4-FFF2-40B4-BE49-F238E27FC236}">
                <a16:creationId xmlns:a16="http://schemas.microsoft.com/office/drawing/2014/main" id="{AB7D347E-7FC3-E6F7-D518-84EC2698D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4478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6515" name="Picture 19">
            <a:hlinkClick r:id="rId12"/>
            <a:extLst>
              <a:ext uri="{FF2B5EF4-FFF2-40B4-BE49-F238E27FC236}">
                <a16:creationId xmlns:a16="http://schemas.microsoft.com/office/drawing/2014/main" id="{982934FB-536E-FA8C-F754-9A416423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666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16" name="Text Box 20">
            <a:extLst>
              <a:ext uri="{FF2B5EF4-FFF2-40B4-BE49-F238E27FC236}">
                <a16:creationId xmlns:a16="http://schemas.microsoft.com/office/drawing/2014/main" id="{20035A5F-8949-0BE1-A634-86F090E46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184400"/>
            <a:ext cx="1485900" cy="173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/>
              <a:t>XML Files</a:t>
            </a:r>
          </a:p>
          <a:p>
            <a:pPr algn="l"/>
            <a:r>
              <a:rPr lang="en-US" altLang="en-US" sz="1200"/>
              <a:t>XML Schema</a:t>
            </a:r>
          </a:p>
          <a:p>
            <a:pPr algn="l"/>
            <a:r>
              <a:rPr lang="en-US" altLang="en-US" sz="1200"/>
              <a:t>WSDL XML Files</a:t>
            </a:r>
          </a:p>
          <a:p>
            <a:pPr algn="l"/>
            <a:r>
              <a:rPr lang="en-US" altLang="en-US" sz="1200"/>
              <a:t>BPEL XML Files</a:t>
            </a:r>
          </a:p>
          <a:p>
            <a:pPr algn="l"/>
            <a:r>
              <a:rPr lang="en-US" altLang="en-US" sz="1200"/>
              <a:t>XHTML Files</a:t>
            </a:r>
          </a:p>
          <a:p>
            <a:pPr algn="l"/>
            <a:r>
              <a:rPr lang="en-US" altLang="en-US" sz="1200"/>
              <a:t>XForms Files</a:t>
            </a:r>
          </a:p>
          <a:p>
            <a:pPr algn="l"/>
            <a:r>
              <a:rPr lang="en-US" altLang="en-US" sz="1200"/>
              <a:t>XML Bind statements</a:t>
            </a:r>
          </a:p>
          <a:p>
            <a:pPr algn="l"/>
            <a:r>
              <a:rPr lang="en-US" altLang="en-US" sz="1200"/>
              <a:t>XPath Expressions</a:t>
            </a:r>
          </a:p>
          <a:p>
            <a:pPr algn="l"/>
            <a:r>
              <a:rPr lang="en-US" altLang="en-US" sz="1200"/>
              <a:t>UML in XMI (complex)</a:t>
            </a:r>
          </a:p>
        </p:txBody>
      </p:sp>
      <p:sp>
        <p:nvSpPr>
          <p:cNvPr id="106517" name="Text Box 21">
            <a:extLst>
              <a:ext uri="{FF2B5EF4-FFF2-40B4-BE49-F238E27FC236}">
                <a16:creationId xmlns:a16="http://schemas.microsoft.com/office/drawing/2014/main" id="{AE1FDFE5-51BA-A060-66AE-214A81B5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886200"/>
            <a:ext cx="2987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Machine Readable Models</a:t>
            </a:r>
          </a:p>
          <a:p>
            <a:pPr algn="l"/>
            <a:r>
              <a:rPr lang="en-US" altLang="en-US" sz="1800"/>
              <a:t>Used To Capture Requirements</a:t>
            </a:r>
          </a:p>
        </p:txBody>
      </p:sp>
      <p:pic>
        <p:nvPicPr>
          <p:cNvPr id="106518" name="Picture 22">
            <a:hlinkClick r:id="rId14" tooltip="Data Elements as defined by the ISO/IEC Data Elements"/>
            <a:extLst>
              <a:ext uri="{FF2B5EF4-FFF2-40B4-BE49-F238E27FC236}">
                <a16:creationId xmlns:a16="http://schemas.microsoft.com/office/drawing/2014/main" id="{CAB4274A-98AE-F274-D9BC-A8F458A23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762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19" name="Text Box 23">
            <a:extLst>
              <a:ext uri="{FF2B5EF4-FFF2-40B4-BE49-F238E27FC236}">
                <a16:creationId xmlns:a16="http://schemas.microsoft.com/office/drawing/2014/main" id="{9502EC1C-2EAF-A563-219A-B8EE1D9A2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60600"/>
            <a:ext cx="1027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/>
              <a:t>XML Metadata</a:t>
            </a:r>
          </a:p>
          <a:p>
            <a:pPr algn="l"/>
            <a:r>
              <a:rPr lang="en-US" altLang="en-US" sz="1200"/>
              <a:t>Data Element</a:t>
            </a:r>
          </a:p>
        </p:txBody>
      </p:sp>
      <p:pic>
        <p:nvPicPr>
          <p:cNvPr id="106520" name="Picture 24">
            <a:hlinkClick r:id="rId16"/>
            <a:extLst>
              <a:ext uri="{FF2B5EF4-FFF2-40B4-BE49-F238E27FC236}">
                <a16:creationId xmlns:a16="http://schemas.microsoft.com/office/drawing/2014/main" id="{5CA1D497-EE9C-13C2-EE04-38279C6CD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0"/>
            <a:ext cx="8763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21" name="Text Box 25">
            <a:extLst>
              <a:ext uri="{FF2B5EF4-FFF2-40B4-BE49-F238E27FC236}">
                <a16:creationId xmlns:a16="http://schemas.microsoft.com/office/drawing/2014/main" id="{546B4DA3-4985-6727-ED7C-8DE2185AF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286000"/>
            <a:ext cx="90805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/>
              <a:t>Business</a:t>
            </a:r>
            <a:br>
              <a:rPr lang="en-US" altLang="en-US" sz="1200"/>
            </a:br>
            <a:r>
              <a:rPr lang="en-US" altLang="en-US" sz="1200"/>
              <a:t>Rules in</a:t>
            </a:r>
          </a:p>
          <a:p>
            <a:pPr algn="l"/>
            <a:r>
              <a:rPr lang="en-US" altLang="en-US" sz="1200"/>
              <a:t>Schematron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A975FD5-2291-0F3E-78B0-3F0081F8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E443DF-4B31-2345-36E7-BD2B4159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0A4D1A-AE9F-0104-A43D-675E810E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0FF4-18DB-F04C-A7A4-CFD9D859F60E}" type="slidenum">
              <a:rPr lang="en-US" altLang="en-US"/>
              <a:pPr/>
              <a:t>71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263B4630-EDB9-338C-567C-73375F6AE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Precision Requirements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AD7E0B9-3256-1699-715E-DA9046DD4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7300" y="5715000"/>
            <a:ext cx="7315200" cy="4191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Goal: Shorten the semantic “distance” between the business unit and the IT staff</a:t>
            </a:r>
          </a:p>
        </p:txBody>
      </p:sp>
      <p:grpSp>
        <p:nvGrpSpPr>
          <p:cNvPr id="143364" name="Group 4">
            <a:extLst>
              <a:ext uri="{FF2B5EF4-FFF2-40B4-BE49-F238E27FC236}">
                <a16:creationId xmlns:a16="http://schemas.microsoft.com/office/drawing/2014/main" id="{5B14BCCE-BF8C-40EC-26A0-5EF888DE74DB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171700"/>
            <a:ext cx="152400" cy="457200"/>
            <a:chOff x="1104" y="1632"/>
            <a:chExt cx="96" cy="288"/>
          </a:xfrm>
        </p:grpSpPr>
        <p:sp>
          <p:nvSpPr>
            <p:cNvPr id="143365" name="Oval 5">
              <a:extLst>
                <a:ext uri="{FF2B5EF4-FFF2-40B4-BE49-F238E27FC236}">
                  <a16:creationId xmlns:a16="http://schemas.microsoft.com/office/drawing/2014/main" id="{443738BC-8C6F-1F6F-FF83-F9173C377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32"/>
              <a:ext cx="96" cy="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66" name="Line 6">
              <a:extLst>
                <a:ext uri="{FF2B5EF4-FFF2-40B4-BE49-F238E27FC236}">
                  <a16:creationId xmlns:a16="http://schemas.microsoft.com/office/drawing/2014/main" id="{CB78F898-EE4B-E568-6513-E076D935E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67" name="Line 7">
              <a:extLst>
                <a:ext uri="{FF2B5EF4-FFF2-40B4-BE49-F238E27FC236}">
                  <a16:creationId xmlns:a16="http://schemas.microsoft.com/office/drawing/2014/main" id="{B30859B3-3E00-6578-1DDD-B2122D6F4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7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68" name="Line 8">
              <a:extLst>
                <a:ext uri="{FF2B5EF4-FFF2-40B4-BE49-F238E27FC236}">
                  <a16:creationId xmlns:a16="http://schemas.microsoft.com/office/drawing/2014/main" id="{ACBA70CC-3EC9-721E-6425-8ABF3B0F9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824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69" name="Line 9">
              <a:extLst>
                <a:ext uri="{FF2B5EF4-FFF2-40B4-BE49-F238E27FC236}">
                  <a16:creationId xmlns:a16="http://schemas.microsoft.com/office/drawing/2014/main" id="{20A8C9D0-5790-E16F-BC5E-E0443E74A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24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370" name="Group 10">
            <a:extLst>
              <a:ext uri="{FF2B5EF4-FFF2-40B4-BE49-F238E27FC236}">
                <a16:creationId xmlns:a16="http://schemas.microsoft.com/office/drawing/2014/main" id="{7B9887EE-5C3C-559C-936F-4FCB63064E8D}"/>
              </a:ext>
            </a:extLst>
          </p:cNvPr>
          <p:cNvGrpSpPr>
            <a:grpSpLocks/>
          </p:cNvGrpSpPr>
          <p:nvPr/>
        </p:nvGrpSpPr>
        <p:grpSpPr bwMode="auto">
          <a:xfrm>
            <a:off x="4305300" y="2095500"/>
            <a:ext cx="152400" cy="457200"/>
            <a:chOff x="1104" y="1632"/>
            <a:chExt cx="96" cy="288"/>
          </a:xfrm>
        </p:grpSpPr>
        <p:sp>
          <p:nvSpPr>
            <p:cNvPr id="143371" name="Oval 11">
              <a:extLst>
                <a:ext uri="{FF2B5EF4-FFF2-40B4-BE49-F238E27FC236}">
                  <a16:creationId xmlns:a16="http://schemas.microsoft.com/office/drawing/2014/main" id="{8719C105-F272-9783-BA3D-DD88711C1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32"/>
              <a:ext cx="96" cy="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2" name="Line 12">
              <a:extLst>
                <a:ext uri="{FF2B5EF4-FFF2-40B4-BE49-F238E27FC236}">
                  <a16:creationId xmlns:a16="http://schemas.microsoft.com/office/drawing/2014/main" id="{B5946F7E-451C-9271-C32C-C613542CB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73" name="Line 13">
              <a:extLst>
                <a:ext uri="{FF2B5EF4-FFF2-40B4-BE49-F238E27FC236}">
                  <a16:creationId xmlns:a16="http://schemas.microsoft.com/office/drawing/2014/main" id="{40F27109-6D39-3182-49B5-3C6A7F3BB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7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74" name="Line 14">
              <a:extLst>
                <a:ext uri="{FF2B5EF4-FFF2-40B4-BE49-F238E27FC236}">
                  <a16:creationId xmlns:a16="http://schemas.microsoft.com/office/drawing/2014/main" id="{5AC97727-E78D-3765-3B78-9F8C77E4E2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824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75" name="Line 15">
              <a:extLst>
                <a:ext uri="{FF2B5EF4-FFF2-40B4-BE49-F238E27FC236}">
                  <a16:creationId xmlns:a16="http://schemas.microsoft.com/office/drawing/2014/main" id="{6C814B92-30F6-6FBD-4240-812822003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24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376" name="Group 16">
            <a:extLst>
              <a:ext uri="{FF2B5EF4-FFF2-40B4-BE49-F238E27FC236}">
                <a16:creationId xmlns:a16="http://schemas.microsoft.com/office/drawing/2014/main" id="{017CC496-25B8-09D0-B2F3-19981AB751F0}"/>
              </a:ext>
            </a:extLst>
          </p:cNvPr>
          <p:cNvGrpSpPr>
            <a:grpSpLocks/>
          </p:cNvGrpSpPr>
          <p:nvPr/>
        </p:nvGrpSpPr>
        <p:grpSpPr bwMode="auto">
          <a:xfrm>
            <a:off x="7962900" y="2095500"/>
            <a:ext cx="152400" cy="457200"/>
            <a:chOff x="1104" y="1632"/>
            <a:chExt cx="96" cy="288"/>
          </a:xfrm>
        </p:grpSpPr>
        <p:sp>
          <p:nvSpPr>
            <p:cNvPr id="143377" name="Oval 17">
              <a:extLst>
                <a:ext uri="{FF2B5EF4-FFF2-40B4-BE49-F238E27FC236}">
                  <a16:creationId xmlns:a16="http://schemas.microsoft.com/office/drawing/2014/main" id="{4A1E28B8-A86D-706C-B6EC-A0B62C5C5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32"/>
              <a:ext cx="96" cy="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8" name="Line 18">
              <a:extLst>
                <a:ext uri="{FF2B5EF4-FFF2-40B4-BE49-F238E27FC236}">
                  <a16:creationId xmlns:a16="http://schemas.microsoft.com/office/drawing/2014/main" id="{B62D7E12-AA57-B7BF-6F8C-7615B764A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79" name="Line 19">
              <a:extLst>
                <a:ext uri="{FF2B5EF4-FFF2-40B4-BE49-F238E27FC236}">
                  <a16:creationId xmlns:a16="http://schemas.microsoft.com/office/drawing/2014/main" id="{4C3176BF-37FC-FA2E-977B-FFC6EA478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7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0" name="Line 20">
              <a:extLst>
                <a:ext uri="{FF2B5EF4-FFF2-40B4-BE49-F238E27FC236}">
                  <a16:creationId xmlns:a16="http://schemas.microsoft.com/office/drawing/2014/main" id="{53408E70-4843-412F-97FB-6AEF59EE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824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1" name="Line 21">
              <a:extLst>
                <a:ext uri="{FF2B5EF4-FFF2-40B4-BE49-F238E27FC236}">
                  <a16:creationId xmlns:a16="http://schemas.microsoft.com/office/drawing/2014/main" id="{B8B8E171-9B9B-E2FA-30A7-9E5BBDCE2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24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382" name="Text Box 22">
            <a:extLst>
              <a:ext uri="{FF2B5EF4-FFF2-40B4-BE49-F238E27FC236}">
                <a16:creationId xmlns:a16="http://schemas.microsoft.com/office/drawing/2014/main" id="{7E684B4B-3C04-1AD1-1845-17B25BEEC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28900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>
                <a:latin typeface="Arial" panose="020B0604020202020204" pitchFamily="34" charset="0"/>
              </a:rPr>
              <a:t>SME</a:t>
            </a:r>
          </a:p>
        </p:txBody>
      </p:sp>
      <p:sp>
        <p:nvSpPr>
          <p:cNvPr id="143383" name="Text Box 23">
            <a:extLst>
              <a:ext uri="{FF2B5EF4-FFF2-40B4-BE49-F238E27FC236}">
                <a16:creationId xmlns:a16="http://schemas.microsoft.com/office/drawing/2014/main" id="{B17D5B59-FBC7-2214-E779-8B37B1A24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25527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>
                <a:latin typeface="Arial" panose="020B0604020202020204" pitchFamily="34" charset="0"/>
              </a:rPr>
              <a:t>BAs</a:t>
            </a:r>
          </a:p>
        </p:txBody>
      </p:sp>
      <p:sp>
        <p:nvSpPr>
          <p:cNvPr id="143384" name="Text Box 24">
            <a:extLst>
              <a:ext uri="{FF2B5EF4-FFF2-40B4-BE49-F238E27FC236}">
                <a16:creationId xmlns:a16="http://schemas.microsoft.com/office/drawing/2014/main" id="{E40DADC9-2687-05DC-712D-04CB88530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26289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>
                <a:latin typeface="Arial" panose="020B0604020202020204" pitchFamily="34" charset="0"/>
              </a:rPr>
              <a:t>Developers</a:t>
            </a:r>
          </a:p>
        </p:txBody>
      </p:sp>
      <p:sp>
        <p:nvSpPr>
          <p:cNvPr id="143385" name="Line 25">
            <a:extLst>
              <a:ext uri="{FF2B5EF4-FFF2-40B4-BE49-F238E27FC236}">
                <a16:creationId xmlns:a16="http://schemas.microsoft.com/office/drawing/2014/main" id="{43CB38E6-934F-88BB-EF6E-A6364E759A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0" y="24003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6" name="Line 26">
            <a:extLst>
              <a:ext uri="{FF2B5EF4-FFF2-40B4-BE49-F238E27FC236}">
                <a16:creationId xmlns:a16="http://schemas.microsoft.com/office/drawing/2014/main" id="{DC1D41A5-EE26-61AF-4DEA-F40CBEC5D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4003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387" name="Picture 27">
            <a:extLst>
              <a:ext uri="{FF2B5EF4-FFF2-40B4-BE49-F238E27FC236}">
                <a16:creationId xmlns:a16="http://schemas.microsoft.com/office/drawing/2014/main" id="{582D0F33-7BA8-412B-E9A7-BF1F346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562100"/>
            <a:ext cx="4572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8" name="Picture 28">
            <a:extLst>
              <a:ext uri="{FF2B5EF4-FFF2-40B4-BE49-F238E27FC236}">
                <a16:creationId xmlns:a16="http://schemas.microsoft.com/office/drawing/2014/main" id="{B4725DEA-C742-F371-C09D-5436709A8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638300"/>
            <a:ext cx="4572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9" name="Text Box 29">
            <a:extLst>
              <a:ext uri="{FF2B5EF4-FFF2-40B4-BE49-F238E27FC236}">
                <a16:creationId xmlns:a16="http://schemas.microsoft.com/office/drawing/2014/main" id="{E2E93ABB-B1DE-B0F6-3A91-5C5DBD3F7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2019300"/>
            <a:ext cx="1287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 b="0">
                <a:latin typeface="Arial" panose="020B0604020202020204" pitchFamily="34" charset="0"/>
              </a:rPr>
              <a:t>Requirements</a:t>
            </a:r>
          </a:p>
        </p:txBody>
      </p:sp>
      <p:sp>
        <p:nvSpPr>
          <p:cNvPr id="143390" name="Text Box 30">
            <a:extLst>
              <a:ext uri="{FF2B5EF4-FFF2-40B4-BE49-F238E27FC236}">
                <a16:creationId xmlns:a16="http://schemas.microsoft.com/office/drawing/2014/main" id="{AE6B2C19-C9D2-0F3E-F648-B26209E29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2019300"/>
            <a:ext cx="1287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 b="0">
                <a:latin typeface="Arial" panose="020B0604020202020204" pitchFamily="34" charset="0"/>
              </a:rPr>
              <a:t>Requirements</a:t>
            </a:r>
          </a:p>
        </p:txBody>
      </p:sp>
      <p:grpSp>
        <p:nvGrpSpPr>
          <p:cNvPr id="143391" name="Group 31">
            <a:extLst>
              <a:ext uri="{FF2B5EF4-FFF2-40B4-BE49-F238E27FC236}">
                <a16:creationId xmlns:a16="http://schemas.microsoft.com/office/drawing/2014/main" id="{E91C6A0F-59B0-4F5A-215F-91F2D65270B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352800"/>
            <a:ext cx="3584575" cy="1966913"/>
            <a:chOff x="1632" y="2112"/>
            <a:chExt cx="2258" cy="1239"/>
          </a:xfrm>
        </p:grpSpPr>
        <p:grpSp>
          <p:nvGrpSpPr>
            <p:cNvPr id="143392" name="Group 32">
              <a:extLst>
                <a:ext uri="{FF2B5EF4-FFF2-40B4-BE49-F238E27FC236}">
                  <a16:creationId xmlns:a16="http://schemas.microsoft.com/office/drawing/2014/main" id="{50E0EC97-6D46-FCFC-F726-D550003340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832"/>
              <a:ext cx="96" cy="288"/>
              <a:chOff x="1104" y="1632"/>
              <a:chExt cx="96" cy="288"/>
            </a:xfrm>
          </p:grpSpPr>
          <p:sp>
            <p:nvSpPr>
              <p:cNvPr id="143393" name="Oval 33">
                <a:extLst>
                  <a:ext uri="{FF2B5EF4-FFF2-40B4-BE49-F238E27FC236}">
                    <a16:creationId xmlns:a16="http://schemas.microsoft.com/office/drawing/2014/main" id="{A4E22E9C-D6F2-4C61-555B-6F07ED909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394" name="Line 34">
                <a:extLst>
                  <a:ext uri="{FF2B5EF4-FFF2-40B4-BE49-F238E27FC236}">
                    <a16:creationId xmlns:a16="http://schemas.microsoft.com/office/drawing/2014/main" id="{D0BEA99C-713A-8273-917A-90E16CAD6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72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95" name="Line 35">
                <a:extLst>
                  <a:ext uri="{FF2B5EF4-FFF2-40B4-BE49-F238E27FC236}">
                    <a16:creationId xmlns:a16="http://schemas.microsoft.com/office/drawing/2014/main" id="{64218DFD-6631-9587-17FC-9B9CC8F7A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96" name="Line 36">
                <a:extLst>
                  <a:ext uri="{FF2B5EF4-FFF2-40B4-BE49-F238E27FC236}">
                    <a16:creationId xmlns:a16="http://schemas.microsoft.com/office/drawing/2014/main" id="{BEC8DD1C-87F0-6E14-3C23-68E984DC7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1824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97" name="Line 37">
                <a:extLst>
                  <a:ext uri="{FF2B5EF4-FFF2-40B4-BE49-F238E27FC236}">
                    <a16:creationId xmlns:a16="http://schemas.microsoft.com/office/drawing/2014/main" id="{09F0B0B1-2D31-CCF7-947A-187219999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824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398" name="Text Box 38">
              <a:extLst>
                <a:ext uri="{FF2B5EF4-FFF2-40B4-BE49-F238E27FC236}">
                  <a16:creationId xmlns:a16="http://schemas.microsoft.com/office/drawing/2014/main" id="{DC5FA9FB-6397-2020-C42C-11430E340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20"/>
              <a:ext cx="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>
                  <a:latin typeface="Arial" panose="020B0604020202020204" pitchFamily="34" charset="0"/>
                </a:rPr>
                <a:t>SME/BA</a:t>
              </a:r>
            </a:p>
          </p:txBody>
        </p:sp>
        <p:sp>
          <p:nvSpPr>
            <p:cNvPr id="143399" name="Line 39">
              <a:extLst>
                <a:ext uri="{FF2B5EF4-FFF2-40B4-BE49-F238E27FC236}">
                  <a16:creationId xmlns:a16="http://schemas.microsoft.com/office/drawing/2014/main" id="{D9FFDFEB-3BF1-AD2F-D9AE-9FD53C7DA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97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43400" name="Picture 40">
              <a:extLst>
                <a:ext uri="{FF2B5EF4-FFF2-40B4-BE49-F238E27FC236}">
                  <a16:creationId xmlns:a16="http://schemas.microsoft.com/office/drawing/2014/main" id="{6B340A9B-5123-F714-23AC-7919FF997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344"/>
              <a:ext cx="672" cy="4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3401" name="Group 41">
              <a:extLst>
                <a:ext uri="{FF2B5EF4-FFF2-40B4-BE49-F238E27FC236}">
                  <a16:creationId xmlns:a16="http://schemas.microsoft.com/office/drawing/2014/main" id="{A8F96AE7-84BC-B85B-9649-B97C4C98E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784"/>
              <a:ext cx="96" cy="288"/>
              <a:chOff x="1104" y="1632"/>
              <a:chExt cx="96" cy="288"/>
            </a:xfrm>
          </p:grpSpPr>
          <p:sp>
            <p:nvSpPr>
              <p:cNvPr id="143402" name="Oval 42">
                <a:extLst>
                  <a:ext uri="{FF2B5EF4-FFF2-40B4-BE49-F238E27FC236}">
                    <a16:creationId xmlns:a16="http://schemas.microsoft.com/office/drawing/2014/main" id="{89107082-D381-7004-6E12-C4231B011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403" name="Line 43">
                <a:extLst>
                  <a:ext uri="{FF2B5EF4-FFF2-40B4-BE49-F238E27FC236}">
                    <a16:creationId xmlns:a16="http://schemas.microsoft.com/office/drawing/2014/main" id="{5050CEF7-B2A5-C580-11D1-860FFA04D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728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04" name="Line 44">
                <a:extLst>
                  <a:ext uri="{FF2B5EF4-FFF2-40B4-BE49-F238E27FC236}">
                    <a16:creationId xmlns:a16="http://schemas.microsoft.com/office/drawing/2014/main" id="{7CD404AB-9C3E-FD65-277F-31B7C8445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77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05" name="Line 45">
                <a:extLst>
                  <a:ext uri="{FF2B5EF4-FFF2-40B4-BE49-F238E27FC236}">
                    <a16:creationId xmlns:a16="http://schemas.microsoft.com/office/drawing/2014/main" id="{DE2E87D9-16EC-1BB2-38AB-BCBEFCE80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04" y="1824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06" name="Line 46">
                <a:extLst>
                  <a:ext uri="{FF2B5EF4-FFF2-40B4-BE49-F238E27FC236}">
                    <a16:creationId xmlns:a16="http://schemas.microsoft.com/office/drawing/2014/main" id="{8756B527-0277-013A-D978-F0786E217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824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07" name="Text Box 47">
              <a:extLst>
                <a:ext uri="{FF2B5EF4-FFF2-40B4-BE49-F238E27FC236}">
                  <a16:creationId xmlns:a16="http://schemas.microsoft.com/office/drawing/2014/main" id="{B1460E5D-3EB8-6431-DAB5-2B0A7DD08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120"/>
              <a:ext cx="5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800" b="0">
                  <a:latin typeface="Arial" panose="020B0604020202020204" pitchFamily="34" charset="0"/>
                </a:rPr>
                <a:t>IT Staff</a:t>
              </a:r>
            </a:p>
          </p:txBody>
        </p:sp>
        <p:sp>
          <p:nvSpPr>
            <p:cNvPr id="143408" name="Text Box 48">
              <a:extLst>
                <a:ext uri="{FF2B5EF4-FFF2-40B4-BE49-F238E27FC236}">
                  <a16:creationId xmlns:a16="http://schemas.microsoft.com/office/drawing/2014/main" id="{3F027110-1158-5854-ADAD-0E6172707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112"/>
              <a:ext cx="225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 b="0">
                  <a:latin typeface="Arial" panose="020B0604020202020204" pitchFamily="34" charset="0"/>
                </a:rPr>
                <a:t>Graphical Requirements and Specifications</a:t>
              </a:r>
            </a:p>
          </p:txBody>
        </p:sp>
      </p:grpSp>
      <p:sp>
        <p:nvSpPr>
          <p:cNvPr id="143409" name="Text Box 49">
            <a:extLst>
              <a:ext uri="{FF2B5EF4-FFF2-40B4-BE49-F238E27FC236}">
                <a16:creationId xmlns:a16="http://schemas.microsoft.com/office/drawing/2014/main" id="{33820BD2-9EE0-B129-D8C3-13A20B77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2855913"/>
            <a:ext cx="47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>
                <a:latin typeface="Arial" panose="020B0604020202020204" pitchFamily="34" charset="0"/>
              </a:rPr>
              <a:t>vs.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1AB9936-AE65-E4D9-8EE9-E34B7A6A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3BCB281-78A6-4728-7965-F90AA948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B80A3B-9F22-384E-5068-BD22F027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B13A-0BF5-744B-B0B4-515F06F6C3CA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1920F00D-FADE-B7D0-BF5A-34770442A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Many Small vs. One Large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830F4BA6-CE50-ECC6-2676-4A2C6449E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5600700"/>
            <a:ext cx="7315200" cy="7921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It is easier to build an architecture around many small, precise languages than a single large language</a:t>
            </a:r>
          </a:p>
        </p:txBody>
      </p:sp>
      <p:sp>
        <p:nvSpPr>
          <p:cNvPr id="144388" name="AutoShape 4">
            <a:extLst>
              <a:ext uri="{FF2B5EF4-FFF2-40B4-BE49-F238E27FC236}">
                <a16:creationId xmlns:a16="http://schemas.microsoft.com/office/drawing/2014/main" id="{C8F73C74-7387-90FB-8B03-96E22A98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9800"/>
            <a:ext cx="1003300" cy="439738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/>
              <a:t>XForms</a:t>
            </a:r>
          </a:p>
        </p:txBody>
      </p:sp>
      <p:sp>
        <p:nvSpPr>
          <p:cNvPr id="144389" name="AutoShape 5">
            <a:extLst>
              <a:ext uri="{FF2B5EF4-FFF2-40B4-BE49-F238E27FC236}">
                <a16:creationId xmlns:a16="http://schemas.microsoft.com/office/drawing/2014/main" id="{4967E5DD-93A5-654A-3BA3-988489379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05200"/>
            <a:ext cx="968375" cy="439738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/>
              <a:t>XQuery</a:t>
            </a:r>
          </a:p>
        </p:txBody>
      </p:sp>
      <p:sp>
        <p:nvSpPr>
          <p:cNvPr id="144390" name="AutoShape 6">
            <a:extLst>
              <a:ext uri="{FF2B5EF4-FFF2-40B4-BE49-F238E27FC236}">
                <a16:creationId xmlns:a16="http://schemas.microsoft.com/office/drawing/2014/main" id="{F631C042-33AA-F64D-6B77-83E96E455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95600"/>
            <a:ext cx="819150" cy="43973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/>
              <a:t>XPath</a:t>
            </a:r>
          </a:p>
        </p:txBody>
      </p:sp>
      <p:sp>
        <p:nvSpPr>
          <p:cNvPr id="144391" name="AutoShape 7">
            <a:extLst>
              <a:ext uri="{FF2B5EF4-FFF2-40B4-BE49-F238E27FC236}">
                <a16:creationId xmlns:a16="http://schemas.microsoft.com/office/drawing/2014/main" id="{AE60C70C-B397-179F-6816-9515C571F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4229100"/>
            <a:ext cx="1431925" cy="4397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/>
              <a:t>Schematron</a:t>
            </a:r>
          </a:p>
        </p:txBody>
      </p:sp>
      <p:sp>
        <p:nvSpPr>
          <p:cNvPr id="144392" name="AutoShape 8">
            <a:extLst>
              <a:ext uri="{FF2B5EF4-FFF2-40B4-BE49-F238E27FC236}">
                <a16:creationId xmlns:a16="http://schemas.microsoft.com/office/drawing/2014/main" id="{04956302-DD12-C357-D31E-949DC75F1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05200"/>
            <a:ext cx="1524000" cy="439738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/>
              <a:t>XML Schema</a:t>
            </a:r>
          </a:p>
        </p:txBody>
      </p:sp>
      <p:sp>
        <p:nvSpPr>
          <p:cNvPr id="144393" name="AutoShape 9">
            <a:extLst>
              <a:ext uri="{FF2B5EF4-FFF2-40B4-BE49-F238E27FC236}">
                <a16:creationId xmlns:a16="http://schemas.microsoft.com/office/drawing/2014/main" id="{F44F0BCC-A3B0-D293-39BD-6A4EA1BCA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86000"/>
            <a:ext cx="1624013" cy="439738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/>
              <a:t>Binding Rules</a:t>
            </a:r>
          </a:p>
        </p:txBody>
      </p:sp>
      <p:grpSp>
        <p:nvGrpSpPr>
          <p:cNvPr id="144394" name="Group 10">
            <a:extLst>
              <a:ext uri="{FF2B5EF4-FFF2-40B4-BE49-F238E27FC236}">
                <a16:creationId xmlns:a16="http://schemas.microsoft.com/office/drawing/2014/main" id="{CFC285D2-0BA2-6EC1-3C2F-50DE57C9B56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371600"/>
            <a:ext cx="3962400" cy="3886200"/>
            <a:chOff x="2928" y="864"/>
            <a:chExt cx="2496" cy="2448"/>
          </a:xfrm>
        </p:grpSpPr>
        <p:sp>
          <p:nvSpPr>
            <p:cNvPr id="144395" name="Rectangle 11">
              <a:extLst>
                <a:ext uri="{FF2B5EF4-FFF2-40B4-BE49-F238E27FC236}">
                  <a16:creationId xmlns:a16="http://schemas.microsoft.com/office/drawing/2014/main" id="{B790CC07-DA61-9887-3517-DCC8006EA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912"/>
              <a:ext cx="1536" cy="2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4396" name="Picture 12">
              <a:extLst>
                <a:ext uri="{FF2B5EF4-FFF2-40B4-BE49-F238E27FC236}">
                  <a16:creationId xmlns:a16="http://schemas.microsoft.com/office/drawing/2014/main" id="{1F9D3CD5-3FFB-DB95-3A5B-B8B5FEA6D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864"/>
              <a:ext cx="1500" cy="2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4397" name="Group 13">
              <a:extLst>
                <a:ext uri="{FF2B5EF4-FFF2-40B4-BE49-F238E27FC236}">
                  <a16:creationId xmlns:a16="http://schemas.microsoft.com/office/drawing/2014/main" id="{7BD1F177-D8F6-8D74-8D21-53E48F109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824"/>
              <a:ext cx="729" cy="479"/>
              <a:chOff x="2928" y="1824"/>
              <a:chExt cx="729" cy="479"/>
            </a:xfrm>
          </p:grpSpPr>
          <p:pic>
            <p:nvPicPr>
              <p:cNvPr id="144398" name="Picture 14">
                <a:extLst>
                  <a:ext uri="{FF2B5EF4-FFF2-40B4-BE49-F238E27FC236}">
                    <a16:creationId xmlns:a16="http://schemas.microsoft.com/office/drawing/2014/main" id="{3A1BE87D-0D2F-6F6B-1FC1-AA2519A7BC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0" y="1824"/>
                <a:ext cx="288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4399" name="Text Box 15">
                <a:extLst>
                  <a:ext uri="{FF2B5EF4-FFF2-40B4-BE49-F238E27FC236}">
                    <a16:creationId xmlns:a16="http://schemas.microsoft.com/office/drawing/2014/main" id="{7B3656B7-E0F1-68E1-DA8B-8597F932C0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111"/>
                <a:ext cx="72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400"/>
                  <a:t>Requirements</a:t>
                </a:r>
              </a:p>
            </p:txBody>
          </p:sp>
        </p:grpSp>
      </p:grpSp>
      <p:sp>
        <p:nvSpPr>
          <p:cNvPr id="144400" name="Line 16">
            <a:extLst>
              <a:ext uri="{FF2B5EF4-FFF2-40B4-BE49-F238E27FC236}">
                <a16:creationId xmlns:a16="http://schemas.microsoft.com/office/drawing/2014/main" id="{97DDF945-E243-AC4B-CDB5-923456238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143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1" name="AutoShape 17">
            <a:extLst>
              <a:ext uri="{FF2B5EF4-FFF2-40B4-BE49-F238E27FC236}">
                <a16:creationId xmlns:a16="http://schemas.microsoft.com/office/drawing/2014/main" id="{090AF8D9-950D-9D4A-3D60-593CBAE67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657225" cy="439738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/>
              <a:t>CSS</a:t>
            </a:r>
          </a:p>
        </p:txBody>
      </p:sp>
      <p:sp>
        <p:nvSpPr>
          <p:cNvPr id="144402" name="Text Box 18">
            <a:extLst>
              <a:ext uri="{FF2B5EF4-FFF2-40B4-BE49-F238E27FC236}">
                <a16:creationId xmlns:a16="http://schemas.microsoft.com/office/drawing/2014/main" id="{4E0E5B0F-5851-586D-47C0-8D8B9D575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28575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vs.</a:t>
            </a:r>
          </a:p>
        </p:txBody>
      </p:sp>
      <p:sp>
        <p:nvSpPr>
          <p:cNvPr id="144403" name="Line 19">
            <a:extLst>
              <a:ext uri="{FF2B5EF4-FFF2-40B4-BE49-F238E27FC236}">
                <a16:creationId xmlns:a16="http://schemas.microsoft.com/office/drawing/2014/main" id="{277A2B84-1321-11A7-994C-D440DF463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429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19048A5-7204-9916-AEAD-F82A2592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35CC839-18E8-E2AF-81B4-966339C2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1B4AA2-EFF3-C149-08FB-83385474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898D-898B-8642-8610-9918457A9998}" type="slidenum">
              <a:rPr lang="en-US" altLang="en-US"/>
              <a:pPr/>
              <a:t>73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A26508DB-B514-8E02-52A6-10FCBCCF1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Parker Projection</a:t>
            </a: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CA0328BE-154E-062C-F6FB-04DEA04A9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9436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45412" name="Line 4">
            <a:extLst>
              <a:ext uri="{FF2B5EF4-FFF2-40B4-BE49-F238E27FC236}">
                <a16:creationId xmlns:a16="http://schemas.microsoft.com/office/drawing/2014/main" id="{334292D8-A77B-6EED-FC83-48E07E8074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3716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C2B105B9-E631-47D9-E6DA-A1BBC3CA9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665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 b="0"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70EF99CE-43E0-B68D-BF58-0FC625AE4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57400"/>
            <a:ext cx="1154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cs typeface="Arial" panose="020B0604020202020204" pitchFamily="34" charset="0"/>
              </a:rPr>
              <a:t>Relative</a:t>
            </a:r>
            <a:br>
              <a:rPr lang="en-US" altLang="en-US" sz="1800">
                <a:cs typeface="Arial" panose="020B0604020202020204" pitchFamily="34" charset="0"/>
              </a:rPr>
            </a:br>
            <a:r>
              <a:rPr lang="en-US" altLang="en-US" sz="1800">
                <a:cs typeface="Arial" panose="020B0604020202020204" pitchFamily="34" charset="0"/>
              </a:rPr>
              <a:t>Code Base</a:t>
            </a:r>
          </a:p>
        </p:txBody>
      </p:sp>
      <p:sp>
        <p:nvSpPr>
          <p:cNvPr id="145415" name="Line 7">
            <a:extLst>
              <a:ext uri="{FF2B5EF4-FFF2-40B4-BE49-F238E27FC236}">
                <a16:creationId xmlns:a16="http://schemas.microsoft.com/office/drawing/2014/main" id="{2F4E18EF-CEB7-411F-38B5-234452703B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7912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145416" name="Group 8">
            <a:extLst>
              <a:ext uri="{FF2B5EF4-FFF2-40B4-BE49-F238E27FC236}">
                <a16:creationId xmlns:a16="http://schemas.microsoft.com/office/drawing/2014/main" id="{5E96C097-E13A-39F6-097C-5B96E1F7515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828800"/>
            <a:ext cx="7010400" cy="3914775"/>
            <a:chOff x="768" y="1152"/>
            <a:chExt cx="4416" cy="2466"/>
          </a:xfrm>
        </p:grpSpPr>
        <p:sp>
          <p:nvSpPr>
            <p:cNvPr id="145417" name="Freeform 9">
              <a:extLst>
                <a:ext uri="{FF2B5EF4-FFF2-40B4-BE49-F238E27FC236}">
                  <a16:creationId xmlns:a16="http://schemas.microsoft.com/office/drawing/2014/main" id="{EC315784-2622-A2F0-1345-BC3AB36F1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1152"/>
              <a:ext cx="4416" cy="2466"/>
            </a:xfrm>
            <a:custGeom>
              <a:avLst/>
              <a:gdLst>
                <a:gd name="T0" fmla="*/ 4001 w 4001"/>
                <a:gd name="T1" fmla="*/ 2466 h 2466"/>
                <a:gd name="T2" fmla="*/ 2612 w 4001"/>
                <a:gd name="T3" fmla="*/ 1795 h 2466"/>
                <a:gd name="T4" fmla="*/ 1604 w 4001"/>
                <a:gd name="T5" fmla="*/ 672 h 2466"/>
                <a:gd name="T6" fmla="*/ 875 w 4001"/>
                <a:gd name="T7" fmla="*/ 219 h 2466"/>
                <a:gd name="T8" fmla="*/ 0 w 4001"/>
                <a:gd name="T9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1" h="2466">
                  <a:moveTo>
                    <a:pt x="4001" y="2466"/>
                  </a:moveTo>
                  <a:cubicBezTo>
                    <a:pt x="3770" y="2354"/>
                    <a:pt x="2982" y="2129"/>
                    <a:pt x="2612" y="1795"/>
                  </a:cubicBezTo>
                  <a:cubicBezTo>
                    <a:pt x="2149" y="1373"/>
                    <a:pt x="1806" y="839"/>
                    <a:pt x="1604" y="672"/>
                  </a:cubicBezTo>
                  <a:cubicBezTo>
                    <a:pt x="1402" y="505"/>
                    <a:pt x="1218" y="338"/>
                    <a:pt x="875" y="219"/>
                  </a:cubicBezTo>
                  <a:cubicBezTo>
                    <a:pt x="532" y="100"/>
                    <a:pt x="182" y="4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5418" name="Text Box 10">
              <a:extLst>
                <a:ext uri="{FF2B5EF4-FFF2-40B4-BE49-F238E27FC236}">
                  <a16:creationId xmlns:a16="http://schemas.microsoft.com/office/drawing/2014/main" id="{8E9C26D2-5337-F393-AA48-36428B943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807090">
              <a:off x="860" y="1228"/>
              <a:ext cx="2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>
                  <a:cs typeface="Arial" panose="020B0604020202020204" pitchFamily="34" charset="0"/>
                </a:rPr>
                <a:t>Procedural code (Java, JavaScript, VB, C#, C++)</a:t>
              </a:r>
            </a:p>
          </p:txBody>
        </p:sp>
      </p:grpSp>
      <p:grpSp>
        <p:nvGrpSpPr>
          <p:cNvPr id="145419" name="Group 11">
            <a:extLst>
              <a:ext uri="{FF2B5EF4-FFF2-40B4-BE49-F238E27FC236}">
                <a16:creationId xmlns:a16="http://schemas.microsoft.com/office/drawing/2014/main" id="{CDEE8404-384C-3169-F66F-19881CC6AD9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05000"/>
            <a:ext cx="6858000" cy="3838575"/>
            <a:chOff x="768" y="1200"/>
            <a:chExt cx="4320" cy="2418"/>
          </a:xfrm>
        </p:grpSpPr>
        <p:sp>
          <p:nvSpPr>
            <p:cNvPr id="145420" name="Freeform 12">
              <a:extLst>
                <a:ext uri="{FF2B5EF4-FFF2-40B4-BE49-F238E27FC236}">
                  <a16:creationId xmlns:a16="http://schemas.microsoft.com/office/drawing/2014/main" id="{5BE3FA46-ABF7-1D84-1E80-79917E7284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8" y="1200"/>
              <a:ext cx="4320" cy="2418"/>
            </a:xfrm>
            <a:custGeom>
              <a:avLst/>
              <a:gdLst>
                <a:gd name="T0" fmla="*/ 4001 w 4001"/>
                <a:gd name="T1" fmla="*/ 2466 h 2466"/>
                <a:gd name="T2" fmla="*/ 2612 w 4001"/>
                <a:gd name="T3" fmla="*/ 1795 h 2466"/>
                <a:gd name="T4" fmla="*/ 1604 w 4001"/>
                <a:gd name="T5" fmla="*/ 672 h 2466"/>
                <a:gd name="T6" fmla="*/ 875 w 4001"/>
                <a:gd name="T7" fmla="*/ 219 h 2466"/>
                <a:gd name="T8" fmla="*/ 0 w 4001"/>
                <a:gd name="T9" fmla="*/ 0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1" h="2466">
                  <a:moveTo>
                    <a:pt x="4001" y="2466"/>
                  </a:moveTo>
                  <a:cubicBezTo>
                    <a:pt x="3770" y="2354"/>
                    <a:pt x="2982" y="2129"/>
                    <a:pt x="2612" y="1795"/>
                  </a:cubicBezTo>
                  <a:cubicBezTo>
                    <a:pt x="2149" y="1373"/>
                    <a:pt x="1806" y="839"/>
                    <a:pt x="1604" y="672"/>
                  </a:cubicBezTo>
                  <a:cubicBezTo>
                    <a:pt x="1402" y="505"/>
                    <a:pt x="1218" y="338"/>
                    <a:pt x="875" y="219"/>
                  </a:cubicBezTo>
                  <a:cubicBezTo>
                    <a:pt x="532" y="100"/>
                    <a:pt x="182" y="4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5421" name="Text Box 13">
              <a:extLst>
                <a:ext uri="{FF2B5EF4-FFF2-40B4-BE49-F238E27FC236}">
                  <a16:creationId xmlns:a16="http://schemas.microsoft.com/office/drawing/2014/main" id="{B7CC9594-8B00-A127-B43B-3A26AC03F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366407">
              <a:off x="1036" y="2927"/>
              <a:ext cx="28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>
                  <a:cs typeface="Arial" panose="020B0604020202020204" pitchFamily="34" charset="0"/>
                </a:rPr>
                <a:t>Declarative code (XHTML, CSS, XSLT, XQuery, XForms)</a:t>
              </a:r>
            </a:p>
          </p:txBody>
        </p:sp>
      </p:grpSp>
      <p:sp>
        <p:nvSpPr>
          <p:cNvPr id="145422" name="Text Box 14">
            <a:extLst>
              <a:ext uri="{FF2B5EF4-FFF2-40B4-BE49-F238E27FC236}">
                <a16:creationId xmlns:a16="http://schemas.microsoft.com/office/drawing/2014/main" id="{6CF2813B-90CA-704A-C453-BEB1120C6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43600"/>
            <a:ext cx="43640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 b="0">
                <a:cs typeface="Arial" panose="020B0604020202020204" pitchFamily="34" charset="0"/>
              </a:rPr>
              <a:t>Source: Jason Parker, Minnesota Department of Revenue, November 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3F9D6B2-A1DA-28FF-6069-8053C8FD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63DD46-E26A-7FF5-03AB-F29E462A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69EC60-3D8F-5535-1993-7400E00C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32E1-9729-6D4C-9629-F13465626509}" type="slidenum">
              <a:rPr lang="en-US" altLang="en-US"/>
              <a:pPr/>
              <a:t>74</a:t>
            </a:fld>
            <a:endParaRPr lang="en-US" altLang="en-US"/>
          </a:p>
        </p:txBody>
      </p:sp>
      <p:sp>
        <p:nvSpPr>
          <p:cNvPr id="107522" name="Line 2">
            <a:extLst>
              <a:ext uri="{FF2B5EF4-FFF2-40B4-BE49-F238E27FC236}">
                <a16:creationId xmlns:a16="http://schemas.microsoft.com/office/drawing/2014/main" id="{B4125C63-DB3B-1C87-9020-3CE7EAC43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581400"/>
            <a:ext cx="6477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09194A9-399D-4B58-2CB1-C547BC75E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Machine Readable Model Spectrum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BD714018-FC37-5B66-C636-C63385820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00538"/>
            <a:ext cx="7772400" cy="17573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Different file types have vastly different ability to be queried by a metadata/model registry infrastructure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Can the document be transformed into XML?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Can it be sent through a program to clean up the tags (HTML tidy)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How verbose is the file format?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Is there documentation available?</a:t>
            </a:r>
          </a:p>
        </p:txBody>
      </p:sp>
      <p:pic>
        <p:nvPicPr>
          <p:cNvPr id="107525" name="Picture 5">
            <a:hlinkClick r:id="rId2"/>
            <a:extLst>
              <a:ext uri="{FF2B5EF4-FFF2-40B4-BE49-F238E27FC236}">
                <a16:creationId xmlns:a16="http://schemas.microsoft.com/office/drawing/2014/main" id="{C671122C-55E7-9639-AEE3-EC9D8DE32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200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26" name="Picture 6">
            <a:hlinkClick r:id="rId4"/>
            <a:extLst>
              <a:ext uri="{FF2B5EF4-FFF2-40B4-BE49-F238E27FC236}">
                <a16:creationId xmlns:a16="http://schemas.microsoft.com/office/drawing/2014/main" id="{4748CDC4-C593-BC63-C29A-3C1E46E32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8763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27" name="Picture 7">
            <a:hlinkClick r:id="rId6"/>
            <a:extLst>
              <a:ext uri="{FF2B5EF4-FFF2-40B4-BE49-F238E27FC236}">
                <a16:creationId xmlns:a16="http://schemas.microsoft.com/office/drawing/2014/main" id="{77345E07-5C41-D289-0AA9-229BF4E5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4381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28" name="Picture 8">
            <a:hlinkClick r:id="rId8"/>
            <a:extLst>
              <a:ext uri="{FF2B5EF4-FFF2-40B4-BE49-F238E27FC236}">
                <a16:creationId xmlns:a16="http://schemas.microsoft.com/office/drawing/2014/main" id="{0F201EB5-417F-544A-EB02-216C7B7C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133600"/>
            <a:ext cx="666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9" name="Text Box 9">
            <a:extLst>
              <a:ext uri="{FF2B5EF4-FFF2-40B4-BE49-F238E27FC236}">
                <a16:creationId xmlns:a16="http://schemas.microsoft.com/office/drawing/2014/main" id="{94280D6F-68D3-A3E6-7606-B6CCA05D4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743200"/>
            <a:ext cx="1035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/>
              <a:t>XML Schemas</a:t>
            </a:r>
          </a:p>
        </p:txBody>
      </p:sp>
      <p:sp>
        <p:nvSpPr>
          <p:cNvPr id="107530" name="Text Box 10">
            <a:extLst>
              <a:ext uri="{FF2B5EF4-FFF2-40B4-BE49-F238E27FC236}">
                <a16:creationId xmlns:a16="http://schemas.microsoft.com/office/drawing/2014/main" id="{C0C02ADB-18EE-9EC3-B08F-25576059F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19400"/>
            <a:ext cx="6842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/>
              <a:t>Notepad</a:t>
            </a:r>
          </a:p>
        </p:txBody>
      </p:sp>
      <p:sp>
        <p:nvSpPr>
          <p:cNvPr id="107531" name="Text Box 11">
            <a:extLst>
              <a:ext uri="{FF2B5EF4-FFF2-40B4-BE49-F238E27FC236}">
                <a16:creationId xmlns:a16="http://schemas.microsoft.com/office/drawing/2014/main" id="{93ACDCEF-E1A6-9910-0884-DCEFAF99B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19400"/>
            <a:ext cx="8731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/>
              <a:t>PowerPoint</a:t>
            </a:r>
          </a:p>
        </p:txBody>
      </p:sp>
      <p:sp>
        <p:nvSpPr>
          <p:cNvPr id="107532" name="Text Box 12">
            <a:extLst>
              <a:ext uri="{FF2B5EF4-FFF2-40B4-BE49-F238E27FC236}">
                <a16:creationId xmlns:a16="http://schemas.microsoft.com/office/drawing/2014/main" id="{CE42CB69-3051-F879-FEA2-CF31A85CF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743200"/>
            <a:ext cx="85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Proprietary</a:t>
            </a:r>
          </a:p>
          <a:p>
            <a:r>
              <a:rPr lang="en-US" altLang="en-US" sz="1200"/>
              <a:t>Models</a:t>
            </a:r>
          </a:p>
        </p:txBody>
      </p:sp>
      <p:pic>
        <p:nvPicPr>
          <p:cNvPr id="107533" name="Picture 13">
            <a:hlinkClick r:id="rId10"/>
            <a:extLst>
              <a:ext uri="{FF2B5EF4-FFF2-40B4-BE49-F238E27FC236}">
                <a16:creationId xmlns:a16="http://schemas.microsoft.com/office/drawing/2014/main" id="{B66A7B00-57FD-75D4-8ADC-B0295D40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336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34" name="Picture 14">
            <a:hlinkClick r:id="rId12"/>
            <a:extLst>
              <a:ext uri="{FF2B5EF4-FFF2-40B4-BE49-F238E27FC236}">
                <a16:creationId xmlns:a16="http://schemas.microsoft.com/office/drawing/2014/main" id="{A3E52C13-1BDD-5A45-AC4D-C1DE6C52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09800"/>
            <a:ext cx="762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5" name="Text Box 15">
            <a:extLst>
              <a:ext uri="{FF2B5EF4-FFF2-40B4-BE49-F238E27FC236}">
                <a16:creationId xmlns:a16="http://schemas.microsoft.com/office/drawing/2014/main" id="{807BE590-B93B-FC6A-180D-C25C46D2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19400"/>
            <a:ext cx="9239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/>
              <a:t>BPMN/BPEL</a:t>
            </a:r>
          </a:p>
        </p:txBody>
      </p:sp>
      <p:pic>
        <p:nvPicPr>
          <p:cNvPr id="107536" name="Picture 16">
            <a:hlinkClick r:id="rId14"/>
            <a:extLst>
              <a:ext uri="{FF2B5EF4-FFF2-40B4-BE49-F238E27FC236}">
                <a16:creationId xmlns:a16="http://schemas.microsoft.com/office/drawing/2014/main" id="{4A2BCE88-F087-FF31-921E-1A8CF196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7" name="Text Box 17">
            <a:extLst>
              <a:ext uri="{FF2B5EF4-FFF2-40B4-BE49-F238E27FC236}">
                <a16:creationId xmlns:a16="http://schemas.microsoft.com/office/drawing/2014/main" id="{861F6D09-5A33-646E-5DB3-6BF61C6BE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743200"/>
            <a:ext cx="7143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/>
              <a:t>MS-Visio</a:t>
            </a:r>
          </a:p>
        </p:txBody>
      </p:sp>
      <p:sp>
        <p:nvSpPr>
          <p:cNvPr id="107538" name="Text Box 18">
            <a:extLst>
              <a:ext uri="{FF2B5EF4-FFF2-40B4-BE49-F238E27FC236}">
                <a16:creationId xmlns:a16="http://schemas.microsoft.com/office/drawing/2014/main" id="{740F3DE5-DA07-197C-E0DB-3750101BD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429000"/>
            <a:ext cx="351948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Effort required to test for correctness</a:t>
            </a:r>
          </a:p>
        </p:txBody>
      </p:sp>
      <p:sp>
        <p:nvSpPr>
          <p:cNvPr id="107539" name="Text Box 19">
            <a:extLst>
              <a:ext uri="{FF2B5EF4-FFF2-40B4-BE49-F238E27FC236}">
                <a16:creationId xmlns:a16="http://schemas.microsoft.com/office/drawing/2014/main" id="{194955B7-15DA-AA84-7E5D-D024A715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52800"/>
            <a:ext cx="682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High</a:t>
            </a:r>
          </a:p>
          <a:p>
            <a:pPr algn="l"/>
            <a:r>
              <a:rPr lang="en-US" altLang="en-US" sz="1800"/>
              <a:t>Effort</a:t>
            </a:r>
          </a:p>
        </p:txBody>
      </p:sp>
      <p:sp>
        <p:nvSpPr>
          <p:cNvPr id="107540" name="Text Box 20">
            <a:extLst>
              <a:ext uri="{FF2B5EF4-FFF2-40B4-BE49-F238E27FC236}">
                <a16:creationId xmlns:a16="http://schemas.microsoft.com/office/drawing/2014/main" id="{C959B20E-B244-5A50-68A3-08AE64439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29000"/>
            <a:ext cx="682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/>
              <a:t>Low</a:t>
            </a:r>
          </a:p>
          <a:p>
            <a:pPr algn="l"/>
            <a:r>
              <a:rPr lang="en-US" altLang="en-US" sz="1800"/>
              <a:t>Effort</a:t>
            </a:r>
          </a:p>
        </p:txBody>
      </p:sp>
      <p:pic>
        <p:nvPicPr>
          <p:cNvPr id="107541" name="Picture 21">
            <a:hlinkClick r:id="rId16"/>
            <a:extLst>
              <a:ext uri="{FF2B5EF4-FFF2-40B4-BE49-F238E27FC236}">
                <a16:creationId xmlns:a16="http://schemas.microsoft.com/office/drawing/2014/main" id="{F0762577-507A-6667-21F5-36AE0C31B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20980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42" name="Text Box 22">
            <a:extLst>
              <a:ext uri="{FF2B5EF4-FFF2-40B4-BE49-F238E27FC236}">
                <a16:creationId xmlns:a16="http://schemas.microsoft.com/office/drawing/2014/main" id="{B2421ACE-40A6-1567-4549-4FA043A4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743200"/>
            <a:ext cx="615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200"/>
              <a:t>XHTML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61DFF28-FEBD-040B-7EEC-F644780C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BE32FC5-8B1C-9622-A2E9-70BCC0A2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829711-FB01-C16A-5389-B0511EAD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AE20-7356-0944-9486-81FC34B64F13}" type="slidenum">
              <a:rPr lang="en-US" altLang="en-US"/>
              <a:pPr/>
              <a:t>75</a:t>
            </a:fld>
            <a:endParaRPr lang="en-US" alt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BFF68B7-60E8-CF35-9FF5-86A633213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Many Processes Today Are Driven By…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15A71BF8-C066-24EE-9399-4097AB82B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5037138" cy="6000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The constraints of yesterday…</a:t>
            </a:r>
          </a:p>
        </p:txBody>
      </p:sp>
      <p:pic>
        <p:nvPicPr>
          <p:cNvPr id="108548" name="Picture 4">
            <a:extLst>
              <a:ext uri="{FF2B5EF4-FFF2-40B4-BE49-F238E27FC236}">
                <a16:creationId xmlns:a16="http://schemas.microsoft.com/office/drawing/2014/main" id="{5CAD904E-7E2A-AD7A-5F8C-0133BBF29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494347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549" name="Text Box 5">
            <a:extLst>
              <a:ext uri="{FF2B5EF4-FFF2-40B4-BE49-F238E27FC236}">
                <a16:creationId xmlns:a16="http://schemas.microsoft.com/office/drawing/2014/main" id="{523F0E8E-C19E-0601-DB3C-FF89DDAF3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29100"/>
            <a:ext cx="76215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 b="0">
                <a:latin typeface="Arial" panose="020B0604020202020204" pitchFamily="34" charset="0"/>
              </a:rPr>
              <a:t>Our challenge:</a:t>
            </a:r>
          </a:p>
          <a:p>
            <a:pPr lvl="1" algn="l"/>
            <a:r>
              <a:rPr lang="en-US" altLang="en-US" sz="2000" b="0">
                <a:latin typeface="Arial" panose="020B0604020202020204" pitchFamily="34" charset="0"/>
              </a:rPr>
              <a:t>Ask ourselves the question…</a:t>
            </a:r>
          </a:p>
          <a:p>
            <a:pPr lvl="1" algn="l"/>
            <a:r>
              <a:rPr lang="en-US" altLang="en-US" sz="2000" b="0">
                <a:latin typeface="Arial" panose="020B0604020202020204" pitchFamily="34" charset="0"/>
              </a:rPr>
              <a:t>Do our current method of solving problems with tabular data…</a:t>
            </a:r>
          </a:p>
          <a:p>
            <a:pPr lvl="1" algn="l"/>
            <a:r>
              <a:rPr lang="en-US" altLang="en-US" sz="2000" b="0">
                <a:latin typeface="Arial" panose="020B0604020202020204" pitchFamily="34" charset="0"/>
              </a:rPr>
              <a:t>Reflect the storage of the 1950s…</a:t>
            </a:r>
          </a:p>
          <a:p>
            <a:pPr lvl="1" algn="l"/>
            <a:r>
              <a:rPr lang="en-US" altLang="en-US" sz="2000" b="0">
                <a:latin typeface="Arial" panose="020B0604020202020204" pitchFamily="34" charset="0"/>
              </a:rPr>
              <a:t>Or our </a:t>
            </a:r>
            <a:r>
              <a:rPr lang="en-US" altLang="en-US" sz="2000">
                <a:latin typeface="Arial" panose="020B0604020202020204" pitchFamily="34" charset="0"/>
              </a:rPr>
              <a:t>actual</a:t>
            </a:r>
            <a:r>
              <a:rPr lang="en-US" altLang="en-US" sz="2000" b="0">
                <a:latin typeface="Arial" panose="020B0604020202020204" pitchFamily="34" charset="0"/>
              </a:rPr>
              <a:t> business requirements?</a:t>
            </a:r>
          </a:p>
          <a:p>
            <a:pPr lvl="1" algn="l"/>
            <a:r>
              <a:rPr lang="en-US" altLang="en-US" sz="2000" b="0">
                <a:latin typeface="Arial" panose="020B0604020202020204" pitchFamily="34" charset="0"/>
              </a:rPr>
              <a:t>What structures reflect the actual business problem?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F1A0B41-D7A2-28AB-F15E-78E96A54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001E7C3-6C93-0A5E-48EF-A514E3C1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A3F1B0-D615-33A9-1CA4-CFFAFED9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79685-BC5B-E647-9B62-ED836AAF9A4C}" type="slidenum">
              <a:rPr lang="en-US" altLang="en-US"/>
              <a:pPr/>
              <a:t>76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9576F722-A675-2F5D-0760-35F074562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14500"/>
            <a:ext cx="3162300" cy="1943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D690893-FA79-F6D5-332A-53FB7B5A90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Model-Driven Development</a:t>
            </a: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80B404F7-FD19-226C-3638-86C503293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886200"/>
            <a:ext cx="80010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All aspects of a system are derived by transformations of specifications captured in models to working code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Specifications are stored in complex hierarchical models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XQuery allows complex hierarchical models to be </a:t>
            </a:r>
            <a:r>
              <a:rPr lang="en-US" altLang="en-US" sz="2000" b="1"/>
              <a:t>quickly</a:t>
            </a:r>
            <a:r>
              <a:rPr lang="en-US" altLang="en-US" sz="2000"/>
              <a:t> transformed into new services that can be used to dynamically generate program artifacts (XForms fragments)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Temptation to “cheat” the MDA process (copy and paste code) is minimized by team of developers who can rapidly transform models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CDC53947-6EA7-4E68-E36C-4FE6F0603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914400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model</a:t>
            </a: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5996C73D-F2C2-6F36-93CE-44F395E1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38400"/>
            <a:ext cx="914400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model</a:t>
            </a:r>
          </a:p>
        </p:txBody>
      </p:sp>
      <p:sp>
        <p:nvSpPr>
          <p:cNvPr id="105479" name="Rectangle 7">
            <a:extLst>
              <a:ext uri="{FF2B5EF4-FFF2-40B4-BE49-F238E27FC236}">
                <a16:creationId xmlns:a16="http://schemas.microsoft.com/office/drawing/2014/main" id="{DDD69B42-8734-DC3F-BDA1-8536E904A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14600"/>
            <a:ext cx="914400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model</a:t>
            </a:r>
          </a:p>
        </p:txBody>
      </p:sp>
      <p:sp>
        <p:nvSpPr>
          <p:cNvPr id="105480" name="Rectangle 8">
            <a:extLst>
              <a:ext uri="{FF2B5EF4-FFF2-40B4-BE49-F238E27FC236}">
                <a16:creationId xmlns:a16="http://schemas.microsoft.com/office/drawing/2014/main" id="{9BFD8C99-598D-85CA-08BD-D5B0AB45C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8000"/>
            <a:ext cx="914400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model</a:t>
            </a:r>
          </a:p>
        </p:txBody>
      </p:sp>
      <p:sp>
        <p:nvSpPr>
          <p:cNvPr id="105481" name="Rectangle 9">
            <a:extLst>
              <a:ext uri="{FF2B5EF4-FFF2-40B4-BE49-F238E27FC236}">
                <a16:creationId xmlns:a16="http://schemas.microsoft.com/office/drawing/2014/main" id="{A5B98BDB-E73E-47A9-4B7F-B60C30363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676400"/>
            <a:ext cx="32004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Rectangle 10">
            <a:extLst>
              <a:ext uri="{FF2B5EF4-FFF2-40B4-BE49-F238E27FC236}">
                <a16:creationId xmlns:a16="http://schemas.microsoft.com/office/drawing/2014/main" id="{034F0946-4E42-0DEC-BD45-9C66C9B9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81200"/>
            <a:ext cx="9144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program</a:t>
            </a:r>
          </a:p>
        </p:txBody>
      </p:sp>
      <p:sp>
        <p:nvSpPr>
          <p:cNvPr id="105483" name="Rectangle 11">
            <a:extLst>
              <a:ext uri="{FF2B5EF4-FFF2-40B4-BE49-F238E27FC236}">
                <a16:creationId xmlns:a16="http://schemas.microsoft.com/office/drawing/2014/main" id="{CCA79291-7834-3B60-00B6-2B408818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86000"/>
            <a:ext cx="9144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program</a:t>
            </a:r>
          </a:p>
        </p:txBody>
      </p:sp>
      <p:sp>
        <p:nvSpPr>
          <p:cNvPr id="105484" name="Rectangle 12">
            <a:extLst>
              <a:ext uri="{FF2B5EF4-FFF2-40B4-BE49-F238E27FC236}">
                <a16:creationId xmlns:a16="http://schemas.microsoft.com/office/drawing/2014/main" id="{09103BA1-BCC3-0455-8A27-6E1BB31B4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9144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program</a:t>
            </a:r>
          </a:p>
        </p:txBody>
      </p:sp>
      <p:sp>
        <p:nvSpPr>
          <p:cNvPr id="105485" name="Rectangle 13">
            <a:extLst>
              <a:ext uri="{FF2B5EF4-FFF2-40B4-BE49-F238E27FC236}">
                <a16:creationId xmlns:a16="http://schemas.microsoft.com/office/drawing/2014/main" id="{3F5FA222-88F6-1765-AAA9-83C463B4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048000"/>
            <a:ext cx="9144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program</a:t>
            </a:r>
          </a:p>
        </p:txBody>
      </p:sp>
      <p:sp>
        <p:nvSpPr>
          <p:cNvPr id="105486" name="AutoShape 14">
            <a:extLst>
              <a:ext uri="{FF2B5EF4-FFF2-40B4-BE49-F238E27FC236}">
                <a16:creationId xmlns:a16="http://schemas.microsoft.com/office/drawing/2014/main" id="{C5B1E338-FD61-05DF-A251-26A315408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1943100"/>
            <a:ext cx="1295400" cy="1257300"/>
          </a:xfrm>
          <a:prstGeom prst="rightArrow">
            <a:avLst>
              <a:gd name="adj1" fmla="val 50000"/>
              <a:gd name="adj2" fmla="val 2575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Rapid</a:t>
            </a:r>
            <a:br>
              <a:rPr lang="en-US" altLang="en-US" sz="1800"/>
            </a:br>
            <a:r>
              <a:rPr lang="en-US" altLang="en-US" sz="1800"/>
              <a:t>Transforms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96BA378-EC33-83DB-3D87-13087B35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292D8B-AF70-833A-E217-51709B67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E1DB77-0D35-153B-6B69-74B40876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60A0-7C1B-464E-952A-86E55274C1D8}" type="slidenum">
              <a:rPr lang="en-US" altLang="en-US"/>
              <a:pPr/>
              <a:t>77</a:t>
            </a:fld>
            <a:endParaRPr lang="en-US" altLang="en-US"/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A1129D5A-26A2-7C20-EDCE-1B085D6EE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Sidebar: The Semantic Web</a:t>
            </a:r>
          </a:p>
        </p:txBody>
      </p:sp>
      <p:sp>
        <p:nvSpPr>
          <p:cNvPr id="151560" name="Rectangle 8">
            <a:extLst>
              <a:ext uri="{FF2B5EF4-FFF2-40B4-BE49-F238E27FC236}">
                <a16:creationId xmlns:a16="http://schemas.microsoft.com/office/drawing/2014/main" id="{7E257556-3C8A-9954-3F89-79D23CF8F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8229600" cy="2011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Note that the semantic web infrastructure is based on </a:t>
            </a:r>
            <a:r>
              <a:rPr lang="en-US" altLang="en-US" sz="2400" b="1"/>
              <a:t>graphs</a:t>
            </a:r>
            <a:r>
              <a:rPr lang="en-US" altLang="en-US" sz="2400"/>
              <a:t>, not trees (technically graphs inside XML trees)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Each node in the graph can be a URL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External web sites can be used to create “joins” based on a URIs</a:t>
            </a:r>
          </a:p>
        </p:txBody>
      </p:sp>
      <p:grpSp>
        <p:nvGrpSpPr>
          <p:cNvPr id="151583" name="Group 31">
            <a:extLst>
              <a:ext uri="{FF2B5EF4-FFF2-40B4-BE49-F238E27FC236}">
                <a16:creationId xmlns:a16="http://schemas.microsoft.com/office/drawing/2014/main" id="{9F494C98-434F-D36C-8611-9101500292FF}"/>
              </a:ext>
            </a:extLst>
          </p:cNvPr>
          <p:cNvGrpSpPr>
            <a:grpSpLocks/>
          </p:cNvGrpSpPr>
          <p:nvPr/>
        </p:nvGrpSpPr>
        <p:grpSpPr bwMode="auto">
          <a:xfrm>
            <a:off x="5600700" y="1714500"/>
            <a:ext cx="914400" cy="2400300"/>
            <a:chOff x="3576" y="1104"/>
            <a:chExt cx="1752" cy="1440"/>
          </a:xfrm>
        </p:grpSpPr>
        <p:sp>
          <p:nvSpPr>
            <p:cNvPr id="151554" name="Rectangle 2">
              <a:extLst>
                <a:ext uri="{FF2B5EF4-FFF2-40B4-BE49-F238E27FC236}">
                  <a16:creationId xmlns:a16="http://schemas.microsoft.com/office/drawing/2014/main" id="{E52B1FE4-685E-B914-013D-E14A1CF63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824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55" name="Rectangle 3">
              <a:extLst>
                <a:ext uri="{FF2B5EF4-FFF2-40B4-BE49-F238E27FC236}">
                  <a16:creationId xmlns:a16="http://schemas.microsoft.com/office/drawing/2014/main" id="{F6CA51A1-7D09-834F-79DF-E94FBF5D7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968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56" name="Rectangle 4">
              <a:extLst>
                <a:ext uri="{FF2B5EF4-FFF2-40B4-BE49-F238E27FC236}">
                  <a16:creationId xmlns:a16="http://schemas.microsoft.com/office/drawing/2014/main" id="{815DD379-D953-8864-A7B7-8B7980B61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112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57" name="Rectangle 5">
              <a:extLst>
                <a:ext uri="{FF2B5EF4-FFF2-40B4-BE49-F238E27FC236}">
                  <a16:creationId xmlns:a16="http://schemas.microsoft.com/office/drawing/2014/main" id="{AFC6F85C-5564-E68B-93CE-64D77C3A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256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58" name="Rectangle 6">
              <a:extLst>
                <a:ext uri="{FF2B5EF4-FFF2-40B4-BE49-F238E27FC236}">
                  <a16:creationId xmlns:a16="http://schemas.microsoft.com/office/drawing/2014/main" id="{1473A0B8-AB3E-63B3-3979-68709138A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400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61" name="Rectangle 9">
              <a:extLst>
                <a:ext uri="{FF2B5EF4-FFF2-40B4-BE49-F238E27FC236}">
                  <a16:creationId xmlns:a16="http://schemas.microsoft.com/office/drawing/2014/main" id="{E01F9119-934D-D97E-2CA1-D5401A1FB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104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62" name="Rectangle 10">
              <a:extLst>
                <a:ext uri="{FF2B5EF4-FFF2-40B4-BE49-F238E27FC236}">
                  <a16:creationId xmlns:a16="http://schemas.microsoft.com/office/drawing/2014/main" id="{E597C5A7-FFF5-B898-CA34-4B263F122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248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63" name="Rectangle 11">
              <a:extLst>
                <a:ext uri="{FF2B5EF4-FFF2-40B4-BE49-F238E27FC236}">
                  <a16:creationId xmlns:a16="http://schemas.microsoft.com/office/drawing/2014/main" id="{95E32541-DA55-036F-4212-31BE36629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392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64" name="Rectangle 12">
              <a:extLst>
                <a:ext uri="{FF2B5EF4-FFF2-40B4-BE49-F238E27FC236}">
                  <a16:creationId xmlns:a16="http://schemas.microsoft.com/office/drawing/2014/main" id="{1E388979-6F60-B54F-95BA-10FF58DF6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536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65" name="Rectangle 13">
              <a:extLst>
                <a:ext uri="{FF2B5EF4-FFF2-40B4-BE49-F238E27FC236}">
                  <a16:creationId xmlns:a16="http://schemas.microsoft.com/office/drawing/2014/main" id="{157DD919-A00B-E3D4-1A87-B8B134004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680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1568" name="Oval 16">
            <a:extLst>
              <a:ext uri="{FF2B5EF4-FFF2-40B4-BE49-F238E27FC236}">
                <a16:creationId xmlns:a16="http://schemas.microsoft.com/office/drawing/2014/main" id="{705DA314-4DCE-F60C-CB2E-D95D95ADE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62100"/>
            <a:ext cx="762000" cy="4572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Node</a:t>
            </a:r>
          </a:p>
        </p:txBody>
      </p:sp>
      <p:sp>
        <p:nvSpPr>
          <p:cNvPr id="151569" name="Oval 17">
            <a:extLst>
              <a:ext uri="{FF2B5EF4-FFF2-40B4-BE49-F238E27FC236}">
                <a16:creationId xmlns:a16="http://schemas.microsoft.com/office/drawing/2014/main" id="{35ED00E1-F466-23C0-EF6B-638371ED4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628900"/>
            <a:ext cx="762000" cy="4572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Node</a:t>
            </a:r>
          </a:p>
        </p:txBody>
      </p:sp>
      <p:sp>
        <p:nvSpPr>
          <p:cNvPr id="151570" name="Oval 18">
            <a:extLst>
              <a:ext uri="{FF2B5EF4-FFF2-40B4-BE49-F238E27FC236}">
                <a16:creationId xmlns:a16="http://schemas.microsoft.com/office/drawing/2014/main" id="{3A27CEFC-C992-5073-62B7-119E669F5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543300"/>
            <a:ext cx="762000" cy="4572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Node</a:t>
            </a:r>
          </a:p>
        </p:txBody>
      </p:sp>
      <p:sp>
        <p:nvSpPr>
          <p:cNvPr id="151571" name="Oval 19">
            <a:extLst>
              <a:ext uri="{FF2B5EF4-FFF2-40B4-BE49-F238E27FC236}">
                <a16:creationId xmlns:a16="http://schemas.microsoft.com/office/drawing/2014/main" id="{A755487E-6A20-B4A3-0F29-30325FE4C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628900"/>
            <a:ext cx="762000" cy="4572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Node</a:t>
            </a:r>
          </a:p>
        </p:txBody>
      </p:sp>
      <p:sp>
        <p:nvSpPr>
          <p:cNvPr id="151572" name="Text Box 20">
            <a:extLst>
              <a:ext uri="{FF2B5EF4-FFF2-40B4-BE49-F238E27FC236}">
                <a16:creationId xmlns:a16="http://schemas.microsoft.com/office/drawing/2014/main" id="{9B7E5095-CAB1-46BE-79FA-C2C9FDDD6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1371600"/>
            <a:ext cx="914400" cy="3429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en-US" sz="1800"/>
              <a:t>Subject</a:t>
            </a:r>
          </a:p>
        </p:txBody>
      </p:sp>
      <p:sp>
        <p:nvSpPr>
          <p:cNvPr id="151573" name="Text Box 21">
            <a:extLst>
              <a:ext uri="{FF2B5EF4-FFF2-40B4-BE49-F238E27FC236}">
                <a16:creationId xmlns:a16="http://schemas.microsoft.com/office/drawing/2014/main" id="{1CFA9514-7E38-F40A-43E6-D69D7D813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371600"/>
            <a:ext cx="800100" cy="3429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altLang="en-US" sz="1800"/>
              <a:t>Object</a:t>
            </a:r>
          </a:p>
        </p:txBody>
      </p:sp>
      <p:sp>
        <p:nvSpPr>
          <p:cNvPr id="151574" name="Text Box 22">
            <a:extLst>
              <a:ext uri="{FF2B5EF4-FFF2-40B4-BE49-F238E27FC236}">
                <a16:creationId xmlns:a16="http://schemas.microsoft.com/office/drawing/2014/main" id="{F2F3168A-36CD-1F70-4019-F613C875A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1371600"/>
            <a:ext cx="1028700" cy="3429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en-US" altLang="en-US" sz="1800"/>
              <a:t>Predicate</a:t>
            </a:r>
          </a:p>
        </p:txBody>
      </p:sp>
      <p:cxnSp>
        <p:nvCxnSpPr>
          <p:cNvPr id="151575" name="AutoShape 23">
            <a:extLst>
              <a:ext uri="{FF2B5EF4-FFF2-40B4-BE49-F238E27FC236}">
                <a16:creationId xmlns:a16="http://schemas.microsoft.com/office/drawing/2014/main" id="{FDCF4982-5739-F174-A183-3EFE7BEE75AA}"/>
              </a:ext>
            </a:extLst>
          </p:cNvPr>
          <p:cNvCxnSpPr>
            <a:cxnSpLocks noChangeShapeType="1"/>
            <a:stCxn id="151568" idx="4"/>
            <a:endCxn id="151569" idx="0"/>
          </p:cNvCxnSpPr>
          <p:nvPr/>
        </p:nvCxnSpPr>
        <p:spPr bwMode="auto">
          <a:xfrm>
            <a:off x="1371600" y="2019300"/>
            <a:ext cx="152400" cy="609600"/>
          </a:xfrm>
          <a:prstGeom prst="straightConnector1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76" name="AutoShape 24">
            <a:extLst>
              <a:ext uri="{FF2B5EF4-FFF2-40B4-BE49-F238E27FC236}">
                <a16:creationId xmlns:a16="http://schemas.microsoft.com/office/drawing/2014/main" id="{45E3D991-4A35-B054-9046-7F32FD84DB19}"/>
              </a:ext>
            </a:extLst>
          </p:cNvPr>
          <p:cNvCxnSpPr>
            <a:cxnSpLocks noChangeShapeType="1"/>
            <a:stCxn id="151569" idx="4"/>
            <a:endCxn id="151570" idx="1"/>
          </p:cNvCxnSpPr>
          <p:nvPr/>
        </p:nvCxnSpPr>
        <p:spPr bwMode="auto">
          <a:xfrm>
            <a:off x="1524000" y="3086100"/>
            <a:ext cx="339725" cy="523875"/>
          </a:xfrm>
          <a:prstGeom prst="straightConnector1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77" name="AutoShape 25">
            <a:extLst>
              <a:ext uri="{FF2B5EF4-FFF2-40B4-BE49-F238E27FC236}">
                <a16:creationId xmlns:a16="http://schemas.microsoft.com/office/drawing/2014/main" id="{1287D2AB-34A5-87E1-C878-E393E3B2D360}"/>
              </a:ext>
            </a:extLst>
          </p:cNvPr>
          <p:cNvCxnSpPr>
            <a:cxnSpLocks noChangeShapeType="1"/>
            <a:stCxn id="151570" idx="7"/>
            <a:endCxn id="151571" idx="4"/>
          </p:cNvCxnSpPr>
          <p:nvPr/>
        </p:nvCxnSpPr>
        <p:spPr bwMode="auto">
          <a:xfrm flipV="1">
            <a:off x="2403475" y="3086100"/>
            <a:ext cx="492125" cy="523875"/>
          </a:xfrm>
          <a:prstGeom prst="straightConnector1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578" name="Oval 26">
            <a:extLst>
              <a:ext uri="{FF2B5EF4-FFF2-40B4-BE49-F238E27FC236}">
                <a16:creationId xmlns:a16="http://schemas.microsoft.com/office/drawing/2014/main" id="{85A1939B-4844-7014-4041-E52E1556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714500"/>
            <a:ext cx="762000" cy="4572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Node</a:t>
            </a:r>
          </a:p>
        </p:txBody>
      </p:sp>
      <p:cxnSp>
        <p:nvCxnSpPr>
          <p:cNvPr id="151579" name="AutoShape 27">
            <a:extLst>
              <a:ext uri="{FF2B5EF4-FFF2-40B4-BE49-F238E27FC236}">
                <a16:creationId xmlns:a16="http://schemas.microsoft.com/office/drawing/2014/main" id="{9BFFFE6C-9F6E-80E7-DA68-3FB8EC8631C1}"/>
              </a:ext>
            </a:extLst>
          </p:cNvPr>
          <p:cNvCxnSpPr>
            <a:cxnSpLocks noChangeShapeType="1"/>
            <a:endCxn id="151578" idx="4"/>
          </p:cNvCxnSpPr>
          <p:nvPr/>
        </p:nvCxnSpPr>
        <p:spPr bwMode="auto">
          <a:xfrm flipV="1">
            <a:off x="3089275" y="2171700"/>
            <a:ext cx="492125" cy="523875"/>
          </a:xfrm>
          <a:prstGeom prst="straightConnector1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580" name="Oval 28">
            <a:extLst>
              <a:ext uri="{FF2B5EF4-FFF2-40B4-BE49-F238E27FC236}">
                <a16:creationId xmlns:a16="http://schemas.microsoft.com/office/drawing/2014/main" id="{F3837149-AA92-F857-1F3B-86B840718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38500"/>
            <a:ext cx="762000" cy="4572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800"/>
              <a:t>Node</a:t>
            </a:r>
          </a:p>
        </p:txBody>
      </p:sp>
      <p:cxnSp>
        <p:nvCxnSpPr>
          <p:cNvPr id="151581" name="AutoShape 29">
            <a:extLst>
              <a:ext uri="{FF2B5EF4-FFF2-40B4-BE49-F238E27FC236}">
                <a16:creationId xmlns:a16="http://schemas.microsoft.com/office/drawing/2014/main" id="{D3EF9ED6-63E6-5A75-94B4-607F1EA0D1A0}"/>
              </a:ext>
            </a:extLst>
          </p:cNvPr>
          <p:cNvCxnSpPr>
            <a:cxnSpLocks noChangeShapeType="1"/>
            <a:stCxn id="151580" idx="1"/>
            <a:endCxn id="151571" idx="5"/>
          </p:cNvCxnSpPr>
          <p:nvPr/>
        </p:nvCxnSpPr>
        <p:spPr bwMode="auto">
          <a:xfrm flipH="1" flipV="1">
            <a:off x="3165475" y="3019425"/>
            <a:ext cx="374650" cy="285750"/>
          </a:xfrm>
          <a:prstGeom prst="straightConnector1">
            <a:avLst/>
          </a:prstGeom>
          <a:noFill/>
          <a:ln w="762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595" name="Group 43">
            <a:extLst>
              <a:ext uri="{FF2B5EF4-FFF2-40B4-BE49-F238E27FC236}">
                <a16:creationId xmlns:a16="http://schemas.microsoft.com/office/drawing/2014/main" id="{D09CD4B0-16AD-B1E3-EEB5-B50E2B2135E3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714500"/>
            <a:ext cx="800100" cy="2400300"/>
            <a:chOff x="3576" y="1104"/>
            <a:chExt cx="1752" cy="1440"/>
          </a:xfrm>
        </p:grpSpPr>
        <p:sp>
          <p:nvSpPr>
            <p:cNvPr id="151596" name="Rectangle 44">
              <a:extLst>
                <a:ext uri="{FF2B5EF4-FFF2-40B4-BE49-F238E27FC236}">
                  <a16:creationId xmlns:a16="http://schemas.microsoft.com/office/drawing/2014/main" id="{F62FE11C-EB94-CAFD-D3CC-87B5ABE8B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824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97" name="Rectangle 45">
              <a:extLst>
                <a:ext uri="{FF2B5EF4-FFF2-40B4-BE49-F238E27FC236}">
                  <a16:creationId xmlns:a16="http://schemas.microsoft.com/office/drawing/2014/main" id="{FEE72B98-D4FA-D587-E46B-86641DE00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968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98" name="Rectangle 46">
              <a:extLst>
                <a:ext uri="{FF2B5EF4-FFF2-40B4-BE49-F238E27FC236}">
                  <a16:creationId xmlns:a16="http://schemas.microsoft.com/office/drawing/2014/main" id="{32256804-F7D0-A2E6-E9B3-75A60BF41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112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99" name="Rectangle 47">
              <a:extLst>
                <a:ext uri="{FF2B5EF4-FFF2-40B4-BE49-F238E27FC236}">
                  <a16:creationId xmlns:a16="http://schemas.microsoft.com/office/drawing/2014/main" id="{6E32AF49-69F9-7CAF-8BD1-C5AD3B0B5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256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00" name="Rectangle 48">
              <a:extLst>
                <a:ext uri="{FF2B5EF4-FFF2-40B4-BE49-F238E27FC236}">
                  <a16:creationId xmlns:a16="http://schemas.microsoft.com/office/drawing/2014/main" id="{FFDA703B-2EA0-6D4A-730A-33C9A75C3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400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01" name="Rectangle 49">
              <a:extLst>
                <a:ext uri="{FF2B5EF4-FFF2-40B4-BE49-F238E27FC236}">
                  <a16:creationId xmlns:a16="http://schemas.microsoft.com/office/drawing/2014/main" id="{7DC854AA-57A0-AF1B-F2BF-D70CA165D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104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02" name="Rectangle 50">
              <a:extLst>
                <a:ext uri="{FF2B5EF4-FFF2-40B4-BE49-F238E27FC236}">
                  <a16:creationId xmlns:a16="http://schemas.microsoft.com/office/drawing/2014/main" id="{A96B32F8-3A81-7688-504C-FD9D4CC21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248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03" name="Rectangle 51">
              <a:extLst>
                <a:ext uri="{FF2B5EF4-FFF2-40B4-BE49-F238E27FC236}">
                  <a16:creationId xmlns:a16="http://schemas.microsoft.com/office/drawing/2014/main" id="{923891CE-0E04-C8E6-F79F-68AEFE484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392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04" name="Rectangle 52">
              <a:extLst>
                <a:ext uri="{FF2B5EF4-FFF2-40B4-BE49-F238E27FC236}">
                  <a16:creationId xmlns:a16="http://schemas.microsoft.com/office/drawing/2014/main" id="{4D39D58A-2668-1432-2657-A2C06DDF3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536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05" name="Rectangle 53">
              <a:extLst>
                <a:ext uri="{FF2B5EF4-FFF2-40B4-BE49-F238E27FC236}">
                  <a16:creationId xmlns:a16="http://schemas.microsoft.com/office/drawing/2014/main" id="{42BF39A8-B00F-64A0-1D00-1F3B88B54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680"/>
              <a:ext cx="1752" cy="144"/>
            </a:xfrm>
            <a:prstGeom prst="rect">
              <a:avLst/>
            </a:prstGeom>
            <a:solidFill>
              <a:srgbClr val="33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51606" name="Group 54">
            <a:extLst>
              <a:ext uri="{FF2B5EF4-FFF2-40B4-BE49-F238E27FC236}">
                <a16:creationId xmlns:a16="http://schemas.microsoft.com/office/drawing/2014/main" id="{EAE5B6A1-3148-E160-B56D-5A2EFD500194}"/>
              </a:ext>
            </a:extLst>
          </p:cNvPr>
          <p:cNvGrpSpPr>
            <a:grpSpLocks/>
          </p:cNvGrpSpPr>
          <p:nvPr/>
        </p:nvGrpSpPr>
        <p:grpSpPr bwMode="auto">
          <a:xfrm>
            <a:off x="6515100" y="1714500"/>
            <a:ext cx="1028700" cy="2400300"/>
            <a:chOff x="3576" y="1104"/>
            <a:chExt cx="1752" cy="1440"/>
          </a:xfrm>
        </p:grpSpPr>
        <p:sp>
          <p:nvSpPr>
            <p:cNvPr id="151607" name="Rectangle 55">
              <a:extLst>
                <a:ext uri="{FF2B5EF4-FFF2-40B4-BE49-F238E27FC236}">
                  <a16:creationId xmlns:a16="http://schemas.microsoft.com/office/drawing/2014/main" id="{B99CE718-6E08-C2F0-4AAB-1327DB1F2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824"/>
              <a:ext cx="1752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08" name="Rectangle 56">
              <a:extLst>
                <a:ext uri="{FF2B5EF4-FFF2-40B4-BE49-F238E27FC236}">
                  <a16:creationId xmlns:a16="http://schemas.microsoft.com/office/drawing/2014/main" id="{564AC14B-958D-9C42-0229-53584BBC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968"/>
              <a:ext cx="1752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09" name="Rectangle 57">
              <a:extLst>
                <a:ext uri="{FF2B5EF4-FFF2-40B4-BE49-F238E27FC236}">
                  <a16:creationId xmlns:a16="http://schemas.microsoft.com/office/drawing/2014/main" id="{F523BE49-4747-0AC5-7956-959C71A70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112"/>
              <a:ext cx="1752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10" name="Rectangle 58">
              <a:extLst>
                <a:ext uri="{FF2B5EF4-FFF2-40B4-BE49-F238E27FC236}">
                  <a16:creationId xmlns:a16="http://schemas.microsoft.com/office/drawing/2014/main" id="{D2BA39AC-9DA5-0992-6A48-FFC31411B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256"/>
              <a:ext cx="1752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11" name="Rectangle 59">
              <a:extLst>
                <a:ext uri="{FF2B5EF4-FFF2-40B4-BE49-F238E27FC236}">
                  <a16:creationId xmlns:a16="http://schemas.microsoft.com/office/drawing/2014/main" id="{2EBFC390-9FC5-F474-34C2-C4AB902A7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2400"/>
              <a:ext cx="1752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12" name="Rectangle 60">
              <a:extLst>
                <a:ext uri="{FF2B5EF4-FFF2-40B4-BE49-F238E27FC236}">
                  <a16:creationId xmlns:a16="http://schemas.microsoft.com/office/drawing/2014/main" id="{861ED8BB-472D-57A2-7A0F-C11044D60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104"/>
              <a:ext cx="1752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13" name="Rectangle 61">
              <a:extLst>
                <a:ext uri="{FF2B5EF4-FFF2-40B4-BE49-F238E27FC236}">
                  <a16:creationId xmlns:a16="http://schemas.microsoft.com/office/drawing/2014/main" id="{A43E24D9-6DCD-1CE5-C16A-FDFD9917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248"/>
              <a:ext cx="1752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14" name="Rectangle 62">
              <a:extLst>
                <a:ext uri="{FF2B5EF4-FFF2-40B4-BE49-F238E27FC236}">
                  <a16:creationId xmlns:a16="http://schemas.microsoft.com/office/drawing/2014/main" id="{EAD56F19-833F-772E-CB4D-A0A6999A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392"/>
              <a:ext cx="1752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15" name="Rectangle 63">
              <a:extLst>
                <a:ext uri="{FF2B5EF4-FFF2-40B4-BE49-F238E27FC236}">
                  <a16:creationId xmlns:a16="http://schemas.microsoft.com/office/drawing/2014/main" id="{C4A99BA3-CAB0-72E8-71B0-CD46AD296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536"/>
              <a:ext cx="1752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616" name="Rectangle 64">
              <a:extLst>
                <a:ext uri="{FF2B5EF4-FFF2-40B4-BE49-F238E27FC236}">
                  <a16:creationId xmlns:a16="http://schemas.microsoft.com/office/drawing/2014/main" id="{1F887892-3DFD-F5FE-CF92-9194DFFB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680"/>
              <a:ext cx="1752" cy="14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AF25681-E2B3-CC78-CED8-E894BD3A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24891DE-0D87-5F36-AFFF-F8703ECC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59E78DB-E3B7-ADC7-B2ED-7DE01DF4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6251-5C8B-8349-8AF5-C77A385308E9}" type="slidenum">
              <a:rPr lang="en-US" altLang="en-US"/>
              <a:pPr/>
              <a:t>78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68EF81F8-A58B-E2F6-76E2-F748C2C80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Will This Take Off?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F8A8F7B5-CE30-8524-16C3-5824EAD41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3429000"/>
            <a:ext cx="7772400" cy="2400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There are as of yet, no real XRX frameworks available (but we are working on them) (Ruby vs Rails)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Many large software vendors have little to gain and a lot to lose of XRX succeed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How will Microsoft shareholders benefit from a GREAT </a:t>
            </a:r>
            <a:r>
              <a:rPr lang="en-US" altLang="en-US" sz="2400" b="1"/>
              <a:t>web</a:t>
            </a:r>
            <a:r>
              <a:rPr lang="en-US" altLang="en-US" sz="2400"/>
              <a:t> user interface experience?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Don’t confuse the desired with the likely</a:t>
            </a:r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8F5B02E9-A3F8-A385-1468-8488356F2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485900"/>
            <a:ext cx="8077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3600" b="0" i="1"/>
              <a:t>Never confuse a clear view for a short distance.</a:t>
            </a:r>
          </a:p>
          <a:p>
            <a:pPr algn="r"/>
            <a:r>
              <a:rPr lang="en-US" altLang="en-US" sz="3600" b="0"/>
              <a:t>- Paul Saffo, Futurist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216A79D-C023-578C-CAA0-3DCCDE84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277842C-1B4D-9FA9-A42D-43FC8C32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8EA5CE3-68B6-69DC-7821-760D9AFD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12B5C-CA9C-2F4A-AEEA-BC7401D57972}" type="slidenum">
              <a:rPr lang="en-US" altLang="en-US"/>
              <a:pPr/>
              <a:t>79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1E5F8998-8F0A-0862-95D5-3B433778D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XForms Wikibook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593B3497-4EED-2746-7358-47FF4F910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4800" y="1600200"/>
            <a:ext cx="4762500" cy="43735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http://en.wikibooks.org/wiki/XForms</a:t>
            </a:r>
          </a:p>
          <a:p>
            <a:pPr>
              <a:buFontTx/>
              <a:buNone/>
            </a:pPr>
            <a:r>
              <a:rPr lang="en-US" altLang="en-US"/>
              <a:t>Over 90 working XForms example programs</a:t>
            </a:r>
          </a:p>
          <a:p>
            <a:pPr>
              <a:buFontTx/>
              <a:buNone/>
            </a:pPr>
            <a:r>
              <a:rPr lang="en-US" altLang="en-US"/>
              <a:t>Example code in GoogleCode available via Subversion download</a:t>
            </a:r>
          </a:p>
        </p:txBody>
      </p:sp>
      <p:pic>
        <p:nvPicPr>
          <p:cNvPr id="146436" name="Picture 4">
            <a:extLst>
              <a:ext uri="{FF2B5EF4-FFF2-40B4-BE49-F238E27FC236}">
                <a16:creationId xmlns:a16="http://schemas.microsoft.com/office/drawing/2014/main" id="{F6711A6D-EDDA-5B3E-05FF-F3064795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71600"/>
            <a:ext cx="3598863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C9F003E-8DFF-52A0-2337-0F73DD8B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C38F636-A936-F65D-B286-C9951CA6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27E2EE-FFFA-D54B-7B01-D577FFCE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94A-58A7-2847-869E-30D4A930E97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4C24A8D-3BE3-4725-EC99-F40F6CD64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altLang="en-US"/>
              <a:t>Cognitive Styles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0FF51389-D9F9-E81E-4FE4-CD4051D15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0" y="1371600"/>
            <a:ext cx="5757863" cy="18637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/>
              <a:t>The </a:t>
            </a:r>
            <a:r>
              <a:rPr lang="en-US" altLang="en-US" sz="2400" b="1"/>
              <a:t>way</a:t>
            </a:r>
            <a:r>
              <a:rPr lang="en-US" altLang="en-US" sz="2400"/>
              <a:t> we solve problems is dependant on the </a:t>
            </a:r>
            <a:r>
              <a:rPr lang="en-US" altLang="en-US" sz="2400" b="1"/>
              <a:t>tools</a:t>
            </a:r>
            <a:r>
              <a:rPr lang="en-US" altLang="en-US" sz="2400"/>
              <a:t> we know how to use.</a:t>
            </a:r>
            <a:endParaRPr lang="en-US" altLang="en-US" sz="2400" i="1"/>
          </a:p>
          <a:p>
            <a:pPr lvl="1">
              <a:buFontTx/>
              <a:buNone/>
            </a:pPr>
            <a:r>
              <a:rPr lang="en-US" altLang="en-US" sz="2000"/>
              <a:t>Shoshana Zuboff (1988)</a:t>
            </a:r>
          </a:p>
          <a:p>
            <a:pPr lvl="1">
              <a:buFontTx/>
              <a:buNone/>
            </a:pPr>
            <a:r>
              <a:rPr lang="en-US" altLang="en-US" sz="2000" i="1"/>
              <a:t>In the Age of the Smart Machine</a:t>
            </a:r>
          </a:p>
          <a:p>
            <a:pPr marL="0" indent="0">
              <a:buFontTx/>
              <a:buNone/>
            </a:pPr>
            <a:endParaRPr lang="en-US" altLang="en-US" sz="2400" i="1"/>
          </a:p>
        </p:txBody>
      </p:sp>
      <p:pic>
        <p:nvPicPr>
          <p:cNvPr id="109572" name="Picture 4">
            <a:extLst>
              <a:ext uri="{FF2B5EF4-FFF2-40B4-BE49-F238E27FC236}">
                <a16:creationId xmlns:a16="http://schemas.microsoft.com/office/drawing/2014/main" id="{69CA2282-C68E-C841-6D7D-04B2BD1CA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1828800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573" name="Text Box 5">
            <a:extLst>
              <a:ext uri="{FF2B5EF4-FFF2-40B4-BE49-F238E27FC236}">
                <a16:creationId xmlns:a16="http://schemas.microsoft.com/office/drawing/2014/main" id="{40184F21-6DEF-62A1-6EF7-A895EE68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3086100"/>
            <a:ext cx="57150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2575" indent="-282575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0"/>
              <a:t>Technology creates:</a:t>
            </a:r>
          </a:p>
          <a:p>
            <a:r>
              <a:rPr lang="en-US" altLang="en-US" sz="2000" b="0"/>
              <a:t>	- new ways of thinking</a:t>
            </a:r>
          </a:p>
          <a:p>
            <a:r>
              <a:rPr lang="en-US" altLang="en-US" sz="2000" b="0"/>
              <a:t>	- new ways of approaching and solving problems</a:t>
            </a:r>
          </a:p>
          <a:p>
            <a:r>
              <a:rPr lang="en-US" altLang="en-US" sz="2000" b="0"/>
              <a:t>	- new sets of "Cognitive Styles"</a:t>
            </a:r>
          </a:p>
          <a:p>
            <a:r>
              <a:rPr lang="en-US" altLang="en-US" sz="2000" b="0"/>
              <a:t>It is </a:t>
            </a:r>
            <a:r>
              <a:rPr lang="en-US" altLang="en-US" sz="2000"/>
              <a:t>only</a:t>
            </a:r>
            <a:r>
              <a:rPr lang="en-US" altLang="en-US" sz="2000" b="0"/>
              <a:t> if we share these cognitive styles that we will be able to create a </a:t>
            </a:r>
            <a:r>
              <a:rPr lang="en-US" altLang="en-US" sz="2000" b="0" i="1"/>
              <a:t>coherent</a:t>
            </a:r>
            <a:r>
              <a:rPr lang="en-US" altLang="en-US" sz="2000" b="0"/>
              <a:t> technology strategy that everyone understands</a:t>
            </a:r>
          </a:p>
          <a:p>
            <a:r>
              <a:rPr lang="en-US" altLang="en-US" sz="2000" b="0"/>
              <a:t>XRX is a new way of solving problems – a new Cognitive Style</a:t>
            </a:r>
          </a:p>
          <a:p>
            <a:endParaRPr lang="en-US" altLang="en-US" sz="2000"/>
          </a:p>
        </p:txBody>
      </p:sp>
      <p:sp>
        <p:nvSpPr>
          <p:cNvPr id="109574" name="Text Box 6">
            <a:extLst>
              <a:ext uri="{FF2B5EF4-FFF2-40B4-BE49-F238E27FC236}">
                <a16:creationId xmlns:a16="http://schemas.microsoft.com/office/drawing/2014/main" id="{225FB7E9-B5B9-B26A-3CEA-25205B51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943600"/>
            <a:ext cx="4989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b="0"/>
              <a:t>(Note: this is actually the most important slide in the presentation)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58FB1B-1192-DCC1-EEC4-CF7DAFF5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A91E12-E7E8-0E65-DE94-9FAB9137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A124A4-CDA7-12D4-C10E-F29CAA11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556F-0C18-EA45-94C2-87E9D057CF1D}" type="slidenum">
              <a:rPr lang="en-US" altLang="en-US"/>
              <a:pPr/>
              <a:t>80</a:t>
            </a:fld>
            <a:endParaRPr lang="en-US" altLang="en-US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72ED887E-B3AC-EE36-9F84-67F3D36C3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XQuery Wikibook</a:t>
            </a:r>
          </a:p>
        </p:txBody>
      </p:sp>
      <p:pic>
        <p:nvPicPr>
          <p:cNvPr id="161796" name="Picture 4">
            <a:extLst>
              <a:ext uri="{FF2B5EF4-FFF2-40B4-BE49-F238E27FC236}">
                <a16:creationId xmlns:a16="http://schemas.microsoft.com/office/drawing/2014/main" id="{CABDAB81-AE9C-D892-B0E8-62C17EBCC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28600"/>
            <a:ext cx="602138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CDD5EC5-1057-BE79-2D96-72351CCB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704ADFD-D4EE-FD4C-BFD7-066043F3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A3006A-4DCB-6360-8BEC-A331F00E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5BFC-E0F1-814A-A4C5-089A5F2954C9}" type="slidenum">
              <a:rPr lang="en-US" altLang="en-US"/>
              <a:pPr/>
              <a:t>81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D3F897F4-8F30-A4C4-597D-8ACC69A7A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XQuery by Priscilla Walmsley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38BCD2E-04ED-FCDB-B1A8-BCAA635FB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0" y="1600200"/>
            <a:ext cx="5486400" cy="34686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Paperback:</a:t>
            </a:r>
            <a:r>
              <a:rPr lang="en-US" altLang="en-US"/>
              <a:t> 510 pages 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Publisher:</a:t>
            </a:r>
            <a:r>
              <a:rPr lang="en-US" altLang="en-US"/>
              <a:t> O'Reilly Media, Inc. (March 30, 2007) 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ISBN-10:</a:t>
            </a:r>
            <a:r>
              <a:rPr lang="en-US" altLang="en-US"/>
              <a:t> 0596006349 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ISBN-13:</a:t>
            </a:r>
            <a:r>
              <a:rPr lang="en-US" altLang="en-US"/>
              <a:t> 978-0596006341 </a:t>
            </a:r>
          </a:p>
        </p:txBody>
      </p:sp>
      <p:pic>
        <p:nvPicPr>
          <p:cNvPr id="79876" name="Picture 4">
            <a:extLst>
              <a:ext uri="{FF2B5EF4-FFF2-40B4-BE49-F238E27FC236}">
                <a16:creationId xmlns:a16="http://schemas.microsoft.com/office/drawing/2014/main" id="{E0057F5F-5A9C-C8F1-26DF-DEE2F3B88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F7BD588-BA86-68EC-6817-EDDA3DBF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DF8D3B-ABA9-1138-A036-17D04D8E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93B2DE4-29FE-9041-6F37-034198C9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BE0-C594-634E-BF38-21D704E53A6F}" type="slidenum">
              <a:rPr lang="en-US" altLang="en-US"/>
              <a:pPr/>
              <a:t>82</a:t>
            </a:fld>
            <a:endParaRPr lang="en-US" altLang="en-US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6F2C6AB5-768C-91DF-D4DE-414177EE6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RESTful Web Services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F4CBB708-C1B3-04D9-DDDF-9F1941C2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1371600"/>
            <a:ext cx="5715000" cy="4686300"/>
          </a:xfrm>
        </p:spPr>
        <p:txBody>
          <a:bodyPr/>
          <a:lstStyle/>
          <a:p>
            <a:r>
              <a:rPr lang="en-US" altLang="en-US"/>
              <a:t>by Leonard Richardson and Sam Ruby</a:t>
            </a:r>
          </a:p>
          <a:p>
            <a:r>
              <a:rPr lang="en-US" altLang="en-US"/>
              <a:t>446 pages</a:t>
            </a:r>
          </a:p>
          <a:p>
            <a:r>
              <a:rPr lang="en-US" altLang="en-US"/>
              <a:t>O'Reilly Media, Inc. </a:t>
            </a:r>
          </a:p>
          <a:p>
            <a:r>
              <a:rPr lang="en-US" altLang="en-US"/>
              <a:t>May 8, 2007</a:t>
            </a:r>
          </a:p>
          <a:p>
            <a:r>
              <a:rPr lang="en-US" altLang="en-US"/>
              <a:t>ISBN-10: 0596529260</a:t>
            </a:r>
          </a:p>
          <a:p>
            <a:r>
              <a:rPr lang="en-US" altLang="en-US"/>
              <a:t>ISBN-13: 978-0596529260</a:t>
            </a:r>
          </a:p>
        </p:txBody>
      </p:sp>
      <p:pic>
        <p:nvPicPr>
          <p:cNvPr id="178180" name="Picture 4">
            <a:extLst>
              <a:ext uri="{FF2B5EF4-FFF2-40B4-BE49-F238E27FC236}">
                <a16:creationId xmlns:a16="http://schemas.microsoft.com/office/drawing/2014/main" id="{EBAEBCA2-F150-CCA9-5D21-98E7DB8C1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85900"/>
            <a:ext cx="18097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A5B6D2-3EED-B596-82CB-4671255D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0F07FF0-9957-40CA-083C-536F070F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93E0ED-9CDE-6C0B-BA00-B5F1996D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4F463-CF3B-F541-870A-D7BA6619BF01}" type="slidenum">
              <a:rPr lang="en-US" altLang="en-US"/>
              <a:pPr/>
              <a:t>83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4B53DBD6-8EFD-3E1C-4AAE-F83E1551D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42900"/>
            <a:ext cx="5867400" cy="533400"/>
          </a:xfrm>
        </p:spPr>
        <p:txBody>
          <a:bodyPr/>
          <a:lstStyle/>
          <a:p>
            <a:r>
              <a:rPr lang="en-US" altLang="en-US" sz="4000"/>
              <a:t>IBM Resources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8E1265FF-63F4-9A36-88E3-28ABF6F2D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572000"/>
            <a:ext cx="8229600" cy="1706563"/>
          </a:xfrm>
        </p:spPr>
        <p:txBody>
          <a:bodyPr/>
          <a:lstStyle/>
          <a:p>
            <a:r>
              <a:rPr lang="en-US" altLang="en-US"/>
              <a:t>IBM DeveloperWorks</a:t>
            </a:r>
          </a:p>
          <a:p>
            <a:r>
              <a:rPr lang="en-US" altLang="en-US"/>
              <a:t>Keywords: XForms, XQuery, PureXML</a:t>
            </a:r>
          </a:p>
        </p:txBody>
      </p:sp>
      <p:pic>
        <p:nvPicPr>
          <p:cNvPr id="153604" name="Picture 4">
            <a:extLst>
              <a:ext uri="{FF2B5EF4-FFF2-40B4-BE49-F238E27FC236}">
                <a16:creationId xmlns:a16="http://schemas.microsoft.com/office/drawing/2014/main" id="{182B12B6-A8FA-9277-D9E1-EB474FAF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57300"/>
            <a:ext cx="5424488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5" name="Picture 5">
            <a:extLst>
              <a:ext uri="{FF2B5EF4-FFF2-40B4-BE49-F238E27FC236}">
                <a16:creationId xmlns:a16="http://schemas.microsoft.com/office/drawing/2014/main" id="{26249314-89C5-2899-689E-92A1C6A04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09900"/>
            <a:ext cx="28956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06" name="Picture 6">
            <a:extLst>
              <a:ext uri="{FF2B5EF4-FFF2-40B4-BE49-F238E27FC236}">
                <a16:creationId xmlns:a16="http://schemas.microsoft.com/office/drawing/2014/main" id="{D8C979DF-261E-BFA9-15CC-3A092FEDB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8100"/>
            <a:ext cx="546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D299DE1-E077-85A4-161D-FFE8F1A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625F37F-69C8-A776-15FA-F3696316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076EA57-128C-5F32-3CA2-E79B1A72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9C5D-9B1B-3349-B57B-82FD65D39AB9}" type="slidenum">
              <a:rPr lang="en-US" altLang="en-US"/>
              <a:pPr/>
              <a:t>84</a:t>
            </a:fld>
            <a:endParaRPr lang="en-US" altLang="en-US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1E1E613B-1002-167B-CFDB-BD7FAB08D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Devx Article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8B487F4B-9547-2FAA-3B4F-263A084D3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294063"/>
            <a:ext cx="7772400" cy="2763837"/>
          </a:xfrm>
        </p:spPr>
        <p:txBody>
          <a:bodyPr/>
          <a:lstStyle/>
          <a:p>
            <a:r>
              <a:rPr lang="en-US" altLang="en-US"/>
              <a:t>Semantics and the Evolution of Specialized Languages</a:t>
            </a:r>
          </a:p>
          <a:p>
            <a:pPr>
              <a:buFontTx/>
              <a:buNone/>
            </a:pPr>
            <a:r>
              <a:rPr lang="en-US" altLang="en-US"/>
              <a:t>http://www.devx.com/semantic/Article/34805 </a:t>
            </a:r>
          </a:p>
        </p:txBody>
      </p:sp>
      <p:pic>
        <p:nvPicPr>
          <p:cNvPr id="152580" name="Picture 4">
            <a:extLst>
              <a:ext uri="{FF2B5EF4-FFF2-40B4-BE49-F238E27FC236}">
                <a16:creationId xmlns:a16="http://schemas.microsoft.com/office/drawing/2014/main" id="{286F0BA4-914C-6114-48AD-324156127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6292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037F7-4F82-E4AC-515A-78F466AA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B12D4BB-67D4-9D1F-4F69-38CEFFAE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93D267-B732-2257-BC5E-F71906F4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A14F-9459-F045-B456-1C95F384C7A6}" type="slidenum">
              <a:rPr lang="en-US" altLang="en-US"/>
              <a:pPr/>
              <a:t>85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BFF2F6C-365F-A45A-E8D2-88BA4A56D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Thank You!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29E2C0D-B40F-29B5-103A-6A0A96B8D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600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Please contact me for more information: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Metadata Management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Metadata Registries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Service Oriented Architectures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Business Intelligence and Data Warehouse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Semantic Web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XRX architecture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XRX training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Native XML Databases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Arial Narrow" panose="020B0604020202020204" pitchFamily="34" charset="0"/>
              </a:rPr>
              <a:t>Dan McCreary, President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Arial Narrow" panose="020B0604020202020204" pitchFamily="34" charset="0"/>
              </a:rPr>
              <a:t>Dan McCreary &amp; Associates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Arial Narrow" panose="020B0604020202020204" pitchFamily="34" charset="0"/>
              </a:rPr>
              <a:t>Metadata Strategy Development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Arial Narrow" panose="020B0604020202020204" pitchFamily="34" charset="0"/>
              </a:rPr>
              <a:t>dan@danmccreary.com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Arial Narrow" panose="020B0604020202020204" pitchFamily="34" charset="0"/>
              </a:rPr>
              <a:t>(952) 931-9198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46C0F1-2DF7-0F37-6C5A-051EA882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6420476-5F5A-C9F2-D44A-E8D9B65D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85ECBC-8736-67C5-249E-9802C9BF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BD1B-CBD3-914F-A865-3CA9A57A94FE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117762" name="Picture 1026">
            <a:extLst>
              <a:ext uri="{FF2B5EF4-FFF2-40B4-BE49-F238E27FC236}">
                <a16:creationId xmlns:a16="http://schemas.microsoft.com/office/drawing/2014/main" id="{F3ECA0E5-F8A1-2F2E-5FC8-B0FEEBD3C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73475"/>
            <a:ext cx="2667000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63" name="Rectangle 1027">
            <a:extLst>
              <a:ext uri="{FF2B5EF4-FFF2-40B4-BE49-F238E27FC236}">
                <a16:creationId xmlns:a16="http://schemas.microsoft.com/office/drawing/2014/main" id="{F0FB93C8-9A91-6397-0E5F-06F735448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Incoming!</a:t>
            </a:r>
          </a:p>
        </p:txBody>
      </p:sp>
      <p:grpSp>
        <p:nvGrpSpPr>
          <p:cNvPr id="117764" name="Group 1028">
            <a:extLst>
              <a:ext uri="{FF2B5EF4-FFF2-40B4-BE49-F238E27FC236}">
                <a16:creationId xmlns:a16="http://schemas.microsoft.com/office/drawing/2014/main" id="{42C2BA80-A513-6FA3-9EEC-4E351A0DCE30}"/>
              </a:ext>
            </a:extLst>
          </p:cNvPr>
          <p:cNvGrpSpPr>
            <a:grpSpLocks/>
          </p:cNvGrpSpPr>
          <p:nvPr/>
        </p:nvGrpSpPr>
        <p:grpSpPr bwMode="auto">
          <a:xfrm rot="15996881">
            <a:off x="3603625" y="-871537"/>
            <a:ext cx="3810000" cy="6019800"/>
            <a:chOff x="693" y="2841"/>
            <a:chExt cx="815" cy="1048"/>
          </a:xfrm>
        </p:grpSpPr>
        <p:sp>
          <p:nvSpPr>
            <p:cNvPr id="117765" name="Freeform 1029">
              <a:extLst>
                <a:ext uri="{FF2B5EF4-FFF2-40B4-BE49-F238E27FC236}">
                  <a16:creationId xmlns:a16="http://schemas.microsoft.com/office/drawing/2014/main" id="{792CA17A-8670-25AB-FD5B-DF0FAA8DE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" y="2859"/>
              <a:ext cx="807" cy="1028"/>
            </a:xfrm>
            <a:custGeom>
              <a:avLst/>
              <a:gdLst>
                <a:gd name="T0" fmla="*/ 2 w 1614"/>
                <a:gd name="T1" fmla="*/ 96 h 2055"/>
                <a:gd name="T2" fmla="*/ 14 w 1614"/>
                <a:gd name="T3" fmla="*/ 223 h 2055"/>
                <a:gd name="T4" fmla="*/ 42 w 1614"/>
                <a:gd name="T5" fmla="*/ 345 h 2055"/>
                <a:gd name="T6" fmla="*/ 81 w 1614"/>
                <a:gd name="T7" fmla="*/ 462 h 2055"/>
                <a:gd name="T8" fmla="*/ 133 w 1614"/>
                <a:gd name="T9" fmla="*/ 575 h 2055"/>
                <a:gd name="T10" fmla="*/ 194 w 1614"/>
                <a:gd name="T11" fmla="*/ 685 h 2055"/>
                <a:gd name="T12" fmla="*/ 264 w 1614"/>
                <a:gd name="T13" fmla="*/ 791 h 2055"/>
                <a:gd name="T14" fmla="*/ 342 w 1614"/>
                <a:gd name="T15" fmla="*/ 892 h 2055"/>
                <a:gd name="T16" fmla="*/ 425 w 1614"/>
                <a:gd name="T17" fmla="*/ 990 h 2055"/>
                <a:gd name="T18" fmla="*/ 512 w 1614"/>
                <a:gd name="T19" fmla="*/ 1084 h 2055"/>
                <a:gd name="T20" fmla="*/ 602 w 1614"/>
                <a:gd name="T21" fmla="*/ 1175 h 2055"/>
                <a:gd name="T22" fmla="*/ 694 w 1614"/>
                <a:gd name="T23" fmla="*/ 1263 h 2055"/>
                <a:gd name="T24" fmla="*/ 786 w 1614"/>
                <a:gd name="T25" fmla="*/ 1348 h 2055"/>
                <a:gd name="T26" fmla="*/ 878 w 1614"/>
                <a:gd name="T27" fmla="*/ 1431 h 2055"/>
                <a:gd name="T28" fmla="*/ 965 w 1614"/>
                <a:gd name="T29" fmla="*/ 1511 h 2055"/>
                <a:gd name="T30" fmla="*/ 1049 w 1614"/>
                <a:gd name="T31" fmla="*/ 1587 h 2055"/>
                <a:gd name="T32" fmla="*/ 1070 w 1614"/>
                <a:gd name="T33" fmla="*/ 1771 h 2055"/>
                <a:gd name="T34" fmla="*/ 1235 w 1614"/>
                <a:gd name="T35" fmla="*/ 2055 h 2055"/>
                <a:gd name="T36" fmla="*/ 1420 w 1614"/>
                <a:gd name="T37" fmla="*/ 1938 h 2055"/>
                <a:gd name="T38" fmla="*/ 1431 w 1614"/>
                <a:gd name="T39" fmla="*/ 1866 h 2055"/>
                <a:gd name="T40" fmla="*/ 1614 w 1614"/>
                <a:gd name="T41" fmla="*/ 1771 h 2055"/>
                <a:gd name="T42" fmla="*/ 1206 w 1614"/>
                <a:gd name="T43" fmla="*/ 1507 h 2055"/>
                <a:gd name="T44" fmla="*/ 1169 w 1614"/>
                <a:gd name="T45" fmla="*/ 1406 h 2055"/>
                <a:gd name="T46" fmla="*/ 1125 w 1614"/>
                <a:gd name="T47" fmla="*/ 1296 h 2055"/>
                <a:gd name="T48" fmla="*/ 1077 w 1614"/>
                <a:gd name="T49" fmla="*/ 1179 h 2055"/>
                <a:gd name="T50" fmla="*/ 1023 w 1614"/>
                <a:gd name="T51" fmla="*/ 1058 h 2055"/>
                <a:gd name="T52" fmla="*/ 963 w 1614"/>
                <a:gd name="T53" fmla="*/ 935 h 2055"/>
                <a:gd name="T54" fmla="*/ 898 w 1614"/>
                <a:gd name="T55" fmla="*/ 810 h 2055"/>
                <a:gd name="T56" fmla="*/ 829 w 1614"/>
                <a:gd name="T57" fmla="*/ 687 h 2055"/>
                <a:gd name="T58" fmla="*/ 754 w 1614"/>
                <a:gd name="T59" fmla="*/ 568 h 2055"/>
                <a:gd name="T60" fmla="*/ 679 w 1614"/>
                <a:gd name="T61" fmla="*/ 462 h 2055"/>
                <a:gd name="T62" fmla="*/ 601 w 1614"/>
                <a:gd name="T63" fmla="*/ 362 h 2055"/>
                <a:gd name="T64" fmla="*/ 519 w 1614"/>
                <a:gd name="T65" fmla="*/ 271 h 2055"/>
                <a:gd name="T66" fmla="*/ 434 w 1614"/>
                <a:gd name="T67" fmla="*/ 189 h 2055"/>
                <a:gd name="T68" fmla="*/ 345 w 1614"/>
                <a:gd name="T69" fmla="*/ 120 h 2055"/>
                <a:gd name="T70" fmla="*/ 253 w 1614"/>
                <a:gd name="T71" fmla="*/ 65 h 2055"/>
                <a:gd name="T72" fmla="*/ 157 w 1614"/>
                <a:gd name="T73" fmla="*/ 25 h 2055"/>
                <a:gd name="T74" fmla="*/ 58 w 1614"/>
                <a:gd name="T75" fmla="*/ 0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14" h="2055">
                  <a:moveTo>
                    <a:pt x="0" y="32"/>
                  </a:moveTo>
                  <a:lnTo>
                    <a:pt x="2" y="96"/>
                  </a:lnTo>
                  <a:lnTo>
                    <a:pt x="6" y="161"/>
                  </a:lnTo>
                  <a:lnTo>
                    <a:pt x="14" y="223"/>
                  </a:lnTo>
                  <a:lnTo>
                    <a:pt x="26" y="285"/>
                  </a:lnTo>
                  <a:lnTo>
                    <a:pt x="42" y="345"/>
                  </a:lnTo>
                  <a:lnTo>
                    <a:pt x="60" y="404"/>
                  </a:lnTo>
                  <a:lnTo>
                    <a:pt x="81" y="462"/>
                  </a:lnTo>
                  <a:lnTo>
                    <a:pt x="105" y="520"/>
                  </a:lnTo>
                  <a:lnTo>
                    <a:pt x="133" y="575"/>
                  </a:lnTo>
                  <a:lnTo>
                    <a:pt x="163" y="631"/>
                  </a:lnTo>
                  <a:lnTo>
                    <a:pt x="194" y="685"/>
                  </a:lnTo>
                  <a:lnTo>
                    <a:pt x="229" y="738"/>
                  </a:lnTo>
                  <a:lnTo>
                    <a:pt x="264" y="791"/>
                  </a:lnTo>
                  <a:lnTo>
                    <a:pt x="302" y="841"/>
                  </a:lnTo>
                  <a:lnTo>
                    <a:pt x="342" y="892"/>
                  </a:lnTo>
                  <a:lnTo>
                    <a:pt x="383" y="942"/>
                  </a:lnTo>
                  <a:lnTo>
                    <a:pt x="425" y="990"/>
                  </a:lnTo>
                  <a:lnTo>
                    <a:pt x="468" y="1037"/>
                  </a:lnTo>
                  <a:lnTo>
                    <a:pt x="512" y="1084"/>
                  </a:lnTo>
                  <a:lnTo>
                    <a:pt x="557" y="1130"/>
                  </a:lnTo>
                  <a:lnTo>
                    <a:pt x="602" y="1175"/>
                  </a:lnTo>
                  <a:lnTo>
                    <a:pt x="648" y="1220"/>
                  </a:lnTo>
                  <a:lnTo>
                    <a:pt x="694" y="1263"/>
                  </a:lnTo>
                  <a:lnTo>
                    <a:pt x="740" y="1307"/>
                  </a:lnTo>
                  <a:lnTo>
                    <a:pt x="786" y="1348"/>
                  </a:lnTo>
                  <a:lnTo>
                    <a:pt x="833" y="1390"/>
                  </a:lnTo>
                  <a:lnTo>
                    <a:pt x="878" y="1431"/>
                  </a:lnTo>
                  <a:lnTo>
                    <a:pt x="921" y="1470"/>
                  </a:lnTo>
                  <a:lnTo>
                    <a:pt x="965" y="1511"/>
                  </a:lnTo>
                  <a:lnTo>
                    <a:pt x="1008" y="1549"/>
                  </a:lnTo>
                  <a:lnTo>
                    <a:pt x="1049" y="1587"/>
                  </a:lnTo>
                  <a:lnTo>
                    <a:pt x="1090" y="1625"/>
                  </a:lnTo>
                  <a:lnTo>
                    <a:pt x="1070" y="1771"/>
                  </a:lnTo>
                  <a:lnTo>
                    <a:pt x="1070" y="1848"/>
                  </a:lnTo>
                  <a:lnTo>
                    <a:pt x="1235" y="2055"/>
                  </a:lnTo>
                  <a:lnTo>
                    <a:pt x="1303" y="1810"/>
                  </a:lnTo>
                  <a:lnTo>
                    <a:pt x="1420" y="1938"/>
                  </a:lnTo>
                  <a:lnTo>
                    <a:pt x="1447" y="1910"/>
                  </a:lnTo>
                  <a:lnTo>
                    <a:pt x="1431" y="1866"/>
                  </a:lnTo>
                  <a:lnTo>
                    <a:pt x="1352" y="1762"/>
                  </a:lnTo>
                  <a:lnTo>
                    <a:pt x="1614" y="1771"/>
                  </a:lnTo>
                  <a:lnTo>
                    <a:pt x="1458" y="1498"/>
                  </a:lnTo>
                  <a:lnTo>
                    <a:pt x="1206" y="1507"/>
                  </a:lnTo>
                  <a:lnTo>
                    <a:pt x="1189" y="1458"/>
                  </a:lnTo>
                  <a:lnTo>
                    <a:pt x="1169" y="1406"/>
                  </a:lnTo>
                  <a:lnTo>
                    <a:pt x="1148" y="1352"/>
                  </a:lnTo>
                  <a:lnTo>
                    <a:pt x="1125" y="1296"/>
                  </a:lnTo>
                  <a:lnTo>
                    <a:pt x="1102" y="1239"/>
                  </a:lnTo>
                  <a:lnTo>
                    <a:pt x="1077" y="1179"/>
                  </a:lnTo>
                  <a:lnTo>
                    <a:pt x="1050" y="1119"/>
                  </a:lnTo>
                  <a:lnTo>
                    <a:pt x="1023" y="1058"/>
                  </a:lnTo>
                  <a:lnTo>
                    <a:pt x="994" y="997"/>
                  </a:lnTo>
                  <a:lnTo>
                    <a:pt x="963" y="935"/>
                  </a:lnTo>
                  <a:lnTo>
                    <a:pt x="932" y="872"/>
                  </a:lnTo>
                  <a:lnTo>
                    <a:pt x="898" y="810"/>
                  </a:lnTo>
                  <a:lnTo>
                    <a:pt x="865" y="748"/>
                  </a:lnTo>
                  <a:lnTo>
                    <a:pt x="829" y="687"/>
                  </a:lnTo>
                  <a:lnTo>
                    <a:pt x="792" y="627"/>
                  </a:lnTo>
                  <a:lnTo>
                    <a:pt x="754" y="568"/>
                  </a:lnTo>
                  <a:lnTo>
                    <a:pt x="717" y="514"/>
                  </a:lnTo>
                  <a:lnTo>
                    <a:pt x="679" y="462"/>
                  </a:lnTo>
                  <a:lnTo>
                    <a:pt x="641" y="411"/>
                  </a:lnTo>
                  <a:lnTo>
                    <a:pt x="601" y="362"/>
                  </a:lnTo>
                  <a:lnTo>
                    <a:pt x="561" y="315"/>
                  </a:lnTo>
                  <a:lnTo>
                    <a:pt x="519" y="271"/>
                  </a:lnTo>
                  <a:lnTo>
                    <a:pt x="476" y="229"/>
                  </a:lnTo>
                  <a:lnTo>
                    <a:pt x="434" y="189"/>
                  </a:lnTo>
                  <a:lnTo>
                    <a:pt x="390" y="154"/>
                  </a:lnTo>
                  <a:lnTo>
                    <a:pt x="345" y="120"/>
                  </a:lnTo>
                  <a:lnTo>
                    <a:pt x="299" y="90"/>
                  </a:lnTo>
                  <a:lnTo>
                    <a:pt x="253" y="65"/>
                  </a:lnTo>
                  <a:lnTo>
                    <a:pt x="204" y="42"/>
                  </a:lnTo>
                  <a:lnTo>
                    <a:pt x="157" y="25"/>
                  </a:lnTo>
                  <a:lnTo>
                    <a:pt x="108" y="10"/>
                  </a:lnTo>
                  <a:lnTo>
                    <a:pt x="58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33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66" name="Freeform 1030">
              <a:extLst>
                <a:ext uri="{FF2B5EF4-FFF2-40B4-BE49-F238E27FC236}">
                  <a16:creationId xmlns:a16="http://schemas.microsoft.com/office/drawing/2014/main" id="{B9537FE5-468F-0526-946C-BE0A0B4C3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" y="2867"/>
              <a:ext cx="568" cy="790"/>
            </a:xfrm>
            <a:custGeom>
              <a:avLst/>
              <a:gdLst>
                <a:gd name="T0" fmla="*/ 0 w 1138"/>
                <a:gd name="T1" fmla="*/ 8 h 1579"/>
                <a:gd name="T2" fmla="*/ 20 w 1138"/>
                <a:gd name="T3" fmla="*/ 99 h 1579"/>
                <a:gd name="T4" fmla="*/ 42 w 1138"/>
                <a:gd name="T5" fmla="*/ 185 h 1579"/>
                <a:gd name="T6" fmla="*/ 65 w 1138"/>
                <a:gd name="T7" fmla="*/ 266 h 1579"/>
                <a:gd name="T8" fmla="*/ 90 w 1138"/>
                <a:gd name="T9" fmla="*/ 342 h 1579"/>
                <a:gd name="T10" fmla="*/ 117 w 1138"/>
                <a:gd name="T11" fmla="*/ 414 h 1579"/>
                <a:gd name="T12" fmla="*/ 147 w 1138"/>
                <a:gd name="T13" fmla="*/ 483 h 1579"/>
                <a:gd name="T14" fmla="*/ 178 w 1138"/>
                <a:gd name="T15" fmla="*/ 549 h 1579"/>
                <a:gd name="T16" fmla="*/ 212 w 1138"/>
                <a:gd name="T17" fmla="*/ 614 h 1579"/>
                <a:gd name="T18" fmla="*/ 249 w 1138"/>
                <a:gd name="T19" fmla="*/ 676 h 1579"/>
                <a:gd name="T20" fmla="*/ 290 w 1138"/>
                <a:gd name="T21" fmla="*/ 738 h 1579"/>
                <a:gd name="T22" fmla="*/ 332 w 1138"/>
                <a:gd name="T23" fmla="*/ 800 h 1579"/>
                <a:gd name="T24" fmla="*/ 379 w 1138"/>
                <a:gd name="T25" fmla="*/ 862 h 1579"/>
                <a:gd name="T26" fmla="*/ 429 w 1138"/>
                <a:gd name="T27" fmla="*/ 926 h 1579"/>
                <a:gd name="T28" fmla="*/ 483 w 1138"/>
                <a:gd name="T29" fmla="*/ 991 h 1579"/>
                <a:gd name="T30" fmla="*/ 541 w 1138"/>
                <a:gd name="T31" fmla="*/ 1058 h 1579"/>
                <a:gd name="T32" fmla="*/ 603 w 1138"/>
                <a:gd name="T33" fmla="*/ 1128 h 1579"/>
                <a:gd name="T34" fmla="*/ 1050 w 1138"/>
                <a:gd name="T35" fmla="*/ 1559 h 1579"/>
                <a:gd name="T36" fmla="*/ 1138 w 1138"/>
                <a:gd name="T37" fmla="*/ 1579 h 1579"/>
                <a:gd name="T38" fmla="*/ 1129 w 1138"/>
                <a:gd name="T39" fmla="*/ 1500 h 1579"/>
                <a:gd name="T40" fmla="*/ 1109 w 1138"/>
                <a:gd name="T41" fmla="*/ 1454 h 1579"/>
                <a:gd name="T42" fmla="*/ 1091 w 1138"/>
                <a:gd name="T43" fmla="*/ 1407 h 1579"/>
                <a:gd name="T44" fmla="*/ 1070 w 1138"/>
                <a:gd name="T45" fmla="*/ 1359 h 1579"/>
                <a:gd name="T46" fmla="*/ 1050 w 1138"/>
                <a:gd name="T47" fmla="*/ 1309 h 1579"/>
                <a:gd name="T48" fmla="*/ 1029 w 1138"/>
                <a:gd name="T49" fmla="*/ 1259 h 1579"/>
                <a:gd name="T50" fmla="*/ 1009 w 1138"/>
                <a:gd name="T51" fmla="*/ 1208 h 1579"/>
                <a:gd name="T52" fmla="*/ 987 w 1138"/>
                <a:gd name="T53" fmla="*/ 1156 h 1579"/>
                <a:gd name="T54" fmla="*/ 964 w 1138"/>
                <a:gd name="T55" fmla="*/ 1104 h 1579"/>
                <a:gd name="T56" fmla="*/ 941 w 1138"/>
                <a:gd name="T57" fmla="*/ 1052 h 1579"/>
                <a:gd name="T58" fmla="*/ 917 w 1138"/>
                <a:gd name="T59" fmla="*/ 999 h 1579"/>
                <a:gd name="T60" fmla="*/ 891 w 1138"/>
                <a:gd name="T61" fmla="*/ 948 h 1579"/>
                <a:gd name="T62" fmla="*/ 865 w 1138"/>
                <a:gd name="T63" fmla="*/ 895 h 1579"/>
                <a:gd name="T64" fmla="*/ 838 w 1138"/>
                <a:gd name="T65" fmla="*/ 842 h 1579"/>
                <a:gd name="T66" fmla="*/ 809 w 1138"/>
                <a:gd name="T67" fmla="*/ 790 h 1579"/>
                <a:gd name="T68" fmla="*/ 779 w 1138"/>
                <a:gd name="T69" fmla="*/ 737 h 1579"/>
                <a:gd name="T70" fmla="*/ 749 w 1138"/>
                <a:gd name="T71" fmla="*/ 685 h 1579"/>
                <a:gd name="T72" fmla="*/ 717 w 1138"/>
                <a:gd name="T73" fmla="*/ 634 h 1579"/>
                <a:gd name="T74" fmla="*/ 684 w 1138"/>
                <a:gd name="T75" fmla="*/ 584 h 1579"/>
                <a:gd name="T76" fmla="*/ 648 w 1138"/>
                <a:gd name="T77" fmla="*/ 533 h 1579"/>
                <a:gd name="T78" fmla="*/ 612 w 1138"/>
                <a:gd name="T79" fmla="*/ 485 h 1579"/>
                <a:gd name="T80" fmla="*/ 573 w 1138"/>
                <a:gd name="T81" fmla="*/ 436 h 1579"/>
                <a:gd name="T82" fmla="*/ 534 w 1138"/>
                <a:gd name="T83" fmla="*/ 389 h 1579"/>
                <a:gd name="T84" fmla="*/ 492 w 1138"/>
                <a:gd name="T85" fmla="*/ 343 h 1579"/>
                <a:gd name="T86" fmla="*/ 449 w 1138"/>
                <a:gd name="T87" fmla="*/ 298 h 1579"/>
                <a:gd name="T88" fmla="*/ 404 w 1138"/>
                <a:gd name="T89" fmla="*/ 255 h 1579"/>
                <a:gd name="T90" fmla="*/ 355 w 1138"/>
                <a:gd name="T91" fmla="*/ 213 h 1579"/>
                <a:gd name="T92" fmla="*/ 306 w 1138"/>
                <a:gd name="T93" fmla="*/ 172 h 1579"/>
                <a:gd name="T94" fmla="*/ 255 w 1138"/>
                <a:gd name="T95" fmla="*/ 134 h 1579"/>
                <a:gd name="T96" fmla="*/ 201 w 1138"/>
                <a:gd name="T97" fmla="*/ 98 h 1579"/>
                <a:gd name="T98" fmla="*/ 144 w 1138"/>
                <a:gd name="T99" fmla="*/ 63 h 1579"/>
                <a:gd name="T100" fmla="*/ 87 w 1138"/>
                <a:gd name="T101" fmla="*/ 31 h 1579"/>
                <a:gd name="T102" fmla="*/ 26 w 1138"/>
                <a:gd name="T103" fmla="*/ 0 h 1579"/>
                <a:gd name="T104" fmla="*/ 0 w 1138"/>
                <a:gd name="T105" fmla="*/ 8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38" h="1579">
                  <a:moveTo>
                    <a:pt x="0" y="8"/>
                  </a:moveTo>
                  <a:lnTo>
                    <a:pt x="20" y="99"/>
                  </a:lnTo>
                  <a:lnTo>
                    <a:pt x="42" y="185"/>
                  </a:lnTo>
                  <a:lnTo>
                    <a:pt x="65" y="266"/>
                  </a:lnTo>
                  <a:lnTo>
                    <a:pt x="90" y="342"/>
                  </a:lnTo>
                  <a:lnTo>
                    <a:pt x="117" y="414"/>
                  </a:lnTo>
                  <a:lnTo>
                    <a:pt x="147" y="483"/>
                  </a:lnTo>
                  <a:lnTo>
                    <a:pt x="178" y="549"/>
                  </a:lnTo>
                  <a:lnTo>
                    <a:pt x="212" y="614"/>
                  </a:lnTo>
                  <a:lnTo>
                    <a:pt x="249" y="676"/>
                  </a:lnTo>
                  <a:lnTo>
                    <a:pt x="290" y="738"/>
                  </a:lnTo>
                  <a:lnTo>
                    <a:pt x="332" y="800"/>
                  </a:lnTo>
                  <a:lnTo>
                    <a:pt x="379" y="862"/>
                  </a:lnTo>
                  <a:lnTo>
                    <a:pt x="429" y="926"/>
                  </a:lnTo>
                  <a:lnTo>
                    <a:pt x="483" y="991"/>
                  </a:lnTo>
                  <a:lnTo>
                    <a:pt x="541" y="1058"/>
                  </a:lnTo>
                  <a:lnTo>
                    <a:pt x="603" y="1128"/>
                  </a:lnTo>
                  <a:lnTo>
                    <a:pt x="1050" y="1559"/>
                  </a:lnTo>
                  <a:lnTo>
                    <a:pt x="1138" y="1579"/>
                  </a:lnTo>
                  <a:lnTo>
                    <a:pt x="1129" y="1500"/>
                  </a:lnTo>
                  <a:lnTo>
                    <a:pt x="1109" y="1454"/>
                  </a:lnTo>
                  <a:lnTo>
                    <a:pt x="1091" y="1407"/>
                  </a:lnTo>
                  <a:lnTo>
                    <a:pt x="1070" y="1359"/>
                  </a:lnTo>
                  <a:lnTo>
                    <a:pt x="1050" y="1309"/>
                  </a:lnTo>
                  <a:lnTo>
                    <a:pt x="1029" y="1259"/>
                  </a:lnTo>
                  <a:lnTo>
                    <a:pt x="1009" y="1208"/>
                  </a:lnTo>
                  <a:lnTo>
                    <a:pt x="987" y="1156"/>
                  </a:lnTo>
                  <a:lnTo>
                    <a:pt x="964" y="1104"/>
                  </a:lnTo>
                  <a:lnTo>
                    <a:pt x="941" y="1052"/>
                  </a:lnTo>
                  <a:lnTo>
                    <a:pt x="917" y="999"/>
                  </a:lnTo>
                  <a:lnTo>
                    <a:pt x="891" y="948"/>
                  </a:lnTo>
                  <a:lnTo>
                    <a:pt x="865" y="895"/>
                  </a:lnTo>
                  <a:lnTo>
                    <a:pt x="838" y="842"/>
                  </a:lnTo>
                  <a:lnTo>
                    <a:pt x="809" y="790"/>
                  </a:lnTo>
                  <a:lnTo>
                    <a:pt x="779" y="737"/>
                  </a:lnTo>
                  <a:lnTo>
                    <a:pt x="749" y="685"/>
                  </a:lnTo>
                  <a:lnTo>
                    <a:pt x="717" y="634"/>
                  </a:lnTo>
                  <a:lnTo>
                    <a:pt x="684" y="584"/>
                  </a:lnTo>
                  <a:lnTo>
                    <a:pt x="648" y="533"/>
                  </a:lnTo>
                  <a:lnTo>
                    <a:pt x="612" y="485"/>
                  </a:lnTo>
                  <a:lnTo>
                    <a:pt x="573" y="436"/>
                  </a:lnTo>
                  <a:lnTo>
                    <a:pt x="534" y="389"/>
                  </a:lnTo>
                  <a:lnTo>
                    <a:pt x="492" y="343"/>
                  </a:lnTo>
                  <a:lnTo>
                    <a:pt x="449" y="298"/>
                  </a:lnTo>
                  <a:lnTo>
                    <a:pt x="404" y="255"/>
                  </a:lnTo>
                  <a:lnTo>
                    <a:pt x="355" y="213"/>
                  </a:lnTo>
                  <a:lnTo>
                    <a:pt x="306" y="172"/>
                  </a:lnTo>
                  <a:lnTo>
                    <a:pt x="255" y="134"/>
                  </a:lnTo>
                  <a:lnTo>
                    <a:pt x="201" y="98"/>
                  </a:lnTo>
                  <a:lnTo>
                    <a:pt x="144" y="63"/>
                  </a:lnTo>
                  <a:lnTo>
                    <a:pt x="87" y="31"/>
                  </a:lnTo>
                  <a:lnTo>
                    <a:pt x="2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33D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67" name="Freeform 1031">
              <a:extLst>
                <a:ext uri="{FF2B5EF4-FFF2-40B4-BE49-F238E27FC236}">
                  <a16:creationId xmlns:a16="http://schemas.microsoft.com/office/drawing/2014/main" id="{138C8FD0-EF22-EE81-675B-0AF13408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" y="2872"/>
              <a:ext cx="549" cy="760"/>
            </a:xfrm>
            <a:custGeom>
              <a:avLst/>
              <a:gdLst>
                <a:gd name="T0" fmla="*/ 22 w 1097"/>
                <a:gd name="T1" fmla="*/ 95 h 1519"/>
                <a:gd name="T2" fmla="*/ 68 w 1097"/>
                <a:gd name="T3" fmla="*/ 257 h 1519"/>
                <a:gd name="T4" fmla="*/ 120 w 1097"/>
                <a:gd name="T5" fmla="*/ 401 h 1519"/>
                <a:gd name="T6" fmla="*/ 180 w 1097"/>
                <a:gd name="T7" fmla="*/ 531 h 1519"/>
                <a:gd name="T8" fmla="*/ 250 w 1097"/>
                <a:gd name="T9" fmla="*/ 654 h 1519"/>
                <a:gd name="T10" fmla="*/ 331 w 1097"/>
                <a:gd name="T11" fmla="*/ 775 h 1519"/>
                <a:gd name="T12" fmla="*/ 426 w 1097"/>
                <a:gd name="T13" fmla="*/ 898 h 1519"/>
                <a:gd name="T14" fmla="*/ 537 w 1097"/>
                <a:gd name="T15" fmla="*/ 1030 h 1519"/>
                <a:gd name="T16" fmla="*/ 626 w 1097"/>
                <a:gd name="T17" fmla="*/ 1125 h 1519"/>
                <a:gd name="T18" fmla="*/ 678 w 1097"/>
                <a:gd name="T19" fmla="*/ 1175 h 1519"/>
                <a:gd name="T20" fmla="*/ 729 w 1097"/>
                <a:gd name="T21" fmla="*/ 1225 h 1519"/>
                <a:gd name="T22" fmla="*/ 781 w 1097"/>
                <a:gd name="T23" fmla="*/ 1275 h 1519"/>
                <a:gd name="T24" fmla="*/ 833 w 1097"/>
                <a:gd name="T25" fmla="*/ 1326 h 1519"/>
                <a:gd name="T26" fmla="*/ 885 w 1097"/>
                <a:gd name="T27" fmla="*/ 1375 h 1519"/>
                <a:gd name="T28" fmla="*/ 937 w 1097"/>
                <a:gd name="T29" fmla="*/ 1426 h 1519"/>
                <a:gd name="T30" fmla="*/ 989 w 1097"/>
                <a:gd name="T31" fmla="*/ 1475 h 1519"/>
                <a:gd name="T32" fmla="*/ 1024 w 1097"/>
                <a:gd name="T33" fmla="*/ 1503 h 1519"/>
                <a:gd name="T34" fmla="*/ 1045 w 1097"/>
                <a:gd name="T35" fmla="*/ 1508 h 1519"/>
                <a:gd name="T36" fmla="*/ 1066 w 1097"/>
                <a:gd name="T37" fmla="*/ 1512 h 1519"/>
                <a:gd name="T38" fmla="*/ 1087 w 1097"/>
                <a:gd name="T39" fmla="*/ 1517 h 1519"/>
                <a:gd name="T40" fmla="*/ 1095 w 1097"/>
                <a:gd name="T41" fmla="*/ 1501 h 1519"/>
                <a:gd name="T42" fmla="*/ 1089 w 1097"/>
                <a:gd name="T43" fmla="*/ 1464 h 1519"/>
                <a:gd name="T44" fmla="*/ 1067 w 1097"/>
                <a:gd name="T45" fmla="*/ 1400 h 1519"/>
                <a:gd name="T46" fmla="*/ 1029 w 1097"/>
                <a:gd name="T47" fmla="*/ 1308 h 1519"/>
                <a:gd name="T48" fmla="*/ 989 w 1097"/>
                <a:gd name="T49" fmla="*/ 1214 h 1519"/>
                <a:gd name="T50" fmla="*/ 947 w 1097"/>
                <a:gd name="T51" fmla="*/ 1118 h 1519"/>
                <a:gd name="T52" fmla="*/ 903 w 1097"/>
                <a:gd name="T53" fmla="*/ 1020 h 1519"/>
                <a:gd name="T54" fmla="*/ 856 w 1097"/>
                <a:gd name="T55" fmla="*/ 922 h 1519"/>
                <a:gd name="T56" fmla="*/ 805 w 1097"/>
                <a:gd name="T57" fmla="*/ 823 h 1519"/>
                <a:gd name="T58" fmla="*/ 750 w 1097"/>
                <a:gd name="T59" fmla="*/ 727 h 1519"/>
                <a:gd name="T60" fmla="*/ 691 w 1097"/>
                <a:gd name="T61" fmla="*/ 630 h 1519"/>
                <a:gd name="T62" fmla="*/ 626 w 1097"/>
                <a:gd name="T63" fmla="*/ 534 h 1519"/>
                <a:gd name="T64" fmla="*/ 554 w 1097"/>
                <a:gd name="T65" fmla="*/ 442 h 1519"/>
                <a:gd name="T66" fmla="*/ 476 w 1097"/>
                <a:gd name="T67" fmla="*/ 352 h 1519"/>
                <a:gd name="T68" fmla="*/ 391 w 1097"/>
                <a:gd name="T69" fmla="*/ 266 h 1519"/>
                <a:gd name="T70" fmla="*/ 297 w 1097"/>
                <a:gd name="T71" fmla="*/ 184 h 1519"/>
                <a:gd name="T72" fmla="*/ 196 w 1097"/>
                <a:gd name="T73" fmla="*/ 106 h 1519"/>
                <a:gd name="T74" fmla="*/ 84 w 1097"/>
                <a:gd name="T75" fmla="*/ 34 h 1519"/>
                <a:gd name="T76" fmla="*/ 18 w 1097"/>
                <a:gd name="T77" fmla="*/ 1 h 1519"/>
                <a:gd name="T78" fmla="*/ 6 w 1097"/>
                <a:gd name="T79" fmla="*/ 4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97" h="1519">
                  <a:moveTo>
                    <a:pt x="0" y="6"/>
                  </a:moveTo>
                  <a:lnTo>
                    <a:pt x="22" y="95"/>
                  </a:lnTo>
                  <a:lnTo>
                    <a:pt x="45" y="178"/>
                  </a:lnTo>
                  <a:lnTo>
                    <a:pt x="68" y="257"/>
                  </a:lnTo>
                  <a:lnTo>
                    <a:pt x="93" y="330"/>
                  </a:lnTo>
                  <a:lnTo>
                    <a:pt x="120" y="401"/>
                  </a:lnTo>
                  <a:lnTo>
                    <a:pt x="149" y="467"/>
                  </a:lnTo>
                  <a:lnTo>
                    <a:pt x="180" y="531"/>
                  </a:lnTo>
                  <a:lnTo>
                    <a:pt x="213" y="593"/>
                  </a:lnTo>
                  <a:lnTo>
                    <a:pt x="250" y="654"/>
                  </a:lnTo>
                  <a:lnTo>
                    <a:pt x="289" y="714"/>
                  </a:lnTo>
                  <a:lnTo>
                    <a:pt x="331" y="775"/>
                  </a:lnTo>
                  <a:lnTo>
                    <a:pt x="377" y="836"/>
                  </a:lnTo>
                  <a:lnTo>
                    <a:pt x="426" y="898"/>
                  </a:lnTo>
                  <a:lnTo>
                    <a:pt x="479" y="963"/>
                  </a:lnTo>
                  <a:lnTo>
                    <a:pt x="537" y="1030"/>
                  </a:lnTo>
                  <a:lnTo>
                    <a:pt x="599" y="1100"/>
                  </a:lnTo>
                  <a:lnTo>
                    <a:pt x="626" y="1125"/>
                  </a:lnTo>
                  <a:lnTo>
                    <a:pt x="651" y="1149"/>
                  </a:lnTo>
                  <a:lnTo>
                    <a:pt x="678" y="1175"/>
                  </a:lnTo>
                  <a:lnTo>
                    <a:pt x="703" y="1200"/>
                  </a:lnTo>
                  <a:lnTo>
                    <a:pt x="729" y="1225"/>
                  </a:lnTo>
                  <a:lnTo>
                    <a:pt x="755" y="1250"/>
                  </a:lnTo>
                  <a:lnTo>
                    <a:pt x="781" y="1275"/>
                  </a:lnTo>
                  <a:lnTo>
                    <a:pt x="807" y="1300"/>
                  </a:lnTo>
                  <a:lnTo>
                    <a:pt x="833" y="1326"/>
                  </a:lnTo>
                  <a:lnTo>
                    <a:pt x="859" y="1350"/>
                  </a:lnTo>
                  <a:lnTo>
                    <a:pt x="885" y="1375"/>
                  </a:lnTo>
                  <a:lnTo>
                    <a:pt x="910" y="1400"/>
                  </a:lnTo>
                  <a:lnTo>
                    <a:pt x="937" y="1426"/>
                  </a:lnTo>
                  <a:lnTo>
                    <a:pt x="962" y="1450"/>
                  </a:lnTo>
                  <a:lnTo>
                    <a:pt x="989" y="1475"/>
                  </a:lnTo>
                  <a:lnTo>
                    <a:pt x="1014" y="1501"/>
                  </a:lnTo>
                  <a:lnTo>
                    <a:pt x="1024" y="1503"/>
                  </a:lnTo>
                  <a:lnTo>
                    <a:pt x="1035" y="1505"/>
                  </a:lnTo>
                  <a:lnTo>
                    <a:pt x="1045" y="1508"/>
                  </a:lnTo>
                  <a:lnTo>
                    <a:pt x="1056" y="1510"/>
                  </a:lnTo>
                  <a:lnTo>
                    <a:pt x="1066" y="1512"/>
                  </a:lnTo>
                  <a:lnTo>
                    <a:pt x="1076" y="1515"/>
                  </a:lnTo>
                  <a:lnTo>
                    <a:pt x="1087" y="1517"/>
                  </a:lnTo>
                  <a:lnTo>
                    <a:pt x="1097" y="1519"/>
                  </a:lnTo>
                  <a:lnTo>
                    <a:pt x="1095" y="1501"/>
                  </a:lnTo>
                  <a:lnTo>
                    <a:pt x="1092" y="1482"/>
                  </a:lnTo>
                  <a:lnTo>
                    <a:pt x="1089" y="1464"/>
                  </a:lnTo>
                  <a:lnTo>
                    <a:pt x="1087" y="1445"/>
                  </a:lnTo>
                  <a:lnTo>
                    <a:pt x="1067" y="1400"/>
                  </a:lnTo>
                  <a:lnTo>
                    <a:pt x="1049" y="1354"/>
                  </a:lnTo>
                  <a:lnTo>
                    <a:pt x="1029" y="1308"/>
                  </a:lnTo>
                  <a:lnTo>
                    <a:pt x="1009" y="1261"/>
                  </a:lnTo>
                  <a:lnTo>
                    <a:pt x="989" y="1214"/>
                  </a:lnTo>
                  <a:lnTo>
                    <a:pt x="968" y="1167"/>
                  </a:lnTo>
                  <a:lnTo>
                    <a:pt x="947" y="1118"/>
                  </a:lnTo>
                  <a:lnTo>
                    <a:pt x="925" y="1069"/>
                  </a:lnTo>
                  <a:lnTo>
                    <a:pt x="903" y="1020"/>
                  </a:lnTo>
                  <a:lnTo>
                    <a:pt x="880" y="971"/>
                  </a:lnTo>
                  <a:lnTo>
                    <a:pt x="856" y="922"/>
                  </a:lnTo>
                  <a:lnTo>
                    <a:pt x="831" y="873"/>
                  </a:lnTo>
                  <a:lnTo>
                    <a:pt x="805" y="823"/>
                  </a:lnTo>
                  <a:lnTo>
                    <a:pt x="779" y="775"/>
                  </a:lnTo>
                  <a:lnTo>
                    <a:pt x="750" y="727"/>
                  </a:lnTo>
                  <a:lnTo>
                    <a:pt x="721" y="677"/>
                  </a:lnTo>
                  <a:lnTo>
                    <a:pt x="691" y="630"/>
                  </a:lnTo>
                  <a:lnTo>
                    <a:pt x="659" y="582"/>
                  </a:lnTo>
                  <a:lnTo>
                    <a:pt x="626" y="534"/>
                  </a:lnTo>
                  <a:lnTo>
                    <a:pt x="591" y="488"/>
                  </a:lnTo>
                  <a:lnTo>
                    <a:pt x="554" y="442"/>
                  </a:lnTo>
                  <a:lnTo>
                    <a:pt x="516" y="397"/>
                  </a:lnTo>
                  <a:lnTo>
                    <a:pt x="476" y="352"/>
                  </a:lnTo>
                  <a:lnTo>
                    <a:pt x="434" y="309"/>
                  </a:lnTo>
                  <a:lnTo>
                    <a:pt x="391" y="266"/>
                  </a:lnTo>
                  <a:lnTo>
                    <a:pt x="346" y="224"/>
                  </a:lnTo>
                  <a:lnTo>
                    <a:pt x="297" y="184"/>
                  </a:lnTo>
                  <a:lnTo>
                    <a:pt x="248" y="144"/>
                  </a:lnTo>
                  <a:lnTo>
                    <a:pt x="196" y="106"/>
                  </a:lnTo>
                  <a:lnTo>
                    <a:pt x="142" y="69"/>
                  </a:lnTo>
                  <a:lnTo>
                    <a:pt x="84" y="34"/>
                  </a:lnTo>
                  <a:lnTo>
                    <a:pt x="25" y="0"/>
                  </a:lnTo>
                  <a:lnTo>
                    <a:pt x="18" y="1"/>
                  </a:lnTo>
                  <a:lnTo>
                    <a:pt x="13" y="2"/>
                  </a:lnTo>
                  <a:lnTo>
                    <a:pt x="6" y="4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A42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68" name="Freeform 1032">
              <a:extLst>
                <a:ext uri="{FF2B5EF4-FFF2-40B4-BE49-F238E27FC236}">
                  <a16:creationId xmlns:a16="http://schemas.microsoft.com/office/drawing/2014/main" id="{95EF7A3A-3C3D-0309-3B46-CE0922A3D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2877"/>
              <a:ext cx="528" cy="730"/>
            </a:xfrm>
            <a:custGeom>
              <a:avLst/>
              <a:gdLst>
                <a:gd name="T0" fmla="*/ 24 w 1056"/>
                <a:gd name="T1" fmla="*/ 91 h 1461"/>
                <a:gd name="T2" fmla="*/ 72 w 1056"/>
                <a:gd name="T3" fmla="*/ 248 h 1461"/>
                <a:gd name="T4" fmla="*/ 125 w 1056"/>
                <a:gd name="T5" fmla="*/ 387 h 1461"/>
                <a:gd name="T6" fmla="*/ 184 w 1056"/>
                <a:gd name="T7" fmla="*/ 513 h 1461"/>
                <a:gd name="T8" fmla="*/ 252 w 1056"/>
                <a:gd name="T9" fmla="*/ 631 h 1461"/>
                <a:gd name="T10" fmla="*/ 331 w 1056"/>
                <a:gd name="T11" fmla="*/ 749 h 1461"/>
                <a:gd name="T12" fmla="*/ 425 w 1056"/>
                <a:gd name="T13" fmla="*/ 870 h 1461"/>
                <a:gd name="T14" fmla="*/ 534 w 1056"/>
                <a:gd name="T15" fmla="*/ 1000 h 1461"/>
                <a:gd name="T16" fmla="*/ 621 w 1056"/>
                <a:gd name="T17" fmla="*/ 1093 h 1461"/>
                <a:gd name="T18" fmla="*/ 668 w 1056"/>
                <a:gd name="T19" fmla="*/ 1140 h 1461"/>
                <a:gd name="T20" fmla="*/ 716 w 1056"/>
                <a:gd name="T21" fmla="*/ 1186 h 1461"/>
                <a:gd name="T22" fmla="*/ 765 w 1056"/>
                <a:gd name="T23" fmla="*/ 1234 h 1461"/>
                <a:gd name="T24" fmla="*/ 812 w 1056"/>
                <a:gd name="T25" fmla="*/ 1280 h 1461"/>
                <a:gd name="T26" fmla="*/ 860 w 1056"/>
                <a:gd name="T27" fmla="*/ 1327 h 1461"/>
                <a:gd name="T28" fmla="*/ 909 w 1056"/>
                <a:gd name="T29" fmla="*/ 1373 h 1461"/>
                <a:gd name="T30" fmla="*/ 956 w 1056"/>
                <a:gd name="T31" fmla="*/ 1420 h 1461"/>
                <a:gd name="T32" fmla="*/ 989 w 1056"/>
                <a:gd name="T33" fmla="*/ 1446 h 1461"/>
                <a:gd name="T34" fmla="*/ 1009 w 1056"/>
                <a:gd name="T35" fmla="*/ 1450 h 1461"/>
                <a:gd name="T36" fmla="*/ 1027 w 1056"/>
                <a:gd name="T37" fmla="*/ 1454 h 1461"/>
                <a:gd name="T38" fmla="*/ 1047 w 1056"/>
                <a:gd name="T39" fmla="*/ 1458 h 1461"/>
                <a:gd name="T40" fmla="*/ 1054 w 1056"/>
                <a:gd name="T41" fmla="*/ 1443 h 1461"/>
                <a:gd name="T42" fmla="*/ 1048 w 1056"/>
                <a:gd name="T43" fmla="*/ 1409 h 1461"/>
                <a:gd name="T44" fmla="*/ 1025 w 1056"/>
                <a:gd name="T45" fmla="*/ 1348 h 1461"/>
                <a:gd name="T46" fmla="*/ 987 w 1056"/>
                <a:gd name="T47" fmla="*/ 1259 h 1461"/>
                <a:gd name="T48" fmla="*/ 949 w 1056"/>
                <a:gd name="T49" fmla="*/ 1170 h 1461"/>
                <a:gd name="T50" fmla="*/ 909 w 1056"/>
                <a:gd name="T51" fmla="*/ 1079 h 1461"/>
                <a:gd name="T52" fmla="*/ 867 w 1056"/>
                <a:gd name="T53" fmla="*/ 988 h 1461"/>
                <a:gd name="T54" fmla="*/ 822 w 1056"/>
                <a:gd name="T55" fmla="*/ 897 h 1461"/>
                <a:gd name="T56" fmla="*/ 774 w 1056"/>
                <a:gd name="T57" fmla="*/ 806 h 1461"/>
                <a:gd name="T58" fmla="*/ 722 w 1056"/>
                <a:gd name="T59" fmla="*/ 715 h 1461"/>
                <a:gd name="T60" fmla="*/ 665 w 1056"/>
                <a:gd name="T61" fmla="*/ 626 h 1461"/>
                <a:gd name="T62" fmla="*/ 603 w 1056"/>
                <a:gd name="T63" fmla="*/ 536 h 1461"/>
                <a:gd name="T64" fmla="*/ 536 w 1056"/>
                <a:gd name="T65" fmla="*/ 448 h 1461"/>
                <a:gd name="T66" fmla="*/ 461 w 1056"/>
                <a:gd name="T67" fmla="*/ 362 h 1461"/>
                <a:gd name="T68" fmla="*/ 380 w 1056"/>
                <a:gd name="T69" fmla="*/ 278 h 1461"/>
                <a:gd name="T70" fmla="*/ 290 w 1056"/>
                <a:gd name="T71" fmla="*/ 195 h 1461"/>
                <a:gd name="T72" fmla="*/ 191 w 1056"/>
                <a:gd name="T73" fmla="*/ 115 h 1461"/>
                <a:gd name="T74" fmla="*/ 82 w 1056"/>
                <a:gd name="T75" fmla="*/ 38 h 1461"/>
                <a:gd name="T76" fmla="*/ 19 w 1056"/>
                <a:gd name="T77" fmla="*/ 1 h 1461"/>
                <a:gd name="T78" fmla="*/ 6 w 1056"/>
                <a:gd name="T79" fmla="*/ 4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56" h="1461">
                  <a:moveTo>
                    <a:pt x="0" y="5"/>
                  </a:moveTo>
                  <a:lnTo>
                    <a:pt x="24" y="91"/>
                  </a:lnTo>
                  <a:lnTo>
                    <a:pt x="48" y="172"/>
                  </a:lnTo>
                  <a:lnTo>
                    <a:pt x="72" y="248"/>
                  </a:lnTo>
                  <a:lnTo>
                    <a:pt x="97" y="319"/>
                  </a:lnTo>
                  <a:lnTo>
                    <a:pt x="125" y="387"/>
                  </a:lnTo>
                  <a:lnTo>
                    <a:pt x="153" y="450"/>
                  </a:lnTo>
                  <a:lnTo>
                    <a:pt x="184" y="513"/>
                  </a:lnTo>
                  <a:lnTo>
                    <a:pt x="216" y="573"/>
                  </a:lnTo>
                  <a:lnTo>
                    <a:pt x="252" y="631"/>
                  </a:lnTo>
                  <a:lnTo>
                    <a:pt x="290" y="690"/>
                  </a:lnTo>
                  <a:lnTo>
                    <a:pt x="331" y="749"/>
                  </a:lnTo>
                  <a:lnTo>
                    <a:pt x="376" y="809"/>
                  </a:lnTo>
                  <a:lnTo>
                    <a:pt x="425" y="870"/>
                  </a:lnTo>
                  <a:lnTo>
                    <a:pt x="478" y="933"/>
                  </a:lnTo>
                  <a:lnTo>
                    <a:pt x="534" y="1000"/>
                  </a:lnTo>
                  <a:lnTo>
                    <a:pt x="596" y="1070"/>
                  </a:lnTo>
                  <a:lnTo>
                    <a:pt x="621" y="1093"/>
                  </a:lnTo>
                  <a:lnTo>
                    <a:pt x="645" y="1116"/>
                  </a:lnTo>
                  <a:lnTo>
                    <a:pt x="668" y="1140"/>
                  </a:lnTo>
                  <a:lnTo>
                    <a:pt x="692" y="1163"/>
                  </a:lnTo>
                  <a:lnTo>
                    <a:pt x="716" y="1186"/>
                  </a:lnTo>
                  <a:lnTo>
                    <a:pt x="740" y="1209"/>
                  </a:lnTo>
                  <a:lnTo>
                    <a:pt x="765" y="1234"/>
                  </a:lnTo>
                  <a:lnTo>
                    <a:pt x="789" y="1257"/>
                  </a:lnTo>
                  <a:lnTo>
                    <a:pt x="812" y="1280"/>
                  </a:lnTo>
                  <a:lnTo>
                    <a:pt x="836" y="1303"/>
                  </a:lnTo>
                  <a:lnTo>
                    <a:pt x="860" y="1327"/>
                  </a:lnTo>
                  <a:lnTo>
                    <a:pt x="884" y="1350"/>
                  </a:lnTo>
                  <a:lnTo>
                    <a:pt x="909" y="1373"/>
                  </a:lnTo>
                  <a:lnTo>
                    <a:pt x="932" y="1396"/>
                  </a:lnTo>
                  <a:lnTo>
                    <a:pt x="956" y="1420"/>
                  </a:lnTo>
                  <a:lnTo>
                    <a:pt x="980" y="1443"/>
                  </a:lnTo>
                  <a:lnTo>
                    <a:pt x="989" y="1446"/>
                  </a:lnTo>
                  <a:lnTo>
                    <a:pt x="1000" y="1448"/>
                  </a:lnTo>
                  <a:lnTo>
                    <a:pt x="1009" y="1450"/>
                  </a:lnTo>
                  <a:lnTo>
                    <a:pt x="1018" y="1451"/>
                  </a:lnTo>
                  <a:lnTo>
                    <a:pt x="1027" y="1454"/>
                  </a:lnTo>
                  <a:lnTo>
                    <a:pt x="1038" y="1456"/>
                  </a:lnTo>
                  <a:lnTo>
                    <a:pt x="1047" y="1458"/>
                  </a:lnTo>
                  <a:lnTo>
                    <a:pt x="1056" y="1461"/>
                  </a:lnTo>
                  <a:lnTo>
                    <a:pt x="1054" y="1443"/>
                  </a:lnTo>
                  <a:lnTo>
                    <a:pt x="1050" y="1426"/>
                  </a:lnTo>
                  <a:lnTo>
                    <a:pt x="1048" y="1409"/>
                  </a:lnTo>
                  <a:lnTo>
                    <a:pt x="1045" y="1391"/>
                  </a:lnTo>
                  <a:lnTo>
                    <a:pt x="1025" y="1348"/>
                  </a:lnTo>
                  <a:lnTo>
                    <a:pt x="1007" y="1304"/>
                  </a:lnTo>
                  <a:lnTo>
                    <a:pt x="987" y="1259"/>
                  </a:lnTo>
                  <a:lnTo>
                    <a:pt x="969" y="1214"/>
                  </a:lnTo>
                  <a:lnTo>
                    <a:pt x="949" y="1170"/>
                  </a:lnTo>
                  <a:lnTo>
                    <a:pt x="928" y="1124"/>
                  </a:lnTo>
                  <a:lnTo>
                    <a:pt x="909" y="1079"/>
                  </a:lnTo>
                  <a:lnTo>
                    <a:pt x="888" y="1034"/>
                  </a:lnTo>
                  <a:lnTo>
                    <a:pt x="867" y="988"/>
                  </a:lnTo>
                  <a:lnTo>
                    <a:pt x="844" y="943"/>
                  </a:lnTo>
                  <a:lnTo>
                    <a:pt x="822" y="897"/>
                  </a:lnTo>
                  <a:lnTo>
                    <a:pt x="798" y="851"/>
                  </a:lnTo>
                  <a:lnTo>
                    <a:pt x="774" y="806"/>
                  </a:lnTo>
                  <a:lnTo>
                    <a:pt x="748" y="760"/>
                  </a:lnTo>
                  <a:lnTo>
                    <a:pt x="722" y="715"/>
                  </a:lnTo>
                  <a:lnTo>
                    <a:pt x="694" y="670"/>
                  </a:lnTo>
                  <a:lnTo>
                    <a:pt x="665" y="626"/>
                  </a:lnTo>
                  <a:lnTo>
                    <a:pt x="636" y="581"/>
                  </a:lnTo>
                  <a:lnTo>
                    <a:pt x="603" y="536"/>
                  </a:lnTo>
                  <a:lnTo>
                    <a:pt x="571" y="492"/>
                  </a:lnTo>
                  <a:lnTo>
                    <a:pt x="536" y="448"/>
                  </a:lnTo>
                  <a:lnTo>
                    <a:pt x="500" y="404"/>
                  </a:lnTo>
                  <a:lnTo>
                    <a:pt x="461" y="362"/>
                  </a:lnTo>
                  <a:lnTo>
                    <a:pt x="421" y="319"/>
                  </a:lnTo>
                  <a:lnTo>
                    <a:pt x="380" y="278"/>
                  </a:lnTo>
                  <a:lnTo>
                    <a:pt x="336" y="236"/>
                  </a:lnTo>
                  <a:lnTo>
                    <a:pt x="290" y="195"/>
                  </a:lnTo>
                  <a:lnTo>
                    <a:pt x="241" y="154"/>
                  </a:lnTo>
                  <a:lnTo>
                    <a:pt x="191" y="115"/>
                  </a:lnTo>
                  <a:lnTo>
                    <a:pt x="138" y="76"/>
                  </a:lnTo>
                  <a:lnTo>
                    <a:pt x="82" y="38"/>
                  </a:lnTo>
                  <a:lnTo>
                    <a:pt x="25" y="0"/>
                  </a:lnTo>
                  <a:lnTo>
                    <a:pt x="19" y="1"/>
                  </a:lnTo>
                  <a:lnTo>
                    <a:pt x="13" y="2"/>
                  </a:lnTo>
                  <a:lnTo>
                    <a:pt x="6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424C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69" name="Freeform 1033">
              <a:extLst>
                <a:ext uri="{FF2B5EF4-FFF2-40B4-BE49-F238E27FC236}">
                  <a16:creationId xmlns:a16="http://schemas.microsoft.com/office/drawing/2014/main" id="{4FF59B38-57EA-0F0A-9097-87F01CFE5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" y="2881"/>
              <a:ext cx="507" cy="701"/>
            </a:xfrm>
            <a:custGeom>
              <a:avLst/>
              <a:gdLst>
                <a:gd name="T0" fmla="*/ 25 w 1015"/>
                <a:gd name="T1" fmla="*/ 88 h 1403"/>
                <a:gd name="T2" fmla="*/ 75 w 1015"/>
                <a:gd name="T3" fmla="*/ 240 h 1403"/>
                <a:gd name="T4" fmla="*/ 128 w 1015"/>
                <a:gd name="T5" fmla="*/ 374 h 1403"/>
                <a:gd name="T6" fmla="*/ 186 w 1015"/>
                <a:gd name="T7" fmla="*/ 495 h 1403"/>
                <a:gd name="T8" fmla="*/ 252 w 1015"/>
                <a:gd name="T9" fmla="*/ 611 h 1403"/>
                <a:gd name="T10" fmla="*/ 330 w 1015"/>
                <a:gd name="T11" fmla="*/ 725 h 1403"/>
                <a:gd name="T12" fmla="*/ 421 w 1015"/>
                <a:gd name="T13" fmla="*/ 843 h 1403"/>
                <a:gd name="T14" fmla="*/ 530 w 1015"/>
                <a:gd name="T15" fmla="*/ 971 h 1403"/>
                <a:gd name="T16" fmla="*/ 613 w 1015"/>
                <a:gd name="T17" fmla="*/ 1063 h 1403"/>
                <a:gd name="T18" fmla="*/ 657 w 1015"/>
                <a:gd name="T19" fmla="*/ 1106 h 1403"/>
                <a:gd name="T20" fmla="*/ 702 w 1015"/>
                <a:gd name="T21" fmla="*/ 1150 h 1403"/>
                <a:gd name="T22" fmla="*/ 746 w 1015"/>
                <a:gd name="T23" fmla="*/ 1192 h 1403"/>
                <a:gd name="T24" fmla="*/ 790 w 1015"/>
                <a:gd name="T25" fmla="*/ 1236 h 1403"/>
                <a:gd name="T26" fmla="*/ 833 w 1015"/>
                <a:gd name="T27" fmla="*/ 1279 h 1403"/>
                <a:gd name="T28" fmla="*/ 878 w 1015"/>
                <a:gd name="T29" fmla="*/ 1321 h 1403"/>
                <a:gd name="T30" fmla="*/ 922 w 1015"/>
                <a:gd name="T31" fmla="*/ 1364 h 1403"/>
                <a:gd name="T32" fmla="*/ 953 w 1015"/>
                <a:gd name="T33" fmla="*/ 1388 h 1403"/>
                <a:gd name="T34" fmla="*/ 971 w 1015"/>
                <a:gd name="T35" fmla="*/ 1393 h 1403"/>
                <a:gd name="T36" fmla="*/ 988 w 1015"/>
                <a:gd name="T37" fmla="*/ 1396 h 1403"/>
                <a:gd name="T38" fmla="*/ 1006 w 1015"/>
                <a:gd name="T39" fmla="*/ 1401 h 1403"/>
                <a:gd name="T40" fmla="*/ 1012 w 1015"/>
                <a:gd name="T41" fmla="*/ 1387 h 1403"/>
                <a:gd name="T42" fmla="*/ 1006 w 1015"/>
                <a:gd name="T43" fmla="*/ 1355 h 1403"/>
                <a:gd name="T44" fmla="*/ 983 w 1015"/>
                <a:gd name="T45" fmla="*/ 1296 h 1403"/>
                <a:gd name="T46" fmla="*/ 945 w 1015"/>
                <a:gd name="T47" fmla="*/ 1212 h 1403"/>
                <a:gd name="T48" fmla="*/ 908 w 1015"/>
                <a:gd name="T49" fmla="*/ 1127 h 1403"/>
                <a:gd name="T50" fmla="*/ 869 w 1015"/>
                <a:gd name="T51" fmla="*/ 1043 h 1403"/>
                <a:gd name="T52" fmla="*/ 829 w 1015"/>
                <a:gd name="T53" fmla="*/ 957 h 1403"/>
                <a:gd name="T54" fmla="*/ 787 w 1015"/>
                <a:gd name="T55" fmla="*/ 873 h 1403"/>
                <a:gd name="T56" fmla="*/ 741 w 1015"/>
                <a:gd name="T57" fmla="*/ 789 h 1403"/>
                <a:gd name="T58" fmla="*/ 693 w 1015"/>
                <a:gd name="T59" fmla="*/ 705 h 1403"/>
                <a:gd name="T60" fmla="*/ 640 w 1015"/>
                <a:gd name="T61" fmla="*/ 622 h 1403"/>
                <a:gd name="T62" fmla="*/ 581 w 1015"/>
                <a:gd name="T63" fmla="*/ 538 h 1403"/>
                <a:gd name="T64" fmla="*/ 516 w 1015"/>
                <a:gd name="T65" fmla="*/ 455 h 1403"/>
                <a:gd name="T66" fmla="*/ 446 w 1015"/>
                <a:gd name="T67" fmla="*/ 372 h 1403"/>
                <a:gd name="T68" fmla="*/ 367 w 1015"/>
                <a:gd name="T69" fmla="*/ 289 h 1403"/>
                <a:gd name="T70" fmla="*/ 280 w 1015"/>
                <a:gd name="T71" fmla="*/ 206 h 1403"/>
                <a:gd name="T72" fmla="*/ 184 w 1015"/>
                <a:gd name="T73" fmla="*/ 123 h 1403"/>
                <a:gd name="T74" fmla="*/ 80 w 1015"/>
                <a:gd name="T75" fmla="*/ 42 h 1403"/>
                <a:gd name="T76" fmla="*/ 17 w 1015"/>
                <a:gd name="T77" fmla="*/ 1 h 1403"/>
                <a:gd name="T78" fmla="*/ 6 w 1015"/>
                <a:gd name="T79" fmla="*/ 2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5" h="1403">
                  <a:moveTo>
                    <a:pt x="0" y="4"/>
                  </a:moveTo>
                  <a:lnTo>
                    <a:pt x="25" y="88"/>
                  </a:lnTo>
                  <a:lnTo>
                    <a:pt x="50" y="167"/>
                  </a:lnTo>
                  <a:lnTo>
                    <a:pt x="75" y="240"/>
                  </a:lnTo>
                  <a:lnTo>
                    <a:pt x="102" y="309"/>
                  </a:lnTo>
                  <a:lnTo>
                    <a:pt x="128" y="374"/>
                  </a:lnTo>
                  <a:lnTo>
                    <a:pt x="156" y="436"/>
                  </a:lnTo>
                  <a:lnTo>
                    <a:pt x="186" y="495"/>
                  </a:lnTo>
                  <a:lnTo>
                    <a:pt x="218" y="553"/>
                  </a:lnTo>
                  <a:lnTo>
                    <a:pt x="252" y="611"/>
                  </a:lnTo>
                  <a:lnTo>
                    <a:pt x="289" y="667"/>
                  </a:lnTo>
                  <a:lnTo>
                    <a:pt x="330" y="725"/>
                  </a:lnTo>
                  <a:lnTo>
                    <a:pt x="374" y="782"/>
                  </a:lnTo>
                  <a:lnTo>
                    <a:pt x="421" y="843"/>
                  </a:lnTo>
                  <a:lnTo>
                    <a:pt x="473" y="905"/>
                  </a:lnTo>
                  <a:lnTo>
                    <a:pt x="530" y="971"/>
                  </a:lnTo>
                  <a:lnTo>
                    <a:pt x="591" y="1041"/>
                  </a:lnTo>
                  <a:lnTo>
                    <a:pt x="613" y="1063"/>
                  </a:lnTo>
                  <a:lnTo>
                    <a:pt x="635" y="1084"/>
                  </a:lnTo>
                  <a:lnTo>
                    <a:pt x="657" y="1106"/>
                  </a:lnTo>
                  <a:lnTo>
                    <a:pt x="680" y="1128"/>
                  </a:lnTo>
                  <a:lnTo>
                    <a:pt x="702" y="1150"/>
                  </a:lnTo>
                  <a:lnTo>
                    <a:pt x="724" y="1170"/>
                  </a:lnTo>
                  <a:lnTo>
                    <a:pt x="746" y="1192"/>
                  </a:lnTo>
                  <a:lnTo>
                    <a:pt x="768" y="1214"/>
                  </a:lnTo>
                  <a:lnTo>
                    <a:pt x="790" y="1236"/>
                  </a:lnTo>
                  <a:lnTo>
                    <a:pt x="811" y="1257"/>
                  </a:lnTo>
                  <a:lnTo>
                    <a:pt x="833" y="1279"/>
                  </a:lnTo>
                  <a:lnTo>
                    <a:pt x="856" y="1301"/>
                  </a:lnTo>
                  <a:lnTo>
                    <a:pt x="878" y="1321"/>
                  </a:lnTo>
                  <a:lnTo>
                    <a:pt x="900" y="1343"/>
                  </a:lnTo>
                  <a:lnTo>
                    <a:pt x="922" y="1364"/>
                  </a:lnTo>
                  <a:lnTo>
                    <a:pt x="944" y="1386"/>
                  </a:lnTo>
                  <a:lnTo>
                    <a:pt x="953" y="1388"/>
                  </a:lnTo>
                  <a:lnTo>
                    <a:pt x="961" y="1390"/>
                  </a:lnTo>
                  <a:lnTo>
                    <a:pt x="971" y="1393"/>
                  </a:lnTo>
                  <a:lnTo>
                    <a:pt x="980" y="1394"/>
                  </a:lnTo>
                  <a:lnTo>
                    <a:pt x="988" y="1396"/>
                  </a:lnTo>
                  <a:lnTo>
                    <a:pt x="997" y="1398"/>
                  </a:lnTo>
                  <a:lnTo>
                    <a:pt x="1006" y="1401"/>
                  </a:lnTo>
                  <a:lnTo>
                    <a:pt x="1015" y="1403"/>
                  </a:lnTo>
                  <a:lnTo>
                    <a:pt x="1012" y="1387"/>
                  </a:lnTo>
                  <a:lnTo>
                    <a:pt x="1010" y="1371"/>
                  </a:lnTo>
                  <a:lnTo>
                    <a:pt x="1006" y="1355"/>
                  </a:lnTo>
                  <a:lnTo>
                    <a:pt x="1003" y="1339"/>
                  </a:lnTo>
                  <a:lnTo>
                    <a:pt x="983" y="1296"/>
                  </a:lnTo>
                  <a:lnTo>
                    <a:pt x="965" y="1253"/>
                  </a:lnTo>
                  <a:lnTo>
                    <a:pt x="945" y="1212"/>
                  </a:lnTo>
                  <a:lnTo>
                    <a:pt x="927" y="1169"/>
                  </a:lnTo>
                  <a:lnTo>
                    <a:pt x="908" y="1127"/>
                  </a:lnTo>
                  <a:lnTo>
                    <a:pt x="889" y="1084"/>
                  </a:lnTo>
                  <a:lnTo>
                    <a:pt x="869" y="1043"/>
                  </a:lnTo>
                  <a:lnTo>
                    <a:pt x="850" y="1000"/>
                  </a:lnTo>
                  <a:lnTo>
                    <a:pt x="829" y="957"/>
                  </a:lnTo>
                  <a:lnTo>
                    <a:pt x="808" y="916"/>
                  </a:lnTo>
                  <a:lnTo>
                    <a:pt x="787" y="873"/>
                  </a:lnTo>
                  <a:lnTo>
                    <a:pt x="764" y="832"/>
                  </a:lnTo>
                  <a:lnTo>
                    <a:pt x="741" y="789"/>
                  </a:lnTo>
                  <a:lnTo>
                    <a:pt x="718" y="748"/>
                  </a:lnTo>
                  <a:lnTo>
                    <a:pt x="693" y="705"/>
                  </a:lnTo>
                  <a:lnTo>
                    <a:pt x="667" y="664"/>
                  </a:lnTo>
                  <a:lnTo>
                    <a:pt x="640" y="622"/>
                  </a:lnTo>
                  <a:lnTo>
                    <a:pt x="611" y="579"/>
                  </a:lnTo>
                  <a:lnTo>
                    <a:pt x="581" y="538"/>
                  </a:lnTo>
                  <a:lnTo>
                    <a:pt x="550" y="497"/>
                  </a:lnTo>
                  <a:lnTo>
                    <a:pt x="516" y="455"/>
                  </a:lnTo>
                  <a:lnTo>
                    <a:pt x="482" y="414"/>
                  </a:lnTo>
                  <a:lnTo>
                    <a:pt x="446" y="372"/>
                  </a:lnTo>
                  <a:lnTo>
                    <a:pt x="407" y="331"/>
                  </a:lnTo>
                  <a:lnTo>
                    <a:pt x="367" y="289"/>
                  </a:lnTo>
                  <a:lnTo>
                    <a:pt x="325" y="248"/>
                  </a:lnTo>
                  <a:lnTo>
                    <a:pt x="280" y="206"/>
                  </a:lnTo>
                  <a:lnTo>
                    <a:pt x="234" y="165"/>
                  </a:lnTo>
                  <a:lnTo>
                    <a:pt x="184" y="123"/>
                  </a:lnTo>
                  <a:lnTo>
                    <a:pt x="134" y="82"/>
                  </a:lnTo>
                  <a:lnTo>
                    <a:pt x="80" y="42"/>
                  </a:lnTo>
                  <a:lnTo>
                    <a:pt x="23" y="0"/>
                  </a:lnTo>
                  <a:lnTo>
                    <a:pt x="17" y="1"/>
                  </a:lnTo>
                  <a:lnTo>
                    <a:pt x="12" y="1"/>
                  </a:lnTo>
                  <a:lnTo>
                    <a:pt x="6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495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0" name="Freeform 1034">
              <a:extLst>
                <a:ext uri="{FF2B5EF4-FFF2-40B4-BE49-F238E27FC236}">
                  <a16:creationId xmlns:a16="http://schemas.microsoft.com/office/drawing/2014/main" id="{56671B4C-E714-98A8-A639-4DB94948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2885"/>
              <a:ext cx="488" cy="672"/>
            </a:xfrm>
            <a:custGeom>
              <a:avLst/>
              <a:gdLst>
                <a:gd name="T0" fmla="*/ 26 w 975"/>
                <a:gd name="T1" fmla="*/ 83 h 1345"/>
                <a:gd name="T2" fmla="*/ 79 w 975"/>
                <a:gd name="T3" fmla="*/ 231 h 1345"/>
                <a:gd name="T4" fmla="*/ 132 w 975"/>
                <a:gd name="T5" fmla="*/ 360 h 1345"/>
                <a:gd name="T6" fmla="*/ 190 w 975"/>
                <a:gd name="T7" fmla="*/ 477 h 1345"/>
                <a:gd name="T8" fmla="*/ 254 w 975"/>
                <a:gd name="T9" fmla="*/ 589 h 1345"/>
                <a:gd name="T10" fmla="*/ 329 w 975"/>
                <a:gd name="T11" fmla="*/ 700 h 1345"/>
                <a:gd name="T12" fmla="*/ 419 w 975"/>
                <a:gd name="T13" fmla="*/ 815 h 1345"/>
                <a:gd name="T14" fmla="*/ 527 w 975"/>
                <a:gd name="T15" fmla="*/ 943 h 1345"/>
                <a:gd name="T16" fmla="*/ 608 w 975"/>
                <a:gd name="T17" fmla="*/ 1031 h 1345"/>
                <a:gd name="T18" fmla="*/ 648 w 975"/>
                <a:gd name="T19" fmla="*/ 1072 h 1345"/>
                <a:gd name="T20" fmla="*/ 689 w 975"/>
                <a:gd name="T21" fmla="*/ 1111 h 1345"/>
                <a:gd name="T22" fmla="*/ 729 w 975"/>
                <a:gd name="T23" fmla="*/ 1150 h 1345"/>
                <a:gd name="T24" fmla="*/ 768 w 975"/>
                <a:gd name="T25" fmla="*/ 1189 h 1345"/>
                <a:gd name="T26" fmla="*/ 809 w 975"/>
                <a:gd name="T27" fmla="*/ 1229 h 1345"/>
                <a:gd name="T28" fmla="*/ 849 w 975"/>
                <a:gd name="T29" fmla="*/ 1269 h 1345"/>
                <a:gd name="T30" fmla="*/ 889 w 975"/>
                <a:gd name="T31" fmla="*/ 1309 h 1345"/>
                <a:gd name="T32" fmla="*/ 917 w 975"/>
                <a:gd name="T33" fmla="*/ 1331 h 1345"/>
                <a:gd name="T34" fmla="*/ 933 w 975"/>
                <a:gd name="T35" fmla="*/ 1334 h 1345"/>
                <a:gd name="T36" fmla="*/ 950 w 975"/>
                <a:gd name="T37" fmla="*/ 1339 h 1345"/>
                <a:gd name="T38" fmla="*/ 967 w 975"/>
                <a:gd name="T39" fmla="*/ 1342 h 1345"/>
                <a:gd name="T40" fmla="*/ 972 w 975"/>
                <a:gd name="T41" fmla="*/ 1330 h 1345"/>
                <a:gd name="T42" fmla="*/ 965 w 975"/>
                <a:gd name="T43" fmla="*/ 1298 h 1345"/>
                <a:gd name="T44" fmla="*/ 942 w 975"/>
                <a:gd name="T45" fmla="*/ 1242 h 1345"/>
                <a:gd name="T46" fmla="*/ 905 w 975"/>
                <a:gd name="T47" fmla="*/ 1161 h 1345"/>
                <a:gd name="T48" fmla="*/ 869 w 975"/>
                <a:gd name="T49" fmla="*/ 1082 h 1345"/>
                <a:gd name="T50" fmla="*/ 832 w 975"/>
                <a:gd name="T51" fmla="*/ 1004 h 1345"/>
                <a:gd name="T52" fmla="*/ 792 w 975"/>
                <a:gd name="T53" fmla="*/ 925 h 1345"/>
                <a:gd name="T54" fmla="*/ 753 w 975"/>
                <a:gd name="T55" fmla="*/ 848 h 1345"/>
                <a:gd name="T56" fmla="*/ 711 w 975"/>
                <a:gd name="T57" fmla="*/ 771 h 1345"/>
                <a:gd name="T58" fmla="*/ 665 w 975"/>
                <a:gd name="T59" fmla="*/ 694 h 1345"/>
                <a:gd name="T60" fmla="*/ 615 w 975"/>
                <a:gd name="T61" fmla="*/ 617 h 1345"/>
                <a:gd name="T62" fmla="*/ 560 w 975"/>
                <a:gd name="T63" fmla="*/ 539 h 1345"/>
                <a:gd name="T64" fmla="*/ 499 w 975"/>
                <a:gd name="T65" fmla="*/ 461 h 1345"/>
                <a:gd name="T66" fmla="*/ 431 w 975"/>
                <a:gd name="T67" fmla="*/ 380 h 1345"/>
                <a:gd name="T68" fmla="*/ 356 w 975"/>
                <a:gd name="T69" fmla="*/ 300 h 1345"/>
                <a:gd name="T70" fmla="*/ 273 w 975"/>
                <a:gd name="T71" fmla="*/ 217 h 1345"/>
                <a:gd name="T72" fmla="*/ 180 w 975"/>
                <a:gd name="T73" fmla="*/ 132 h 1345"/>
                <a:gd name="T74" fmla="*/ 79 w 975"/>
                <a:gd name="T75" fmla="*/ 45 h 1345"/>
                <a:gd name="T76" fmla="*/ 18 w 975"/>
                <a:gd name="T77" fmla="*/ 0 h 1345"/>
                <a:gd name="T78" fmla="*/ 5 w 975"/>
                <a:gd name="T79" fmla="*/ 1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75" h="1345">
                  <a:moveTo>
                    <a:pt x="0" y="1"/>
                  </a:moveTo>
                  <a:lnTo>
                    <a:pt x="26" y="83"/>
                  </a:lnTo>
                  <a:lnTo>
                    <a:pt x="53" y="159"/>
                  </a:lnTo>
                  <a:lnTo>
                    <a:pt x="79" y="231"/>
                  </a:lnTo>
                  <a:lnTo>
                    <a:pt x="106" y="298"/>
                  </a:lnTo>
                  <a:lnTo>
                    <a:pt x="132" y="360"/>
                  </a:lnTo>
                  <a:lnTo>
                    <a:pt x="160" y="420"/>
                  </a:lnTo>
                  <a:lnTo>
                    <a:pt x="190" y="477"/>
                  </a:lnTo>
                  <a:lnTo>
                    <a:pt x="221" y="534"/>
                  </a:lnTo>
                  <a:lnTo>
                    <a:pt x="254" y="589"/>
                  </a:lnTo>
                  <a:lnTo>
                    <a:pt x="290" y="643"/>
                  </a:lnTo>
                  <a:lnTo>
                    <a:pt x="329" y="700"/>
                  </a:lnTo>
                  <a:lnTo>
                    <a:pt x="373" y="756"/>
                  </a:lnTo>
                  <a:lnTo>
                    <a:pt x="419" y="815"/>
                  </a:lnTo>
                  <a:lnTo>
                    <a:pt x="471" y="877"/>
                  </a:lnTo>
                  <a:lnTo>
                    <a:pt x="527" y="943"/>
                  </a:lnTo>
                  <a:lnTo>
                    <a:pt x="588" y="1012"/>
                  </a:lnTo>
                  <a:lnTo>
                    <a:pt x="608" y="1031"/>
                  </a:lnTo>
                  <a:lnTo>
                    <a:pt x="629" y="1051"/>
                  </a:lnTo>
                  <a:lnTo>
                    <a:pt x="648" y="1072"/>
                  </a:lnTo>
                  <a:lnTo>
                    <a:pt x="669" y="1091"/>
                  </a:lnTo>
                  <a:lnTo>
                    <a:pt x="689" y="1111"/>
                  </a:lnTo>
                  <a:lnTo>
                    <a:pt x="708" y="1130"/>
                  </a:lnTo>
                  <a:lnTo>
                    <a:pt x="729" y="1150"/>
                  </a:lnTo>
                  <a:lnTo>
                    <a:pt x="749" y="1169"/>
                  </a:lnTo>
                  <a:lnTo>
                    <a:pt x="768" y="1189"/>
                  </a:lnTo>
                  <a:lnTo>
                    <a:pt x="789" y="1209"/>
                  </a:lnTo>
                  <a:lnTo>
                    <a:pt x="809" y="1229"/>
                  </a:lnTo>
                  <a:lnTo>
                    <a:pt x="828" y="1249"/>
                  </a:lnTo>
                  <a:lnTo>
                    <a:pt x="849" y="1269"/>
                  </a:lnTo>
                  <a:lnTo>
                    <a:pt x="869" y="1288"/>
                  </a:lnTo>
                  <a:lnTo>
                    <a:pt x="889" y="1309"/>
                  </a:lnTo>
                  <a:lnTo>
                    <a:pt x="909" y="1328"/>
                  </a:lnTo>
                  <a:lnTo>
                    <a:pt x="917" y="1331"/>
                  </a:lnTo>
                  <a:lnTo>
                    <a:pt x="925" y="1333"/>
                  </a:lnTo>
                  <a:lnTo>
                    <a:pt x="933" y="1334"/>
                  </a:lnTo>
                  <a:lnTo>
                    <a:pt x="942" y="1336"/>
                  </a:lnTo>
                  <a:lnTo>
                    <a:pt x="950" y="1339"/>
                  </a:lnTo>
                  <a:lnTo>
                    <a:pt x="958" y="1340"/>
                  </a:lnTo>
                  <a:lnTo>
                    <a:pt x="967" y="1342"/>
                  </a:lnTo>
                  <a:lnTo>
                    <a:pt x="975" y="1345"/>
                  </a:lnTo>
                  <a:lnTo>
                    <a:pt x="972" y="1330"/>
                  </a:lnTo>
                  <a:lnTo>
                    <a:pt x="969" y="1313"/>
                  </a:lnTo>
                  <a:lnTo>
                    <a:pt x="965" y="1298"/>
                  </a:lnTo>
                  <a:lnTo>
                    <a:pt x="962" y="1283"/>
                  </a:lnTo>
                  <a:lnTo>
                    <a:pt x="942" y="1242"/>
                  </a:lnTo>
                  <a:lnTo>
                    <a:pt x="924" y="1202"/>
                  </a:lnTo>
                  <a:lnTo>
                    <a:pt x="905" y="1161"/>
                  </a:lnTo>
                  <a:lnTo>
                    <a:pt x="887" y="1121"/>
                  </a:lnTo>
                  <a:lnTo>
                    <a:pt x="869" y="1082"/>
                  </a:lnTo>
                  <a:lnTo>
                    <a:pt x="850" y="1043"/>
                  </a:lnTo>
                  <a:lnTo>
                    <a:pt x="832" y="1004"/>
                  </a:lnTo>
                  <a:lnTo>
                    <a:pt x="812" y="964"/>
                  </a:lnTo>
                  <a:lnTo>
                    <a:pt x="792" y="925"/>
                  </a:lnTo>
                  <a:lnTo>
                    <a:pt x="773" y="887"/>
                  </a:lnTo>
                  <a:lnTo>
                    <a:pt x="753" y="848"/>
                  </a:lnTo>
                  <a:lnTo>
                    <a:pt x="733" y="810"/>
                  </a:lnTo>
                  <a:lnTo>
                    <a:pt x="711" y="771"/>
                  </a:lnTo>
                  <a:lnTo>
                    <a:pt x="688" y="733"/>
                  </a:lnTo>
                  <a:lnTo>
                    <a:pt x="665" y="694"/>
                  </a:lnTo>
                  <a:lnTo>
                    <a:pt x="640" y="656"/>
                  </a:lnTo>
                  <a:lnTo>
                    <a:pt x="615" y="617"/>
                  </a:lnTo>
                  <a:lnTo>
                    <a:pt x="587" y="579"/>
                  </a:lnTo>
                  <a:lnTo>
                    <a:pt x="560" y="539"/>
                  </a:lnTo>
                  <a:lnTo>
                    <a:pt x="530" y="500"/>
                  </a:lnTo>
                  <a:lnTo>
                    <a:pt x="499" y="461"/>
                  </a:lnTo>
                  <a:lnTo>
                    <a:pt x="465" y="421"/>
                  </a:lnTo>
                  <a:lnTo>
                    <a:pt x="431" y="380"/>
                  </a:lnTo>
                  <a:lnTo>
                    <a:pt x="395" y="340"/>
                  </a:lnTo>
                  <a:lnTo>
                    <a:pt x="356" y="300"/>
                  </a:lnTo>
                  <a:lnTo>
                    <a:pt x="315" y="258"/>
                  </a:lnTo>
                  <a:lnTo>
                    <a:pt x="273" y="217"/>
                  </a:lnTo>
                  <a:lnTo>
                    <a:pt x="228" y="174"/>
                  </a:lnTo>
                  <a:lnTo>
                    <a:pt x="180" y="132"/>
                  </a:lnTo>
                  <a:lnTo>
                    <a:pt x="131" y="89"/>
                  </a:lnTo>
                  <a:lnTo>
                    <a:pt x="79" y="45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459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1" name="Freeform 1035">
              <a:extLst>
                <a:ext uri="{FF2B5EF4-FFF2-40B4-BE49-F238E27FC236}">
                  <a16:creationId xmlns:a16="http://schemas.microsoft.com/office/drawing/2014/main" id="{0A560FCF-565E-2FA9-B12E-A297965F8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" y="2889"/>
              <a:ext cx="467" cy="644"/>
            </a:xfrm>
            <a:custGeom>
              <a:avLst/>
              <a:gdLst>
                <a:gd name="T0" fmla="*/ 29 w 935"/>
                <a:gd name="T1" fmla="*/ 81 h 1287"/>
                <a:gd name="T2" fmla="*/ 83 w 935"/>
                <a:gd name="T3" fmla="*/ 224 h 1287"/>
                <a:gd name="T4" fmla="*/ 136 w 935"/>
                <a:gd name="T5" fmla="*/ 348 h 1287"/>
                <a:gd name="T6" fmla="*/ 193 w 935"/>
                <a:gd name="T7" fmla="*/ 461 h 1287"/>
                <a:gd name="T8" fmla="*/ 256 w 935"/>
                <a:gd name="T9" fmla="*/ 567 h 1287"/>
                <a:gd name="T10" fmla="*/ 330 w 935"/>
                <a:gd name="T11" fmla="*/ 675 h 1287"/>
                <a:gd name="T12" fmla="*/ 417 w 935"/>
                <a:gd name="T13" fmla="*/ 788 h 1287"/>
                <a:gd name="T14" fmla="*/ 525 w 935"/>
                <a:gd name="T15" fmla="*/ 915 h 1287"/>
                <a:gd name="T16" fmla="*/ 604 w 935"/>
                <a:gd name="T17" fmla="*/ 1002 h 1287"/>
                <a:gd name="T18" fmla="*/ 640 w 935"/>
                <a:gd name="T19" fmla="*/ 1038 h 1287"/>
                <a:gd name="T20" fmla="*/ 676 w 935"/>
                <a:gd name="T21" fmla="*/ 1074 h 1287"/>
                <a:gd name="T22" fmla="*/ 711 w 935"/>
                <a:gd name="T23" fmla="*/ 1110 h 1287"/>
                <a:gd name="T24" fmla="*/ 748 w 935"/>
                <a:gd name="T25" fmla="*/ 1145 h 1287"/>
                <a:gd name="T26" fmla="*/ 784 w 935"/>
                <a:gd name="T27" fmla="*/ 1182 h 1287"/>
                <a:gd name="T28" fmla="*/ 820 w 935"/>
                <a:gd name="T29" fmla="*/ 1218 h 1287"/>
                <a:gd name="T30" fmla="*/ 855 w 935"/>
                <a:gd name="T31" fmla="*/ 1254 h 1287"/>
                <a:gd name="T32" fmla="*/ 882 w 935"/>
                <a:gd name="T33" fmla="*/ 1274 h 1287"/>
                <a:gd name="T34" fmla="*/ 897 w 935"/>
                <a:gd name="T35" fmla="*/ 1278 h 1287"/>
                <a:gd name="T36" fmla="*/ 912 w 935"/>
                <a:gd name="T37" fmla="*/ 1281 h 1287"/>
                <a:gd name="T38" fmla="*/ 927 w 935"/>
                <a:gd name="T39" fmla="*/ 1285 h 1287"/>
                <a:gd name="T40" fmla="*/ 931 w 935"/>
                <a:gd name="T41" fmla="*/ 1272 h 1287"/>
                <a:gd name="T42" fmla="*/ 924 w 935"/>
                <a:gd name="T43" fmla="*/ 1244 h 1287"/>
                <a:gd name="T44" fmla="*/ 901 w 935"/>
                <a:gd name="T45" fmla="*/ 1190 h 1287"/>
                <a:gd name="T46" fmla="*/ 865 w 935"/>
                <a:gd name="T47" fmla="*/ 1113 h 1287"/>
                <a:gd name="T48" fmla="*/ 829 w 935"/>
                <a:gd name="T49" fmla="*/ 1038 h 1287"/>
                <a:gd name="T50" fmla="*/ 793 w 935"/>
                <a:gd name="T51" fmla="*/ 966 h 1287"/>
                <a:gd name="T52" fmla="*/ 756 w 935"/>
                <a:gd name="T53" fmla="*/ 894 h 1287"/>
                <a:gd name="T54" fmla="*/ 718 w 935"/>
                <a:gd name="T55" fmla="*/ 824 h 1287"/>
                <a:gd name="T56" fmla="*/ 679 w 935"/>
                <a:gd name="T57" fmla="*/ 754 h 1287"/>
                <a:gd name="T58" fmla="*/ 636 w 935"/>
                <a:gd name="T59" fmla="*/ 683 h 1287"/>
                <a:gd name="T60" fmla="*/ 589 w 935"/>
                <a:gd name="T61" fmla="*/ 613 h 1287"/>
                <a:gd name="T62" fmla="*/ 537 w 935"/>
                <a:gd name="T63" fmla="*/ 541 h 1287"/>
                <a:gd name="T64" fmla="*/ 480 w 935"/>
                <a:gd name="T65" fmla="*/ 467 h 1287"/>
                <a:gd name="T66" fmla="*/ 416 w 935"/>
                <a:gd name="T67" fmla="*/ 391 h 1287"/>
                <a:gd name="T68" fmla="*/ 345 w 935"/>
                <a:gd name="T69" fmla="*/ 311 h 1287"/>
                <a:gd name="T70" fmla="*/ 264 w 935"/>
                <a:gd name="T71" fmla="*/ 227 h 1287"/>
                <a:gd name="T72" fmla="*/ 175 w 935"/>
                <a:gd name="T73" fmla="*/ 141 h 1287"/>
                <a:gd name="T74" fmla="*/ 76 w 935"/>
                <a:gd name="T75" fmla="*/ 49 h 1287"/>
                <a:gd name="T76" fmla="*/ 17 w 935"/>
                <a:gd name="T77" fmla="*/ 2 h 1287"/>
                <a:gd name="T78" fmla="*/ 6 w 935"/>
                <a:gd name="T79" fmla="*/ 2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5" h="1287">
                  <a:moveTo>
                    <a:pt x="0" y="2"/>
                  </a:moveTo>
                  <a:lnTo>
                    <a:pt x="29" y="81"/>
                  </a:lnTo>
                  <a:lnTo>
                    <a:pt x="57" y="155"/>
                  </a:lnTo>
                  <a:lnTo>
                    <a:pt x="83" y="224"/>
                  </a:lnTo>
                  <a:lnTo>
                    <a:pt x="110" y="287"/>
                  </a:lnTo>
                  <a:lnTo>
                    <a:pt x="136" y="348"/>
                  </a:lnTo>
                  <a:lnTo>
                    <a:pt x="164" y="406"/>
                  </a:lnTo>
                  <a:lnTo>
                    <a:pt x="193" y="461"/>
                  </a:lnTo>
                  <a:lnTo>
                    <a:pt x="223" y="514"/>
                  </a:lnTo>
                  <a:lnTo>
                    <a:pt x="256" y="567"/>
                  </a:lnTo>
                  <a:lnTo>
                    <a:pt x="291" y="621"/>
                  </a:lnTo>
                  <a:lnTo>
                    <a:pt x="330" y="675"/>
                  </a:lnTo>
                  <a:lnTo>
                    <a:pt x="371" y="731"/>
                  </a:lnTo>
                  <a:lnTo>
                    <a:pt x="417" y="788"/>
                  </a:lnTo>
                  <a:lnTo>
                    <a:pt x="468" y="849"/>
                  </a:lnTo>
                  <a:lnTo>
                    <a:pt x="525" y="915"/>
                  </a:lnTo>
                  <a:lnTo>
                    <a:pt x="586" y="984"/>
                  </a:lnTo>
                  <a:lnTo>
                    <a:pt x="604" y="1002"/>
                  </a:lnTo>
                  <a:lnTo>
                    <a:pt x="621" y="1020"/>
                  </a:lnTo>
                  <a:lnTo>
                    <a:pt x="640" y="1038"/>
                  </a:lnTo>
                  <a:lnTo>
                    <a:pt x="657" y="1055"/>
                  </a:lnTo>
                  <a:lnTo>
                    <a:pt x="676" y="1074"/>
                  </a:lnTo>
                  <a:lnTo>
                    <a:pt x="694" y="1091"/>
                  </a:lnTo>
                  <a:lnTo>
                    <a:pt x="711" y="1110"/>
                  </a:lnTo>
                  <a:lnTo>
                    <a:pt x="730" y="1128"/>
                  </a:lnTo>
                  <a:lnTo>
                    <a:pt x="748" y="1145"/>
                  </a:lnTo>
                  <a:lnTo>
                    <a:pt x="765" y="1164"/>
                  </a:lnTo>
                  <a:lnTo>
                    <a:pt x="784" y="1182"/>
                  </a:lnTo>
                  <a:lnTo>
                    <a:pt x="802" y="1199"/>
                  </a:lnTo>
                  <a:lnTo>
                    <a:pt x="820" y="1218"/>
                  </a:lnTo>
                  <a:lnTo>
                    <a:pt x="838" y="1236"/>
                  </a:lnTo>
                  <a:lnTo>
                    <a:pt x="855" y="1254"/>
                  </a:lnTo>
                  <a:lnTo>
                    <a:pt x="874" y="1272"/>
                  </a:lnTo>
                  <a:lnTo>
                    <a:pt x="882" y="1274"/>
                  </a:lnTo>
                  <a:lnTo>
                    <a:pt x="889" y="1275"/>
                  </a:lnTo>
                  <a:lnTo>
                    <a:pt x="897" y="1278"/>
                  </a:lnTo>
                  <a:lnTo>
                    <a:pt x="905" y="1279"/>
                  </a:lnTo>
                  <a:lnTo>
                    <a:pt x="912" y="1281"/>
                  </a:lnTo>
                  <a:lnTo>
                    <a:pt x="920" y="1282"/>
                  </a:lnTo>
                  <a:lnTo>
                    <a:pt x="927" y="1285"/>
                  </a:lnTo>
                  <a:lnTo>
                    <a:pt x="935" y="1287"/>
                  </a:lnTo>
                  <a:lnTo>
                    <a:pt x="931" y="1272"/>
                  </a:lnTo>
                  <a:lnTo>
                    <a:pt x="928" y="1258"/>
                  </a:lnTo>
                  <a:lnTo>
                    <a:pt x="924" y="1244"/>
                  </a:lnTo>
                  <a:lnTo>
                    <a:pt x="921" y="1231"/>
                  </a:lnTo>
                  <a:lnTo>
                    <a:pt x="901" y="1190"/>
                  </a:lnTo>
                  <a:lnTo>
                    <a:pt x="883" y="1151"/>
                  </a:lnTo>
                  <a:lnTo>
                    <a:pt x="865" y="1113"/>
                  </a:lnTo>
                  <a:lnTo>
                    <a:pt x="846" y="1075"/>
                  </a:lnTo>
                  <a:lnTo>
                    <a:pt x="829" y="1038"/>
                  </a:lnTo>
                  <a:lnTo>
                    <a:pt x="810" y="1001"/>
                  </a:lnTo>
                  <a:lnTo>
                    <a:pt x="793" y="966"/>
                  </a:lnTo>
                  <a:lnTo>
                    <a:pt x="775" y="930"/>
                  </a:lnTo>
                  <a:lnTo>
                    <a:pt x="756" y="894"/>
                  </a:lnTo>
                  <a:lnTo>
                    <a:pt x="738" y="859"/>
                  </a:lnTo>
                  <a:lnTo>
                    <a:pt x="718" y="824"/>
                  </a:lnTo>
                  <a:lnTo>
                    <a:pt x="699" y="789"/>
                  </a:lnTo>
                  <a:lnTo>
                    <a:pt x="679" y="754"/>
                  </a:lnTo>
                  <a:lnTo>
                    <a:pt x="658" y="719"/>
                  </a:lnTo>
                  <a:lnTo>
                    <a:pt x="636" y="683"/>
                  </a:lnTo>
                  <a:lnTo>
                    <a:pt x="613" y="649"/>
                  </a:lnTo>
                  <a:lnTo>
                    <a:pt x="589" y="613"/>
                  </a:lnTo>
                  <a:lnTo>
                    <a:pt x="564" y="577"/>
                  </a:lnTo>
                  <a:lnTo>
                    <a:pt x="537" y="541"/>
                  </a:lnTo>
                  <a:lnTo>
                    <a:pt x="510" y="505"/>
                  </a:lnTo>
                  <a:lnTo>
                    <a:pt x="480" y="467"/>
                  </a:lnTo>
                  <a:lnTo>
                    <a:pt x="448" y="429"/>
                  </a:lnTo>
                  <a:lnTo>
                    <a:pt x="416" y="391"/>
                  </a:lnTo>
                  <a:lnTo>
                    <a:pt x="380" y="352"/>
                  </a:lnTo>
                  <a:lnTo>
                    <a:pt x="345" y="311"/>
                  </a:lnTo>
                  <a:lnTo>
                    <a:pt x="306" y="270"/>
                  </a:lnTo>
                  <a:lnTo>
                    <a:pt x="264" y="227"/>
                  </a:lnTo>
                  <a:lnTo>
                    <a:pt x="221" y="185"/>
                  </a:lnTo>
                  <a:lnTo>
                    <a:pt x="175" y="141"/>
                  </a:lnTo>
                  <a:lnTo>
                    <a:pt x="127" y="95"/>
                  </a:lnTo>
                  <a:lnTo>
                    <a:pt x="76" y="49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5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2" name="Freeform 1036">
              <a:extLst>
                <a:ext uri="{FF2B5EF4-FFF2-40B4-BE49-F238E27FC236}">
                  <a16:creationId xmlns:a16="http://schemas.microsoft.com/office/drawing/2014/main" id="{6237F0F9-A2F1-A467-4E30-49C70F0B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" y="2893"/>
              <a:ext cx="447" cy="614"/>
            </a:xfrm>
            <a:custGeom>
              <a:avLst/>
              <a:gdLst>
                <a:gd name="T0" fmla="*/ 30 w 894"/>
                <a:gd name="T1" fmla="*/ 78 h 1228"/>
                <a:gd name="T2" fmla="*/ 86 w 894"/>
                <a:gd name="T3" fmla="*/ 216 h 1228"/>
                <a:gd name="T4" fmla="*/ 139 w 894"/>
                <a:gd name="T5" fmla="*/ 336 h 1228"/>
                <a:gd name="T6" fmla="*/ 195 w 894"/>
                <a:gd name="T7" fmla="*/ 444 h 1228"/>
                <a:gd name="T8" fmla="*/ 257 w 894"/>
                <a:gd name="T9" fmla="*/ 546 h 1228"/>
                <a:gd name="T10" fmla="*/ 328 w 894"/>
                <a:gd name="T11" fmla="*/ 650 h 1228"/>
                <a:gd name="T12" fmla="*/ 415 w 894"/>
                <a:gd name="T13" fmla="*/ 762 h 1228"/>
                <a:gd name="T14" fmla="*/ 521 w 894"/>
                <a:gd name="T15" fmla="*/ 886 h 1228"/>
                <a:gd name="T16" fmla="*/ 598 w 894"/>
                <a:gd name="T17" fmla="*/ 971 h 1228"/>
                <a:gd name="T18" fmla="*/ 630 w 894"/>
                <a:gd name="T19" fmla="*/ 1004 h 1228"/>
                <a:gd name="T20" fmla="*/ 661 w 894"/>
                <a:gd name="T21" fmla="*/ 1036 h 1228"/>
                <a:gd name="T22" fmla="*/ 694 w 894"/>
                <a:gd name="T23" fmla="*/ 1068 h 1228"/>
                <a:gd name="T24" fmla="*/ 726 w 894"/>
                <a:gd name="T25" fmla="*/ 1102 h 1228"/>
                <a:gd name="T26" fmla="*/ 758 w 894"/>
                <a:gd name="T27" fmla="*/ 1134 h 1228"/>
                <a:gd name="T28" fmla="*/ 789 w 894"/>
                <a:gd name="T29" fmla="*/ 1166 h 1228"/>
                <a:gd name="T30" fmla="*/ 822 w 894"/>
                <a:gd name="T31" fmla="*/ 1198 h 1228"/>
                <a:gd name="T32" fmla="*/ 845 w 894"/>
                <a:gd name="T33" fmla="*/ 1216 h 1228"/>
                <a:gd name="T34" fmla="*/ 858 w 894"/>
                <a:gd name="T35" fmla="*/ 1219 h 1228"/>
                <a:gd name="T36" fmla="*/ 872 w 894"/>
                <a:gd name="T37" fmla="*/ 1223 h 1228"/>
                <a:gd name="T38" fmla="*/ 887 w 894"/>
                <a:gd name="T39" fmla="*/ 1226 h 1228"/>
                <a:gd name="T40" fmla="*/ 890 w 894"/>
                <a:gd name="T41" fmla="*/ 1216 h 1228"/>
                <a:gd name="T42" fmla="*/ 883 w 894"/>
                <a:gd name="T43" fmla="*/ 1190 h 1228"/>
                <a:gd name="T44" fmla="*/ 858 w 894"/>
                <a:gd name="T45" fmla="*/ 1138 h 1228"/>
                <a:gd name="T46" fmla="*/ 822 w 894"/>
                <a:gd name="T47" fmla="*/ 1065 h 1228"/>
                <a:gd name="T48" fmla="*/ 787 w 894"/>
                <a:gd name="T49" fmla="*/ 996 h 1228"/>
                <a:gd name="T50" fmla="*/ 754 w 894"/>
                <a:gd name="T51" fmla="*/ 929 h 1228"/>
                <a:gd name="T52" fmla="*/ 719 w 894"/>
                <a:gd name="T53" fmla="*/ 863 h 1228"/>
                <a:gd name="T54" fmla="*/ 684 w 894"/>
                <a:gd name="T55" fmla="*/ 800 h 1228"/>
                <a:gd name="T56" fmla="*/ 646 w 894"/>
                <a:gd name="T57" fmla="*/ 738 h 1228"/>
                <a:gd name="T58" fmla="*/ 607 w 894"/>
                <a:gd name="T59" fmla="*/ 674 h 1228"/>
                <a:gd name="T60" fmla="*/ 563 w 894"/>
                <a:gd name="T61" fmla="*/ 610 h 1228"/>
                <a:gd name="T62" fmla="*/ 515 w 894"/>
                <a:gd name="T63" fmla="*/ 543 h 1228"/>
                <a:gd name="T64" fmla="*/ 461 w 894"/>
                <a:gd name="T65" fmla="*/ 474 h 1228"/>
                <a:gd name="T66" fmla="*/ 400 w 894"/>
                <a:gd name="T67" fmla="*/ 401 h 1228"/>
                <a:gd name="T68" fmla="*/ 332 w 894"/>
                <a:gd name="T69" fmla="*/ 323 h 1228"/>
                <a:gd name="T70" fmla="*/ 256 w 894"/>
                <a:gd name="T71" fmla="*/ 240 h 1228"/>
                <a:gd name="T72" fmla="*/ 170 w 894"/>
                <a:gd name="T73" fmla="*/ 150 h 1228"/>
                <a:gd name="T74" fmla="*/ 74 w 894"/>
                <a:gd name="T75" fmla="*/ 53 h 1228"/>
                <a:gd name="T76" fmla="*/ 16 w 894"/>
                <a:gd name="T77" fmla="*/ 2 h 1228"/>
                <a:gd name="T78" fmla="*/ 6 w 894"/>
                <a:gd name="T79" fmla="*/ 0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94" h="1228">
                  <a:moveTo>
                    <a:pt x="0" y="0"/>
                  </a:moveTo>
                  <a:lnTo>
                    <a:pt x="30" y="78"/>
                  </a:lnTo>
                  <a:lnTo>
                    <a:pt x="59" y="149"/>
                  </a:lnTo>
                  <a:lnTo>
                    <a:pt x="86" y="216"/>
                  </a:lnTo>
                  <a:lnTo>
                    <a:pt x="113" y="277"/>
                  </a:lnTo>
                  <a:lnTo>
                    <a:pt x="139" y="336"/>
                  </a:lnTo>
                  <a:lnTo>
                    <a:pt x="167" y="391"/>
                  </a:lnTo>
                  <a:lnTo>
                    <a:pt x="195" y="444"/>
                  </a:lnTo>
                  <a:lnTo>
                    <a:pt x="225" y="495"/>
                  </a:lnTo>
                  <a:lnTo>
                    <a:pt x="257" y="546"/>
                  </a:lnTo>
                  <a:lnTo>
                    <a:pt x="290" y="598"/>
                  </a:lnTo>
                  <a:lnTo>
                    <a:pt x="328" y="650"/>
                  </a:lnTo>
                  <a:lnTo>
                    <a:pt x="370" y="704"/>
                  </a:lnTo>
                  <a:lnTo>
                    <a:pt x="415" y="762"/>
                  </a:lnTo>
                  <a:lnTo>
                    <a:pt x="465" y="822"/>
                  </a:lnTo>
                  <a:lnTo>
                    <a:pt x="521" y="886"/>
                  </a:lnTo>
                  <a:lnTo>
                    <a:pt x="582" y="955"/>
                  </a:lnTo>
                  <a:lnTo>
                    <a:pt x="598" y="971"/>
                  </a:lnTo>
                  <a:lnTo>
                    <a:pt x="614" y="988"/>
                  </a:lnTo>
                  <a:lnTo>
                    <a:pt x="630" y="1004"/>
                  </a:lnTo>
                  <a:lnTo>
                    <a:pt x="646" y="1020"/>
                  </a:lnTo>
                  <a:lnTo>
                    <a:pt x="661" y="1036"/>
                  </a:lnTo>
                  <a:lnTo>
                    <a:pt x="677" y="1052"/>
                  </a:lnTo>
                  <a:lnTo>
                    <a:pt x="694" y="1068"/>
                  </a:lnTo>
                  <a:lnTo>
                    <a:pt x="710" y="1084"/>
                  </a:lnTo>
                  <a:lnTo>
                    <a:pt x="726" y="1102"/>
                  </a:lnTo>
                  <a:lnTo>
                    <a:pt x="742" y="1118"/>
                  </a:lnTo>
                  <a:lnTo>
                    <a:pt x="758" y="1134"/>
                  </a:lnTo>
                  <a:lnTo>
                    <a:pt x="774" y="1150"/>
                  </a:lnTo>
                  <a:lnTo>
                    <a:pt x="789" y="1166"/>
                  </a:lnTo>
                  <a:lnTo>
                    <a:pt x="805" y="1182"/>
                  </a:lnTo>
                  <a:lnTo>
                    <a:pt x="822" y="1198"/>
                  </a:lnTo>
                  <a:lnTo>
                    <a:pt x="838" y="1215"/>
                  </a:lnTo>
                  <a:lnTo>
                    <a:pt x="845" y="1216"/>
                  </a:lnTo>
                  <a:lnTo>
                    <a:pt x="851" y="1218"/>
                  </a:lnTo>
                  <a:lnTo>
                    <a:pt x="858" y="1219"/>
                  </a:lnTo>
                  <a:lnTo>
                    <a:pt x="865" y="1221"/>
                  </a:lnTo>
                  <a:lnTo>
                    <a:pt x="872" y="1223"/>
                  </a:lnTo>
                  <a:lnTo>
                    <a:pt x="879" y="1225"/>
                  </a:lnTo>
                  <a:lnTo>
                    <a:pt x="887" y="1226"/>
                  </a:lnTo>
                  <a:lnTo>
                    <a:pt x="894" y="1228"/>
                  </a:lnTo>
                  <a:lnTo>
                    <a:pt x="890" y="1216"/>
                  </a:lnTo>
                  <a:lnTo>
                    <a:pt x="886" y="1203"/>
                  </a:lnTo>
                  <a:lnTo>
                    <a:pt x="883" y="1190"/>
                  </a:lnTo>
                  <a:lnTo>
                    <a:pt x="878" y="1178"/>
                  </a:lnTo>
                  <a:lnTo>
                    <a:pt x="858" y="1138"/>
                  </a:lnTo>
                  <a:lnTo>
                    <a:pt x="840" y="1102"/>
                  </a:lnTo>
                  <a:lnTo>
                    <a:pt x="822" y="1065"/>
                  </a:lnTo>
                  <a:lnTo>
                    <a:pt x="804" y="1030"/>
                  </a:lnTo>
                  <a:lnTo>
                    <a:pt x="787" y="996"/>
                  </a:lnTo>
                  <a:lnTo>
                    <a:pt x="770" y="961"/>
                  </a:lnTo>
                  <a:lnTo>
                    <a:pt x="754" y="929"/>
                  </a:lnTo>
                  <a:lnTo>
                    <a:pt x="736" y="895"/>
                  </a:lnTo>
                  <a:lnTo>
                    <a:pt x="719" y="863"/>
                  </a:lnTo>
                  <a:lnTo>
                    <a:pt x="702" y="832"/>
                  </a:lnTo>
                  <a:lnTo>
                    <a:pt x="684" y="800"/>
                  </a:lnTo>
                  <a:lnTo>
                    <a:pt x="666" y="769"/>
                  </a:lnTo>
                  <a:lnTo>
                    <a:pt x="646" y="738"/>
                  </a:lnTo>
                  <a:lnTo>
                    <a:pt x="627" y="707"/>
                  </a:lnTo>
                  <a:lnTo>
                    <a:pt x="607" y="674"/>
                  </a:lnTo>
                  <a:lnTo>
                    <a:pt x="585" y="642"/>
                  </a:lnTo>
                  <a:lnTo>
                    <a:pt x="563" y="610"/>
                  </a:lnTo>
                  <a:lnTo>
                    <a:pt x="539" y="578"/>
                  </a:lnTo>
                  <a:lnTo>
                    <a:pt x="515" y="543"/>
                  </a:lnTo>
                  <a:lnTo>
                    <a:pt x="488" y="510"/>
                  </a:lnTo>
                  <a:lnTo>
                    <a:pt x="461" y="474"/>
                  </a:lnTo>
                  <a:lnTo>
                    <a:pt x="431" y="438"/>
                  </a:lnTo>
                  <a:lnTo>
                    <a:pt x="400" y="401"/>
                  </a:lnTo>
                  <a:lnTo>
                    <a:pt x="367" y="362"/>
                  </a:lnTo>
                  <a:lnTo>
                    <a:pt x="332" y="323"/>
                  </a:lnTo>
                  <a:lnTo>
                    <a:pt x="295" y="283"/>
                  </a:lnTo>
                  <a:lnTo>
                    <a:pt x="256" y="240"/>
                  </a:lnTo>
                  <a:lnTo>
                    <a:pt x="214" y="195"/>
                  </a:lnTo>
                  <a:lnTo>
                    <a:pt x="170" y="150"/>
                  </a:lnTo>
                  <a:lnTo>
                    <a:pt x="123" y="103"/>
                  </a:lnTo>
                  <a:lnTo>
                    <a:pt x="74" y="53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6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3" name="Freeform 1037">
              <a:extLst>
                <a:ext uri="{FF2B5EF4-FFF2-40B4-BE49-F238E27FC236}">
                  <a16:creationId xmlns:a16="http://schemas.microsoft.com/office/drawing/2014/main" id="{208F3ED8-2ABA-856E-717D-45408AE6B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" y="2897"/>
              <a:ext cx="427" cy="585"/>
            </a:xfrm>
            <a:custGeom>
              <a:avLst/>
              <a:gdLst>
                <a:gd name="T0" fmla="*/ 33 w 853"/>
                <a:gd name="T1" fmla="*/ 75 h 1172"/>
                <a:gd name="T2" fmla="*/ 90 w 853"/>
                <a:gd name="T3" fmla="*/ 208 h 1172"/>
                <a:gd name="T4" fmla="*/ 144 w 853"/>
                <a:gd name="T5" fmla="*/ 323 h 1172"/>
                <a:gd name="T6" fmla="*/ 199 w 853"/>
                <a:gd name="T7" fmla="*/ 427 h 1172"/>
                <a:gd name="T8" fmla="*/ 259 w 853"/>
                <a:gd name="T9" fmla="*/ 526 h 1172"/>
                <a:gd name="T10" fmla="*/ 329 w 853"/>
                <a:gd name="T11" fmla="*/ 626 h 1172"/>
                <a:gd name="T12" fmla="*/ 413 w 853"/>
                <a:gd name="T13" fmla="*/ 735 h 1172"/>
                <a:gd name="T14" fmla="*/ 518 w 853"/>
                <a:gd name="T15" fmla="*/ 858 h 1172"/>
                <a:gd name="T16" fmla="*/ 593 w 853"/>
                <a:gd name="T17" fmla="*/ 941 h 1172"/>
                <a:gd name="T18" fmla="*/ 620 w 853"/>
                <a:gd name="T19" fmla="*/ 970 h 1172"/>
                <a:gd name="T20" fmla="*/ 648 w 853"/>
                <a:gd name="T21" fmla="*/ 999 h 1172"/>
                <a:gd name="T22" fmla="*/ 676 w 853"/>
                <a:gd name="T23" fmla="*/ 1029 h 1172"/>
                <a:gd name="T24" fmla="*/ 705 w 853"/>
                <a:gd name="T25" fmla="*/ 1058 h 1172"/>
                <a:gd name="T26" fmla="*/ 732 w 853"/>
                <a:gd name="T27" fmla="*/ 1087 h 1172"/>
                <a:gd name="T28" fmla="*/ 760 w 853"/>
                <a:gd name="T29" fmla="*/ 1115 h 1172"/>
                <a:gd name="T30" fmla="*/ 789 w 853"/>
                <a:gd name="T31" fmla="*/ 1144 h 1172"/>
                <a:gd name="T32" fmla="*/ 809 w 853"/>
                <a:gd name="T33" fmla="*/ 1160 h 1172"/>
                <a:gd name="T34" fmla="*/ 822 w 853"/>
                <a:gd name="T35" fmla="*/ 1164 h 1172"/>
                <a:gd name="T36" fmla="*/ 834 w 853"/>
                <a:gd name="T37" fmla="*/ 1167 h 1172"/>
                <a:gd name="T38" fmla="*/ 846 w 853"/>
                <a:gd name="T39" fmla="*/ 1171 h 1172"/>
                <a:gd name="T40" fmla="*/ 849 w 853"/>
                <a:gd name="T41" fmla="*/ 1160 h 1172"/>
                <a:gd name="T42" fmla="*/ 842 w 853"/>
                <a:gd name="T43" fmla="*/ 1136 h 1172"/>
                <a:gd name="T44" fmla="*/ 818 w 853"/>
                <a:gd name="T45" fmla="*/ 1087 h 1172"/>
                <a:gd name="T46" fmla="*/ 782 w 853"/>
                <a:gd name="T47" fmla="*/ 1016 h 1172"/>
                <a:gd name="T48" fmla="*/ 747 w 853"/>
                <a:gd name="T49" fmla="*/ 952 h 1172"/>
                <a:gd name="T50" fmla="*/ 715 w 853"/>
                <a:gd name="T51" fmla="*/ 891 h 1172"/>
                <a:gd name="T52" fmla="*/ 683 w 853"/>
                <a:gd name="T53" fmla="*/ 833 h 1172"/>
                <a:gd name="T54" fmla="*/ 650 w 853"/>
                <a:gd name="T55" fmla="*/ 777 h 1172"/>
                <a:gd name="T56" fmla="*/ 616 w 853"/>
                <a:gd name="T57" fmla="*/ 720 h 1172"/>
                <a:gd name="T58" fmla="*/ 579 w 853"/>
                <a:gd name="T59" fmla="*/ 665 h 1172"/>
                <a:gd name="T60" fmla="*/ 539 w 853"/>
                <a:gd name="T61" fmla="*/ 606 h 1172"/>
                <a:gd name="T62" fmla="*/ 494 w 853"/>
                <a:gd name="T63" fmla="*/ 546 h 1172"/>
                <a:gd name="T64" fmla="*/ 443 w 853"/>
                <a:gd name="T65" fmla="*/ 482 h 1172"/>
                <a:gd name="T66" fmla="*/ 385 w 853"/>
                <a:gd name="T67" fmla="*/ 412 h 1172"/>
                <a:gd name="T68" fmla="*/ 321 w 853"/>
                <a:gd name="T69" fmla="*/ 336 h 1172"/>
                <a:gd name="T70" fmla="*/ 248 w 853"/>
                <a:gd name="T71" fmla="*/ 253 h 1172"/>
                <a:gd name="T72" fmla="*/ 165 w 853"/>
                <a:gd name="T73" fmla="*/ 160 h 1172"/>
                <a:gd name="T74" fmla="*/ 73 w 853"/>
                <a:gd name="T75" fmla="*/ 59 h 1172"/>
                <a:gd name="T76" fmla="*/ 17 w 853"/>
                <a:gd name="T77" fmla="*/ 3 h 1172"/>
                <a:gd name="T78" fmla="*/ 6 w 853"/>
                <a:gd name="T79" fmla="*/ 2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53" h="1172">
                  <a:moveTo>
                    <a:pt x="0" y="0"/>
                  </a:moveTo>
                  <a:lnTo>
                    <a:pt x="33" y="75"/>
                  </a:lnTo>
                  <a:lnTo>
                    <a:pt x="63" y="144"/>
                  </a:lnTo>
                  <a:lnTo>
                    <a:pt x="90" y="208"/>
                  </a:lnTo>
                  <a:lnTo>
                    <a:pt x="118" y="268"/>
                  </a:lnTo>
                  <a:lnTo>
                    <a:pt x="144" y="323"/>
                  </a:lnTo>
                  <a:lnTo>
                    <a:pt x="171" y="376"/>
                  </a:lnTo>
                  <a:lnTo>
                    <a:pt x="199" y="427"/>
                  </a:lnTo>
                  <a:lnTo>
                    <a:pt x="227" y="476"/>
                  </a:lnTo>
                  <a:lnTo>
                    <a:pt x="259" y="526"/>
                  </a:lnTo>
                  <a:lnTo>
                    <a:pt x="292" y="575"/>
                  </a:lnTo>
                  <a:lnTo>
                    <a:pt x="329" y="626"/>
                  </a:lnTo>
                  <a:lnTo>
                    <a:pt x="369" y="679"/>
                  </a:lnTo>
                  <a:lnTo>
                    <a:pt x="413" y="735"/>
                  </a:lnTo>
                  <a:lnTo>
                    <a:pt x="463" y="794"/>
                  </a:lnTo>
                  <a:lnTo>
                    <a:pt x="518" y="858"/>
                  </a:lnTo>
                  <a:lnTo>
                    <a:pt x="579" y="928"/>
                  </a:lnTo>
                  <a:lnTo>
                    <a:pt x="593" y="941"/>
                  </a:lnTo>
                  <a:lnTo>
                    <a:pt x="607" y="956"/>
                  </a:lnTo>
                  <a:lnTo>
                    <a:pt x="620" y="970"/>
                  </a:lnTo>
                  <a:lnTo>
                    <a:pt x="634" y="985"/>
                  </a:lnTo>
                  <a:lnTo>
                    <a:pt x="648" y="999"/>
                  </a:lnTo>
                  <a:lnTo>
                    <a:pt x="662" y="1014"/>
                  </a:lnTo>
                  <a:lnTo>
                    <a:pt x="676" y="1029"/>
                  </a:lnTo>
                  <a:lnTo>
                    <a:pt x="691" y="1043"/>
                  </a:lnTo>
                  <a:lnTo>
                    <a:pt x="705" y="1058"/>
                  </a:lnTo>
                  <a:lnTo>
                    <a:pt x="718" y="1072"/>
                  </a:lnTo>
                  <a:lnTo>
                    <a:pt x="732" y="1087"/>
                  </a:lnTo>
                  <a:lnTo>
                    <a:pt x="746" y="1102"/>
                  </a:lnTo>
                  <a:lnTo>
                    <a:pt x="760" y="1115"/>
                  </a:lnTo>
                  <a:lnTo>
                    <a:pt x="775" y="1130"/>
                  </a:lnTo>
                  <a:lnTo>
                    <a:pt x="789" y="1144"/>
                  </a:lnTo>
                  <a:lnTo>
                    <a:pt x="803" y="1159"/>
                  </a:lnTo>
                  <a:lnTo>
                    <a:pt x="809" y="1160"/>
                  </a:lnTo>
                  <a:lnTo>
                    <a:pt x="815" y="1161"/>
                  </a:lnTo>
                  <a:lnTo>
                    <a:pt x="822" y="1164"/>
                  </a:lnTo>
                  <a:lnTo>
                    <a:pt x="828" y="1165"/>
                  </a:lnTo>
                  <a:lnTo>
                    <a:pt x="834" y="1167"/>
                  </a:lnTo>
                  <a:lnTo>
                    <a:pt x="841" y="1168"/>
                  </a:lnTo>
                  <a:lnTo>
                    <a:pt x="846" y="1171"/>
                  </a:lnTo>
                  <a:lnTo>
                    <a:pt x="853" y="1172"/>
                  </a:lnTo>
                  <a:lnTo>
                    <a:pt x="849" y="1160"/>
                  </a:lnTo>
                  <a:lnTo>
                    <a:pt x="845" y="1149"/>
                  </a:lnTo>
                  <a:lnTo>
                    <a:pt x="842" y="1136"/>
                  </a:lnTo>
                  <a:lnTo>
                    <a:pt x="837" y="1125"/>
                  </a:lnTo>
                  <a:lnTo>
                    <a:pt x="818" y="1087"/>
                  </a:lnTo>
                  <a:lnTo>
                    <a:pt x="799" y="1051"/>
                  </a:lnTo>
                  <a:lnTo>
                    <a:pt x="782" y="1016"/>
                  </a:lnTo>
                  <a:lnTo>
                    <a:pt x="765" y="984"/>
                  </a:lnTo>
                  <a:lnTo>
                    <a:pt x="747" y="952"/>
                  </a:lnTo>
                  <a:lnTo>
                    <a:pt x="731" y="921"/>
                  </a:lnTo>
                  <a:lnTo>
                    <a:pt x="715" y="891"/>
                  </a:lnTo>
                  <a:lnTo>
                    <a:pt x="699" y="861"/>
                  </a:lnTo>
                  <a:lnTo>
                    <a:pt x="683" y="833"/>
                  </a:lnTo>
                  <a:lnTo>
                    <a:pt x="667" y="804"/>
                  </a:lnTo>
                  <a:lnTo>
                    <a:pt x="650" y="777"/>
                  </a:lnTo>
                  <a:lnTo>
                    <a:pt x="633" y="749"/>
                  </a:lnTo>
                  <a:lnTo>
                    <a:pt x="616" y="720"/>
                  </a:lnTo>
                  <a:lnTo>
                    <a:pt x="597" y="693"/>
                  </a:lnTo>
                  <a:lnTo>
                    <a:pt x="579" y="665"/>
                  </a:lnTo>
                  <a:lnTo>
                    <a:pt x="559" y="636"/>
                  </a:lnTo>
                  <a:lnTo>
                    <a:pt x="539" y="606"/>
                  </a:lnTo>
                  <a:lnTo>
                    <a:pt x="517" y="576"/>
                  </a:lnTo>
                  <a:lnTo>
                    <a:pt x="494" y="546"/>
                  </a:lnTo>
                  <a:lnTo>
                    <a:pt x="468" y="514"/>
                  </a:lnTo>
                  <a:lnTo>
                    <a:pt x="443" y="482"/>
                  </a:lnTo>
                  <a:lnTo>
                    <a:pt x="415" y="447"/>
                  </a:lnTo>
                  <a:lnTo>
                    <a:pt x="385" y="412"/>
                  </a:lnTo>
                  <a:lnTo>
                    <a:pt x="354" y="375"/>
                  </a:lnTo>
                  <a:lnTo>
                    <a:pt x="321" y="336"/>
                  </a:lnTo>
                  <a:lnTo>
                    <a:pt x="286" y="295"/>
                  </a:lnTo>
                  <a:lnTo>
                    <a:pt x="248" y="253"/>
                  </a:lnTo>
                  <a:lnTo>
                    <a:pt x="208" y="208"/>
                  </a:lnTo>
                  <a:lnTo>
                    <a:pt x="165" y="160"/>
                  </a:lnTo>
                  <a:lnTo>
                    <a:pt x="120" y="111"/>
                  </a:lnTo>
                  <a:lnTo>
                    <a:pt x="73" y="59"/>
                  </a:lnTo>
                  <a:lnTo>
                    <a:pt x="22" y="4"/>
                  </a:lnTo>
                  <a:lnTo>
                    <a:pt x="17" y="3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D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4" name="Freeform 1038">
              <a:extLst>
                <a:ext uri="{FF2B5EF4-FFF2-40B4-BE49-F238E27FC236}">
                  <a16:creationId xmlns:a16="http://schemas.microsoft.com/office/drawing/2014/main" id="{421F9354-02A9-2321-856F-1140F1743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" y="2901"/>
              <a:ext cx="407" cy="557"/>
            </a:xfrm>
            <a:custGeom>
              <a:avLst/>
              <a:gdLst>
                <a:gd name="T0" fmla="*/ 33 w 813"/>
                <a:gd name="T1" fmla="*/ 73 h 1114"/>
                <a:gd name="T2" fmla="*/ 93 w 813"/>
                <a:gd name="T3" fmla="*/ 201 h 1114"/>
                <a:gd name="T4" fmla="*/ 148 w 813"/>
                <a:gd name="T5" fmla="*/ 311 h 1114"/>
                <a:gd name="T6" fmla="*/ 201 w 813"/>
                <a:gd name="T7" fmla="*/ 410 h 1114"/>
                <a:gd name="T8" fmla="*/ 259 w 813"/>
                <a:gd name="T9" fmla="*/ 505 h 1114"/>
                <a:gd name="T10" fmla="*/ 327 w 813"/>
                <a:gd name="T11" fmla="*/ 602 h 1114"/>
                <a:gd name="T12" fmla="*/ 410 w 813"/>
                <a:gd name="T13" fmla="*/ 709 h 1114"/>
                <a:gd name="T14" fmla="*/ 513 w 813"/>
                <a:gd name="T15" fmla="*/ 830 h 1114"/>
                <a:gd name="T16" fmla="*/ 587 w 813"/>
                <a:gd name="T17" fmla="*/ 912 h 1114"/>
                <a:gd name="T18" fmla="*/ 611 w 813"/>
                <a:gd name="T19" fmla="*/ 937 h 1114"/>
                <a:gd name="T20" fmla="*/ 635 w 813"/>
                <a:gd name="T21" fmla="*/ 962 h 1114"/>
                <a:gd name="T22" fmla="*/ 659 w 813"/>
                <a:gd name="T23" fmla="*/ 988 h 1114"/>
                <a:gd name="T24" fmla="*/ 683 w 813"/>
                <a:gd name="T25" fmla="*/ 1013 h 1114"/>
                <a:gd name="T26" fmla="*/ 708 w 813"/>
                <a:gd name="T27" fmla="*/ 1038 h 1114"/>
                <a:gd name="T28" fmla="*/ 732 w 813"/>
                <a:gd name="T29" fmla="*/ 1064 h 1114"/>
                <a:gd name="T30" fmla="*/ 756 w 813"/>
                <a:gd name="T31" fmla="*/ 1089 h 1114"/>
                <a:gd name="T32" fmla="*/ 773 w 813"/>
                <a:gd name="T33" fmla="*/ 1103 h 1114"/>
                <a:gd name="T34" fmla="*/ 785 w 813"/>
                <a:gd name="T35" fmla="*/ 1106 h 1114"/>
                <a:gd name="T36" fmla="*/ 795 w 813"/>
                <a:gd name="T37" fmla="*/ 1110 h 1114"/>
                <a:gd name="T38" fmla="*/ 807 w 813"/>
                <a:gd name="T39" fmla="*/ 1113 h 1114"/>
                <a:gd name="T40" fmla="*/ 808 w 813"/>
                <a:gd name="T41" fmla="*/ 1104 h 1114"/>
                <a:gd name="T42" fmla="*/ 800 w 813"/>
                <a:gd name="T43" fmla="*/ 1082 h 1114"/>
                <a:gd name="T44" fmla="*/ 776 w 813"/>
                <a:gd name="T45" fmla="*/ 1036 h 1114"/>
                <a:gd name="T46" fmla="*/ 740 w 813"/>
                <a:gd name="T47" fmla="*/ 969 h 1114"/>
                <a:gd name="T48" fmla="*/ 706 w 813"/>
                <a:gd name="T49" fmla="*/ 908 h 1114"/>
                <a:gd name="T50" fmla="*/ 675 w 813"/>
                <a:gd name="T51" fmla="*/ 854 h 1114"/>
                <a:gd name="T52" fmla="*/ 645 w 813"/>
                <a:gd name="T53" fmla="*/ 802 h 1114"/>
                <a:gd name="T54" fmla="*/ 615 w 813"/>
                <a:gd name="T55" fmla="*/ 753 h 1114"/>
                <a:gd name="T56" fmla="*/ 583 w 813"/>
                <a:gd name="T57" fmla="*/ 704 h 1114"/>
                <a:gd name="T58" fmla="*/ 550 w 813"/>
                <a:gd name="T59" fmla="*/ 655 h 1114"/>
                <a:gd name="T60" fmla="*/ 512 w 813"/>
                <a:gd name="T61" fmla="*/ 603 h 1114"/>
                <a:gd name="T62" fmla="*/ 470 w 813"/>
                <a:gd name="T63" fmla="*/ 549 h 1114"/>
                <a:gd name="T64" fmla="*/ 423 w 813"/>
                <a:gd name="T65" fmla="*/ 488 h 1114"/>
                <a:gd name="T66" fmla="*/ 370 w 813"/>
                <a:gd name="T67" fmla="*/ 422 h 1114"/>
                <a:gd name="T68" fmla="*/ 309 w 813"/>
                <a:gd name="T69" fmla="*/ 347 h 1114"/>
                <a:gd name="T70" fmla="*/ 240 w 813"/>
                <a:gd name="T71" fmla="*/ 263 h 1114"/>
                <a:gd name="T72" fmla="*/ 160 w 813"/>
                <a:gd name="T73" fmla="*/ 169 h 1114"/>
                <a:gd name="T74" fmla="*/ 70 w 813"/>
                <a:gd name="T75" fmla="*/ 63 h 1114"/>
                <a:gd name="T76" fmla="*/ 16 w 813"/>
                <a:gd name="T77" fmla="*/ 3 h 1114"/>
                <a:gd name="T78" fmla="*/ 6 w 813"/>
                <a:gd name="T79" fmla="*/ 2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13" h="1114">
                  <a:moveTo>
                    <a:pt x="0" y="0"/>
                  </a:moveTo>
                  <a:lnTo>
                    <a:pt x="33" y="73"/>
                  </a:lnTo>
                  <a:lnTo>
                    <a:pt x="65" y="140"/>
                  </a:lnTo>
                  <a:lnTo>
                    <a:pt x="93" y="201"/>
                  </a:lnTo>
                  <a:lnTo>
                    <a:pt x="121" y="258"/>
                  </a:lnTo>
                  <a:lnTo>
                    <a:pt x="148" y="311"/>
                  </a:lnTo>
                  <a:lnTo>
                    <a:pt x="174" y="362"/>
                  </a:lnTo>
                  <a:lnTo>
                    <a:pt x="201" y="410"/>
                  </a:lnTo>
                  <a:lnTo>
                    <a:pt x="229" y="458"/>
                  </a:lnTo>
                  <a:lnTo>
                    <a:pt x="259" y="505"/>
                  </a:lnTo>
                  <a:lnTo>
                    <a:pt x="292" y="553"/>
                  </a:lnTo>
                  <a:lnTo>
                    <a:pt x="327" y="602"/>
                  </a:lnTo>
                  <a:lnTo>
                    <a:pt x="366" y="654"/>
                  </a:lnTo>
                  <a:lnTo>
                    <a:pt x="410" y="709"/>
                  </a:lnTo>
                  <a:lnTo>
                    <a:pt x="459" y="766"/>
                  </a:lnTo>
                  <a:lnTo>
                    <a:pt x="513" y="830"/>
                  </a:lnTo>
                  <a:lnTo>
                    <a:pt x="574" y="899"/>
                  </a:lnTo>
                  <a:lnTo>
                    <a:pt x="587" y="912"/>
                  </a:lnTo>
                  <a:lnTo>
                    <a:pt x="598" y="924"/>
                  </a:lnTo>
                  <a:lnTo>
                    <a:pt x="611" y="937"/>
                  </a:lnTo>
                  <a:lnTo>
                    <a:pt x="622" y="950"/>
                  </a:lnTo>
                  <a:lnTo>
                    <a:pt x="635" y="962"/>
                  </a:lnTo>
                  <a:lnTo>
                    <a:pt x="647" y="975"/>
                  </a:lnTo>
                  <a:lnTo>
                    <a:pt x="659" y="988"/>
                  </a:lnTo>
                  <a:lnTo>
                    <a:pt x="671" y="1000"/>
                  </a:lnTo>
                  <a:lnTo>
                    <a:pt x="683" y="1013"/>
                  </a:lnTo>
                  <a:lnTo>
                    <a:pt x="695" y="1026"/>
                  </a:lnTo>
                  <a:lnTo>
                    <a:pt x="708" y="1038"/>
                  </a:lnTo>
                  <a:lnTo>
                    <a:pt x="719" y="1051"/>
                  </a:lnTo>
                  <a:lnTo>
                    <a:pt x="732" y="1064"/>
                  </a:lnTo>
                  <a:lnTo>
                    <a:pt x="743" y="1076"/>
                  </a:lnTo>
                  <a:lnTo>
                    <a:pt x="756" y="1089"/>
                  </a:lnTo>
                  <a:lnTo>
                    <a:pt x="768" y="1102"/>
                  </a:lnTo>
                  <a:lnTo>
                    <a:pt x="773" y="1103"/>
                  </a:lnTo>
                  <a:lnTo>
                    <a:pt x="779" y="1105"/>
                  </a:lnTo>
                  <a:lnTo>
                    <a:pt x="785" y="1106"/>
                  </a:lnTo>
                  <a:lnTo>
                    <a:pt x="791" y="1107"/>
                  </a:lnTo>
                  <a:lnTo>
                    <a:pt x="795" y="1110"/>
                  </a:lnTo>
                  <a:lnTo>
                    <a:pt x="801" y="1111"/>
                  </a:lnTo>
                  <a:lnTo>
                    <a:pt x="807" y="1113"/>
                  </a:lnTo>
                  <a:lnTo>
                    <a:pt x="813" y="1114"/>
                  </a:lnTo>
                  <a:lnTo>
                    <a:pt x="808" y="1104"/>
                  </a:lnTo>
                  <a:lnTo>
                    <a:pt x="804" y="1092"/>
                  </a:lnTo>
                  <a:lnTo>
                    <a:pt x="800" y="1082"/>
                  </a:lnTo>
                  <a:lnTo>
                    <a:pt x="795" y="1072"/>
                  </a:lnTo>
                  <a:lnTo>
                    <a:pt x="776" y="1036"/>
                  </a:lnTo>
                  <a:lnTo>
                    <a:pt x="757" y="1001"/>
                  </a:lnTo>
                  <a:lnTo>
                    <a:pt x="740" y="969"/>
                  </a:lnTo>
                  <a:lnTo>
                    <a:pt x="723" y="938"/>
                  </a:lnTo>
                  <a:lnTo>
                    <a:pt x="706" y="908"/>
                  </a:lnTo>
                  <a:lnTo>
                    <a:pt x="692" y="880"/>
                  </a:lnTo>
                  <a:lnTo>
                    <a:pt x="675" y="854"/>
                  </a:lnTo>
                  <a:lnTo>
                    <a:pt x="660" y="827"/>
                  </a:lnTo>
                  <a:lnTo>
                    <a:pt x="645" y="802"/>
                  </a:lnTo>
                  <a:lnTo>
                    <a:pt x="630" y="777"/>
                  </a:lnTo>
                  <a:lnTo>
                    <a:pt x="615" y="753"/>
                  </a:lnTo>
                  <a:lnTo>
                    <a:pt x="599" y="728"/>
                  </a:lnTo>
                  <a:lnTo>
                    <a:pt x="583" y="704"/>
                  </a:lnTo>
                  <a:lnTo>
                    <a:pt x="567" y="680"/>
                  </a:lnTo>
                  <a:lnTo>
                    <a:pt x="550" y="655"/>
                  </a:lnTo>
                  <a:lnTo>
                    <a:pt x="531" y="629"/>
                  </a:lnTo>
                  <a:lnTo>
                    <a:pt x="512" y="603"/>
                  </a:lnTo>
                  <a:lnTo>
                    <a:pt x="492" y="576"/>
                  </a:lnTo>
                  <a:lnTo>
                    <a:pt x="470" y="549"/>
                  </a:lnTo>
                  <a:lnTo>
                    <a:pt x="447" y="519"/>
                  </a:lnTo>
                  <a:lnTo>
                    <a:pt x="423" y="488"/>
                  </a:lnTo>
                  <a:lnTo>
                    <a:pt x="398" y="455"/>
                  </a:lnTo>
                  <a:lnTo>
                    <a:pt x="370" y="422"/>
                  </a:lnTo>
                  <a:lnTo>
                    <a:pt x="340" y="385"/>
                  </a:lnTo>
                  <a:lnTo>
                    <a:pt x="309" y="347"/>
                  </a:lnTo>
                  <a:lnTo>
                    <a:pt x="275" y="307"/>
                  </a:lnTo>
                  <a:lnTo>
                    <a:pt x="240" y="263"/>
                  </a:lnTo>
                  <a:lnTo>
                    <a:pt x="201" y="218"/>
                  </a:lnTo>
                  <a:lnTo>
                    <a:pt x="160" y="169"/>
                  </a:lnTo>
                  <a:lnTo>
                    <a:pt x="116" y="117"/>
                  </a:lnTo>
                  <a:lnTo>
                    <a:pt x="70" y="63"/>
                  </a:lnTo>
                  <a:lnTo>
                    <a:pt x="21" y="4"/>
                  </a:lnTo>
                  <a:lnTo>
                    <a:pt x="16" y="3"/>
                  </a:lnTo>
                  <a:lnTo>
                    <a:pt x="10" y="2"/>
                  </a:lnTo>
                  <a:lnTo>
                    <a:pt x="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7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5" name="Freeform 1039">
              <a:extLst>
                <a:ext uri="{FF2B5EF4-FFF2-40B4-BE49-F238E27FC236}">
                  <a16:creationId xmlns:a16="http://schemas.microsoft.com/office/drawing/2014/main" id="{1F4E543B-1006-5A08-8A9F-A6A410B2E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2904"/>
              <a:ext cx="385" cy="529"/>
            </a:xfrm>
            <a:custGeom>
              <a:avLst/>
              <a:gdLst>
                <a:gd name="T0" fmla="*/ 0 w 771"/>
                <a:gd name="T1" fmla="*/ 0 h 1058"/>
                <a:gd name="T2" fmla="*/ 35 w 771"/>
                <a:gd name="T3" fmla="*/ 71 h 1058"/>
                <a:gd name="T4" fmla="*/ 66 w 771"/>
                <a:gd name="T5" fmla="*/ 135 h 1058"/>
                <a:gd name="T6" fmla="*/ 96 w 771"/>
                <a:gd name="T7" fmla="*/ 194 h 1058"/>
                <a:gd name="T8" fmla="*/ 124 w 771"/>
                <a:gd name="T9" fmla="*/ 248 h 1058"/>
                <a:gd name="T10" fmla="*/ 151 w 771"/>
                <a:gd name="T11" fmla="*/ 299 h 1058"/>
                <a:gd name="T12" fmla="*/ 177 w 771"/>
                <a:gd name="T13" fmla="*/ 347 h 1058"/>
                <a:gd name="T14" fmla="*/ 204 w 771"/>
                <a:gd name="T15" fmla="*/ 394 h 1058"/>
                <a:gd name="T16" fmla="*/ 230 w 771"/>
                <a:gd name="T17" fmla="*/ 439 h 1058"/>
                <a:gd name="T18" fmla="*/ 259 w 771"/>
                <a:gd name="T19" fmla="*/ 485 h 1058"/>
                <a:gd name="T20" fmla="*/ 291 w 771"/>
                <a:gd name="T21" fmla="*/ 531 h 1058"/>
                <a:gd name="T22" fmla="*/ 326 w 771"/>
                <a:gd name="T23" fmla="*/ 579 h 1058"/>
                <a:gd name="T24" fmla="*/ 364 w 771"/>
                <a:gd name="T25" fmla="*/ 629 h 1058"/>
                <a:gd name="T26" fmla="*/ 406 w 771"/>
                <a:gd name="T27" fmla="*/ 682 h 1058"/>
                <a:gd name="T28" fmla="*/ 455 w 771"/>
                <a:gd name="T29" fmla="*/ 741 h 1058"/>
                <a:gd name="T30" fmla="*/ 509 w 771"/>
                <a:gd name="T31" fmla="*/ 803 h 1058"/>
                <a:gd name="T32" fmla="*/ 570 w 771"/>
                <a:gd name="T33" fmla="*/ 872 h 1058"/>
                <a:gd name="T34" fmla="*/ 591 w 771"/>
                <a:gd name="T35" fmla="*/ 894 h 1058"/>
                <a:gd name="T36" fmla="*/ 610 w 771"/>
                <a:gd name="T37" fmla="*/ 916 h 1058"/>
                <a:gd name="T38" fmla="*/ 631 w 771"/>
                <a:gd name="T39" fmla="*/ 937 h 1058"/>
                <a:gd name="T40" fmla="*/ 651 w 771"/>
                <a:gd name="T41" fmla="*/ 959 h 1058"/>
                <a:gd name="T42" fmla="*/ 670 w 771"/>
                <a:gd name="T43" fmla="*/ 981 h 1058"/>
                <a:gd name="T44" fmla="*/ 691 w 771"/>
                <a:gd name="T45" fmla="*/ 1002 h 1058"/>
                <a:gd name="T46" fmla="*/ 711 w 771"/>
                <a:gd name="T47" fmla="*/ 1024 h 1058"/>
                <a:gd name="T48" fmla="*/ 731 w 771"/>
                <a:gd name="T49" fmla="*/ 1046 h 1058"/>
                <a:gd name="T50" fmla="*/ 736 w 771"/>
                <a:gd name="T51" fmla="*/ 1047 h 1058"/>
                <a:gd name="T52" fmla="*/ 741 w 771"/>
                <a:gd name="T53" fmla="*/ 1049 h 1058"/>
                <a:gd name="T54" fmla="*/ 746 w 771"/>
                <a:gd name="T55" fmla="*/ 1050 h 1058"/>
                <a:gd name="T56" fmla="*/ 751 w 771"/>
                <a:gd name="T57" fmla="*/ 1052 h 1058"/>
                <a:gd name="T58" fmla="*/ 756 w 771"/>
                <a:gd name="T59" fmla="*/ 1053 h 1058"/>
                <a:gd name="T60" fmla="*/ 761 w 771"/>
                <a:gd name="T61" fmla="*/ 1054 h 1058"/>
                <a:gd name="T62" fmla="*/ 766 w 771"/>
                <a:gd name="T63" fmla="*/ 1057 h 1058"/>
                <a:gd name="T64" fmla="*/ 771 w 771"/>
                <a:gd name="T65" fmla="*/ 1058 h 1058"/>
                <a:gd name="T66" fmla="*/ 766 w 771"/>
                <a:gd name="T67" fmla="*/ 1049 h 1058"/>
                <a:gd name="T68" fmla="*/ 763 w 771"/>
                <a:gd name="T69" fmla="*/ 1038 h 1058"/>
                <a:gd name="T70" fmla="*/ 758 w 771"/>
                <a:gd name="T71" fmla="*/ 1029 h 1058"/>
                <a:gd name="T72" fmla="*/ 753 w 771"/>
                <a:gd name="T73" fmla="*/ 1020 h 1058"/>
                <a:gd name="T74" fmla="*/ 715 w 771"/>
                <a:gd name="T75" fmla="*/ 952 h 1058"/>
                <a:gd name="T76" fmla="*/ 682 w 771"/>
                <a:gd name="T77" fmla="*/ 893 h 1058"/>
                <a:gd name="T78" fmla="*/ 651 w 771"/>
                <a:gd name="T79" fmla="*/ 841 h 1058"/>
                <a:gd name="T80" fmla="*/ 622 w 771"/>
                <a:gd name="T81" fmla="*/ 794 h 1058"/>
                <a:gd name="T82" fmla="*/ 594 w 771"/>
                <a:gd name="T83" fmla="*/ 750 h 1058"/>
                <a:gd name="T84" fmla="*/ 565 w 771"/>
                <a:gd name="T85" fmla="*/ 709 h 1058"/>
                <a:gd name="T86" fmla="*/ 536 w 771"/>
                <a:gd name="T87" fmla="*/ 667 h 1058"/>
                <a:gd name="T88" fmla="*/ 503 w 771"/>
                <a:gd name="T89" fmla="*/ 623 h 1058"/>
                <a:gd name="T90" fmla="*/ 468 w 771"/>
                <a:gd name="T91" fmla="*/ 577 h 1058"/>
                <a:gd name="T92" fmla="*/ 427 w 771"/>
                <a:gd name="T93" fmla="*/ 524 h 1058"/>
                <a:gd name="T94" fmla="*/ 380 w 771"/>
                <a:gd name="T95" fmla="*/ 466 h 1058"/>
                <a:gd name="T96" fmla="*/ 327 w 771"/>
                <a:gd name="T97" fmla="*/ 398 h 1058"/>
                <a:gd name="T98" fmla="*/ 265 w 771"/>
                <a:gd name="T99" fmla="*/ 321 h 1058"/>
                <a:gd name="T100" fmla="*/ 194 w 771"/>
                <a:gd name="T101" fmla="*/ 230 h 1058"/>
                <a:gd name="T102" fmla="*/ 113 w 771"/>
                <a:gd name="T103" fmla="*/ 126 h 1058"/>
                <a:gd name="T104" fmla="*/ 20 w 771"/>
                <a:gd name="T105" fmla="*/ 6 h 1058"/>
                <a:gd name="T106" fmla="*/ 16 w 771"/>
                <a:gd name="T107" fmla="*/ 5 h 1058"/>
                <a:gd name="T108" fmla="*/ 10 w 771"/>
                <a:gd name="T109" fmla="*/ 3 h 1058"/>
                <a:gd name="T110" fmla="*/ 5 w 771"/>
                <a:gd name="T111" fmla="*/ 1 h 1058"/>
                <a:gd name="T112" fmla="*/ 0 w 771"/>
                <a:gd name="T113" fmla="*/ 0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71" h="1058">
                  <a:moveTo>
                    <a:pt x="0" y="0"/>
                  </a:moveTo>
                  <a:lnTo>
                    <a:pt x="35" y="71"/>
                  </a:lnTo>
                  <a:lnTo>
                    <a:pt x="66" y="135"/>
                  </a:lnTo>
                  <a:lnTo>
                    <a:pt x="96" y="194"/>
                  </a:lnTo>
                  <a:lnTo>
                    <a:pt x="124" y="248"/>
                  </a:lnTo>
                  <a:lnTo>
                    <a:pt x="151" y="299"/>
                  </a:lnTo>
                  <a:lnTo>
                    <a:pt x="177" y="347"/>
                  </a:lnTo>
                  <a:lnTo>
                    <a:pt x="204" y="394"/>
                  </a:lnTo>
                  <a:lnTo>
                    <a:pt x="230" y="439"/>
                  </a:lnTo>
                  <a:lnTo>
                    <a:pt x="259" y="485"/>
                  </a:lnTo>
                  <a:lnTo>
                    <a:pt x="291" y="531"/>
                  </a:lnTo>
                  <a:lnTo>
                    <a:pt x="326" y="579"/>
                  </a:lnTo>
                  <a:lnTo>
                    <a:pt x="364" y="629"/>
                  </a:lnTo>
                  <a:lnTo>
                    <a:pt x="406" y="682"/>
                  </a:lnTo>
                  <a:lnTo>
                    <a:pt x="455" y="741"/>
                  </a:lnTo>
                  <a:lnTo>
                    <a:pt x="509" y="803"/>
                  </a:lnTo>
                  <a:lnTo>
                    <a:pt x="570" y="872"/>
                  </a:lnTo>
                  <a:lnTo>
                    <a:pt x="591" y="894"/>
                  </a:lnTo>
                  <a:lnTo>
                    <a:pt x="610" y="916"/>
                  </a:lnTo>
                  <a:lnTo>
                    <a:pt x="631" y="937"/>
                  </a:lnTo>
                  <a:lnTo>
                    <a:pt x="651" y="959"/>
                  </a:lnTo>
                  <a:lnTo>
                    <a:pt x="670" y="981"/>
                  </a:lnTo>
                  <a:lnTo>
                    <a:pt x="691" y="1002"/>
                  </a:lnTo>
                  <a:lnTo>
                    <a:pt x="711" y="1024"/>
                  </a:lnTo>
                  <a:lnTo>
                    <a:pt x="731" y="1046"/>
                  </a:lnTo>
                  <a:lnTo>
                    <a:pt x="736" y="1047"/>
                  </a:lnTo>
                  <a:lnTo>
                    <a:pt x="741" y="1049"/>
                  </a:lnTo>
                  <a:lnTo>
                    <a:pt x="746" y="1050"/>
                  </a:lnTo>
                  <a:lnTo>
                    <a:pt x="751" y="1052"/>
                  </a:lnTo>
                  <a:lnTo>
                    <a:pt x="756" y="1053"/>
                  </a:lnTo>
                  <a:lnTo>
                    <a:pt x="761" y="1054"/>
                  </a:lnTo>
                  <a:lnTo>
                    <a:pt x="766" y="1057"/>
                  </a:lnTo>
                  <a:lnTo>
                    <a:pt x="771" y="1058"/>
                  </a:lnTo>
                  <a:lnTo>
                    <a:pt x="766" y="1049"/>
                  </a:lnTo>
                  <a:lnTo>
                    <a:pt x="763" y="1038"/>
                  </a:lnTo>
                  <a:lnTo>
                    <a:pt x="758" y="1029"/>
                  </a:lnTo>
                  <a:lnTo>
                    <a:pt x="753" y="1020"/>
                  </a:lnTo>
                  <a:lnTo>
                    <a:pt x="715" y="952"/>
                  </a:lnTo>
                  <a:lnTo>
                    <a:pt x="682" y="893"/>
                  </a:lnTo>
                  <a:lnTo>
                    <a:pt x="651" y="841"/>
                  </a:lnTo>
                  <a:lnTo>
                    <a:pt x="622" y="794"/>
                  </a:lnTo>
                  <a:lnTo>
                    <a:pt x="594" y="750"/>
                  </a:lnTo>
                  <a:lnTo>
                    <a:pt x="565" y="709"/>
                  </a:lnTo>
                  <a:lnTo>
                    <a:pt x="536" y="667"/>
                  </a:lnTo>
                  <a:lnTo>
                    <a:pt x="503" y="623"/>
                  </a:lnTo>
                  <a:lnTo>
                    <a:pt x="468" y="577"/>
                  </a:lnTo>
                  <a:lnTo>
                    <a:pt x="427" y="524"/>
                  </a:lnTo>
                  <a:lnTo>
                    <a:pt x="380" y="466"/>
                  </a:lnTo>
                  <a:lnTo>
                    <a:pt x="327" y="398"/>
                  </a:lnTo>
                  <a:lnTo>
                    <a:pt x="265" y="321"/>
                  </a:lnTo>
                  <a:lnTo>
                    <a:pt x="194" y="230"/>
                  </a:lnTo>
                  <a:lnTo>
                    <a:pt x="113" y="126"/>
                  </a:lnTo>
                  <a:lnTo>
                    <a:pt x="20" y="6"/>
                  </a:lnTo>
                  <a:lnTo>
                    <a:pt x="16" y="5"/>
                  </a:lnTo>
                  <a:lnTo>
                    <a:pt x="10" y="3"/>
                  </a:lnTo>
                  <a:lnTo>
                    <a:pt x="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7A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6" name="Freeform 1040">
              <a:extLst>
                <a:ext uri="{FF2B5EF4-FFF2-40B4-BE49-F238E27FC236}">
                  <a16:creationId xmlns:a16="http://schemas.microsoft.com/office/drawing/2014/main" id="{9093D8A2-CCF0-5F6A-1D2F-5BDAEB2E4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2908"/>
              <a:ext cx="365" cy="500"/>
            </a:xfrm>
            <a:custGeom>
              <a:avLst/>
              <a:gdLst>
                <a:gd name="T0" fmla="*/ 0 w 732"/>
                <a:gd name="T1" fmla="*/ 0 h 1001"/>
                <a:gd name="T2" fmla="*/ 37 w 732"/>
                <a:gd name="T3" fmla="*/ 68 h 1001"/>
                <a:gd name="T4" fmla="*/ 70 w 732"/>
                <a:gd name="T5" fmla="*/ 130 h 1001"/>
                <a:gd name="T6" fmla="*/ 101 w 732"/>
                <a:gd name="T7" fmla="*/ 187 h 1001"/>
                <a:gd name="T8" fmla="*/ 129 w 732"/>
                <a:gd name="T9" fmla="*/ 239 h 1001"/>
                <a:gd name="T10" fmla="*/ 156 w 732"/>
                <a:gd name="T11" fmla="*/ 287 h 1001"/>
                <a:gd name="T12" fmla="*/ 181 w 732"/>
                <a:gd name="T13" fmla="*/ 333 h 1001"/>
                <a:gd name="T14" fmla="*/ 208 w 732"/>
                <a:gd name="T15" fmla="*/ 378 h 1001"/>
                <a:gd name="T16" fmla="*/ 234 w 732"/>
                <a:gd name="T17" fmla="*/ 421 h 1001"/>
                <a:gd name="T18" fmla="*/ 263 w 732"/>
                <a:gd name="T19" fmla="*/ 464 h 1001"/>
                <a:gd name="T20" fmla="*/ 293 w 732"/>
                <a:gd name="T21" fmla="*/ 509 h 1001"/>
                <a:gd name="T22" fmla="*/ 326 w 732"/>
                <a:gd name="T23" fmla="*/ 555 h 1001"/>
                <a:gd name="T24" fmla="*/ 364 w 732"/>
                <a:gd name="T25" fmla="*/ 604 h 1001"/>
                <a:gd name="T26" fmla="*/ 406 w 732"/>
                <a:gd name="T27" fmla="*/ 657 h 1001"/>
                <a:gd name="T28" fmla="*/ 454 w 732"/>
                <a:gd name="T29" fmla="*/ 713 h 1001"/>
                <a:gd name="T30" fmla="*/ 507 w 732"/>
                <a:gd name="T31" fmla="*/ 775 h 1001"/>
                <a:gd name="T32" fmla="*/ 568 w 732"/>
                <a:gd name="T33" fmla="*/ 845 h 1001"/>
                <a:gd name="T34" fmla="*/ 584 w 732"/>
                <a:gd name="T35" fmla="*/ 863 h 1001"/>
                <a:gd name="T36" fmla="*/ 601 w 732"/>
                <a:gd name="T37" fmla="*/ 880 h 1001"/>
                <a:gd name="T38" fmla="*/ 617 w 732"/>
                <a:gd name="T39" fmla="*/ 899 h 1001"/>
                <a:gd name="T40" fmla="*/ 633 w 732"/>
                <a:gd name="T41" fmla="*/ 917 h 1001"/>
                <a:gd name="T42" fmla="*/ 649 w 732"/>
                <a:gd name="T43" fmla="*/ 936 h 1001"/>
                <a:gd name="T44" fmla="*/ 665 w 732"/>
                <a:gd name="T45" fmla="*/ 953 h 1001"/>
                <a:gd name="T46" fmla="*/ 681 w 732"/>
                <a:gd name="T47" fmla="*/ 971 h 1001"/>
                <a:gd name="T48" fmla="*/ 697 w 732"/>
                <a:gd name="T49" fmla="*/ 990 h 1001"/>
                <a:gd name="T50" fmla="*/ 702 w 732"/>
                <a:gd name="T51" fmla="*/ 991 h 1001"/>
                <a:gd name="T52" fmla="*/ 707 w 732"/>
                <a:gd name="T53" fmla="*/ 992 h 1001"/>
                <a:gd name="T54" fmla="*/ 710 w 732"/>
                <a:gd name="T55" fmla="*/ 994 h 1001"/>
                <a:gd name="T56" fmla="*/ 715 w 732"/>
                <a:gd name="T57" fmla="*/ 995 h 1001"/>
                <a:gd name="T58" fmla="*/ 719 w 732"/>
                <a:gd name="T59" fmla="*/ 997 h 1001"/>
                <a:gd name="T60" fmla="*/ 724 w 732"/>
                <a:gd name="T61" fmla="*/ 999 h 1001"/>
                <a:gd name="T62" fmla="*/ 727 w 732"/>
                <a:gd name="T63" fmla="*/ 1000 h 1001"/>
                <a:gd name="T64" fmla="*/ 732 w 732"/>
                <a:gd name="T65" fmla="*/ 1001 h 1001"/>
                <a:gd name="T66" fmla="*/ 727 w 732"/>
                <a:gd name="T67" fmla="*/ 992 h 1001"/>
                <a:gd name="T68" fmla="*/ 723 w 732"/>
                <a:gd name="T69" fmla="*/ 984 h 1001"/>
                <a:gd name="T70" fmla="*/ 718 w 732"/>
                <a:gd name="T71" fmla="*/ 975 h 1001"/>
                <a:gd name="T72" fmla="*/ 713 w 732"/>
                <a:gd name="T73" fmla="*/ 967 h 1001"/>
                <a:gd name="T74" fmla="*/ 675 w 732"/>
                <a:gd name="T75" fmla="*/ 902 h 1001"/>
                <a:gd name="T76" fmla="*/ 642 w 732"/>
                <a:gd name="T77" fmla="*/ 848 h 1001"/>
                <a:gd name="T78" fmla="*/ 613 w 732"/>
                <a:gd name="T79" fmla="*/ 801 h 1001"/>
                <a:gd name="T80" fmla="*/ 586 w 732"/>
                <a:gd name="T81" fmla="*/ 760 h 1001"/>
                <a:gd name="T82" fmla="*/ 560 w 732"/>
                <a:gd name="T83" fmla="*/ 725 h 1001"/>
                <a:gd name="T84" fmla="*/ 534 w 732"/>
                <a:gd name="T85" fmla="*/ 690 h 1001"/>
                <a:gd name="T86" fmla="*/ 507 w 732"/>
                <a:gd name="T87" fmla="*/ 655 h 1001"/>
                <a:gd name="T88" fmla="*/ 477 w 732"/>
                <a:gd name="T89" fmla="*/ 619 h 1001"/>
                <a:gd name="T90" fmla="*/ 445 w 732"/>
                <a:gd name="T91" fmla="*/ 577 h 1001"/>
                <a:gd name="T92" fmla="*/ 408 w 732"/>
                <a:gd name="T93" fmla="*/ 531 h 1001"/>
                <a:gd name="T94" fmla="*/ 364 w 732"/>
                <a:gd name="T95" fmla="*/ 476 h 1001"/>
                <a:gd name="T96" fmla="*/ 315 w 732"/>
                <a:gd name="T97" fmla="*/ 410 h 1001"/>
                <a:gd name="T98" fmla="*/ 256 w 732"/>
                <a:gd name="T99" fmla="*/ 333 h 1001"/>
                <a:gd name="T100" fmla="*/ 189 w 732"/>
                <a:gd name="T101" fmla="*/ 242 h 1001"/>
                <a:gd name="T102" fmla="*/ 112 w 732"/>
                <a:gd name="T103" fmla="*/ 134 h 1001"/>
                <a:gd name="T104" fmla="*/ 22 w 732"/>
                <a:gd name="T105" fmla="*/ 8 h 1001"/>
                <a:gd name="T106" fmla="*/ 16 w 732"/>
                <a:gd name="T107" fmla="*/ 6 h 1001"/>
                <a:gd name="T108" fmla="*/ 10 w 732"/>
                <a:gd name="T109" fmla="*/ 4 h 1001"/>
                <a:gd name="T110" fmla="*/ 6 w 732"/>
                <a:gd name="T111" fmla="*/ 3 h 1001"/>
                <a:gd name="T112" fmla="*/ 0 w 732"/>
                <a:gd name="T113" fmla="*/ 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2" h="1001">
                  <a:moveTo>
                    <a:pt x="0" y="0"/>
                  </a:moveTo>
                  <a:lnTo>
                    <a:pt x="37" y="68"/>
                  </a:lnTo>
                  <a:lnTo>
                    <a:pt x="70" y="130"/>
                  </a:lnTo>
                  <a:lnTo>
                    <a:pt x="101" y="187"/>
                  </a:lnTo>
                  <a:lnTo>
                    <a:pt x="129" y="239"/>
                  </a:lnTo>
                  <a:lnTo>
                    <a:pt x="156" y="287"/>
                  </a:lnTo>
                  <a:lnTo>
                    <a:pt x="181" y="333"/>
                  </a:lnTo>
                  <a:lnTo>
                    <a:pt x="208" y="378"/>
                  </a:lnTo>
                  <a:lnTo>
                    <a:pt x="234" y="421"/>
                  </a:lnTo>
                  <a:lnTo>
                    <a:pt x="263" y="464"/>
                  </a:lnTo>
                  <a:lnTo>
                    <a:pt x="293" y="509"/>
                  </a:lnTo>
                  <a:lnTo>
                    <a:pt x="326" y="555"/>
                  </a:lnTo>
                  <a:lnTo>
                    <a:pt x="364" y="604"/>
                  </a:lnTo>
                  <a:lnTo>
                    <a:pt x="406" y="657"/>
                  </a:lnTo>
                  <a:lnTo>
                    <a:pt x="454" y="713"/>
                  </a:lnTo>
                  <a:lnTo>
                    <a:pt x="507" y="775"/>
                  </a:lnTo>
                  <a:lnTo>
                    <a:pt x="568" y="845"/>
                  </a:lnTo>
                  <a:lnTo>
                    <a:pt x="584" y="863"/>
                  </a:lnTo>
                  <a:lnTo>
                    <a:pt x="601" y="880"/>
                  </a:lnTo>
                  <a:lnTo>
                    <a:pt x="617" y="899"/>
                  </a:lnTo>
                  <a:lnTo>
                    <a:pt x="633" y="917"/>
                  </a:lnTo>
                  <a:lnTo>
                    <a:pt x="649" y="936"/>
                  </a:lnTo>
                  <a:lnTo>
                    <a:pt x="665" y="953"/>
                  </a:lnTo>
                  <a:lnTo>
                    <a:pt x="681" y="971"/>
                  </a:lnTo>
                  <a:lnTo>
                    <a:pt x="697" y="990"/>
                  </a:lnTo>
                  <a:lnTo>
                    <a:pt x="702" y="991"/>
                  </a:lnTo>
                  <a:lnTo>
                    <a:pt x="707" y="992"/>
                  </a:lnTo>
                  <a:lnTo>
                    <a:pt x="710" y="994"/>
                  </a:lnTo>
                  <a:lnTo>
                    <a:pt x="715" y="995"/>
                  </a:lnTo>
                  <a:lnTo>
                    <a:pt x="719" y="997"/>
                  </a:lnTo>
                  <a:lnTo>
                    <a:pt x="724" y="999"/>
                  </a:lnTo>
                  <a:lnTo>
                    <a:pt x="727" y="1000"/>
                  </a:lnTo>
                  <a:lnTo>
                    <a:pt x="732" y="1001"/>
                  </a:lnTo>
                  <a:lnTo>
                    <a:pt x="727" y="992"/>
                  </a:lnTo>
                  <a:lnTo>
                    <a:pt x="723" y="984"/>
                  </a:lnTo>
                  <a:lnTo>
                    <a:pt x="718" y="975"/>
                  </a:lnTo>
                  <a:lnTo>
                    <a:pt x="713" y="967"/>
                  </a:lnTo>
                  <a:lnTo>
                    <a:pt x="675" y="902"/>
                  </a:lnTo>
                  <a:lnTo>
                    <a:pt x="642" y="848"/>
                  </a:lnTo>
                  <a:lnTo>
                    <a:pt x="613" y="801"/>
                  </a:lnTo>
                  <a:lnTo>
                    <a:pt x="586" y="760"/>
                  </a:lnTo>
                  <a:lnTo>
                    <a:pt x="560" y="725"/>
                  </a:lnTo>
                  <a:lnTo>
                    <a:pt x="534" y="690"/>
                  </a:lnTo>
                  <a:lnTo>
                    <a:pt x="507" y="655"/>
                  </a:lnTo>
                  <a:lnTo>
                    <a:pt x="477" y="619"/>
                  </a:lnTo>
                  <a:lnTo>
                    <a:pt x="445" y="577"/>
                  </a:lnTo>
                  <a:lnTo>
                    <a:pt x="408" y="531"/>
                  </a:lnTo>
                  <a:lnTo>
                    <a:pt x="364" y="476"/>
                  </a:lnTo>
                  <a:lnTo>
                    <a:pt x="315" y="410"/>
                  </a:lnTo>
                  <a:lnTo>
                    <a:pt x="256" y="333"/>
                  </a:lnTo>
                  <a:lnTo>
                    <a:pt x="189" y="242"/>
                  </a:lnTo>
                  <a:lnTo>
                    <a:pt x="112" y="134"/>
                  </a:lnTo>
                  <a:lnTo>
                    <a:pt x="22" y="8"/>
                  </a:lnTo>
                  <a:lnTo>
                    <a:pt x="16" y="6"/>
                  </a:lnTo>
                  <a:lnTo>
                    <a:pt x="10" y="4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4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7" name="Freeform 1041">
              <a:extLst>
                <a:ext uri="{FF2B5EF4-FFF2-40B4-BE49-F238E27FC236}">
                  <a16:creationId xmlns:a16="http://schemas.microsoft.com/office/drawing/2014/main" id="{CDC62757-714D-0268-4479-A29A5CF9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" y="2912"/>
              <a:ext cx="345" cy="471"/>
            </a:xfrm>
            <a:custGeom>
              <a:avLst/>
              <a:gdLst>
                <a:gd name="T0" fmla="*/ 0 w 690"/>
                <a:gd name="T1" fmla="*/ 0 h 943"/>
                <a:gd name="T2" fmla="*/ 39 w 690"/>
                <a:gd name="T3" fmla="*/ 66 h 943"/>
                <a:gd name="T4" fmla="*/ 73 w 690"/>
                <a:gd name="T5" fmla="*/ 125 h 943"/>
                <a:gd name="T6" fmla="*/ 105 w 690"/>
                <a:gd name="T7" fmla="*/ 179 h 943"/>
                <a:gd name="T8" fmla="*/ 132 w 690"/>
                <a:gd name="T9" fmla="*/ 228 h 943"/>
                <a:gd name="T10" fmla="*/ 159 w 690"/>
                <a:gd name="T11" fmla="*/ 274 h 943"/>
                <a:gd name="T12" fmla="*/ 184 w 690"/>
                <a:gd name="T13" fmla="*/ 318 h 943"/>
                <a:gd name="T14" fmla="*/ 209 w 690"/>
                <a:gd name="T15" fmla="*/ 361 h 943"/>
                <a:gd name="T16" fmla="*/ 236 w 690"/>
                <a:gd name="T17" fmla="*/ 402 h 943"/>
                <a:gd name="T18" fmla="*/ 264 w 690"/>
                <a:gd name="T19" fmla="*/ 444 h 943"/>
                <a:gd name="T20" fmla="*/ 292 w 690"/>
                <a:gd name="T21" fmla="*/ 486 h 943"/>
                <a:gd name="T22" fmla="*/ 326 w 690"/>
                <a:gd name="T23" fmla="*/ 530 h 943"/>
                <a:gd name="T24" fmla="*/ 363 w 690"/>
                <a:gd name="T25" fmla="*/ 579 h 943"/>
                <a:gd name="T26" fmla="*/ 403 w 690"/>
                <a:gd name="T27" fmla="*/ 629 h 943"/>
                <a:gd name="T28" fmla="*/ 450 w 690"/>
                <a:gd name="T29" fmla="*/ 686 h 943"/>
                <a:gd name="T30" fmla="*/ 503 w 690"/>
                <a:gd name="T31" fmla="*/ 748 h 943"/>
                <a:gd name="T32" fmla="*/ 564 w 690"/>
                <a:gd name="T33" fmla="*/ 816 h 943"/>
                <a:gd name="T34" fmla="*/ 661 w 690"/>
                <a:gd name="T35" fmla="*/ 933 h 943"/>
                <a:gd name="T36" fmla="*/ 690 w 690"/>
                <a:gd name="T37" fmla="*/ 943 h 943"/>
                <a:gd name="T38" fmla="*/ 670 w 690"/>
                <a:gd name="T39" fmla="*/ 914 h 943"/>
                <a:gd name="T40" fmla="*/ 632 w 690"/>
                <a:gd name="T41" fmla="*/ 852 h 943"/>
                <a:gd name="T42" fmla="*/ 600 w 690"/>
                <a:gd name="T43" fmla="*/ 802 h 943"/>
                <a:gd name="T44" fmla="*/ 572 w 690"/>
                <a:gd name="T45" fmla="*/ 761 h 943"/>
                <a:gd name="T46" fmla="*/ 547 w 690"/>
                <a:gd name="T47" fmla="*/ 726 h 943"/>
                <a:gd name="T48" fmla="*/ 523 w 690"/>
                <a:gd name="T49" fmla="*/ 696 h 943"/>
                <a:gd name="T50" fmla="*/ 500 w 690"/>
                <a:gd name="T51" fmla="*/ 670 h 943"/>
                <a:gd name="T52" fmla="*/ 476 w 690"/>
                <a:gd name="T53" fmla="*/ 642 h 943"/>
                <a:gd name="T54" fmla="*/ 450 w 690"/>
                <a:gd name="T55" fmla="*/ 611 h 943"/>
                <a:gd name="T56" fmla="*/ 420 w 690"/>
                <a:gd name="T57" fmla="*/ 576 h 943"/>
                <a:gd name="T58" fmla="*/ 387 w 690"/>
                <a:gd name="T59" fmla="*/ 535 h 943"/>
                <a:gd name="T60" fmla="*/ 347 w 690"/>
                <a:gd name="T61" fmla="*/ 484 h 943"/>
                <a:gd name="T62" fmla="*/ 300 w 690"/>
                <a:gd name="T63" fmla="*/ 421 h 943"/>
                <a:gd name="T64" fmla="*/ 245 w 690"/>
                <a:gd name="T65" fmla="*/ 345 h 943"/>
                <a:gd name="T66" fmla="*/ 181 w 690"/>
                <a:gd name="T67" fmla="*/ 251 h 943"/>
                <a:gd name="T68" fmla="*/ 106 w 690"/>
                <a:gd name="T69" fmla="*/ 141 h 943"/>
                <a:gd name="T70" fmla="*/ 19 w 690"/>
                <a:gd name="T71" fmla="*/ 8 h 943"/>
                <a:gd name="T72" fmla="*/ 0 w 690"/>
                <a:gd name="T73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0" h="943">
                  <a:moveTo>
                    <a:pt x="0" y="0"/>
                  </a:moveTo>
                  <a:lnTo>
                    <a:pt x="39" y="66"/>
                  </a:lnTo>
                  <a:lnTo>
                    <a:pt x="73" y="125"/>
                  </a:lnTo>
                  <a:lnTo>
                    <a:pt x="105" y="179"/>
                  </a:lnTo>
                  <a:lnTo>
                    <a:pt x="132" y="228"/>
                  </a:lnTo>
                  <a:lnTo>
                    <a:pt x="159" y="274"/>
                  </a:lnTo>
                  <a:lnTo>
                    <a:pt x="184" y="318"/>
                  </a:lnTo>
                  <a:lnTo>
                    <a:pt x="209" y="361"/>
                  </a:lnTo>
                  <a:lnTo>
                    <a:pt x="236" y="402"/>
                  </a:lnTo>
                  <a:lnTo>
                    <a:pt x="264" y="444"/>
                  </a:lnTo>
                  <a:lnTo>
                    <a:pt x="292" y="486"/>
                  </a:lnTo>
                  <a:lnTo>
                    <a:pt x="326" y="530"/>
                  </a:lnTo>
                  <a:lnTo>
                    <a:pt x="363" y="579"/>
                  </a:lnTo>
                  <a:lnTo>
                    <a:pt x="403" y="629"/>
                  </a:lnTo>
                  <a:lnTo>
                    <a:pt x="450" y="686"/>
                  </a:lnTo>
                  <a:lnTo>
                    <a:pt x="503" y="748"/>
                  </a:lnTo>
                  <a:lnTo>
                    <a:pt x="564" y="816"/>
                  </a:lnTo>
                  <a:lnTo>
                    <a:pt x="661" y="933"/>
                  </a:lnTo>
                  <a:lnTo>
                    <a:pt x="690" y="943"/>
                  </a:lnTo>
                  <a:lnTo>
                    <a:pt x="670" y="914"/>
                  </a:lnTo>
                  <a:lnTo>
                    <a:pt x="632" y="852"/>
                  </a:lnTo>
                  <a:lnTo>
                    <a:pt x="600" y="802"/>
                  </a:lnTo>
                  <a:lnTo>
                    <a:pt x="572" y="761"/>
                  </a:lnTo>
                  <a:lnTo>
                    <a:pt x="547" y="726"/>
                  </a:lnTo>
                  <a:lnTo>
                    <a:pt x="523" y="696"/>
                  </a:lnTo>
                  <a:lnTo>
                    <a:pt x="500" y="670"/>
                  </a:lnTo>
                  <a:lnTo>
                    <a:pt x="476" y="642"/>
                  </a:lnTo>
                  <a:lnTo>
                    <a:pt x="450" y="611"/>
                  </a:lnTo>
                  <a:lnTo>
                    <a:pt x="420" y="576"/>
                  </a:lnTo>
                  <a:lnTo>
                    <a:pt x="387" y="535"/>
                  </a:lnTo>
                  <a:lnTo>
                    <a:pt x="347" y="484"/>
                  </a:lnTo>
                  <a:lnTo>
                    <a:pt x="300" y="421"/>
                  </a:lnTo>
                  <a:lnTo>
                    <a:pt x="245" y="345"/>
                  </a:lnTo>
                  <a:lnTo>
                    <a:pt x="181" y="251"/>
                  </a:lnTo>
                  <a:lnTo>
                    <a:pt x="106" y="141"/>
                  </a:lnTo>
                  <a:lnTo>
                    <a:pt x="1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8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8" name="Freeform 1042">
              <a:extLst>
                <a:ext uri="{FF2B5EF4-FFF2-40B4-BE49-F238E27FC236}">
                  <a16:creationId xmlns:a16="http://schemas.microsoft.com/office/drawing/2014/main" id="{9FC45510-0132-A210-CE0F-545C04D3F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" y="3641"/>
              <a:ext cx="62" cy="76"/>
            </a:xfrm>
            <a:custGeom>
              <a:avLst/>
              <a:gdLst>
                <a:gd name="T0" fmla="*/ 0 w 124"/>
                <a:gd name="T1" fmla="*/ 20 h 152"/>
                <a:gd name="T2" fmla="*/ 94 w 124"/>
                <a:gd name="T3" fmla="*/ 152 h 152"/>
                <a:gd name="T4" fmla="*/ 124 w 124"/>
                <a:gd name="T5" fmla="*/ 123 h 152"/>
                <a:gd name="T6" fmla="*/ 30 w 124"/>
                <a:gd name="T7" fmla="*/ 0 h 152"/>
                <a:gd name="T8" fmla="*/ 27 w 124"/>
                <a:gd name="T9" fmla="*/ 4 h 152"/>
                <a:gd name="T10" fmla="*/ 19 w 124"/>
                <a:gd name="T11" fmla="*/ 15 h 152"/>
                <a:gd name="T12" fmla="*/ 8 w 124"/>
                <a:gd name="T13" fmla="*/ 23 h 152"/>
                <a:gd name="T14" fmla="*/ 0 w 124"/>
                <a:gd name="T15" fmla="*/ 2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52">
                  <a:moveTo>
                    <a:pt x="0" y="20"/>
                  </a:moveTo>
                  <a:lnTo>
                    <a:pt x="94" y="152"/>
                  </a:lnTo>
                  <a:lnTo>
                    <a:pt x="124" y="123"/>
                  </a:lnTo>
                  <a:lnTo>
                    <a:pt x="30" y="0"/>
                  </a:lnTo>
                  <a:lnTo>
                    <a:pt x="27" y="4"/>
                  </a:lnTo>
                  <a:lnTo>
                    <a:pt x="19" y="15"/>
                  </a:lnTo>
                  <a:lnTo>
                    <a:pt x="8" y="23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898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79" name="Freeform 1043">
              <a:extLst>
                <a:ext uri="{FF2B5EF4-FFF2-40B4-BE49-F238E27FC236}">
                  <a16:creationId xmlns:a16="http://schemas.microsoft.com/office/drawing/2014/main" id="{6D423735-13FB-B1A1-F048-337E70C87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" y="3706"/>
              <a:ext cx="100" cy="121"/>
            </a:xfrm>
            <a:custGeom>
              <a:avLst/>
              <a:gdLst>
                <a:gd name="T0" fmla="*/ 0 w 199"/>
                <a:gd name="T1" fmla="*/ 25 h 242"/>
                <a:gd name="T2" fmla="*/ 17 w 199"/>
                <a:gd name="T3" fmla="*/ 0 h 242"/>
                <a:gd name="T4" fmla="*/ 199 w 199"/>
                <a:gd name="T5" fmla="*/ 216 h 242"/>
                <a:gd name="T6" fmla="*/ 182 w 199"/>
                <a:gd name="T7" fmla="*/ 242 h 242"/>
                <a:gd name="T8" fmla="*/ 0 w 199"/>
                <a:gd name="T9" fmla="*/ 2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242">
                  <a:moveTo>
                    <a:pt x="0" y="25"/>
                  </a:moveTo>
                  <a:lnTo>
                    <a:pt x="17" y="0"/>
                  </a:lnTo>
                  <a:lnTo>
                    <a:pt x="199" y="216"/>
                  </a:lnTo>
                  <a:lnTo>
                    <a:pt x="182" y="242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96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0" name="Freeform 1044">
              <a:extLst>
                <a:ext uri="{FF2B5EF4-FFF2-40B4-BE49-F238E27FC236}">
                  <a16:creationId xmlns:a16="http://schemas.microsoft.com/office/drawing/2014/main" id="{98C48AD1-111B-4671-9A65-971CC408D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" y="3664"/>
              <a:ext cx="21" cy="121"/>
            </a:xfrm>
            <a:custGeom>
              <a:avLst/>
              <a:gdLst>
                <a:gd name="T0" fmla="*/ 12 w 43"/>
                <a:gd name="T1" fmla="*/ 16 h 241"/>
                <a:gd name="T2" fmla="*/ 43 w 43"/>
                <a:gd name="T3" fmla="*/ 0 h 241"/>
                <a:gd name="T4" fmla="*/ 20 w 43"/>
                <a:gd name="T5" fmla="*/ 241 h 241"/>
                <a:gd name="T6" fmla="*/ 0 w 43"/>
                <a:gd name="T7" fmla="*/ 241 h 241"/>
                <a:gd name="T8" fmla="*/ 12 w 43"/>
                <a:gd name="T9" fmla="*/ 16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41">
                  <a:moveTo>
                    <a:pt x="12" y="16"/>
                  </a:moveTo>
                  <a:lnTo>
                    <a:pt x="43" y="0"/>
                  </a:lnTo>
                  <a:lnTo>
                    <a:pt x="20" y="241"/>
                  </a:lnTo>
                  <a:lnTo>
                    <a:pt x="0" y="241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898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1" name="Freeform 1045">
              <a:extLst>
                <a:ext uri="{FF2B5EF4-FFF2-40B4-BE49-F238E27FC236}">
                  <a16:creationId xmlns:a16="http://schemas.microsoft.com/office/drawing/2014/main" id="{7E7EB2F7-CE53-8609-D709-355B846B2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6" y="3782"/>
              <a:ext cx="86" cy="107"/>
            </a:xfrm>
            <a:custGeom>
              <a:avLst/>
              <a:gdLst>
                <a:gd name="T0" fmla="*/ 23 w 172"/>
                <a:gd name="T1" fmla="*/ 0 h 214"/>
                <a:gd name="T2" fmla="*/ 172 w 172"/>
                <a:gd name="T3" fmla="*/ 186 h 214"/>
                <a:gd name="T4" fmla="*/ 160 w 172"/>
                <a:gd name="T5" fmla="*/ 214 h 214"/>
                <a:gd name="T6" fmla="*/ 0 w 172"/>
                <a:gd name="T7" fmla="*/ 6 h 214"/>
                <a:gd name="T8" fmla="*/ 23 w 172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214">
                  <a:moveTo>
                    <a:pt x="23" y="0"/>
                  </a:moveTo>
                  <a:lnTo>
                    <a:pt x="172" y="186"/>
                  </a:lnTo>
                  <a:lnTo>
                    <a:pt x="160" y="214"/>
                  </a:lnTo>
                  <a:lnTo>
                    <a:pt x="0" y="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96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2" name="Freeform 1046">
              <a:extLst>
                <a:ext uri="{FF2B5EF4-FFF2-40B4-BE49-F238E27FC236}">
                  <a16:creationId xmlns:a16="http://schemas.microsoft.com/office/drawing/2014/main" id="{F541E16A-753D-07BF-95E0-CFD7B729D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" y="3611"/>
              <a:ext cx="127" cy="11"/>
            </a:xfrm>
            <a:custGeom>
              <a:avLst/>
              <a:gdLst>
                <a:gd name="T0" fmla="*/ 0 w 252"/>
                <a:gd name="T1" fmla="*/ 3 h 21"/>
                <a:gd name="T2" fmla="*/ 252 w 252"/>
                <a:gd name="T3" fmla="*/ 0 h 21"/>
                <a:gd name="T4" fmla="*/ 252 w 252"/>
                <a:gd name="T5" fmla="*/ 18 h 21"/>
                <a:gd name="T6" fmla="*/ 14 w 252"/>
                <a:gd name="T7" fmla="*/ 21 h 21"/>
                <a:gd name="T8" fmla="*/ 0 w 252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1">
                  <a:moveTo>
                    <a:pt x="0" y="3"/>
                  </a:moveTo>
                  <a:lnTo>
                    <a:pt x="252" y="0"/>
                  </a:lnTo>
                  <a:lnTo>
                    <a:pt x="252" y="18"/>
                  </a:lnTo>
                  <a:lnTo>
                    <a:pt x="14" y="2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98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3" name="Freeform 1047">
              <a:extLst>
                <a:ext uri="{FF2B5EF4-FFF2-40B4-BE49-F238E27FC236}">
                  <a16:creationId xmlns:a16="http://schemas.microsoft.com/office/drawing/2014/main" id="{3DA9D8BB-BBDF-5145-B29B-62294730C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6" y="3641"/>
              <a:ext cx="135" cy="170"/>
            </a:xfrm>
            <a:custGeom>
              <a:avLst/>
              <a:gdLst>
                <a:gd name="T0" fmla="*/ 17 w 271"/>
                <a:gd name="T1" fmla="*/ 3 h 341"/>
                <a:gd name="T2" fmla="*/ 174 w 271"/>
                <a:gd name="T3" fmla="*/ 190 h 341"/>
                <a:gd name="T4" fmla="*/ 271 w 271"/>
                <a:gd name="T5" fmla="*/ 341 h 341"/>
                <a:gd name="T6" fmla="*/ 89 w 271"/>
                <a:gd name="T7" fmla="*/ 131 h 341"/>
                <a:gd name="T8" fmla="*/ 0 w 271"/>
                <a:gd name="T9" fmla="*/ 3 h 341"/>
                <a:gd name="T10" fmla="*/ 2 w 271"/>
                <a:gd name="T11" fmla="*/ 2 h 341"/>
                <a:gd name="T12" fmla="*/ 9 w 271"/>
                <a:gd name="T13" fmla="*/ 1 h 341"/>
                <a:gd name="T14" fmla="*/ 15 w 271"/>
                <a:gd name="T15" fmla="*/ 0 h 341"/>
                <a:gd name="T16" fmla="*/ 17 w 271"/>
                <a:gd name="T17" fmla="*/ 3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341">
                  <a:moveTo>
                    <a:pt x="17" y="3"/>
                  </a:moveTo>
                  <a:lnTo>
                    <a:pt x="174" y="190"/>
                  </a:lnTo>
                  <a:lnTo>
                    <a:pt x="271" y="341"/>
                  </a:lnTo>
                  <a:lnTo>
                    <a:pt x="89" y="131"/>
                  </a:lnTo>
                  <a:lnTo>
                    <a:pt x="0" y="3"/>
                  </a:lnTo>
                  <a:lnTo>
                    <a:pt x="2" y="2"/>
                  </a:lnTo>
                  <a:lnTo>
                    <a:pt x="9" y="1"/>
                  </a:lnTo>
                  <a:lnTo>
                    <a:pt x="15" y="0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1C2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4" name="Freeform 1048">
              <a:extLst>
                <a:ext uri="{FF2B5EF4-FFF2-40B4-BE49-F238E27FC236}">
                  <a16:creationId xmlns:a16="http://schemas.microsoft.com/office/drawing/2014/main" id="{C7174112-42E3-AA64-439F-74A74163D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3622"/>
              <a:ext cx="185" cy="120"/>
            </a:xfrm>
            <a:custGeom>
              <a:avLst/>
              <a:gdLst>
                <a:gd name="T0" fmla="*/ 0 w 370"/>
                <a:gd name="T1" fmla="*/ 0 h 239"/>
                <a:gd name="T2" fmla="*/ 64 w 370"/>
                <a:gd name="T3" fmla="*/ 135 h 239"/>
                <a:gd name="T4" fmla="*/ 149 w 370"/>
                <a:gd name="T5" fmla="*/ 224 h 239"/>
                <a:gd name="T6" fmla="*/ 370 w 370"/>
                <a:gd name="T7" fmla="*/ 239 h 239"/>
                <a:gd name="T8" fmla="*/ 237 w 370"/>
                <a:gd name="T9" fmla="*/ 3 h 239"/>
                <a:gd name="T10" fmla="*/ 0 w 370"/>
                <a:gd name="T1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0" h="239">
                  <a:moveTo>
                    <a:pt x="0" y="0"/>
                  </a:moveTo>
                  <a:lnTo>
                    <a:pt x="64" y="135"/>
                  </a:lnTo>
                  <a:lnTo>
                    <a:pt x="149" y="224"/>
                  </a:lnTo>
                  <a:lnTo>
                    <a:pt x="370" y="239"/>
                  </a:lnTo>
                  <a:lnTo>
                    <a:pt x="237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2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5" name="Freeform 1049">
              <a:extLst>
                <a:ext uri="{FF2B5EF4-FFF2-40B4-BE49-F238E27FC236}">
                  <a16:creationId xmlns:a16="http://schemas.microsoft.com/office/drawing/2014/main" id="{C27177E5-E17C-BC8C-5761-19FBBBE3D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" y="3669"/>
              <a:ext cx="103" cy="200"/>
            </a:xfrm>
            <a:custGeom>
              <a:avLst/>
              <a:gdLst>
                <a:gd name="T0" fmla="*/ 23 w 206"/>
                <a:gd name="T1" fmla="*/ 0 h 400"/>
                <a:gd name="T2" fmla="*/ 117 w 206"/>
                <a:gd name="T3" fmla="*/ 81 h 400"/>
                <a:gd name="T4" fmla="*/ 206 w 206"/>
                <a:gd name="T5" fmla="*/ 196 h 400"/>
                <a:gd name="T6" fmla="*/ 150 w 206"/>
                <a:gd name="T7" fmla="*/ 400 h 400"/>
                <a:gd name="T8" fmla="*/ 0 w 206"/>
                <a:gd name="T9" fmla="*/ 219 h 400"/>
                <a:gd name="T10" fmla="*/ 23 w 206"/>
                <a:gd name="T11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400">
                  <a:moveTo>
                    <a:pt x="23" y="0"/>
                  </a:moveTo>
                  <a:lnTo>
                    <a:pt x="117" y="81"/>
                  </a:lnTo>
                  <a:lnTo>
                    <a:pt x="206" y="196"/>
                  </a:lnTo>
                  <a:lnTo>
                    <a:pt x="150" y="400"/>
                  </a:lnTo>
                  <a:lnTo>
                    <a:pt x="0" y="21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1C2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6" name="Freeform 1050">
              <a:extLst>
                <a:ext uri="{FF2B5EF4-FFF2-40B4-BE49-F238E27FC236}">
                  <a16:creationId xmlns:a16="http://schemas.microsoft.com/office/drawing/2014/main" id="{F79131A6-68E1-2AFE-609A-06757272E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" y="3450"/>
              <a:ext cx="141" cy="114"/>
            </a:xfrm>
            <a:custGeom>
              <a:avLst/>
              <a:gdLst>
                <a:gd name="T0" fmla="*/ 0 w 283"/>
                <a:gd name="T1" fmla="*/ 193 h 227"/>
                <a:gd name="T2" fmla="*/ 26 w 283"/>
                <a:gd name="T3" fmla="*/ 188 h 227"/>
                <a:gd name="T4" fmla="*/ 50 w 283"/>
                <a:gd name="T5" fmla="*/ 182 h 227"/>
                <a:gd name="T6" fmla="*/ 73 w 283"/>
                <a:gd name="T7" fmla="*/ 177 h 227"/>
                <a:gd name="T8" fmla="*/ 94 w 283"/>
                <a:gd name="T9" fmla="*/ 171 h 227"/>
                <a:gd name="T10" fmla="*/ 113 w 283"/>
                <a:gd name="T11" fmla="*/ 164 h 227"/>
                <a:gd name="T12" fmla="*/ 132 w 283"/>
                <a:gd name="T13" fmla="*/ 156 h 227"/>
                <a:gd name="T14" fmla="*/ 149 w 283"/>
                <a:gd name="T15" fmla="*/ 148 h 227"/>
                <a:gd name="T16" fmla="*/ 165 w 283"/>
                <a:gd name="T17" fmla="*/ 137 h 227"/>
                <a:gd name="T18" fmla="*/ 180 w 283"/>
                <a:gd name="T19" fmla="*/ 126 h 227"/>
                <a:gd name="T20" fmla="*/ 194 w 283"/>
                <a:gd name="T21" fmla="*/ 113 h 227"/>
                <a:gd name="T22" fmla="*/ 208 w 283"/>
                <a:gd name="T23" fmla="*/ 99 h 227"/>
                <a:gd name="T24" fmla="*/ 219 w 283"/>
                <a:gd name="T25" fmla="*/ 83 h 227"/>
                <a:gd name="T26" fmla="*/ 232 w 283"/>
                <a:gd name="T27" fmla="*/ 66 h 227"/>
                <a:gd name="T28" fmla="*/ 242 w 283"/>
                <a:gd name="T29" fmla="*/ 46 h 227"/>
                <a:gd name="T30" fmla="*/ 254 w 283"/>
                <a:gd name="T31" fmla="*/ 24 h 227"/>
                <a:gd name="T32" fmla="*/ 264 w 283"/>
                <a:gd name="T33" fmla="*/ 0 h 227"/>
                <a:gd name="T34" fmla="*/ 283 w 283"/>
                <a:gd name="T35" fmla="*/ 66 h 227"/>
                <a:gd name="T36" fmla="*/ 274 w 283"/>
                <a:gd name="T37" fmla="*/ 86 h 227"/>
                <a:gd name="T38" fmla="*/ 264 w 283"/>
                <a:gd name="T39" fmla="*/ 103 h 227"/>
                <a:gd name="T40" fmla="*/ 254 w 283"/>
                <a:gd name="T41" fmla="*/ 120 h 227"/>
                <a:gd name="T42" fmla="*/ 244 w 283"/>
                <a:gd name="T43" fmla="*/ 135 h 227"/>
                <a:gd name="T44" fmla="*/ 232 w 283"/>
                <a:gd name="T45" fmla="*/ 149 h 227"/>
                <a:gd name="T46" fmla="*/ 219 w 283"/>
                <a:gd name="T47" fmla="*/ 162 h 227"/>
                <a:gd name="T48" fmla="*/ 207 w 283"/>
                <a:gd name="T49" fmla="*/ 174 h 227"/>
                <a:gd name="T50" fmla="*/ 193 w 283"/>
                <a:gd name="T51" fmla="*/ 185 h 227"/>
                <a:gd name="T52" fmla="*/ 178 w 283"/>
                <a:gd name="T53" fmla="*/ 194 h 227"/>
                <a:gd name="T54" fmla="*/ 162 w 283"/>
                <a:gd name="T55" fmla="*/ 202 h 227"/>
                <a:gd name="T56" fmla="*/ 146 w 283"/>
                <a:gd name="T57" fmla="*/ 209 h 227"/>
                <a:gd name="T58" fmla="*/ 127 w 283"/>
                <a:gd name="T59" fmla="*/ 215 h 227"/>
                <a:gd name="T60" fmla="*/ 109 w 283"/>
                <a:gd name="T61" fmla="*/ 219 h 227"/>
                <a:gd name="T62" fmla="*/ 89 w 283"/>
                <a:gd name="T63" fmla="*/ 223 h 227"/>
                <a:gd name="T64" fmla="*/ 70 w 283"/>
                <a:gd name="T65" fmla="*/ 226 h 227"/>
                <a:gd name="T66" fmla="*/ 48 w 283"/>
                <a:gd name="T67" fmla="*/ 227 h 227"/>
                <a:gd name="T68" fmla="*/ 45 w 283"/>
                <a:gd name="T69" fmla="*/ 226 h 227"/>
                <a:gd name="T70" fmla="*/ 40 w 283"/>
                <a:gd name="T71" fmla="*/ 221 h 227"/>
                <a:gd name="T72" fmla="*/ 32 w 283"/>
                <a:gd name="T73" fmla="*/ 215 h 227"/>
                <a:gd name="T74" fmla="*/ 22 w 283"/>
                <a:gd name="T75" fmla="*/ 208 h 227"/>
                <a:gd name="T76" fmla="*/ 13 w 283"/>
                <a:gd name="T77" fmla="*/ 202 h 227"/>
                <a:gd name="T78" fmla="*/ 6 w 283"/>
                <a:gd name="T79" fmla="*/ 196 h 227"/>
                <a:gd name="T80" fmla="*/ 2 w 283"/>
                <a:gd name="T81" fmla="*/ 193 h 227"/>
                <a:gd name="T82" fmla="*/ 0 w 283"/>
                <a:gd name="T83" fmla="*/ 19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3" h="227">
                  <a:moveTo>
                    <a:pt x="0" y="193"/>
                  </a:moveTo>
                  <a:lnTo>
                    <a:pt x="26" y="188"/>
                  </a:lnTo>
                  <a:lnTo>
                    <a:pt x="50" y="182"/>
                  </a:lnTo>
                  <a:lnTo>
                    <a:pt x="73" y="177"/>
                  </a:lnTo>
                  <a:lnTo>
                    <a:pt x="94" y="171"/>
                  </a:lnTo>
                  <a:lnTo>
                    <a:pt x="113" y="164"/>
                  </a:lnTo>
                  <a:lnTo>
                    <a:pt x="132" y="156"/>
                  </a:lnTo>
                  <a:lnTo>
                    <a:pt x="149" y="148"/>
                  </a:lnTo>
                  <a:lnTo>
                    <a:pt x="165" y="137"/>
                  </a:lnTo>
                  <a:lnTo>
                    <a:pt x="180" y="126"/>
                  </a:lnTo>
                  <a:lnTo>
                    <a:pt x="194" y="113"/>
                  </a:lnTo>
                  <a:lnTo>
                    <a:pt x="208" y="99"/>
                  </a:lnTo>
                  <a:lnTo>
                    <a:pt x="219" y="83"/>
                  </a:lnTo>
                  <a:lnTo>
                    <a:pt x="232" y="66"/>
                  </a:lnTo>
                  <a:lnTo>
                    <a:pt x="242" y="46"/>
                  </a:lnTo>
                  <a:lnTo>
                    <a:pt x="254" y="24"/>
                  </a:lnTo>
                  <a:lnTo>
                    <a:pt x="264" y="0"/>
                  </a:lnTo>
                  <a:lnTo>
                    <a:pt x="283" y="66"/>
                  </a:lnTo>
                  <a:lnTo>
                    <a:pt x="274" y="86"/>
                  </a:lnTo>
                  <a:lnTo>
                    <a:pt x="264" y="103"/>
                  </a:lnTo>
                  <a:lnTo>
                    <a:pt x="254" y="120"/>
                  </a:lnTo>
                  <a:lnTo>
                    <a:pt x="244" y="135"/>
                  </a:lnTo>
                  <a:lnTo>
                    <a:pt x="232" y="149"/>
                  </a:lnTo>
                  <a:lnTo>
                    <a:pt x="219" y="162"/>
                  </a:lnTo>
                  <a:lnTo>
                    <a:pt x="207" y="174"/>
                  </a:lnTo>
                  <a:lnTo>
                    <a:pt x="193" y="185"/>
                  </a:lnTo>
                  <a:lnTo>
                    <a:pt x="178" y="194"/>
                  </a:lnTo>
                  <a:lnTo>
                    <a:pt x="162" y="202"/>
                  </a:lnTo>
                  <a:lnTo>
                    <a:pt x="146" y="209"/>
                  </a:lnTo>
                  <a:lnTo>
                    <a:pt x="127" y="215"/>
                  </a:lnTo>
                  <a:lnTo>
                    <a:pt x="109" y="219"/>
                  </a:lnTo>
                  <a:lnTo>
                    <a:pt x="89" y="223"/>
                  </a:lnTo>
                  <a:lnTo>
                    <a:pt x="70" y="226"/>
                  </a:lnTo>
                  <a:lnTo>
                    <a:pt x="48" y="227"/>
                  </a:lnTo>
                  <a:lnTo>
                    <a:pt x="45" y="226"/>
                  </a:lnTo>
                  <a:lnTo>
                    <a:pt x="40" y="221"/>
                  </a:lnTo>
                  <a:lnTo>
                    <a:pt x="32" y="215"/>
                  </a:lnTo>
                  <a:lnTo>
                    <a:pt x="22" y="208"/>
                  </a:lnTo>
                  <a:lnTo>
                    <a:pt x="13" y="202"/>
                  </a:lnTo>
                  <a:lnTo>
                    <a:pt x="6" y="196"/>
                  </a:lnTo>
                  <a:lnTo>
                    <a:pt x="2" y="193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596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7" name="Freeform 1051">
              <a:extLst>
                <a:ext uri="{FF2B5EF4-FFF2-40B4-BE49-F238E27FC236}">
                  <a16:creationId xmlns:a16="http://schemas.microsoft.com/office/drawing/2014/main" id="{3E4D9AD2-EFEB-64CF-5824-851E38013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" y="3018"/>
              <a:ext cx="229" cy="159"/>
            </a:xfrm>
            <a:custGeom>
              <a:avLst/>
              <a:gdLst>
                <a:gd name="T0" fmla="*/ 0 w 457"/>
                <a:gd name="T1" fmla="*/ 256 h 318"/>
                <a:gd name="T2" fmla="*/ 20 w 457"/>
                <a:gd name="T3" fmla="*/ 254 h 318"/>
                <a:gd name="T4" fmla="*/ 45 w 457"/>
                <a:gd name="T5" fmla="*/ 250 h 318"/>
                <a:gd name="T6" fmla="*/ 70 w 457"/>
                <a:gd name="T7" fmla="*/ 244 h 318"/>
                <a:gd name="T8" fmla="*/ 99 w 457"/>
                <a:gd name="T9" fmla="*/ 236 h 318"/>
                <a:gd name="T10" fmla="*/ 128 w 457"/>
                <a:gd name="T11" fmla="*/ 227 h 318"/>
                <a:gd name="T12" fmla="*/ 158 w 457"/>
                <a:gd name="T13" fmla="*/ 216 h 318"/>
                <a:gd name="T14" fmla="*/ 189 w 457"/>
                <a:gd name="T15" fmla="*/ 202 h 318"/>
                <a:gd name="T16" fmla="*/ 220 w 457"/>
                <a:gd name="T17" fmla="*/ 187 h 318"/>
                <a:gd name="T18" fmla="*/ 251 w 457"/>
                <a:gd name="T19" fmla="*/ 171 h 318"/>
                <a:gd name="T20" fmla="*/ 281 w 457"/>
                <a:gd name="T21" fmla="*/ 151 h 318"/>
                <a:gd name="T22" fmla="*/ 309 w 457"/>
                <a:gd name="T23" fmla="*/ 130 h 318"/>
                <a:gd name="T24" fmla="*/ 335 w 457"/>
                <a:gd name="T25" fmla="*/ 109 h 318"/>
                <a:gd name="T26" fmla="*/ 359 w 457"/>
                <a:gd name="T27" fmla="*/ 84 h 318"/>
                <a:gd name="T28" fmla="*/ 381 w 457"/>
                <a:gd name="T29" fmla="*/ 58 h 318"/>
                <a:gd name="T30" fmla="*/ 400 w 457"/>
                <a:gd name="T31" fmla="*/ 30 h 318"/>
                <a:gd name="T32" fmla="*/ 415 w 457"/>
                <a:gd name="T33" fmla="*/ 0 h 318"/>
                <a:gd name="T34" fmla="*/ 457 w 457"/>
                <a:gd name="T35" fmla="*/ 51 h 318"/>
                <a:gd name="T36" fmla="*/ 445 w 457"/>
                <a:gd name="T37" fmla="*/ 79 h 318"/>
                <a:gd name="T38" fmla="*/ 427 w 457"/>
                <a:gd name="T39" fmla="*/ 106 h 318"/>
                <a:gd name="T40" fmla="*/ 405 w 457"/>
                <a:gd name="T41" fmla="*/ 133 h 318"/>
                <a:gd name="T42" fmla="*/ 380 w 457"/>
                <a:gd name="T43" fmla="*/ 158 h 318"/>
                <a:gd name="T44" fmla="*/ 352 w 457"/>
                <a:gd name="T45" fmla="*/ 182 h 318"/>
                <a:gd name="T46" fmla="*/ 322 w 457"/>
                <a:gd name="T47" fmla="*/ 206 h 318"/>
                <a:gd name="T48" fmla="*/ 290 w 457"/>
                <a:gd name="T49" fmla="*/ 228 h 318"/>
                <a:gd name="T50" fmla="*/ 258 w 457"/>
                <a:gd name="T51" fmla="*/ 248 h 318"/>
                <a:gd name="T52" fmla="*/ 224 w 457"/>
                <a:gd name="T53" fmla="*/ 266 h 318"/>
                <a:gd name="T54" fmla="*/ 192 w 457"/>
                <a:gd name="T55" fmla="*/ 281 h 318"/>
                <a:gd name="T56" fmla="*/ 160 w 457"/>
                <a:gd name="T57" fmla="*/ 295 h 318"/>
                <a:gd name="T58" fmla="*/ 129 w 457"/>
                <a:gd name="T59" fmla="*/ 305 h 318"/>
                <a:gd name="T60" fmla="*/ 100 w 457"/>
                <a:gd name="T61" fmla="*/ 312 h 318"/>
                <a:gd name="T62" fmla="*/ 75 w 457"/>
                <a:gd name="T63" fmla="*/ 317 h 318"/>
                <a:gd name="T64" fmla="*/ 52 w 457"/>
                <a:gd name="T65" fmla="*/ 318 h 318"/>
                <a:gd name="T66" fmla="*/ 33 w 457"/>
                <a:gd name="T67" fmla="*/ 315 h 318"/>
                <a:gd name="T68" fmla="*/ 32 w 457"/>
                <a:gd name="T69" fmla="*/ 312 h 318"/>
                <a:gd name="T70" fmla="*/ 27 w 457"/>
                <a:gd name="T71" fmla="*/ 304 h 318"/>
                <a:gd name="T72" fmla="*/ 22 w 457"/>
                <a:gd name="T73" fmla="*/ 295 h 318"/>
                <a:gd name="T74" fmla="*/ 15 w 457"/>
                <a:gd name="T75" fmla="*/ 284 h 318"/>
                <a:gd name="T76" fmla="*/ 8 w 457"/>
                <a:gd name="T77" fmla="*/ 272 h 318"/>
                <a:gd name="T78" fmla="*/ 3 w 457"/>
                <a:gd name="T79" fmla="*/ 263 h 318"/>
                <a:gd name="T80" fmla="*/ 0 w 457"/>
                <a:gd name="T81" fmla="*/ 257 h 318"/>
                <a:gd name="T82" fmla="*/ 0 w 457"/>
                <a:gd name="T83" fmla="*/ 256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7" h="318">
                  <a:moveTo>
                    <a:pt x="0" y="256"/>
                  </a:moveTo>
                  <a:lnTo>
                    <a:pt x="20" y="254"/>
                  </a:lnTo>
                  <a:lnTo>
                    <a:pt x="45" y="250"/>
                  </a:lnTo>
                  <a:lnTo>
                    <a:pt x="70" y="244"/>
                  </a:lnTo>
                  <a:lnTo>
                    <a:pt x="99" y="236"/>
                  </a:lnTo>
                  <a:lnTo>
                    <a:pt x="128" y="227"/>
                  </a:lnTo>
                  <a:lnTo>
                    <a:pt x="158" y="216"/>
                  </a:lnTo>
                  <a:lnTo>
                    <a:pt x="189" y="202"/>
                  </a:lnTo>
                  <a:lnTo>
                    <a:pt x="220" y="187"/>
                  </a:lnTo>
                  <a:lnTo>
                    <a:pt x="251" y="171"/>
                  </a:lnTo>
                  <a:lnTo>
                    <a:pt x="281" y="151"/>
                  </a:lnTo>
                  <a:lnTo>
                    <a:pt x="309" y="130"/>
                  </a:lnTo>
                  <a:lnTo>
                    <a:pt x="335" y="109"/>
                  </a:lnTo>
                  <a:lnTo>
                    <a:pt x="359" y="84"/>
                  </a:lnTo>
                  <a:lnTo>
                    <a:pt x="381" y="58"/>
                  </a:lnTo>
                  <a:lnTo>
                    <a:pt x="400" y="30"/>
                  </a:lnTo>
                  <a:lnTo>
                    <a:pt x="415" y="0"/>
                  </a:lnTo>
                  <a:lnTo>
                    <a:pt x="457" y="51"/>
                  </a:lnTo>
                  <a:lnTo>
                    <a:pt x="445" y="79"/>
                  </a:lnTo>
                  <a:lnTo>
                    <a:pt x="427" y="106"/>
                  </a:lnTo>
                  <a:lnTo>
                    <a:pt x="405" y="133"/>
                  </a:lnTo>
                  <a:lnTo>
                    <a:pt x="380" y="158"/>
                  </a:lnTo>
                  <a:lnTo>
                    <a:pt x="352" y="182"/>
                  </a:lnTo>
                  <a:lnTo>
                    <a:pt x="322" y="206"/>
                  </a:lnTo>
                  <a:lnTo>
                    <a:pt x="290" y="228"/>
                  </a:lnTo>
                  <a:lnTo>
                    <a:pt x="258" y="248"/>
                  </a:lnTo>
                  <a:lnTo>
                    <a:pt x="224" y="266"/>
                  </a:lnTo>
                  <a:lnTo>
                    <a:pt x="192" y="281"/>
                  </a:lnTo>
                  <a:lnTo>
                    <a:pt x="160" y="295"/>
                  </a:lnTo>
                  <a:lnTo>
                    <a:pt x="129" y="305"/>
                  </a:lnTo>
                  <a:lnTo>
                    <a:pt x="100" y="312"/>
                  </a:lnTo>
                  <a:lnTo>
                    <a:pt x="75" y="317"/>
                  </a:lnTo>
                  <a:lnTo>
                    <a:pt x="52" y="318"/>
                  </a:lnTo>
                  <a:lnTo>
                    <a:pt x="33" y="315"/>
                  </a:lnTo>
                  <a:lnTo>
                    <a:pt x="32" y="312"/>
                  </a:lnTo>
                  <a:lnTo>
                    <a:pt x="27" y="304"/>
                  </a:lnTo>
                  <a:lnTo>
                    <a:pt x="22" y="295"/>
                  </a:lnTo>
                  <a:lnTo>
                    <a:pt x="15" y="284"/>
                  </a:lnTo>
                  <a:lnTo>
                    <a:pt x="8" y="272"/>
                  </a:lnTo>
                  <a:lnTo>
                    <a:pt x="3" y="263"/>
                  </a:lnTo>
                  <a:lnTo>
                    <a:pt x="0" y="257"/>
                  </a:lnTo>
                  <a:lnTo>
                    <a:pt x="0" y="256"/>
                  </a:lnTo>
                  <a:close/>
                </a:path>
              </a:pathLst>
            </a:custGeom>
            <a:solidFill>
              <a:srgbClr val="596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8" name="Freeform 1052">
              <a:extLst>
                <a:ext uri="{FF2B5EF4-FFF2-40B4-BE49-F238E27FC236}">
                  <a16:creationId xmlns:a16="http://schemas.microsoft.com/office/drawing/2014/main" id="{9EEE0F5B-FEC8-BEA7-040F-81637B3B4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" y="3480"/>
              <a:ext cx="86" cy="76"/>
            </a:xfrm>
            <a:custGeom>
              <a:avLst/>
              <a:gdLst>
                <a:gd name="T0" fmla="*/ 0 w 173"/>
                <a:gd name="T1" fmla="*/ 114 h 152"/>
                <a:gd name="T2" fmla="*/ 45 w 173"/>
                <a:gd name="T3" fmla="*/ 99 h 152"/>
                <a:gd name="T4" fmla="*/ 64 w 173"/>
                <a:gd name="T5" fmla="*/ 89 h 152"/>
                <a:gd name="T6" fmla="*/ 79 w 173"/>
                <a:gd name="T7" fmla="*/ 79 h 152"/>
                <a:gd name="T8" fmla="*/ 92 w 173"/>
                <a:gd name="T9" fmla="*/ 68 h 152"/>
                <a:gd name="T10" fmla="*/ 105 w 173"/>
                <a:gd name="T11" fmla="*/ 58 h 152"/>
                <a:gd name="T12" fmla="*/ 115 w 173"/>
                <a:gd name="T13" fmla="*/ 46 h 152"/>
                <a:gd name="T14" fmla="*/ 126 w 173"/>
                <a:gd name="T15" fmla="*/ 32 h 152"/>
                <a:gd name="T16" fmla="*/ 137 w 173"/>
                <a:gd name="T17" fmla="*/ 17 h 152"/>
                <a:gd name="T18" fmla="*/ 148 w 173"/>
                <a:gd name="T19" fmla="*/ 0 h 152"/>
                <a:gd name="T20" fmla="*/ 173 w 173"/>
                <a:gd name="T21" fmla="*/ 46 h 152"/>
                <a:gd name="T22" fmla="*/ 159 w 173"/>
                <a:gd name="T23" fmla="*/ 67 h 152"/>
                <a:gd name="T24" fmla="*/ 145 w 173"/>
                <a:gd name="T25" fmla="*/ 84 h 152"/>
                <a:gd name="T26" fmla="*/ 130 w 173"/>
                <a:gd name="T27" fmla="*/ 100 h 152"/>
                <a:gd name="T28" fmla="*/ 114 w 173"/>
                <a:gd name="T29" fmla="*/ 113 h 152"/>
                <a:gd name="T30" fmla="*/ 96 w 173"/>
                <a:gd name="T31" fmla="*/ 125 h 152"/>
                <a:gd name="T32" fmla="*/ 76 w 173"/>
                <a:gd name="T33" fmla="*/ 134 h 152"/>
                <a:gd name="T34" fmla="*/ 53 w 173"/>
                <a:gd name="T35" fmla="*/ 143 h 152"/>
                <a:gd name="T36" fmla="*/ 28 w 173"/>
                <a:gd name="T37" fmla="*/ 152 h 152"/>
                <a:gd name="T38" fmla="*/ 0 w 173"/>
                <a:gd name="T39" fmla="*/ 1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3" h="152">
                  <a:moveTo>
                    <a:pt x="0" y="114"/>
                  </a:moveTo>
                  <a:lnTo>
                    <a:pt x="45" y="99"/>
                  </a:lnTo>
                  <a:lnTo>
                    <a:pt x="64" y="89"/>
                  </a:lnTo>
                  <a:lnTo>
                    <a:pt x="79" y="79"/>
                  </a:lnTo>
                  <a:lnTo>
                    <a:pt x="92" y="68"/>
                  </a:lnTo>
                  <a:lnTo>
                    <a:pt x="105" y="58"/>
                  </a:lnTo>
                  <a:lnTo>
                    <a:pt x="115" y="46"/>
                  </a:lnTo>
                  <a:lnTo>
                    <a:pt x="126" y="32"/>
                  </a:lnTo>
                  <a:lnTo>
                    <a:pt x="137" y="17"/>
                  </a:lnTo>
                  <a:lnTo>
                    <a:pt x="148" y="0"/>
                  </a:lnTo>
                  <a:lnTo>
                    <a:pt x="173" y="46"/>
                  </a:lnTo>
                  <a:lnTo>
                    <a:pt x="159" y="67"/>
                  </a:lnTo>
                  <a:lnTo>
                    <a:pt x="145" y="84"/>
                  </a:lnTo>
                  <a:lnTo>
                    <a:pt x="130" y="100"/>
                  </a:lnTo>
                  <a:lnTo>
                    <a:pt x="114" y="113"/>
                  </a:lnTo>
                  <a:lnTo>
                    <a:pt x="96" y="125"/>
                  </a:lnTo>
                  <a:lnTo>
                    <a:pt x="76" y="134"/>
                  </a:lnTo>
                  <a:lnTo>
                    <a:pt x="53" y="143"/>
                  </a:lnTo>
                  <a:lnTo>
                    <a:pt x="28" y="152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757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9" name="Freeform 1053">
              <a:extLst>
                <a:ext uri="{FF2B5EF4-FFF2-40B4-BE49-F238E27FC236}">
                  <a16:creationId xmlns:a16="http://schemas.microsoft.com/office/drawing/2014/main" id="{7F9D2893-4563-7D5F-E45D-57746B377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" y="3050"/>
              <a:ext cx="147" cy="116"/>
            </a:xfrm>
            <a:custGeom>
              <a:avLst/>
              <a:gdLst>
                <a:gd name="T0" fmla="*/ 0 w 294"/>
                <a:gd name="T1" fmla="*/ 176 h 230"/>
                <a:gd name="T2" fmla="*/ 16 w 294"/>
                <a:gd name="T3" fmla="*/ 168 h 230"/>
                <a:gd name="T4" fmla="*/ 34 w 294"/>
                <a:gd name="T5" fmla="*/ 161 h 230"/>
                <a:gd name="T6" fmla="*/ 51 w 294"/>
                <a:gd name="T7" fmla="*/ 153 h 230"/>
                <a:gd name="T8" fmla="*/ 68 w 294"/>
                <a:gd name="T9" fmla="*/ 146 h 230"/>
                <a:gd name="T10" fmla="*/ 87 w 294"/>
                <a:gd name="T11" fmla="*/ 138 h 230"/>
                <a:gd name="T12" fmla="*/ 104 w 294"/>
                <a:gd name="T13" fmla="*/ 129 h 230"/>
                <a:gd name="T14" fmla="*/ 122 w 294"/>
                <a:gd name="T15" fmla="*/ 121 h 230"/>
                <a:gd name="T16" fmla="*/ 141 w 294"/>
                <a:gd name="T17" fmla="*/ 112 h 230"/>
                <a:gd name="T18" fmla="*/ 158 w 294"/>
                <a:gd name="T19" fmla="*/ 101 h 230"/>
                <a:gd name="T20" fmla="*/ 175 w 294"/>
                <a:gd name="T21" fmla="*/ 90 h 230"/>
                <a:gd name="T22" fmla="*/ 193 w 294"/>
                <a:gd name="T23" fmla="*/ 78 h 230"/>
                <a:gd name="T24" fmla="*/ 209 w 294"/>
                <a:gd name="T25" fmla="*/ 66 h 230"/>
                <a:gd name="T26" fmla="*/ 224 w 294"/>
                <a:gd name="T27" fmla="*/ 51 h 230"/>
                <a:gd name="T28" fmla="*/ 239 w 294"/>
                <a:gd name="T29" fmla="*/ 36 h 230"/>
                <a:gd name="T30" fmla="*/ 252 w 294"/>
                <a:gd name="T31" fmla="*/ 18 h 230"/>
                <a:gd name="T32" fmla="*/ 264 w 294"/>
                <a:gd name="T33" fmla="*/ 0 h 230"/>
                <a:gd name="T34" fmla="*/ 294 w 294"/>
                <a:gd name="T35" fmla="*/ 54 h 230"/>
                <a:gd name="T36" fmla="*/ 285 w 294"/>
                <a:gd name="T37" fmla="*/ 69 h 230"/>
                <a:gd name="T38" fmla="*/ 275 w 294"/>
                <a:gd name="T39" fmla="*/ 84 h 230"/>
                <a:gd name="T40" fmla="*/ 263 w 294"/>
                <a:gd name="T41" fmla="*/ 99 h 230"/>
                <a:gd name="T42" fmla="*/ 249 w 294"/>
                <a:gd name="T43" fmla="*/ 114 h 230"/>
                <a:gd name="T44" fmla="*/ 234 w 294"/>
                <a:gd name="T45" fmla="*/ 128 h 230"/>
                <a:gd name="T46" fmla="*/ 218 w 294"/>
                <a:gd name="T47" fmla="*/ 142 h 230"/>
                <a:gd name="T48" fmla="*/ 201 w 294"/>
                <a:gd name="T49" fmla="*/ 155 h 230"/>
                <a:gd name="T50" fmla="*/ 182 w 294"/>
                <a:gd name="T51" fmla="*/ 168 h 230"/>
                <a:gd name="T52" fmla="*/ 164 w 294"/>
                <a:gd name="T53" fmla="*/ 180 h 230"/>
                <a:gd name="T54" fmla="*/ 144 w 294"/>
                <a:gd name="T55" fmla="*/ 190 h 230"/>
                <a:gd name="T56" fmla="*/ 125 w 294"/>
                <a:gd name="T57" fmla="*/ 200 h 230"/>
                <a:gd name="T58" fmla="*/ 105 w 294"/>
                <a:gd name="T59" fmla="*/ 208 h 230"/>
                <a:gd name="T60" fmla="*/ 86 w 294"/>
                <a:gd name="T61" fmla="*/ 216 h 230"/>
                <a:gd name="T62" fmla="*/ 67 w 294"/>
                <a:gd name="T63" fmla="*/ 222 h 230"/>
                <a:gd name="T64" fmla="*/ 48 w 294"/>
                <a:gd name="T65" fmla="*/ 227 h 230"/>
                <a:gd name="T66" fmla="*/ 29 w 294"/>
                <a:gd name="T67" fmla="*/ 230 h 230"/>
                <a:gd name="T68" fmla="*/ 0 w 294"/>
                <a:gd name="T69" fmla="*/ 17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4" h="230">
                  <a:moveTo>
                    <a:pt x="0" y="176"/>
                  </a:moveTo>
                  <a:lnTo>
                    <a:pt x="16" y="168"/>
                  </a:lnTo>
                  <a:lnTo>
                    <a:pt x="34" y="161"/>
                  </a:lnTo>
                  <a:lnTo>
                    <a:pt x="51" y="153"/>
                  </a:lnTo>
                  <a:lnTo>
                    <a:pt x="68" y="146"/>
                  </a:lnTo>
                  <a:lnTo>
                    <a:pt x="87" y="138"/>
                  </a:lnTo>
                  <a:lnTo>
                    <a:pt x="104" y="129"/>
                  </a:lnTo>
                  <a:lnTo>
                    <a:pt x="122" y="121"/>
                  </a:lnTo>
                  <a:lnTo>
                    <a:pt x="141" y="112"/>
                  </a:lnTo>
                  <a:lnTo>
                    <a:pt x="158" y="101"/>
                  </a:lnTo>
                  <a:lnTo>
                    <a:pt x="175" y="90"/>
                  </a:lnTo>
                  <a:lnTo>
                    <a:pt x="193" y="78"/>
                  </a:lnTo>
                  <a:lnTo>
                    <a:pt x="209" y="66"/>
                  </a:lnTo>
                  <a:lnTo>
                    <a:pt x="224" y="51"/>
                  </a:lnTo>
                  <a:lnTo>
                    <a:pt x="239" y="36"/>
                  </a:lnTo>
                  <a:lnTo>
                    <a:pt x="252" y="18"/>
                  </a:lnTo>
                  <a:lnTo>
                    <a:pt x="264" y="0"/>
                  </a:lnTo>
                  <a:lnTo>
                    <a:pt x="294" y="54"/>
                  </a:lnTo>
                  <a:lnTo>
                    <a:pt x="285" y="69"/>
                  </a:lnTo>
                  <a:lnTo>
                    <a:pt x="275" y="84"/>
                  </a:lnTo>
                  <a:lnTo>
                    <a:pt x="263" y="99"/>
                  </a:lnTo>
                  <a:lnTo>
                    <a:pt x="249" y="114"/>
                  </a:lnTo>
                  <a:lnTo>
                    <a:pt x="234" y="128"/>
                  </a:lnTo>
                  <a:lnTo>
                    <a:pt x="218" y="142"/>
                  </a:lnTo>
                  <a:lnTo>
                    <a:pt x="201" y="155"/>
                  </a:lnTo>
                  <a:lnTo>
                    <a:pt x="182" y="168"/>
                  </a:lnTo>
                  <a:lnTo>
                    <a:pt x="164" y="180"/>
                  </a:lnTo>
                  <a:lnTo>
                    <a:pt x="144" y="190"/>
                  </a:lnTo>
                  <a:lnTo>
                    <a:pt x="125" y="200"/>
                  </a:lnTo>
                  <a:lnTo>
                    <a:pt x="105" y="208"/>
                  </a:lnTo>
                  <a:lnTo>
                    <a:pt x="86" y="216"/>
                  </a:lnTo>
                  <a:lnTo>
                    <a:pt x="67" y="222"/>
                  </a:lnTo>
                  <a:lnTo>
                    <a:pt x="48" y="227"/>
                  </a:lnTo>
                  <a:lnTo>
                    <a:pt x="29" y="230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757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0" name="Freeform 1054">
              <a:extLst>
                <a:ext uri="{FF2B5EF4-FFF2-40B4-BE49-F238E27FC236}">
                  <a16:creationId xmlns:a16="http://schemas.microsoft.com/office/drawing/2014/main" id="{098E4F3C-6D02-17EE-A140-70B10FFF4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" y="3503"/>
              <a:ext cx="44" cy="43"/>
            </a:xfrm>
            <a:custGeom>
              <a:avLst/>
              <a:gdLst>
                <a:gd name="T0" fmla="*/ 0 w 87"/>
                <a:gd name="T1" fmla="*/ 47 h 85"/>
                <a:gd name="T2" fmla="*/ 32 w 87"/>
                <a:gd name="T3" fmla="*/ 30 h 85"/>
                <a:gd name="T4" fmla="*/ 64 w 87"/>
                <a:gd name="T5" fmla="*/ 0 h 85"/>
                <a:gd name="T6" fmla="*/ 87 w 87"/>
                <a:gd name="T7" fmla="*/ 38 h 85"/>
                <a:gd name="T8" fmla="*/ 68 w 87"/>
                <a:gd name="T9" fmla="*/ 58 h 85"/>
                <a:gd name="T10" fmla="*/ 44 w 87"/>
                <a:gd name="T11" fmla="*/ 73 h 85"/>
                <a:gd name="T12" fmla="*/ 14 w 87"/>
                <a:gd name="T13" fmla="*/ 85 h 85"/>
                <a:gd name="T14" fmla="*/ 0 w 87"/>
                <a:gd name="T15" fmla="*/ 4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7" h="85">
                  <a:moveTo>
                    <a:pt x="0" y="47"/>
                  </a:moveTo>
                  <a:lnTo>
                    <a:pt x="32" y="30"/>
                  </a:lnTo>
                  <a:lnTo>
                    <a:pt x="64" y="0"/>
                  </a:lnTo>
                  <a:lnTo>
                    <a:pt x="87" y="38"/>
                  </a:lnTo>
                  <a:lnTo>
                    <a:pt x="68" y="58"/>
                  </a:lnTo>
                  <a:lnTo>
                    <a:pt x="44" y="73"/>
                  </a:lnTo>
                  <a:lnTo>
                    <a:pt x="14" y="85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898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1" name="Freeform 1055">
              <a:extLst>
                <a:ext uri="{FF2B5EF4-FFF2-40B4-BE49-F238E27FC236}">
                  <a16:creationId xmlns:a16="http://schemas.microsoft.com/office/drawing/2014/main" id="{D50649BC-991A-E5B4-748C-D435609ED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" y="3082"/>
              <a:ext cx="87" cy="73"/>
            </a:xfrm>
            <a:custGeom>
              <a:avLst/>
              <a:gdLst>
                <a:gd name="T0" fmla="*/ 0 w 174"/>
                <a:gd name="T1" fmla="*/ 88 h 147"/>
                <a:gd name="T2" fmla="*/ 21 w 174"/>
                <a:gd name="T3" fmla="*/ 77 h 147"/>
                <a:gd name="T4" fmla="*/ 40 w 174"/>
                <a:gd name="T5" fmla="*/ 68 h 147"/>
                <a:gd name="T6" fmla="*/ 60 w 174"/>
                <a:gd name="T7" fmla="*/ 59 h 147"/>
                <a:gd name="T8" fmla="*/ 77 w 174"/>
                <a:gd name="T9" fmla="*/ 50 h 147"/>
                <a:gd name="T10" fmla="*/ 95 w 174"/>
                <a:gd name="T11" fmla="*/ 39 h 147"/>
                <a:gd name="T12" fmla="*/ 112 w 174"/>
                <a:gd name="T13" fmla="*/ 29 h 147"/>
                <a:gd name="T14" fmla="*/ 129 w 174"/>
                <a:gd name="T15" fmla="*/ 15 h 147"/>
                <a:gd name="T16" fmla="*/ 147 w 174"/>
                <a:gd name="T17" fmla="*/ 0 h 147"/>
                <a:gd name="T18" fmla="*/ 174 w 174"/>
                <a:gd name="T19" fmla="*/ 42 h 147"/>
                <a:gd name="T20" fmla="*/ 158 w 174"/>
                <a:gd name="T21" fmla="*/ 60 h 147"/>
                <a:gd name="T22" fmla="*/ 142 w 174"/>
                <a:gd name="T23" fmla="*/ 77 h 147"/>
                <a:gd name="T24" fmla="*/ 125 w 174"/>
                <a:gd name="T25" fmla="*/ 92 h 147"/>
                <a:gd name="T26" fmla="*/ 107 w 174"/>
                <a:gd name="T27" fmla="*/ 106 h 147"/>
                <a:gd name="T28" fmla="*/ 90 w 174"/>
                <a:gd name="T29" fmla="*/ 118 h 147"/>
                <a:gd name="T30" fmla="*/ 72 w 174"/>
                <a:gd name="T31" fmla="*/ 129 h 147"/>
                <a:gd name="T32" fmla="*/ 53 w 174"/>
                <a:gd name="T33" fmla="*/ 138 h 147"/>
                <a:gd name="T34" fmla="*/ 35 w 174"/>
                <a:gd name="T35" fmla="*/ 147 h 147"/>
                <a:gd name="T36" fmla="*/ 0 w 174"/>
                <a:gd name="T37" fmla="*/ 8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4" h="147">
                  <a:moveTo>
                    <a:pt x="0" y="88"/>
                  </a:moveTo>
                  <a:lnTo>
                    <a:pt x="21" y="77"/>
                  </a:lnTo>
                  <a:lnTo>
                    <a:pt x="40" y="68"/>
                  </a:lnTo>
                  <a:lnTo>
                    <a:pt x="60" y="59"/>
                  </a:lnTo>
                  <a:lnTo>
                    <a:pt x="77" y="50"/>
                  </a:lnTo>
                  <a:lnTo>
                    <a:pt x="95" y="39"/>
                  </a:lnTo>
                  <a:lnTo>
                    <a:pt x="112" y="29"/>
                  </a:lnTo>
                  <a:lnTo>
                    <a:pt x="129" y="15"/>
                  </a:lnTo>
                  <a:lnTo>
                    <a:pt x="147" y="0"/>
                  </a:lnTo>
                  <a:lnTo>
                    <a:pt x="174" y="42"/>
                  </a:lnTo>
                  <a:lnTo>
                    <a:pt x="158" y="60"/>
                  </a:lnTo>
                  <a:lnTo>
                    <a:pt x="142" y="77"/>
                  </a:lnTo>
                  <a:lnTo>
                    <a:pt x="125" y="92"/>
                  </a:lnTo>
                  <a:lnTo>
                    <a:pt x="107" y="106"/>
                  </a:lnTo>
                  <a:lnTo>
                    <a:pt x="90" y="118"/>
                  </a:lnTo>
                  <a:lnTo>
                    <a:pt x="72" y="129"/>
                  </a:lnTo>
                  <a:lnTo>
                    <a:pt x="53" y="138"/>
                  </a:lnTo>
                  <a:lnTo>
                    <a:pt x="35" y="147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989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2" name="Freeform 1056">
              <a:extLst>
                <a:ext uri="{FF2B5EF4-FFF2-40B4-BE49-F238E27FC236}">
                  <a16:creationId xmlns:a16="http://schemas.microsoft.com/office/drawing/2014/main" id="{A487BF1F-2888-35A8-9507-BD26D069C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3515"/>
              <a:ext cx="24" cy="22"/>
            </a:xfrm>
            <a:custGeom>
              <a:avLst/>
              <a:gdLst>
                <a:gd name="T0" fmla="*/ 23 w 49"/>
                <a:gd name="T1" fmla="*/ 0 h 45"/>
                <a:gd name="T2" fmla="*/ 49 w 49"/>
                <a:gd name="T3" fmla="*/ 30 h 45"/>
                <a:gd name="T4" fmla="*/ 26 w 49"/>
                <a:gd name="T5" fmla="*/ 45 h 45"/>
                <a:gd name="T6" fmla="*/ 0 w 49"/>
                <a:gd name="T7" fmla="*/ 20 h 45"/>
                <a:gd name="T8" fmla="*/ 23 w 49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5">
                  <a:moveTo>
                    <a:pt x="23" y="0"/>
                  </a:moveTo>
                  <a:lnTo>
                    <a:pt x="49" y="30"/>
                  </a:lnTo>
                  <a:lnTo>
                    <a:pt x="26" y="45"/>
                  </a:lnTo>
                  <a:lnTo>
                    <a:pt x="0" y="2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2A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3" name="Freeform 1057">
              <a:extLst>
                <a:ext uri="{FF2B5EF4-FFF2-40B4-BE49-F238E27FC236}">
                  <a16:creationId xmlns:a16="http://schemas.microsoft.com/office/drawing/2014/main" id="{7715EBD5-05CC-ADC0-A507-01D239783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" y="3096"/>
              <a:ext cx="40" cy="38"/>
            </a:xfrm>
            <a:custGeom>
              <a:avLst/>
              <a:gdLst>
                <a:gd name="T0" fmla="*/ 48 w 79"/>
                <a:gd name="T1" fmla="*/ 0 h 76"/>
                <a:gd name="T2" fmla="*/ 79 w 79"/>
                <a:gd name="T3" fmla="*/ 37 h 76"/>
                <a:gd name="T4" fmla="*/ 30 w 79"/>
                <a:gd name="T5" fmla="*/ 76 h 76"/>
                <a:gd name="T6" fmla="*/ 0 w 79"/>
                <a:gd name="T7" fmla="*/ 32 h 76"/>
                <a:gd name="T8" fmla="*/ 48 w 79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6">
                  <a:moveTo>
                    <a:pt x="48" y="0"/>
                  </a:moveTo>
                  <a:lnTo>
                    <a:pt x="79" y="37"/>
                  </a:lnTo>
                  <a:lnTo>
                    <a:pt x="30" y="76"/>
                  </a:lnTo>
                  <a:lnTo>
                    <a:pt x="0" y="3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B2A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4" name="Freeform 1058">
              <a:extLst>
                <a:ext uri="{FF2B5EF4-FFF2-40B4-BE49-F238E27FC236}">
                  <a16:creationId xmlns:a16="http://schemas.microsoft.com/office/drawing/2014/main" id="{436F066C-C095-7B4E-B790-E1DF77D73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" y="2842"/>
              <a:ext cx="45" cy="37"/>
            </a:xfrm>
            <a:custGeom>
              <a:avLst/>
              <a:gdLst>
                <a:gd name="T0" fmla="*/ 0 w 91"/>
                <a:gd name="T1" fmla="*/ 36 h 74"/>
                <a:gd name="T2" fmla="*/ 7 w 91"/>
                <a:gd name="T3" fmla="*/ 17 h 74"/>
                <a:gd name="T4" fmla="*/ 45 w 91"/>
                <a:gd name="T5" fmla="*/ 5 h 74"/>
                <a:gd name="T6" fmla="*/ 65 w 91"/>
                <a:gd name="T7" fmla="*/ 0 h 74"/>
                <a:gd name="T8" fmla="*/ 91 w 91"/>
                <a:gd name="T9" fmla="*/ 34 h 74"/>
                <a:gd name="T10" fmla="*/ 69 w 91"/>
                <a:gd name="T11" fmla="*/ 60 h 74"/>
                <a:gd name="T12" fmla="*/ 43 w 91"/>
                <a:gd name="T13" fmla="*/ 71 h 74"/>
                <a:gd name="T14" fmla="*/ 19 w 91"/>
                <a:gd name="T15" fmla="*/ 74 h 74"/>
                <a:gd name="T16" fmla="*/ 16 w 91"/>
                <a:gd name="T17" fmla="*/ 68 h 74"/>
                <a:gd name="T18" fmla="*/ 11 w 91"/>
                <a:gd name="T19" fmla="*/ 54 h 74"/>
                <a:gd name="T20" fmla="*/ 4 w 91"/>
                <a:gd name="T21" fmla="*/ 41 h 74"/>
                <a:gd name="T22" fmla="*/ 0 w 91"/>
                <a:gd name="T23" fmla="*/ 3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74">
                  <a:moveTo>
                    <a:pt x="0" y="36"/>
                  </a:moveTo>
                  <a:lnTo>
                    <a:pt x="7" y="17"/>
                  </a:lnTo>
                  <a:lnTo>
                    <a:pt x="45" y="5"/>
                  </a:lnTo>
                  <a:lnTo>
                    <a:pt x="65" y="0"/>
                  </a:lnTo>
                  <a:lnTo>
                    <a:pt x="91" y="34"/>
                  </a:lnTo>
                  <a:lnTo>
                    <a:pt x="69" y="60"/>
                  </a:lnTo>
                  <a:lnTo>
                    <a:pt x="43" y="71"/>
                  </a:lnTo>
                  <a:lnTo>
                    <a:pt x="19" y="74"/>
                  </a:lnTo>
                  <a:lnTo>
                    <a:pt x="16" y="68"/>
                  </a:lnTo>
                  <a:lnTo>
                    <a:pt x="11" y="54"/>
                  </a:lnTo>
                  <a:lnTo>
                    <a:pt x="4" y="41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1C2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5" name="Freeform 1059">
              <a:extLst>
                <a:ext uri="{FF2B5EF4-FFF2-40B4-BE49-F238E27FC236}">
                  <a16:creationId xmlns:a16="http://schemas.microsoft.com/office/drawing/2014/main" id="{FD703F35-6E05-6C9A-45E4-0F3A35425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" y="2841"/>
              <a:ext cx="26" cy="18"/>
            </a:xfrm>
            <a:custGeom>
              <a:avLst/>
              <a:gdLst>
                <a:gd name="T0" fmla="*/ 0 w 53"/>
                <a:gd name="T1" fmla="*/ 31 h 35"/>
                <a:gd name="T2" fmla="*/ 7 w 53"/>
                <a:gd name="T3" fmla="*/ 11 h 35"/>
                <a:gd name="T4" fmla="*/ 29 w 53"/>
                <a:gd name="T5" fmla="*/ 0 h 35"/>
                <a:gd name="T6" fmla="*/ 53 w 53"/>
                <a:gd name="T7" fmla="*/ 2 h 35"/>
                <a:gd name="T8" fmla="*/ 44 w 53"/>
                <a:gd name="T9" fmla="*/ 19 h 35"/>
                <a:gd name="T10" fmla="*/ 26 w 53"/>
                <a:gd name="T11" fmla="*/ 35 h 35"/>
                <a:gd name="T12" fmla="*/ 22 w 53"/>
                <a:gd name="T13" fmla="*/ 34 h 35"/>
                <a:gd name="T14" fmla="*/ 14 w 53"/>
                <a:gd name="T15" fmla="*/ 32 h 35"/>
                <a:gd name="T16" fmla="*/ 4 w 53"/>
                <a:gd name="T17" fmla="*/ 31 h 35"/>
                <a:gd name="T18" fmla="*/ 0 w 53"/>
                <a:gd name="T19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5">
                  <a:moveTo>
                    <a:pt x="0" y="31"/>
                  </a:moveTo>
                  <a:lnTo>
                    <a:pt x="7" y="11"/>
                  </a:lnTo>
                  <a:lnTo>
                    <a:pt x="29" y="0"/>
                  </a:lnTo>
                  <a:lnTo>
                    <a:pt x="53" y="2"/>
                  </a:lnTo>
                  <a:lnTo>
                    <a:pt x="44" y="19"/>
                  </a:lnTo>
                  <a:lnTo>
                    <a:pt x="26" y="35"/>
                  </a:lnTo>
                  <a:lnTo>
                    <a:pt x="22" y="34"/>
                  </a:lnTo>
                  <a:lnTo>
                    <a:pt x="14" y="32"/>
                  </a:lnTo>
                  <a:lnTo>
                    <a:pt x="4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5963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7796" name="Text Box 1060">
            <a:extLst>
              <a:ext uri="{FF2B5EF4-FFF2-40B4-BE49-F238E27FC236}">
                <a16:creationId xmlns:a16="http://schemas.microsoft.com/office/drawing/2014/main" id="{0C46D130-AD8E-7999-ED9A-C1FC9186C186}"/>
              </a:ext>
            </a:extLst>
          </p:cNvPr>
          <p:cNvSpPr txBox="1">
            <a:spLocks noChangeArrowheads="1"/>
          </p:cNvSpPr>
          <p:nvPr/>
        </p:nvSpPr>
        <p:spPr bwMode="auto">
          <a:xfrm rot="-1984281">
            <a:off x="4059238" y="1979613"/>
            <a:ext cx="1766887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7200">
                <a:solidFill>
                  <a:srgbClr val="FF9900"/>
                </a:solidFill>
              </a:rPr>
              <a:t>XML</a:t>
            </a:r>
          </a:p>
        </p:txBody>
      </p:sp>
      <p:sp>
        <p:nvSpPr>
          <p:cNvPr id="117797" name="Rectangle 1061">
            <a:extLst>
              <a:ext uri="{FF2B5EF4-FFF2-40B4-BE49-F238E27FC236}">
                <a16:creationId xmlns:a16="http://schemas.microsoft.com/office/drawing/2014/main" id="{93AD5FC2-4DBF-79A4-88C9-49F9B2CAE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57600"/>
            <a:ext cx="1219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98" name="AutoShape 1062">
            <a:extLst>
              <a:ext uri="{FF2B5EF4-FFF2-40B4-BE49-F238E27FC236}">
                <a16:creationId xmlns:a16="http://schemas.microsoft.com/office/drawing/2014/main" id="{159709B9-A362-5A5A-37F6-9527BD5D6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990600"/>
            <a:ext cx="2133600" cy="1676400"/>
          </a:xfrm>
          <a:prstGeom prst="wedgeEllipseCallout">
            <a:avLst>
              <a:gd name="adj1" fmla="val -51713"/>
              <a:gd name="adj2" fmla="val 158523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sz="1800" b="0">
              <a:latin typeface="Arial" panose="020B0604020202020204" pitchFamily="34" charset="0"/>
            </a:endParaRPr>
          </a:p>
        </p:txBody>
      </p:sp>
      <p:sp>
        <p:nvSpPr>
          <p:cNvPr id="117799" name="Text Box 1063">
            <a:extLst>
              <a:ext uri="{FF2B5EF4-FFF2-40B4-BE49-F238E27FC236}">
                <a16:creationId xmlns:a16="http://schemas.microsoft.com/office/drawing/2014/main" id="{9746EE50-EF3E-C8A8-5D93-1721E86A2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95400"/>
            <a:ext cx="175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Has this web</a:t>
            </a:r>
          </a:p>
          <a:p>
            <a:r>
              <a:rPr lang="en-US" altLang="en-US"/>
              <a:t>thing gone away yet?</a:t>
            </a:r>
          </a:p>
        </p:txBody>
      </p:sp>
      <p:grpSp>
        <p:nvGrpSpPr>
          <p:cNvPr id="117800" name="Group 1064">
            <a:extLst>
              <a:ext uri="{FF2B5EF4-FFF2-40B4-BE49-F238E27FC236}">
                <a16:creationId xmlns:a16="http://schemas.microsoft.com/office/drawing/2014/main" id="{0DF2AFB2-D1CE-F963-DCC4-B240167ADFB9}"/>
              </a:ext>
            </a:extLst>
          </p:cNvPr>
          <p:cNvGrpSpPr>
            <a:grpSpLocks/>
          </p:cNvGrpSpPr>
          <p:nvPr/>
        </p:nvGrpSpPr>
        <p:grpSpPr bwMode="auto">
          <a:xfrm rot="-283895">
            <a:off x="3810000" y="5257800"/>
            <a:ext cx="1676400" cy="990600"/>
            <a:chOff x="2016" y="3312"/>
            <a:chExt cx="1056" cy="624"/>
          </a:xfrm>
        </p:grpSpPr>
        <p:grpSp>
          <p:nvGrpSpPr>
            <p:cNvPr id="117801" name="Group 1065">
              <a:extLst>
                <a:ext uri="{FF2B5EF4-FFF2-40B4-BE49-F238E27FC236}">
                  <a16:creationId xmlns:a16="http://schemas.microsoft.com/office/drawing/2014/main" id="{E1E63012-CD25-2668-5D4F-BB3902E9BC1D}"/>
                </a:ext>
              </a:extLst>
            </p:cNvPr>
            <p:cNvGrpSpPr>
              <a:grpSpLocks/>
            </p:cNvGrpSpPr>
            <p:nvPr/>
          </p:nvGrpSpPr>
          <p:grpSpPr bwMode="auto">
            <a:xfrm rot="-26308704">
              <a:off x="2232" y="3096"/>
              <a:ext cx="624" cy="1056"/>
              <a:chOff x="693" y="2841"/>
              <a:chExt cx="815" cy="1048"/>
            </a:xfrm>
          </p:grpSpPr>
          <p:sp>
            <p:nvSpPr>
              <p:cNvPr id="117802" name="Freeform 1066">
                <a:extLst>
                  <a:ext uri="{FF2B5EF4-FFF2-40B4-BE49-F238E27FC236}">
                    <a16:creationId xmlns:a16="http://schemas.microsoft.com/office/drawing/2014/main" id="{85694B90-54CC-540A-2448-C19AE03B0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" y="2859"/>
                <a:ext cx="807" cy="1028"/>
              </a:xfrm>
              <a:custGeom>
                <a:avLst/>
                <a:gdLst>
                  <a:gd name="T0" fmla="*/ 2 w 1614"/>
                  <a:gd name="T1" fmla="*/ 96 h 2055"/>
                  <a:gd name="T2" fmla="*/ 14 w 1614"/>
                  <a:gd name="T3" fmla="*/ 223 h 2055"/>
                  <a:gd name="T4" fmla="*/ 42 w 1614"/>
                  <a:gd name="T5" fmla="*/ 345 h 2055"/>
                  <a:gd name="T6" fmla="*/ 81 w 1614"/>
                  <a:gd name="T7" fmla="*/ 462 h 2055"/>
                  <a:gd name="T8" fmla="*/ 133 w 1614"/>
                  <a:gd name="T9" fmla="*/ 575 h 2055"/>
                  <a:gd name="T10" fmla="*/ 194 w 1614"/>
                  <a:gd name="T11" fmla="*/ 685 h 2055"/>
                  <a:gd name="T12" fmla="*/ 264 w 1614"/>
                  <a:gd name="T13" fmla="*/ 791 h 2055"/>
                  <a:gd name="T14" fmla="*/ 342 w 1614"/>
                  <a:gd name="T15" fmla="*/ 892 h 2055"/>
                  <a:gd name="T16" fmla="*/ 425 w 1614"/>
                  <a:gd name="T17" fmla="*/ 990 h 2055"/>
                  <a:gd name="T18" fmla="*/ 512 w 1614"/>
                  <a:gd name="T19" fmla="*/ 1084 h 2055"/>
                  <a:gd name="T20" fmla="*/ 602 w 1614"/>
                  <a:gd name="T21" fmla="*/ 1175 h 2055"/>
                  <a:gd name="T22" fmla="*/ 694 w 1614"/>
                  <a:gd name="T23" fmla="*/ 1263 h 2055"/>
                  <a:gd name="T24" fmla="*/ 786 w 1614"/>
                  <a:gd name="T25" fmla="*/ 1348 h 2055"/>
                  <a:gd name="T26" fmla="*/ 878 w 1614"/>
                  <a:gd name="T27" fmla="*/ 1431 h 2055"/>
                  <a:gd name="T28" fmla="*/ 965 w 1614"/>
                  <a:gd name="T29" fmla="*/ 1511 h 2055"/>
                  <a:gd name="T30" fmla="*/ 1049 w 1614"/>
                  <a:gd name="T31" fmla="*/ 1587 h 2055"/>
                  <a:gd name="T32" fmla="*/ 1070 w 1614"/>
                  <a:gd name="T33" fmla="*/ 1771 h 2055"/>
                  <a:gd name="T34" fmla="*/ 1235 w 1614"/>
                  <a:gd name="T35" fmla="*/ 2055 h 2055"/>
                  <a:gd name="T36" fmla="*/ 1420 w 1614"/>
                  <a:gd name="T37" fmla="*/ 1938 h 2055"/>
                  <a:gd name="T38" fmla="*/ 1431 w 1614"/>
                  <a:gd name="T39" fmla="*/ 1866 h 2055"/>
                  <a:gd name="T40" fmla="*/ 1614 w 1614"/>
                  <a:gd name="T41" fmla="*/ 1771 h 2055"/>
                  <a:gd name="T42" fmla="*/ 1206 w 1614"/>
                  <a:gd name="T43" fmla="*/ 1507 h 2055"/>
                  <a:gd name="T44" fmla="*/ 1169 w 1614"/>
                  <a:gd name="T45" fmla="*/ 1406 h 2055"/>
                  <a:gd name="T46" fmla="*/ 1125 w 1614"/>
                  <a:gd name="T47" fmla="*/ 1296 h 2055"/>
                  <a:gd name="T48" fmla="*/ 1077 w 1614"/>
                  <a:gd name="T49" fmla="*/ 1179 h 2055"/>
                  <a:gd name="T50" fmla="*/ 1023 w 1614"/>
                  <a:gd name="T51" fmla="*/ 1058 h 2055"/>
                  <a:gd name="T52" fmla="*/ 963 w 1614"/>
                  <a:gd name="T53" fmla="*/ 935 h 2055"/>
                  <a:gd name="T54" fmla="*/ 898 w 1614"/>
                  <a:gd name="T55" fmla="*/ 810 h 2055"/>
                  <a:gd name="T56" fmla="*/ 829 w 1614"/>
                  <a:gd name="T57" fmla="*/ 687 h 2055"/>
                  <a:gd name="T58" fmla="*/ 754 w 1614"/>
                  <a:gd name="T59" fmla="*/ 568 h 2055"/>
                  <a:gd name="T60" fmla="*/ 679 w 1614"/>
                  <a:gd name="T61" fmla="*/ 462 h 2055"/>
                  <a:gd name="T62" fmla="*/ 601 w 1614"/>
                  <a:gd name="T63" fmla="*/ 362 h 2055"/>
                  <a:gd name="T64" fmla="*/ 519 w 1614"/>
                  <a:gd name="T65" fmla="*/ 271 h 2055"/>
                  <a:gd name="T66" fmla="*/ 434 w 1614"/>
                  <a:gd name="T67" fmla="*/ 189 h 2055"/>
                  <a:gd name="T68" fmla="*/ 345 w 1614"/>
                  <a:gd name="T69" fmla="*/ 120 h 2055"/>
                  <a:gd name="T70" fmla="*/ 253 w 1614"/>
                  <a:gd name="T71" fmla="*/ 65 h 2055"/>
                  <a:gd name="T72" fmla="*/ 157 w 1614"/>
                  <a:gd name="T73" fmla="*/ 25 h 2055"/>
                  <a:gd name="T74" fmla="*/ 58 w 1614"/>
                  <a:gd name="T75" fmla="*/ 0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14" h="2055">
                    <a:moveTo>
                      <a:pt x="0" y="32"/>
                    </a:moveTo>
                    <a:lnTo>
                      <a:pt x="2" y="96"/>
                    </a:lnTo>
                    <a:lnTo>
                      <a:pt x="6" y="161"/>
                    </a:lnTo>
                    <a:lnTo>
                      <a:pt x="14" y="223"/>
                    </a:lnTo>
                    <a:lnTo>
                      <a:pt x="26" y="285"/>
                    </a:lnTo>
                    <a:lnTo>
                      <a:pt x="42" y="345"/>
                    </a:lnTo>
                    <a:lnTo>
                      <a:pt x="60" y="404"/>
                    </a:lnTo>
                    <a:lnTo>
                      <a:pt x="81" y="462"/>
                    </a:lnTo>
                    <a:lnTo>
                      <a:pt x="105" y="520"/>
                    </a:lnTo>
                    <a:lnTo>
                      <a:pt x="133" y="575"/>
                    </a:lnTo>
                    <a:lnTo>
                      <a:pt x="163" y="631"/>
                    </a:lnTo>
                    <a:lnTo>
                      <a:pt x="194" y="685"/>
                    </a:lnTo>
                    <a:lnTo>
                      <a:pt x="229" y="738"/>
                    </a:lnTo>
                    <a:lnTo>
                      <a:pt x="264" y="791"/>
                    </a:lnTo>
                    <a:lnTo>
                      <a:pt x="302" y="841"/>
                    </a:lnTo>
                    <a:lnTo>
                      <a:pt x="342" y="892"/>
                    </a:lnTo>
                    <a:lnTo>
                      <a:pt x="383" y="942"/>
                    </a:lnTo>
                    <a:lnTo>
                      <a:pt x="425" y="990"/>
                    </a:lnTo>
                    <a:lnTo>
                      <a:pt x="468" y="1037"/>
                    </a:lnTo>
                    <a:lnTo>
                      <a:pt x="512" y="1084"/>
                    </a:lnTo>
                    <a:lnTo>
                      <a:pt x="557" y="1130"/>
                    </a:lnTo>
                    <a:lnTo>
                      <a:pt x="602" y="1175"/>
                    </a:lnTo>
                    <a:lnTo>
                      <a:pt x="648" y="1220"/>
                    </a:lnTo>
                    <a:lnTo>
                      <a:pt x="694" y="1263"/>
                    </a:lnTo>
                    <a:lnTo>
                      <a:pt x="740" y="1307"/>
                    </a:lnTo>
                    <a:lnTo>
                      <a:pt x="786" y="1348"/>
                    </a:lnTo>
                    <a:lnTo>
                      <a:pt x="833" y="1390"/>
                    </a:lnTo>
                    <a:lnTo>
                      <a:pt x="878" y="1431"/>
                    </a:lnTo>
                    <a:lnTo>
                      <a:pt x="921" y="1470"/>
                    </a:lnTo>
                    <a:lnTo>
                      <a:pt x="965" y="1511"/>
                    </a:lnTo>
                    <a:lnTo>
                      <a:pt x="1008" y="1549"/>
                    </a:lnTo>
                    <a:lnTo>
                      <a:pt x="1049" y="1587"/>
                    </a:lnTo>
                    <a:lnTo>
                      <a:pt x="1090" y="1625"/>
                    </a:lnTo>
                    <a:lnTo>
                      <a:pt x="1070" y="1771"/>
                    </a:lnTo>
                    <a:lnTo>
                      <a:pt x="1070" y="1848"/>
                    </a:lnTo>
                    <a:lnTo>
                      <a:pt x="1235" y="2055"/>
                    </a:lnTo>
                    <a:lnTo>
                      <a:pt x="1303" y="1810"/>
                    </a:lnTo>
                    <a:lnTo>
                      <a:pt x="1420" y="1938"/>
                    </a:lnTo>
                    <a:lnTo>
                      <a:pt x="1447" y="1910"/>
                    </a:lnTo>
                    <a:lnTo>
                      <a:pt x="1431" y="1866"/>
                    </a:lnTo>
                    <a:lnTo>
                      <a:pt x="1352" y="1762"/>
                    </a:lnTo>
                    <a:lnTo>
                      <a:pt x="1614" y="1771"/>
                    </a:lnTo>
                    <a:lnTo>
                      <a:pt x="1458" y="1498"/>
                    </a:lnTo>
                    <a:lnTo>
                      <a:pt x="1206" y="1507"/>
                    </a:lnTo>
                    <a:lnTo>
                      <a:pt x="1189" y="1458"/>
                    </a:lnTo>
                    <a:lnTo>
                      <a:pt x="1169" y="1406"/>
                    </a:lnTo>
                    <a:lnTo>
                      <a:pt x="1148" y="1352"/>
                    </a:lnTo>
                    <a:lnTo>
                      <a:pt x="1125" y="1296"/>
                    </a:lnTo>
                    <a:lnTo>
                      <a:pt x="1102" y="1239"/>
                    </a:lnTo>
                    <a:lnTo>
                      <a:pt x="1077" y="1179"/>
                    </a:lnTo>
                    <a:lnTo>
                      <a:pt x="1050" y="1119"/>
                    </a:lnTo>
                    <a:lnTo>
                      <a:pt x="1023" y="1058"/>
                    </a:lnTo>
                    <a:lnTo>
                      <a:pt x="994" y="997"/>
                    </a:lnTo>
                    <a:lnTo>
                      <a:pt x="963" y="935"/>
                    </a:lnTo>
                    <a:lnTo>
                      <a:pt x="932" y="872"/>
                    </a:lnTo>
                    <a:lnTo>
                      <a:pt x="898" y="810"/>
                    </a:lnTo>
                    <a:lnTo>
                      <a:pt x="865" y="748"/>
                    </a:lnTo>
                    <a:lnTo>
                      <a:pt x="829" y="687"/>
                    </a:lnTo>
                    <a:lnTo>
                      <a:pt x="792" y="627"/>
                    </a:lnTo>
                    <a:lnTo>
                      <a:pt x="754" y="568"/>
                    </a:lnTo>
                    <a:lnTo>
                      <a:pt x="717" y="514"/>
                    </a:lnTo>
                    <a:lnTo>
                      <a:pt x="679" y="462"/>
                    </a:lnTo>
                    <a:lnTo>
                      <a:pt x="641" y="411"/>
                    </a:lnTo>
                    <a:lnTo>
                      <a:pt x="601" y="362"/>
                    </a:lnTo>
                    <a:lnTo>
                      <a:pt x="561" y="315"/>
                    </a:lnTo>
                    <a:lnTo>
                      <a:pt x="519" y="271"/>
                    </a:lnTo>
                    <a:lnTo>
                      <a:pt x="476" y="229"/>
                    </a:lnTo>
                    <a:lnTo>
                      <a:pt x="434" y="189"/>
                    </a:lnTo>
                    <a:lnTo>
                      <a:pt x="390" y="154"/>
                    </a:lnTo>
                    <a:lnTo>
                      <a:pt x="345" y="120"/>
                    </a:lnTo>
                    <a:lnTo>
                      <a:pt x="299" y="90"/>
                    </a:lnTo>
                    <a:lnTo>
                      <a:pt x="253" y="65"/>
                    </a:lnTo>
                    <a:lnTo>
                      <a:pt x="204" y="42"/>
                    </a:lnTo>
                    <a:lnTo>
                      <a:pt x="157" y="25"/>
                    </a:lnTo>
                    <a:lnTo>
                      <a:pt x="108" y="10"/>
                    </a:lnTo>
                    <a:lnTo>
                      <a:pt x="58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33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03" name="Freeform 1067">
                <a:extLst>
                  <a:ext uri="{FF2B5EF4-FFF2-40B4-BE49-F238E27FC236}">
                    <a16:creationId xmlns:a16="http://schemas.microsoft.com/office/drawing/2014/main" id="{1A55E378-2490-6350-9A44-874892C65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" y="2867"/>
                <a:ext cx="568" cy="790"/>
              </a:xfrm>
              <a:custGeom>
                <a:avLst/>
                <a:gdLst>
                  <a:gd name="T0" fmla="*/ 0 w 1138"/>
                  <a:gd name="T1" fmla="*/ 8 h 1579"/>
                  <a:gd name="T2" fmla="*/ 20 w 1138"/>
                  <a:gd name="T3" fmla="*/ 99 h 1579"/>
                  <a:gd name="T4" fmla="*/ 42 w 1138"/>
                  <a:gd name="T5" fmla="*/ 185 h 1579"/>
                  <a:gd name="T6" fmla="*/ 65 w 1138"/>
                  <a:gd name="T7" fmla="*/ 266 h 1579"/>
                  <a:gd name="T8" fmla="*/ 90 w 1138"/>
                  <a:gd name="T9" fmla="*/ 342 h 1579"/>
                  <a:gd name="T10" fmla="*/ 117 w 1138"/>
                  <a:gd name="T11" fmla="*/ 414 h 1579"/>
                  <a:gd name="T12" fmla="*/ 147 w 1138"/>
                  <a:gd name="T13" fmla="*/ 483 h 1579"/>
                  <a:gd name="T14" fmla="*/ 178 w 1138"/>
                  <a:gd name="T15" fmla="*/ 549 h 1579"/>
                  <a:gd name="T16" fmla="*/ 212 w 1138"/>
                  <a:gd name="T17" fmla="*/ 614 h 1579"/>
                  <a:gd name="T18" fmla="*/ 249 w 1138"/>
                  <a:gd name="T19" fmla="*/ 676 h 1579"/>
                  <a:gd name="T20" fmla="*/ 290 w 1138"/>
                  <a:gd name="T21" fmla="*/ 738 h 1579"/>
                  <a:gd name="T22" fmla="*/ 332 w 1138"/>
                  <a:gd name="T23" fmla="*/ 800 h 1579"/>
                  <a:gd name="T24" fmla="*/ 379 w 1138"/>
                  <a:gd name="T25" fmla="*/ 862 h 1579"/>
                  <a:gd name="T26" fmla="*/ 429 w 1138"/>
                  <a:gd name="T27" fmla="*/ 926 h 1579"/>
                  <a:gd name="T28" fmla="*/ 483 w 1138"/>
                  <a:gd name="T29" fmla="*/ 991 h 1579"/>
                  <a:gd name="T30" fmla="*/ 541 w 1138"/>
                  <a:gd name="T31" fmla="*/ 1058 h 1579"/>
                  <a:gd name="T32" fmla="*/ 603 w 1138"/>
                  <a:gd name="T33" fmla="*/ 1128 h 1579"/>
                  <a:gd name="T34" fmla="*/ 1050 w 1138"/>
                  <a:gd name="T35" fmla="*/ 1559 h 1579"/>
                  <a:gd name="T36" fmla="*/ 1138 w 1138"/>
                  <a:gd name="T37" fmla="*/ 1579 h 1579"/>
                  <a:gd name="T38" fmla="*/ 1129 w 1138"/>
                  <a:gd name="T39" fmla="*/ 1500 h 1579"/>
                  <a:gd name="T40" fmla="*/ 1109 w 1138"/>
                  <a:gd name="T41" fmla="*/ 1454 h 1579"/>
                  <a:gd name="T42" fmla="*/ 1091 w 1138"/>
                  <a:gd name="T43" fmla="*/ 1407 h 1579"/>
                  <a:gd name="T44" fmla="*/ 1070 w 1138"/>
                  <a:gd name="T45" fmla="*/ 1359 h 1579"/>
                  <a:gd name="T46" fmla="*/ 1050 w 1138"/>
                  <a:gd name="T47" fmla="*/ 1309 h 1579"/>
                  <a:gd name="T48" fmla="*/ 1029 w 1138"/>
                  <a:gd name="T49" fmla="*/ 1259 h 1579"/>
                  <a:gd name="T50" fmla="*/ 1009 w 1138"/>
                  <a:gd name="T51" fmla="*/ 1208 h 1579"/>
                  <a:gd name="T52" fmla="*/ 987 w 1138"/>
                  <a:gd name="T53" fmla="*/ 1156 h 1579"/>
                  <a:gd name="T54" fmla="*/ 964 w 1138"/>
                  <a:gd name="T55" fmla="*/ 1104 h 1579"/>
                  <a:gd name="T56" fmla="*/ 941 w 1138"/>
                  <a:gd name="T57" fmla="*/ 1052 h 1579"/>
                  <a:gd name="T58" fmla="*/ 917 w 1138"/>
                  <a:gd name="T59" fmla="*/ 999 h 1579"/>
                  <a:gd name="T60" fmla="*/ 891 w 1138"/>
                  <a:gd name="T61" fmla="*/ 948 h 1579"/>
                  <a:gd name="T62" fmla="*/ 865 w 1138"/>
                  <a:gd name="T63" fmla="*/ 895 h 1579"/>
                  <a:gd name="T64" fmla="*/ 838 w 1138"/>
                  <a:gd name="T65" fmla="*/ 842 h 1579"/>
                  <a:gd name="T66" fmla="*/ 809 w 1138"/>
                  <a:gd name="T67" fmla="*/ 790 h 1579"/>
                  <a:gd name="T68" fmla="*/ 779 w 1138"/>
                  <a:gd name="T69" fmla="*/ 737 h 1579"/>
                  <a:gd name="T70" fmla="*/ 749 w 1138"/>
                  <a:gd name="T71" fmla="*/ 685 h 1579"/>
                  <a:gd name="T72" fmla="*/ 717 w 1138"/>
                  <a:gd name="T73" fmla="*/ 634 h 1579"/>
                  <a:gd name="T74" fmla="*/ 684 w 1138"/>
                  <a:gd name="T75" fmla="*/ 584 h 1579"/>
                  <a:gd name="T76" fmla="*/ 648 w 1138"/>
                  <a:gd name="T77" fmla="*/ 533 h 1579"/>
                  <a:gd name="T78" fmla="*/ 612 w 1138"/>
                  <a:gd name="T79" fmla="*/ 485 h 1579"/>
                  <a:gd name="T80" fmla="*/ 573 w 1138"/>
                  <a:gd name="T81" fmla="*/ 436 h 1579"/>
                  <a:gd name="T82" fmla="*/ 534 w 1138"/>
                  <a:gd name="T83" fmla="*/ 389 h 1579"/>
                  <a:gd name="T84" fmla="*/ 492 w 1138"/>
                  <a:gd name="T85" fmla="*/ 343 h 1579"/>
                  <a:gd name="T86" fmla="*/ 449 w 1138"/>
                  <a:gd name="T87" fmla="*/ 298 h 1579"/>
                  <a:gd name="T88" fmla="*/ 404 w 1138"/>
                  <a:gd name="T89" fmla="*/ 255 h 1579"/>
                  <a:gd name="T90" fmla="*/ 355 w 1138"/>
                  <a:gd name="T91" fmla="*/ 213 h 1579"/>
                  <a:gd name="T92" fmla="*/ 306 w 1138"/>
                  <a:gd name="T93" fmla="*/ 172 h 1579"/>
                  <a:gd name="T94" fmla="*/ 255 w 1138"/>
                  <a:gd name="T95" fmla="*/ 134 h 1579"/>
                  <a:gd name="T96" fmla="*/ 201 w 1138"/>
                  <a:gd name="T97" fmla="*/ 98 h 1579"/>
                  <a:gd name="T98" fmla="*/ 144 w 1138"/>
                  <a:gd name="T99" fmla="*/ 63 h 1579"/>
                  <a:gd name="T100" fmla="*/ 87 w 1138"/>
                  <a:gd name="T101" fmla="*/ 31 h 1579"/>
                  <a:gd name="T102" fmla="*/ 26 w 1138"/>
                  <a:gd name="T103" fmla="*/ 0 h 1579"/>
                  <a:gd name="T104" fmla="*/ 0 w 1138"/>
                  <a:gd name="T105" fmla="*/ 8 h 1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138" h="1579">
                    <a:moveTo>
                      <a:pt x="0" y="8"/>
                    </a:moveTo>
                    <a:lnTo>
                      <a:pt x="20" y="99"/>
                    </a:lnTo>
                    <a:lnTo>
                      <a:pt x="42" y="185"/>
                    </a:lnTo>
                    <a:lnTo>
                      <a:pt x="65" y="266"/>
                    </a:lnTo>
                    <a:lnTo>
                      <a:pt x="90" y="342"/>
                    </a:lnTo>
                    <a:lnTo>
                      <a:pt x="117" y="414"/>
                    </a:lnTo>
                    <a:lnTo>
                      <a:pt x="147" y="483"/>
                    </a:lnTo>
                    <a:lnTo>
                      <a:pt x="178" y="549"/>
                    </a:lnTo>
                    <a:lnTo>
                      <a:pt x="212" y="614"/>
                    </a:lnTo>
                    <a:lnTo>
                      <a:pt x="249" y="676"/>
                    </a:lnTo>
                    <a:lnTo>
                      <a:pt x="290" y="738"/>
                    </a:lnTo>
                    <a:lnTo>
                      <a:pt x="332" y="800"/>
                    </a:lnTo>
                    <a:lnTo>
                      <a:pt x="379" y="862"/>
                    </a:lnTo>
                    <a:lnTo>
                      <a:pt x="429" y="926"/>
                    </a:lnTo>
                    <a:lnTo>
                      <a:pt x="483" y="991"/>
                    </a:lnTo>
                    <a:lnTo>
                      <a:pt x="541" y="1058"/>
                    </a:lnTo>
                    <a:lnTo>
                      <a:pt x="603" y="1128"/>
                    </a:lnTo>
                    <a:lnTo>
                      <a:pt x="1050" y="1559"/>
                    </a:lnTo>
                    <a:lnTo>
                      <a:pt x="1138" y="1579"/>
                    </a:lnTo>
                    <a:lnTo>
                      <a:pt x="1129" y="1500"/>
                    </a:lnTo>
                    <a:lnTo>
                      <a:pt x="1109" y="1454"/>
                    </a:lnTo>
                    <a:lnTo>
                      <a:pt x="1091" y="1407"/>
                    </a:lnTo>
                    <a:lnTo>
                      <a:pt x="1070" y="1359"/>
                    </a:lnTo>
                    <a:lnTo>
                      <a:pt x="1050" y="1309"/>
                    </a:lnTo>
                    <a:lnTo>
                      <a:pt x="1029" y="1259"/>
                    </a:lnTo>
                    <a:lnTo>
                      <a:pt x="1009" y="1208"/>
                    </a:lnTo>
                    <a:lnTo>
                      <a:pt x="987" y="1156"/>
                    </a:lnTo>
                    <a:lnTo>
                      <a:pt x="964" y="1104"/>
                    </a:lnTo>
                    <a:lnTo>
                      <a:pt x="941" y="1052"/>
                    </a:lnTo>
                    <a:lnTo>
                      <a:pt x="917" y="999"/>
                    </a:lnTo>
                    <a:lnTo>
                      <a:pt x="891" y="948"/>
                    </a:lnTo>
                    <a:lnTo>
                      <a:pt x="865" y="895"/>
                    </a:lnTo>
                    <a:lnTo>
                      <a:pt x="838" y="842"/>
                    </a:lnTo>
                    <a:lnTo>
                      <a:pt x="809" y="790"/>
                    </a:lnTo>
                    <a:lnTo>
                      <a:pt x="779" y="737"/>
                    </a:lnTo>
                    <a:lnTo>
                      <a:pt x="749" y="685"/>
                    </a:lnTo>
                    <a:lnTo>
                      <a:pt x="717" y="634"/>
                    </a:lnTo>
                    <a:lnTo>
                      <a:pt x="684" y="584"/>
                    </a:lnTo>
                    <a:lnTo>
                      <a:pt x="648" y="533"/>
                    </a:lnTo>
                    <a:lnTo>
                      <a:pt x="612" y="485"/>
                    </a:lnTo>
                    <a:lnTo>
                      <a:pt x="573" y="436"/>
                    </a:lnTo>
                    <a:lnTo>
                      <a:pt x="534" y="389"/>
                    </a:lnTo>
                    <a:lnTo>
                      <a:pt x="492" y="343"/>
                    </a:lnTo>
                    <a:lnTo>
                      <a:pt x="449" y="298"/>
                    </a:lnTo>
                    <a:lnTo>
                      <a:pt x="404" y="255"/>
                    </a:lnTo>
                    <a:lnTo>
                      <a:pt x="355" y="213"/>
                    </a:lnTo>
                    <a:lnTo>
                      <a:pt x="306" y="172"/>
                    </a:lnTo>
                    <a:lnTo>
                      <a:pt x="255" y="134"/>
                    </a:lnTo>
                    <a:lnTo>
                      <a:pt x="201" y="98"/>
                    </a:lnTo>
                    <a:lnTo>
                      <a:pt x="144" y="63"/>
                    </a:lnTo>
                    <a:lnTo>
                      <a:pt x="87" y="31"/>
                    </a:lnTo>
                    <a:lnTo>
                      <a:pt x="26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333D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04" name="Freeform 1068">
                <a:extLst>
                  <a:ext uri="{FF2B5EF4-FFF2-40B4-BE49-F238E27FC236}">
                    <a16:creationId xmlns:a16="http://schemas.microsoft.com/office/drawing/2014/main" id="{7E51C9AA-C4EE-2C5A-C44A-A9AFBEB4F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" y="2872"/>
                <a:ext cx="549" cy="760"/>
              </a:xfrm>
              <a:custGeom>
                <a:avLst/>
                <a:gdLst>
                  <a:gd name="T0" fmla="*/ 22 w 1097"/>
                  <a:gd name="T1" fmla="*/ 95 h 1519"/>
                  <a:gd name="T2" fmla="*/ 68 w 1097"/>
                  <a:gd name="T3" fmla="*/ 257 h 1519"/>
                  <a:gd name="T4" fmla="*/ 120 w 1097"/>
                  <a:gd name="T5" fmla="*/ 401 h 1519"/>
                  <a:gd name="T6" fmla="*/ 180 w 1097"/>
                  <a:gd name="T7" fmla="*/ 531 h 1519"/>
                  <a:gd name="T8" fmla="*/ 250 w 1097"/>
                  <a:gd name="T9" fmla="*/ 654 h 1519"/>
                  <a:gd name="T10" fmla="*/ 331 w 1097"/>
                  <a:gd name="T11" fmla="*/ 775 h 1519"/>
                  <a:gd name="T12" fmla="*/ 426 w 1097"/>
                  <a:gd name="T13" fmla="*/ 898 h 1519"/>
                  <a:gd name="T14" fmla="*/ 537 w 1097"/>
                  <a:gd name="T15" fmla="*/ 1030 h 1519"/>
                  <a:gd name="T16" fmla="*/ 626 w 1097"/>
                  <a:gd name="T17" fmla="*/ 1125 h 1519"/>
                  <a:gd name="T18" fmla="*/ 678 w 1097"/>
                  <a:gd name="T19" fmla="*/ 1175 h 1519"/>
                  <a:gd name="T20" fmla="*/ 729 w 1097"/>
                  <a:gd name="T21" fmla="*/ 1225 h 1519"/>
                  <a:gd name="T22" fmla="*/ 781 w 1097"/>
                  <a:gd name="T23" fmla="*/ 1275 h 1519"/>
                  <a:gd name="T24" fmla="*/ 833 w 1097"/>
                  <a:gd name="T25" fmla="*/ 1326 h 1519"/>
                  <a:gd name="T26" fmla="*/ 885 w 1097"/>
                  <a:gd name="T27" fmla="*/ 1375 h 1519"/>
                  <a:gd name="T28" fmla="*/ 937 w 1097"/>
                  <a:gd name="T29" fmla="*/ 1426 h 1519"/>
                  <a:gd name="T30" fmla="*/ 989 w 1097"/>
                  <a:gd name="T31" fmla="*/ 1475 h 1519"/>
                  <a:gd name="T32" fmla="*/ 1024 w 1097"/>
                  <a:gd name="T33" fmla="*/ 1503 h 1519"/>
                  <a:gd name="T34" fmla="*/ 1045 w 1097"/>
                  <a:gd name="T35" fmla="*/ 1508 h 1519"/>
                  <a:gd name="T36" fmla="*/ 1066 w 1097"/>
                  <a:gd name="T37" fmla="*/ 1512 h 1519"/>
                  <a:gd name="T38" fmla="*/ 1087 w 1097"/>
                  <a:gd name="T39" fmla="*/ 1517 h 1519"/>
                  <a:gd name="T40" fmla="*/ 1095 w 1097"/>
                  <a:gd name="T41" fmla="*/ 1501 h 1519"/>
                  <a:gd name="T42" fmla="*/ 1089 w 1097"/>
                  <a:gd name="T43" fmla="*/ 1464 h 1519"/>
                  <a:gd name="T44" fmla="*/ 1067 w 1097"/>
                  <a:gd name="T45" fmla="*/ 1400 h 1519"/>
                  <a:gd name="T46" fmla="*/ 1029 w 1097"/>
                  <a:gd name="T47" fmla="*/ 1308 h 1519"/>
                  <a:gd name="T48" fmla="*/ 989 w 1097"/>
                  <a:gd name="T49" fmla="*/ 1214 h 1519"/>
                  <a:gd name="T50" fmla="*/ 947 w 1097"/>
                  <a:gd name="T51" fmla="*/ 1118 h 1519"/>
                  <a:gd name="T52" fmla="*/ 903 w 1097"/>
                  <a:gd name="T53" fmla="*/ 1020 h 1519"/>
                  <a:gd name="T54" fmla="*/ 856 w 1097"/>
                  <a:gd name="T55" fmla="*/ 922 h 1519"/>
                  <a:gd name="T56" fmla="*/ 805 w 1097"/>
                  <a:gd name="T57" fmla="*/ 823 h 1519"/>
                  <a:gd name="T58" fmla="*/ 750 w 1097"/>
                  <a:gd name="T59" fmla="*/ 727 h 1519"/>
                  <a:gd name="T60" fmla="*/ 691 w 1097"/>
                  <a:gd name="T61" fmla="*/ 630 h 1519"/>
                  <a:gd name="T62" fmla="*/ 626 w 1097"/>
                  <a:gd name="T63" fmla="*/ 534 h 1519"/>
                  <a:gd name="T64" fmla="*/ 554 w 1097"/>
                  <a:gd name="T65" fmla="*/ 442 h 1519"/>
                  <a:gd name="T66" fmla="*/ 476 w 1097"/>
                  <a:gd name="T67" fmla="*/ 352 h 1519"/>
                  <a:gd name="T68" fmla="*/ 391 w 1097"/>
                  <a:gd name="T69" fmla="*/ 266 h 1519"/>
                  <a:gd name="T70" fmla="*/ 297 w 1097"/>
                  <a:gd name="T71" fmla="*/ 184 h 1519"/>
                  <a:gd name="T72" fmla="*/ 196 w 1097"/>
                  <a:gd name="T73" fmla="*/ 106 h 1519"/>
                  <a:gd name="T74" fmla="*/ 84 w 1097"/>
                  <a:gd name="T75" fmla="*/ 34 h 1519"/>
                  <a:gd name="T76" fmla="*/ 18 w 1097"/>
                  <a:gd name="T77" fmla="*/ 1 h 1519"/>
                  <a:gd name="T78" fmla="*/ 6 w 1097"/>
                  <a:gd name="T79" fmla="*/ 4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97" h="1519">
                    <a:moveTo>
                      <a:pt x="0" y="6"/>
                    </a:moveTo>
                    <a:lnTo>
                      <a:pt x="22" y="95"/>
                    </a:lnTo>
                    <a:lnTo>
                      <a:pt x="45" y="178"/>
                    </a:lnTo>
                    <a:lnTo>
                      <a:pt x="68" y="257"/>
                    </a:lnTo>
                    <a:lnTo>
                      <a:pt x="93" y="330"/>
                    </a:lnTo>
                    <a:lnTo>
                      <a:pt x="120" y="401"/>
                    </a:lnTo>
                    <a:lnTo>
                      <a:pt x="149" y="467"/>
                    </a:lnTo>
                    <a:lnTo>
                      <a:pt x="180" y="531"/>
                    </a:lnTo>
                    <a:lnTo>
                      <a:pt x="213" y="593"/>
                    </a:lnTo>
                    <a:lnTo>
                      <a:pt x="250" y="654"/>
                    </a:lnTo>
                    <a:lnTo>
                      <a:pt x="289" y="714"/>
                    </a:lnTo>
                    <a:lnTo>
                      <a:pt x="331" y="775"/>
                    </a:lnTo>
                    <a:lnTo>
                      <a:pt x="377" y="836"/>
                    </a:lnTo>
                    <a:lnTo>
                      <a:pt x="426" y="898"/>
                    </a:lnTo>
                    <a:lnTo>
                      <a:pt x="479" y="963"/>
                    </a:lnTo>
                    <a:lnTo>
                      <a:pt x="537" y="1030"/>
                    </a:lnTo>
                    <a:lnTo>
                      <a:pt x="599" y="1100"/>
                    </a:lnTo>
                    <a:lnTo>
                      <a:pt x="626" y="1125"/>
                    </a:lnTo>
                    <a:lnTo>
                      <a:pt x="651" y="1149"/>
                    </a:lnTo>
                    <a:lnTo>
                      <a:pt x="678" y="1175"/>
                    </a:lnTo>
                    <a:lnTo>
                      <a:pt x="703" y="1200"/>
                    </a:lnTo>
                    <a:lnTo>
                      <a:pt x="729" y="1225"/>
                    </a:lnTo>
                    <a:lnTo>
                      <a:pt x="755" y="1250"/>
                    </a:lnTo>
                    <a:lnTo>
                      <a:pt x="781" y="1275"/>
                    </a:lnTo>
                    <a:lnTo>
                      <a:pt x="807" y="1300"/>
                    </a:lnTo>
                    <a:lnTo>
                      <a:pt x="833" y="1326"/>
                    </a:lnTo>
                    <a:lnTo>
                      <a:pt x="859" y="1350"/>
                    </a:lnTo>
                    <a:lnTo>
                      <a:pt x="885" y="1375"/>
                    </a:lnTo>
                    <a:lnTo>
                      <a:pt x="910" y="1400"/>
                    </a:lnTo>
                    <a:lnTo>
                      <a:pt x="937" y="1426"/>
                    </a:lnTo>
                    <a:lnTo>
                      <a:pt x="962" y="1450"/>
                    </a:lnTo>
                    <a:lnTo>
                      <a:pt x="989" y="1475"/>
                    </a:lnTo>
                    <a:lnTo>
                      <a:pt x="1014" y="1501"/>
                    </a:lnTo>
                    <a:lnTo>
                      <a:pt x="1024" y="1503"/>
                    </a:lnTo>
                    <a:lnTo>
                      <a:pt x="1035" y="1505"/>
                    </a:lnTo>
                    <a:lnTo>
                      <a:pt x="1045" y="1508"/>
                    </a:lnTo>
                    <a:lnTo>
                      <a:pt x="1056" y="1510"/>
                    </a:lnTo>
                    <a:lnTo>
                      <a:pt x="1066" y="1512"/>
                    </a:lnTo>
                    <a:lnTo>
                      <a:pt x="1076" y="1515"/>
                    </a:lnTo>
                    <a:lnTo>
                      <a:pt x="1087" y="1517"/>
                    </a:lnTo>
                    <a:lnTo>
                      <a:pt x="1097" y="1519"/>
                    </a:lnTo>
                    <a:lnTo>
                      <a:pt x="1095" y="1501"/>
                    </a:lnTo>
                    <a:lnTo>
                      <a:pt x="1092" y="1482"/>
                    </a:lnTo>
                    <a:lnTo>
                      <a:pt x="1089" y="1464"/>
                    </a:lnTo>
                    <a:lnTo>
                      <a:pt x="1087" y="1445"/>
                    </a:lnTo>
                    <a:lnTo>
                      <a:pt x="1067" y="1400"/>
                    </a:lnTo>
                    <a:lnTo>
                      <a:pt x="1049" y="1354"/>
                    </a:lnTo>
                    <a:lnTo>
                      <a:pt x="1029" y="1308"/>
                    </a:lnTo>
                    <a:lnTo>
                      <a:pt x="1009" y="1261"/>
                    </a:lnTo>
                    <a:lnTo>
                      <a:pt x="989" y="1214"/>
                    </a:lnTo>
                    <a:lnTo>
                      <a:pt x="968" y="1167"/>
                    </a:lnTo>
                    <a:lnTo>
                      <a:pt x="947" y="1118"/>
                    </a:lnTo>
                    <a:lnTo>
                      <a:pt x="925" y="1069"/>
                    </a:lnTo>
                    <a:lnTo>
                      <a:pt x="903" y="1020"/>
                    </a:lnTo>
                    <a:lnTo>
                      <a:pt x="880" y="971"/>
                    </a:lnTo>
                    <a:lnTo>
                      <a:pt x="856" y="922"/>
                    </a:lnTo>
                    <a:lnTo>
                      <a:pt x="831" y="873"/>
                    </a:lnTo>
                    <a:lnTo>
                      <a:pt x="805" y="823"/>
                    </a:lnTo>
                    <a:lnTo>
                      <a:pt x="779" y="775"/>
                    </a:lnTo>
                    <a:lnTo>
                      <a:pt x="750" y="727"/>
                    </a:lnTo>
                    <a:lnTo>
                      <a:pt x="721" y="677"/>
                    </a:lnTo>
                    <a:lnTo>
                      <a:pt x="691" y="630"/>
                    </a:lnTo>
                    <a:lnTo>
                      <a:pt x="659" y="582"/>
                    </a:lnTo>
                    <a:lnTo>
                      <a:pt x="626" y="534"/>
                    </a:lnTo>
                    <a:lnTo>
                      <a:pt x="591" y="488"/>
                    </a:lnTo>
                    <a:lnTo>
                      <a:pt x="554" y="442"/>
                    </a:lnTo>
                    <a:lnTo>
                      <a:pt x="516" y="397"/>
                    </a:lnTo>
                    <a:lnTo>
                      <a:pt x="476" y="352"/>
                    </a:lnTo>
                    <a:lnTo>
                      <a:pt x="434" y="309"/>
                    </a:lnTo>
                    <a:lnTo>
                      <a:pt x="391" y="266"/>
                    </a:lnTo>
                    <a:lnTo>
                      <a:pt x="346" y="224"/>
                    </a:lnTo>
                    <a:lnTo>
                      <a:pt x="297" y="184"/>
                    </a:lnTo>
                    <a:lnTo>
                      <a:pt x="248" y="144"/>
                    </a:lnTo>
                    <a:lnTo>
                      <a:pt x="196" y="106"/>
                    </a:lnTo>
                    <a:lnTo>
                      <a:pt x="142" y="69"/>
                    </a:lnTo>
                    <a:lnTo>
                      <a:pt x="84" y="34"/>
                    </a:lnTo>
                    <a:lnTo>
                      <a:pt x="25" y="0"/>
                    </a:lnTo>
                    <a:lnTo>
                      <a:pt x="18" y="1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3A4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05" name="Freeform 1069">
                <a:extLst>
                  <a:ext uri="{FF2B5EF4-FFF2-40B4-BE49-F238E27FC236}">
                    <a16:creationId xmlns:a16="http://schemas.microsoft.com/office/drawing/2014/main" id="{B119129B-3EED-3F88-1300-6F56C1E46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2877"/>
                <a:ext cx="528" cy="730"/>
              </a:xfrm>
              <a:custGeom>
                <a:avLst/>
                <a:gdLst>
                  <a:gd name="T0" fmla="*/ 24 w 1056"/>
                  <a:gd name="T1" fmla="*/ 91 h 1461"/>
                  <a:gd name="T2" fmla="*/ 72 w 1056"/>
                  <a:gd name="T3" fmla="*/ 248 h 1461"/>
                  <a:gd name="T4" fmla="*/ 125 w 1056"/>
                  <a:gd name="T5" fmla="*/ 387 h 1461"/>
                  <a:gd name="T6" fmla="*/ 184 w 1056"/>
                  <a:gd name="T7" fmla="*/ 513 h 1461"/>
                  <a:gd name="T8" fmla="*/ 252 w 1056"/>
                  <a:gd name="T9" fmla="*/ 631 h 1461"/>
                  <a:gd name="T10" fmla="*/ 331 w 1056"/>
                  <a:gd name="T11" fmla="*/ 749 h 1461"/>
                  <a:gd name="T12" fmla="*/ 425 w 1056"/>
                  <a:gd name="T13" fmla="*/ 870 h 1461"/>
                  <a:gd name="T14" fmla="*/ 534 w 1056"/>
                  <a:gd name="T15" fmla="*/ 1000 h 1461"/>
                  <a:gd name="T16" fmla="*/ 621 w 1056"/>
                  <a:gd name="T17" fmla="*/ 1093 h 1461"/>
                  <a:gd name="T18" fmla="*/ 668 w 1056"/>
                  <a:gd name="T19" fmla="*/ 1140 h 1461"/>
                  <a:gd name="T20" fmla="*/ 716 w 1056"/>
                  <a:gd name="T21" fmla="*/ 1186 h 1461"/>
                  <a:gd name="T22" fmla="*/ 765 w 1056"/>
                  <a:gd name="T23" fmla="*/ 1234 h 1461"/>
                  <a:gd name="T24" fmla="*/ 812 w 1056"/>
                  <a:gd name="T25" fmla="*/ 1280 h 1461"/>
                  <a:gd name="T26" fmla="*/ 860 w 1056"/>
                  <a:gd name="T27" fmla="*/ 1327 h 1461"/>
                  <a:gd name="T28" fmla="*/ 909 w 1056"/>
                  <a:gd name="T29" fmla="*/ 1373 h 1461"/>
                  <a:gd name="T30" fmla="*/ 956 w 1056"/>
                  <a:gd name="T31" fmla="*/ 1420 h 1461"/>
                  <a:gd name="T32" fmla="*/ 989 w 1056"/>
                  <a:gd name="T33" fmla="*/ 1446 h 1461"/>
                  <a:gd name="T34" fmla="*/ 1009 w 1056"/>
                  <a:gd name="T35" fmla="*/ 1450 h 1461"/>
                  <a:gd name="T36" fmla="*/ 1027 w 1056"/>
                  <a:gd name="T37" fmla="*/ 1454 h 1461"/>
                  <a:gd name="T38" fmla="*/ 1047 w 1056"/>
                  <a:gd name="T39" fmla="*/ 1458 h 1461"/>
                  <a:gd name="T40" fmla="*/ 1054 w 1056"/>
                  <a:gd name="T41" fmla="*/ 1443 h 1461"/>
                  <a:gd name="T42" fmla="*/ 1048 w 1056"/>
                  <a:gd name="T43" fmla="*/ 1409 h 1461"/>
                  <a:gd name="T44" fmla="*/ 1025 w 1056"/>
                  <a:gd name="T45" fmla="*/ 1348 h 1461"/>
                  <a:gd name="T46" fmla="*/ 987 w 1056"/>
                  <a:gd name="T47" fmla="*/ 1259 h 1461"/>
                  <a:gd name="T48" fmla="*/ 949 w 1056"/>
                  <a:gd name="T49" fmla="*/ 1170 h 1461"/>
                  <a:gd name="T50" fmla="*/ 909 w 1056"/>
                  <a:gd name="T51" fmla="*/ 1079 h 1461"/>
                  <a:gd name="T52" fmla="*/ 867 w 1056"/>
                  <a:gd name="T53" fmla="*/ 988 h 1461"/>
                  <a:gd name="T54" fmla="*/ 822 w 1056"/>
                  <a:gd name="T55" fmla="*/ 897 h 1461"/>
                  <a:gd name="T56" fmla="*/ 774 w 1056"/>
                  <a:gd name="T57" fmla="*/ 806 h 1461"/>
                  <a:gd name="T58" fmla="*/ 722 w 1056"/>
                  <a:gd name="T59" fmla="*/ 715 h 1461"/>
                  <a:gd name="T60" fmla="*/ 665 w 1056"/>
                  <a:gd name="T61" fmla="*/ 626 h 1461"/>
                  <a:gd name="T62" fmla="*/ 603 w 1056"/>
                  <a:gd name="T63" fmla="*/ 536 h 1461"/>
                  <a:gd name="T64" fmla="*/ 536 w 1056"/>
                  <a:gd name="T65" fmla="*/ 448 h 1461"/>
                  <a:gd name="T66" fmla="*/ 461 w 1056"/>
                  <a:gd name="T67" fmla="*/ 362 h 1461"/>
                  <a:gd name="T68" fmla="*/ 380 w 1056"/>
                  <a:gd name="T69" fmla="*/ 278 h 1461"/>
                  <a:gd name="T70" fmla="*/ 290 w 1056"/>
                  <a:gd name="T71" fmla="*/ 195 h 1461"/>
                  <a:gd name="T72" fmla="*/ 191 w 1056"/>
                  <a:gd name="T73" fmla="*/ 115 h 1461"/>
                  <a:gd name="T74" fmla="*/ 82 w 1056"/>
                  <a:gd name="T75" fmla="*/ 38 h 1461"/>
                  <a:gd name="T76" fmla="*/ 19 w 1056"/>
                  <a:gd name="T77" fmla="*/ 1 h 1461"/>
                  <a:gd name="T78" fmla="*/ 6 w 1056"/>
                  <a:gd name="T79" fmla="*/ 4 h 1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56" h="1461">
                    <a:moveTo>
                      <a:pt x="0" y="5"/>
                    </a:moveTo>
                    <a:lnTo>
                      <a:pt x="24" y="91"/>
                    </a:lnTo>
                    <a:lnTo>
                      <a:pt x="48" y="172"/>
                    </a:lnTo>
                    <a:lnTo>
                      <a:pt x="72" y="248"/>
                    </a:lnTo>
                    <a:lnTo>
                      <a:pt x="97" y="319"/>
                    </a:lnTo>
                    <a:lnTo>
                      <a:pt x="125" y="387"/>
                    </a:lnTo>
                    <a:lnTo>
                      <a:pt x="153" y="450"/>
                    </a:lnTo>
                    <a:lnTo>
                      <a:pt x="184" y="513"/>
                    </a:lnTo>
                    <a:lnTo>
                      <a:pt x="216" y="573"/>
                    </a:lnTo>
                    <a:lnTo>
                      <a:pt x="252" y="631"/>
                    </a:lnTo>
                    <a:lnTo>
                      <a:pt x="290" y="690"/>
                    </a:lnTo>
                    <a:lnTo>
                      <a:pt x="331" y="749"/>
                    </a:lnTo>
                    <a:lnTo>
                      <a:pt x="376" y="809"/>
                    </a:lnTo>
                    <a:lnTo>
                      <a:pt x="425" y="870"/>
                    </a:lnTo>
                    <a:lnTo>
                      <a:pt x="478" y="933"/>
                    </a:lnTo>
                    <a:lnTo>
                      <a:pt x="534" y="1000"/>
                    </a:lnTo>
                    <a:lnTo>
                      <a:pt x="596" y="1070"/>
                    </a:lnTo>
                    <a:lnTo>
                      <a:pt x="621" y="1093"/>
                    </a:lnTo>
                    <a:lnTo>
                      <a:pt x="645" y="1116"/>
                    </a:lnTo>
                    <a:lnTo>
                      <a:pt x="668" y="1140"/>
                    </a:lnTo>
                    <a:lnTo>
                      <a:pt x="692" y="1163"/>
                    </a:lnTo>
                    <a:lnTo>
                      <a:pt x="716" y="1186"/>
                    </a:lnTo>
                    <a:lnTo>
                      <a:pt x="740" y="1209"/>
                    </a:lnTo>
                    <a:lnTo>
                      <a:pt x="765" y="1234"/>
                    </a:lnTo>
                    <a:lnTo>
                      <a:pt x="789" y="1257"/>
                    </a:lnTo>
                    <a:lnTo>
                      <a:pt x="812" y="1280"/>
                    </a:lnTo>
                    <a:lnTo>
                      <a:pt x="836" y="1303"/>
                    </a:lnTo>
                    <a:lnTo>
                      <a:pt x="860" y="1327"/>
                    </a:lnTo>
                    <a:lnTo>
                      <a:pt x="884" y="1350"/>
                    </a:lnTo>
                    <a:lnTo>
                      <a:pt x="909" y="1373"/>
                    </a:lnTo>
                    <a:lnTo>
                      <a:pt x="932" y="1396"/>
                    </a:lnTo>
                    <a:lnTo>
                      <a:pt x="956" y="1420"/>
                    </a:lnTo>
                    <a:lnTo>
                      <a:pt x="980" y="1443"/>
                    </a:lnTo>
                    <a:lnTo>
                      <a:pt x="989" y="1446"/>
                    </a:lnTo>
                    <a:lnTo>
                      <a:pt x="1000" y="1448"/>
                    </a:lnTo>
                    <a:lnTo>
                      <a:pt x="1009" y="1450"/>
                    </a:lnTo>
                    <a:lnTo>
                      <a:pt x="1018" y="1451"/>
                    </a:lnTo>
                    <a:lnTo>
                      <a:pt x="1027" y="1454"/>
                    </a:lnTo>
                    <a:lnTo>
                      <a:pt x="1038" y="1456"/>
                    </a:lnTo>
                    <a:lnTo>
                      <a:pt x="1047" y="1458"/>
                    </a:lnTo>
                    <a:lnTo>
                      <a:pt x="1056" y="1461"/>
                    </a:lnTo>
                    <a:lnTo>
                      <a:pt x="1054" y="1443"/>
                    </a:lnTo>
                    <a:lnTo>
                      <a:pt x="1050" y="1426"/>
                    </a:lnTo>
                    <a:lnTo>
                      <a:pt x="1048" y="1409"/>
                    </a:lnTo>
                    <a:lnTo>
                      <a:pt x="1045" y="1391"/>
                    </a:lnTo>
                    <a:lnTo>
                      <a:pt x="1025" y="1348"/>
                    </a:lnTo>
                    <a:lnTo>
                      <a:pt x="1007" y="1304"/>
                    </a:lnTo>
                    <a:lnTo>
                      <a:pt x="987" y="1259"/>
                    </a:lnTo>
                    <a:lnTo>
                      <a:pt x="969" y="1214"/>
                    </a:lnTo>
                    <a:lnTo>
                      <a:pt x="949" y="1170"/>
                    </a:lnTo>
                    <a:lnTo>
                      <a:pt x="928" y="1124"/>
                    </a:lnTo>
                    <a:lnTo>
                      <a:pt x="909" y="1079"/>
                    </a:lnTo>
                    <a:lnTo>
                      <a:pt x="888" y="1034"/>
                    </a:lnTo>
                    <a:lnTo>
                      <a:pt x="867" y="988"/>
                    </a:lnTo>
                    <a:lnTo>
                      <a:pt x="844" y="943"/>
                    </a:lnTo>
                    <a:lnTo>
                      <a:pt x="822" y="897"/>
                    </a:lnTo>
                    <a:lnTo>
                      <a:pt x="798" y="851"/>
                    </a:lnTo>
                    <a:lnTo>
                      <a:pt x="774" y="806"/>
                    </a:lnTo>
                    <a:lnTo>
                      <a:pt x="748" y="760"/>
                    </a:lnTo>
                    <a:lnTo>
                      <a:pt x="722" y="715"/>
                    </a:lnTo>
                    <a:lnTo>
                      <a:pt x="694" y="670"/>
                    </a:lnTo>
                    <a:lnTo>
                      <a:pt x="665" y="626"/>
                    </a:lnTo>
                    <a:lnTo>
                      <a:pt x="636" y="581"/>
                    </a:lnTo>
                    <a:lnTo>
                      <a:pt x="603" y="536"/>
                    </a:lnTo>
                    <a:lnTo>
                      <a:pt x="571" y="492"/>
                    </a:lnTo>
                    <a:lnTo>
                      <a:pt x="536" y="448"/>
                    </a:lnTo>
                    <a:lnTo>
                      <a:pt x="500" y="404"/>
                    </a:lnTo>
                    <a:lnTo>
                      <a:pt x="461" y="362"/>
                    </a:lnTo>
                    <a:lnTo>
                      <a:pt x="421" y="319"/>
                    </a:lnTo>
                    <a:lnTo>
                      <a:pt x="380" y="278"/>
                    </a:lnTo>
                    <a:lnTo>
                      <a:pt x="336" y="236"/>
                    </a:lnTo>
                    <a:lnTo>
                      <a:pt x="290" y="195"/>
                    </a:lnTo>
                    <a:lnTo>
                      <a:pt x="241" y="154"/>
                    </a:lnTo>
                    <a:lnTo>
                      <a:pt x="191" y="115"/>
                    </a:lnTo>
                    <a:lnTo>
                      <a:pt x="138" y="76"/>
                    </a:lnTo>
                    <a:lnTo>
                      <a:pt x="82" y="38"/>
                    </a:lnTo>
                    <a:lnTo>
                      <a:pt x="25" y="0"/>
                    </a:lnTo>
                    <a:lnTo>
                      <a:pt x="19" y="1"/>
                    </a:lnTo>
                    <a:lnTo>
                      <a:pt x="13" y="2"/>
                    </a:lnTo>
                    <a:lnTo>
                      <a:pt x="6" y="4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424C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06" name="Freeform 1070">
                <a:extLst>
                  <a:ext uri="{FF2B5EF4-FFF2-40B4-BE49-F238E27FC236}">
                    <a16:creationId xmlns:a16="http://schemas.microsoft.com/office/drawing/2014/main" id="{90416F15-28A6-5DCB-78A3-323A14673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" y="2881"/>
                <a:ext cx="507" cy="701"/>
              </a:xfrm>
              <a:custGeom>
                <a:avLst/>
                <a:gdLst>
                  <a:gd name="T0" fmla="*/ 25 w 1015"/>
                  <a:gd name="T1" fmla="*/ 88 h 1403"/>
                  <a:gd name="T2" fmla="*/ 75 w 1015"/>
                  <a:gd name="T3" fmla="*/ 240 h 1403"/>
                  <a:gd name="T4" fmla="*/ 128 w 1015"/>
                  <a:gd name="T5" fmla="*/ 374 h 1403"/>
                  <a:gd name="T6" fmla="*/ 186 w 1015"/>
                  <a:gd name="T7" fmla="*/ 495 h 1403"/>
                  <a:gd name="T8" fmla="*/ 252 w 1015"/>
                  <a:gd name="T9" fmla="*/ 611 h 1403"/>
                  <a:gd name="T10" fmla="*/ 330 w 1015"/>
                  <a:gd name="T11" fmla="*/ 725 h 1403"/>
                  <a:gd name="T12" fmla="*/ 421 w 1015"/>
                  <a:gd name="T13" fmla="*/ 843 h 1403"/>
                  <a:gd name="T14" fmla="*/ 530 w 1015"/>
                  <a:gd name="T15" fmla="*/ 971 h 1403"/>
                  <a:gd name="T16" fmla="*/ 613 w 1015"/>
                  <a:gd name="T17" fmla="*/ 1063 h 1403"/>
                  <a:gd name="T18" fmla="*/ 657 w 1015"/>
                  <a:gd name="T19" fmla="*/ 1106 h 1403"/>
                  <a:gd name="T20" fmla="*/ 702 w 1015"/>
                  <a:gd name="T21" fmla="*/ 1150 h 1403"/>
                  <a:gd name="T22" fmla="*/ 746 w 1015"/>
                  <a:gd name="T23" fmla="*/ 1192 h 1403"/>
                  <a:gd name="T24" fmla="*/ 790 w 1015"/>
                  <a:gd name="T25" fmla="*/ 1236 h 1403"/>
                  <a:gd name="T26" fmla="*/ 833 w 1015"/>
                  <a:gd name="T27" fmla="*/ 1279 h 1403"/>
                  <a:gd name="T28" fmla="*/ 878 w 1015"/>
                  <a:gd name="T29" fmla="*/ 1321 h 1403"/>
                  <a:gd name="T30" fmla="*/ 922 w 1015"/>
                  <a:gd name="T31" fmla="*/ 1364 h 1403"/>
                  <a:gd name="T32" fmla="*/ 953 w 1015"/>
                  <a:gd name="T33" fmla="*/ 1388 h 1403"/>
                  <a:gd name="T34" fmla="*/ 971 w 1015"/>
                  <a:gd name="T35" fmla="*/ 1393 h 1403"/>
                  <a:gd name="T36" fmla="*/ 988 w 1015"/>
                  <a:gd name="T37" fmla="*/ 1396 h 1403"/>
                  <a:gd name="T38" fmla="*/ 1006 w 1015"/>
                  <a:gd name="T39" fmla="*/ 1401 h 1403"/>
                  <a:gd name="T40" fmla="*/ 1012 w 1015"/>
                  <a:gd name="T41" fmla="*/ 1387 h 1403"/>
                  <a:gd name="T42" fmla="*/ 1006 w 1015"/>
                  <a:gd name="T43" fmla="*/ 1355 h 1403"/>
                  <a:gd name="T44" fmla="*/ 983 w 1015"/>
                  <a:gd name="T45" fmla="*/ 1296 h 1403"/>
                  <a:gd name="T46" fmla="*/ 945 w 1015"/>
                  <a:gd name="T47" fmla="*/ 1212 h 1403"/>
                  <a:gd name="T48" fmla="*/ 908 w 1015"/>
                  <a:gd name="T49" fmla="*/ 1127 h 1403"/>
                  <a:gd name="T50" fmla="*/ 869 w 1015"/>
                  <a:gd name="T51" fmla="*/ 1043 h 1403"/>
                  <a:gd name="T52" fmla="*/ 829 w 1015"/>
                  <a:gd name="T53" fmla="*/ 957 h 1403"/>
                  <a:gd name="T54" fmla="*/ 787 w 1015"/>
                  <a:gd name="T55" fmla="*/ 873 h 1403"/>
                  <a:gd name="T56" fmla="*/ 741 w 1015"/>
                  <a:gd name="T57" fmla="*/ 789 h 1403"/>
                  <a:gd name="T58" fmla="*/ 693 w 1015"/>
                  <a:gd name="T59" fmla="*/ 705 h 1403"/>
                  <a:gd name="T60" fmla="*/ 640 w 1015"/>
                  <a:gd name="T61" fmla="*/ 622 h 1403"/>
                  <a:gd name="T62" fmla="*/ 581 w 1015"/>
                  <a:gd name="T63" fmla="*/ 538 h 1403"/>
                  <a:gd name="T64" fmla="*/ 516 w 1015"/>
                  <a:gd name="T65" fmla="*/ 455 h 1403"/>
                  <a:gd name="T66" fmla="*/ 446 w 1015"/>
                  <a:gd name="T67" fmla="*/ 372 h 1403"/>
                  <a:gd name="T68" fmla="*/ 367 w 1015"/>
                  <a:gd name="T69" fmla="*/ 289 h 1403"/>
                  <a:gd name="T70" fmla="*/ 280 w 1015"/>
                  <a:gd name="T71" fmla="*/ 206 h 1403"/>
                  <a:gd name="T72" fmla="*/ 184 w 1015"/>
                  <a:gd name="T73" fmla="*/ 123 h 1403"/>
                  <a:gd name="T74" fmla="*/ 80 w 1015"/>
                  <a:gd name="T75" fmla="*/ 42 h 1403"/>
                  <a:gd name="T76" fmla="*/ 17 w 1015"/>
                  <a:gd name="T77" fmla="*/ 1 h 1403"/>
                  <a:gd name="T78" fmla="*/ 6 w 1015"/>
                  <a:gd name="T79" fmla="*/ 2 h 1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15" h="1403">
                    <a:moveTo>
                      <a:pt x="0" y="4"/>
                    </a:moveTo>
                    <a:lnTo>
                      <a:pt x="25" y="88"/>
                    </a:lnTo>
                    <a:lnTo>
                      <a:pt x="50" y="167"/>
                    </a:lnTo>
                    <a:lnTo>
                      <a:pt x="75" y="240"/>
                    </a:lnTo>
                    <a:lnTo>
                      <a:pt x="102" y="309"/>
                    </a:lnTo>
                    <a:lnTo>
                      <a:pt x="128" y="374"/>
                    </a:lnTo>
                    <a:lnTo>
                      <a:pt x="156" y="436"/>
                    </a:lnTo>
                    <a:lnTo>
                      <a:pt x="186" y="495"/>
                    </a:lnTo>
                    <a:lnTo>
                      <a:pt x="218" y="553"/>
                    </a:lnTo>
                    <a:lnTo>
                      <a:pt x="252" y="611"/>
                    </a:lnTo>
                    <a:lnTo>
                      <a:pt x="289" y="667"/>
                    </a:lnTo>
                    <a:lnTo>
                      <a:pt x="330" y="725"/>
                    </a:lnTo>
                    <a:lnTo>
                      <a:pt x="374" y="782"/>
                    </a:lnTo>
                    <a:lnTo>
                      <a:pt x="421" y="843"/>
                    </a:lnTo>
                    <a:lnTo>
                      <a:pt x="473" y="905"/>
                    </a:lnTo>
                    <a:lnTo>
                      <a:pt x="530" y="971"/>
                    </a:lnTo>
                    <a:lnTo>
                      <a:pt x="591" y="1041"/>
                    </a:lnTo>
                    <a:lnTo>
                      <a:pt x="613" y="1063"/>
                    </a:lnTo>
                    <a:lnTo>
                      <a:pt x="635" y="1084"/>
                    </a:lnTo>
                    <a:lnTo>
                      <a:pt x="657" y="1106"/>
                    </a:lnTo>
                    <a:lnTo>
                      <a:pt x="680" y="1128"/>
                    </a:lnTo>
                    <a:lnTo>
                      <a:pt x="702" y="1150"/>
                    </a:lnTo>
                    <a:lnTo>
                      <a:pt x="724" y="1170"/>
                    </a:lnTo>
                    <a:lnTo>
                      <a:pt x="746" y="1192"/>
                    </a:lnTo>
                    <a:lnTo>
                      <a:pt x="768" y="1214"/>
                    </a:lnTo>
                    <a:lnTo>
                      <a:pt x="790" y="1236"/>
                    </a:lnTo>
                    <a:lnTo>
                      <a:pt x="811" y="1257"/>
                    </a:lnTo>
                    <a:lnTo>
                      <a:pt x="833" y="1279"/>
                    </a:lnTo>
                    <a:lnTo>
                      <a:pt x="856" y="1301"/>
                    </a:lnTo>
                    <a:lnTo>
                      <a:pt x="878" y="1321"/>
                    </a:lnTo>
                    <a:lnTo>
                      <a:pt x="900" y="1343"/>
                    </a:lnTo>
                    <a:lnTo>
                      <a:pt x="922" y="1364"/>
                    </a:lnTo>
                    <a:lnTo>
                      <a:pt x="944" y="1386"/>
                    </a:lnTo>
                    <a:lnTo>
                      <a:pt x="953" y="1388"/>
                    </a:lnTo>
                    <a:lnTo>
                      <a:pt x="961" y="1390"/>
                    </a:lnTo>
                    <a:lnTo>
                      <a:pt x="971" y="1393"/>
                    </a:lnTo>
                    <a:lnTo>
                      <a:pt x="980" y="1394"/>
                    </a:lnTo>
                    <a:lnTo>
                      <a:pt x="988" y="1396"/>
                    </a:lnTo>
                    <a:lnTo>
                      <a:pt x="997" y="1398"/>
                    </a:lnTo>
                    <a:lnTo>
                      <a:pt x="1006" y="1401"/>
                    </a:lnTo>
                    <a:lnTo>
                      <a:pt x="1015" y="1403"/>
                    </a:lnTo>
                    <a:lnTo>
                      <a:pt x="1012" y="1387"/>
                    </a:lnTo>
                    <a:lnTo>
                      <a:pt x="1010" y="1371"/>
                    </a:lnTo>
                    <a:lnTo>
                      <a:pt x="1006" y="1355"/>
                    </a:lnTo>
                    <a:lnTo>
                      <a:pt x="1003" y="1339"/>
                    </a:lnTo>
                    <a:lnTo>
                      <a:pt x="983" y="1296"/>
                    </a:lnTo>
                    <a:lnTo>
                      <a:pt x="965" y="1253"/>
                    </a:lnTo>
                    <a:lnTo>
                      <a:pt x="945" y="1212"/>
                    </a:lnTo>
                    <a:lnTo>
                      <a:pt x="927" y="1169"/>
                    </a:lnTo>
                    <a:lnTo>
                      <a:pt x="908" y="1127"/>
                    </a:lnTo>
                    <a:lnTo>
                      <a:pt x="889" y="1084"/>
                    </a:lnTo>
                    <a:lnTo>
                      <a:pt x="869" y="1043"/>
                    </a:lnTo>
                    <a:lnTo>
                      <a:pt x="850" y="1000"/>
                    </a:lnTo>
                    <a:lnTo>
                      <a:pt x="829" y="957"/>
                    </a:lnTo>
                    <a:lnTo>
                      <a:pt x="808" y="916"/>
                    </a:lnTo>
                    <a:lnTo>
                      <a:pt x="787" y="873"/>
                    </a:lnTo>
                    <a:lnTo>
                      <a:pt x="764" y="832"/>
                    </a:lnTo>
                    <a:lnTo>
                      <a:pt x="741" y="789"/>
                    </a:lnTo>
                    <a:lnTo>
                      <a:pt x="718" y="748"/>
                    </a:lnTo>
                    <a:lnTo>
                      <a:pt x="693" y="705"/>
                    </a:lnTo>
                    <a:lnTo>
                      <a:pt x="667" y="664"/>
                    </a:lnTo>
                    <a:lnTo>
                      <a:pt x="640" y="622"/>
                    </a:lnTo>
                    <a:lnTo>
                      <a:pt x="611" y="579"/>
                    </a:lnTo>
                    <a:lnTo>
                      <a:pt x="581" y="538"/>
                    </a:lnTo>
                    <a:lnTo>
                      <a:pt x="550" y="497"/>
                    </a:lnTo>
                    <a:lnTo>
                      <a:pt x="516" y="455"/>
                    </a:lnTo>
                    <a:lnTo>
                      <a:pt x="482" y="414"/>
                    </a:lnTo>
                    <a:lnTo>
                      <a:pt x="446" y="372"/>
                    </a:lnTo>
                    <a:lnTo>
                      <a:pt x="407" y="331"/>
                    </a:lnTo>
                    <a:lnTo>
                      <a:pt x="367" y="289"/>
                    </a:lnTo>
                    <a:lnTo>
                      <a:pt x="325" y="248"/>
                    </a:lnTo>
                    <a:lnTo>
                      <a:pt x="280" y="206"/>
                    </a:lnTo>
                    <a:lnTo>
                      <a:pt x="234" y="165"/>
                    </a:lnTo>
                    <a:lnTo>
                      <a:pt x="184" y="123"/>
                    </a:lnTo>
                    <a:lnTo>
                      <a:pt x="134" y="82"/>
                    </a:lnTo>
                    <a:lnTo>
                      <a:pt x="80" y="42"/>
                    </a:lnTo>
                    <a:lnTo>
                      <a:pt x="23" y="0"/>
                    </a:lnTo>
                    <a:lnTo>
                      <a:pt x="17" y="1"/>
                    </a:lnTo>
                    <a:lnTo>
                      <a:pt x="12" y="1"/>
                    </a:lnTo>
                    <a:lnTo>
                      <a:pt x="6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4951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07" name="Freeform 1071">
                <a:extLst>
                  <a:ext uri="{FF2B5EF4-FFF2-40B4-BE49-F238E27FC236}">
                    <a16:creationId xmlns:a16="http://schemas.microsoft.com/office/drawing/2014/main" id="{F533A6EA-A312-35D2-A2D4-1CCF4EAE5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" y="2885"/>
                <a:ext cx="488" cy="672"/>
              </a:xfrm>
              <a:custGeom>
                <a:avLst/>
                <a:gdLst>
                  <a:gd name="T0" fmla="*/ 26 w 975"/>
                  <a:gd name="T1" fmla="*/ 83 h 1345"/>
                  <a:gd name="T2" fmla="*/ 79 w 975"/>
                  <a:gd name="T3" fmla="*/ 231 h 1345"/>
                  <a:gd name="T4" fmla="*/ 132 w 975"/>
                  <a:gd name="T5" fmla="*/ 360 h 1345"/>
                  <a:gd name="T6" fmla="*/ 190 w 975"/>
                  <a:gd name="T7" fmla="*/ 477 h 1345"/>
                  <a:gd name="T8" fmla="*/ 254 w 975"/>
                  <a:gd name="T9" fmla="*/ 589 h 1345"/>
                  <a:gd name="T10" fmla="*/ 329 w 975"/>
                  <a:gd name="T11" fmla="*/ 700 h 1345"/>
                  <a:gd name="T12" fmla="*/ 419 w 975"/>
                  <a:gd name="T13" fmla="*/ 815 h 1345"/>
                  <a:gd name="T14" fmla="*/ 527 w 975"/>
                  <a:gd name="T15" fmla="*/ 943 h 1345"/>
                  <a:gd name="T16" fmla="*/ 608 w 975"/>
                  <a:gd name="T17" fmla="*/ 1031 h 1345"/>
                  <a:gd name="T18" fmla="*/ 648 w 975"/>
                  <a:gd name="T19" fmla="*/ 1072 h 1345"/>
                  <a:gd name="T20" fmla="*/ 689 w 975"/>
                  <a:gd name="T21" fmla="*/ 1111 h 1345"/>
                  <a:gd name="T22" fmla="*/ 729 w 975"/>
                  <a:gd name="T23" fmla="*/ 1150 h 1345"/>
                  <a:gd name="T24" fmla="*/ 768 w 975"/>
                  <a:gd name="T25" fmla="*/ 1189 h 1345"/>
                  <a:gd name="T26" fmla="*/ 809 w 975"/>
                  <a:gd name="T27" fmla="*/ 1229 h 1345"/>
                  <a:gd name="T28" fmla="*/ 849 w 975"/>
                  <a:gd name="T29" fmla="*/ 1269 h 1345"/>
                  <a:gd name="T30" fmla="*/ 889 w 975"/>
                  <a:gd name="T31" fmla="*/ 1309 h 1345"/>
                  <a:gd name="T32" fmla="*/ 917 w 975"/>
                  <a:gd name="T33" fmla="*/ 1331 h 1345"/>
                  <a:gd name="T34" fmla="*/ 933 w 975"/>
                  <a:gd name="T35" fmla="*/ 1334 h 1345"/>
                  <a:gd name="T36" fmla="*/ 950 w 975"/>
                  <a:gd name="T37" fmla="*/ 1339 h 1345"/>
                  <a:gd name="T38" fmla="*/ 967 w 975"/>
                  <a:gd name="T39" fmla="*/ 1342 h 1345"/>
                  <a:gd name="T40" fmla="*/ 972 w 975"/>
                  <a:gd name="T41" fmla="*/ 1330 h 1345"/>
                  <a:gd name="T42" fmla="*/ 965 w 975"/>
                  <a:gd name="T43" fmla="*/ 1298 h 1345"/>
                  <a:gd name="T44" fmla="*/ 942 w 975"/>
                  <a:gd name="T45" fmla="*/ 1242 h 1345"/>
                  <a:gd name="T46" fmla="*/ 905 w 975"/>
                  <a:gd name="T47" fmla="*/ 1161 h 1345"/>
                  <a:gd name="T48" fmla="*/ 869 w 975"/>
                  <a:gd name="T49" fmla="*/ 1082 h 1345"/>
                  <a:gd name="T50" fmla="*/ 832 w 975"/>
                  <a:gd name="T51" fmla="*/ 1004 h 1345"/>
                  <a:gd name="T52" fmla="*/ 792 w 975"/>
                  <a:gd name="T53" fmla="*/ 925 h 1345"/>
                  <a:gd name="T54" fmla="*/ 753 w 975"/>
                  <a:gd name="T55" fmla="*/ 848 h 1345"/>
                  <a:gd name="T56" fmla="*/ 711 w 975"/>
                  <a:gd name="T57" fmla="*/ 771 h 1345"/>
                  <a:gd name="T58" fmla="*/ 665 w 975"/>
                  <a:gd name="T59" fmla="*/ 694 h 1345"/>
                  <a:gd name="T60" fmla="*/ 615 w 975"/>
                  <a:gd name="T61" fmla="*/ 617 h 1345"/>
                  <a:gd name="T62" fmla="*/ 560 w 975"/>
                  <a:gd name="T63" fmla="*/ 539 h 1345"/>
                  <a:gd name="T64" fmla="*/ 499 w 975"/>
                  <a:gd name="T65" fmla="*/ 461 h 1345"/>
                  <a:gd name="T66" fmla="*/ 431 w 975"/>
                  <a:gd name="T67" fmla="*/ 380 h 1345"/>
                  <a:gd name="T68" fmla="*/ 356 w 975"/>
                  <a:gd name="T69" fmla="*/ 300 h 1345"/>
                  <a:gd name="T70" fmla="*/ 273 w 975"/>
                  <a:gd name="T71" fmla="*/ 217 h 1345"/>
                  <a:gd name="T72" fmla="*/ 180 w 975"/>
                  <a:gd name="T73" fmla="*/ 132 h 1345"/>
                  <a:gd name="T74" fmla="*/ 79 w 975"/>
                  <a:gd name="T75" fmla="*/ 45 h 1345"/>
                  <a:gd name="T76" fmla="*/ 18 w 975"/>
                  <a:gd name="T77" fmla="*/ 0 h 1345"/>
                  <a:gd name="T78" fmla="*/ 5 w 975"/>
                  <a:gd name="T79" fmla="*/ 1 h 1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75" h="1345">
                    <a:moveTo>
                      <a:pt x="0" y="1"/>
                    </a:moveTo>
                    <a:lnTo>
                      <a:pt x="26" y="83"/>
                    </a:lnTo>
                    <a:lnTo>
                      <a:pt x="53" y="159"/>
                    </a:lnTo>
                    <a:lnTo>
                      <a:pt x="79" y="231"/>
                    </a:lnTo>
                    <a:lnTo>
                      <a:pt x="106" y="298"/>
                    </a:lnTo>
                    <a:lnTo>
                      <a:pt x="132" y="360"/>
                    </a:lnTo>
                    <a:lnTo>
                      <a:pt x="160" y="420"/>
                    </a:lnTo>
                    <a:lnTo>
                      <a:pt x="190" y="477"/>
                    </a:lnTo>
                    <a:lnTo>
                      <a:pt x="221" y="534"/>
                    </a:lnTo>
                    <a:lnTo>
                      <a:pt x="254" y="589"/>
                    </a:lnTo>
                    <a:lnTo>
                      <a:pt x="290" y="643"/>
                    </a:lnTo>
                    <a:lnTo>
                      <a:pt x="329" y="700"/>
                    </a:lnTo>
                    <a:lnTo>
                      <a:pt x="373" y="756"/>
                    </a:lnTo>
                    <a:lnTo>
                      <a:pt x="419" y="815"/>
                    </a:lnTo>
                    <a:lnTo>
                      <a:pt x="471" y="877"/>
                    </a:lnTo>
                    <a:lnTo>
                      <a:pt x="527" y="943"/>
                    </a:lnTo>
                    <a:lnTo>
                      <a:pt x="588" y="1012"/>
                    </a:lnTo>
                    <a:lnTo>
                      <a:pt x="608" y="1031"/>
                    </a:lnTo>
                    <a:lnTo>
                      <a:pt x="629" y="1051"/>
                    </a:lnTo>
                    <a:lnTo>
                      <a:pt x="648" y="1072"/>
                    </a:lnTo>
                    <a:lnTo>
                      <a:pt x="669" y="1091"/>
                    </a:lnTo>
                    <a:lnTo>
                      <a:pt x="689" y="1111"/>
                    </a:lnTo>
                    <a:lnTo>
                      <a:pt x="708" y="1130"/>
                    </a:lnTo>
                    <a:lnTo>
                      <a:pt x="729" y="1150"/>
                    </a:lnTo>
                    <a:lnTo>
                      <a:pt x="749" y="1169"/>
                    </a:lnTo>
                    <a:lnTo>
                      <a:pt x="768" y="1189"/>
                    </a:lnTo>
                    <a:lnTo>
                      <a:pt x="789" y="1209"/>
                    </a:lnTo>
                    <a:lnTo>
                      <a:pt x="809" y="1229"/>
                    </a:lnTo>
                    <a:lnTo>
                      <a:pt x="828" y="1249"/>
                    </a:lnTo>
                    <a:lnTo>
                      <a:pt x="849" y="1269"/>
                    </a:lnTo>
                    <a:lnTo>
                      <a:pt x="869" y="1288"/>
                    </a:lnTo>
                    <a:lnTo>
                      <a:pt x="889" y="1309"/>
                    </a:lnTo>
                    <a:lnTo>
                      <a:pt x="909" y="1328"/>
                    </a:lnTo>
                    <a:lnTo>
                      <a:pt x="917" y="1331"/>
                    </a:lnTo>
                    <a:lnTo>
                      <a:pt x="925" y="1333"/>
                    </a:lnTo>
                    <a:lnTo>
                      <a:pt x="933" y="1334"/>
                    </a:lnTo>
                    <a:lnTo>
                      <a:pt x="942" y="1336"/>
                    </a:lnTo>
                    <a:lnTo>
                      <a:pt x="950" y="1339"/>
                    </a:lnTo>
                    <a:lnTo>
                      <a:pt x="958" y="1340"/>
                    </a:lnTo>
                    <a:lnTo>
                      <a:pt x="967" y="1342"/>
                    </a:lnTo>
                    <a:lnTo>
                      <a:pt x="975" y="1345"/>
                    </a:lnTo>
                    <a:lnTo>
                      <a:pt x="972" y="1330"/>
                    </a:lnTo>
                    <a:lnTo>
                      <a:pt x="969" y="1313"/>
                    </a:lnTo>
                    <a:lnTo>
                      <a:pt x="965" y="1298"/>
                    </a:lnTo>
                    <a:lnTo>
                      <a:pt x="962" y="1283"/>
                    </a:lnTo>
                    <a:lnTo>
                      <a:pt x="942" y="1242"/>
                    </a:lnTo>
                    <a:lnTo>
                      <a:pt x="924" y="1202"/>
                    </a:lnTo>
                    <a:lnTo>
                      <a:pt x="905" y="1161"/>
                    </a:lnTo>
                    <a:lnTo>
                      <a:pt x="887" y="1121"/>
                    </a:lnTo>
                    <a:lnTo>
                      <a:pt x="869" y="1082"/>
                    </a:lnTo>
                    <a:lnTo>
                      <a:pt x="850" y="1043"/>
                    </a:lnTo>
                    <a:lnTo>
                      <a:pt x="832" y="1004"/>
                    </a:lnTo>
                    <a:lnTo>
                      <a:pt x="812" y="964"/>
                    </a:lnTo>
                    <a:lnTo>
                      <a:pt x="792" y="925"/>
                    </a:lnTo>
                    <a:lnTo>
                      <a:pt x="773" y="887"/>
                    </a:lnTo>
                    <a:lnTo>
                      <a:pt x="753" y="848"/>
                    </a:lnTo>
                    <a:lnTo>
                      <a:pt x="733" y="810"/>
                    </a:lnTo>
                    <a:lnTo>
                      <a:pt x="711" y="771"/>
                    </a:lnTo>
                    <a:lnTo>
                      <a:pt x="688" y="733"/>
                    </a:lnTo>
                    <a:lnTo>
                      <a:pt x="665" y="694"/>
                    </a:lnTo>
                    <a:lnTo>
                      <a:pt x="640" y="656"/>
                    </a:lnTo>
                    <a:lnTo>
                      <a:pt x="615" y="617"/>
                    </a:lnTo>
                    <a:lnTo>
                      <a:pt x="587" y="579"/>
                    </a:lnTo>
                    <a:lnTo>
                      <a:pt x="560" y="539"/>
                    </a:lnTo>
                    <a:lnTo>
                      <a:pt x="530" y="500"/>
                    </a:lnTo>
                    <a:lnTo>
                      <a:pt x="499" y="461"/>
                    </a:lnTo>
                    <a:lnTo>
                      <a:pt x="465" y="421"/>
                    </a:lnTo>
                    <a:lnTo>
                      <a:pt x="431" y="380"/>
                    </a:lnTo>
                    <a:lnTo>
                      <a:pt x="395" y="340"/>
                    </a:lnTo>
                    <a:lnTo>
                      <a:pt x="356" y="300"/>
                    </a:lnTo>
                    <a:lnTo>
                      <a:pt x="315" y="258"/>
                    </a:lnTo>
                    <a:lnTo>
                      <a:pt x="273" y="217"/>
                    </a:lnTo>
                    <a:lnTo>
                      <a:pt x="228" y="174"/>
                    </a:lnTo>
                    <a:lnTo>
                      <a:pt x="180" y="132"/>
                    </a:lnTo>
                    <a:lnTo>
                      <a:pt x="131" y="89"/>
                    </a:lnTo>
                    <a:lnTo>
                      <a:pt x="79" y="45"/>
                    </a:lnTo>
                    <a:lnTo>
                      <a:pt x="24" y="0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45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08" name="Freeform 1072">
                <a:extLst>
                  <a:ext uri="{FF2B5EF4-FFF2-40B4-BE49-F238E27FC236}">
                    <a16:creationId xmlns:a16="http://schemas.microsoft.com/office/drawing/2014/main" id="{0FAF7574-CB02-D20E-0CF8-0CDC405D4A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" y="2889"/>
                <a:ext cx="467" cy="644"/>
              </a:xfrm>
              <a:custGeom>
                <a:avLst/>
                <a:gdLst>
                  <a:gd name="T0" fmla="*/ 29 w 935"/>
                  <a:gd name="T1" fmla="*/ 81 h 1287"/>
                  <a:gd name="T2" fmla="*/ 83 w 935"/>
                  <a:gd name="T3" fmla="*/ 224 h 1287"/>
                  <a:gd name="T4" fmla="*/ 136 w 935"/>
                  <a:gd name="T5" fmla="*/ 348 h 1287"/>
                  <a:gd name="T6" fmla="*/ 193 w 935"/>
                  <a:gd name="T7" fmla="*/ 461 h 1287"/>
                  <a:gd name="T8" fmla="*/ 256 w 935"/>
                  <a:gd name="T9" fmla="*/ 567 h 1287"/>
                  <a:gd name="T10" fmla="*/ 330 w 935"/>
                  <a:gd name="T11" fmla="*/ 675 h 1287"/>
                  <a:gd name="T12" fmla="*/ 417 w 935"/>
                  <a:gd name="T13" fmla="*/ 788 h 1287"/>
                  <a:gd name="T14" fmla="*/ 525 w 935"/>
                  <a:gd name="T15" fmla="*/ 915 h 1287"/>
                  <a:gd name="T16" fmla="*/ 604 w 935"/>
                  <a:gd name="T17" fmla="*/ 1002 h 1287"/>
                  <a:gd name="T18" fmla="*/ 640 w 935"/>
                  <a:gd name="T19" fmla="*/ 1038 h 1287"/>
                  <a:gd name="T20" fmla="*/ 676 w 935"/>
                  <a:gd name="T21" fmla="*/ 1074 h 1287"/>
                  <a:gd name="T22" fmla="*/ 711 w 935"/>
                  <a:gd name="T23" fmla="*/ 1110 h 1287"/>
                  <a:gd name="T24" fmla="*/ 748 w 935"/>
                  <a:gd name="T25" fmla="*/ 1145 h 1287"/>
                  <a:gd name="T26" fmla="*/ 784 w 935"/>
                  <a:gd name="T27" fmla="*/ 1182 h 1287"/>
                  <a:gd name="T28" fmla="*/ 820 w 935"/>
                  <a:gd name="T29" fmla="*/ 1218 h 1287"/>
                  <a:gd name="T30" fmla="*/ 855 w 935"/>
                  <a:gd name="T31" fmla="*/ 1254 h 1287"/>
                  <a:gd name="T32" fmla="*/ 882 w 935"/>
                  <a:gd name="T33" fmla="*/ 1274 h 1287"/>
                  <a:gd name="T34" fmla="*/ 897 w 935"/>
                  <a:gd name="T35" fmla="*/ 1278 h 1287"/>
                  <a:gd name="T36" fmla="*/ 912 w 935"/>
                  <a:gd name="T37" fmla="*/ 1281 h 1287"/>
                  <a:gd name="T38" fmla="*/ 927 w 935"/>
                  <a:gd name="T39" fmla="*/ 1285 h 1287"/>
                  <a:gd name="T40" fmla="*/ 931 w 935"/>
                  <a:gd name="T41" fmla="*/ 1272 h 1287"/>
                  <a:gd name="T42" fmla="*/ 924 w 935"/>
                  <a:gd name="T43" fmla="*/ 1244 h 1287"/>
                  <a:gd name="T44" fmla="*/ 901 w 935"/>
                  <a:gd name="T45" fmla="*/ 1190 h 1287"/>
                  <a:gd name="T46" fmla="*/ 865 w 935"/>
                  <a:gd name="T47" fmla="*/ 1113 h 1287"/>
                  <a:gd name="T48" fmla="*/ 829 w 935"/>
                  <a:gd name="T49" fmla="*/ 1038 h 1287"/>
                  <a:gd name="T50" fmla="*/ 793 w 935"/>
                  <a:gd name="T51" fmla="*/ 966 h 1287"/>
                  <a:gd name="T52" fmla="*/ 756 w 935"/>
                  <a:gd name="T53" fmla="*/ 894 h 1287"/>
                  <a:gd name="T54" fmla="*/ 718 w 935"/>
                  <a:gd name="T55" fmla="*/ 824 h 1287"/>
                  <a:gd name="T56" fmla="*/ 679 w 935"/>
                  <a:gd name="T57" fmla="*/ 754 h 1287"/>
                  <a:gd name="T58" fmla="*/ 636 w 935"/>
                  <a:gd name="T59" fmla="*/ 683 h 1287"/>
                  <a:gd name="T60" fmla="*/ 589 w 935"/>
                  <a:gd name="T61" fmla="*/ 613 h 1287"/>
                  <a:gd name="T62" fmla="*/ 537 w 935"/>
                  <a:gd name="T63" fmla="*/ 541 h 1287"/>
                  <a:gd name="T64" fmla="*/ 480 w 935"/>
                  <a:gd name="T65" fmla="*/ 467 h 1287"/>
                  <a:gd name="T66" fmla="*/ 416 w 935"/>
                  <a:gd name="T67" fmla="*/ 391 h 1287"/>
                  <a:gd name="T68" fmla="*/ 345 w 935"/>
                  <a:gd name="T69" fmla="*/ 311 h 1287"/>
                  <a:gd name="T70" fmla="*/ 264 w 935"/>
                  <a:gd name="T71" fmla="*/ 227 h 1287"/>
                  <a:gd name="T72" fmla="*/ 175 w 935"/>
                  <a:gd name="T73" fmla="*/ 141 h 1287"/>
                  <a:gd name="T74" fmla="*/ 76 w 935"/>
                  <a:gd name="T75" fmla="*/ 49 h 1287"/>
                  <a:gd name="T76" fmla="*/ 17 w 935"/>
                  <a:gd name="T77" fmla="*/ 2 h 1287"/>
                  <a:gd name="T78" fmla="*/ 6 w 935"/>
                  <a:gd name="T79" fmla="*/ 2 h 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5" h="1287">
                    <a:moveTo>
                      <a:pt x="0" y="2"/>
                    </a:moveTo>
                    <a:lnTo>
                      <a:pt x="29" y="81"/>
                    </a:lnTo>
                    <a:lnTo>
                      <a:pt x="57" y="155"/>
                    </a:lnTo>
                    <a:lnTo>
                      <a:pt x="83" y="224"/>
                    </a:lnTo>
                    <a:lnTo>
                      <a:pt x="110" y="287"/>
                    </a:lnTo>
                    <a:lnTo>
                      <a:pt x="136" y="348"/>
                    </a:lnTo>
                    <a:lnTo>
                      <a:pt x="164" y="406"/>
                    </a:lnTo>
                    <a:lnTo>
                      <a:pt x="193" y="461"/>
                    </a:lnTo>
                    <a:lnTo>
                      <a:pt x="223" y="514"/>
                    </a:lnTo>
                    <a:lnTo>
                      <a:pt x="256" y="567"/>
                    </a:lnTo>
                    <a:lnTo>
                      <a:pt x="291" y="621"/>
                    </a:lnTo>
                    <a:lnTo>
                      <a:pt x="330" y="675"/>
                    </a:lnTo>
                    <a:lnTo>
                      <a:pt x="371" y="731"/>
                    </a:lnTo>
                    <a:lnTo>
                      <a:pt x="417" y="788"/>
                    </a:lnTo>
                    <a:lnTo>
                      <a:pt x="468" y="849"/>
                    </a:lnTo>
                    <a:lnTo>
                      <a:pt x="525" y="915"/>
                    </a:lnTo>
                    <a:lnTo>
                      <a:pt x="586" y="984"/>
                    </a:lnTo>
                    <a:lnTo>
                      <a:pt x="604" y="1002"/>
                    </a:lnTo>
                    <a:lnTo>
                      <a:pt x="621" y="1020"/>
                    </a:lnTo>
                    <a:lnTo>
                      <a:pt x="640" y="1038"/>
                    </a:lnTo>
                    <a:lnTo>
                      <a:pt x="657" y="1055"/>
                    </a:lnTo>
                    <a:lnTo>
                      <a:pt x="676" y="1074"/>
                    </a:lnTo>
                    <a:lnTo>
                      <a:pt x="694" y="1091"/>
                    </a:lnTo>
                    <a:lnTo>
                      <a:pt x="711" y="1110"/>
                    </a:lnTo>
                    <a:lnTo>
                      <a:pt x="730" y="1128"/>
                    </a:lnTo>
                    <a:lnTo>
                      <a:pt x="748" y="1145"/>
                    </a:lnTo>
                    <a:lnTo>
                      <a:pt x="765" y="1164"/>
                    </a:lnTo>
                    <a:lnTo>
                      <a:pt x="784" y="1182"/>
                    </a:lnTo>
                    <a:lnTo>
                      <a:pt x="802" y="1199"/>
                    </a:lnTo>
                    <a:lnTo>
                      <a:pt x="820" y="1218"/>
                    </a:lnTo>
                    <a:lnTo>
                      <a:pt x="838" y="1236"/>
                    </a:lnTo>
                    <a:lnTo>
                      <a:pt x="855" y="1254"/>
                    </a:lnTo>
                    <a:lnTo>
                      <a:pt x="874" y="1272"/>
                    </a:lnTo>
                    <a:lnTo>
                      <a:pt x="882" y="1274"/>
                    </a:lnTo>
                    <a:lnTo>
                      <a:pt x="889" y="1275"/>
                    </a:lnTo>
                    <a:lnTo>
                      <a:pt x="897" y="1278"/>
                    </a:lnTo>
                    <a:lnTo>
                      <a:pt x="905" y="1279"/>
                    </a:lnTo>
                    <a:lnTo>
                      <a:pt x="912" y="1281"/>
                    </a:lnTo>
                    <a:lnTo>
                      <a:pt x="920" y="1282"/>
                    </a:lnTo>
                    <a:lnTo>
                      <a:pt x="927" y="1285"/>
                    </a:lnTo>
                    <a:lnTo>
                      <a:pt x="935" y="1287"/>
                    </a:lnTo>
                    <a:lnTo>
                      <a:pt x="931" y="1272"/>
                    </a:lnTo>
                    <a:lnTo>
                      <a:pt x="928" y="1258"/>
                    </a:lnTo>
                    <a:lnTo>
                      <a:pt x="924" y="1244"/>
                    </a:lnTo>
                    <a:lnTo>
                      <a:pt x="921" y="1231"/>
                    </a:lnTo>
                    <a:lnTo>
                      <a:pt x="901" y="1190"/>
                    </a:lnTo>
                    <a:lnTo>
                      <a:pt x="883" y="1151"/>
                    </a:lnTo>
                    <a:lnTo>
                      <a:pt x="865" y="1113"/>
                    </a:lnTo>
                    <a:lnTo>
                      <a:pt x="846" y="1075"/>
                    </a:lnTo>
                    <a:lnTo>
                      <a:pt x="829" y="1038"/>
                    </a:lnTo>
                    <a:lnTo>
                      <a:pt x="810" y="1001"/>
                    </a:lnTo>
                    <a:lnTo>
                      <a:pt x="793" y="966"/>
                    </a:lnTo>
                    <a:lnTo>
                      <a:pt x="775" y="930"/>
                    </a:lnTo>
                    <a:lnTo>
                      <a:pt x="756" y="894"/>
                    </a:lnTo>
                    <a:lnTo>
                      <a:pt x="738" y="859"/>
                    </a:lnTo>
                    <a:lnTo>
                      <a:pt x="718" y="824"/>
                    </a:lnTo>
                    <a:lnTo>
                      <a:pt x="699" y="789"/>
                    </a:lnTo>
                    <a:lnTo>
                      <a:pt x="679" y="754"/>
                    </a:lnTo>
                    <a:lnTo>
                      <a:pt x="658" y="719"/>
                    </a:lnTo>
                    <a:lnTo>
                      <a:pt x="636" y="683"/>
                    </a:lnTo>
                    <a:lnTo>
                      <a:pt x="613" y="649"/>
                    </a:lnTo>
                    <a:lnTo>
                      <a:pt x="589" y="613"/>
                    </a:lnTo>
                    <a:lnTo>
                      <a:pt x="564" y="577"/>
                    </a:lnTo>
                    <a:lnTo>
                      <a:pt x="537" y="541"/>
                    </a:lnTo>
                    <a:lnTo>
                      <a:pt x="510" y="505"/>
                    </a:lnTo>
                    <a:lnTo>
                      <a:pt x="480" y="467"/>
                    </a:lnTo>
                    <a:lnTo>
                      <a:pt x="448" y="429"/>
                    </a:lnTo>
                    <a:lnTo>
                      <a:pt x="416" y="391"/>
                    </a:lnTo>
                    <a:lnTo>
                      <a:pt x="380" y="352"/>
                    </a:lnTo>
                    <a:lnTo>
                      <a:pt x="345" y="311"/>
                    </a:lnTo>
                    <a:lnTo>
                      <a:pt x="306" y="270"/>
                    </a:lnTo>
                    <a:lnTo>
                      <a:pt x="264" y="227"/>
                    </a:lnTo>
                    <a:lnTo>
                      <a:pt x="221" y="185"/>
                    </a:lnTo>
                    <a:lnTo>
                      <a:pt x="175" y="141"/>
                    </a:lnTo>
                    <a:lnTo>
                      <a:pt x="127" y="95"/>
                    </a:lnTo>
                    <a:lnTo>
                      <a:pt x="76" y="49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595E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09" name="Freeform 1073">
                <a:extLst>
                  <a:ext uri="{FF2B5EF4-FFF2-40B4-BE49-F238E27FC236}">
                    <a16:creationId xmlns:a16="http://schemas.microsoft.com/office/drawing/2014/main" id="{7053E661-C227-D70A-86F6-ABC1F3C20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" y="2893"/>
                <a:ext cx="447" cy="614"/>
              </a:xfrm>
              <a:custGeom>
                <a:avLst/>
                <a:gdLst>
                  <a:gd name="T0" fmla="*/ 30 w 894"/>
                  <a:gd name="T1" fmla="*/ 78 h 1228"/>
                  <a:gd name="T2" fmla="*/ 86 w 894"/>
                  <a:gd name="T3" fmla="*/ 216 h 1228"/>
                  <a:gd name="T4" fmla="*/ 139 w 894"/>
                  <a:gd name="T5" fmla="*/ 336 h 1228"/>
                  <a:gd name="T6" fmla="*/ 195 w 894"/>
                  <a:gd name="T7" fmla="*/ 444 h 1228"/>
                  <a:gd name="T8" fmla="*/ 257 w 894"/>
                  <a:gd name="T9" fmla="*/ 546 h 1228"/>
                  <a:gd name="T10" fmla="*/ 328 w 894"/>
                  <a:gd name="T11" fmla="*/ 650 h 1228"/>
                  <a:gd name="T12" fmla="*/ 415 w 894"/>
                  <a:gd name="T13" fmla="*/ 762 h 1228"/>
                  <a:gd name="T14" fmla="*/ 521 w 894"/>
                  <a:gd name="T15" fmla="*/ 886 h 1228"/>
                  <a:gd name="T16" fmla="*/ 598 w 894"/>
                  <a:gd name="T17" fmla="*/ 971 h 1228"/>
                  <a:gd name="T18" fmla="*/ 630 w 894"/>
                  <a:gd name="T19" fmla="*/ 1004 h 1228"/>
                  <a:gd name="T20" fmla="*/ 661 w 894"/>
                  <a:gd name="T21" fmla="*/ 1036 h 1228"/>
                  <a:gd name="T22" fmla="*/ 694 w 894"/>
                  <a:gd name="T23" fmla="*/ 1068 h 1228"/>
                  <a:gd name="T24" fmla="*/ 726 w 894"/>
                  <a:gd name="T25" fmla="*/ 1102 h 1228"/>
                  <a:gd name="T26" fmla="*/ 758 w 894"/>
                  <a:gd name="T27" fmla="*/ 1134 h 1228"/>
                  <a:gd name="T28" fmla="*/ 789 w 894"/>
                  <a:gd name="T29" fmla="*/ 1166 h 1228"/>
                  <a:gd name="T30" fmla="*/ 822 w 894"/>
                  <a:gd name="T31" fmla="*/ 1198 h 1228"/>
                  <a:gd name="T32" fmla="*/ 845 w 894"/>
                  <a:gd name="T33" fmla="*/ 1216 h 1228"/>
                  <a:gd name="T34" fmla="*/ 858 w 894"/>
                  <a:gd name="T35" fmla="*/ 1219 h 1228"/>
                  <a:gd name="T36" fmla="*/ 872 w 894"/>
                  <a:gd name="T37" fmla="*/ 1223 h 1228"/>
                  <a:gd name="T38" fmla="*/ 887 w 894"/>
                  <a:gd name="T39" fmla="*/ 1226 h 1228"/>
                  <a:gd name="T40" fmla="*/ 890 w 894"/>
                  <a:gd name="T41" fmla="*/ 1216 h 1228"/>
                  <a:gd name="T42" fmla="*/ 883 w 894"/>
                  <a:gd name="T43" fmla="*/ 1190 h 1228"/>
                  <a:gd name="T44" fmla="*/ 858 w 894"/>
                  <a:gd name="T45" fmla="*/ 1138 h 1228"/>
                  <a:gd name="T46" fmla="*/ 822 w 894"/>
                  <a:gd name="T47" fmla="*/ 1065 h 1228"/>
                  <a:gd name="T48" fmla="*/ 787 w 894"/>
                  <a:gd name="T49" fmla="*/ 996 h 1228"/>
                  <a:gd name="T50" fmla="*/ 754 w 894"/>
                  <a:gd name="T51" fmla="*/ 929 h 1228"/>
                  <a:gd name="T52" fmla="*/ 719 w 894"/>
                  <a:gd name="T53" fmla="*/ 863 h 1228"/>
                  <a:gd name="T54" fmla="*/ 684 w 894"/>
                  <a:gd name="T55" fmla="*/ 800 h 1228"/>
                  <a:gd name="T56" fmla="*/ 646 w 894"/>
                  <a:gd name="T57" fmla="*/ 738 h 1228"/>
                  <a:gd name="T58" fmla="*/ 607 w 894"/>
                  <a:gd name="T59" fmla="*/ 674 h 1228"/>
                  <a:gd name="T60" fmla="*/ 563 w 894"/>
                  <a:gd name="T61" fmla="*/ 610 h 1228"/>
                  <a:gd name="T62" fmla="*/ 515 w 894"/>
                  <a:gd name="T63" fmla="*/ 543 h 1228"/>
                  <a:gd name="T64" fmla="*/ 461 w 894"/>
                  <a:gd name="T65" fmla="*/ 474 h 1228"/>
                  <a:gd name="T66" fmla="*/ 400 w 894"/>
                  <a:gd name="T67" fmla="*/ 401 h 1228"/>
                  <a:gd name="T68" fmla="*/ 332 w 894"/>
                  <a:gd name="T69" fmla="*/ 323 h 1228"/>
                  <a:gd name="T70" fmla="*/ 256 w 894"/>
                  <a:gd name="T71" fmla="*/ 240 h 1228"/>
                  <a:gd name="T72" fmla="*/ 170 w 894"/>
                  <a:gd name="T73" fmla="*/ 150 h 1228"/>
                  <a:gd name="T74" fmla="*/ 74 w 894"/>
                  <a:gd name="T75" fmla="*/ 53 h 1228"/>
                  <a:gd name="T76" fmla="*/ 16 w 894"/>
                  <a:gd name="T77" fmla="*/ 2 h 1228"/>
                  <a:gd name="T78" fmla="*/ 6 w 894"/>
                  <a:gd name="T79" fmla="*/ 0 h 1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94" h="1228">
                    <a:moveTo>
                      <a:pt x="0" y="0"/>
                    </a:moveTo>
                    <a:lnTo>
                      <a:pt x="30" y="78"/>
                    </a:lnTo>
                    <a:lnTo>
                      <a:pt x="59" y="149"/>
                    </a:lnTo>
                    <a:lnTo>
                      <a:pt x="86" y="216"/>
                    </a:lnTo>
                    <a:lnTo>
                      <a:pt x="113" y="277"/>
                    </a:lnTo>
                    <a:lnTo>
                      <a:pt x="139" y="336"/>
                    </a:lnTo>
                    <a:lnTo>
                      <a:pt x="167" y="391"/>
                    </a:lnTo>
                    <a:lnTo>
                      <a:pt x="195" y="444"/>
                    </a:lnTo>
                    <a:lnTo>
                      <a:pt x="225" y="495"/>
                    </a:lnTo>
                    <a:lnTo>
                      <a:pt x="257" y="546"/>
                    </a:lnTo>
                    <a:lnTo>
                      <a:pt x="290" y="598"/>
                    </a:lnTo>
                    <a:lnTo>
                      <a:pt x="328" y="650"/>
                    </a:lnTo>
                    <a:lnTo>
                      <a:pt x="370" y="704"/>
                    </a:lnTo>
                    <a:lnTo>
                      <a:pt x="415" y="762"/>
                    </a:lnTo>
                    <a:lnTo>
                      <a:pt x="465" y="822"/>
                    </a:lnTo>
                    <a:lnTo>
                      <a:pt x="521" y="886"/>
                    </a:lnTo>
                    <a:lnTo>
                      <a:pt x="582" y="955"/>
                    </a:lnTo>
                    <a:lnTo>
                      <a:pt x="598" y="971"/>
                    </a:lnTo>
                    <a:lnTo>
                      <a:pt x="614" y="988"/>
                    </a:lnTo>
                    <a:lnTo>
                      <a:pt x="630" y="1004"/>
                    </a:lnTo>
                    <a:lnTo>
                      <a:pt x="646" y="1020"/>
                    </a:lnTo>
                    <a:lnTo>
                      <a:pt x="661" y="1036"/>
                    </a:lnTo>
                    <a:lnTo>
                      <a:pt x="677" y="1052"/>
                    </a:lnTo>
                    <a:lnTo>
                      <a:pt x="694" y="1068"/>
                    </a:lnTo>
                    <a:lnTo>
                      <a:pt x="710" y="1084"/>
                    </a:lnTo>
                    <a:lnTo>
                      <a:pt x="726" y="1102"/>
                    </a:lnTo>
                    <a:lnTo>
                      <a:pt x="742" y="1118"/>
                    </a:lnTo>
                    <a:lnTo>
                      <a:pt x="758" y="1134"/>
                    </a:lnTo>
                    <a:lnTo>
                      <a:pt x="774" y="1150"/>
                    </a:lnTo>
                    <a:lnTo>
                      <a:pt x="789" y="1166"/>
                    </a:lnTo>
                    <a:lnTo>
                      <a:pt x="805" y="1182"/>
                    </a:lnTo>
                    <a:lnTo>
                      <a:pt x="822" y="1198"/>
                    </a:lnTo>
                    <a:lnTo>
                      <a:pt x="838" y="1215"/>
                    </a:lnTo>
                    <a:lnTo>
                      <a:pt x="845" y="1216"/>
                    </a:lnTo>
                    <a:lnTo>
                      <a:pt x="851" y="1218"/>
                    </a:lnTo>
                    <a:lnTo>
                      <a:pt x="858" y="1219"/>
                    </a:lnTo>
                    <a:lnTo>
                      <a:pt x="865" y="1221"/>
                    </a:lnTo>
                    <a:lnTo>
                      <a:pt x="872" y="1223"/>
                    </a:lnTo>
                    <a:lnTo>
                      <a:pt x="879" y="1225"/>
                    </a:lnTo>
                    <a:lnTo>
                      <a:pt x="887" y="1226"/>
                    </a:lnTo>
                    <a:lnTo>
                      <a:pt x="894" y="1228"/>
                    </a:lnTo>
                    <a:lnTo>
                      <a:pt x="890" y="1216"/>
                    </a:lnTo>
                    <a:lnTo>
                      <a:pt x="886" y="1203"/>
                    </a:lnTo>
                    <a:lnTo>
                      <a:pt x="883" y="1190"/>
                    </a:lnTo>
                    <a:lnTo>
                      <a:pt x="878" y="1178"/>
                    </a:lnTo>
                    <a:lnTo>
                      <a:pt x="858" y="1138"/>
                    </a:lnTo>
                    <a:lnTo>
                      <a:pt x="840" y="1102"/>
                    </a:lnTo>
                    <a:lnTo>
                      <a:pt x="822" y="1065"/>
                    </a:lnTo>
                    <a:lnTo>
                      <a:pt x="804" y="1030"/>
                    </a:lnTo>
                    <a:lnTo>
                      <a:pt x="787" y="996"/>
                    </a:lnTo>
                    <a:lnTo>
                      <a:pt x="770" y="961"/>
                    </a:lnTo>
                    <a:lnTo>
                      <a:pt x="754" y="929"/>
                    </a:lnTo>
                    <a:lnTo>
                      <a:pt x="736" y="895"/>
                    </a:lnTo>
                    <a:lnTo>
                      <a:pt x="719" y="863"/>
                    </a:lnTo>
                    <a:lnTo>
                      <a:pt x="702" y="832"/>
                    </a:lnTo>
                    <a:lnTo>
                      <a:pt x="684" y="800"/>
                    </a:lnTo>
                    <a:lnTo>
                      <a:pt x="666" y="769"/>
                    </a:lnTo>
                    <a:lnTo>
                      <a:pt x="646" y="738"/>
                    </a:lnTo>
                    <a:lnTo>
                      <a:pt x="627" y="707"/>
                    </a:lnTo>
                    <a:lnTo>
                      <a:pt x="607" y="674"/>
                    </a:lnTo>
                    <a:lnTo>
                      <a:pt x="585" y="642"/>
                    </a:lnTo>
                    <a:lnTo>
                      <a:pt x="563" y="610"/>
                    </a:lnTo>
                    <a:lnTo>
                      <a:pt x="539" y="578"/>
                    </a:lnTo>
                    <a:lnTo>
                      <a:pt x="515" y="543"/>
                    </a:lnTo>
                    <a:lnTo>
                      <a:pt x="488" y="510"/>
                    </a:lnTo>
                    <a:lnTo>
                      <a:pt x="461" y="474"/>
                    </a:lnTo>
                    <a:lnTo>
                      <a:pt x="431" y="438"/>
                    </a:lnTo>
                    <a:lnTo>
                      <a:pt x="400" y="401"/>
                    </a:lnTo>
                    <a:lnTo>
                      <a:pt x="367" y="362"/>
                    </a:lnTo>
                    <a:lnTo>
                      <a:pt x="332" y="323"/>
                    </a:lnTo>
                    <a:lnTo>
                      <a:pt x="295" y="283"/>
                    </a:lnTo>
                    <a:lnTo>
                      <a:pt x="256" y="240"/>
                    </a:lnTo>
                    <a:lnTo>
                      <a:pt x="214" y="195"/>
                    </a:lnTo>
                    <a:lnTo>
                      <a:pt x="170" y="150"/>
                    </a:lnTo>
                    <a:lnTo>
                      <a:pt x="123" y="103"/>
                    </a:lnTo>
                    <a:lnTo>
                      <a:pt x="74" y="53"/>
                    </a:lnTo>
                    <a:lnTo>
                      <a:pt x="22" y="2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368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0" name="Freeform 1074">
                <a:extLst>
                  <a:ext uri="{FF2B5EF4-FFF2-40B4-BE49-F238E27FC236}">
                    <a16:creationId xmlns:a16="http://schemas.microsoft.com/office/drawing/2014/main" id="{926BF4A7-3049-1CB4-C3A6-CBE1F4F03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" y="2897"/>
                <a:ext cx="427" cy="585"/>
              </a:xfrm>
              <a:custGeom>
                <a:avLst/>
                <a:gdLst>
                  <a:gd name="T0" fmla="*/ 33 w 853"/>
                  <a:gd name="T1" fmla="*/ 75 h 1172"/>
                  <a:gd name="T2" fmla="*/ 90 w 853"/>
                  <a:gd name="T3" fmla="*/ 208 h 1172"/>
                  <a:gd name="T4" fmla="*/ 144 w 853"/>
                  <a:gd name="T5" fmla="*/ 323 h 1172"/>
                  <a:gd name="T6" fmla="*/ 199 w 853"/>
                  <a:gd name="T7" fmla="*/ 427 h 1172"/>
                  <a:gd name="T8" fmla="*/ 259 w 853"/>
                  <a:gd name="T9" fmla="*/ 526 h 1172"/>
                  <a:gd name="T10" fmla="*/ 329 w 853"/>
                  <a:gd name="T11" fmla="*/ 626 h 1172"/>
                  <a:gd name="T12" fmla="*/ 413 w 853"/>
                  <a:gd name="T13" fmla="*/ 735 h 1172"/>
                  <a:gd name="T14" fmla="*/ 518 w 853"/>
                  <a:gd name="T15" fmla="*/ 858 h 1172"/>
                  <a:gd name="T16" fmla="*/ 593 w 853"/>
                  <a:gd name="T17" fmla="*/ 941 h 1172"/>
                  <a:gd name="T18" fmla="*/ 620 w 853"/>
                  <a:gd name="T19" fmla="*/ 970 h 1172"/>
                  <a:gd name="T20" fmla="*/ 648 w 853"/>
                  <a:gd name="T21" fmla="*/ 999 h 1172"/>
                  <a:gd name="T22" fmla="*/ 676 w 853"/>
                  <a:gd name="T23" fmla="*/ 1029 h 1172"/>
                  <a:gd name="T24" fmla="*/ 705 w 853"/>
                  <a:gd name="T25" fmla="*/ 1058 h 1172"/>
                  <a:gd name="T26" fmla="*/ 732 w 853"/>
                  <a:gd name="T27" fmla="*/ 1087 h 1172"/>
                  <a:gd name="T28" fmla="*/ 760 w 853"/>
                  <a:gd name="T29" fmla="*/ 1115 h 1172"/>
                  <a:gd name="T30" fmla="*/ 789 w 853"/>
                  <a:gd name="T31" fmla="*/ 1144 h 1172"/>
                  <a:gd name="T32" fmla="*/ 809 w 853"/>
                  <a:gd name="T33" fmla="*/ 1160 h 1172"/>
                  <a:gd name="T34" fmla="*/ 822 w 853"/>
                  <a:gd name="T35" fmla="*/ 1164 h 1172"/>
                  <a:gd name="T36" fmla="*/ 834 w 853"/>
                  <a:gd name="T37" fmla="*/ 1167 h 1172"/>
                  <a:gd name="T38" fmla="*/ 846 w 853"/>
                  <a:gd name="T39" fmla="*/ 1171 h 1172"/>
                  <a:gd name="T40" fmla="*/ 849 w 853"/>
                  <a:gd name="T41" fmla="*/ 1160 h 1172"/>
                  <a:gd name="T42" fmla="*/ 842 w 853"/>
                  <a:gd name="T43" fmla="*/ 1136 h 1172"/>
                  <a:gd name="T44" fmla="*/ 818 w 853"/>
                  <a:gd name="T45" fmla="*/ 1087 h 1172"/>
                  <a:gd name="T46" fmla="*/ 782 w 853"/>
                  <a:gd name="T47" fmla="*/ 1016 h 1172"/>
                  <a:gd name="T48" fmla="*/ 747 w 853"/>
                  <a:gd name="T49" fmla="*/ 952 h 1172"/>
                  <a:gd name="T50" fmla="*/ 715 w 853"/>
                  <a:gd name="T51" fmla="*/ 891 h 1172"/>
                  <a:gd name="T52" fmla="*/ 683 w 853"/>
                  <a:gd name="T53" fmla="*/ 833 h 1172"/>
                  <a:gd name="T54" fmla="*/ 650 w 853"/>
                  <a:gd name="T55" fmla="*/ 777 h 1172"/>
                  <a:gd name="T56" fmla="*/ 616 w 853"/>
                  <a:gd name="T57" fmla="*/ 720 h 1172"/>
                  <a:gd name="T58" fmla="*/ 579 w 853"/>
                  <a:gd name="T59" fmla="*/ 665 h 1172"/>
                  <a:gd name="T60" fmla="*/ 539 w 853"/>
                  <a:gd name="T61" fmla="*/ 606 h 1172"/>
                  <a:gd name="T62" fmla="*/ 494 w 853"/>
                  <a:gd name="T63" fmla="*/ 546 h 1172"/>
                  <a:gd name="T64" fmla="*/ 443 w 853"/>
                  <a:gd name="T65" fmla="*/ 482 h 1172"/>
                  <a:gd name="T66" fmla="*/ 385 w 853"/>
                  <a:gd name="T67" fmla="*/ 412 h 1172"/>
                  <a:gd name="T68" fmla="*/ 321 w 853"/>
                  <a:gd name="T69" fmla="*/ 336 h 1172"/>
                  <a:gd name="T70" fmla="*/ 248 w 853"/>
                  <a:gd name="T71" fmla="*/ 253 h 1172"/>
                  <a:gd name="T72" fmla="*/ 165 w 853"/>
                  <a:gd name="T73" fmla="*/ 160 h 1172"/>
                  <a:gd name="T74" fmla="*/ 73 w 853"/>
                  <a:gd name="T75" fmla="*/ 59 h 1172"/>
                  <a:gd name="T76" fmla="*/ 17 w 853"/>
                  <a:gd name="T77" fmla="*/ 3 h 1172"/>
                  <a:gd name="T78" fmla="*/ 6 w 853"/>
                  <a:gd name="T79" fmla="*/ 2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53" h="1172">
                    <a:moveTo>
                      <a:pt x="0" y="0"/>
                    </a:moveTo>
                    <a:lnTo>
                      <a:pt x="33" y="75"/>
                    </a:lnTo>
                    <a:lnTo>
                      <a:pt x="63" y="144"/>
                    </a:lnTo>
                    <a:lnTo>
                      <a:pt x="90" y="208"/>
                    </a:lnTo>
                    <a:lnTo>
                      <a:pt x="118" y="268"/>
                    </a:lnTo>
                    <a:lnTo>
                      <a:pt x="144" y="323"/>
                    </a:lnTo>
                    <a:lnTo>
                      <a:pt x="171" y="376"/>
                    </a:lnTo>
                    <a:lnTo>
                      <a:pt x="199" y="427"/>
                    </a:lnTo>
                    <a:lnTo>
                      <a:pt x="227" y="476"/>
                    </a:lnTo>
                    <a:lnTo>
                      <a:pt x="259" y="526"/>
                    </a:lnTo>
                    <a:lnTo>
                      <a:pt x="292" y="575"/>
                    </a:lnTo>
                    <a:lnTo>
                      <a:pt x="329" y="626"/>
                    </a:lnTo>
                    <a:lnTo>
                      <a:pt x="369" y="679"/>
                    </a:lnTo>
                    <a:lnTo>
                      <a:pt x="413" y="735"/>
                    </a:lnTo>
                    <a:lnTo>
                      <a:pt x="463" y="794"/>
                    </a:lnTo>
                    <a:lnTo>
                      <a:pt x="518" y="858"/>
                    </a:lnTo>
                    <a:lnTo>
                      <a:pt x="579" y="928"/>
                    </a:lnTo>
                    <a:lnTo>
                      <a:pt x="593" y="941"/>
                    </a:lnTo>
                    <a:lnTo>
                      <a:pt x="607" y="956"/>
                    </a:lnTo>
                    <a:lnTo>
                      <a:pt x="620" y="970"/>
                    </a:lnTo>
                    <a:lnTo>
                      <a:pt x="634" y="985"/>
                    </a:lnTo>
                    <a:lnTo>
                      <a:pt x="648" y="999"/>
                    </a:lnTo>
                    <a:lnTo>
                      <a:pt x="662" y="1014"/>
                    </a:lnTo>
                    <a:lnTo>
                      <a:pt x="676" y="1029"/>
                    </a:lnTo>
                    <a:lnTo>
                      <a:pt x="691" y="1043"/>
                    </a:lnTo>
                    <a:lnTo>
                      <a:pt x="705" y="1058"/>
                    </a:lnTo>
                    <a:lnTo>
                      <a:pt x="718" y="1072"/>
                    </a:lnTo>
                    <a:lnTo>
                      <a:pt x="732" y="1087"/>
                    </a:lnTo>
                    <a:lnTo>
                      <a:pt x="746" y="1102"/>
                    </a:lnTo>
                    <a:lnTo>
                      <a:pt x="760" y="1115"/>
                    </a:lnTo>
                    <a:lnTo>
                      <a:pt x="775" y="1130"/>
                    </a:lnTo>
                    <a:lnTo>
                      <a:pt x="789" y="1144"/>
                    </a:lnTo>
                    <a:lnTo>
                      <a:pt x="803" y="1159"/>
                    </a:lnTo>
                    <a:lnTo>
                      <a:pt x="809" y="1160"/>
                    </a:lnTo>
                    <a:lnTo>
                      <a:pt x="815" y="1161"/>
                    </a:lnTo>
                    <a:lnTo>
                      <a:pt x="822" y="1164"/>
                    </a:lnTo>
                    <a:lnTo>
                      <a:pt x="828" y="1165"/>
                    </a:lnTo>
                    <a:lnTo>
                      <a:pt x="834" y="1167"/>
                    </a:lnTo>
                    <a:lnTo>
                      <a:pt x="841" y="1168"/>
                    </a:lnTo>
                    <a:lnTo>
                      <a:pt x="846" y="1171"/>
                    </a:lnTo>
                    <a:lnTo>
                      <a:pt x="853" y="1172"/>
                    </a:lnTo>
                    <a:lnTo>
                      <a:pt x="849" y="1160"/>
                    </a:lnTo>
                    <a:lnTo>
                      <a:pt x="845" y="1149"/>
                    </a:lnTo>
                    <a:lnTo>
                      <a:pt x="842" y="1136"/>
                    </a:lnTo>
                    <a:lnTo>
                      <a:pt x="837" y="1125"/>
                    </a:lnTo>
                    <a:lnTo>
                      <a:pt x="818" y="1087"/>
                    </a:lnTo>
                    <a:lnTo>
                      <a:pt x="799" y="1051"/>
                    </a:lnTo>
                    <a:lnTo>
                      <a:pt x="782" y="1016"/>
                    </a:lnTo>
                    <a:lnTo>
                      <a:pt x="765" y="984"/>
                    </a:lnTo>
                    <a:lnTo>
                      <a:pt x="747" y="952"/>
                    </a:lnTo>
                    <a:lnTo>
                      <a:pt x="731" y="921"/>
                    </a:lnTo>
                    <a:lnTo>
                      <a:pt x="715" y="891"/>
                    </a:lnTo>
                    <a:lnTo>
                      <a:pt x="699" y="861"/>
                    </a:lnTo>
                    <a:lnTo>
                      <a:pt x="683" y="833"/>
                    </a:lnTo>
                    <a:lnTo>
                      <a:pt x="667" y="804"/>
                    </a:lnTo>
                    <a:lnTo>
                      <a:pt x="650" y="777"/>
                    </a:lnTo>
                    <a:lnTo>
                      <a:pt x="633" y="749"/>
                    </a:lnTo>
                    <a:lnTo>
                      <a:pt x="616" y="720"/>
                    </a:lnTo>
                    <a:lnTo>
                      <a:pt x="597" y="693"/>
                    </a:lnTo>
                    <a:lnTo>
                      <a:pt x="579" y="665"/>
                    </a:lnTo>
                    <a:lnTo>
                      <a:pt x="559" y="636"/>
                    </a:lnTo>
                    <a:lnTo>
                      <a:pt x="539" y="606"/>
                    </a:lnTo>
                    <a:lnTo>
                      <a:pt x="517" y="576"/>
                    </a:lnTo>
                    <a:lnTo>
                      <a:pt x="494" y="546"/>
                    </a:lnTo>
                    <a:lnTo>
                      <a:pt x="468" y="514"/>
                    </a:lnTo>
                    <a:lnTo>
                      <a:pt x="443" y="482"/>
                    </a:lnTo>
                    <a:lnTo>
                      <a:pt x="415" y="447"/>
                    </a:lnTo>
                    <a:lnTo>
                      <a:pt x="385" y="412"/>
                    </a:lnTo>
                    <a:lnTo>
                      <a:pt x="354" y="375"/>
                    </a:lnTo>
                    <a:lnTo>
                      <a:pt x="321" y="336"/>
                    </a:lnTo>
                    <a:lnTo>
                      <a:pt x="286" y="295"/>
                    </a:lnTo>
                    <a:lnTo>
                      <a:pt x="248" y="253"/>
                    </a:lnTo>
                    <a:lnTo>
                      <a:pt x="208" y="208"/>
                    </a:lnTo>
                    <a:lnTo>
                      <a:pt x="165" y="160"/>
                    </a:lnTo>
                    <a:lnTo>
                      <a:pt x="120" y="111"/>
                    </a:lnTo>
                    <a:lnTo>
                      <a:pt x="73" y="59"/>
                    </a:lnTo>
                    <a:lnTo>
                      <a:pt x="22" y="4"/>
                    </a:lnTo>
                    <a:lnTo>
                      <a:pt x="17" y="3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6D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1" name="Freeform 1075">
                <a:extLst>
                  <a:ext uri="{FF2B5EF4-FFF2-40B4-BE49-F238E27FC236}">
                    <a16:creationId xmlns:a16="http://schemas.microsoft.com/office/drawing/2014/main" id="{3C48DCBB-1D30-7E71-7ED9-3883B1BD2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" y="2901"/>
                <a:ext cx="407" cy="557"/>
              </a:xfrm>
              <a:custGeom>
                <a:avLst/>
                <a:gdLst>
                  <a:gd name="T0" fmla="*/ 33 w 813"/>
                  <a:gd name="T1" fmla="*/ 73 h 1114"/>
                  <a:gd name="T2" fmla="*/ 93 w 813"/>
                  <a:gd name="T3" fmla="*/ 201 h 1114"/>
                  <a:gd name="T4" fmla="*/ 148 w 813"/>
                  <a:gd name="T5" fmla="*/ 311 h 1114"/>
                  <a:gd name="T6" fmla="*/ 201 w 813"/>
                  <a:gd name="T7" fmla="*/ 410 h 1114"/>
                  <a:gd name="T8" fmla="*/ 259 w 813"/>
                  <a:gd name="T9" fmla="*/ 505 h 1114"/>
                  <a:gd name="T10" fmla="*/ 327 w 813"/>
                  <a:gd name="T11" fmla="*/ 602 h 1114"/>
                  <a:gd name="T12" fmla="*/ 410 w 813"/>
                  <a:gd name="T13" fmla="*/ 709 h 1114"/>
                  <a:gd name="T14" fmla="*/ 513 w 813"/>
                  <a:gd name="T15" fmla="*/ 830 h 1114"/>
                  <a:gd name="T16" fmla="*/ 587 w 813"/>
                  <a:gd name="T17" fmla="*/ 912 h 1114"/>
                  <a:gd name="T18" fmla="*/ 611 w 813"/>
                  <a:gd name="T19" fmla="*/ 937 h 1114"/>
                  <a:gd name="T20" fmla="*/ 635 w 813"/>
                  <a:gd name="T21" fmla="*/ 962 h 1114"/>
                  <a:gd name="T22" fmla="*/ 659 w 813"/>
                  <a:gd name="T23" fmla="*/ 988 h 1114"/>
                  <a:gd name="T24" fmla="*/ 683 w 813"/>
                  <a:gd name="T25" fmla="*/ 1013 h 1114"/>
                  <a:gd name="T26" fmla="*/ 708 w 813"/>
                  <a:gd name="T27" fmla="*/ 1038 h 1114"/>
                  <a:gd name="T28" fmla="*/ 732 w 813"/>
                  <a:gd name="T29" fmla="*/ 1064 h 1114"/>
                  <a:gd name="T30" fmla="*/ 756 w 813"/>
                  <a:gd name="T31" fmla="*/ 1089 h 1114"/>
                  <a:gd name="T32" fmla="*/ 773 w 813"/>
                  <a:gd name="T33" fmla="*/ 1103 h 1114"/>
                  <a:gd name="T34" fmla="*/ 785 w 813"/>
                  <a:gd name="T35" fmla="*/ 1106 h 1114"/>
                  <a:gd name="T36" fmla="*/ 795 w 813"/>
                  <a:gd name="T37" fmla="*/ 1110 h 1114"/>
                  <a:gd name="T38" fmla="*/ 807 w 813"/>
                  <a:gd name="T39" fmla="*/ 1113 h 1114"/>
                  <a:gd name="T40" fmla="*/ 808 w 813"/>
                  <a:gd name="T41" fmla="*/ 1104 h 1114"/>
                  <a:gd name="T42" fmla="*/ 800 w 813"/>
                  <a:gd name="T43" fmla="*/ 1082 h 1114"/>
                  <a:gd name="T44" fmla="*/ 776 w 813"/>
                  <a:gd name="T45" fmla="*/ 1036 h 1114"/>
                  <a:gd name="T46" fmla="*/ 740 w 813"/>
                  <a:gd name="T47" fmla="*/ 969 h 1114"/>
                  <a:gd name="T48" fmla="*/ 706 w 813"/>
                  <a:gd name="T49" fmla="*/ 908 h 1114"/>
                  <a:gd name="T50" fmla="*/ 675 w 813"/>
                  <a:gd name="T51" fmla="*/ 854 h 1114"/>
                  <a:gd name="T52" fmla="*/ 645 w 813"/>
                  <a:gd name="T53" fmla="*/ 802 h 1114"/>
                  <a:gd name="T54" fmla="*/ 615 w 813"/>
                  <a:gd name="T55" fmla="*/ 753 h 1114"/>
                  <a:gd name="T56" fmla="*/ 583 w 813"/>
                  <a:gd name="T57" fmla="*/ 704 h 1114"/>
                  <a:gd name="T58" fmla="*/ 550 w 813"/>
                  <a:gd name="T59" fmla="*/ 655 h 1114"/>
                  <a:gd name="T60" fmla="*/ 512 w 813"/>
                  <a:gd name="T61" fmla="*/ 603 h 1114"/>
                  <a:gd name="T62" fmla="*/ 470 w 813"/>
                  <a:gd name="T63" fmla="*/ 549 h 1114"/>
                  <a:gd name="T64" fmla="*/ 423 w 813"/>
                  <a:gd name="T65" fmla="*/ 488 h 1114"/>
                  <a:gd name="T66" fmla="*/ 370 w 813"/>
                  <a:gd name="T67" fmla="*/ 422 h 1114"/>
                  <a:gd name="T68" fmla="*/ 309 w 813"/>
                  <a:gd name="T69" fmla="*/ 347 h 1114"/>
                  <a:gd name="T70" fmla="*/ 240 w 813"/>
                  <a:gd name="T71" fmla="*/ 263 h 1114"/>
                  <a:gd name="T72" fmla="*/ 160 w 813"/>
                  <a:gd name="T73" fmla="*/ 169 h 1114"/>
                  <a:gd name="T74" fmla="*/ 70 w 813"/>
                  <a:gd name="T75" fmla="*/ 63 h 1114"/>
                  <a:gd name="T76" fmla="*/ 16 w 813"/>
                  <a:gd name="T77" fmla="*/ 3 h 1114"/>
                  <a:gd name="T78" fmla="*/ 6 w 813"/>
                  <a:gd name="T79" fmla="*/ 2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13" h="1114">
                    <a:moveTo>
                      <a:pt x="0" y="0"/>
                    </a:moveTo>
                    <a:lnTo>
                      <a:pt x="33" y="73"/>
                    </a:lnTo>
                    <a:lnTo>
                      <a:pt x="65" y="140"/>
                    </a:lnTo>
                    <a:lnTo>
                      <a:pt x="93" y="201"/>
                    </a:lnTo>
                    <a:lnTo>
                      <a:pt x="121" y="258"/>
                    </a:lnTo>
                    <a:lnTo>
                      <a:pt x="148" y="311"/>
                    </a:lnTo>
                    <a:lnTo>
                      <a:pt x="174" y="362"/>
                    </a:lnTo>
                    <a:lnTo>
                      <a:pt x="201" y="410"/>
                    </a:lnTo>
                    <a:lnTo>
                      <a:pt x="229" y="458"/>
                    </a:lnTo>
                    <a:lnTo>
                      <a:pt x="259" y="505"/>
                    </a:lnTo>
                    <a:lnTo>
                      <a:pt x="292" y="553"/>
                    </a:lnTo>
                    <a:lnTo>
                      <a:pt x="327" y="602"/>
                    </a:lnTo>
                    <a:lnTo>
                      <a:pt x="366" y="654"/>
                    </a:lnTo>
                    <a:lnTo>
                      <a:pt x="410" y="709"/>
                    </a:lnTo>
                    <a:lnTo>
                      <a:pt x="459" y="766"/>
                    </a:lnTo>
                    <a:lnTo>
                      <a:pt x="513" y="830"/>
                    </a:lnTo>
                    <a:lnTo>
                      <a:pt x="574" y="899"/>
                    </a:lnTo>
                    <a:lnTo>
                      <a:pt x="587" y="912"/>
                    </a:lnTo>
                    <a:lnTo>
                      <a:pt x="598" y="924"/>
                    </a:lnTo>
                    <a:lnTo>
                      <a:pt x="611" y="937"/>
                    </a:lnTo>
                    <a:lnTo>
                      <a:pt x="622" y="950"/>
                    </a:lnTo>
                    <a:lnTo>
                      <a:pt x="635" y="962"/>
                    </a:lnTo>
                    <a:lnTo>
                      <a:pt x="647" y="975"/>
                    </a:lnTo>
                    <a:lnTo>
                      <a:pt x="659" y="988"/>
                    </a:lnTo>
                    <a:lnTo>
                      <a:pt x="671" y="1000"/>
                    </a:lnTo>
                    <a:lnTo>
                      <a:pt x="683" y="1013"/>
                    </a:lnTo>
                    <a:lnTo>
                      <a:pt x="695" y="1026"/>
                    </a:lnTo>
                    <a:lnTo>
                      <a:pt x="708" y="1038"/>
                    </a:lnTo>
                    <a:lnTo>
                      <a:pt x="719" y="1051"/>
                    </a:lnTo>
                    <a:lnTo>
                      <a:pt x="732" y="1064"/>
                    </a:lnTo>
                    <a:lnTo>
                      <a:pt x="743" y="1076"/>
                    </a:lnTo>
                    <a:lnTo>
                      <a:pt x="756" y="1089"/>
                    </a:lnTo>
                    <a:lnTo>
                      <a:pt x="768" y="1102"/>
                    </a:lnTo>
                    <a:lnTo>
                      <a:pt x="773" y="1103"/>
                    </a:lnTo>
                    <a:lnTo>
                      <a:pt x="779" y="1105"/>
                    </a:lnTo>
                    <a:lnTo>
                      <a:pt x="785" y="1106"/>
                    </a:lnTo>
                    <a:lnTo>
                      <a:pt x="791" y="1107"/>
                    </a:lnTo>
                    <a:lnTo>
                      <a:pt x="795" y="1110"/>
                    </a:lnTo>
                    <a:lnTo>
                      <a:pt x="801" y="1111"/>
                    </a:lnTo>
                    <a:lnTo>
                      <a:pt x="807" y="1113"/>
                    </a:lnTo>
                    <a:lnTo>
                      <a:pt x="813" y="1114"/>
                    </a:lnTo>
                    <a:lnTo>
                      <a:pt x="808" y="1104"/>
                    </a:lnTo>
                    <a:lnTo>
                      <a:pt x="804" y="1092"/>
                    </a:lnTo>
                    <a:lnTo>
                      <a:pt x="800" y="1082"/>
                    </a:lnTo>
                    <a:lnTo>
                      <a:pt x="795" y="1072"/>
                    </a:lnTo>
                    <a:lnTo>
                      <a:pt x="776" y="1036"/>
                    </a:lnTo>
                    <a:lnTo>
                      <a:pt x="757" y="1001"/>
                    </a:lnTo>
                    <a:lnTo>
                      <a:pt x="740" y="969"/>
                    </a:lnTo>
                    <a:lnTo>
                      <a:pt x="723" y="938"/>
                    </a:lnTo>
                    <a:lnTo>
                      <a:pt x="706" y="908"/>
                    </a:lnTo>
                    <a:lnTo>
                      <a:pt x="692" y="880"/>
                    </a:lnTo>
                    <a:lnTo>
                      <a:pt x="675" y="854"/>
                    </a:lnTo>
                    <a:lnTo>
                      <a:pt x="660" y="827"/>
                    </a:lnTo>
                    <a:lnTo>
                      <a:pt x="645" y="802"/>
                    </a:lnTo>
                    <a:lnTo>
                      <a:pt x="630" y="777"/>
                    </a:lnTo>
                    <a:lnTo>
                      <a:pt x="615" y="753"/>
                    </a:lnTo>
                    <a:lnTo>
                      <a:pt x="599" y="728"/>
                    </a:lnTo>
                    <a:lnTo>
                      <a:pt x="583" y="704"/>
                    </a:lnTo>
                    <a:lnTo>
                      <a:pt x="567" y="680"/>
                    </a:lnTo>
                    <a:lnTo>
                      <a:pt x="550" y="655"/>
                    </a:lnTo>
                    <a:lnTo>
                      <a:pt x="531" y="629"/>
                    </a:lnTo>
                    <a:lnTo>
                      <a:pt x="512" y="603"/>
                    </a:lnTo>
                    <a:lnTo>
                      <a:pt x="492" y="576"/>
                    </a:lnTo>
                    <a:lnTo>
                      <a:pt x="470" y="549"/>
                    </a:lnTo>
                    <a:lnTo>
                      <a:pt x="447" y="519"/>
                    </a:lnTo>
                    <a:lnTo>
                      <a:pt x="423" y="488"/>
                    </a:lnTo>
                    <a:lnTo>
                      <a:pt x="398" y="455"/>
                    </a:lnTo>
                    <a:lnTo>
                      <a:pt x="370" y="422"/>
                    </a:lnTo>
                    <a:lnTo>
                      <a:pt x="340" y="385"/>
                    </a:lnTo>
                    <a:lnTo>
                      <a:pt x="309" y="347"/>
                    </a:lnTo>
                    <a:lnTo>
                      <a:pt x="275" y="307"/>
                    </a:lnTo>
                    <a:lnTo>
                      <a:pt x="240" y="263"/>
                    </a:lnTo>
                    <a:lnTo>
                      <a:pt x="201" y="218"/>
                    </a:lnTo>
                    <a:lnTo>
                      <a:pt x="160" y="169"/>
                    </a:lnTo>
                    <a:lnTo>
                      <a:pt x="116" y="117"/>
                    </a:lnTo>
                    <a:lnTo>
                      <a:pt x="70" y="63"/>
                    </a:lnTo>
                    <a:lnTo>
                      <a:pt x="21" y="4"/>
                    </a:lnTo>
                    <a:lnTo>
                      <a:pt x="16" y="3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275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2" name="Freeform 1076">
                <a:extLst>
                  <a:ext uri="{FF2B5EF4-FFF2-40B4-BE49-F238E27FC236}">
                    <a16:creationId xmlns:a16="http://schemas.microsoft.com/office/drawing/2014/main" id="{D4E0333C-C285-B0AD-69A0-77D124E2B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" y="2904"/>
                <a:ext cx="385" cy="529"/>
              </a:xfrm>
              <a:custGeom>
                <a:avLst/>
                <a:gdLst>
                  <a:gd name="T0" fmla="*/ 0 w 771"/>
                  <a:gd name="T1" fmla="*/ 0 h 1058"/>
                  <a:gd name="T2" fmla="*/ 35 w 771"/>
                  <a:gd name="T3" fmla="*/ 71 h 1058"/>
                  <a:gd name="T4" fmla="*/ 66 w 771"/>
                  <a:gd name="T5" fmla="*/ 135 h 1058"/>
                  <a:gd name="T6" fmla="*/ 96 w 771"/>
                  <a:gd name="T7" fmla="*/ 194 h 1058"/>
                  <a:gd name="T8" fmla="*/ 124 w 771"/>
                  <a:gd name="T9" fmla="*/ 248 h 1058"/>
                  <a:gd name="T10" fmla="*/ 151 w 771"/>
                  <a:gd name="T11" fmla="*/ 299 h 1058"/>
                  <a:gd name="T12" fmla="*/ 177 w 771"/>
                  <a:gd name="T13" fmla="*/ 347 h 1058"/>
                  <a:gd name="T14" fmla="*/ 204 w 771"/>
                  <a:gd name="T15" fmla="*/ 394 h 1058"/>
                  <a:gd name="T16" fmla="*/ 230 w 771"/>
                  <a:gd name="T17" fmla="*/ 439 h 1058"/>
                  <a:gd name="T18" fmla="*/ 259 w 771"/>
                  <a:gd name="T19" fmla="*/ 485 h 1058"/>
                  <a:gd name="T20" fmla="*/ 291 w 771"/>
                  <a:gd name="T21" fmla="*/ 531 h 1058"/>
                  <a:gd name="T22" fmla="*/ 326 w 771"/>
                  <a:gd name="T23" fmla="*/ 579 h 1058"/>
                  <a:gd name="T24" fmla="*/ 364 w 771"/>
                  <a:gd name="T25" fmla="*/ 629 h 1058"/>
                  <a:gd name="T26" fmla="*/ 406 w 771"/>
                  <a:gd name="T27" fmla="*/ 682 h 1058"/>
                  <a:gd name="T28" fmla="*/ 455 w 771"/>
                  <a:gd name="T29" fmla="*/ 741 h 1058"/>
                  <a:gd name="T30" fmla="*/ 509 w 771"/>
                  <a:gd name="T31" fmla="*/ 803 h 1058"/>
                  <a:gd name="T32" fmla="*/ 570 w 771"/>
                  <a:gd name="T33" fmla="*/ 872 h 1058"/>
                  <a:gd name="T34" fmla="*/ 591 w 771"/>
                  <a:gd name="T35" fmla="*/ 894 h 1058"/>
                  <a:gd name="T36" fmla="*/ 610 w 771"/>
                  <a:gd name="T37" fmla="*/ 916 h 1058"/>
                  <a:gd name="T38" fmla="*/ 631 w 771"/>
                  <a:gd name="T39" fmla="*/ 937 h 1058"/>
                  <a:gd name="T40" fmla="*/ 651 w 771"/>
                  <a:gd name="T41" fmla="*/ 959 h 1058"/>
                  <a:gd name="T42" fmla="*/ 670 w 771"/>
                  <a:gd name="T43" fmla="*/ 981 h 1058"/>
                  <a:gd name="T44" fmla="*/ 691 w 771"/>
                  <a:gd name="T45" fmla="*/ 1002 h 1058"/>
                  <a:gd name="T46" fmla="*/ 711 w 771"/>
                  <a:gd name="T47" fmla="*/ 1024 h 1058"/>
                  <a:gd name="T48" fmla="*/ 731 w 771"/>
                  <a:gd name="T49" fmla="*/ 1046 h 1058"/>
                  <a:gd name="T50" fmla="*/ 736 w 771"/>
                  <a:gd name="T51" fmla="*/ 1047 h 1058"/>
                  <a:gd name="T52" fmla="*/ 741 w 771"/>
                  <a:gd name="T53" fmla="*/ 1049 h 1058"/>
                  <a:gd name="T54" fmla="*/ 746 w 771"/>
                  <a:gd name="T55" fmla="*/ 1050 h 1058"/>
                  <a:gd name="T56" fmla="*/ 751 w 771"/>
                  <a:gd name="T57" fmla="*/ 1052 h 1058"/>
                  <a:gd name="T58" fmla="*/ 756 w 771"/>
                  <a:gd name="T59" fmla="*/ 1053 h 1058"/>
                  <a:gd name="T60" fmla="*/ 761 w 771"/>
                  <a:gd name="T61" fmla="*/ 1054 h 1058"/>
                  <a:gd name="T62" fmla="*/ 766 w 771"/>
                  <a:gd name="T63" fmla="*/ 1057 h 1058"/>
                  <a:gd name="T64" fmla="*/ 771 w 771"/>
                  <a:gd name="T65" fmla="*/ 1058 h 1058"/>
                  <a:gd name="T66" fmla="*/ 766 w 771"/>
                  <a:gd name="T67" fmla="*/ 1049 h 1058"/>
                  <a:gd name="T68" fmla="*/ 763 w 771"/>
                  <a:gd name="T69" fmla="*/ 1038 h 1058"/>
                  <a:gd name="T70" fmla="*/ 758 w 771"/>
                  <a:gd name="T71" fmla="*/ 1029 h 1058"/>
                  <a:gd name="T72" fmla="*/ 753 w 771"/>
                  <a:gd name="T73" fmla="*/ 1020 h 1058"/>
                  <a:gd name="T74" fmla="*/ 715 w 771"/>
                  <a:gd name="T75" fmla="*/ 952 h 1058"/>
                  <a:gd name="T76" fmla="*/ 682 w 771"/>
                  <a:gd name="T77" fmla="*/ 893 h 1058"/>
                  <a:gd name="T78" fmla="*/ 651 w 771"/>
                  <a:gd name="T79" fmla="*/ 841 h 1058"/>
                  <a:gd name="T80" fmla="*/ 622 w 771"/>
                  <a:gd name="T81" fmla="*/ 794 h 1058"/>
                  <a:gd name="T82" fmla="*/ 594 w 771"/>
                  <a:gd name="T83" fmla="*/ 750 h 1058"/>
                  <a:gd name="T84" fmla="*/ 565 w 771"/>
                  <a:gd name="T85" fmla="*/ 709 h 1058"/>
                  <a:gd name="T86" fmla="*/ 536 w 771"/>
                  <a:gd name="T87" fmla="*/ 667 h 1058"/>
                  <a:gd name="T88" fmla="*/ 503 w 771"/>
                  <a:gd name="T89" fmla="*/ 623 h 1058"/>
                  <a:gd name="T90" fmla="*/ 468 w 771"/>
                  <a:gd name="T91" fmla="*/ 577 h 1058"/>
                  <a:gd name="T92" fmla="*/ 427 w 771"/>
                  <a:gd name="T93" fmla="*/ 524 h 1058"/>
                  <a:gd name="T94" fmla="*/ 380 w 771"/>
                  <a:gd name="T95" fmla="*/ 466 h 1058"/>
                  <a:gd name="T96" fmla="*/ 327 w 771"/>
                  <a:gd name="T97" fmla="*/ 398 h 1058"/>
                  <a:gd name="T98" fmla="*/ 265 w 771"/>
                  <a:gd name="T99" fmla="*/ 321 h 1058"/>
                  <a:gd name="T100" fmla="*/ 194 w 771"/>
                  <a:gd name="T101" fmla="*/ 230 h 1058"/>
                  <a:gd name="T102" fmla="*/ 113 w 771"/>
                  <a:gd name="T103" fmla="*/ 126 h 1058"/>
                  <a:gd name="T104" fmla="*/ 20 w 771"/>
                  <a:gd name="T105" fmla="*/ 6 h 1058"/>
                  <a:gd name="T106" fmla="*/ 16 w 771"/>
                  <a:gd name="T107" fmla="*/ 5 h 1058"/>
                  <a:gd name="T108" fmla="*/ 10 w 771"/>
                  <a:gd name="T109" fmla="*/ 3 h 1058"/>
                  <a:gd name="T110" fmla="*/ 5 w 771"/>
                  <a:gd name="T111" fmla="*/ 1 h 1058"/>
                  <a:gd name="T112" fmla="*/ 0 w 771"/>
                  <a:gd name="T113" fmla="*/ 0 h 1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71" h="1058">
                    <a:moveTo>
                      <a:pt x="0" y="0"/>
                    </a:moveTo>
                    <a:lnTo>
                      <a:pt x="35" y="71"/>
                    </a:lnTo>
                    <a:lnTo>
                      <a:pt x="66" y="135"/>
                    </a:lnTo>
                    <a:lnTo>
                      <a:pt x="96" y="194"/>
                    </a:lnTo>
                    <a:lnTo>
                      <a:pt x="124" y="248"/>
                    </a:lnTo>
                    <a:lnTo>
                      <a:pt x="151" y="299"/>
                    </a:lnTo>
                    <a:lnTo>
                      <a:pt x="177" y="347"/>
                    </a:lnTo>
                    <a:lnTo>
                      <a:pt x="204" y="394"/>
                    </a:lnTo>
                    <a:lnTo>
                      <a:pt x="230" y="439"/>
                    </a:lnTo>
                    <a:lnTo>
                      <a:pt x="259" y="485"/>
                    </a:lnTo>
                    <a:lnTo>
                      <a:pt x="291" y="531"/>
                    </a:lnTo>
                    <a:lnTo>
                      <a:pt x="326" y="579"/>
                    </a:lnTo>
                    <a:lnTo>
                      <a:pt x="364" y="629"/>
                    </a:lnTo>
                    <a:lnTo>
                      <a:pt x="406" y="682"/>
                    </a:lnTo>
                    <a:lnTo>
                      <a:pt x="455" y="741"/>
                    </a:lnTo>
                    <a:lnTo>
                      <a:pt x="509" y="803"/>
                    </a:lnTo>
                    <a:lnTo>
                      <a:pt x="570" y="872"/>
                    </a:lnTo>
                    <a:lnTo>
                      <a:pt x="591" y="894"/>
                    </a:lnTo>
                    <a:lnTo>
                      <a:pt x="610" y="916"/>
                    </a:lnTo>
                    <a:lnTo>
                      <a:pt x="631" y="937"/>
                    </a:lnTo>
                    <a:lnTo>
                      <a:pt x="651" y="959"/>
                    </a:lnTo>
                    <a:lnTo>
                      <a:pt x="670" y="981"/>
                    </a:lnTo>
                    <a:lnTo>
                      <a:pt x="691" y="1002"/>
                    </a:lnTo>
                    <a:lnTo>
                      <a:pt x="711" y="1024"/>
                    </a:lnTo>
                    <a:lnTo>
                      <a:pt x="731" y="1046"/>
                    </a:lnTo>
                    <a:lnTo>
                      <a:pt x="736" y="1047"/>
                    </a:lnTo>
                    <a:lnTo>
                      <a:pt x="741" y="1049"/>
                    </a:lnTo>
                    <a:lnTo>
                      <a:pt x="746" y="1050"/>
                    </a:lnTo>
                    <a:lnTo>
                      <a:pt x="751" y="1052"/>
                    </a:lnTo>
                    <a:lnTo>
                      <a:pt x="756" y="1053"/>
                    </a:lnTo>
                    <a:lnTo>
                      <a:pt x="761" y="1054"/>
                    </a:lnTo>
                    <a:lnTo>
                      <a:pt x="766" y="1057"/>
                    </a:lnTo>
                    <a:lnTo>
                      <a:pt x="771" y="1058"/>
                    </a:lnTo>
                    <a:lnTo>
                      <a:pt x="766" y="1049"/>
                    </a:lnTo>
                    <a:lnTo>
                      <a:pt x="763" y="1038"/>
                    </a:lnTo>
                    <a:lnTo>
                      <a:pt x="758" y="1029"/>
                    </a:lnTo>
                    <a:lnTo>
                      <a:pt x="753" y="1020"/>
                    </a:lnTo>
                    <a:lnTo>
                      <a:pt x="715" y="952"/>
                    </a:lnTo>
                    <a:lnTo>
                      <a:pt x="682" y="893"/>
                    </a:lnTo>
                    <a:lnTo>
                      <a:pt x="651" y="841"/>
                    </a:lnTo>
                    <a:lnTo>
                      <a:pt x="622" y="794"/>
                    </a:lnTo>
                    <a:lnTo>
                      <a:pt x="594" y="750"/>
                    </a:lnTo>
                    <a:lnTo>
                      <a:pt x="565" y="709"/>
                    </a:lnTo>
                    <a:lnTo>
                      <a:pt x="536" y="667"/>
                    </a:lnTo>
                    <a:lnTo>
                      <a:pt x="503" y="623"/>
                    </a:lnTo>
                    <a:lnTo>
                      <a:pt x="468" y="577"/>
                    </a:lnTo>
                    <a:lnTo>
                      <a:pt x="427" y="524"/>
                    </a:lnTo>
                    <a:lnTo>
                      <a:pt x="380" y="466"/>
                    </a:lnTo>
                    <a:lnTo>
                      <a:pt x="327" y="398"/>
                    </a:lnTo>
                    <a:lnTo>
                      <a:pt x="265" y="321"/>
                    </a:lnTo>
                    <a:lnTo>
                      <a:pt x="194" y="230"/>
                    </a:lnTo>
                    <a:lnTo>
                      <a:pt x="113" y="126"/>
                    </a:lnTo>
                    <a:lnTo>
                      <a:pt x="20" y="6"/>
                    </a:lnTo>
                    <a:lnTo>
                      <a:pt x="16" y="5"/>
                    </a:lnTo>
                    <a:lnTo>
                      <a:pt x="10" y="3"/>
                    </a:lnTo>
                    <a:lnTo>
                      <a:pt x="5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7A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3" name="Freeform 1077">
                <a:extLst>
                  <a:ext uri="{FF2B5EF4-FFF2-40B4-BE49-F238E27FC236}">
                    <a16:creationId xmlns:a16="http://schemas.microsoft.com/office/drawing/2014/main" id="{F7290584-EA57-7D24-B2EC-5E4827461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" y="2908"/>
                <a:ext cx="365" cy="500"/>
              </a:xfrm>
              <a:custGeom>
                <a:avLst/>
                <a:gdLst>
                  <a:gd name="T0" fmla="*/ 0 w 732"/>
                  <a:gd name="T1" fmla="*/ 0 h 1001"/>
                  <a:gd name="T2" fmla="*/ 37 w 732"/>
                  <a:gd name="T3" fmla="*/ 68 h 1001"/>
                  <a:gd name="T4" fmla="*/ 70 w 732"/>
                  <a:gd name="T5" fmla="*/ 130 h 1001"/>
                  <a:gd name="T6" fmla="*/ 101 w 732"/>
                  <a:gd name="T7" fmla="*/ 187 h 1001"/>
                  <a:gd name="T8" fmla="*/ 129 w 732"/>
                  <a:gd name="T9" fmla="*/ 239 h 1001"/>
                  <a:gd name="T10" fmla="*/ 156 w 732"/>
                  <a:gd name="T11" fmla="*/ 287 h 1001"/>
                  <a:gd name="T12" fmla="*/ 181 w 732"/>
                  <a:gd name="T13" fmla="*/ 333 h 1001"/>
                  <a:gd name="T14" fmla="*/ 208 w 732"/>
                  <a:gd name="T15" fmla="*/ 378 h 1001"/>
                  <a:gd name="T16" fmla="*/ 234 w 732"/>
                  <a:gd name="T17" fmla="*/ 421 h 1001"/>
                  <a:gd name="T18" fmla="*/ 263 w 732"/>
                  <a:gd name="T19" fmla="*/ 464 h 1001"/>
                  <a:gd name="T20" fmla="*/ 293 w 732"/>
                  <a:gd name="T21" fmla="*/ 509 h 1001"/>
                  <a:gd name="T22" fmla="*/ 326 w 732"/>
                  <a:gd name="T23" fmla="*/ 555 h 1001"/>
                  <a:gd name="T24" fmla="*/ 364 w 732"/>
                  <a:gd name="T25" fmla="*/ 604 h 1001"/>
                  <a:gd name="T26" fmla="*/ 406 w 732"/>
                  <a:gd name="T27" fmla="*/ 657 h 1001"/>
                  <a:gd name="T28" fmla="*/ 454 w 732"/>
                  <a:gd name="T29" fmla="*/ 713 h 1001"/>
                  <a:gd name="T30" fmla="*/ 507 w 732"/>
                  <a:gd name="T31" fmla="*/ 775 h 1001"/>
                  <a:gd name="T32" fmla="*/ 568 w 732"/>
                  <a:gd name="T33" fmla="*/ 845 h 1001"/>
                  <a:gd name="T34" fmla="*/ 584 w 732"/>
                  <a:gd name="T35" fmla="*/ 863 h 1001"/>
                  <a:gd name="T36" fmla="*/ 601 w 732"/>
                  <a:gd name="T37" fmla="*/ 880 h 1001"/>
                  <a:gd name="T38" fmla="*/ 617 w 732"/>
                  <a:gd name="T39" fmla="*/ 899 h 1001"/>
                  <a:gd name="T40" fmla="*/ 633 w 732"/>
                  <a:gd name="T41" fmla="*/ 917 h 1001"/>
                  <a:gd name="T42" fmla="*/ 649 w 732"/>
                  <a:gd name="T43" fmla="*/ 936 h 1001"/>
                  <a:gd name="T44" fmla="*/ 665 w 732"/>
                  <a:gd name="T45" fmla="*/ 953 h 1001"/>
                  <a:gd name="T46" fmla="*/ 681 w 732"/>
                  <a:gd name="T47" fmla="*/ 971 h 1001"/>
                  <a:gd name="T48" fmla="*/ 697 w 732"/>
                  <a:gd name="T49" fmla="*/ 990 h 1001"/>
                  <a:gd name="T50" fmla="*/ 702 w 732"/>
                  <a:gd name="T51" fmla="*/ 991 h 1001"/>
                  <a:gd name="T52" fmla="*/ 707 w 732"/>
                  <a:gd name="T53" fmla="*/ 992 h 1001"/>
                  <a:gd name="T54" fmla="*/ 710 w 732"/>
                  <a:gd name="T55" fmla="*/ 994 h 1001"/>
                  <a:gd name="T56" fmla="*/ 715 w 732"/>
                  <a:gd name="T57" fmla="*/ 995 h 1001"/>
                  <a:gd name="T58" fmla="*/ 719 w 732"/>
                  <a:gd name="T59" fmla="*/ 997 h 1001"/>
                  <a:gd name="T60" fmla="*/ 724 w 732"/>
                  <a:gd name="T61" fmla="*/ 999 h 1001"/>
                  <a:gd name="T62" fmla="*/ 727 w 732"/>
                  <a:gd name="T63" fmla="*/ 1000 h 1001"/>
                  <a:gd name="T64" fmla="*/ 732 w 732"/>
                  <a:gd name="T65" fmla="*/ 1001 h 1001"/>
                  <a:gd name="T66" fmla="*/ 727 w 732"/>
                  <a:gd name="T67" fmla="*/ 992 h 1001"/>
                  <a:gd name="T68" fmla="*/ 723 w 732"/>
                  <a:gd name="T69" fmla="*/ 984 h 1001"/>
                  <a:gd name="T70" fmla="*/ 718 w 732"/>
                  <a:gd name="T71" fmla="*/ 975 h 1001"/>
                  <a:gd name="T72" fmla="*/ 713 w 732"/>
                  <a:gd name="T73" fmla="*/ 967 h 1001"/>
                  <a:gd name="T74" fmla="*/ 675 w 732"/>
                  <a:gd name="T75" fmla="*/ 902 h 1001"/>
                  <a:gd name="T76" fmla="*/ 642 w 732"/>
                  <a:gd name="T77" fmla="*/ 848 h 1001"/>
                  <a:gd name="T78" fmla="*/ 613 w 732"/>
                  <a:gd name="T79" fmla="*/ 801 h 1001"/>
                  <a:gd name="T80" fmla="*/ 586 w 732"/>
                  <a:gd name="T81" fmla="*/ 760 h 1001"/>
                  <a:gd name="T82" fmla="*/ 560 w 732"/>
                  <a:gd name="T83" fmla="*/ 725 h 1001"/>
                  <a:gd name="T84" fmla="*/ 534 w 732"/>
                  <a:gd name="T85" fmla="*/ 690 h 1001"/>
                  <a:gd name="T86" fmla="*/ 507 w 732"/>
                  <a:gd name="T87" fmla="*/ 655 h 1001"/>
                  <a:gd name="T88" fmla="*/ 477 w 732"/>
                  <a:gd name="T89" fmla="*/ 619 h 1001"/>
                  <a:gd name="T90" fmla="*/ 445 w 732"/>
                  <a:gd name="T91" fmla="*/ 577 h 1001"/>
                  <a:gd name="T92" fmla="*/ 408 w 732"/>
                  <a:gd name="T93" fmla="*/ 531 h 1001"/>
                  <a:gd name="T94" fmla="*/ 364 w 732"/>
                  <a:gd name="T95" fmla="*/ 476 h 1001"/>
                  <a:gd name="T96" fmla="*/ 315 w 732"/>
                  <a:gd name="T97" fmla="*/ 410 h 1001"/>
                  <a:gd name="T98" fmla="*/ 256 w 732"/>
                  <a:gd name="T99" fmla="*/ 333 h 1001"/>
                  <a:gd name="T100" fmla="*/ 189 w 732"/>
                  <a:gd name="T101" fmla="*/ 242 h 1001"/>
                  <a:gd name="T102" fmla="*/ 112 w 732"/>
                  <a:gd name="T103" fmla="*/ 134 h 1001"/>
                  <a:gd name="T104" fmla="*/ 22 w 732"/>
                  <a:gd name="T105" fmla="*/ 8 h 1001"/>
                  <a:gd name="T106" fmla="*/ 16 w 732"/>
                  <a:gd name="T107" fmla="*/ 6 h 1001"/>
                  <a:gd name="T108" fmla="*/ 10 w 732"/>
                  <a:gd name="T109" fmla="*/ 4 h 1001"/>
                  <a:gd name="T110" fmla="*/ 6 w 732"/>
                  <a:gd name="T111" fmla="*/ 3 h 1001"/>
                  <a:gd name="T112" fmla="*/ 0 w 732"/>
                  <a:gd name="T113" fmla="*/ 0 h 10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2" h="1001">
                    <a:moveTo>
                      <a:pt x="0" y="0"/>
                    </a:moveTo>
                    <a:lnTo>
                      <a:pt x="37" y="68"/>
                    </a:lnTo>
                    <a:lnTo>
                      <a:pt x="70" y="130"/>
                    </a:lnTo>
                    <a:lnTo>
                      <a:pt x="101" y="187"/>
                    </a:lnTo>
                    <a:lnTo>
                      <a:pt x="129" y="239"/>
                    </a:lnTo>
                    <a:lnTo>
                      <a:pt x="156" y="287"/>
                    </a:lnTo>
                    <a:lnTo>
                      <a:pt x="181" y="333"/>
                    </a:lnTo>
                    <a:lnTo>
                      <a:pt x="208" y="378"/>
                    </a:lnTo>
                    <a:lnTo>
                      <a:pt x="234" y="421"/>
                    </a:lnTo>
                    <a:lnTo>
                      <a:pt x="263" y="464"/>
                    </a:lnTo>
                    <a:lnTo>
                      <a:pt x="293" y="509"/>
                    </a:lnTo>
                    <a:lnTo>
                      <a:pt x="326" y="555"/>
                    </a:lnTo>
                    <a:lnTo>
                      <a:pt x="364" y="604"/>
                    </a:lnTo>
                    <a:lnTo>
                      <a:pt x="406" y="657"/>
                    </a:lnTo>
                    <a:lnTo>
                      <a:pt x="454" y="713"/>
                    </a:lnTo>
                    <a:lnTo>
                      <a:pt x="507" y="775"/>
                    </a:lnTo>
                    <a:lnTo>
                      <a:pt x="568" y="845"/>
                    </a:lnTo>
                    <a:lnTo>
                      <a:pt x="584" y="863"/>
                    </a:lnTo>
                    <a:lnTo>
                      <a:pt x="601" y="880"/>
                    </a:lnTo>
                    <a:lnTo>
                      <a:pt x="617" y="899"/>
                    </a:lnTo>
                    <a:lnTo>
                      <a:pt x="633" y="917"/>
                    </a:lnTo>
                    <a:lnTo>
                      <a:pt x="649" y="936"/>
                    </a:lnTo>
                    <a:lnTo>
                      <a:pt x="665" y="953"/>
                    </a:lnTo>
                    <a:lnTo>
                      <a:pt x="681" y="971"/>
                    </a:lnTo>
                    <a:lnTo>
                      <a:pt x="697" y="990"/>
                    </a:lnTo>
                    <a:lnTo>
                      <a:pt x="702" y="991"/>
                    </a:lnTo>
                    <a:lnTo>
                      <a:pt x="707" y="992"/>
                    </a:lnTo>
                    <a:lnTo>
                      <a:pt x="710" y="994"/>
                    </a:lnTo>
                    <a:lnTo>
                      <a:pt x="715" y="995"/>
                    </a:lnTo>
                    <a:lnTo>
                      <a:pt x="719" y="997"/>
                    </a:lnTo>
                    <a:lnTo>
                      <a:pt x="724" y="999"/>
                    </a:lnTo>
                    <a:lnTo>
                      <a:pt x="727" y="1000"/>
                    </a:lnTo>
                    <a:lnTo>
                      <a:pt x="732" y="1001"/>
                    </a:lnTo>
                    <a:lnTo>
                      <a:pt x="727" y="992"/>
                    </a:lnTo>
                    <a:lnTo>
                      <a:pt x="723" y="984"/>
                    </a:lnTo>
                    <a:lnTo>
                      <a:pt x="718" y="975"/>
                    </a:lnTo>
                    <a:lnTo>
                      <a:pt x="713" y="967"/>
                    </a:lnTo>
                    <a:lnTo>
                      <a:pt x="675" y="902"/>
                    </a:lnTo>
                    <a:lnTo>
                      <a:pt x="642" y="848"/>
                    </a:lnTo>
                    <a:lnTo>
                      <a:pt x="613" y="801"/>
                    </a:lnTo>
                    <a:lnTo>
                      <a:pt x="586" y="760"/>
                    </a:lnTo>
                    <a:lnTo>
                      <a:pt x="560" y="725"/>
                    </a:lnTo>
                    <a:lnTo>
                      <a:pt x="534" y="690"/>
                    </a:lnTo>
                    <a:lnTo>
                      <a:pt x="507" y="655"/>
                    </a:lnTo>
                    <a:lnTo>
                      <a:pt x="477" y="619"/>
                    </a:lnTo>
                    <a:lnTo>
                      <a:pt x="445" y="577"/>
                    </a:lnTo>
                    <a:lnTo>
                      <a:pt x="408" y="531"/>
                    </a:lnTo>
                    <a:lnTo>
                      <a:pt x="364" y="476"/>
                    </a:lnTo>
                    <a:lnTo>
                      <a:pt x="315" y="410"/>
                    </a:lnTo>
                    <a:lnTo>
                      <a:pt x="256" y="333"/>
                    </a:lnTo>
                    <a:lnTo>
                      <a:pt x="189" y="242"/>
                    </a:lnTo>
                    <a:lnTo>
                      <a:pt x="112" y="134"/>
                    </a:lnTo>
                    <a:lnTo>
                      <a:pt x="22" y="8"/>
                    </a:lnTo>
                    <a:lnTo>
                      <a:pt x="16" y="6"/>
                    </a:lnTo>
                    <a:lnTo>
                      <a:pt x="10" y="4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84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4" name="Freeform 1078">
                <a:extLst>
                  <a:ext uri="{FF2B5EF4-FFF2-40B4-BE49-F238E27FC236}">
                    <a16:creationId xmlns:a16="http://schemas.microsoft.com/office/drawing/2014/main" id="{7F7B75A7-F08B-B14C-EE9E-3E747DE80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" y="2912"/>
                <a:ext cx="345" cy="471"/>
              </a:xfrm>
              <a:custGeom>
                <a:avLst/>
                <a:gdLst>
                  <a:gd name="T0" fmla="*/ 0 w 690"/>
                  <a:gd name="T1" fmla="*/ 0 h 943"/>
                  <a:gd name="T2" fmla="*/ 39 w 690"/>
                  <a:gd name="T3" fmla="*/ 66 h 943"/>
                  <a:gd name="T4" fmla="*/ 73 w 690"/>
                  <a:gd name="T5" fmla="*/ 125 h 943"/>
                  <a:gd name="T6" fmla="*/ 105 w 690"/>
                  <a:gd name="T7" fmla="*/ 179 h 943"/>
                  <a:gd name="T8" fmla="*/ 132 w 690"/>
                  <a:gd name="T9" fmla="*/ 228 h 943"/>
                  <a:gd name="T10" fmla="*/ 159 w 690"/>
                  <a:gd name="T11" fmla="*/ 274 h 943"/>
                  <a:gd name="T12" fmla="*/ 184 w 690"/>
                  <a:gd name="T13" fmla="*/ 318 h 943"/>
                  <a:gd name="T14" fmla="*/ 209 w 690"/>
                  <a:gd name="T15" fmla="*/ 361 h 943"/>
                  <a:gd name="T16" fmla="*/ 236 w 690"/>
                  <a:gd name="T17" fmla="*/ 402 h 943"/>
                  <a:gd name="T18" fmla="*/ 264 w 690"/>
                  <a:gd name="T19" fmla="*/ 444 h 943"/>
                  <a:gd name="T20" fmla="*/ 292 w 690"/>
                  <a:gd name="T21" fmla="*/ 486 h 943"/>
                  <a:gd name="T22" fmla="*/ 326 w 690"/>
                  <a:gd name="T23" fmla="*/ 530 h 943"/>
                  <a:gd name="T24" fmla="*/ 363 w 690"/>
                  <a:gd name="T25" fmla="*/ 579 h 943"/>
                  <a:gd name="T26" fmla="*/ 403 w 690"/>
                  <a:gd name="T27" fmla="*/ 629 h 943"/>
                  <a:gd name="T28" fmla="*/ 450 w 690"/>
                  <a:gd name="T29" fmla="*/ 686 h 943"/>
                  <a:gd name="T30" fmla="*/ 503 w 690"/>
                  <a:gd name="T31" fmla="*/ 748 h 943"/>
                  <a:gd name="T32" fmla="*/ 564 w 690"/>
                  <a:gd name="T33" fmla="*/ 816 h 943"/>
                  <a:gd name="T34" fmla="*/ 661 w 690"/>
                  <a:gd name="T35" fmla="*/ 933 h 943"/>
                  <a:gd name="T36" fmla="*/ 690 w 690"/>
                  <a:gd name="T37" fmla="*/ 943 h 943"/>
                  <a:gd name="T38" fmla="*/ 670 w 690"/>
                  <a:gd name="T39" fmla="*/ 914 h 943"/>
                  <a:gd name="T40" fmla="*/ 632 w 690"/>
                  <a:gd name="T41" fmla="*/ 852 h 943"/>
                  <a:gd name="T42" fmla="*/ 600 w 690"/>
                  <a:gd name="T43" fmla="*/ 802 h 943"/>
                  <a:gd name="T44" fmla="*/ 572 w 690"/>
                  <a:gd name="T45" fmla="*/ 761 h 943"/>
                  <a:gd name="T46" fmla="*/ 547 w 690"/>
                  <a:gd name="T47" fmla="*/ 726 h 943"/>
                  <a:gd name="T48" fmla="*/ 523 w 690"/>
                  <a:gd name="T49" fmla="*/ 696 h 943"/>
                  <a:gd name="T50" fmla="*/ 500 w 690"/>
                  <a:gd name="T51" fmla="*/ 670 h 943"/>
                  <a:gd name="T52" fmla="*/ 476 w 690"/>
                  <a:gd name="T53" fmla="*/ 642 h 943"/>
                  <a:gd name="T54" fmla="*/ 450 w 690"/>
                  <a:gd name="T55" fmla="*/ 611 h 943"/>
                  <a:gd name="T56" fmla="*/ 420 w 690"/>
                  <a:gd name="T57" fmla="*/ 576 h 943"/>
                  <a:gd name="T58" fmla="*/ 387 w 690"/>
                  <a:gd name="T59" fmla="*/ 535 h 943"/>
                  <a:gd name="T60" fmla="*/ 347 w 690"/>
                  <a:gd name="T61" fmla="*/ 484 h 943"/>
                  <a:gd name="T62" fmla="*/ 300 w 690"/>
                  <a:gd name="T63" fmla="*/ 421 h 943"/>
                  <a:gd name="T64" fmla="*/ 245 w 690"/>
                  <a:gd name="T65" fmla="*/ 345 h 943"/>
                  <a:gd name="T66" fmla="*/ 181 w 690"/>
                  <a:gd name="T67" fmla="*/ 251 h 943"/>
                  <a:gd name="T68" fmla="*/ 106 w 690"/>
                  <a:gd name="T69" fmla="*/ 141 h 943"/>
                  <a:gd name="T70" fmla="*/ 19 w 690"/>
                  <a:gd name="T71" fmla="*/ 8 h 943"/>
                  <a:gd name="T72" fmla="*/ 0 w 690"/>
                  <a:gd name="T73" fmla="*/ 0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0" h="943">
                    <a:moveTo>
                      <a:pt x="0" y="0"/>
                    </a:moveTo>
                    <a:lnTo>
                      <a:pt x="39" y="66"/>
                    </a:lnTo>
                    <a:lnTo>
                      <a:pt x="73" y="125"/>
                    </a:lnTo>
                    <a:lnTo>
                      <a:pt x="105" y="179"/>
                    </a:lnTo>
                    <a:lnTo>
                      <a:pt x="132" y="228"/>
                    </a:lnTo>
                    <a:lnTo>
                      <a:pt x="159" y="274"/>
                    </a:lnTo>
                    <a:lnTo>
                      <a:pt x="184" y="318"/>
                    </a:lnTo>
                    <a:lnTo>
                      <a:pt x="209" y="361"/>
                    </a:lnTo>
                    <a:lnTo>
                      <a:pt x="236" y="402"/>
                    </a:lnTo>
                    <a:lnTo>
                      <a:pt x="264" y="444"/>
                    </a:lnTo>
                    <a:lnTo>
                      <a:pt x="292" y="486"/>
                    </a:lnTo>
                    <a:lnTo>
                      <a:pt x="326" y="530"/>
                    </a:lnTo>
                    <a:lnTo>
                      <a:pt x="363" y="579"/>
                    </a:lnTo>
                    <a:lnTo>
                      <a:pt x="403" y="629"/>
                    </a:lnTo>
                    <a:lnTo>
                      <a:pt x="450" y="686"/>
                    </a:lnTo>
                    <a:lnTo>
                      <a:pt x="503" y="748"/>
                    </a:lnTo>
                    <a:lnTo>
                      <a:pt x="564" y="816"/>
                    </a:lnTo>
                    <a:lnTo>
                      <a:pt x="661" y="933"/>
                    </a:lnTo>
                    <a:lnTo>
                      <a:pt x="690" y="943"/>
                    </a:lnTo>
                    <a:lnTo>
                      <a:pt x="670" y="914"/>
                    </a:lnTo>
                    <a:lnTo>
                      <a:pt x="632" y="852"/>
                    </a:lnTo>
                    <a:lnTo>
                      <a:pt x="600" y="802"/>
                    </a:lnTo>
                    <a:lnTo>
                      <a:pt x="572" y="761"/>
                    </a:lnTo>
                    <a:lnTo>
                      <a:pt x="547" y="726"/>
                    </a:lnTo>
                    <a:lnTo>
                      <a:pt x="523" y="696"/>
                    </a:lnTo>
                    <a:lnTo>
                      <a:pt x="500" y="670"/>
                    </a:lnTo>
                    <a:lnTo>
                      <a:pt x="476" y="642"/>
                    </a:lnTo>
                    <a:lnTo>
                      <a:pt x="450" y="611"/>
                    </a:lnTo>
                    <a:lnTo>
                      <a:pt x="420" y="576"/>
                    </a:lnTo>
                    <a:lnTo>
                      <a:pt x="387" y="535"/>
                    </a:lnTo>
                    <a:lnTo>
                      <a:pt x="347" y="484"/>
                    </a:lnTo>
                    <a:lnTo>
                      <a:pt x="300" y="421"/>
                    </a:lnTo>
                    <a:lnTo>
                      <a:pt x="245" y="345"/>
                    </a:lnTo>
                    <a:lnTo>
                      <a:pt x="181" y="251"/>
                    </a:lnTo>
                    <a:lnTo>
                      <a:pt x="106" y="141"/>
                    </a:lnTo>
                    <a:lnTo>
                      <a:pt x="19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98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5" name="Freeform 1079">
                <a:extLst>
                  <a:ext uri="{FF2B5EF4-FFF2-40B4-BE49-F238E27FC236}">
                    <a16:creationId xmlns:a16="http://schemas.microsoft.com/office/drawing/2014/main" id="{8CA6A4F1-84B2-7E3D-59E8-FB35F60F2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" y="3641"/>
                <a:ext cx="62" cy="76"/>
              </a:xfrm>
              <a:custGeom>
                <a:avLst/>
                <a:gdLst>
                  <a:gd name="T0" fmla="*/ 0 w 124"/>
                  <a:gd name="T1" fmla="*/ 20 h 152"/>
                  <a:gd name="T2" fmla="*/ 94 w 124"/>
                  <a:gd name="T3" fmla="*/ 152 h 152"/>
                  <a:gd name="T4" fmla="*/ 124 w 124"/>
                  <a:gd name="T5" fmla="*/ 123 h 152"/>
                  <a:gd name="T6" fmla="*/ 30 w 124"/>
                  <a:gd name="T7" fmla="*/ 0 h 152"/>
                  <a:gd name="T8" fmla="*/ 27 w 124"/>
                  <a:gd name="T9" fmla="*/ 4 h 152"/>
                  <a:gd name="T10" fmla="*/ 19 w 124"/>
                  <a:gd name="T11" fmla="*/ 15 h 152"/>
                  <a:gd name="T12" fmla="*/ 8 w 124"/>
                  <a:gd name="T13" fmla="*/ 23 h 152"/>
                  <a:gd name="T14" fmla="*/ 0 w 124"/>
                  <a:gd name="T15" fmla="*/ 2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4" h="152">
                    <a:moveTo>
                      <a:pt x="0" y="20"/>
                    </a:moveTo>
                    <a:lnTo>
                      <a:pt x="94" y="152"/>
                    </a:lnTo>
                    <a:lnTo>
                      <a:pt x="124" y="123"/>
                    </a:lnTo>
                    <a:lnTo>
                      <a:pt x="30" y="0"/>
                    </a:lnTo>
                    <a:lnTo>
                      <a:pt x="27" y="4"/>
                    </a:lnTo>
                    <a:lnTo>
                      <a:pt x="19" y="15"/>
                    </a:lnTo>
                    <a:lnTo>
                      <a:pt x="8" y="23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898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6" name="Freeform 1080">
                <a:extLst>
                  <a:ext uri="{FF2B5EF4-FFF2-40B4-BE49-F238E27FC236}">
                    <a16:creationId xmlns:a16="http://schemas.microsoft.com/office/drawing/2014/main" id="{955B94AA-3652-D4B0-9E61-74D0A6ECA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2" y="3706"/>
                <a:ext cx="100" cy="121"/>
              </a:xfrm>
              <a:custGeom>
                <a:avLst/>
                <a:gdLst>
                  <a:gd name="T0" fmla="*/ 0 w 199"/>
                  <a:gd name="T1" fmla="*/ 25 h 242"/>
                  <a:gd name="T2" fmla="*/ 17 w 199"/>
                  <a:gd name="T3" fmla="*/ 0 h 242"/>
                  <a:gd name="T4" fmla="*/ 199 w 199"/>
                  <a:gd name="T5" fmla="*/ 216 h 242"/>
                  <a:gd name="T6" fmla="*/ 182 w 199"/>
                  <a:gd name="T7" fmla="*/ 242 h 242"/>
                  <a:gd name="T8" fmla="*/ 0 w 199"/>
                  <a:gd name="T9" fmla="*/ 25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242">
                    <a:moveTo>
                      <a:pt x="0" y="25"/>
                    </a:moveTo>
                    <a:lnTo>
                      <a:pt x="17" y="0"/>
                    </a:lnTo>
                    <a:lnTo>
                      <a:pt x="199" y="216"/>
                    </a:lnTo>
                    <a:lnTo>
                      <a:pt x="182" y="24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596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7" name="Freeform 1081">
                <a:extLst>
                  <a:ext uri="{FF2B5EF4-FFF2-40B4-BE49-F238E27FC236}">
                    <a16:creationId xmlns:a16="http://schemas.microsoft.com/office/drawing/2014/main" id="{E9E4F5D8-D4A7-3D3A-C11F-2DBF920B3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6" y="3664"/>
                <a:ext cx="21" cy="121"/>
              </a:xfrm>
              <a:custGeom>
                <a:avLst/>
                <a:gdLst>
                  <a:gd name="T0" fmla="*/ 12 w 43"/>
                  <a:gd name="T1" fmla="*/ 16 h 241"/>
                  <a:gd name="T2" fmla="*/ 43 w 43"/>
                  <a:gd name="T3" fmla="*/ 0 h 241"/>
                  <a:gd name="T4" fmla="*/ 20 w 43"/>
                  <a:gd name="T5" fmla="*/ 241 h 241"/>
                  <a:gd name="T6" fmla="*/ 0 w 43"/>
                  <a:gd name="T7" fmla="*/ 241 h 241"/>
                  <a:gd name="T8" fmla="*/ 12 w 43"/>
                  <a:gd name="T9" fmla="*/ 1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41">
                    <a:moveTo>
                      <a:pt x="12" y="16"/>
                    </a:moveTo>
                    <a:lnTo>
                      <a:pt x="43" y="0"/>
                    </a:lnTo>
                    <a:lnTo>
                      <a:pt x="20" y="241"/>
                    </a:lnTo>
                    <a:lnTo>
                      <a:pt x="0" y="241"/>
                    </a:lnTo>
                    <a:lnTo>
                      <a:pt x="12" y="16"/>
                    </a:lnTo>
                    <a:close/>
                  </a:path>
                </a:pathLst>
              </a:custGeom>
              <a:solidFill>
                <a:srgbClr val="898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8" name="Freeform 1082">
                <a:extLst>
                  <a:ext uri="{FF2B5EF4-FFF2-40B4-BE49-F238E27FC236}">
                    <a16:creationId xmlns:a16="http://schemas.microsoft.com/office/drawing/2014/main" id="{6D73B697-8CF2-8F6D-A4B4-DDAE7E19E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6" y="3782"/>
                <a:ext cx="86" cy="107"/>
              </a:xfrm>
              <a:custGeom>
                <a:avLst/>
                <a:gdLst>
                  <a:gd name="T0" fmla="*/ 23 w 172"/>
                  <a:gd name="T1" fmla="*/ 0 h 214"/>
                  <a:gd name="T2" fmla="*/ 172 w 172"/>
                  <a:gd name="T3" fmla="*/ 186 h 214"/>
                  <a:gd name="T4" fmla="*/ 160 w 172"/>
                  <a:gd name="T5" fmla="*/ 214 h 214"/>
                  <a:gd name="T6" fmla="*/ 0 w 172"/>
                  <a:gd name="T7" fmla="*/ 6 h 214"/>
                  <a:gd name="T8" fmla="*/ 23 w 172"/>
                  <a:gd name="T9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214">
                    <a:moveTo>
                      <a:pt x="23" y="0"/>
                    </a:moveTo>
                    <a:lnTo>
                      <a:pt x="172" y="186"/>
                    </a:lnTo>
                    <a:lnTo>
                      <a:pt x="160" y="214"/>
                    </a:lnTo>
                    <a:lnTo>
                      <a:pt x="0" y="6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596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19" name="Freeform 1083">
                <a:extLst>
                  <a:ext uri="{FF2B5EF4-FFF2-40B4-BE49-F238E27FC236}">
                    <a16:creationId xmlns:a16="http://schemas.microsoft.com/office/drawing/2014/main" id="{2C525A3A-7077-5AC4-8660-E3505DC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3611"/>
                <a:ext cx="127" cy="11"/>
              </a:xfrm>
              <a:custGeom>
                <a:avLst/>
                <a:gdLst>
                  <a:gd name="T0" fmla="*/ 0 w 252"/>
                  <a:gd name="T1" fmla="*/ 3 h 21"/>
                  <a:gd name="T2" fmla="*/ 252 w 252"/>
                  <a:gd name="T3" fmla="*/ 0 h 21"/>
                  <a:gd name="T4" fmla="*/ 252 w 252"/>
                  <a:gd name="T5" fmla="*/ 18 h 21"/>
                  <a:gd name="T6" fmla="*/ 14 w 252"/>
                  <a:gd name="T7" fmla="*/ 21 h 21"/>
                  <a:gd name="T8" fmla="*/ 0 w 252"/>
                  <a:gd name="T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2" h="21">
                    <a:moveTo>
                      <a:pt x="0" y="3"/>
                    </a:moveTo>
                    <a:lnTo>
                      <a:pt x="252" y="0"/>
                    </a:lnTo>
                    <a:lnTo>
                      <a:pt x="252" y="18"/>
                    </a:lnTo>
                    <a:lnTo>
                      <a:pt x="14" y="2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898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20" name="Freeform 1084">
                <a:extLst>
                  <a:ext uri="{FF2B5EF4-FFF2-40B4-BE49-F238E27FC236}">
                    <a16:creationId xmlns:a16="http://schemas.microsoft.com/office/drawing/2014/main" id="{E3DB5FFE-C44B-B00C-E8F5-0837D5C5D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6" y="3641"/>
                <a:ext cx="135" cy="170"/>
              </a:xfrm>
              <a:custGeom>
                <a:avLst/>
                <a:gdLst>
                  <a:gd name="T0" fmla="*/ 17 w 271"/>
                  <a:gd name="T1" fmla="*/ 3 h 341"/>
                  <a:gd name="T2" fmla="*/ 174 w 271"/>
                  <a:gd name="T3" fmla="*/ 190 h 341"/>
                  <a:gd name="T4" fmla="*/ 271 w 271"/>
                  <a:gd name="T5" fmla="*/ 341 h 341"/>
                  <a:gd name="T6" fmla="*/ 89 w 271"/>
                  <a:gd name="T7" fmla="*/ 131 h 341"/>
                  <a:gd name="T8" fmla="*/ 0 w 271"/>
                  <a:gd name="T9" fmla="*/ 3 h 341"/>
                  <a:gd name="T10" fmla="*/ 2 w 271"/>
                  <a:gd name="T11" fmla="*/ 2 h 341"/>
                  <a:gd name="T12" fmla="*/ 9 w 271"/>
                  <a:gd name="T13" fmla="*/ 1 h 341"/>
                  <a:gd name="T14" fmla="*/ 15 w 271"/>
                  <a:gd name="T15" fmla="*/ 0 h 341"/>
                  <a:gd name="T16" fmla="*/ 17 w 271"/>
                  <a:gd name="T17" fmla="*/ 3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1" h="341">
                    <a:moveTo>
                      <a:pt x="17" y="3"/>
                    </a:moveTo>
                    <a:lnTo>
                      <a:pt x="174" y="190"/>
                    </a:lnTo>
                    <a:lnTo>
                      <a:pt x="271" y="341"/>
                    </a:lnTo>
                    <a:lnTo>
                      <a:pt x="89" y="131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1C2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21" name="Freeform 1085">
                <a:extLst>
                  <a:ext uri="{FF2B5EF4-FFF2-40B4-BE49-F238E27FC236}">
                    <a16:creationId xmlns:a16="http://schemas.microsoft.com/office/drawing/2014/main" id="{719CD43D-BEB0-FD60-8085-2F0DEA702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" y="3622"/>
                <a:ext cx="185" cy="120"/>
              </a:xfrm>
              <a:custGeom>
                <a:avLst/>
                <a:gdLst>
                  <a:gd name="T0" fmla="*/ 0 w 370"/>
                  <a:gd name="T1" fmla="*/ 0 h 239"/>
                  <a:gd name="T2" fmla="*/ 64 w 370"/>
                  <a:gd name="T3" fmla="*/ 135 h 239"/>
                  <a:gd name="T4" fmla="*/ 149 w 370"/>
                  <a:gd name="T5" fmla="*/ 224 h 239"/>
                  <a:gd name="T6" fmla="*/ 370 w 370"/>
                  <a:gd name="T7" fmla="*/ 239 h 239"/>
                  <a:gd name="T8" fmla="*/ 237 w 370"/>
                  <a:gd name="T9" fmla="*/ 3 h 239"/>
                  <a:gd name="T10" fmla="*/ 0 w 370"/>
                  <a:gd name="T1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239">
                    <a:moveTo>
                      <a:pt x="0" y="0"/>
                    </a:moveTo>
                    <a:lnTo>
                      <a:pt x="64" y="135"/>
                    </a:lnTo>
                    <a:lnTo>
                      <a:pt x="149" y="224"/>
                    </a:lnTo>
                    <a:lnTo>
                      <a:pt x="370" y="239"/>
                    </a:lnTo>
                    <a:lnTo>
                      <a:pt x="237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2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22" name="Freeform 1086">
                <a:extLst>
                  <a:ext uri="{FF2B5EF4-FFF2-40B4-BE49-F238E27FC236}">
                    <a16:creationId xmlns:a16="http://schemas.microsoft.com/office/drawing/2014/main" id="{C1A20B58-ADF4-AEE9-B87E-2CEF226BD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3669"/>
                <a:ext cx="103" cy="200"/>
              </a:xfrm>
              <a:custGeom>
                <a:avLst/>
                <a:gdLst>
                  <a:gd name="T0" fmla="*/ 23 w 206"/>
                  <a:gd name="T1" fmla="*/ 0 h 400"/>
                  <a:gd name="T2" fmla="*/ 117 w 206"/>
                  <a:gd name="T3" fmla="*/ 81 h 400"/>
                  <a:gd name="T4" fmla="*/ 206 w 206"/>
                  <a:gd name="T5" fmla="*/ 196 h 400"/>
                  <a:gd name="T6" fmla="*/ 150 w 206"/>
                  <a:gd name="T7" fmla="*/ 400 h 400"/>
                  <a:gd name="T8" fmla="*/ 0 w 206"/>
                  <a:gd name="T9" fmla="*/ 219 h 400"/>
                  <a:gd name="T10" fmla="*/ 23 w 206"/>
                  <a:gd name="T11" fmla="*/ 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00">
                    <a:moveTo>
                      <a:pt x="23" y="0"/>
                    </a:moveTo>
                    <a:lnTo>
                      <a:pt x="117" y="81"/>
                    </a:lnTo>
                    <a:lnTo>
                      <a:pt x="206" y="196"/>
                    </a:lnTo>
                    <a:lnTo>
                      <a:pt x="150" y="400"/>
                    </a:lnTo>
                    <a:lnTo>
                      <a:pt x="0" y="219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1C2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23" name="Freeform 1087">
                <a:extLst>
                  <a:ext uri="{FF2B5EF4-FFF2-40B4-BE49-F238E27FC236}">
                    <a16:creationId xmlns:a16="http://schemas.microsoft.com/office/drawing/2014/main" id="{DBE672C7-E103-2CAA-11FD-23CBB2FED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450"/>
                <a:ext cx="141" cy="114"/>
              </a:xfrm>
              <a:custGeom>
                <a:avLst/>
                <a:gdLst>
                  <a:gd name="T0" fmla="*/ 0 w 283"/>
                  <a:gd name="T1" fmla="*/ 193 h 227"/>
                  <a:gd name="T2" fmla="*/ 26 w 283"/>
                  <a:gd name="T3" fmla="*/ 188 h 227"/>
                  <a:gd name="T4" fmla="*/ 50 w 283"/>
                  <a:gd name="T5" fmla="*/ 182 h 227"/>
                  <a:gd name="T6" fmla="*/ 73 w 283"/>
                  <a:gd name="T7" fmla="*/ 177 h 227"/>
                  <a:gd name="T8" fmla="*/ 94 w 283"/>
                  <a:gd name="T9" fmla="*/ 171 h 227"/>
                  <a:gd name="T10" fmla="*/ 113 w 283"/>
                  <a:gd name="T11" fmla="*/ 164 h 227"/>
                  <a:gd name="T12" fmla="*/ 132 w 283"/>
                  <a:gd name="T13" fmla="*/ 156 h 227"/>
                  <a:gd name="T14" fmla="*/ 149 w 283"/>
                  <a:gd name="T15" fmla="*/ 148 h 227"/>
                  <a:gd name="T16" fmla="*/ 165 w 283"/>
                  <a:gd name="T17" fmla="*/ 137 h 227"/>
                  <a:gd name="T18" fmla="*/ 180 w 283"/>
                  <a:gd name="T19" fmla="*/ 126 h 227"/>
                  <a:gd name="T20" fmla="*/ 194 w 283"/>
                  <a:gd name="T21" fmla="*/ 113 h 227"/>
                  <a:gd name="T22" fmla="*/ 208 w 283"/>
                  <a:gd name="T23" fmla="*/ 99 h 227"/>
                  <a:gd name="T24" fmla="*/ 219 w 283"/>
                  <a:gd name="T25" fmla="*/ 83 h 227"/>
                  <a:gd name="T26" fmla="*/ 232 w 283"/>
                  <a:gd name="T27" fmla="*/ 66 h 227"/>
                  <a:gd name="T28" fmla="*/ 242 w 283"/>
                  <a:gd name="T29" fmla="*/ 46 h 227"/>
                  <a:gd name="T30" fmla="*/ 254 w 283"/>
                  <a:gd name="T31" fmla="*/ 24 h 227"/>
                  <a:gd name="T32" fmla="*/ 264 w 283"/>
                  <a:gd name="T33" fmla="*/ 0 h 227"/>
                  <a:gd name="T34" fmla="*/ 283 w 283"/>
                  <a:gd name="T35" fmla="*/ 66 h 227"/>
                  <a:gd name="T36" fmla="*/ 274 w 283"/>
                  <a:gd name="T37" fmla="*/ 86 h 227"/>
                  <a:gd name="T38" fmla="*/ 264 w 283"/>
                  <a:gd name="T39" fmla="*/ 103 h 227"/>
                  <a:gd name="T40" fmla="*/ 254 w 283"/>
                  <a:gd name="T41" fmla="*/ 120 h 227"/>
                  <a:gd name="T42" fmla="*/ 244 w 283"/>
                  <a:gd name="T43" fmla="*/ 135 h 227"/>
                  <a:gd name="T44" fmla="*/ 232 w 283"/>
                  <a:gd name="T45" fmla="*/ 149 h 227"/>
                  <a:gd name="T46" fmla="*/ 219 w 283"/>
                  <a:gd name="T47" fmla="*/ 162 h 227"/>
                  <a:gd name="T48" fmla="*/ 207 w 283"/>
                  <a:gd name="T49" fmla="*/ 174 h 227"/>
                  <a:gd name="T50" fmla="*/ 193 w 283"/>
                  <a:gd name="T51" fmla="*/ 185 h 227"/>
                  <a:gd name="T52" fmla="*/ 178 w 283"/>
                  <a:gd name="T53" fmla="*/ 194 h 227"/>
                  <a:gd name="T54" fmla="*/ 162 w 283"/>
                  <a:gd name="T55" fmla="*/ 202 h 227"/>
                  <a:gd name="T56" fmla="*/ 146 w 283"/>
                  <a:gd name="T57" fmla="*/ 209 h 227"/>
                  <a:gd name="T58" fmla="*/ 127 w 283"/>
                  <a:gd name="T59" fmla="*/ 215 h 227"/>
                  <a:gd name="T60" fmla="*/ 109 w 283"/>
                  <a:gd name="T61" fmla="*/ 219 h 227"/>
                  <a:gd name="T62" fmla="*/ 89 w 283"/>
                  <a:gd name="T63" fmla="*/ 223 h 227"/>
                  <a:gd name="T64" fmla="*/ 70 w 283"/>
                  <a:gd name="T65" fmla="*/ 226 h 227"/>
                  <a:gd name="T66" fmla="*/ 48 w 283"/>
                  <a:gd name="T67" fmla="*/ 227 h 227"/>
                  <a:gd name="T68" fmla="*/ 45 w 283"/>
                  <a:gd name="T69" fmla="*/ 226 h 227"/>
                  <a:gd name="T70" fmla="*/ 40 w 283"/>
                  <a:gd name="T71" fmla="*/ 221 h 227"/>
                  <a:gd name="T72" fmla="*/ 32 w 283"/>
                  <a:gd name="T73" fmla="*/ 215 h 227"/>
                  <a:gd name="T74" fmla="*/ 22 w 283"/>
                  <a:gd name="T75" fmla="*/ 208 h 227"/>
                  <a:gd name="T76" fmla="*/ 13 w 283"/>
                  <a:gd name="T77" fmla="*/ 202 h 227"/>
                  <a:gd name="T78" fmla="*/ 6 w 283"/>
                  <a:gd name="T79" fmla="*/ 196 h 227"/>
                  <a:gd name="T80" fmla="*/ 2 w 283"/>
                  <a:gd name="T81" fmla="*/ 193 h 227"/>
                  <a:gd name="T82" fmla="*/ 0 w 283"/>
                  <a:gd name="T83" fmla="*/ 19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3" h="227">
                    <a:moveTo>
                      <a:pt x="0" y="193"/>
                    </a:moveTo>
                    <a:lnTo>
                      <a:pt x="26" y="188"/>
                    </a:lnTo>
                    <a:lnTo>
                      <a:pt x="50" y="182"/>
                    </a:lnTo>
                    <a:lnTo>
                      <a:pt x="73" y="177"/>
                    </a:lnTo>
                    <a:lnTo>
                      <a:pt x="94" y="171"/>
                    </a:lnTo>
                    <a:lnTo>
                      <a:pt x="113" y="164"/>
                    </a:lnTo>
                    <a:lnTo>
                      <a:pt x="132" y="156"/>
                    </a:lnTo>
                    <a:lnTo>
                      <a:pt x="149" y="148"/>
                    </a:lnTo>
                    <a:lnTo>
                      <a:pt x="165" y="137"/>
                    </a:lnTo>
                    <a:lnTo>
                      <a:pt x="180" y="126"/>
                    </a:lnTo>
                    <a:lnTo>
                      <a:pt x="194" y="113"/>
                    </a:lnTo>
                    <a:lnTo>
                      <a:pt x="208" y="99"/>
                    </a:lnTo>
                    <a:lnTo>
                      <a:pt x="219" y="83"/>
                    </a:lnTo>
                    <a:lnTo>
                      <a:pt x="232" y="66"/>
                    </a:lnTo>
                    <a:lnTo>
                      <a:pt x="242" y="46"/>
                    </a:lnTo>
                    <a:lnTo>
                      <a:pt x="254" y="24"/>
                    </a:lnTo>
                    <a:lnTo>
                      <a:pt x="264" y="0"/>
                    </a:lnTo>
                    <a:lnTo>
                      <a:pt x="283" y="66"/>
                    </a:lnTo>
                    <a:lnTo>
                      <a:pt x="274" y="86"/>
                    </a:lnTo>
                    <a:lnTo>
                      <a:pt x="264" y="103"/>
                    </a:lnTo>
                    <a:lnTo>
                      <a:pt x="254" y="120"/>
                    </a:lnTo>
                    <a:lnTo>
                      <a:pt x="244" y="135"/>
                    </a:lnTo>
                    <a:lnTo>
                      <a:pt x="232" y="149"/>
                    </a:lnTo>
                    <a:lnTo>
                      <a:pt x="219" y="162"/>
                    </a:lnTo>
                    <a:lnTo>
                      <a:pt x="207" y="174"/>
                    </a:lnTo>
                    <a:lnTo>
                      <a:pt x="193" y="185"/>
                    </a:lnTo>
                    <a:lnTo>
                      <a:pt x="178" y="194"/>
                    </a:lnTo>
                    <a:lnTo>
                      <a:pt x="162" y="202"/>
                    </a:lnTo>
                    <a:lnTo>
                      <a:pt x="146" y="209"/>
                    </a:lnTo>
                    <a:lnTo>
                      <a:pt x="127" y="215"/>
                    </a:lnTo>
                    <a:lnTo>
                      <a:pt x="109" y="219"/>
                    </a:lnTo>
                    <a:lnTo>
                      <a:pt x="89" y="223"/>
                    </a:lnTo>
                    <a:lnTo>
                      <a:pt x="70" y="226"/>
                    </a:lnTo>
                    <a:lnTo>
                      <a:pt x="48" y="227"/>
                    </a:lnTo>
                    <a:lnTo>
                      <a:pt x="45" y="226"/>
                    </a:lnTo>
                    <a:lnTo>
                      <a:pt x="40" y="221"/>
                    </a:lnTo>
                    <a:lnTo>
                      <a:pt x="32" y="215"/>
                    </a:lnTo>
                    <a:lnTo>
                      <a:pt x="22" y="208"/>
                    </a:lnTo>
                    <a:lnTo>
                      <a:pt x="13" y="202"/>
                    </a:lnTo>
                    <a:lnTo>
                      <a:pt x="6" y="196"/>
                    </a:lnTo>
                    <a:lnTo>
                      <a:pt x="2" y="193"/>
                    </a:lnTo>
                    <a:lnTo>
                      <a:pt x="0" y="193"/>
                    </a:lnTo>
                    <a:close/>
                  </a:path>
                </a:pathLst>
              </a:custGeom>
              <a:solidFill>
                <a:srgbClr val="596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24" name="Freeform 1088">
                <a:extLst>
                  <a:ext uri="{FF2B5EF4-FFF2-40B4-BE49-F238E27FC236}">
                    <a16:creationId xmlns:a16="http://schemas.microsoft.com/office/drawing/2014/main" id="{BF723C92-EE49-730A-BDDD-38B4D64C5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" y="3018"/>
                <a:ext cx="229" cy="159"/>
              </a:xfrm>
              <a:custGeom>
                <a:avLst/>
                <a:gdLst>
                  <a:gd name="T0" fmla="*/ 0 w 457"/>
                  <a:gd name="T1" fmla="*/ 256 h 318"/>
                  <a:gd name="T2" fmla="*/ 20 w 457"/>
                  <a:gd name="T3" fmla="*/ 254 h 318"/>
                  <a:gd name="T4" fmla="*/ 45 w 457"/>
                  <a:gd name="T5" fmla="*/ 250 h 318"/>
                  <a:gd name="T6" fmla="*/ 70 w 457"/>
                  <a:gd name="T7" fmla="*/ 244 h 318"/>
                  <a:gd name="T8" fmla="*/ 99 w 457"/>
                  <a:gd name="T9" fmla="*/ 236 h 318"/>
                  <a:gd name="T10" fmla="*/ 128 w 457"/>
                  <a:gd name="T11" fmla="*/ 227 h 318"/>
                  <a:gd name="T12" fmla="*/ 158 w 457"/>
                  <a:gd name="T13" fmla="*/ 216 h 318"/>
                  <a:gd name="T14" fmla="*/ 189 w 457"/>
                  <a:gd name="T15" fmla="*/ 202 h 318"/>
                  <a:gd name="T16" fmla="*/ 220 w 457"/>
                  <a:gd name="T17" fmla="*/ 187 h 318"/>
                  <a:gd name="T18" fmla="*/ 251 w 457"/>
                  <a:gd name="T19" fmla="*/ 171 h 318"/>
                  <a:gd name="T20" fmla="*/ 281 w 457"/>
                  <a:gd name="T21" fmla="*/ 151 h 318"/>
                  <a:gd name="T22" fmla="*/ 309 w 457"/>
                  <a:gd name="T23" fmla="*/ 130 h 318"/>
                  <a:gd name="T24" fmla="*/ 335 w 457"/>
                  <a:gd name="T25" fmla="*/ 109 h 318"/>
                  <a:gd name="T26" fmla="*/ 359 w 457"/>
                  <a:gd name="T27" fmla="*/ 84 h 318"/>
                  <a:gd name="T28" fmla="*/ 381 w 457"/>
                  <a:gd name="T29" fmla="*/ 58 h 318"/>
                  <a:gd name="T30" fmla="*/ 400 w 457"/>
                  <a:gd name="T31" fmla="*/ 30 h 318"/>
                  <a:gd name="T32" fmla="*/ 415 w 457"/>
                  <a:gd name="T33" fmla="*/ 0 h 318"/>
                  <a:gd name="T34" fmla="*/ 457 w 457"/>
                  <a:gd name="T35" fmla="*/ 51 h 318"/>
                  <a:gd name="T36" fmla="*/ 445 w 457"/>
                  <a:gd name="T37" fmla="*/ 79 h 318"/>
                  <a:gd name="T38" fmla="*/ 427 w 457"/>
                  <a:gd name="T39" fmla="*/ 106 h 318"/>
                  <a:gd name="T40" fmla="*/ 405 w 457"/>
                  <a:gd name="T41" fmla="*/ 133 h 318"/>
                  <a:gd name="T42" fmla="*/ 380 w 457"/>
                  <a:gd name="T43" fmla="*/ 158 h 318"/>
                  <a:gd name="T44" fmla="*/ 352 w 457"/>
                  <a:gd name="T45" fmla="*/ 182 h 318"/>
                  <a:gd name="T46" fmla="*/ 322 w 457"/>
                  <a:gd name="T47" fmla="*/ 206 h 318"/>
                  <a:gd name="T48" fmla="*/ 290 w 457"/>
                  <a:gd name="T49" fmla="*/ 228 h 318"/>
                  <a:gd name="T50" fmla="*/ 258 w 457"/>
                  <a:gd name="T51" fmla="*/ 248 h 318"/>
                  <a:gd name="T52" fmla="*/ 224 w 457"/>
                  <a:gd name="T53" fmla="*/ 266 h 318"/>
                  <a:gd name="T54" fmla="*/ 192 w 457"/>
                  <a:gd name="T55" fmla="*/ 281 h 318"/>
                  <a:gd name="T56" fmla="*/ 160 w 457"/>
                  <a:gd name="T57" fmla="*/ 295 h 318"/>
                  <a:gd name="T58" fmla="*/ 129 w 457"/>
                  <a:gd name="T59" fmla="*/ 305 h 318"/>
                  <a:gd name="T60" fmla="*/ 100 w 457"/>
                  <a:gd name="T61" fmla="*/ 312 h 318"/>
                  <a:gd name="T62" fmla="*/ 75 w 457"/>
                  <a:gd name="T63" fmla="*/ 317 h 318"/>
                  <a:gd name="T64" fmla="*/ 52 w 457"/>
                  <a:gd name="T65" fmla="*/ 318 h 318"/>
                  <a:gd name="T66" fmla="*/ 33 w 457"/>
                  <a:gd name="T67" fmla="*/ 315 h 318"/>
                  <a:gd name="T68" fmla="*/ 32 w 457"/>
                  <a:gd name="T69" fmla="*/ 312 h 318"/>
                  <a:gd name="T70" fmla="*/ 27 w 457"/>
                  <a:gd name="T71" fmla="*/ 304 h 318"/>
                  <a:gd name="T72" fmla="*/ 22 w 457"/>
                  <a:gd name="T73" fmla="*/ 295 h 318"/>
                  <a:gd name="T74" fmla="*/ 15 w 457"/>
                  <a:gd name="T75" fmla="*/ 284 h 318"/>
                  <a:gd name="T76" fmla="*/ 8 w 457"/>
                  <a:gd name="T77" fmla="*/ 272 h 318"/>
                  <a:gd name="T78" fmla="*/ 3 w 457"/>
                  <a:gd name="T79" fmla="*/ 263 h 318"/>
                  <a:gd name="T80" fmla="*/ 0 w 457"/>
                  <a:gd name="T81" fmla="*/ 257 h 318"/>
                  <a:gd name="T82" fmla="*/ 0 w 457"/>
                  <a:gd name="T83" fmla="*/ 256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7" h="318">
                    <a:moveTo>
                      <a:pt x="0" y="256"/>
                    </a:moveTo>
                    <a:lnTo>
                      <a:pt x="20" y="254"/>
                    </a:lnTo>
                    <a:lnTo>
                      <a:pt x="45" y="250"/>
                    </a:lnTo>
                    <a:lnTo>
                      <a:pt x="70" y="244"/>
                    </a:lnTo>
                    <a:lnTo>
                      <a:pt x="99" y="236"/>
                    </a:lnTo>
                    <a:lnTo>
                      <a:pt x="128" y="227"/>
                    </a:lnTo>
                    <a:lnTo>
                      <a:pt x="158" y="216"/>
                    </a:lnTo>
                    <a:lnTo>
                      <a:pt x="189" y="202"/>
                    </a:lnTo>
                    <a:lnTo>
                      <a:pt x="220" y="187"/>
                    </a:lnTo>
                    <a:lnTo>
                      <a:pt x="251" y="171"/>
                    </a:lnTo>
                    <a:lnTo>
                      <a:pt x="281" y="151"/>
                    </a:lnTo>
                    <a:lnTo>
                      <a:pt x="309" y="130"/>
                    </a:lnTo>
                    <a:lnTo>
                      <a:pt x="335" y="109"/>
                    </a:lnTo>
                    <a:lnTo>
                      <a:pt x="359" y="84"/>
                    </a:lnTo>
                    <a:lnTo>
                      <a:pt x="381" y="58"/>
                    </a:lnTo>
                    <a:lnTo>
                      <a:pt x="400" y="30"/>
                    </a:lnTo>
                    <a:lnTo>
                      <a:pt x="415" y="0"/>
                    </a:lnTo>
                    <a:lnTo>
                      <a:pt x="457" y="51"/>
                    </a:lnTo>
                    <a:lnTo>
                      <a:pt x="445" y="79"/>
                    </a:lnTo>
                    <a:lnTo>
                      <a:pt x="427" y="106"/>
                    </a:lnTo>
                    <a:lnTo>
                      <a:pt x="405" y="133"/>
                    </a:lnTo>
                    <a:lnTo>
                      <a:pt x="380" y="158"/>
                    </a:lnTo>
                    <a:lnTo>
                      <a:pt x="352" y="182"/>
                    </a:lnTo>
                    <a:lnTo>
                      <a:pt x="322" y="206"/>
                    </a:lnTo>
                    <a:lnTo>
                      <a:pt x="290" y="228"/>
                    </a:lnTo>
                    <a:lnTo>
                      <a:pt x="258" y="248"/>
                    </a:lnTo>
                    <a:lnTo>
                      <a:pt x="224" y="266"/>
                    </a:lnTo>
                    <a:lnTo>
                      <a:pt x="192" y="281"/>
                    </a:lnTo>
                    <a:lnTo>
                      <a:pt x="160" y="295"/>
                    </a:lnTo>
                    <a:lnTo>
                      <a:pt x="129" y="305"/>
                    </a:lnTo>
                    <a:lnTo>
                      <a:pt x="100" y="312"/>
                    </a:lnTo>
                    <a:lnTo>
                      <a:pt x="75" y="317"/>
                    </a:lnTo>
                    <a:lnTo>
                      <a:pt x="52" y="318"/>
                    </a:lnTo>
                    <a:lnTo>
                      <a:pt x="33" y="315"/>
                    </a:lnTo>
                    <a:lnTo>
                      <a:pt x="32" y="312"/>
                    </a:lnTo>
                    <a:lnTo>
                      <a:pt x="27" y="304"/>
                    </a:lnTo>
                    <a:lnTo>
                      <a:pt x="22" y="295"/>
                    </a:lnTo>
                    <a:lnTo>
                      <a:pt x="15" y="284"/>
                    </a:lnTo>
                    <a:lnTo>
                      <a:pt x="8" y="272"/>
                    </a:lnTo>
                    <a:lnTo>
                      <a:pt x="3" y="263"/>
                    </a:lnTo>
                    <a:lnTo>
                      <a:pt x="0" y="257"/>
                    </a:lnTo>
                    <a:lnTo>
                      <a:pt x="0" y="256"/>
                    </a:lnTo>
                    <a:close/>
                  </a:path>
                </a:pathLst>
              </a:custGeom>
              <a:solidFill>
                <a:srgbClr val="596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25" name="Freeform 1089">
                <a:extLst>
                  <a:ext uri="{FF2B5EF4-FFF2-40B4-BE49-F238E27FC236}">
                    <a16:creationId xmlns:a16="http://schemas.microsoft.com/office/drawing/2014/main" id="{980024F6-21D0-DD01-A8EC-D629F1766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" y="3480"/>
                <a:ext cx="86" cy="76"/>
              </a:xfrm>
              <a:custGeom>
                <a:avLst/>
                <a:gdLst>
                  <a:gd name="T0" fmla="*/ 0 w 173"/>
                  <a:gd name="T1" fmla="*/ 114 h 152"/>
                  <a:gd name="T2" fmla="*/ 45 w 173"/>
                  <a:gd name="T3" fmla="*/ 99 h 152"/>
                  <a:gd name="T4" fmla="*/ 64 w 173"/>
                  <a:gd name="T5" fmla="*/ 89 h 152"/>
                  <a:gd name="T6" fmla="*/ 79 w 173"/>
                  <a:gd name="T7" fmla="*/ 79 h 152"/>
                  <a:gd name="T8" fmla="*/ 92 w 173"/>
                  <a:gd name="T9" fmla="*/ 68 h 152"/>
                  <a:gd name="T10" fmla="*/ 105 w 173"/>
                  <a:gd name="T11" fmla="*/ 58 h 152"/>
                  <a:gd name="T12" fmla="*/ 115 w 173"/>
                  <a:gd name="T13" fmla="*/ 46 h 152"/>
                  <a:gd name="T14" fmla="*/ 126 w 173"/>
                  <a:gd name="T15" fmla="*/ 32 h 152"/>
                  <a:gd name="T16" fmla="*/ 137 w 173"/>
                  <a:gd name="T17" fmla="*/ 17 h 152"/>
                  <a:gd name="T18" fmla="*/ 148 w 173"/>
                  <a:gd name="T19" fmla="*/ 0 h 152"/>
                  <a:gd name="T20" fmla="*/ 173 w 173"/>
                  <a:gd name="T21" fmla="*/ 46 h 152"/>
                  <a:gd name="T22" fmla="*/ 159 w 173"/>
                  <a:gd name="T23" fmla="*/ 67 h 152"/>
                  <a:gd name="T24" fmla="*/ 145 w 173"/>
                  <a:gd name="T25" fmla="*/ 84 h 152"/>
                  <a:gd name="T26" fmla="*/ 130 w 173"/>
                  <a:gd name="T27" fmla="*/ 100 h 152"/>
                  <a:gd name="T28" fmla="*/ 114 w 173"/>
                  <a:gd name="T29" fmla="*/ 113 h 152"/>
                  <a:gd name="T30" fmla="*/ 96 w 173"/>
                  <a:gd name="T31" fmla="*/ 125 h 152"/>
                  <a:gd name="T32" fmla="*/ 76 w 173"/>
                  <a:gd name="T33" fmla="*/ 134 h 152"/>
                  <a:gd name="T34" fmla="*/ 53 w 173"/>
                  <a:gd name="T35" fmla="*/ 143 h 152"/>
                  <a:gd name="T36" fmla="*/ 28 w 173"/>
                  <a:gd name="T37" fmla="*/ 152 h 152"/>
                  <a:gd name="T38" fmla="*/ 0 w 173"/>
                  <a:gd name="T39" fmla="*/ 1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3" h="152">
                    <a:moveTo>
                      <a:pt x="0" y="114"/>
                    </a:moveTo>
                    <a:lnTo>
                      <a:pt x="45" y="99"/>
                    </a:lnTo>
                    <a:lnTo>
                      <a:pt x="64" y="89"/>
                    </a:lnTo>
                    <a:lnTo>
                      <a:pt x="79" y="79"/>
                    </a:lnTo>
                    <a:lnTo>
                      <a:pt x="92" y="68"/>
                    </a:lnTo>
                    <a:lnTo>
                      <a:pt x="105" y="58"/>
                    </a:lnTo>
                    <a:lnTo>
                      <a:pt x="115" y="46"/>
                    </a:lnTo>
                    <a:lnTo>
                      <a:pt x="126" y="32"/>
                    </a:lnTo>
                    <a:lnTo>
                      <a:pt x="137" y="17"/>
                    </a:lnTo>
                    <a:lnTo>
                      <a:pt x="148" y="0"/>
                    </a:lnTo>
                    <a:lnTo>
                      <a:pt x="173" y="46"/>
                    </a:lnTo>
                    <a:lnTo>
                      <a:pt x="159" y="67"/>
                    </a:lnTo>
                    <a:lnTo>
                      <a:pt x="145" y="84"/>
                    </a:lnTo>
                    <a:lnTo>
                      <a:pt x="130" y="100"/>
                    </a:lnTo>
                    <a:lnTo>
                      <a:pt x="114" y="113"/>
                    </a:lnTo>
                    <a:lnTo>
                      <a:pt x="96" y="125"/>
                    </a:lnTo>
                    <a:lnTo>
                      <a:pt x="76" y="134"/>
                    </a:lnTo>
                    <a:lnTo>
                      <a:pt x="53" y="143"/>
                    </a:lnTo>
                    <a:lnTo>
                      <a:pt x="28" y="15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757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26" name="Freeform 1090">
                <a:extLst>
                  <a:ext uri="{FF2B5EF4-FFF2-40B4-BE49-F238E27FC236}">
                    <a16:creationId xmlns:a16="http://schemas.microsoft.com/office/drawing/2014/main" id="{2DE528D5-4985-4435-1266-C58C57EEF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" y="3050"/>
                <a:ext cx="147" cy="116"/>
              </a:xfrm>
              <a:custGeom>
                <a:avLst/>
                <a:gdLst>
                  <a:gd name="T0" fmla="*/ 0 w 294"/>
                  <a:gd name="T1" fmla="*/ 176 h 230"/>
                  <a:gd name="T2" fmla="*/ 16 w 294"/>
                  <a:gd name="T3" fmla="*/ 168 h 230"/>
                  <a:gd name="T4" fmla="*/ 34 w 294"/>
                  <a:gd name="T5" fmla="*/ 161 h 230"/>
                  <a:gd name="T6" fmla="*/ 51 w 294"/>
                  <a:gd name="T7" fmla="*/ 153 h 230"/>
                  <a:gd name="T8" fmla="*/ 68 w 294"/>
                  <a:gd name="T9" fmla="*/ 146 h 230"/>
                  <a:gd name="T10" fmla="*/ 87 w 294"/>
                  <a:gd name="T11" fmla="*/ 138 h 230"/>
                  <a:gd name="T12" fmla="*/ 104 w 294"/>
                  <a:gd name="T13" fmla="*/ 129 h 230"/>
                  <a:gd name="T14" fmla="*/ 122 w 294"/>
                  <a:gd name="T15" fmla="*/ 121 h 230"/>
                  <a:gd name="T16" fmla="*/ 141 w 294"/>
                  <a:gd name="T17" fmla="*/ 112 h 230"/>
                  <a:gd name="T18" fmla="*/ 158 w 294"/>
                  <a:gd name="T19" fmla="*/ 101 h 230"/>
                  <a:gd name="T20" fmla="*/ 175 w 294"/>
                  <a:gd name="T21" fmla="*/ 90 h 230"/>
                  <a:gd name="T22" fmla="*/ 193 w 294"/>
                  <a:gd name="T23" fmla="*/ 78 h 230"/>
                  <a:gd name="T24" fmla="*/ 209 w 294"/>
                  <a:gd name="T25" fmla="*/ 66 h 230"/>
                  <a:gd name="T26" fmla="*/ 224 w 294"/>
                  <a:gd name="T27" fmla="*/ 51 h 230"/>
                  <a:gd name="T28" fmla="*/ 239 w 294"/>
                  <a:gd name="T29" fmla="*/ 36 h 230"/>
                  <a:gd name="T30" fmla="*/ 252 w 294"/>
                  <a:gd name="T31" fmla="*/ 18 h 230"/>
                  <a:gd name="T32" fmla="*/ 264 w 294"/>
                  <a:gd name="T33" fmla="*/ 0 h 230"/>
                  <a:gd name="T34" fmla="*/ 294 w 294"/>
                  <a:gd name="T35" fmla="*/ 54 h 230"/>
                  <a:gd name="T36" fmla="*/ 285 w 294"/>
                  <a:gd name="T37" fmla="*/ 69 h 230"/>
                  <a:gd name="T38" fmla="*/ 275 w 294"/>
                  <a:gd name="T39" fmla="*/ 84 h 230"/>
                  <a:gd name="T40" fmla="*/ 263 w 294"/>
                  <a:gd name="T41" fmla="*/ 99 h 230"/>
                  <a:gd name="T42" fmla="*/ 249 w 294"/>
                  <a:gd name="T43" fmla="*/ 114 h 230"/>
                  <a:gd name="T44" fmla="*/ 234 w 294"/>
                  <a:gd name="T45" fmla="*/ 128 h 230"/>
                  <a:gd name="T46" fmla="*/ 218 w 294"/>
                  <a:gd name="T47" fmla="*/ 142 h 230"/>
                  <a:gd name="T48" fmla="*/ 201 w 294"/>
                  <a:gd name="T49" fmla="*/ 155 h 230"/>
                  <a:gd name="T50" fmla="*/ 182 w 294"/>
                  <a:gd name="T51" fmla="*/ 168 h 230"/>
                  <a:gd name="T52" fmla="*/ 164 w 294"/>
                  <a:gd name="T53" fmla="*/ 180 h 230"/>
                  <a:gd name="T54" fmla="*/ 144 w 294"/>
                  <a:gd name="T55" fmla="*/ 190 h 230"/>
                  <a:gd name="T56" fmla="*/ 125 w 294"/>
                  <a:gd name="T57" fmla="*/ 200 h 230"/>
                  <a:gd name="T58" fmla="*/ 105 w 294"/>
                  <a:gd name="T59" fmla="*/ 208 h 230"/>
                  <a:gd name="T60" fmla="*/ 86 w 294"/>
                  <a:gd name="T61" fmla="*/ 216 h 230"/>
                  <a:gd name="T62" fmla="*/ 67 w 294"/>
                  <a:gd name="T63" fmla="*/ 222 h 230"/>
                  <a:gd name="T64" fmla="*/ 48 w 294"/>
                  <a:gd name="T65" fmla="*/ 227 h 230"/>
                  <a:gd name="T66" fmla="*/ 29 w 294"/>
                  <a:gd name="T67" fmla="*/ 230 h 230"/>
                  <a:gd name="T68" fmla="*/ 0 w 294"/>
                  <a:gd name="T69" fmla="*/ 176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4" h="230">
                    <a:moveTo>
                      <a:pt x="0" y="176"/>
                    </a:moveTo>
                    <a:lnTo>
                      <a:pt x="16" y="168"/>
                    </a:lnTo>
                    <a:lnTo>
                      <a:pt x="34" y="161"/>
                    </a:lnTo>
                    <a:lnTo>
                      <a:pt x="51" y="153"/>
                    </a:lnTo>
                    <a:lnTo>
                      <a:pt x="68" y="146"/>
                    </a:lnTo>
                    <a:lnTo>
                      <a:pt x="87" y="138"/>
                    </a:lnTo>
                    <a:lnTo>
                      <a:pt x="104" y="129"/>
                    </a:lnTo>
                    <a:lnTo>
                      <a:pt x="122" y="121"/>
                    </a:lnTo>
                    <a:lnTo>
                      <a:pt x="141" y="112"/>
                    </a:lnTo>
                    <a:lnTo>
                      <a:pt x="158" y="101"/>
                    </a:lnTo>
                    <a:lnTo>
                      <a:pt x="175" y="90"/>
                    </a:lnTo>
                    <a:lnTo>
                      <a:pt x="193" y="78"/>
                    </a:lnTo>
                    <a:lnTo>
                      <a:pt x="209" y="66"/>
                    </a:lnTo>
                    <a:lnTo>
                      <a:pt x="224" y="51"/>
                    </a:lnTo>
                    <a:lnTo>
                      <a:pt x="239" y="36"/>
                    </a:lnTo>
                    <a:lnTo>
                      <a:pt x="252" y="18"/>
                    </a:lnTo>
                    <a:lnTo>
                      <a:pt x="264" y="0"/>
                    </a:lnTo>
                    <a:lnTo>
                      <a:pt x="294" y="54"/>
                    </a:lnTo>
                    <a:lnTo>
                      <a:pt x="285" y="69"/>
                    </a:lnTo>
                    <a:lnTo>
                      <a:pt x="275" y="84"/>
                    </a:lnTo>
                    <a:lnTo>
                      <a:pt x="263" y="99"/>
                    </a:lnTo>
                    <a:lnTo>
                      <a:pt x="249" y="114"/>
                    </a:lnTo>
                    <a:lnTo>
                      <a:pt x="234" y="128"/>
                    </a:lnTo>
                    <a:lnTo>
                      <a:pt x="218" y="142"/>
                    </a:lnTo>
                    <a:lnTo>
                      <a:pt x="201" y="155"/>
                    </a:lnTo>
                    <a:lnTo>
                      <a:pt x="182" y="168"/>
                    </a:lnTo>
                    <a:lnTo>
                      <a:pt x="164" y="180"/>
                    </a:lnTo>
                    <a:lnTo>
                      <a:pt x="144" y="190"/>
                    </a:lnTo>
                    <a:lnTo>
                      <a:pt x="125" y="200"/>
                    </a:lnTo>
                    <a:lnTo>
                      <a:pt x="105" y="208"/>
                    </a:lnTo>
                    <a:lnTo>
                      <a:pt x="86" y="216"/>
                    </a:lnTo>
                    <a:lnTo>
                      <a:pt x="67" y="222"/>
                    </a:lnTo>
                    <a:lnTo>
                      <a:pt x="48" y="227"/>
                    </a:lnTo>
                    <a:lnTo>
                      <a:pt x="29" y="230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757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27" name="Freeform 1091">
                <a:extLst>
                  <a:ext uri="{FF2B5EF4-FFF2-40B4-BE49-F238E27FC236}">
                    <a16:creationId xmlns:a16="http://schemas.microsoft.com/office/drawing/2014/main" id="{1EB08B53-8FEB-FC0D-5AB9-2F0C17900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" y="3503"/>
                <a:ext cx="44" cy="43"/>
              </a:xfrm>
              <a:custGeom>
                <a:avLst/>
                <a:gdLst>
                  <a:gd name="T0" fmla="*/ 0 w 87"/>
                  <a:gd name="T1" fmla="*/ 47 h 85"/>
                  <a:gd name="T2" fmla="*/ 32 w 87"/>
                  <a:gd name="T3" fmla="*/ 30 h 85"/>
                  <a:gd name="T4" fmla="*/ 64 w 87"/>
                  <a:gd name="T5" fmla="*/ 0 h 85"/>
                  <a:gd name="T6" fmla="*/ 87 w 87"/>
                  <a:gd name="T7" fmla="*/ 38 h 85"/>
                  <a:gd name="T8" fmla="*/ 68 w 87"/>
                  <a:gd name="T9" fmla="*/ 58 h 85"/>
                  <a:gd name="T10" fmla="*/ 44 w 87"/>
                  <a:gd name="T11" fmla="*/ 73 h 85"/>
                  <a:gd name="T12" fmla="*/ 14 w 87"/>
                  <a:gd name="T13" fmla="*/ 85 h 85"/>
                  <a:gd name="T14" fmla="*/ 0 w 87"/>
                  <a:gd name="T15" fmla="*/ 4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85">
                    <a:moveTo>
                      <a:pt x="0" y="47"/>
                    </a:moveTo>
                    <a:lnTo>
                      <a:pt x="32" y="30"/>
                    </a:lnTo>
                    <a:lnTo>
                      <a:pt x="64" y="0"/>
                    </a:lnTo>
                    <a:lnTo>
                      <a:pt x="87" y="38"/>
                    </a:lnTo>
                    <a:lnTo>
                      <a:pt x="68" y="58"/>
                    </a:lnTo>
                    <a:lnTo>
                      <a:pt x="44" y="73"/>
                    </a:lnTo>
                    <a:lnTo>
                      <a:pt x="14" y="85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898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28" name="Freeform 1092">
                <a:extLst>
                  <a:ext uri="{FF2B5EF4-FFF2-40B4-BE49-F238E27FC236}">
                    <a16:creationId xmlns:a16="http://schemas.microsoft.com/office/drawing/2014/main" id="{FE619E35-7CEE-41D8-7C12-354E24EA8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" y="3082"/>
                <a:ext cx="87" cy="73"/>
              </a:xfrm>
              <a:custGeom>
                <a:avLst/>
                <a:gdLst>
                  <a:gd name="T0" fmla="*/ 0 w 174"/>
                  <a:gd name="T1" fmla="*/ 88 h 147"/>
                  <a:gd name="T2" fmla="*/ 21 w 174"/>
                  <a:gd name="T3" fmla="*/ 77 h 147"/>
                  <a:gd name="T4" fmla="*/ 40 w 174"/>
                  <a:gd name="T5" fmla="*/ 68 h 147"/>
                  <a:gd name="T6" fmla="*/ 60 w 174"/>
                  <a:gd name="T7" fmla="*/ 59 h 147"/>
                  <a:gd name="T8" fmla="*/ 77 w 174"/>
                  <a:gd name="T9" fmla="*/ 50 h 147"/>
                  <a:gd name="T10" fmla="*/ 95 w 174"/>
                  <a:gd name="T11" fmla="*/ 39 h 147"/>
                  <a:gd name="T12" fmla="*/ 112 w 174"/>
                  <a:gd name="T13" fmla="*/ 29 h 147"/>
                  <a:gd name="T14" fmla="*/ 129 w 174"/>
                  <a:gd name="T15" fmla="*/ 15 h 147"/>
                  <a:gd name="T16" fmla="*/ 147 w 174"/>
                  <a:gd name="T17" fmla="*/ 0 h 147"/>
                  <a:gd name="T18" fmla="*/ 174 w 174"/>
                  <a:gd name="T19" fmla="*/ 42 h 147"/>
                  <a:gd name="T20" fmla="*/ 158 w 174"/>
                  <a:gd name="T21" fmla="*/ 60 h 147"/>
                  <a:gd name="T22" fmla="*/ 142 w 174"/>
                  <a:gd name="T23" fmla="*/ 77 h 147"/>
                  <a:gd name="T24" fmla="*/ 125 w 174"/>
                  <a:gd name="T25" fmla="*/ 92 h 147"/>
                  <a:gd name="T26" fmla="*/ 107 w 174"/>
                  <a:gd name="T27" fmla="*/ 106 h 147"/>
                  <a:gd name="T28" fmla="*/ 90 w 174"/>
                  <a:gd name="T29" fmla="*/ 118 h 147"/>
                  <a:gd name="T30" fmla="*/ 72 w 174"/>
                  <a:gd name="T31" fmla="*/ 129 h 147"/>
                  <a:gd name="T32" fmla="*/ 53 w 174"/>
                  <a:gd name="T33" fmla="*/ 138 h 147"/>
                  <a:gd name="T34" fmla="*/ 35 w 174"/>
                  <a:gd name="T35" fmla="*/ 147 h 147"/>
                  <a:gd name="T36" fmla="*/ 0 w 174"/>
                  <a:gd name="T37" fmla="*/ 88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47">
                    <a:moveTo>
                      <a:pt x="0" y="88"/>
                    </a:moveTo>
                    <a:lnTo>
                      <a:pt x="21" y="77"/>
                    </a:lnTo>
                    <a:lnTo>
                      <a:pt x="40" y="68"/>
                    </a:lnTo>
                    <a:lnTo>
                      <a:pt x="60" y="59"/>
                    </a:lnTo>
                    <a:lnTo>
                      <a:pt x="77" y="50"/>
                    </a:lnTo>
                    <a:lnTo>
                      <a:pt x="95" y="39"/>
                    </a:lnTo>
                    <a:lnTo>
                      <a:pt x="112" y="29"/>
                    </a:lnTo>
                    <a:lnTo>
                      <a:pt x="129" y="15"/>
                    </a:lnTo>
                    <a:lnTo>
                      <a:pt x="147" y="0"/>
                    </a:lnTo>
                    <a:lnTo>
                      <a:pt x="174" y="42"/>
                    </a:lnTo>
                    <a:lnTo>
                      <a:pt x="158" y="60"/>
                    </a:lnTo>
                    <a:lnTo>
                      <a:pt x="142" y="77"/>
                    </a:lnTo>
                    <a:lnTo>
                      <a:pt x="125" y="92"/>
                    </a:lnTo>
                    <a:lnTo>
                      <a:pt x="107" y="106"/>
                    </a:lnTo>
                    <a:lnTo>
                      <a:pt x="90" y="118"/>
                    </a:lnTo>
                    <a:lnTo>
                      <a:pt x="72" y="129"/>
                    </a:lnTo>
                    <a:lnTo>
                      <a:pt x="53" y="138"/>
                    </a:lnTo>
                    <a:lnTo>
                      <a:pt x="35" y="147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8989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29" name="Freeform 1093">
                <a:extLst>
                  <a:ext uri="{FF2B5EF4-FFF2-40B4-BE49-F238E27FC236}">
                    <a16:creationId xmlns:a16="http://schemas.microsoft.com/office/drawing/2014/main" id="{5ADC1792-03BC-B0EA-C97E-094B2D0FD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3515"/>
                <a:ext cx="24" cy="22"/>
              </a:xfrm>
              <a:custGeom>
                <a:avLst/>
                <a:gdLst>
                  <a:gd name="T0" fmla="*/ 23 w 49"/>
                  <a:gd name="T1" fmla="*/ 0 h 45"/>
                  <a:gd name="T2" fmla="*/ 49 w 49"/>
                  <a:gd name="T3" fmla="*/ 30 h 45"/>
                  <a:gd name="T4" fmla="*/ 26 w 49"/>
                  <a:gd name="T5" fmla="*/ 45 h 45"/>
                  <a:gd name="T6" fmla="*/ 0 w 49"/>
                  <a:gd name="T7" fmla="*/ 20 h 45"/>
                  <a:gd name="T8" fmla="*/ 23 w 49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5">
                    <a:moveTo>
                      <a:pt x="23" y="0"/>
                    </a:moveTo>
                    <a:lnTo>
                      <a:pt x="49" y="30"/>
                    </a:lnTo>
                    <a:lnTo>
                      <a:pt x="26" y="45"/>
                    </a:lnTo>
                    <a:lnTo>
                      <a:pt x="0" y="2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B2A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30" name="Freeform 1094">
                <a:extLst>
                  <a:ext uri="{FF2B5EF4-FFF2-40B4-BE49-F238E27FC236}">
                    <a16:creationId xmlns:a16="http://schemas.microsoft.com/office/drawing/2014/main" id="{19F72ECE-DC10-03D9-1FB2-7BC8349B8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" y="3096"/>
                <a:ext cx="40" cy="38"/>
              </a:xfrm>
              <a:custGeom>
                <a:avLst/>
                <a:gdLst>
                  <a:gd name="T0" fmla="*/ 48 w 79"/>
                  <a:gd name="T1" fmla="*/ 0 h 76"/>
                  <a:gd name="T2" fmla="*/ 79 w 79"/>
                  <a:gd name="T3" fmla="*/ 37 h 76"/>
                  <a:gd name="T4" fmla="*/ 30 w 79"/>
                  <a:gd name="T5" fmla="*/ 76 h 76"/>
                  <a:gd name="T6" fmla="*/ 0 w 79"/>
                  <a:gd name="T7" fmla="*/ 32 h 76"/>
                  <a:gd name="T8" fmla="*/ 48 w 79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76">
                    <a:moveTo>
                      <a:pt x="48" y="0"/>
                    </a:moveTo>
                    <a:lnTo>
                      <a:pt x="79" y="37"/>
                    </a:lnTo>
                    <a:lnTo>
                      <a:pt x="30" y="76"/>
                    </a:lnTo>
                    <a:lnTo>
                      <a:pt x="0" y="32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B2AF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31" name="Freeform 1095">
                <a:extLst>
                  <a:ext uri="{FF2B5EF4-FFF2-40B4-BE49-F238E27FC236}">
                    <a16:creationId xmlns:a16="http://schemas.microsoft.com/office/drawing/2014/main" id="{B263A80F-8AA7-F2FA-ACFC-F8E5E637EF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" y="2842"/>
                <a:ext cx="45" cy="37"/>
              </a:xfrm>
              <a:custGeom>
                <a:avLst/>
                <a:gdLst>
                  <a:gd name="T0" fmla="*/ 0 w 91"/>
                  <a:gd name="T1" fmla="*/ 36 h 74"/>
                  <a:gd name="T2" fmla="*/ 7 w 91"/>
                  <a:gd name="T3" fmla="*/ 17 h 74"/>
                  <a:gd name="T4" fmla="*/ 45 w 91"/>
                  <a:gd name="T5" fmla="*/ 5 h 74"/>
                  <a:gd name="T6" fmla="*/ 65 w 91"/>
                  <a:gd name="T7" fmla="*/ 0 h 74"/>
                  <a:gd name="T8" fmla="*/ 91 w 91"/>
                  <a:gd name="T9" fmla="*/ 34 h 74"/>
                  <a:gd name="T10" fmla="*/ 69 w 91"/>
                  <a:gd name="T11" fmla="*/ 60 h 74"/>
                  <a:gd name="T12" fmla="*/ 43 w 91"/>
                  <a:gd name="T13" fmla="*/ 71 h 74"/>
                  <a:gd name="T14" fmla="*/ 19 w 91"/>
                  <a:gd name="T15" fmla="*/ 74 h 74"/>
                  <a:gd name="T16" fmla="*/ 16 w 91"/>
                  <a:gd name="T17" fmla="*/ 68 h 74"/>
                  <a:gd name="T18" fmla="*/ 11 w 91"/>
                  <a:gd name="T19" fmla="*/ 54 h 74"/>
                  <a:gd name="T20" fmla="*/ 4 w 91"/>
                  <a:gd name="T21" fmla="*/ 41 h 74"/>
                  <a:gd name="T22" fmla="*/ 0 w 91"/>
                  <a:gd name="T23" fmla="*/ 36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74">
                    <a:moveTo>
                      <a:pt x="0" y="36"/>
                    </a:moveTo>
                    <a:lnTo>
                      <a:pt x="7" y="17"/>
                    </a:lnTo>
                    <a:lnTo>
                      <a:pt x="45" y="5"/>
                    </a:lnTo>
                    <a:lnTo>
                      <a:pt x="65" y="0"/>
                    </a:lnTo>
                    <a:lnTo>
                      <a:pt x="91" y="34"/>
                    </a:lnTo>
                    <a:lnTo>
                      <a:pt x="69" y="60"/>
                    </a:lnTo>
                    <a:lnTo>
                      <a:pt x="43" y="71"/>
                    </a:lnTo>
                    <a:lnTo>
                      <a:pt x="19" y="74"/>
                    </a:lnTo>
                    <a:lnTo>
                      <a:pt x="16" y="68"/>
                    </a:lnTo>
                    <a:lnTo>
                      <a:pt x="11" y="54"/>
                    </a:lnTo>
                    <a:lnTo>
                      <a:pt x="4" y="41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1C2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32" name="Freeform 1096">
                <a:extLst>
                  <a:ext uri="{FF2B5EF4-FFF2-40B4-BE49-F238E27FC236}">
                    <a16:creationId xmlns:a16="http://schemas.microsoft.com/office/drawing/2014/main" id="{0F246137-289A-19B7-C2AA-C29BDB036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" y="2841"/>
                <a:ext cx="26" cy="18"/>
              </a:xfrm>
              <a:custGeom>
                <a:avLst/>
                <a:gdLst>
                  <a:gd name="T0" fmla="*/ 0 w 53"/>
                  <a:gd name="T1" fmla="*/ 31 h 35"/>
                  <a:gd name="T2" fmla="*/ 7 w 53"/>
                  <a:gd name="T3" fmla="*/ 11 h 35"/>
                  <a:gd name="T4" fmla="*/ 29 w 53"/>
                  <a:gd name="T5" fmla="*/ 0 h 35"/>
                  <a:gd name="T6" fmla="*/ 53 w 53"/>
                  <a:gd name="T7" fmla="*/ 2 h 35"/>
                  <a:gd name="T8" fmla="*/ 44 w 53"/>
                  <a:gd name="T9" fmla="*/ 19 h 35"/>
                  <a:gd name="T10" fmla="*/ 26 w 53"/>
                  <a:gd name="T11" fmla="*/ 35 h 35"/>
                  <a:gd name="T12" fmla="*/ 22 w 53"/>
                  <a:gd name="T13" fmla="*/ 34 h 35"/>
                  <a:gd name="T14" fmla="*/ 14 w 53"/>
                  <a:gd name="T15" fmla="*/ 32 h 35"/>
                  <a:gd name="T16" fmla="*/ 4 w 53"/>
                  <a:gd name="T17" fmla="*/ 31 h 35"/>
                  <a:gd name="T18" fmla="*/ 0 w 53"/>
                  <a:gd name="T19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35">
                    <a:moveTo>
                      <a:pt x="0" y="31"/>
                    </a:moveTo>
                    <a:lnTo>
                      <a:pt x="7" y="11"/>
                    </a:lnTo>
                    <a:lnTo>
                      <a:pt x="29" y="0"/>
                    </a:lnTo>
                    <a:lnTo>
                      <a:pt x="53" y="2"/>
                    </a:lnTo>
                    <a:lnTo>
                      <a:pt x="44" y="19"/>
                    </a:lnTo>
                    <a:lnTo>
                      <a:pt x="26" y="35"/>
                    </a:lnTo>
                    <a:lnTo>
                      <a:pt x="22" y="34"/>
                    </a:lnTo>
                    <a:lnTo>
                      <a:pt x="14" y="32"/>
                    </a:lnTo>
                    <a:lnTo>
                      <a:pt x="4" y="31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596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7833" name="Text Box 1097">
              <a:extLst>
                <a:ext uri="{FF2B5EF4-FFF2-40B4-BE49-F238E27FC236}">
                  <a16:creationId xmlns:a16="http://schemas.microsoft.com/office/drawing/2014/main" id="{0B113A7D-7802-A67A-C20F-7117CFE5A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758932">
              <a:off x="2112" y="350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2800" b="0">
                  <a:solidFill>
                    <a:srgbClr val="FF9900"/>
                  </a:solidFill>
                  <a:latin typeface="Arial" panose="020B0604020202020204" pitchFamily="34" charset="0"/>
                </a:rPr>
                <a:t>web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MA">
  <a:themeElements>
    <a:clrScheme name="DM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MA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lnDef>
  </a:objectDefaults>
  <a:extraClrSchemeLst>
    <a:extraClrScheme>
      <a:clrScheme name="D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DMA</Template>
  <TotalTime>1865</TotalTime>
  <Words>5203</Words>
  <Application>Microsoft Macintosh PowerPoint</Application>
  <PresentationFormat>On-screen Show (4:3)</PresentationFormat>
  <Paragraphs>1156</Paragraphs>
  <Slides>85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Times New Roman</vt:lpstr>
      <vt:lpstr>Arial Narrow</vt:lpstr>
      <vt:lpstr>Arial</vt:lpstr>
      <vt:lpstr>Courier New</vt:lpstr>
      <vt:lpstr>Tahoma</vt:lpstr>
      <vt:lpstr>DMA</vt:lpstr>
      <vt:lpstr>XRX: XForms, REST and XQuery Simple, Elegant, Disruptive OTUG Presentation 10/21/2008</vt:lpstr>
      <vt:lpstr>Agenda</vt:lpstr>
      <vt:lpstr>To Run Demos On Your Laptop</vt:lpstr>
      <vt:lpstr>Overview of XRX</vt:lpstr>
      <vt:lpstr>Board Definition and Specific Definition</vt:lpstr>
      <vt:lpstr>Terminology</vt:lpstr>
      <vt:lpstr>The App Gap</vt:lpstr>
      <vt:lpstr>Cognitive Styles</vt:lpstr>
      <vt:lpstr>Incoming!</vt:lpstr>
      <vt:lpstr>A Happy Partnership</vt:lpstr>
      <vt:lpstr>No-Shredding!</vt:lpstr>
      <vt:lpstr>Is Shredding Really Necessary?</vt:lpstr>
      <vt:lpstr>How to Store with XQuery</vt:lpstr>
      <vt:lpstr>Unnecessary Shredding Is Bad</vt:lpstr>
      <vt:lpstr>The Translation “Pain Chain”</vt:lpstr>
      <vt:lpstr>XRX: Elegant Simplicity</vt:lpstr>
      <vt:lpstr>Rube Goldberg Architecture</vt:lpstr>
      <vt:lpstr>Four Translations: The Language Metaphor</vt:lpstr>
      <vt:lpstr>Translations are Seldom Perfect</vt:lpstr>
      <vt:lpstr>The XRX Process</vt:lpstr>
      <vt:lpstr>XRX Core Process</vt:lpstr>
      <vt:lpstr>Code Table Services</vt:lpstr>
      <vt:lpstr>XRX Dynamic Forms Generation</vt:lpstr>
      <vt:lpstr>Evolution Metaphors</vt:lpstr>
      <vt:lpstr>Evolution: Specialization</vt:lpstr>
      <vt:lpstr>Evolution: Generalization</vt:lpstr>
      <vt:lpstr>The Software Development Process</vt:lpstr>
      <vt:lpstr>XForms: 21 Elements</vt:lpstr>
      <vt:lpstr>What Is Declarativeness for A Context?</vt:lpstr>
      <vt:lpstr>Computer Science Abstractions</vt:lpstr>
      <vt:lpstr>Use Case: Electronic Forms</vt:lpstr>
      <vt:lpstr>Four Display Options</vt:lpstr>
      <vt:lpstr>Many Forms Players</vt:lpstr>
      <vt:lpstr>IBM Workplace Forms</vt:lpstr>
      <vt:lpstr>Semantically Precise Vocabularies</vt:lpstr>
      <vt:lpstr>Pre-Built Using Industry Standards</vt:lpstr>
      <vt:lpstr>Model Driven</vt:lpstr>
      <vt:lpstr>View and Model are Trees</vt:lpstr>
      <vt:lpstr>XForms Input Control</vt:lpstr>
      <vt:lpstr>Models and View Are Linked with "Bind"</vt:lpstr>
      <vt:lpstr>Just “Do The Right Thing”</vt:lpstr>
      <vt:lpstr>Example of Automatic UI Generation</vt:lpstr>
      <vt:lpstr>Structure of a XForms File</vt:lpstr>
      <vt:lpstr>Declarative Spectrum</vt:lpstr>
      <vt:lpstr>XQuery</vt:lpstr>
      <vt:lpstr>Brief History of XQuery</vt:lpstr>
      <vt:lpstr>Functional Programming</vt:lpstr>
      <vt:lpstr>XQuery is a “Functional” Language</vt:lpstr>
      <vt:lpstr>Database Vendors that Support XQuery</vt:lpstr>
      <vt:lpstr>XQuery is Easier To Learn Than XSLT</vt:lpstr>
      <vt:lpstr>XQuery and SQL </vt:lpstr>
      <vt:lpstr>High Level Comparison</vt:lpstr>
      <vt:lpstr>The XML File system</vt:lpstr>
      <vt:lpstr>XML File System (continued)</vt:lpstr>
      <vt:lpstr>XQuery and Web Services</vt:lpstr>
      <vt:lpstr>It is Easier to Import Data Complex Data</vt:lpstr>
      <vt:lpstr>It is Easy to Query XML Data</vt:lpstr>
      <vt:lpstr>SQL is similar to XQuery</vt:lpstr>
      <vt:lpstr>Steps to to Create A Web Service</vt:lpstr>
      <vt:lpstr>Insert/Select/Publish Comparison</vt:lpstr>
      <vt:lpstr>XQuery FLOWR Expressions</vt:lpstr>
      <vt:lpstr>Sample XQuery</vt:lpstr>
      <vt:lpstr>XQuery’s Nested Structure</vt:lpstr>
      <vt:lpstr>Example of Nested Structure</vt:lpstr>
      <vt:lpstr>REST</vt:lpstr>
      <vt:lpstr>Five RESTFull Friends</vt:lpstr>
      <vt:lpstr>Shallow REST vs. Deep REST</vt:lpstr>
      <vt:lpstr>Benefits of REST</vt:lpstr>
      <vt:lpstr>Challenge: Build Intelligent URIs</vt:lpstr>
      <vt:lpstr>Gathering Requirements</vt:lpstr>
      <vt:lpstr>Precision Requirements</vt:lpstr>
      <vt:lpstr>Many Small vs. One Large</vt:lpstr>
      <vt:lpstr>Parker Projection</vt:lpstr>
      <vt:lpstr>Machine Readable Model Spectrum</vt:lpstr>
      <vt:lpstr>Many Processes Today Are Driven By…</vt:lpstr>
      <vt:lpstr>Model-Driven Development</vt:lpstr>
      <vt:lpstr>Sidebar: The Semantic Web</vt:lpstr>
      <vt:lpstr>When Will This Take Off?</vt:lpstr>
      <vt:lpstr>XForms Wikibook</vt:lpstr>
      <vt:lpstr>XQuery Wikibook</vt:lpstr>
      <vt:lpstr>XQuery by Priscilla Walmsley</vt:lpstr>
      <vt:lpstr>RESTful Web Services</vt:lpstr>
      <vt:lpstr>IBM Resources</vt:lpstr>
      <vt:lpstr>Devx Article</vt:lpstr>
      <vt:lpstr>Thank You!</vt:lpstr>
    </vt:vector>
  </TitlesOfParts>
  <Company>Dan McCreary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XRX: XForms, ReST and XQuery Simple, Elegant, Disruptive Date: 10/21/2008</dc:title>
  <dc:creator>HP Authorized Customer</dc:creator>
  <cp:lastModifiedBy>Dan McCreary</cp:lastModifiedBy>
  <cp:revision>13</cp:revision>
  <dcterms:created xsi:type="dcterms:W3CDTF">2008-10-16T13:08:27Z</dcterms:created>
  <dcterms:modified xsi:type="dcterms:W3CDTF">2023-11-03T12:13:59Z</dcterms:modified>
</cp:coreProperties>
</file>