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71" r:id="rId2"/>
    <p:sldId id="300" r:id="rId3"/>
    <p:sldId id="401" r:id="rId4"/>
    <p:sldId id="400" r:id="rId5"/>
    <p:sldId id="291" r:id="rId6"/>
    <p:sldId id="338" r:id="rId7"/>
    <p:sldId id="305" r:id="rId8"/>
    <p:sldId id="375" r:id="rId9"/>
    <p:sldId id="376" r:id="rId10"/>
    <p:sldId id="340" r:id="rId11"/>
    <p:sldId id="348" r:id="rId12"/>
    <p:sldId id="343" r:id="rId13"/>
    <p:sldId id="398" r:id="rId14"/>
    <p:sldId id="342" r:id="rId15"/>
    <p:sldId id="344" r:id="rId16"/>
    <p:sldId id="341" r:id="rId17"/>
    <p:sldId id="302" r:id="rId18"/>
    <p:sldId id="322" r:id="rId19"/>
    <p:sldId id="339" r:id="rId20"/>
    <p:sldId id="304" r:id="rId21"/>
    <p:sldId id="307" r:id="rId22"/>
    <p:sldId id="309" r:id="rId23"/>
    <p:sldId id="310" r:id="rId24"/>
    <p:sldId id="311" r:id="rId25"/>
    <p:sldId id="312" r:id="rId26"/>
    <p:sldId id="321" r:id="rId27"/>
    <p:sldId id="313" r:id="rId28"/>
    <p:sldId id="314" r:id="rId29"/>
    <p:sldId id="308" r:id="rId30"/>
    <p:sldId id="378" r:id="rId31"/>
    <p:sldId id="323" r:id="rId32"/>
    <p:sldId id="360" r:id="rId33"/>
    <p:sldId id="362" r:id="rId34"/>
    <p:sldId id="379" r:id="rId35"/>
    <p:sldId id="359" r:id="rId36"/>
    <p:sldId id="382" r:id="rId37"/>
    <p:sldId id="383" r:id="rId38"/>
    <p:sldId id="365" r:id="rId39"/>
    <p:sldId id="369" r:id="rId40"/>
    <p:sldId id="384" r:id="rId41"/>
    <p:sldId id="370" r:id="rId42"/>
    <p:sldId id="371" r:id="rId43"/>
    <p:sldId id="366" r:id="rId44"/>
    <p:sldId id="368" r:id="rId45"/>
    <p:sldId id="380" r:id="rId46"/>
    <p:sldId id="367" r:id="rId47"/>
    <p:sldId id="358" r:id="rId48"/>
    <p:sldId id="350" r:id="rId49"/>
    <p:sldId id="303" r:id="rId50"/>
    <p:sldId id="331" r:id="rId51"/>
    <p:sldId id="336" r:id="rId52"/>
    <p:sldId id="337" r:id="rId53"/>
    <p:sldId id="356" r:id="rId54"/>
    <p:sldId id="335" r:id="rId55"/>
    <p:sldId id="333" r:id="rId56"/>
    <p:sldId id="334" r:id="rId57"/>
    <p:sldId id="332" r:id="rId58"/>
    <p:sldId id="351" r:id="rId59"/>
    <p:sldId id="354" r:id="rId60"/>
    <p:sldId id="372" r:id="rId61"/>
    <p:sldId id="357" r:id="rId62"/>
    <p:sldId id="299" r:id="rId63"/>
    <p:sldId id="396" r:id="rId64"/>
    <p:sldId id="325" r:id="rId65"/>
    <p:sldId id="373" r:id="rId66"/>
    <p:sldId id="374" r:id="rId67"/>
    <p:sldId id="399" r:id="rId68"/>
    <p:sldId id="388" r:id="rId69"/>
    <p:sldId id="389" r:id="rId70"/>
    <p:sldId id="326" r:id="rId71"/>
    <p:sldId id="355" r:id="rId72"/>
    <p:sldId id="327" r:id="rId73"/>
    <p:sldId id="386" r:id="rId74"/>
    <p:sldId id="387" r:id="rId75"/>
    <p:sldId id="377" r:id="rId76"/>
    <p:sldId id="328" r:id="rId77"/>
    <p:sldId id="385" r:id="rId78"/>
    <p:sldId id="329" r:id="rId79"/>
    <p:sldId id="363" r:id="rId80"/>
    <p:sldId id="403" r:id="rId81"/>
    <p:sldId id="381" r:id="rId82"/>
    <p:sldId id="402" r:id="rId83"/>
    <p:sldId id="364" r:id="rId84"/>
    <p:sldId id="306" r:id="rId85"/>
    <p:sldId id="317" r:id="rId86"/>
    <p:sldId id="320" r:id="rId87"/>
    <p:sldId id="318" r:id="rId88"/>
    <p:sldId id="316" r:id="rId89"/>
    <p:sldId id="315" r:id="rId90"/>
    <p:sldId id="324" r:id="rId91"/>
    <p:sldId id="392" r:id="rId92"/>
    <p:sldId id="393" r:id="rId93"/>
    <p:sldId id="395" r:id="rId94"/>
    <p:sldId id="394" r:id="rId95"/>
    <p:sldId id="390" r:id="rId96"/>
    <p:sldId id="391" r:id="rId97"/>
    <p:sldId id="301" r:id="rId98"/>
    <p:sldId id="347" r:id="rId99"/>
    <p:sldId id="349" r:id="rId100"/>
    <p:sldId id="319" r:id="rId101"/>
    <p:sldId id="298" r:id="rId102"/>
  </p:sldIdLst>
  <p:sldSz cx="9144000" cy="6858000" type="screen4x3"/>
  <p:notesSz cx="6858000" cy="91995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81B4FF"/>
    <a:srgbClr val="99FF66"/>
    <a:srgbClr val="99CCFF"/>
    <a:srgbClr val="99FFCC"/>
    <a:srgbClr val="FFCC66"/>
    <a:srgbClr val="FFFF66"/>
    <a:srgbClr val="0066FF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5964"/>
  </p:normalViewPr>
  <p:slideViewPr>
    <p:cSldViewPr>
      <p:cViewPr varScale="1">
        <p:scale>
          <a:sx n="116" d="100"/>
          <a:sy n="116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97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14CC3E-7C22-8943-9ECC-D0C2C542A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7C6F3-F2C7-DCE6-6E58-A2F4952E9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15EE6-7A13-7FE6-6D1D-AE3B122646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6F19-65C6-2C49-A220-E49112C6805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602407-D1A6-E94B-B245-F52187F10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58900" y="1149350"/>
            <a:ext cx="4140200" cy="3105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37CBE08-B6F8-3099-5C7F-EA2C8DE6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27538"/>
            <a:ext cx="5486400" cy="3622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F2640-54A8-B038-7688-85DE95BC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3760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079A-29CE-236E-9CAA-77198D085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73760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F117-C9D0-044C-BE2B-60063AB96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B5A99-88E3-9041-9781-6F1175C4AEF0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335FA-4A53-F94B-85B7-D715A6B72742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Most documents today have very little metadata associated with them.  Typically there is not subject, category or keyword associated with corporate documents.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Some studies show that it costs between $5 and $15 dollars per document to correctly classify many documents.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A866-0675-E845-948E-192DA9656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Dan McCreary &amp; Associates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633C-A449-B14F-95EA-70F515EFD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977F0-F30A-0D41-8433-A34DEE5EE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A2C2-E887-2A49-BEC4-4FBFD7FF3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143000"/>
            <a:ext cx="7772400" cy="49149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2C242-8DC2-414C-804E-31FFC66D4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7F7F7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C871E9-34A8-4C4F-9281-851BC3B29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152400" y="6019800"/>
            <a:ext cx="685800" cy="676275"/>
            <a:chOff x="149" y="3600"/>
            <a:chExt cx="488" cy="498"/>
          </a:xfrm>
        </p:grpSpPr>
        <p:sp>
          <p:nvSpPr>
            <p:cNvPr id="11" name="Oval 12"/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  <a:cs typeface="Arial" charset="0"/>
                </a:rPr>
                <a:t>D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11" idx="5"/>
              <a:endCxn id="12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4" name="Line 19"/>
          <p:cNvSpPr>
            <a:spLocks noChangeShapeType="1"/>
          </p:cNvSpPr>
          <p:nvPr userDrawn="1"/>
        </p:nvSpPr>
        <p:spPr bwMode="auto">
          <a:xfrm>
            <a:off x="0" y="1028700"/>
            <a:ext cx="9144000" cy="0"/>
          </a:xfrm>
          <a:prstGeom prst="line">
            <a:avLst/>
          </a:prstGeom>
          <a:noFill/>
          <a:ln w="127000">
            <a:gradFill flip="none" rotWithShape="1">
              <a:gsLst>
                <a:gs pos="0">
                  <a:srgbClr val="81B4FF"/>
                </a:gs>
                <a:gs pos="0">
                  <a:srgbClr val="FFCC99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61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llingstone.com/rockdaily/index.php/2008/10/30/the-beatles-rock-band-makers-to-release-new-video-game-in-2009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2400300"/>
            <a:ext cx="7772400" cy="2133600"/>
          </a:xfrm>
        </p:spPr>
        <p:txBody>
          <a:bodyPr/>
          <a:lstStyle/>
          <a:p>
            <a:pPr eaLnBrk="1" hangingPunct="1"/>
            <a:r>
              <a:rPr lang="en-US" sz="6000" dirty="0"/>
              <a:t>Entity Extraction</a:t>
            </a:r>
            <a:br>
              <a:rPr lang="en-US" sz="4800" dirty="0"/>
            </a:br>
            <a:r>
              <a:rPr lang="en-US" sz="2400" dirty="0"/>
              <a:t>Half-day Tutorial</a:t>
            </a:r>
            <a:br>
              <a:rPr lang="en-US" sz="2400" dirty="0"/>
            </a:br>
            <a:r>
              <a:rPr lang="en-US" sz="2400" dirty="0"/>
              <a:t>Monday June 5</a:t>
            </a:r>
            <a:r>
              <a:rPr lang="en-US" sz="2400" baseline="30000" dirty="0"/>
              <a:t>th</a:t>
            </a:r>
            <a:r>
              <a:rPr lang="en-US" sz="2400" dirty="0"/>
              <a:t>, 08:30 AM - 11:45 AM </a:t>
            </a:r>
            <a:br>
              <a:rPr lang="en-US" sz="2400" dirty="0"/>
            </a:br>
            <a:r>
              <a:rPr lang="en-US" sz="2400" dirty="0"/>
              <a:t>2011 Semantic Technology Conference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143500"/>
            <a:ext cx="4114800" cy="1104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Arial Narrow" charset="0"/>
              </a:rPr>
              <a:t>Dan McCreary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Arial Narrow" charset="0"/>
              </a:rPr>
              <a:t>President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Arial Narrow" charset="0"/>
              </a:rPr>
              <a:t>Kelly-McCreary &amp; Associates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6363" y="2551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389" name="Group 12"/>
          <p:cNvGrpSpPr>
            <a:grpSpLocks/>
          </p:cNvGrpSpPr>
          <p:nvPr/>
        </p:nvGrpSpPr>
        <p:grpSpPr bwMode="auto">
          <a:xfrm>
            <a:off x="4673600" y="2546350"/>
            <a:ext cx="9525" cy="9525"/>
            <a:chOff x="-3" y="-3"/>
            <a:chExt cx="6" cy="6"/>
          </a:xfrm>
        </p:grpSpPr>
        <p:grpSp>
          <p:nvGrpSpPr>
            <p:cNvPr id="16395" name="Group 10"/>
            <p:cNvGrpSpPr>
              <a:grpSpLocks/>
            </p:cNvGrpSpPr>
            <p:nvPr/>
          </p:nvGrpSpPr>
          <p:grpSpPr bwMode="auto"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639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-3" y="-3"/>
              <a:ext cx="6" cy="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A orange and white logo&#10;&#10;Description automatically generated with medium confidence">
            <a:extLst>
              <a:ext uri="{FF2B5EF4-FFF2-40B4-BE49-F238E27FC236}">
                <a16:creationId xmlns:a16="http://schemas.microsoft.com/office/drawing/2014/main" id="{E13BA32D-5169-9421-5745-E4B4C23E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88" y="394103"/>
            <a:ext cx="8712477" cy="16632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138FA-5E1C-D147-BAC1-819EE9E337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Why Use Automated Entity Extraction?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695644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Enhanced Findability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Better search accuracy, synonyms, related terms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Statistical Analysis of Large Document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Creating reports on large document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Alerting – documents with specific entities or entity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Trending – documents that match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Classification – automatic grouping of documents into taxonomies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Repurposing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Creating mashups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Creating linked data from unstructured text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Document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First step in document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Entities &gt; Assertions &gt; Facts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B2E4A-3750-8147-8172-DC273069398E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BI/DW References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Mondrian. Mondrian OLAP Server. Available at:</a:t>
            </a:r>
          </a:p>
          <a:p>
            <a:pPr lvl="1" eaLnBrk="1" hangingPunct="1"/>
            <a:r>
              <a:rPr lang="en-US" sz="1600">
                <a:cs typeface="ＭＳ Ｐゴシック" charset="-128"/>
              </a:rPr>
              <a:t>http://mondrian.sourceforge.net</a:t>
            </a:r>
          </a:p>
          <a:p>
            <a:pPr eaLnBrk="1" hangingPunct="1"/>
            <a:r>
              <a:rPr lang="en-US" sz="2000"/>
              <a:t>Ralph Kimball , Margy Ross, The Data Warehouse Toolkit: The Complete Guide to Dimensional Modeling, John Wiley &amp; Sons, Inc., New York, NY, 2002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B9F88-35A9-5A47-91D5-3AE27ABB4E62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Thank You!</a:t>
            </a:r>
          </a:p>
        </p:txBody>
      </p:sp>
      <p:sp>
        <p:nvSpPr>
          <p:cNvPr id="1146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Questions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Dan McCreary</a:t>
            </a:r>
          </a:p>
          <a:p>
            <a:pPr>
              <a:buNone/>
            </a:pPr>
            <a:r>
              <a:rPr lang="en-US" dirty="0"/>
              <a:t>Kelly-McCreary &amp; </a:t>
            </a:r>
            <a:r>
              <a:rPr lang="en-US" dirty="0" err="1"/>
              <a:t>Assocaites</a:t>
            </a:r>
            <a:endParaRPr lang="en-US" dirty="0"/>
          </a:p>
          <a:p>
            <a:pPr>
              <a:buNone/>
            </a:pPr>
            <a:r>
              <a:rPr lang="en-US" dirty="0"/>
              <a:t>dan@danmccreary.com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B140F-9D7B-564A-B4C5-05ECF3BEB4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Entity Extraction Business Area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Legal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Legal search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Thomson/Reuters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Healthcare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Automated analysis of patient charts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Mayo Clinic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Criminal Justice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Automated analysis of crime Incident Reports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Department of Homeland Security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Online Commerce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Product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Prices, color, size, warranty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Historians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Tagging of people/places/terms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US State Department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CF000-CCD6-8E4F-9DBB-77496AEF71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Trends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More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HTML, Blogs, RSS/Atom, Twitter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OpenSource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Apache UIMA, OpenNLP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Markup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XML, RDF, TEI, DocBook, Wiki, DITA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XQuery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Makes is easy to quickly search </a:t>
            </a:r>
            <a:r>
              <a:rPr lang="en-US" sz="2400" b="1"/>
              <a:t>indexed</a:t>
            </a:r>
            <a:r>
              <a:rPr lang="en-US" sz="2400"/>
              <a:t>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Find all geographical places in a TEI 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816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</a:bodyPr>
          <a:lstStyle/>
          <a:p>
            <a:pPr marL="0" lvl="2" algn="l">
              <a:defRPr/>
            </a:pPr>
            <a:r>
              <a:rPr lang="en-US" sz="2000">
                <a:solidFill>
                  <a:srgbClr val="0000FA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let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$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places 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:=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>
                <a:solidFill>
                  <a:srgbClr val="FA64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doc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$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document)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//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name[type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=</a:t>
            </a:r>
            <a:r>
              <a:rPr lang="en-US" sz="2000">
                <a:solidFill>
                  <a:srgbClr val="640064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'place'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]</a:t>
            </a:r>
          </a:p>
          <a:p>
            <a:pPr algn="l">
              <a:defRPr/>
            </a:pPr>
            <a:endParaRPr lang="en-US" sz="2000" b="0">
              <a:solidFill>
                <a:srgbClr val="00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Storage Architectural Patterns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43000" cy="487362"/>
          </a:xfrm>
        </p:spPr>
        <p:txBody>
          <a:bodyPr/>
          <a:lstStyle/>
          <a:p>
            <a:r>
              <a:rPr lang="en-US" dirty="0">
                <a:latin typeface="+mj-lt"/>
              </a:rPr>
              <a:t>Tables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114800" y="1219200"/>
            <a:ext cx="990600" cy="4111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j-lt"/>
              </a:rPr>
              <a:t>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304800" y="3886200"/>
            <a:ext cx="1066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Triples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 bwMode="auto">
          <a:xfrm>
            <a:off x="4038600" y="3886200"/>
            <a:ext cx="1066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Stars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1676400" y="1447800"/>
            <a:ext cx="1600201" cy="1828800"/>
            <a:chOff x="1676400" y="1447800"/>
            <a:chExt cx="1600201" cy="18288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676402" y="14478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" name="Rectangle 14"/>
            <p:cNvSpPr/>
            <p:nvPr/>
          </p:nvSpPr>
          <p:spPr bwMode="auto">
            <a:xfrm>
              <a:off x="1676402" y="16764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" name="Rectangle 15"/>
            <p:cNvSpPr/>
            <p:nvPr/>
          </p:nvSpPr>
          <p:spPr bwMode="auto">
            <a:xfrm>
              <a:off x="1676401" y="19050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" name="Rectangle 16"/>
            <p:cNvSpPr/>
            <p:nvPr/>
          </p:nvSpPr>
          <p:spPr bwMode="auto">
            <a:xfrm>
              <a:off x="1676401" y="21336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" name="Rectangle 17"/>
            <p:cNvSpPr/>
            <p:nvPr/>
          </p:nvSpPr>
          <p:spPr bwMode="auto">
            <a:xfrm>
              <a:off x="1676401" y="23622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" name="Rectangle 18"/>
            <p:cNvSpPr/>
            <p:nvPr/>
          </p:nvSpPr>
          <p:spPr bwMode="auto">
            <a:xfrm>
              <a:off x="1676401" y="25908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" name="Rectangle 19"/>
            <p:cNvSpPr/>
            <p:nvPr/>
          </p:nvSpPr>
          <p:spPr bwMode="auto">
            <a:xfrm>
              <a:off x="1676400" y="28194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1" name="Rectangle 20"/>
            <p:cNvSpPr/>
            <p:nvPr/>
          </p:nvSpPr>
          <p:spPr bwMode="auto">
            <a:xfrm>
              <a:off x="1676400" y="30480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2" name="Rectangle 21"/>
            <p:cNvSpPr/>
            <p:nvPr/>
          </p:nvSpPr>
          <p:spPr bwMode="auto">
            <a:xfrm>
              <a:off x="2057400" y="14478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3" name="Rectangle 22"/>
            <p:cNvSpPr/>
            <p:nvPr/>
          </p:nvSpPr>
          <p:spPr bwMode="auto">
            <a:xfrm>
              <a:off x="2057400" y="16764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" name="Rectangle 23"/>
            <p:cNvSpPr/>
            <p:nvPr/>
          </p:nvSpPr>
          <p:spPr bwMode="auto">
            <a:xfrm>
              <a:off x="2057399" y="19050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" name="Rectangle 24"/>
            <p:cNvSpPr/>
            <p:nvPr/>
          </p:nvSpPr>
          <p:spPr bwMode="auto">
            <a:xfrm>
              <a:off x="2057399" y="21336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" name="Rectangle 25"/>
            <p:cNvSpPr/>
            <p:nvPr/>
          </p:nvSpPr>
          <p:spPr bwMode="auto">
            <a:xfrm>
              <a:off x="2057399" y="23622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" name="Rectangle 26"/>
            <p:cNvSpPr/>
            <p:nvPr/>
          </p:nvSpPr>
          <p:spPr bwMode="auto">
            <a:xfrm>
              <a:off x="2057399" y="25908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" name="Rectangle 27"/>
            <p:cNvSpPr/>
            <p:nvPr/>
          </p:nvSpPr>
          <p:spPr bwMode="auto">
            <a:xfrm>
              <a:off x="2057398" y="28194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" name="Rectangle 28"/>
            <p:cNvSpPr/>
            <p:nvPr/>
          </p:nvSpPr>
          <p:spPr bwMode="auto">
            <a:xfrm>
              <a:off x="2057398" y="30480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" name="Rectangle 29"/>
            <p:cNvSpPr/>
            <p:nvPr/>
          </p:nvSpPr>
          <p:spPr bwMode="auto">
            <a:xfrm>
              <a:off x="2667002" y="1447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" name="Rectangle 30"/>
            <p:cNvSpPr/>
            <p:nvPr/>
          </p:nvSpPr>
          <p:spPr bwMode="auto">
            <a:xfrm>
              <a:off x="2667002" y="1676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2" name="Rectangle 31"/>
            <p:cNvSpPr/>
            <p:nvPr/>
          </p:nvSpPr>
          <p:spPr bwMode="auto">
            <a:xfrm>
              <a:off x="2667001" y="1905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3" name="Rectangle 32"/>
            <p:cNvSpPr/>
            <p:nvPr/>
          </p:nvSpPr>
          <p:spPr bwMode="auto">
            <a:xfrm>
              <a:off x="2667001" y="21336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" name="Rectangle 33"/>
            <p:cNvSpPr/>
            <p:nvPr/>
          </p:nvSpPr>
          <p:spPr bwMode="auto">
            <a:xfrm>
              <a:off x="2667001" y="23622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5" name="Rectangle 34"/>
            <p:cNvSpPr/>
            <p:nvPr/>
          </p:nvSpPr>
          <p:spPr bwMode="auto">
            <a:xfrm>
              <a:off x="2667001" y="2590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" name="Rectangle 35"/>
            <p:cNvSpPr/>
            <p:nvPr/>
          </p:nvSpPr>
          <p:spPr bwMode="auto">
            <a:xfrm>
              <a:off x="2667000" y="2819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" name="Rectangle 36"/>
            <p:cNvSpPr/>
            <p:nvPr/>
          </p:nvSpPr>
          <p:spPr bwMode="auto">
            <a:xfrm>
              <a:off x="2667000" y="3048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" name="Rectangle 37"/>
            <p:cNvSpPr/>
            <p:nvPr/>
          </p:nvSpPr>
          <p:spPr bwMode="auto">
            <a:xfrm>
              <a:off x="2971801" y="1447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" name="Rectangle 38"/>
            <p:cNvSpPr/>
            <p:nvPr/>
          </p:nvSpPr>
          <p:spPr bwMode="auto">
            <a:xfrm>
              <a:off x="2971801" y="1676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0" name="Rectangle 39"/>
            <p:cNvSpPr/>
            <p:nvPr/>
          </p:nvSpPr>
          <p:spPr bwMode="auto">
            <a:xfrm>
              <a:off x="2971800" y="1905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1" name="Rectangle 40"/>
            <p:cNvSpPr/>
            <p:nvPr/>
          </p:nvSpPr>
          <p:spPr bwMode="auto">
            <a:xfrm>
              <a:off x="2971800" y="21336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2" name="Rectangle 41"/>
            <p:cNvSpPr/>
            <p:nvPr/>
          </p:nvSpPr>
          <p:spPr bwMode="auto">
            <a:xfrm>
              <a:off x="2971800" y="23622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3" name="Rectangle 42"/>
            <p:cNvSpPr/>
            <p:nvPr/>
          </p:nvSpPr>
          <p:spPr bwMode="auto">
            <a:xfrm>
              <a:off x="2971800" y="2590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 bwMode="auto">
            <a:xfrm>
              <a:off x="2971799" y="2819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5" name="Rectangle 44"/>
            <p:cNvSpPr/>
            <p:nvPr/>
          </p:nvSpPr>
          <p:spPr bwMode="auto">
            <a:xfrm>
              <a:off x="2971799" y="3048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60" name="Group 159"/>
          <p:cNvGrpSpPr/>
          <p:nvPr/>
        </p:nvGrpSpPr>
        <p:grpSpPr>
          <a:xfrm>
            <a:off x="5791200" y="1447800"/>
            <a:ext cx="2133600" cy="1905000"/>
            <a:chOff x="5791200" y="1447800"/>
            <a:chExt cx="2133600" cy="1905000"/>
          </a:xfrm>
        </p:grpSpPr>
        <p:sp>
          <p:nvSpPr>
            <p:cNvPr id="46" name="Oval 45"/>
            <p:cNvSpPr/>
            <p:nvPr/>
          </p:nvSpPr>
          <p:spPr bwMode="auto">
            <a:xfrm>
              <a:off x="6705600" y="14478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00800" y="19812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010400" y="19812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0960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7056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3152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53" name="Straight Connector 52"/>
            <p:cNvCxnSpPr>
              <a:stCxn id="46" idx="4"/>
              <a:endCxn id="47" idx="0"/>
            </p:cNvCxnSpPr>
            <p:nvPr/>
          </p:nvCxnSpPr>
          <p:spPr bwMode="auto">
            <a:xfrm rot="5400000">
              <a:off x="6591300" y="17145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4"/>
              <a:endCxn id="48" idx="0"/>
            </p:cNvCxnSpPr>
            <p:nvPr/>
          </p:nvCxnSpPr>
          <p:spPr bwMode="auto">
            <a:xfrm rot="16200000" flipH="1">
              <a:off x="6896100" y="17145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62865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 flipH="1">
              <a:off x="65913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16200000" flipH="1">
              <a:off x="72009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/>
            <p:cNvSpPr/>
            <p:nvPr/>
          </p:nvSpPr>
          <p:spPr bwMode="auto">
            <a:xfrm>
              <a:off x="57912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4008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rot="5400000">
              <a:off x="59817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rot="16200000" flipH="1">
              <a:off x="62865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70104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6200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5400000">
              <a:off x="72009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75057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Rectangle 66"/>
          <p:cNvSpPr/>
          <p:nvPr/>
        </p:nvSpPr>
        <p:spPr bwMode="auto">
          <a:xfrm>
            <a:off x="1752603" y="42672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8" name="Rectangle 67"/>
          <p:cNvSpPr/>
          <p:nvPr/>
        </p:nvSpPr>
        <p:spPr bwMode="auto">
          <a:xfrm>
            <a:off x="1752603" y="44958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9" name="Rectangle 68"/>
          <p:cNvSpPr/>
          <p:nvPr/>
        </p:nvSpPr>
        <p:spPr bwMode="auto">
          <a:xfrm>
            <a:off x="1752602" y="47244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0" name="Rectangle 69"/>
          <p:cNvSpPr/>
          <p:nvPr/>
        </p:nvSpPr>
        <p:spPr bwMode="auto">
          <a:xfrm>
            <a:off x="1752602" y="49530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1" name="Rectangle 70"/>
          <p:cNvSpPr/>
          <p:nvPr/>
        </p:nvSpPr>
        <p:spPr bwMode="auto">
          <a:xfrm>
            <a:off x="1752602" y="51816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2" name="Rectangle 71"/>
          <p:cNvSpPr/>
          <p:nvPr/>
        </p:nvSpPr>
        <p:spPr bwMode="auto">
          <a:xfrm>
            <a:off x="1752602" y="54102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3" name="Rectangle 72"/>
          <p:cNvSpPr/>
          <p:nvPr/>
        </p:nvSpPr>
        <p:spPr bwMode="auto">
          <a:xfrm>
            <a:off x="1752601" y="56388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4" name="Rectangle 73"/>
          <p:cNvSpPr/>
          <p:nvPr/>
        </p:nvSpPr>
        <p:spPr bwMode="auto">
          <a:xfrm>
            <a:off x="1752601" y="58674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5" name="Rectangle 74"/>
          <p:cNvSpPr/>
          <p:nvPr/>
        </p:nvSpPr>
        <p:spPr bwMode="auto">
          <a:xfrm>
            <a:off x="2133602" y="42672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6" name="Rectangle 75"/>
          <p:cNvSpPr/>
          <p:nvPr/>
        </p:nvSpPr>
        <p:spPr bwMode="auto">
          <a:xfrm>
            <a:off x="2133602" y="44958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7" name="Rectangle 76"/>
          <p:cNvSpPr/>
          <p:nvPr/>
        </p:nvSpPr>
        <p:spPr bwMode="auto">
          <a:xfrm>
            <a:off x="2133601" y="47244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8" name="Rectangle 77"/>
          <p:cNvSpPr/>
          <p:nvPr/>
        </p:nvSpPr>
        <p:spPr bwMode="auto">
          <a:xfrm>
            <a:off x="2133601" y="49530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9" name="Rectangle 78"/>
          <p:cNvSpPr/>
          <p:nvPr/>
        </p:nvSpPr>
        <p:spPr bwMode="auto">
          <a:xfrm>
            <a:off x="2133601" y="51816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0" name="Rectangle 79"/>
          <p:cNvSpPr/>
          <p:nvPr/>
        </p:nvSpPr>
        <p:spPr bwMode="auto">
          <a:xfrm>
            <a:off x="2133601" y="54102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1" name="Rectangle 80"/>
          <p:cNvSpPr/>
          <p:nvPr/>
        </p:nvSpPr>
        <p:spPr bwMode="auto">
          <a:xfrm>
            <a:off x="2133600" y="56388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2" name="Rectangle 81"/>
          <p:cNvSpPr/>
          <p:nvPr/>
        </p:nvSpPr>
        <p:spPr bwMode="auto">
          <a:xfrm>
            <a:off x="2133600" y="58674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3" name="Rectangle 82"/>
          <p:cNvSpPr/>
          <p:nvPr/>
        </p:nvSpPr>
        <p:spPr bwMode="auto">
          <a:xfrm>
            <a:off x="2590801" y="42672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4" name="Rectangle 83"/>
          <p:cNvSpPr/>
          <p:nvPr/>
        </p:nvSpPr>
        <p:spPr bwMode="auto">
          <a:xfrm>
            <a:off x="2590801" y="44958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5" name="Rectangle 84"/>
          <p:cNvSpPr/>
          <p:nvPr/>
        </p:nvSpPr>
        <p:spPr bwMode="auto">
          <a:xfrm>
            <a:off x="2590800" y="47244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6" name="Rectangle 85"/>
          <p:cNvSpPr/>
          <p:nvPr/>
        </p:nvSpPr>
        <p:spPr bwMode="auto">
          <a:xfrm>
            <a:off x="2590800" y="49530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7" name="Rectangle 86"/>
          <p:cNvSpPr/>
          <p:nvPr/>
        </p:nvSpPr>
        <p:spPr bwMode="auto">
          <a:xfrm>
            <a:off x="2590800" y="51816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8" name="Rectangle 87"/>
          <p:cNvSpPr/>
          <p:nvPr/>
        </p:nvSpPr>
        <p:spPr bwMode="auto">
          <a:xfrm>
            <a:off x="2590800" y="54102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9" name="Rectangle 88"/>
          <p:cNvSpPr/>
          <p:nvPr/>
        </p:nvSpPr>
        <p:spPr bwMode="auto">
          <a:xfrm>
            <a:off x="2590799" y="56388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0" name="Rectangle 89"/>
          <p:cNvSpPr/>
          <p:nvPr/>
        </p:nvSpPr>
        <p:spPr bwMode="auto">
          <a:xfrm>
            <a:off x="2590799" y="58674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161" name="Group 160"/>
          <p:cNvGrpSpPr/>
          <p:nvPr/>
        </p:nvGrpSpPr>
        <p:grpSpPr>
          <a:xfrm>
            <a:off x="6400800" y="4572000"/>
            <a:ext cx="914404" cy="1828800"/>
            <a:chOff x="6476997" y="4267200"/>
            <a:chExt cx="914404" cy="182880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6476999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2" name="Rectangle 91"/>
            <p:cNvSpPr/>
            <p:nvPr/>
          </p:nvSpPr>
          <p:spPr bwMode="auto">
            <a:xfrm>
              <a:off x="6476999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3" name="Rectangle 92"/>
            <p:cNvSpPr/>
            <p:nvPr/>
          </p:nvSpPr>
          <p:spPr bwMode="auto">
            <a:xfrm>
              <a:off x="6476998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4" name="Rectangle 93"/>
            <p:cNvSpPr/>
            <p:nvPr/>
          </p:nvSpPr>
          <p:spPr bwMode="auto">
            <a:xfrm>
              <a:off x="6476998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5" name="Rectangle 94"/>
            <p:cNvSpPr/>
            <p:nvPr/>
          </p:nvSpPr>
          <p:spPr bwMode="auto">
            <a:xfrm>
              <a:off x="6476998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6" name="Rectangle 95"/>
            <p:cNvSpPr/>
            <p:nvPr/>
          </p:nvSpPr>
          <p:spPr bwMode="auto">
            <a:xfrm>
              <a:off x="6476998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7" name="Rectangle 96"/>
            <p:cNvSpPr/>
            <p:nvPr/>
          </p:nvSpPr>
          <p:spPr bwMode="auto">
            <a:xfrm>
              <a:off x="6476997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8" name="Rectangle 97"/>
            <p:cNvSpPr/>
            <p:nvPr/>
          </p:nvSpPr>
          <p:spPr bwMode="auto">
            <a:xfrm>
              <a:off x="6476997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9" name="Rectangle 98"/>
            <p:cNvSpPr/>
            <p:nvPr/>
          </p:nvSpPr>
          <p:spPr bwMode="auto">
            <a:xfrm>
              <a:off x="6705600" y="42672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0" name="Rectangle 99"/>
            <p:cNvSpPr/>
            <p:nvPr/>
          </p:nvSpPr>
          <p:spPr bwMode="auto">
            <a:xfrm>
              <a:off x="6705600" y="4495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1" name="Rectangle 100"/>
            <p:cNvSpPr/>
            <p:nvPr/>
          </p:nvSpPr>
          <p:spPr bwMode="auto">
            <a:xfrm>
              <a:off x="6705599" y="4724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2" name="Rectangle 101"/>
            <p:cNvSpPr/>
            <p:nvPr/>
          </p:nvSpPr>
          <p:spPr bwMode="auto">
            <a:xfrm>
              <a:off x="6705599" y="4953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3" name="Rectangle 102"/>
            <p:cNvSpPr/>
            <p:nvPr/>
          </p:nvSpPr>
          <p:spPr bwMode="auto">
            <a:xfrm>
              <a:off x="6705599" y="51816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4" name="Rectangle 103"/>
            <p:cNvSpPr/>
            <p:nvPr/>
          </p:nvSpPr>
          <p:spPr bwMode="auto">
            <a:xfrm>
              <a:off x="6705599" y="54102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5" name="Rectangle 104"/>
            <p:cNvSpPr/>
            <p:nvPr/>
          </p:nvSpPr>
          <p:spPr bwMode="auto">
            <a:xfrm>
              <a:off x="6705598" y="5638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6" name="Rectangle 105"/>
            <p:cNvSpPr/>
            <p:nvPr/>
          </p:nvSpPr>
          <p:spPr bwMode="auto">
            <a:xfrm>
              <a:off x="6705598" y="5867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7" name="Rectangle 106"/>
            <p:cNvSpPr/>
            <p:nvPr/>
          </p:nvSpPr>
          <p:spPr bwMode="auto">
            <a:xfrm>
              <a:off x="6934200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8" name="Rectangle 107"/>
            <p:cNvSpPr/>
            <p:nvPr/>
          </p:nvSpPr>
          <p:spPr bwMode="auto">
            <a:xfrm>
              <a:off x="6934200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9" name="Rectangle 108"/>
            <p:cNvSpPr/>
            <p:nvPr/>
          </p:nvSpPr>
          <p:spPr bwMode="auto">
            <a:xfrm>
              <a:off x="6934199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0" name="Rectangle 109"/>
            <p:cNvSpPr/>
            <p:nvPr/>
          </p:nvSpPr>
          <p:spPr bwMode="auto">
            <a:xfrm>
              <a:off x="6934199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1" name="Rectangle 110"/>
            <p:cNvSpPr/>
            <p:nvPr/>
          </p:nvSpPr>
          <p:spPr bwMode="auto">
            <a:xfrm>
              <a:off x="6934199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2" name="Rectangle 111"/>
            <p:cNvSpPr/>
            <p:nvPr/>
          </p:nvSpPr>
          <p:spPr bwMode="auto">
            <a:xfrm>
              <a:off x="6934199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3" name="Rectangle 112"/>
            <p:cNvSpPr/>
            <p:nvPr/>
          </p:nvSpPr>
          <p:spPr bwMode="auto">
            <a:xfrm>
              <a:off x="6934198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4" name="Rectangle 113"/>
            <p:cNvSpPr/>
            <p:nvPr/>
          </p:nvSpPr>
          <p:spPr bwMode="auto">
            <a:xfrm>
              <a:off x="6934198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5" name="Rectangle 114"/>
            <p:cNvSpPr/>
            <p:nvPr/>
          </p:nvSpPr>
          <p:spPr bwMode="auto">
            <a:xfrm>
              <a:off x="7162800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6" name="Rectangle 115"/>
            <p:cNvSpPr/>
            <p:nvPr/>
          </p:nvSpPr>
          <p:spPr bwMode="auto">
            <a:xfrm>
              <a:off x="7162800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7" name="Rectangle 116"/>
            <p:cNvSpPr/>
            <p:nvPr/>
          </p:nvSpPr>
          <p:spPr bwMode="auto">
            <a:xfrm>
              <a:off x="7162799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8" name="Rectangle 117"/>
            <p:cNvSpPr/>
            <p:nvPr/>
          </p:nvSpPr>
          <p:spPr bwMode="auto">
            <a:xfrm>
              <a:off x="7162799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9" name="Rectangle 118"/>
            <p:cNvSpPr/>
            <p:nvPr/>
          </p:nvSpPr>
          <p:spPr bwMode="auto">
            <a:xfrm>
              <a:off x="7162799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0" name="Rectangle 119"/>
            <p:cNvSpPr/>
            <p:nvPr/>
          </p:nvSpPr>
          <p:spPr bwMode="auto">
            <a:xfrm>
              <a:off x="7162799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1" name="Rectangle 120"/>
            <p:cNvSpPr/>
            <p:nvPr/>
          </p:nvSpPr>
          <p:spPr bwMode="auto">
            <a:xfrm>
              <a:off x="7162798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2" name="Rectangle 121"/>
            <p:cNvSpPr/>
            <p:nvPr/>
          </p:nvSpPr>
          <p:spPr bwMode="auto">
            <a:xfrm>
              <a:off x="7162798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74" name="Group 173"/>
          <p:cNvGrpSpPr/>
          <p:nvPr/>
        </p:nvGrpSpPr>
        <p:grpSpPr>
          <a:xfrm>
            <a:off x="5181600" y="5334000"/>
            <a:ext cx="685802" cy="685800"/>
            <a:chOff x="5257799" y="5410200"/>
            <a:chExt cx="685802" cy="685800"/>
          </a:xfrm>
        </p:grpSpPr>
        <p:sp>
          <p:nvSpPr>
            <p:cNvPr id="146" name="Rectangle 145"/>
            <p:cNvSpPr/>
            <p:nvPr/>
          </p:nvSpPr>
          <p:spPr bwMode="auto">
            <a:xfrm>
              <a:off x="5486400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72" name="Group 171"/>
            <p:cNvGrpSpPr/>
            <p:nvPr/>
          </p:nvGrpSpPr>
          <p:grpSpPr>
            <a:xfrm>
              <a:off x="5257799" y="5410200"/>
              <a:ext cx="685802" cy="685800"/>
              <a:chOff x="5257799" y="5410200"/>
              <a:chExt cx="685802" cy="6858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5257800" y="54102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3" name="Rectangle 142"/>
              <p:cNvSpPr/>
              <p:nvPr/>
            </p:nvSpPr>
            <p:spPr bwMode="auto">
              <a:xfrm>
                <a:off x="5257800" y="56388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4" name="Rectangle 143"/>
              <p:cNvSpPr/>
              <p:nvPr/>
            </p:nvSpPr>
            <p:spPr bwMode="auto">
              <a:xfrm>
                <a:off x="5257799" y="58674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5" name="Rectangle 144"/>
              <p:cNvSpPr/>
              <p:nvPr/>
            </p:nvSpPr>
            <p:spPr bwMode="auto">
              <a:xfrm>
                <a:off x="5486400" y="54102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7" name="Rectangle 146"/>
              <p:cNvSpPr/>
              <p:nvPr/>
            </p:nvSpPr>
            <p:spPr bwMode="auto">
              <a:xfrm>
                <a:off x="5486399" y="58674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8" name="Rectangle 147"/>
              <p:cNvSpPr/>
              <p:nvPr/>
            </p:nvSpPr>
            <p:spPr bwMode="auto">
              <a:xfrm>
                <a:off x="5715000" y="54102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9" name="Rectangle 148"/>
              <p:cNvSpPr/>
              <p:nvPr/>
            </p:nvSpPr>
            <p:spPr bwMode="auto">
              <a:xfrm>
                <a:off x="5715000" y="56388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0" name="Rectangle 149"/>
              <p:cNvSpPr/>
              <p:nvPr/>
            </p:nvSpPr>
            <p:spPr bwMode="auto">
              <a:xfrm>
                <a:off x="5714999" y="58674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grpSp>
        <p:nvGrpSpPr>
          <p:cNvPr id="173" name="Group 172"/>
          <p:cNvGrpSpPr/>
          <p:nvPr/>
        </p:nvGrpSpPr>
        <p:grpSpPr>
          <a:xfrm>
            <a:off x="5181600" y="4191000"/>
            <a:ext cx="685802" cy="685800"/>
            <a:chOff x="5486399" y="4114800"/>
            <a:chExt cx="685802" cy="685800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2" name="Rectangle 151"/>
            <p:cNvSpPr/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3" name="Rectangle 152"/>
            <p:cNvSpPr/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4" name="Rectangle 153"/>
            <p:cNvSpPr/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5" name="Rectangle 154"/>
            <p:cNvSpPr/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6" name="Rectangle 155"/>
            <p:cNvSpPr/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7" name="Rectangle 156"/>
            <p:cNvSpPr/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8" name="Rectangle 157"/>
            <p:cNvSpPr/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9" name="Rectangle 158"/>
            <p:cNvSpPr/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85" name="Group 184"/>
          <p:cNvGrpSpPr/>
          <p:nvPr/>
        </p:nvGrpSpPr>
        <p:grpSpPr>
          <a:xfrm>
            <a:off x="7848600" y="4114800"/>
            <a:ext cx="685802" cy="685800"/>
            <a:chOff x="5486399" y="4114800"/>
            <a:chExt cx="685802" cy="685800"/>
          </a:xfrm>
        </p:grpSpPr>
        <p:sp>
          <p:nvSpPr>
            <p:cNvPr id="186" name="Rectangle 185"/>
            <p:cNvSpPr/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7" name="Rectangle 186"/>
            <p:cNvSpPr/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8" name="Rectangle 187"/>
            <p:cNvSpPr/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9" name="Rectangle 188"/>
            <p:cNvSpPr/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0" name="Rectangle 189"/>
            <p:cNvSpPr/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1" name="Rectangle 190"/>
            <p:cNvSpPr/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2" name="Rectangle 191"/>
            <p:cNvSpPr/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3" name="Rectangle 192"/>
            <p:cNvSpPr/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4" name="Rectangle 193"/>
            <p:cNvSpPr/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95" name="Group 194"/>
          <p:cNvGrpSpPr/>
          <p:nvPr/>
        </p:nvGrpSpPr>
        <p:grpSpPr>
          <a:xfrm>
            <a:off x="7848600" y="5334000"/>
            <a:ext cx="685802" cy="685800"/>
            <a:chOff x="5486399" y="4114800"/>
            <a:chExt cx="685802" cy="685800"/>
          </a:xfrm>
        </p:grpSpPr>
        <p:sp>
          <p:nvSpPr>
            <p:cNvPr id="196" name="Rectangle 195"/>
            <p:cNvSpPr/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7" name="Rectangle 196"/>
            <p:cNvSpPr/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8" name="Rectangle 197"/>
            <p:cNvSpPr/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9" name="Rectangle 198"/>
            <p:cNvSpPr/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0" name="Rectangle 199"/>
            <p:cNvSpPr/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1" name="Rectangle 200"/>
            <p:cNvSpPr/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2" name="Rectangle 201"/>
            <p:cNvSpPr/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3" name="Rectangle 202"/>
            <p:cNvSpPr/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4" name="Rectangle 203"/>
            <p:cNvSpPr/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cxnSp>
        <p:nvCxnSpPr>
          <p:cNvPr id="206" name="Straight Connector 205"/>
          <p:cNvCxnSpPr>
            <a:stCxn id="149" idx="3"/>
            <a:endCxn id="96" idx="1"/>
          </p:cNvCxnSpPr>
          <p:nvPr/>
        </p:nvCxnSpPr>
        <p:spPr bwMode="auto">
          <a:xfrm>
            <a:off x="5867402" y="5676900"/>
            <a:ext cx="533399" cy="1524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>
            <a:off x="5867400" y="4572000"/>
            <a:ext cx="533399" cy="1524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>
            <a:endCxn id="187" idx="1"/>
          </p:cNvCxnSpPr>
          <p:nvPr/>
        </p:nvCxnSpPr>
        <p:spPr bwMode="auto">
          <a:xfrm flipV="1">
            <a:off x="7315200" y="4457700"/>
            <a:ext cx="533401" cy="2667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endCxn id="197" idx="1"/>
          </p:cNvCxnSpPr>
          <p:nvPr/>
        </p:nvCxnSpPr>
        <p:spPr bwMode="auto">
          <a:xfrm>
            <a:off x="7315200" y="5600700"/>
            <a:ext cx="533401" cy="762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9E4EE-9F95-954F-AA8E-170DC776E3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Dropping Project Costs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943100" y="2057400"/>
            <a:ext cx="914400" cy="30861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593850" y="1535113"/>
            <a:ext cx="6350" cy="3608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411163" y="1468438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$500K</a:t>
            </a:r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4800600" y="4457700"/>
            <a:ext cx="914400" cy="685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H="1">
            <a:off x="1600200" y="51435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056313" y="5372100"/>
            <a:ext cx="69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457200" y="40005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$100K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2057400" y="51435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2002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4914900" y="51435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086100" y="2171700"/>
            <a:ext cx="21717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2590800" y="1524000"/>
            <a:ext cx="5416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$450K typical project costs (Crime Reports)</a:t>
            </a:r>
            <a:endParaRPr lang="en-US" baseline="30000" dirty="0"/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5474507" y="3657600"/>
            <a:ext cx="329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$70K typical project costs</a:t>
            </a:r>
          </a:p>
          <a:p>
            <a:r>
              <a:rPr lang="en-US" dirty="0"/>
              <a:t>using Open Source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9AE5B3-07B1-3240-9F41-6E76C53CCFC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Less Technical Background Required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743200" y="3314700"/>
            <a:ext cx="914400" cy="228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2393950" y="1992313"/>
            <a:ext cx="6350" cy="3608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5600700" y="5143500"/>
            <a:ext cx="9144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 flipH="1">
            <a:off x="2400300" y="56007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5486400"/>
            <a:ext cx="525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time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971800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2002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5833238" y="5715000"/>
            <a:ext cx="735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911225" y="2041525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Years</a:t>
            </a:r>
          </a:p>
          <a:p>
            <a:r>
              <a:rPr lang="en-US" sz="1600"/>
              <a:t>Experience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1257300" y="29718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 years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1371600" y="45720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year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4114800" y="1943100"/>
            <a:ext cx="2381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Computer Science</a:t>
            </a:r>
          </a:p>
          <a:p>
            <a:pPr algn="l"/>
            <a:r>
              <a:rPr lang="en-US"/>
              <a:t>Linguistics</a:t>
            </a:r>
          </a:p>
          <a:p>
            <a:pPr algn="l"/>
            <a:r>
              <a:rPr lang="en-US"/>
              <a:t>Statistics</a:t>
            </a:r>
          </a:p>
          <a:p>
            <a:pPr algn="l"/>
            <a:r>
              <a:rPr lang="en-US"/>
              <a:t>Programming</a:t>
            </a: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H="1">
            <a:off x="3429000" y="3314700"/>
            <a:ext cx="6858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6858000" y="3543300"/>
            <a:ext cx="1074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XML</a:t>
            </a:r>
          </a:p>
          <a:p>
            <a:pPr algn="l"/>
            <a:r>
              <a:rPr lang="en-US" dirty="0"/>
              <a:t>XQuery</a:t>
            </a: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6172200" y="4457700"/>
            <a:ext cx="685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4BF05-5330-B44F-A72A-51F1C40484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 are Entities Stored?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documents themselves</a:t>
            </a:r>
          </a:p>
          <a:p>
            <a:pPr lvl="1" eaLnBrk="1" hangingPunct="1"/>
            <a:r>
              <a:rPr lang="en-US"/>
              <a:t>e.g. in HTML Header &lt;meta&gt;</a:t>
            </a:r>
          </a:p>
          <a:p>
            <a:pPr lvl="1" eaLnBrk="1" hangingPunct="1"/>
            <a:r>
              <a:rPr lang="en-US"/>
              <a:t>In-context &lt;name type=“place&gt;</a:t>
            </a:r>
          </a:p>
          <a:p>
            <a:pPr eaLnBrk="1" hangingPunct="1"/>
            <a:r>
              <a:rPr lang="en-US"/>
              <a:t>External metadata</a:t>
            </a:r>
          </a:p>
          <a:p>
            <a:pPr lvl="1" eaLnBrk="1" hangingPunct="1"/>
            <a:r>
              <a:rPr lang="en-US"/>
              <a:t>Document index</a:t>
            </a:r>
          </a:p>
          <a:p>
            <a:pPr eaLnBrk="1" hangingPunct="1"/>
            <a:r>
              <a:rPr lang="en-US"/>
              <a:t>Data Warehouse</a:t>
            </a:r>
          </a:p>
          <a:p>
            <a:pPr lvl="1" eaLnBrk="1" hangingPunct="1"/>
            <a:r>
              <a:rPr lang="en-US"/>
              <a:t>Star Schemas</a:t>
            </a:r>
          </a:p>
          <a:p>
            <a:pPr lvl="1" eaLnBrk="1" hangingPunct="1"/>
            <a:r>
              <a:rPr lang="en-US"/>
              <a:t>Conformed Dimensions</a:t>
            </a:r>
          </a:p>
          <a:p>
            <a:pPr eaLnBrk="1" hangingPunct="1"/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7368-214C-D839-B16F-3FE76458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5D5D7-4B8F-37FA-6D6E-10A54658E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1C174-6CFD-3943-A133-9137799A77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338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Missing Document Metadata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86300" y="2286000"/>
            <a:ext cx="3505200" cy="457200"/>
            <a:chOff x="2952" y="1440"/>
            <a:chExt cx="2208" cy="288"/>
          </a:xfrm>
        </p:grpSpPr>
        <p:sp>
          <p:nvSpPr>
            <p:cNvPr id="32782" name="Line 6"/>
            <p:cNvSpPr>
              <a:spLocks noChangeShapeType="1"/>
            </p:cNvSpPr>
            <p:nvPr/>
          </p:nvSpPr>
          <p:spPr bwMode="auto">
            <a:xfrm flipH="1">
              <a:off x="2952" y="1584"/>
              <a:ext cx="1008" cy="7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3" name="Text Box 7"/>
            <p:cNvSpPr txBox="1">
              <a:spLocks noChangeArrowheads="1"/>
            </p:cNvSpPr>
            <p:nvPr/>
          </p:nvSpPr>
          <p:spPr bwMode="auto">
            <a:xfrm>
              <a:off x="4106" y="1440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No subjects 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57700" y="3314700"/>
            <a:ext cx="3938588" cy="457200"/>
            <a:chOff x="2808" y="2088"/>
            <a:chExt cx="2481" cy="288"/>
          </a:xfrm>
        </p:grpSpPr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H="1">
              <a:off x="2808" y="2232"/>
              <a:ext cx="1296" cy="14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4104" y="2088"/>
              <a:ext cx="1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No Categories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457700" y="3886200"/>
            <a:ext cx="3776663" cy="457200"/>
            <a:chOff x="2808" y="2448"/>
            <a:chExt cx="2379" cy="288"/>
          </a:xfrm>
        </p:grpSpPr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H="1" flipV="1">
              <a:off x="2808" y="2520"/>
              <a:ext cx="1224" cy="7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4063" y="2448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No Keywords</a:t>
              </a:r>
            </a:p>
          </p:txBody>
        </p:sp>
      </p:grp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68670A-002D-3442-9328-F5929F10F95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for Adding Metadata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Manual</a:t>
            </a:r>
            <a:r>
              <a:rPr lang="en-US" sz="2400" dirty="0"/>
              <a:t> Metadata Coding</a:t>
            </a:r>
          </a:p>
          <a:p>
            <a:pPr lvl="1" eaLnBrk="1" hangingPunct="1"/>
            <a:r>
              <a:rPr lang="en-US" sz="2000" dirty="0"/>
              <a:t>Typically $3 to $15 per document depending on quality concerns</a:t>
            </a:r>
          </a:p>
          <a:p>
            <a:pPr eaLnBrk="1" hangingPunct="1"/>
            <a:r>
              <a:rPr lang="en-US" sz="2400" b="1" dirty="0"/>
              <a:t>Automated</a:t>
            </a:r>
            <a:r>
              <a:rPr lang="en-US" sz="2400" dirty="0"/>
              <a:t> Metadata Coding</a:t>
            </a:r>
          </a:p>
          <a:p>
            <a:pPr lvl="1" eaLnBrk="1" hangingPunct="1"/>
            <a:r>
              <a:rPr lang="en-US" sz="2000" dirty="0"/>
              <a:t>$1 to $5 per document per document depending on quality concerns</a:t>
            </a:r>
          </a:p>
          <a:p>
            <a:pPr eaLnBrk="1" hangingPunct="1"/>
            <a:r>
              <a:rPr lang="en-US" sz="2400" dirty="0"/>
              <a:t>Costs Factors</a:t>
            </a:r>
          </a:p>
          <a:p>
            <a:pPr lvl="1" eaLnBrk="1" hangingPunct="1"/>
            <a:r>
              <a:rPr lang="en-US" sz="2000" dirty="0"/>
              <a:t>Number of documents</a:t>
            </a:r>
          </a:p>
          <a:p>
            <a:pPr lvl="1" eaLnBrk="1" hangingPunct="1"/>
            <a:r>
              <a:rPr lang="en-US" sz="2000" dirty="0"/>
              <a:t>Complexity of categories and keywords</a:t>
            </a:r>
          </a:p>
          <a:p>
            <a:pPr lvl="1" eaLnBrk="1" hangingPunct="1"/>
            <a:r>
              <a:rPr lang="en-US" sz="2000" dirty="0"/>
              <a:t>Findability of entities</a:t>
            </a:r>
          </a:p>
          <a:p>
            <a:pPr lvl="1" eaLnBrk="1" hangingPunct="1"/>
            <a:r>
              <a:rPr lang="en-US" sz="2000" dirty="0"/>
              <a:t>Controlled vocabulary with entity IDs</a:t>
            </a:r>
          </a:p>
          <a:p>
            <a:pPr lvl="1" eaLnBrk="1" hangingPunct="1"/>
            <a:r>
              <a:rPr lang="en-US" sz="2000" dirty="0"/>
              <a:t>Precision of extractions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8719D-0819-EC4B-8572-146C15906E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Extraction Tutorial Outline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200" dirty="0"/>
              <a:t>Three approximately 50-minute sessions with 10 minute breaks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dirty="0"/>
              <a:t>Part 1 – Overview – Non technical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Business Justification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Terminology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Short Demos/Case Studies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and the Semantic Web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and Business Intelligence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Simple Entity Extraction using pattern matching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Break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dirty="0"/>
              <a:t>Part 2 – Entity Extraction: Challenges and Tools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Using Syntax to Extract Semantics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Part-of-speech analysis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Noun phrases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Pipelines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Validation of Entities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POS Analysis/UIMA/Standards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Large collections/indexing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Latent Semantic Analysis and SVD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Break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dirty="0"/>
              <a:t>Part 3 – ROI, Quality Metrics, Strategic Implications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Data Formats – XML, RDF, TEI, DocBook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Verification Tools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Today – State of the art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ROI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EE and Semantic Search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Strategic Impact of Entity Extraction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Mashups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93B74-8264-DF4D-BD2C-B9670957E3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Terms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491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Named Entity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Document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Noun Phrase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Search Precision and Recall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Keywords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F-Measure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Reference Corpus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Tagged Dataset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029200" y="1143000"/>
            <a:ext cx="342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Statistical Natural Language Processing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N-Grams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Grammar Rule Processing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Domain specific vocabulary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Taxonomy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RDF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OWL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266B5-5867-EE48-BC5F-4C334E5032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User Interface Examples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Go to the demos…</a:t>
            </a:r>
          </a:p>
          <a:p>
            <a:pPr lvl="1" eaLnBrk="1" hangingPunct="1"/>
            <a:r>
              <a:rPr lang="en-US" dirty="0"/>
              <a:t>Gnosis FireFox Plugin</a:t>
            </a:r>
          </a:p>
          <a:p>
            <a:pPr lvl="2" eaLnBrk="1" hangingPunct="1"/>
            <a:r>
              <a:rPr lang="en-US" dirty="0"/>
              <a:t>Thomson-Reuters</a:t>
            </a:r>
          </a:p>
          <a:p>
            <a:pPr lvl="1" eaLnBrk="1" hangingPunct="1"/>
            <a:r>
              <a:rPr lang="en-US" dirty="0"/>
              <a:t>Apache UIMA</a:t>
            </a:r>
          </a:p>
          <a:p>
            <a:pPr lvl="2" eaLnBrk="1" hangingPunct="1"/>
            <a:r>
              <a:rPr lang="en-US" dirty="0"/>
              <a:t>OpenSource Java Framework for Unstructured Information Management</a:t>
            </a:r>
          </a:p>
          <a:p>
            <a:pPr lvl="1" eaLnBrk="1" hangingPunct="1"/>
            <a:r>
              <a:rPr lang="en-US" dirty="0"/>
              <a:t>Many Others…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7FACE-2B92-AE46-A93D-3F94F1F9C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ClearForest Gnosis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1604963"/>
            <a:ext cx="67913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9D66-03EC-D247-8B98-C933A37E304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Gnosis Sidebar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4859338"/>
            <a:ext cx="5029200" cy="1198562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12573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943600" y="2857500"/>
            <a:ext cx="2486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857500" y="45720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04938"/>
            <a:ext cx="27622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Line 8"/>
          <p:cNvSpPr>
            <a:spLocks noChangeShapeType="1"/>
          </p:cNvSpPr>
          <p:nvPr/>
        </p:nvSpPr>
        <p:spPr bwMode="auto">
          <a:xfrm flipV="1">
            <a:off x="2628900" y="1371600"/>
            <a:ext cx="685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857500" y="2743200"/>
            <a:ext cx="3086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86000" y="3657600"/>
            <a:ext cx="1371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4ADC-258E-7A4B-B9D0-2492CFEC0A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Controls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46101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571500" y="2171700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Expand All</a:t>
            </a: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571500" y="42291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Collapse All</a:t>
            </a:r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2652713" y="19431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Highlight All</a:t>
            </a:r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5943600" y="3543300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 Current Page</a:t>
            </a:r>
          </a:p>
        </p:txBody>
      </p:sp>
      <p:sp>
        <p:nvSpPr>
          <p:cNvPr id="39948" name="Text Box 9"/>
          <p:cNvSpPr txBox="1">
            <a:spLocks noChangeArrowheads="1"/>
          </p:cNvSpPr>
          <p:nvPr/>
        </p:nvSpPr>
        <p:spPr bwMode="auto">
          <a:xfrm>
            <a:off x="3086100" y="4343400"/>
            <a:ext cx="194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Previous Word</a:t>
            </a:r>
          </a:p>
        </p:txBody>
      </p:sp>
      <p:sp>
        <p:nvSpPr>
          <p:cNvPr id="39949" name="Line 10"/>
          <p:cNvSpPr>
            <a:spLocks noChangeShapeType="1"/>
          </p:cNvSpPr>
          <p:nvPr/>
        </p:nvSpPr>
        <p:spPr bwMode="auto">
          <a:xfrm>
            <a:off x="1257300" y="2628900"/>
            <a:ext cx="5715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Line 11"/>
          <p:cNvSpPr>
            <a:spLocks noChangeShapeType="1"/>
          </p:cNvSpPr>
          <p:nvPr/>
        </p:nvSpPr>
        <p:spPr bwMode="auto">
          <a:xfrm>
            <a:off x="3086100" y="2400300"/>
            <a:ext cx="3429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Line 12"/>
          <p:cNvSpPr>
            <a:spLocks noChangeShapeType="1"/>
          </p:cNvSpPr>
          <p:nvPr/>
        </p:nvSpPr>
        <p:spPr bwMode="auto">
          <a:xfrm flipV="1">
            <a:off x="2057400" y="37719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3"/>
          <p:cNvSpPr txBox="1">
            <a:spLocks noChangeArrowheads="1"/>
          </p:cNvSpPr>
          <p:nvPr/>
        </p:nvSpPr>
        <p:spPr bwMode="auto">
          <a:xfrm>
            <a:off x="4457700" y="2057400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Highlight None</a:t>
            </a:r>
          </a:p>
        </p:txBody>
      </p:sp>
      <p:sp>
        <p:nvSpPr>
          <p:cNvPr id="39953" name="Text Box 14"/>
          <p:cNvSpPr txBox="1">
            <a:spLocks noChangeArrowheads="1"/>
          </p:cNvSpPr>
          <p:nvPr/>
        </p:nvSpPr>
        <p:spPr bwMode="auto">
          <a:xfrm>
            <a:off x="5372100" y="43434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Next Word</a:t>
            </a:r>
          </a:p>
        </p:txBody>
      </p:sp>
      <p:sp>
        <p:nvSpPr>
          <p:cNvPr id="39954" name="Line 15"/>
          <p:cNvSpPr>
            <a:spLocks noChangeShapeType="1"/>
          </p:cNvSpPr>
          <p:nvPr/>
        </p:nvSpPr>
        <p:spPr bwMode="auto">
          <a:xfrm flipV="1">
            <a:off x="4457700" y="3771900"/>
            <a:ext cx="2286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5" name="Line 16"/>
          <p:cNvSpPr>
            <a:spLocks noChangeShapeType="1"/>
          </p:cNvSpPr>
          <p:nvPr/>
        </p:nvSpPr>
        <p:spPr bwMode="auto">
          <a:xfrm flipH="1" flipV="1">
            <a:off x="5486400" y="3543300"/>
            <a:ext cx="571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C796F-AC6A-E543-BF34-AE10EA57BE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Music Albums and Groups</a:t>
            </a: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28700"/>
            <a:ext cx="56959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228600" y="4572000"/>
            <a:ext cx="11255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3"/>
              </a:rPr>
              <a:t>Link to</a:t>
            </a:r>
          </a:p>
          <a:p>
            <a:r>
              <a:rPr lang="en-US" sz="1400">
                <a:hlinkClick r:id="rId3"/>
              </a:rPr>
              <a:t>Rolling Stone</a:t>
            </a:r>
          </a:p>
          <a:p>
            <a:r>
              <a:rPr lang="en-US" sz="1400">
                <a:hlinkClick r:id="rId3"/>
              </a:rPr>
              <a:t>Article</a:t>
            </a:r>
            <a:endParaRPr lang="en-US" sz="1400"/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28600" y="1143000"/>
            <a:ext cx="25146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F682E-3179-3F4D-A262-89CC50E9DCD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Note that lists of songs are recognized</a:t>
            </a:r>
          </a:p>
        </p:txBody>
      </p: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2"/>
          <a:srcRect t="40520"/>
          <a:stretch>
            <a:fillRect/>
          </a:stretch>
        </p:blipFill>
        <p:spPr bwMode="auto">
          <a:xfrm>
            <a:off x="2514600" y="1828800"/>
            <a:ext cx="35337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04800" y="4495800"/>
            <a:ext cx="857974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Font typeface="Arial"/>
              <a:buChar char="•"/>
            </a:pPr>
            <a:r>
              <a:rPr lang="en-US" b="0" dirty="0"/>
              <a:t> Most entity extractors do not recognized lists</a:t>
            </a:r>
          </a:p>
          <a:p>
            <a:pPr algn="l">
              <a:buFont typeface="Arial"/>
              <a:buChar char="•"/>
            </a:pPr>
            <a:r>
              <a:rPr lang="en-US" b="0" dirty="0"/>
              <a:t> Without the full sentence syntax around an entity it is difficult to infer part-of-speech and semantics</a:t>
            </a:r>
          </a:p>
          <a:p>
            <a:pPr algn="l">
              <a:buFont typeface="Arial"/>
              <a:buChar char="•"/>
            </a:pPr>
            <a:r>
              <a:rPr lang="en-US" b="0" dirty="0"/>
              <a:t> Comments are typically difficult to analyze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11788B-E4FC-734C-8CAC-7C259CF33B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/>
              <a:t>Healthcare</a:t>
            </a: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28600" y="800100"/>
            <a:ext cx="86868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3475F-9E08-DA43-A38E-EDF3C7751AD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Development</a:t>
            </a:r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485900"/>
            <a:ext cx="68199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E7064-6807-644D-AF2C-10C0EBC7F7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BBN Identifinder</a:t>
            </a: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600200" y="914400"/>
            <a:ext cx="6315075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 McCreary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consultant from Minneapolis, Minnesota</a:t>
            </a:r>
          </a:p>
          <a:p>
            <a:r>
              <a:rPr lang="en-US" sz="2400" dirty="0"/>
              <a:t>25+ years experience in information technology (Bell Labs, Steve Job's NeXT Computer, US State Department, JPMorgan)</a:t>
            </a:r>
          </a:p>
          <a:p>
            <a:r>
              <a:rPr lang="en-US" sz="2400" dirty="0"/>
              <a:t>Focus on semantics, metadata, standards, XML, XQuery, structured search, natural language processing and annotations</a:t>
            </a:r>
          </a:p>
          <a:p>
            <a:r>
              <a:rPr lang="en-US" sz="2400" dirty="0"/>
              <a:t>W3C Invited expert on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 Calais</a:t>
            </a:r>
          </a:p>
        </p:txBody>
      </p:sp>
      <p:sp>
        <p:nvSpPr>
          <p:cNvPr id="46083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C2CEE-0B85-B645-B488-C5836F567AB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6086" name="Picture 8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62000" y="990600"/>
            <a:ext cx="793115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685800" y="1600200"/>
            <a:ext cx="1028700" cy="3429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773DA-D9BA-1949-AFC9-BB1E7F7E76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Entity Extraction Process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59263"/>
            <a:ext cx="7772400" cy="1798637"/>
          </a:xfrm>
        </p:spPr>
        <p:txBody>
          <a:bodyPr/>
          <a:lstStyle/>
          <a:p>
            <a:pPr eaLnBrk="1" hangingPunct="1"/>
            <a:r>
              <a:rPr lang="en-US" dirty="0"/>
              <a:t>Entity extraction is done in stages</a:t>
            </a:r>
          </a:p>
          <a:p>
            <a:pPr eaLnBrk="1" hangingPunct="1"/>
            <a:r>
              <a:rPr lang="en-US" dirty="0"/>
              <a:t>Simple systems have 4-6 processes</a:t>
            </a:r>
          </a:p>
          <a:p>
            <a:pPr eaLnBrk="1" hangingPunct="1"/>
            <a:r>
              <a:rPr lang="en-US" dirty="0"/>
              <a:t>Complex systems have 30+ stages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Harvest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 rot="10800000">
            <a:off x="1257300" y="22860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 rot="10800000">
            <a:off x="1028700" y="24003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 rot="10800000">
            <a:off x="800100" y="25146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 rot="10800000">
            <a:off x="571500" y="26289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57200" y="3200400"/>
            <a:ext cx="1406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Document</a:t>
            </a:r>
          </a:p>
          <a:p>
            <a:r>
              <a:rPr lang="en-US"/>
              <a:t>Collection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43100" y="1600200"/>
            <a:ext cx="2171700" cy="1714500"/>
            <a:chOff x="1224" y="1008"/>
            <a:chExt cx="1368" cy="1080"/>
          </a:xfrm>
        </p:grpSpPr>
        <p:sp>
          <p:nvSpPr>
            <p:cNvPr id="47128" name="Text Box 5"/>
            <p:cNvSpPr txBox="1">
              <a:spLocks noChangeArrowheads="1"/>
            </p:cNvSpPr>
            <p:nvPr/>
          </p:nvSpPr>
          <p:spPr bwMode="auto">
            <a:xfrm>
              <a:off x="1656" y="1008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Analysis</a:t>
              </a:r>
            </a:p>
          </p:txBody>
        </p:sp>
        <p:sp>
          <p:nvSpPr>
            <p:cNvPr id="112653" name="Rectangle 13"/>
            <p:cNvSpPr>
              <a:spLocks noChangeArrowheads="1"/>
            </p:cNvSpPr>
            <p:nvPr/>
          </p:nvSpPr>
          <p:spPr bwMode="auto">
            <a:xfrm>
              <a:off x="1512" y="1440"/>
              <a:ext cx="1080" cy="6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Entity</a:t>
              </a:r>
            </a:p>
            <a:p>
              <a:pPr>
                <a:defRPr/>
              </a:pPr>
              <a:r>
                <a:rPr lang="en-US"/>
                <a:t>Recognizer</a:t>
              </a:r>
            </a:p>
          </p:txBody>
        </p:sp>
        <p:sp>
          <p:nvSpPr>
            <p:cNvPr id="47130" name="Line 18"/>
            <p:cNvSpPr>
              <a:spLocks noChangeShapeType="1"/>
            </p:cNvSpPr>
            <p:nvPr/>
          </p:nvSpPr>
          <p:spPr bwMode="auto">
            <a:xfrm>
              <a:off x="1224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14800" y="1600200"/>
            <a:ext cx="2171700" cy="1714500"/>
            <a:chOff x="2592" y="1008"/>
            <a:chExt cx="1368" cy="1080"/>
          </a:xfrm>
        </p:grpSpPr>
        <p:sp>
          <p:nvSpPr>
            <p:cNvPr id="47125" name="Text Box 6"/>
            <p:cNvSpPr txBox="1">
              <a:spLocks noChangeArrowheads="1"/>
            </p:cNvSpPr>
            <p:nvPr/>
          </p:nvSpPr>
          <p:spPr bwMode="auto">
            <a:xfrm>
              <a:off x="3024" y="1008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Enrich</a:t>
              </a:r>
            </a:p>
          </p:txBody>
        </p:sp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2880" y="1440"/>
              <a:ext cx="1080" cy="64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Document</a:t>
              </a:r>
            </a:p>
            <a:p>
              <a:pPr>
                <a:defRPr/>
              </a:pPr>
              <a:r>
                <a:rPr lang="en-US"/>
                <a:t>Updater</a:t>
              </a:r>
            </a:p>
          </p:txBody>
        </p:sp>
        <p:sp>
          <p:nvSpPr>
            <p:cNvPr id="47127" name="Line 19"/>
            <p:cNvSpPr>
              <a:spLocks noChangeShapeType="1"/>
            </p:cNvSpPr>
            <p:nvPr/>
          </p:nvSpPr>
          <p:spPr bwMode="auto">
            <a:xfrm>
              <a:off x="2592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172200" y="1600200"/>
            <a:ext cx="2400300" cy="2286000"/>
            <a:chOff x="3888" y="1008"/>
            <a:chExt cx="1512" cy="1440"/>
          </a:xfrm>
        </p:grpSpPr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4248" y="1008"/>
              <a:ext cx="7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Integrate</a:t>
              </a:r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4104" y="144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Search Index</a:t>
              </a:r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4104" y="216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Mashups</a:t>
              </a:r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4104" y="180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Data Warehouse</a:t>
              </a: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3888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7AE55-EE50-4244-A0F6-0B52882126F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 of Speech Analysis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part-of-speech analysis to determine what role each word plays in a sentence</a:t>
            </a:r>
          </a:p>
          <a:p>
            <a:pPr eaLnBrk="1" hangingPunct="1"/>
            <a:r>
              <a:rPr lang="en-US" dirty="0"/>
              <a:t>Example</a:t>
            </a:r>
          </a:p>
          <a:p>
            <a:pPr lvl="1" eaLnBrk="1" hangingPunct="1"/>
            <a:r>
              <a:rPr lang="en-US" dirty="0"/>
              <a:t>#1: We saw a Robin on the grass.</a:t>
            </a:r>
          </a:p>
          <a:p>
            <a:pPr lvl="1" eaLnBrk="1" hangingPunct="1"/>
            <a:r>
              <a:rPr lang="en-US" dirty="0"/>
              <a:t>#2: Robin came to pick up the car.</a:t>
            </a:r>
          </a:p>
          <a:p>
            <a:pPr eaLnBrk="1" hangingPunct="1"/>
            <a:r>
              <a:rPr lang="en-US" dirty="0"/>
              <a:t>Syntax can tell you sentence #1 has a bird in it and #2 is a reference to a person</a:t>
            </a:r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>
            <a:off x="2068285" y="4321629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Line 5"/>
          <p:cNvSpPr>
            <a:spLocks noChangeShapeType="1"/>
          </p:cNvSpPr>
          <p:nvPr/>
        </p:nvSpPr>
        <p:spPr bwMode="auto">
          <a:xfrm>
            <a:off x="3739243" y="3842657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2743200" y="65532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Copyright 2011 Kelly-McCreary &amp; Associates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843-74EC-4D40-AE9B-A844124064C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 of Speech Example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/>
              <a:t>Input:</a:t>
            </a:r>
          </a:p>
          <a:p>
            <a:pPr lvl="1" eaLnBrk="1" hangingPunct="1"/>
            <a:r>
              <a:rPr lang="en-US" i="1" dirty="0"/>
              <a:t>The quick brown fox jumps over a lazy dog.</a:t>
            </a:r>
          </a:p>
          <a:p>
            <a:pPr eaLnBrk="1" hangingPunct="1"/>
            <a:r>
              <a:rPr lang="en-US" dirty="0"/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438400"/>
            <a:ext cx="3476625" cy="3786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rgbClr val="000096"/>
                </a:solidFill>
              </a:rPr>
              <a:t>&lt;words&gt;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The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"a"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quick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"a"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brown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"n"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fox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"v"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jumps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over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a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"a"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lazy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"n"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dog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"."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.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96"/>
                </a:solidFill>
              </a:rPr>
              <a:t>&lt;/words&gt;</a:t>
            </a:r>
            <a:endParaRPr lang="en-US" sz="2000"/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800100" y="3429000"/>
            <a:ext cx="160813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POS Key:</a:t>
            </a:r>
          </a:p>
          <a:p>
            <a:pPr algn="l"/>
            <a:r>
              <a:rPr lang="en-US" dirty="0"/>
              <a:t>a=adjective</a:t>
            </a:r>
          </a:p>
          <a:p>
            <a:pPr algn="l"/>
            <a:r>
              <a:rPr lang="en-US" dirty="0"/>
              <a:t>n=noun</a:t>
            </a:r>
          </a:p>
          <a:p>
            <a:pPr algn="l"/>
            <a:r>
              <a:rPr lang="en-US" dirty="0"/>
              <a:t>v=verb</a:t>
            </a:r>
          </a:p>
          <a:p>
            <a:pPr algn="l"/>
            <a:r>
              <a:rPr lang="en-US" dirty="0"/>
              <a:t>x=</a:t>
            </a:r>
            <a:r>
              <a:rPr lang="en-US" dirty="0" err="1"/>
              <a:t>stopword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Word Stemming &amp; Lemmatization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Remove the word suffix (“s” for plural, “ed” for past tense etc.)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8E2E4-25FE-BE43-9C03-887E30C3608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2438400"/>
            <a:ext cx="5265738" cy="378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96"/>
                </a:solidFill>
              </a:rPr>
              <a:t>&lt;output&gt;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"at"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"The"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The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"jj"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"quick"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quick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"jj"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"brown"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brown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"nn"</a:t>
            </a:r>
            <a:r>
              <a:rPr lang="en-US" sz="2000" b="0">
                <a:solidFill>
                  <a:srgbClr val="F5844C"/>
                </a:solidFill>
              </a:rPr>
              <a:t> </a:t>
            </a:r>
            <a:r>
              <a:rPr lang="en-US" sz="2000">
                <a:solidFill>
                  <a:srgbClr val="F5844C"/>
                </a:solidFill>
              </a:rPr>
              <a:t>stem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"fox"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foxes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"vb"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"jump"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jump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"in"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"over"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over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"at"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"the"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the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"jj"</a:t>
            </a:r>
            <a:r>
              <a:rPr lang="en-US" sz="2000" b="0">
                <a:solidFill>
                  <a:srgbClr val="F5844C"/>
                </a:solidFill>
              </a:rPr>
              <a:t> </a:t>
            </a:r>
            <a:r>
              <a:rPr lang="en-US" sz="2000">
                <a:solidFill>
                  <a:srgbClr val="F5844C"/>
                </a:solidFill>
              </a:rPr>
              <a:t>stem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"lazi"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lazy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"nn"</a:t>
            </a:r>
            <a:r>
              <a:rPr lang="en-US" sz="2000" b="0">
                <a:solidFill>
                  <a:srgbClr val="F5844C"/>
                </a:solidFill>
              </a:rPr>
              <a:t> </a:t>
            </a:r>
            <a:r>
              <a:rPr lang="en-US" sz="2000">
                <a:solidFill>
                  <a:srgbClr val="F5844C"/>
                </a:solidFill>
              </a:rPr>
              <a:t>stem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"dog"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dogs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"."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"."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.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</a:t>
            </a:r>
            <a:r>
              <a:rPr lang="en-US" sz="2000" b="0">
                <a:solidFill>
                  <a:srgbClr val="000096"/>
                </a:solidFill>
              </a:rPr>
              <a:t>&lt;/output&gt;</a:t>
            </a:r>
            <a:endParaRPr lang="en-US" sz="2000" b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082F5-8CE6-7C46-8ED9-0BCBAED99F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Noun Phrases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Groups of words that describe a single object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400" u="sng" dirty="0"/>
              <a:t>quick brown fox </a:t>
            </a:r>
            <a:r>
              <a:rPr lang="en-US" sz="2400" dirty="0"/>
              <a:t>jumps over the </a:t>
            </a:r>
            <a:r>
              <a:rPr lang="en-US" sz="2400" u="sng" dirty="0"/>
              <a:t>lazy dog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800" dirty="0"/>
              <a:t>Look for groups of adjectives before nouns</a:t>
            </a:r>
          </a:p>
          <a:p>
            <a:pPr lvl="1" eaLnBrk="1" hangingPunct="1"/>
            <a:r>
              <a:rPr lang="en-US" sz="2400" dirty="0"/>
              <a:t>"quick brown </a:t>
            </a:r>
            <a:r>
              <a:rPr lang="en-US" sz="2400" b="1" dirty="0"/>
              <a:t>fox"</a:t>
            </a:r>
          </a:p>
          <a:p>
            <a:pPr lvl="1" eaLnBrk="1" hangingPunct="1"/>
            <a:r>
              <a:rPr lang="en-US" sz="2400" dirty="0"/>
              <a:t>"lazy </a:t>
            </a:r>
            <a:r>
              <a:rPr lang="en-US" sz="2400" b="1" dirty="0"/>
              <a:t>dog"</a:t>
            </a:r>
          </a:p>
          <a:p>
            <a:pPr eaLnBrk="1" hangingPunct="1"/>
            <a:r>
              <a:rPr lang="en-US" sz="2800" dirty="0"/>
              <a:t>Find the “root words” or “head noun”</a:t>
            </a:r>
          </a:p>
          <a:p>
            <a:pPr lvl="1" eaLnBrk="1" hangingPunct="1"/>
            <a:r>
              <a:rPr lang="en-US" sz="2400" dirty="0"/>
              <a:t>fox</a:t>
            </a:r>
          </a:p>
          <a:p>
            <a:pPr lvl="1" eaLnBrk="1" hangingPunct="1"/>
            <a:r>
              <a:rPr lang="en-US" sz="2400" dirty="0"/>
              <a:t>dog</a:t>
            </a:r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>
            <a:off x="2111829" y="2133599"/>
            <a:ext cx="2090058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>
            <a:off x="6384471" y="2133600"/>
            <a:ext cx="114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Noun Phrases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Groups of Nouns</a:t>
            </a:r>
          </a:p>
          <a:p>
            <a:pPr lvl="1" eaLnBrk="1" hangingPunct="1"/>
            <a:r>
              <a:rPr lang="en-US" sz="2000" i="1" dirty="0"/>
              <a:t>…the Space Shuttle…</a:t>
            </a:r>
          </a:p>
          <a:p>
            <a:pPr lvl="1" eaLnBrk="1" hangingPunct="1"/>
            <a:r>
              <a:rPr lang="en-US" sz="2000" i="1" dirty="0"/>
              <a:t>…the University of Minnesota Department of Computer Science…</a:t>
            </a:r>
          </a:p>
          <a:p>
            <a:pPr eaLnBrk="1" hangingPunct="1"/>
            <a:r>
              <a:rPr lang="en-US" sz="2800" dirty="0"/>
              <a:t>Determiners</a:t>
            </a:r>
          </a:p>
          <a:p>
            <a:pPr lvl="1" eaLnBrk="1" hangingPunct="1"/>
            <a:r>
              <a:rPr lang="en-US" sz="2400" dirty="0"/>
              <a:t>Small words that co-exist in and around noun phrases</a:t>
            </a:r>
          </a:p>
          <a:p>
            <a:pPr lvl="1" eaLnBrk="1" hangingPunct="1"/>
            <a:r>
              <a:rPr lang="en-US" dirty="0"/>
              <a:t>Examples</a:t>
            </a:r>
          </a:p>
          <a:p>
            <a:pPr lvl="2" eaLnBrk="1" hangingPunct="1"/>
            <a:r>
              <a:rPr lang="en-US" dirty="0"/>
              <a:t>Articles (the, a)</a:t>
            </a:r>
          </a:p>
          <a:p>
            <a:pPr lvl="2" eaLnBrk="1" hangingPunct="1"/>
            <a:r>
              <a:rPr lang="en-US" dirty="0"/>
              <a:t>Demonstratives (this, that)</a:t>
            </a:r>
          </a:p>
          <a:p>
            <a:pPr lvl="2" eaLnBrk="1" hangingPunct="1"/>
            <a:r>
              <a:rPr lang="en-US" dirty="0"/>
              <a:t>Numeric modifiers (two, five)</a:t>
            </a:r>
          </a:p>
          <a:p>
            <a:pPr lvl="2" eaLnBrk="1" hangingPunct="1"/>
            <a:r>
              <a:rPr lang="en-US" dirty="0"/>
              <a:t>Possessives (my, our, their)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751D8-7871-E445-ACA0-8E79A11BE39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Noun Phrases (continued)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Adjectives Modify Nouns</a:t>
            </a:r>
          </a:p>
          <a:p>
            <a:pPr lvl="1" eaLnBrk="1" hangingPunct="1"/>
            <a:r>
              <a:rPr lang="en-US" sz="1600" i="1" dirty="0"/>
              <a:t>…the big red ball</a:t>
            </a:r>
          </a:p>
          <a:p>
            <a:pPr lvl="1" eaLnBrk="1" hangingPunct="1"/>
            <a:r>
              <a:rPr lang="en-US" sz="1600" i="1" dirty="0"/>
              <a:t>…the ball that was big and red</a:t>
            </a:r>
          </a:p>
          <a:p>
            <a:pPr eaLnBrk="1" hangingPunct="1"/>
            <a:r>
              <a:rPr lang="en-US" sz="2000" dirty="0"/>
              <a:t>Complements (Prepositional Phrases)</a:t>
            </a:r>
          </a:p>
          <a:p>
            <a:pPr lvl="1" eaLnBrk="1" hangingPunct="1"/>
            <a:r>
              <a:rPr lang="en-US" sz="1600" i="1" dirty="0"/>
              <a:t>…my software</a:t>
            </a:r>
          </a:p>
          <a:p>
            <a:pPr lvl="1" eaLnBrk="1" hangingPunct="1"/>
            <a:r>
              <a:rPr lang="en-US" sz="1600" i="1" dirty="0"/>
              <a:t>…the program that we wrote</a:t>
            </a:r>
          </a:p>
          <a:p>
            <a:pPr lvl="1" eaLnBrk="1" hangingPunct="1"/>
            <a:r>
              <a:rPr lang="en-US" sz="1600" i="1" dirty="0"/>
              <a:t>Complements complete the meaning</a:t>
            </a:r>
          </a:p>
          <a:p>
            <a:pPr eaLnBrk="1" hangingPunct="1"/>
            <a:r>
              <a:rPr lang="en-US" sz="2000" dirty="0"/>
              <a:t>Modifiers</a:t>
            </a:r>
          </a:p>
          <a:p>
            <a:pPr lvl="1" eaLnBrk="1" hangingPunct="1"/>
            <a:r>
              <a:rPr lang="en-US" sz="1600" dirty="0"/>
              <a:t>Pre-modifiers – before the noun</a:t>
            </a:r>
          </a:p>
          <a:p>
            <a:pPr lvl="1" eaLnBrk="1" hangingPunct="1"/>
            <a:r>
              <a:rPr lang="en-US" sz="1600" dirty="0"/>
              <a:t>Post-modifiers – after the noun</a:t>
            </a:r>
          </a:p>
          <a:p>
            <a:pPr lvl="1" eaLnBrk="1" hangingPunct="1"/>
            <a:r>
              <a:rPr lang="en-US" sz="1600" dirty="0"/>
              <a:t>Modifiers are optional</a:t>
            </a:r>
          </a:p>
          <a:p>
            <a:pPr eaLnBrk="1" hangingPunct="1"/>
            <a:r>
              <a:rPr lang="en-US" sz="2000" dirty="0"/>
              <a:t>Missing Nouns</a:t>
            </a:r>
          </a:p>
          <a:p>
            <a:pPr lvl="1" eaLnBrk="1" hangingPunct="1"/>
            <a:r>
              <a:rPr lang="en-US" sz="1600" dirty="0"/>
              <a:t>"The Great One"</a:t>
            </a:r>
          </a:p>
          <a:p>
            <a:pPr eaLnBrk="1" hangingPunct="1"/>
            <a:endParaRPr lang="en-US" sz="4000" dirty="0"/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61309A-1C0C-8B44-B11D-E21901A9492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D804D-5F70-2C47-A928-026A8C7E8CC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 Word Units (MWUs)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772400" cy="2819400"/>
          </a:xfrm>
        </p:spPr>
        <p:txBody>
          <a:bodyPr/>
          <a:lstStyle/>
          <a:p>
            <a:pPr eaLnBrk="1" hangingPunct="1"/>
            <a:r>
              <a:rPr lang="en-US" dirty="0"/>
              <a:t>A sets of consecutive words used to describe a single named entity</a:t>
            </a:r>
          </a:p>
          <a:p>
            <a:pPr eaLnBrk="1" hangingPunct="1"/>
            <a:r>
              <a:rPr lang="en-US" dirty="0"/>
              <a:t>Entity Extraction is the process of finding MWUs and associating them with a controlled vocabulary</a:t>
            </a:r>
          </a:p>
          <a:p>
            <a:pPr eaLnBrk="1" hangingPunct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8001000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i="1" dirty="0">
                <a:solidFill>
                  <a:srgbClr val="595959"/>
                </a:solidFill>
              </a:rPr>
              <a:t>The seminar on semantic web technologies will be held at </a:t>
            </a:r>
            <a:r>
              <a:rPr lang="en-US" sz="2000" i="1" dirty="0">
                <a:solidFill>
                  <a:srgbClr val="800000"/>
                </a:solidFill>
              </a:rPr>
              <a:t>&lt;e:organization&gt;</a:t>
            </a:r>
            <a:r>
              <a:rPr lang="en-US" sz="2000" i="1" dirty="0"/>
              <a:t>the University of Minnesota Department of Computer Science</a:t>
            </a:r>
            <a:r>
              <a:rPr lang="en-US" sz="2000" i="1" dirty="0">
                <a:solidFill>
                  <a:srgbClr val="800000"/>
                </a:solidFill>
              </a:rPr>
              <a:t>&lt;/e:organization&gt; </a:t>
            </a:r>
            <a:r>
              <a:rPr lang="en-US" sz="2000" i="1" dirty="0">
                <a:solidFill>
                  <a:srgbClr val="595959"/>
                </a:solidFill>
              </a:rPr>
              <a:t>on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800000"/>
                </a:solidFill>
              </a:rPr>
              <a:t>&lt;e:date&gt;</a:t>
            </a:r>
            <a:r>
              <a:rPr lang="en-US" sz="2000" i="1" dirty="0"/>
              <a:t>September 12</a:t>
            </a:r>
            <a:r>
              <a:rPr lang="en-US" sz="2000" i="1" baseline="30000" dirty="0"/>
              <a:t>th</a:t>
            </a:r>
            <a:r>
              <a:rPr lang="en-US" sz="2000" i="1" dirty="0"/>
              <a:t>, 2010</a:t>
            </a:r>
            <a:r>
              <a:rPr lang="en-US" sz="2000" i="1" dirty="0">
                <a:solidFill>
                  <a:srgbClr val="800000"/>
                </a:solidFill>
              </a:rPr>
              <a:t>&lt;/e:date&gt;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12ED5-9A9B-564D-9FD2-D149512D7AF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Regular Expressions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rule-based matching system where the specification of the matching rules is stored using a highly compact notation</a:t>
            </a:r>
          </a:p>
          <a:p>
            <a:pPr lvl="1" eaLnBrk="1" hangingPunct="1"/>
            <a:r>
              <a:rPr lang="en-US" sz="2400" dirty="0"/>
              <a:t>\</a:t>
            </a:r>
            <a:r>
              <a:rPr lang="en-US" sz="2400" dirty="0" err="1"/>
              <a:t>d</a:t>
            </a:r>
            <a:r>
              <a:rPr lang="en-US" sz="2400" dirty="0"/>
              <a:t> for digit</a:t>
            </a:r>
          </a:p>
          <a:p>
            <a:pPr lvl="1" eaLnBrk="1" hangingPunct="1"/>
            <a:r>
              <a:rPr lang="en-US" sz="2400" dirty="0"/>
              <a:t>\D for a non-digit</a:t>
            </a:r>
          </a:p>
          <a:p>
            <a:pPr lvl="1" eaLnBrk="1" hangingPunct="1"/>
            <a:r>
              <a:rPr lang="en-US" sz="2400" dirty="0"/>
              <a:t>\</a:t>
            </a:r>
            <a:r>
              <a:rPr lang="en-US" sz="2400" dirty="0" err="1"/>
              <a:t>s</a:t>
            </a:r>
            <a:r>
              <a:rPr lang="en-US" sz="2400" dirty="0"/>
              <a:t> for any whitespace (space, tab, newline)</a:t>
            </a:r>
          </a:p>
          <a:p>
            <a:pPr lvl="1" eaLnBrk="1" hangingPunct="1"/>
            <a:r>
              <a:rPr lang="en-US" sz="2400" dirty="0"/>
              <a:t>\S for any non-whitespace</a:t>
            </a:r>
          </a:p>
          <a:p>
            <a:pPr eaLnBrk="1" hangingPunct="1"/>
            <a:r>
              <a:rPr lang="en-US" sz="2800" dirty="0"/>
              <a:t>Can be run without formal part-of-speech and sentence structure understanding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Trends for 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Shorter Documents</a:t>
            </a:r>
          </a:p>
          <a:p>
            <a:r>
              <a:rPr lang="en-US" sz="2000" dirty="0"/>
              <a:t>More Metadata in Documents</a:t>
            </a:r>
          </a:p>
          <a:p>
            <a:r>
              <a:rPr lang="en-US" sz="2000" dirty="0"/>
              <a:t>More links and annotations within Documents</a:t>
            </a:r>
          </a:p>
          <a:p>
            <a:r>
              <a:rPr lang="en-US" sz="2000" dirty="0"/>
              <a:t>Better Open Source Entity Extraction (EE) Tools</a:t>
            </a:r>
          </a:p>
          <a:p>
            <a:pPr lvl="1"/>
            <a:r>
              <a:rPr lang="en-US" sz="1800" dirty="0"/>
              <a:t>UIMA is a full Apache project (graduated from "Incubator")</a:t>
            </a:r>
          </a:p>
          <a:p>
            <a:r>
              <a:rPr lang="en-US" sz="2000" dirty="0"/>
              <a:t>Better integration of Tools into Content Management Systems (CMS)</a:t>
            </a:r>
          </a:p>
          <a:p>
            <a:pPr lvl="1"/>
            <a:r>
              <a:rPr lang="en-US" sz="1800" dirty="0"/>
              <a:t>e.g. – </a:t>
            </a:r>
            <a:r>
              <a:rPr lang="en-US" sz="1800" dirty="0" err="1"/>
              <a:t>OpenCalais</a:t>
            </a:r>
            <a:r>
              <a:rPr lang="en-US" sz="1800" dirty="0"/>
              <a:t> </a:t>
            </a:r>
            <a:r>
              <a:rPr lang="en-US" sz="1800" dirty="0" err="1"/>
              <a:t>plugins</a:t>
            </a:r>
            <a:r>
              <a:rPr lang="en-US" sz="1800" dirty="0"/>
              <a:t> for </a:t>
            </a:r>
            <a:r>
              <a:rPr lang="en-US" sz="1800" dirty="0" err="1"/>
              <a:t>Drupal</a:t>
            </a:r>
            <a:endParaRPr lang="en-US" sz="1800" dirty="0"/>
          </a:p>
          <a:p>
            <a:pPr lvl="1"/>
            <a:r>
              <a:rPr lang="en-US" sz="1800" dirty="0"/>
              <a:t>http://drupal.org/project/opencalais</a:t>
            </a:r>
          </a:p>
          <a:p>
            <a:r>
              <a:rPr lang="en-US" sz="2000" dirty="0"/>
              <a:t>Web-based verification and editing</a:t>
            </a:r>
          </a:p>
          <a:p>
            <a:pPr lvl="1"/>
            <a:r>
              <a:rPr lang="en-US" sz="1800" dirty="0"/>
              <a:t>TEI-annotator web annotator example</a:t>
            </a:r>
          </a:p>
          <a:p>
            <a:r>
              <a:rPr lang="en-US" sz="2000" dirty="0"/>
              <a:t>Standards</a:t>
            </a:r>
          </a:p>
          <a:p>
            <a:pPr lvl="1"/>
            <a:r>
              <a:rPr lang="en-US" sz="1800" dirty="0"/>
              <a:t>Growth of RDFa</a:t>
            </a:r>
          </a:p>
          <a:p>
            <a:pPr lvl="1"/>
            <a:r>
              <a:rPr lang="en-US" sz="1800" dirty="0"/>
              <a:t>Growth of Microformats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UIMA Regex Parameters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104900"/>
          </a:xfrm>
        </p:spPr>
        <p:txBody>
          <a:bodyPr/>
          <a:lstStyle/>
          <a:p>
            <a:pPr eaLnBrk="1" hangingPunct="1"/>
            <a:r>
              <a:rPr lang="en-US"/>
              <a:t>Example of conference room number extractor (Eclipse User Interface)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C419D-EDCE-6C41-9E2D-1AEF7C0A5F3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632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5334000" cy="36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28" name="Straight Connector 8"/>
          <p:cNvCxnSpPr>
            <a:cxnSpLocks noChangeShapeType="1"/>
          </p:cNvCxnSpPr>
          <p:nvPr/>
        </p:nvCxnSpPr>
        <p:spPr bwMode="auto">
          <a:xfrm rot="10800000" flipV="1">
            <a:off x="5715000" y="2438400"/>
            <a:ext cx="190500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7086600" y="1371600"/>
            <a:ext cx="1517650" cy="708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Patterns Set</a:t>
            </a:r>
          </a:p>
          <a:p>
            <a:pPr algn="l"/>
            <a:r>
              <a:rPr lang="en-US" sz="2000" b="0">
                <a:solidFill>
                  <a:srgbClr val="0000FF"/>
                </a:solidFill>
              </a:rPr>
              <a:t>(implicit or)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50349-64ED-E446-A86D-14F4D5B4A94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Social Security Numbers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695700"/>
          </a:xfrm>
        </p:spPr>
        <p:txBody>
          <a:bodyPr/>
          <a:lstStyle/>
          <a:p>
            <a:pPr eaLnBrk="1" hangingPunct="1"/>
            <a:r>
              <a:rPr lang="en-US" sz="2400" dirty="0"/>
              <a:t>Finding a pattern of</a:t>
            </a:r>
          </a:p>
          <a:p>
            <a:pPr lvl="1" eaLnBrk="1" hangingPunct="1"/>
            <a:r>
              <a:rPr lang="en-US" sz="2000" dirty="0"/>
              <a:t>Three digits </a:t>
            </a:r>
            <a:r>
              <a:rPr lang="en-US" sz="3200" b="1" dirty="0">
                <a:latin typeface="Courier New" charset="0"/>
              </a:rPr>
              <a:t>\d{3}</a:t>
            </a:r>
          </a:p>
          <a:p>
            <a:pPr lvl="1" eaLnBrk="1" hangingPunct="1"/>
            <a:r>
              <a:rPr lang="en-US" sz="2000" dirty="0"/>
              <a:t>Dash</a:t>
            </a:r>
          </a:p>
          <a:p>
            <a:pPr lvl="1" eaLnBrk="1" hangingPunct="1"/>
            <a:r>
              <a:rPr lang="en-US" sz="2000" dirty="0"/>
              <a:t>Two digits </a:t>
            </a:r>
            <a:r>
              <a:rPr lang="en-US" sz="3200" b="1" dirty="0">
                <a:latin typeface="Courier New" charset="0"/>
              </a:rPr>
              <a:t>\d{2}</a:t>
            </a:r>
          </a:p>
          <a:p>
            <a:pPr lvl="1" eaLnBrk="1" hangingPunct="1"/>
            <a:r>
              <a:rPr lang="en-US" sz="2000" dirty="0"/>
              <a:t>Dash</a:t>
            </a:r>
          </a:p>
          <a:p>
            <a:pPr lvl="1" eaLnBrk="1" hangingPunct="1"/>
            <a:r>
              <a:rPr lang="en-US" sz="2000" dirty="0"/>
              <a:t>Four digits </a:t>
            </a:r>
            <a:r>
              <a:rPr lang="en-US" sz="3200" b="1" dirty="0">
                <a:latin typeface="Courier New" charset="0"/>
              </a:rPr>
              <a:t>\d{4}</a:t>
            </a:r>
          </a:p>
          <a:p>
            <a:pPr lvl="1" eaLnBrk="1" hangingPunct="1"/>
            <a:r>
              <a:rPr lang="en-US" sz="2000" dirty="0"/>
              <a:t>Matches: 123-45-6789</a:t>
            </a:r>
          </a:p>
          <a:p>
            <a:pPr lvl="1" eaLnBrk="1" hangingPunct="1"/>
            <a:r>
              <a:rPr lang="en-US" sz="2000" dirty="0"/>
              <a:t>Does not match 12-456-7890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295400"/>
            <a:ext cx="48641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200">
                <a:latin typeface="Courier New" charset="0"/>
              </a:rPr>
              <a:t>^\d{3}-\d{2}-\d{4}$</a:t>
            </a:r>
            <a:r>
              <a:rPr lang="en-US"/>
              <a:t> </a:t>
            </a:r>
          </a:p>
          <a:p>
            <a:pPr>
              <a:defRPr/>
            </a:pPr>
            <a:endParaRPr lang="en-US" sz="320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1E15F-FDC7-794C-BC30-2A1569EA1C5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with IDE (oXygen)</a:t>
            </a:r>
          </a:p>
        </p:txBody>
      </p:sp>
      <p:pic>
        <p:nvPicPr>
          <p:cNvPr id="58374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057400" y="1066800"/>
            <a:ext cx="49530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452AC-08B3-DE43-9083-BC1F20F900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 Matching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Some entitles such as dates can be recognized with high precision by looking for patters of numbers and letters: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January 7</a:t>
            </a:r>
            <a:r>
              <a:rPr lang="en-US" sz="2400" baseline="30000" dirty="0"/>
              <a:t>th</a:t>
            </a:r>
            <a:r>
              <a:rPr lang="en-US" sz="2400" dirty="0"/>
              <a:t>,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Feb. 2</a:t>
            </a:r>
            <a:r>
              <a:rPr lang="en-US" sz="2400" baseline="30000" dirty="0"/>
              <a:t>nd</a:t>
            </a:r>
            <a:r>
              <a:rPr lang="en-US" sz="2400" dirty="0"/>
              <a:t>,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9-12-1980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2010-06-31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Thanksgiving 2010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of the above can be found by setting up regular expression and small dictionaries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E25F9C-5FEE-AD48-B6DB-D938CEE1106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Recognizing E-mail Address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/>
              <a:t>Finding valid E-mail addresses can be done by a single regular expression </a:t>
            </a:r>
          </a:p>
          <a:p>
            <a:pPr eaLnBrk="1" hangingPunct="1"/>
            <a:r>
              <a:rPr lang="en-US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7848600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 algn="l">
              <a:defRPr/>
            </a:pPr>
            <a:r>
              <a:rPr lang="en-US">
                <a:latin typeface="Courier New" charset="0"/>
              </a:rPr>
              <a:t>[A-Za-z0-9](([_\.\-]?[a-zA-Z0-9]+)*)@</a:t>
            </a:r>
          </a:p>
          <a:p>
            <a:pPr marL="0" lvl="1" algn="l">
              <a:defRPr/>
            </a:pPr>
            <a:r>
              <a:rPr lang="en-US">
                <a:latin typeface="Courier New" charset="0"/>
              </a:rPr>
              <a:t>([A-Za-z0-9]+)</a:t>
            </a:r>
          </a:p>
          <a:p>
            <a:pPr marL="0" lvl="1" algn="l">
              <a:defRPr/>
            </a:pPr>
            <a:r>
              <a:rPr lang="en-US">
                <a:latin typeface="Courier New" charset="0"/>
              </a:rPr>
              <a:t>(([\.\-]?[a-zA-Z0-9]+)*)\.([A-Za-z]{2,}) </a:t>
            </a:r>
          </a:p>
          <a:p>
            <a:pPr algn="l"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638800"/>
            <a:ext cx="15875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See Regex.org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RegExLib.com</a:t>
            </a:r>
          </a:p>
        </p:txBody>
      </p:sp>
      <p:sp>
        <p:nvSpPr>
          <p:cNvPr id="6144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84F9E-A69B-824F-8708-2FC6E9BB2E2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1446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680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8"/>
          <p:cNvPicPr>
            <a:picLocks noChangeAspect="1"/>
          </p:cNvPicPr>
          <p:nvPr/>
        </p:nvPicPr>
        <p:blipFill>
          <a:blip/>
          <a:srcRect b="53067"/>
          <a:stretch>
            <a:fillRect/>
          </a:stretch>
        </p:blipFill>
        <p:spPr bwMode="auto">
          <a:xfrm>
            <a:off x="609600" y="10668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Scan for adjacent words that start with upper-case letters.  Look for name prefixes (Mr., Ms., Dr.) and suffixes (Jr., III)</a:t>
            </a:r>
          </a:p>
          <a:p>
            <a:pPr lvl="1" eaLnBrk="1" hangingPunct="1"/>
            <a:r>
              <a:rPr lang="en-US" sz="2400"/>
              <a:t>John Smith Jr.</a:t>
            </a:r>
          </a:p>
          <a:p>
            <a:pPr lvl="1" eaLnBrk="1" hangingPunct="1"/>
            <a:r>
              <a:rPr lang="en-US" sz="2400"/>
              <a:t>Ms. Jane Doe</a:t>
            </a:r>
          </a:p>
          <a:p>
            <a:pPr lvl="1" eaLnBrk="1" hangingPunct="1"/>
            <a:r>
              <a:rPr lang="en-US" sz="2400"/>
              <a:t>George Washington (when not inside of George Washington University)</a:t>
            </a:r>
          </a:p>
          <a:p>
            <a:pPr eaLnBrk="1" hangingPunct="1"/>
            <a:r>
              <a:rPr lang="en-US" sz="2800"/>
              <a:t>Many exceptions:</a:t>
            </a:r>
          </a:p>
          <a:p>
            <a:pPr lvl="1" eaLnBrk="1" hangingPunct="1"/>
            <a:r>
              <a:rPr lang="en-US" sz="2400"/>
              <a:t>Megan O’Brian</a:t>
            </a:r>
          </a:p>
          <a:p>
            <a:pPr lvl="1" eaLnBrk="1" hangingPunct="1"/>
            <a:r>
              <a:rPr lang="en-US" sz="2400"/>
              <a:t>Baron von Brown</a:t>
            </a:r>
          </a:p>
          <a:p>
            <a:pPr lvl="1" eaLnBrk="1" hangingPunct="1"/>
            <a:r>
              <a:rPr lang="en-US" sz="2400"/>
              <a:t>Dr. Smith lives on Maple Dr.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73345-AE6D-DB43-B190-7247240CEA6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D23F3-EFA6-C24D-AD28-7C1E09FBF33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Challenges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entities are very difficult to recognize without contextual knowledge</a:t>
            </a:r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i="1" dirty="0"/>
              <a:t>some companies like Intel and Microsoft</a:t>
            </a:r>
          </a:p>
          <a:p>
            <a:pPr lvl="1" eaLnBrk="1" hangingPunct="1"/>
            <a:r>
              <a:rPr lang="en-US" i="1" dirty="0"/>
              <a:t>some companies like Procter and Gamble</a:t>
            </a:r>
          </a:p>
          <a:p>
            <a:pPr eaLnBrk="1" hangingPunct="1"/>
            <a:r>
              <a:rPr lang="en-US" dirty="0"/>
              <a:t>Sometimes “and” joins two entities</a:t>
            </a:r>
          </a:p>
          <a:p>
            <a:pPr eaLnBrk="1" hangingPunct="1"/>
            <a:r>
              <a:rPr lang="en-US" dirty="0"/>
              <a:t>Sometimes “and” is part of the name of a single entity</a:t>
            </a:r>
          </a:p>
        </p:txBody>
      </p:sp>
      <p:sp>
        <p:nvSpPr>
          <p:cNvPr id="63495" name="Line 4"/>
          <p:cNvSpPr>
            <a:spLocks noChangeShapeType="1"/>
          </p:cNvSpPr>
          <p:nvPr/>
        </p:nvSpPr>
        <p:spPr bwMode="auto">
          <a:xfrm>
            <a:off x="4953000" y="32766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6" name="Line 5"/>
          <p:cNvSpPr>
            <a:spLocks noChangeShapeType="1"/>
          </p:cNvSpPr>
          <p:nvPr/>
        </p:nvSpPr>
        <p:spPr bwMode="auto">
          <a:xfrm>
            <a:off x="6400800" y="3276600"/>
            <a:ext cx="1371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Line 6"/>
          <p:cNvSpPr>
            <a:spLocks noChangeShapeType="1"/>
          </p:cNvSpPr>
          <p:nvPr/>
        </p:nvSpPr>
        <p:spPr bwMode="auto">
          <a:xfrm>
            <a:off x="4953000" y="3810000"/>
            <a:ext cx="3200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3CA91-BDC5-0546-A59F-98E42CB69A3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 2: Entity Extraction Tools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59338"/>
            <a:ext cx="7772400" cy="1198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Know your tools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Use the right tools for the right job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Entity Extraction has many tools…</a:t>
            </a:r>
          </a:p>
        </p:txBody>
      </p:sp>
      <p:pic>
        <p:nvPicPr>
          <p:cNvPr id="64519" name="Picture 4" descr="MCj03976360000[1]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222375" y="1747838"/>
            <a:ext cx="1833563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5" descr="MCj03976500000[1]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568700" y="1543050"/>
            <a:ext cx="18573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6" descr="MCj039764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7900" y="1600200"/>
            <a:ext cx="1820863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7" descr="MCj039764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25" y="3244850"/>
            <a:ext cx="185578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3" name="Picture 8" descr="MCj039764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6175" y="3355975"/>
            <a:ext cx="18256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3297A-B314-B34A-9C1E-414BB3B32E7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Extraction Strategies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3314700"/>
            <a:ext cx="6972300" cy="285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Statistical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Requires a training “corpus”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Language independent (if you have the corpus)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Rule-based (Grammar)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Understand the rules of grammar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Language dependant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Combination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Blend the best of both rules</a:t>
            </a:r>
          </a:p>
        </p:txBody>
      </p:sp>
      <p:pic>
        <p:nvPicPr>
          <p:cNvPr id="655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14500"/>
            <a:ext cx="32480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Text Box 5"/>
          <p:cNvSpPr txBox="1">
            <a:spLocks noChangeArrowheads="1"/>
          </p:cNvSpPr>
          <p:nvPr/>
        </p:nvSpPr>
        <p:spPr bwMode="auto">
          <a:xfrm>
            <a:off x="1143000" y="2400300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Statistical Approach</a:t>
            </a:r>
          </a:p>
        </p:txBody>
      </p:sp>
      <p:sp>
        <p:nvSpPr>
          <p:cNvPr id="65545" name="Text Box 6"/>
          <p:cNvSpPr txBox="1">
            <a:spLocks noChangeArrowheads="1"/>
          </p:cNvSpPr>
          <p:nvPr/>
        </p:nvSpPr>
        <p:spPr bwMode="auto">
          <a:xfrm>
            <a:off x="5715000" y="2400300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Rule Approach</a:t>
            </a:r>
          </a:p>
        </p:txBody>
      </p:sp>
      <p:sp>
        <p:nvSpPr>
          <p:cNvPr id="65546" name="Text Box 7"/>
          <p:cNvSpPr txBox="1">
            <a:spLocks noChangeArrowheads="1"/>
          </p:cNvSpPr>
          <p:nvPr/>
        </p:nvSpPr>
        <p:spPr bwMode="auto">
          <a:xfrm>
            <a:off x="5349875" y="1560513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charset="0"/>
              </a:rPr>
              <a:t>if (condition)</a:t>
            </a:r>
          </a:p>
          <a:p>
            <a:r>
              <a:rPr lang="en-US" sz="2000">
                <a:latin typeface="Courier New" charset="0"/>
              </a:rPr>
              <a:t>   then (action)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D11B0-7708-F945-8F95-506D6F8695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6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Agenda/Objective</a:t>
            </a:r>
          </a:p>
        </p:txBody>
      </p:sp>
      <p:sp>
        <p:nvSpPr>
          <p:cNvPr id="19462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625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Definition of Entity Extraction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Extracting significant items from a text document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Key Terms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Semantically precise definitions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Part of speech analysis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Probabilistic analysis and grammar rule-based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Integrating Entity Extraction in the Enterprise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Search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Data Warehouse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Business Intelligence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Mashups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Future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Standards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Customizability/Declarative Languages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Usability for non-programmers</a:t>
            </a:r>
          </a:p>
          <a:p>
            <a:pPr eaLnBrk="1" hangingPunct="1"/>
            <a:endParaRPr lang="en-US" sz="1800" dirty="0">
              <a:latin typeface="Arial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3F4C5-FFD3-6D45-BFA4-DB4B9A0F28F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Statistical Approach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Requires a large body of precisely annotated text (</a:t>
            </a:r>
            <a:r>
              <a:rPr lang="en-US" i="1" dirty="0"/>
              <a:t>Corpus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English Parts of Speech: Brown Corpus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Corpus-based computational linguistics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Tools analyze these text and create probabilistic models of word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Frequency tables are used to analyze new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Veterbi Algorithm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F3C-17A8-7E76-67FA-487037717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D83DF-52A7-B63A-6DC2-5B1A00F97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7D659B-FF81-4E42-83AE-51D2A46FA16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Brown Corpus Sample 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A. PRESS: Reportage (44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B. PRESS: Editorial (27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C. PRESS: Reviews (17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D. RELIGION (17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E. SKILL AND HOBBIES (36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F. POPULAR LORE (48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G. BELLES-LETTRES - Biography, Memoirs, etc. (75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H. MISCELLANEOUS: US Government &amp; House Organs (30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J. LEARNED (80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K. FICTION: General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L. FICTION: Mystery and Detective Fiction (24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M. FICTION: Science (6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N. FICTION: Adventure and Western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P. FICTION: Romance and Love Story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R. HUMOR (9 texts)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4545F-EF82-1B4E-9516-6CD22A7F261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Old Corpuses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714500"/>
            <a:ext cx="4343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The Brown Corpus was created in the 1960s on a keypunch</a:t>
            </a:r>
          </a:p>
          <a:p>
            <a:pPr eaLnBrk="1" hangingPunct="1"/>
            <a:r>
              <a:rPr lang="en-US" sz="2400" dirty="0"/>
              <a:t>Many modern words are not in the Corpus</a:t>
            </a:r>
          </a:p>
          <a:p>
            <a:pPr eaLnBrk="1" hangingPunct="1"/>
            <a:r>
              <a:rPr lang="en-US" sz="2400" dirty="0"/>
              <a:t>“Google” is not in the corpus as a noun or a verb</a:t>
            </a:r>
          </a:p>
          <a:p>
            <a:pPr eaLnBrk="1" hangingPunct="1"/>
            <a:r>
              <a:rPr lang="en-US" sz="2400" dirty="0"/>
              <a:t>The cost of creating and checking a large new corpus is very expensive!</a:t>
            </a:r>
          </a:p>
        </p:txBody>
      </p:sp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600200"/>
            <a:ext cx="36830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457200" y="5372100"/>
            <a:ext cx="368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Keypunch (note, no shift key)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7C1E1-CDD4-1144-9152-C6C0247C2DD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States and Transitions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86200" y="1143000"/>
            <a:ext cx="4572000" cy="4914900"/>
          </a:xfrm>
        </p:spPr>
        <p:txBody>
          <a:bodyPr/>
          <a:lstStyle/>
          <a:p>
            <a:pPr eaLnBrk="1" hangingPunct="1"/>
            <a:r>
              <a:rPr lang="en-US" sz="2400" dirty="0"/>
              <a:t>Language can be thought of as a series of states (in a state diagram) with probabilities that one word is followed by another</a:t>
            </a:r>
          </a:p>
          <a:p>
            <a:pPr eaLnBrk="1" hangingPunct="1"/>
            <a:r>
              <a:rPr lang="en-US" sz="2400" dirty="0"/>
              <a:t>When you look at a sentence the parts of speech (noun, verb, adjective) are hidden and must be inferred</a:t>
            </a:r>
          </a:p>
          <a:p>
            <a:pPr eaLnBrk="1" hangingPunct="1"/>
            <a:r>
              <a:rPr lang="en-US" sz="2400" dirty="0"/>
              <a:t>This is called a Hidden Markov Model (HMM)</a:t>
            </a:r>
          </a:p>
        </p:txBody>
      </p:sp>
      <p:pic>
        <p:nvPicPr>
          <p:cNvPr id="706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285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Oval 7"/>
          <p:cNvSpPr>
            <a:spLocks noChangeArrowheads="1"/>
          </p:cNvSpPr>
          <p:nvPr/>
        </p:nvSpPr>
        <p:spPr bwMode="auto">
          <a:xfrm>
            <a:off x="457200" y="2171700"/>
            <a:ext cx="3086100" cy="11430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Oval 8"/>
          <p:cNvSpPr>
            <a:spLocks noChangeArrowheads="1"/>
          </p:cNvSpPr>
          <p:nvPr/>
        </p:nvSpPr>
        <p:spPr bwMode="auto">
          <a:xfrm>
            <a:off x="571500" y="3543300"/>
            <a:ext cx="3086100" cy="11430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1257300" y="17145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Observations</a:t>
            </a:r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1262063" y="46863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Predictions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A54DD-DC0C-D34E-99AA-69E5DF8FDF6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Verterbi Algorithm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Compute the triple (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v_path</a:t>
            </a:r>
            <a:r>
              <a:rPr lang="en-US" dirty="0"/>
              <a:t>, </a:t>
            </a:r>
            <a:r>
              <a:rPr lang="en-US" dirty="0" err="1"/>
              <a:t>v_prob</a:t>
            </a:r>
            <a:r>
              <a:rPr 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dirty="0"/>
              <a:t> for each possible next state.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total probability of a given next state total, is obtained by adding up the probabilities of all paths reaching that state.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A4728-A30B-5D4C-83AD-40CF564EA5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Word Transition Probabilities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600200"/>
            <a:ext cx="7772400" cy="1230313"/>
          </a:xfrm>
        </p:spPr>
        <p:txBody>
          <a:bodyPr/>
          <a:lstStyle/>
          <a:p>
            <a:pPr eaLnBrk="1" hangingPunct="1"/>
            <a:r>
              <a:rPr lang="en-US" dirty="0"/>
              <a:t>What is the probability that word X is followed by word Y?</a:t>
            </a:r>
          </a:p>
        </p:txBody>
      </p:sp>
      <p:sp>
        <p:nvSpPr>
          <p:cNvPr id="72711" name="Oval 4"/>
          <p:cNvSpPr>
            <a:spLocks noChangeArrowheads="1"/>
          </p:cNvSpPr>
          <p:nvPr/>
        </p:nvSpPr>
        <p:spPr bwMode="auto">
          <a:xfrm>
            <a:off x="3314700" y="4572000"/>
            <a:ext cx="8001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John</a:t>
            </a:r>
          </a:p>
        </p:txBody>
      </p:sp>
      <p:sp>
        <p:nvSpPr>
          <p:cNvPr id="72712" name="Oval 5"/>
          <p:cNvSpPr>
            <a:spLocks noChangeArrowheads="1"/>
          </p:cNvSpPr>
          <p:nvPr/>
        </p:nvSpPr>
        <p:spPr bwMode="auto">
          <a:xfrm>
            <a:off x="4800600" y="4572000"/>
            <a:ext cx="771525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likes</a:t>
            </a:r>
          </a:p>
        </p:txBody>
      </p:sp>
      <p:sp>
        <p:nvSpPr>
          <p:cNvPr id="72713" name="Oval 6"/>
          <p:cNvSpPr>
            <a:spLocks noChangeArrowheads="1"/>
          </p:cNvSpPr>
          <p:nvPr/>
        </p:nvSpPr>
        <p:spPr bwMode="auto">
          <a:xfrm>
            <a:off x="6286500" y="4572000"/>
            <a:ext cx="12573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cookies.</a:t>
            </a:r>
          </a:p>
        </p:txBody>
      </p:sp>
      <p:cxnSp>
        <p:nvCxnSpPr>
          <p:cNvPr id="72714" name="AutoShape 7"/>
          <p:cNvCxnSpPr>
            <a:cxnSpLocks noChangeShapeType="1"/>
            <a:stCxn id="72711" idx="6"/>
            <a:endCxn id="72712" idx="2"/>
          </p:cNvCxnSpPr>
          <p:nvPr/>
        </p:nvCxnSpPr>
        <p:spPr bwMode="auto">
          <a:xfrm>
            <a:off x="4114800" y="4914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15" name="AutoShape 8"/>
          <p:cNvCxnSpPr>
            <a:cxnSpLocks noChangeShapeType="1"/>
            <a:stCxn id="72712" idx="6"/>
            <a:endCxn id="72713" idx="2"/>
          </p:cNvCxnSpPr>
          <p:nvPr/>
        </p:nvCxnSpPr>
        <p:spPr bwMode="auto">
          <a:xfrm>
            <a:off x="5572125" y="4914900"/>
            <a:ext cx="714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1943100" y="4572000"/>
            <a:ext cx="685800" cy="685800"/>
            <a:chOff x="360" y="2304"/>
            <a:chExt cx="432" cy="432"/>
          </a:xfrm>
        </p:grpSpPr>
        <p:sp>
          <p:nvSpPr>
            <p:cNvPr id="72723" name="Oval 9"/>
            <p:cNvSpPr>
              <a:spLocks noChangeArrowheads="1"/>
            </p:cNvSpPr>
            <p:nvPr/>
          </p:nvSpPr>
          <p:spPr bwMode="auto">
            <a:xfrm>
              <a:off x="360" y="2304"/>
              <a:ext cx="432" cy="43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4" name="Oval 10"/>
            <p:cNvSpPr>
              <a:spLocks noChangeArrowheads="1"/>
            </p:cNvSpPr>
            <p:nvPr/>
          </p:nvSpPr>
          <p:spPr bwMode="auto">
            <a:xfrm>
              <a:off x="432" y="2376"/>
              <a:ext cx="288" cy="2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start</a:t>
              </a:r>
            </a:p>
          </p:txBody>
        </p:sp>
      </p:grpSp>
      <p:cxnSp>
        <p:nvCxnSpPr>
          <p:cNvPr id="72717" name="AutoShape 11"/>
          <p:cNvCxnSpPr>
            <a:cxnSpLocks noChangeShapeType="1"/>
            <a:stCxn id="72723" idx="6"/>
            <a:endCxn id="72711" idx="2"/>
          </p:cNvCxnSpPr>
          <p:nvPr/>
        </p:nvCxnSpPr>
        <p:spPr bwMode="auto">
          <a:xfrm>
            <a:off x="2628900" y="4914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2743200" y="4572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0.3</a:t>
            </a:r>
          </a:p>
        </p:txBody>
      </p:sp>
      <p:sp>
        <p:nvSpPr>
          <p:cNvPr id="72719" name="Text Box 14"/>
          <p:cNvSpPr txBox="1">
            <a:spLocks noChangeArrowheads="1"/>
          </p:cNvSpPr>
          <p:nvPr/>
        </p:nvSpPr>
        <p:spPr bwMode="auto">
          <a:xfrm>
            <a:off x="4229100" y="4572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0.7</a:t>
            </a:r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5715000" y="4572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0.5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171700" y="3429000"/>
            <a:ext cx="567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John|Sue</a:t>
            </a:r>
            <a:r>
              <a:rPr lang="en-US" dirty="0"/>
              <a:t>]  [</a:t>
            </a:r>
            <a:r>
              <a:rPr lang="en-US" dirty="0" err="1"/>
              <a:t>likes|hates</a:t>
            </a:r>
            <a:r>
              <a:rPr lang="en-US" dirty="0"/>
              <a:t>]  [</a:t>
            </a:r>
            <a:r>
              <a:rPr lang="en-US" dirty="0" err="1"/>
              <a:t>cookies|chocolate</a:t>
            </a:r>
            <a:r>
              <a:rPr lang="en-US" dirty="0"/>
              <a:t>]</a:t>
            </a:r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57200" y="2895600"/>
            <a:ext cx="245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 simple grammar: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E325-9E1E-D633-1350-73289EFD7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A7D1-6C53-C42E-A004-79642C6F8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47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5B332-45B5-8841-A80E-6DD5DBB4FB4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Percent of Words for each Part of Speech</a:t>
            </a:r>
          </a:p>
        </p:txBody>
      </p:sp>
      <p:graphicFrame>
        <p:nvGraphicFramePr>
          <p:cNvPr id="74754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5800" y="1143000"/>
          <a:ext cx="7086600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82966" imgH="4480190" progId="Excel.Sheet.8">
                  <p:embed/>
                </p:oleObj>
              </mc:Choice>
              <mc:Fallback>
                <p:oleObj r:id="rId2" imgW="7082966" imgH="4480190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086600" cy="448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1295400" y="5257800"/>
            <a:ext cx="5354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75% of English words are nouns (WordNet)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D634-23F6-6457-8B6F-CF4744F4C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B78F-C45D-3C08-EBB4-C27178392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6243E-D400-4E42-95B3-D5F785D9F7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Technical Complexity</a:t>
            </a:r>
          </a:p>
        </p:txBody>
      </p:sp>
      <p:sp>
        <p:nvSpPr>
          <p:cNvPr id="20486" name="Freeform 4"/>
          <p:cNvSpPr>
            <a:spLocks/>
          </p:cNvSpPr>
          <p:nvPr/>
        </p:nvSpPr>
        <p:spPr bwMode="auto">
          <a:xfrm>
            <a:off x="914400" y="3857625"/>
            <a:ext cx="7645400" cy="1087438"/>
          </a:xfrm>
          <a:custGeom>
            <a:avLst/>
            <a:gdLst>
              <a:gd name="T0" fmla="*/ 0 w 4816"/>
              <a:gd name="T1" fmla="*/ 2147483647 h 685"/>
              <a:gd name="T2" fmla="*/ 2147483647 w 4816"/>
              <a:gd name="T3" fmla="*/ 2147483647 h 685"/>
              <a:gd name="T4" fmla="*/ 2147483647 w 4816"/>
              <a:gd name="T5" fmla="*/ 2147483647 h 685"/>
              <a:gd name="T6" fmla="*/ 2147483647 w 4816"/>
              <a:gd name="T7" fmla="*/ 2147483647 h 685"/>
              <a:gd name="T8" fmla="*/ 2147483647 w 4816"/>
              <a:gd name="T9" fmla="*/ 2147483647 h 685"/>
              <a:gd name="T10" fmla="*/ 2147483647 w 4816"/>
              <a:gd name="T11" fmla="*/ 2147483647 h 685"/>
              <a:gd name="T12" fmla="*/ 2147483647 w 4816"/>
              <a:gd name="T13" fmla="*/ 2147483647 h 685"/>
              <a:gd name="T14" fmla="*/ 2147483647 w 4816"/>
              <a:gd name="T15" fmla="*/ 2147483647 h 685"/>
              <a:gd name="T16" fmla="*/ 2147483647 w 4816"/>
              <a:gd name="T17" fmla="*/ 2147483647 h 685"/>
              <a:gd name="T18" fmla="*/ 2147483647 w 4816"/>
              <a:gd name="T19" fmla="*/ 2147483647 h 685"/>
              <a:gd name="T20" fmla="*/ 2147483647 w 4816"/>
              <a:gd name="T21" fmla="*/ 2147483647 h 6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16"/>
              <a:gd name="T34" fmla="*/ 0 h 685"/>
              <a:gd name="T35" fmla="*/ 4816 w 4816"/>
              <a:gd name="T36" fmla="*/ 685 h 6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16" h="685">
                <a:moveTo>
                  <a:pt x="0" y="657"/>
                </a:moveTo>
                <a:cubicBezTo>
                  <a:pt x="307" y="641"/>
                  <a:pt x="1455" y="589"/>
                  <a:pt x="1844" y="563"/>
                </a:cubicBezTo>
                <a:cubicBezTo>
                  <a:pt x="2233" y="537"/>
                  <a:pt x="2224" y="577"/>
                  <a:pt x="2336" y="498"/>
                </a:cubicBezTo>
                <a:cubicBezTo>
                  <a:pt x="2448" y="419"/>
                  <a:pt x="2431" y="161"/>
                  <a:pt x="2515" y="91"/>
                </a:cubicBezTo>
                <a:cubicBezTo>
                  <a:pt x="2599" y="21"/>
                  <a:pt x="2743" y="0"/>
                  <a:pt x="2843" y="75"/>
                </a:cubicBezTo>
                <a:cubicBezTo>
                  <a:pt x="2943" y="150"/>
                  <a:pt x="2894" y="445"/>
                  <a:pt x="3118" y="540"/>
                </a:cubicBezTo>
                <a:cubicBezTo>
                  <a:pt x="3342" y="635"/>
                  <a:pt x="3970" y="685"/>
                  <a:pt x="4186" y="646"/>
                </a:cubicBezTo>
                <a:cubicBezTo>
                  <a:pt x="4402" y="607"/>
                  <a:pt x="4348" y="363"/>
                  <a:pt x="4418" y="307"/>
                </a:cubicBezTo>
                <a:cubicBezTo>
                  <a:pt x="4488" y="251"/>
                  <a:pt x="4567" y="260"/>
                  <a:pt x="4608" y="307"/>
                </a:cubicBezTo>
                <a:cubicBezTo>
                  <a:pt x="4649" y="354"/>
                  <a:pt x="4632" y="527"/>
                  <a:pt x="4667" y="587"/>
                </a:cubicBezTo>
                <a:cubicBezTo>
                  <a:pt x="4702" y="647"/>
                  <a:pt x="4785" y="648"/>
                  <a:pt x="4816" y="6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230313" y="53721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Part 1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7153275" y="53721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Part 3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4025900" y="53721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Part 2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114300" y="17145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very</a:t>
            </a:r>
            <a:br>
              <a:rPr lang="en-US" sz="1200"/>
            </a:br>
            <a:r>
              <a:rPr lang="en-US" sz="1200"/>
              <a:t>technical</a:t>
            </a: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228600" y="46863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non</a:t>
            </a:r>
            <a:br>
              <a:rPr lang="en-US" sz="1200"/>
            </a:br>
            <a:r>
              <a:rPr lang="en-US" sz="1200"/>
              <a:t>technical</a:t>
            </a: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4087813" y="3409950"/>
            <a:ext cx="211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Statistical Language Processing</a:t>
            </a:r>
          </a:p>
          <a:p>
            <a:r>
              <a:rPr lang="en-US" sz="1200"/>
              <a:t>(Statistics)</a:t>
            </a: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2628900" y="4810125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3086100" y="48006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5943600" y="4752975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>
            <a:off x="6397625" y="4835525"/>
            <a:ext cx="3175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2603500" y="4914900"/>
            <a:ext cx="519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break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5915025" y="4911725"/>
            <a:ext cx="519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break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7519988" y="3829050"/>
            <a:ext cx="1257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XQuery Examples</a:t>
            </a:r>
          </a:p>
          <a:p>
            <a:r>
              <a:rPr lang="en-US" sz="1200"/>
              <a:t>(Programming)</a:t>
            </a:r>
          </a:p>
        </p:txBody>
      </p:sp>
      <p:sp>
        <p:nvSpPr>
          <p:cNvPr id="20500" name="Line 18"/>
          <p:cNvSpPr>
            <a:spLocks noChangeShapeType="1"/>
          </p:cNvSpPr>
          <p:nvPr/>
        </p:nvSpPr>
        <p:spPr bwMode="auto">
          <a:xfrm>
            <a:off x="914400" y="17145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Line 19"/>
          <p:cNvSpPr>
            <a:spLocks noChangeShapeType="1"/>
          </p:cNvSpPr>
          <p:nvPr/>
        </p:nvSpPr>
        <p:spPr bwMode="auto">
          <a:xfrm flipH="1">
            <a:off x="914400" y="53721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028700"/>
          </a:xfrm>
        </p:spPr>
        <p:txBody>
          <a:bodyPr/>
          <a:lstStyle/>
          <a:p>
            <a:pPr eaLnBrk="1" hangingPunct="1"/>
            <a:r>
              <a:rPr lang="en-US"/>
              <a:t>Example: Run</a:t>
            </a:r>
          </a:p>
        </p:txBody>
      </p:sp>
      <p:sp>
        <p:nvSpPr>
          <p:cNvPr id="76803" name="Oval 4"/>
          <p:cNvSpPr>
            <a:spLocks noChangeArrowheads="1"/>
          </p:cNvSpPr>
          <p:nvPr/>
        </p:nvSpPr>
        <p:spPr bwMode="auto">
          <a:xfrm>
            <a:off x="228600" y="3314700"/>
            <a:ext cx="1246188" cy="7048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"run"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1600200" y="2171700"/>
            <a:ext cx="1212850" cy="793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18 noun</a:t>
            </a:r>
          </a:p>
          <a:p>
            <a:r>
              <a:rPr lang="en-US" sz="1600"/>
              <a:t>"senses"</a:t>
            </a:r>
          </a:p>
        </p:txBody>
      </p:sp>
      <p:sp>
        <p:nvSpPr>
          <p:cNvPr id="76805" name="Oval 6"/>
          <p:cNvSpPr>
            <a:spLocks noChangeArrowheads="1"/>
          </p:cNvSpPr>
          <p:nvPr/>
        </p:nvSpPr>
        <p:spPr bwMode="auto">
          <a:xfrm>
            <a:off x="1600200" y="4343400"/>
            <a:ext cx="1212850" cy="793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41 verb</a:t>
            </a:r>
          </a:p>
          <a:p>
            <a:r>
              <a:rPr lang="en-US" sz="1600"/>
              <a:t>"senses"</a:t>
            </a: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819525" y="12573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tally</a:t>
            </a: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3846513" y="1638300"/>
            <a:ext cx="611187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test</a:t>
            </a:r>
          </a:p>
        </p:txBody>
      </p:sp>
      <p:sp>
        <p:nvSpPr>
          <p:cNvPr id="76808" name="Oval 9"/>
          <p:cNvSpPr>
            <a:spLocks noChangeArrowheads="1"/>
          </p:cNvSpPr>
          <p:nvPr/>
        </p:nvSpPr>
        <p:spPr bwMode="auto">
          <a:xfrm>
            <a:off x="3676650" y="2019300"/>
            <a:ext cx="11207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footrace</a:t>
            </a: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3797300" y="2400300"/>
            <a:ext cx="8858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streak</a:t>
            </a:r>
          </a:p>
        </p:txBody>
      </p:sp>
      <p:cxnSp>
        <p:nvCxnSpPr>
          <p:cNvPr id="76810" name="AutoShape 11"/>
          <p:cNvCxnSpPr>
            <a:cxnSpLocks noChangeShapeType="1"/>
            <a:stCxn id="76803" idx="6"/>
            <a:endCxn id="76804" idx="2"/>
          </p:cNvCxnSpPr>
          <p:nvPr/>
        </p:nvCxnSpPr>
        <p:spPr bwMode="auto">
          <a:xfrm flipV="1">
            <a:off x="1474788" y="2568575"/>
            <a:ext cx="125412" cy="1098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1" name="AutoShape 12"/>
          <p:cNvCxnSpPr>
            <a:cxnSpLocks noChangeShapeType="1"/>
            <a:stCxn id="76803" idx="6"/>
            <a:endCxn id="76805" idx="2"/>
          </p:cNvCxnSpPr>
          <p:nvPr/>
        </p:nvCxnSpPr>
        <p:spPr bwMode="auto">
          <a:xfrm>
            <a:off x="1474788" y="3667125"/>
            <a:ext cx="125412" cy="1073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2" name="AutoShape 13"/>
          <p:cNvCxnSpPr>
            <a:cxnSpLocks noChangeShapeType="1"/>
            <a:stCxn id="76804" idx="6"/>
            <a:endCxn id="76806" idx="2"/>
          </p:cNvCxnSpPr>
          <p:nvPr/>
        </p:nvCxnSpPr>
        <p:spPr bwMode="auto">
          <a:xfrm flipV="1">
            <a:off x="2813050" y="1481138"/>
            <a:ext cx="1006475" cy="1087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3" name="AutoShape 14"/>
          <p:cNvCxnSpPr>
            <a:cxnSpLocks noChangeShapeType="1"/>
            <a:stCxn id="76804" idx="6"/>
            <a:endCxn id="76807" idx="2"/>
          </p:cNvCxnSpPr>
          <p:nvPr/>
        </p:nvCxnSpPr>
        <p:spPr bwMode="auto">
          <a:xfrm flipV="1">
            <a:off x="2813050" y="1862138"/>
            <a:ext cx="1033463" cy="706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4" name="AutoShape 15"/>
          <p:cNvCxnSpPr>
            <a:cxnSpLocks noChangeShapeType="1"/>
            <a:stCxn id="76804" idx="6"/>
            <a:endCxn id="76808" idx="2"/>
          </p:cNvCxnSpPr>
          <p:nvPr/>
        </p:nvCxnSpPr>
        <p:spPr bwMode="auto">
          <a:xfrm flipV="1">
            <a:off x="2813050" y="2243138"/>
            <a:ext cx="863600" cy="325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5" name="AutoShape 16"/>
          <p:cNvCxnSpPr>
            <a:cxnSpLocks noChangeShapeType="1"/>
            <a:stCxn id="76804" idx="6"/>
            <a:endCxn id="76809" idx="2"/>
          </p:cNvCxnSpPr>
          <p:nvPr/>
        </p:nvCxnSpPr>
        <p:spPr bwMode="auto">
          <a:xfrm>
            <a:off x="2813050" y="2568575"/>
            <a:ext cx="984250" cy="55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16" name="Oval 17"/>
          <p:cNvSpPr>
            <a:spLocks noChangeArrowheads="1"/>
          </p:cNvSpPr>
          <p:nvPr/>
        </p:nvSpPr>
        <p:spPr bwMode="auto">
          <a:xfrm>
            <a:off x="3913188" y="27813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play</a:t>
            </a:r>
          </a:p>
        </p:txBody>
      </p:sp>
      <p:cxnSp>
        <p:nvCxnSpPr>
          <p:cNvPr id="76817" name="AutoShape 18"/>
          <p:cNvCxnSpPr>
            <a:cxnSpLocks noChangeShapeType="1"/>
            <a:stCxn id="76804" idx="6"/>
            <a:endCxn id="76816" idx="2"/>
          </p:cNvCxnSpPr>
          <p:nvPr/>
        </p:nvCxnSpPr>
        <p:spPr bwMode="auto">
          <a:xfrm>
            <a:off x="2813050" y="2568575"/>
            <a:ext cx="1100138" cy="436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18" name="Oval 19"/>
          <p:cNvSpPr>
            <a:spLocks noChangeArrowheads="1"/>
          </p:cNvSpPr>
          <p:nvPr/>
        </p:nvSpPr>
        <p:spPr bwMode="auto">
          <a:xfrm>
            <a:off x="4032250" y="3162300"/>
            <a:ext cx="4286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76819" name="AutoShape 20"/>
          <p:cNvCxnSpPr>
            <a:cxnSpLocks noChangeShapeType="1"/>
            <a:stCxn id="76804" idx="6"/>
            <a:endCxn id="76818" idx="2"/>
          </p:cNvCxnSpPr>
          <p:nvPr/>
        </p:nvCxnSpPr>
        <p:spPr bwMode="auto">
          <a:xfrm>
            <a:off x="2813050" y="2568575"/>
            <a:ext cx="1219200" cy="817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20" name="Oval 21"/>
          <p:cNvSpPr>
            <a:spLocks noChangeArrowheads="1"/>
          </p:cNvSpPr>
          <p:nvPr/>
        </p:nvSpPr>
        <p:spPr bwMode="auto">
          <a:xfrm>
            <a:off x="3738563" y="3848100"/>
            <a:ext cx="1289050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move fast</a:t>
            </a:r>
          </a:p>
        </p:txBody>
      </p:sp>
      <p:sp>
        <p:nvSpPr>
          <p:cNvPr id="76821" name="Oval 22"/>
          <p:cNvSpPr>
            <a:spLocks noChangeArrowheads="1"/>
          </p:cNvSpPr>
          <p:nvPr/>
        </p:nvSpPr>
        <p:spPr bwMode="auto">
          <a:xfrm>
            <a:off x="4054475" y="42291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scat</a:t>
            </a:r>
          </a:p>
        </p:txBody>
      </p:sp>
      <p:sp>
        <p:nvSpPr>
          <p:cNvPr id="76822" name="Oval 23"/>
          <p:cNvSpPr>
            <a:spLocks noChangeArrowheads="1"/>
          </p:cNvSpPr>
          <p:nvPr/>
        </p:nvSpPr>
        <p:spPr bwMode="auto">
          <a:xfrm>
            <a:off x="4229100" y="4610100"/>
            <a:ext cx="481013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go</a:t>
            </a:r>
          </a:p>
        </p:txBody>
      </p:sp>
      <p:sp>
        <p:nvSpPr>
          <p:cNvPr id="76823" name="Oval 24"/>
          <p:cNvSpPr>
            <a:spLocks noChangeArrowheads="1"/>
          </p:cNvSpPr>
          <p:nvPr/>
        </p:nvSpPr>
        <p:spPr bwMode="auto">
          <a:xfrm>
            <a:off x="3951288" y="4991100"/>
            <a:ext cx="1042987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operate</a:t>
            </a:r>
          </a:p>
        </p:txBody>
      </p:sp>
      <p:cxnSp>
        <p:nvCxnSpPr>
          <p:cNvPr id="76824" name="AutoShape 25"/>
          <p:cNvCxnSpPr>
            <a:cxnSpLocks noChangeShapeType="1"/>
            <a:stCxn id="76805" idx="6"/>
            <a:endCxn id="76820" idx="2"/>
          </p:cNvCxnSpPr>
          <p:nvPr/>
        </p:nvCxnSpPr>
        <p:spPr bwMode="auto">
          <a:xfrm flipV="1">
            <a:off x="2813050" y="4071938"/>
            <a:ext cx="925513" cy="668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25" name="AutoShape 26"/>
          <p:cNvCxnSpPr>
            <a:cxnSpLocks noChangeShapeType="1"/>
            <a:stCxn id="76805" idx="6"/>
            <a:endCxn id="76821" idx="2"/>
          </p:cNvCxnSpPr>
          <p:nvPr/>
        </p:nvCxnSpPr>
        <p:spPr bwMode="auto">
          <a:xfrm flipV="1">
            <a:off x="2813050" y="4452938"/>
            <a:ext cx="1241425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26" name="AutoShape 27"/>
          <p:cNvCxnSpPr>
            <a:cxnSpLocks noChangeShapeType="1"/>
            <a:stCxn id="76805" idx="6"/>
            <a:endCxn id="76822" idx="2"/>
          </p:cNvCxnSpPr>
          <p:nvPr/>
        </p:nvCxnSpPr>
        <p:spPr bwMode="auto">
          <a:xfrm>
            <a:off x="2813050" y="4740275"/>
            <a:ext cx="1416050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27" name="AutoShape 28"/>
          <p:cNvCxnSpPr>
            <a:cxnSpLocks noChangeShapeType="1"/>
            <a:stCxn id="76805" idx="6"/>
            <a:endCxn id="76823" idx="2"/>
          </p:cNvCxnSpPr>
          <p:nvPr/>
        </p:nvCxnSpPr>
        <p:spPr bwMode="auto">
          <a:xfrm>
            <a:off x="2813050" y="4740275"/>
            <a:ext cx="1138238" cy="474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28" name="Oval 29"/>
          <p:cNvSpPr>
            <a:spLocks noChangeArrowheads="1"/>
          </p:cNvSpPr>
          <p:nvPr/>
        </p:nvSpPr>
        <p:spPr bwMode="auto">
          <a:xfrm>
            <a:off x="3886200" y="5372100"/>
            <a:ext cx="1185863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has form</a:t>
            </a:r>
          </a:p>
        </p:txBody>
      </p:sp>
      <p:cxnSp>
        <p:nvCxnSpPr>
          <p:cNvPr id="76829" name="AutoShape 30"/>
          <p:cNvCxnSpPr>
            <a:cxnSpLocks noChangeShapeType="1"/>
            <a:stCxn id="76805" idx="6"/>
            <a:endCxn id="76828" idx="2"/>
          </p:cNvCxnSpPr>
          <p:nvPr/>
        </p:nvCxnSpPr>
        <p:spPr bwMode="auto">
          <a:xfrm>
            <a:off x="2813050" y="4740275"/>
            <a:ext cx="1073150" cy="855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30" name="Oval 31"/>
          <p:cNvSpPr>
            <a:spLocks noChangeArrowheads="1"/>
          </p:cNvSpPr>
          <p:nvPr/>
        </p:nvSpPr>
        <p:spPr bwMode="auto">
          <a:xfrm>
            <a:off x="4265613" y="5753100"/>
            <a:ext cx="4286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76831" name="AutoShape 32"/>
          <p:cNvCxnSpPr>
            <a:cxnSpLocks noChangeShapeType="1"/>
            <a:stCxn id="76805" idx="6"/>
            <a:endCxn id="76830" idx="2"/>
          </p:cNvCxnSpPr>
          <p:nvPr/>
        </p:nvCxnSpPr>
        <p:spPr bwMode="auto">
          <a:xfrm>
            <a:off x="2813050" y="4740275"/>
            <a:ext cx="1452563" cy="1236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32" name="Text Box 33"/>
          <p:cNvSpPr txBox="1">
            <a:spLocks noChangeArrowheads="1"/>
          </p:cNvSpPr>
          <p:nvPr/>
        </p:nvSpPr>
        <p:spPr bwMode="auto">
          <a:xfrm>
            <a:off x="5180013" y="3784600"/>
            <a:ext cx="2055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"the kids </a:t>
            </a:r>
            <a:r>
              <a:rPr lang="en-US" sz="1600"/>
              <a:t>ran</a:t>
            </a:r>
            <a:r>
              <a:rPr lang="en-US" sz="1600" b="0"/>
              <a:t> to the store"</a:t>
            </a:r>
          </a:p>
        </p:txBody>
      </p:sp>
      <p:sp>
        <p:nvSpPr>
          <p:cNvPr id="76833" name="Text Box 34"/>
          <p:cNvSpPr txBox="1">
            <a:spLocks noChangeArrowheads="1"/>
          </p:cNvSpPr>
          <p:nvPr/>
        </p:nvSpPr>
        <p:spPr bwMode="auto">
          <a:xfrm>
            <a:off x="5180013" y="1219200"/>
            <a:ext cx="3963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"the Yankees scored a </a:t>
            </a:r>
            <a:r>
              <a:rPr lang="en-US" sz="1600"/>
              <a:t>run</a:t>
            </a:r>
            <a:r>
              <a:rPr lang="en-US" sz="1600" b="0"/>
              <a:t> in the bottom of the 9th"</a:t>
            </a:r>
          </a:p>
        </p:txBody>
      </p:sp>
      <p:sp>
        <p:nvSpPr>
          <p:cNvPr id="76834" name="Text Box 35"/>
          <p:cNvSpPr txBox="1">
            <a:spLocks noChangeArrowheads="1"/>
          </p:cNvSpPr>
          <p:nvPr/>
        </p:nvSpPr>
        <p:spPr bwMode="auto">
          <a:xfrm>
            <a:off x="5180013" y="1600200"/>
            <a:ext cx="297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"The experiment </a:t>
            </a:r>
            <a:r>
              <a:rPr lang="en-US" sz="1600"/>
              <a:t>ran</a:t>
            </a:r>
            <a:r>
              <a:rPr lang="en-US" sz="1600" b="0"/>
              <a:t> for over an hour"</a:t>
            </a:r>
          </a:p>
        </p:txBody>
      </p:sp>
      <p:sp>
        <p:nvSpPr>
          <p:cNvPr id="76835" name="Text Box 36"/>
          <p:cNvSpPr txBox="1">
            <a:spLocks noChangeArrowheads="1"/>
          </p:cNvSpPr>
          <p:nvPr/>
        </p:nvSpPr>
        <p:spPr bwMode="auto">
          <a:xfrm>
            <a:off x="5180013" y="2362200"/>
            <a:ext cx="2620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"her </a:t>
            </a:r>
            <a:r>
              <a:rPr lang="en-US" sz="1600"/>
              <a:t>run</a:t>
            </a:r>
            <a:r>
              <a:rPr lang="en-US" sz="1600" b="0"/>
              <a:t> of luck was just starting"</a:t>
            </a:r>
          </a:p>
        </p:txBody>
      </p:sp>
      <p:sp>
        <p:nvSpPr>
          <p:cNvPr id="76836" name="Text Box 37"/>
          <p:cNvSpPr txBox="1">
            <a:spLocks noChangeArrowheads="1"/>
          </p:cNvSpPr>
          <p:nvPr/>
        </p:nvSpPr>
        <p:spPr bwMode="auto">
          <a:xfrm>
            <a:off x="5180013" y="1981200"/>
            <a:ext cx="221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"she broke mile </a:t>
            </a:r>
            <a:r>
              <a:rPr lang="en-US" sz="1600"/>
              <a:t>run</a:t>
            </a:r>
            <a:r>
              <a:rPr lang="en-US" sz="1600" b="0"/>
              <a:t> record"</a:t>
            </a:r>
          </a:p>
        </p:txBody>
      </p:sp>
      <p:sp>
        <p:nvSpPr>
          <p:cNvPr id="76837" name="Text Box 38"/>
          <p:cNvSpPr txBox="1">
            <a:spLocks noChangeArrowheads="1"/>
          </p:cNvSpPr>
          <p:nvPr/>
        </p:nvSpPr>
        <p:spPr bwMode="auto">
          <a:xfrm>
            <a:off x="5257800" y="2743200"/>
            <a:ext cx="294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"the football 3</a:t>
            </a:r>
            <a:r>
              <a:rPr lang="en-US" sz="1600" b="0" baseline="30000"/>
              <a:t>rd</a:t>
            </a:r>
            <a:r>
              <a:rPr lang="en-US" sz="1600" b="0"/>
              <a:t> down play was a </a:t>
            </a:r>
            <a:r>
              <a:rPr lang="en-US" sz="1600"/>
              <a:t>run</a:t>
            </a:r>
            <a:r>
              <a:rPr lang="en-US" sz="1600" b="0"/>
              <a:t>"</a:t>
            </a:r>
          </a:p>
        </p:txBody>
      </p:sp>
      <p:sp>
        <p:nvSpPr>
          <p:cNvPr id="76838" name="Text Box 39"/>
          <p:cNvSpPr txBox="1">
            <a:spLocks noChangeArrowheads="1"/>
          </p:cNvSpPr>
          <p:nvPr/>
        </p:nvSpPr>
        <p:spPr bwMode="auto">
          <a:xfrm>
            <a:off x="5180013" y="3125788"/>
            <a:ext cx="2255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"13 other noun meanings…"</a:t>
            </a:r>
          </a:p>
        </p:txBody>
      </p:sp>
      <p:sp>
        <p:nvSpPr>
          <p:cNvPr id="76839" name="Text Box 40"/>
          <p:cNvSpPr txBox="1">
            <a:spLocks noChangeArrowheads="1"/>
          </p:cNvSpPr>
          <p:nvPr/>
        </p:nvSpPr>
        <p:spPr bwMode="auto">
          <a:xfrm>
            <a:off x="5180013" y="4191000"/>
            <a:ext cx="2681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"I would </a:t>
            </a:r>
            <a:r>
              <a:rPr lang="en-US" sz="1600"/>
              <a:t>run</a:t>
            </a:r>
            <a:r>
              <a:rPr lang="en-US" sz="1600" b="0"/>
              <a:t> from a ticking bomb."</a:t>
            </a:r>
          </a:p>
        </p:txBody>
      </p:sp>
      <p:sp>
        <p:nvSpPr>
          <p:cNvPr id="76840" name="Text Box 41"/>
          <p:cNvSpPr txBox="1">
            <a:spLocks noChangeArrowheads="1"/>
          </p:cNvSpPr>
          <p:nvPr/>
        </p:nvSpPr>
        <p:spPr bwMode="auto">
          <a:xfrm>
            <a:off x="5180013" y="4572000"/>
            <a:ext cx="216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"The path </a:t>
            </a:r>
            <a:r>
              <a:rPr lang="en-US" sz="1600"/>
              <a:t>runs</a:t>
            </a:r>
            <a:r>
              <a:rPr lang="en-US" sz="1600" b="0"/>
              <a:t> up the hill."</a:t>
            </a:r>
          </a:p>
        </p:txBody>
      </p:sp>
      <p:sp>
        <p:nvSpPr>
          <p:cNvPr id="76841" name="Text Box 42"/>
          <p:cNvSpPr txBox="1">
            <a:spLocks noChangeArrowheads="1"/>
          </p:cNvSpPr>
          <p:nvPr/>
        </p:nvSpPr>
        <p:spPr bwMode="auto">
          <a:xfrm>
            <a:off x="5332413" y="4978400"/>
            <a:ext cx="309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"you need training to </a:t>
            </a:r>
            <a:r>
              <a:rPr lang="en-US" sz="1600"/>
              <a:t>run</a:t>
            </a:r>
            <a:r>
              <a:rPr lang="en-US" sz="1600" b="0"/>
              <a:t> this machine."</a:t>
            </a:r>
          </a:p>
        </p:txBody>
      </p:sp>
      <p:sp>
        <p:nvSpPr>
          <p:cNvPr id="76842" name="Text Box 43"/>
          <p:cNvSpPr txBox="1">
            <a:spLocks noChangeArrowheads="1"/>
          </p:cNvSpPr>
          <p:nvPr/>
        </p:nvSpPr>
        <p:spPr bwMode="auto">
          <a:xfrm>
            <a:off x="5180013" y="5334000"/>
            <a:ext cx="2386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"the movie plot </a:t>
            </a:r>
            <a:r>
              <a:rPr lang="en-US" sz="1600"/>
              <a:t>runs </a:t>
            </a:r>
            <a:r>
              <a:rPr lang="en-US" sz="1600" b="0"/>
              <a:t>like this."</a:t>
            </a:r>
          </a:p>
        </p:txBody>
      </p:sp>
      <p:sp>
        <p:nvSpPr>
          <p:cNvPr id="76843" name="Text Box 44"/>
          <p:cNvSpPr txBox="1">
            <a:spLocks noChangeArrowheads="1"/>
          </p:cNvSpPr>
          <p:nvPr/>
        </p:nvSpPr>
        <p:spPr bwMode="auto">
          <a:xfrm>
            <a:off x="5180013" y="5716588"/>
            <a:ext cx="2211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"36 other verb meanings…"</a:t>
            </a:r>
          </a:p>
        </p:txBody>
      </p:sp>
      <p:sp>
        <p:nvSpPr>
          <p:cNvPr id="76844" name="Text Box 45"/>
          <p:cNvSpPr txBox="1">
            <a:spLocks noChangeArrowheads="1"/>
          </p:cNvSpPr>
          <p:nvPr/>
        </p:nvSpPr>
        <p:spPr bwMode="auto">
          <a:xfrm>
            <a:off x="571500" y="5829300"/>
            <a:ext cx="2943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Source:</a:t>
            </a:r>
            <a:r>
              <a:rPr lang="en-US" sz="1200" b="0"/>
              <a:t> WordNet at http://wordnet.princeton.edu/</a:t>
            </a:r>
          </a:p>
        </p:txBody>
      </p:sp>
      <p:sp>
        <p:nvSpPr>
          <p:cNvPr id="76845" name="Text Box 46"/>
          <p:cNvSpPr txBox="1">
            <a:spLocks noChangeArrowheads="1"/>
          </p:cNvSpPr>
          <p:nvPr/>
        </p:nvSpPr>
        <p:spPr bwMode="auto">
          <a:xfrm>
            <a:off x="5180013" y="841375"/>
            <a:ext cx="96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Context</a:t>
            </a: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C0175-D211-D94A-9FBE-CE28C9581F2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Extraction Pipeline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19625"/>
            <a:ext cx="7772400" cy="1438275"/>
          </a:xfrm>
        </p:spPr>
        <p:txBody>
          <a:bodyPr/>
          <a:lstStyle/>
          <a:p>
            <a:pPr eaLnBrk="1" hangingPunct="1"/>
            <a:r>
              <a:rPr lang="en-US" dirty="0"/>
              <a:t>Top pipes are the foundation that other analysis engines are built upon</a:t>
            </a:r>
          </a:p>
        </p:txBody>
      </p:sp>
      <p:sp>
        <p:nvSpPr>
          <p:cNvPr id="77831" name="AutoShape 4"/>
          <p:cNvSpPr>
            <a:spLocks noChangeArrowheads="1"/>
          </p:cNvSpPr>
          <p:nvPr/>
        </p:nvSpPr>
        <p:spPr bwMode="auto">
          <a:xfrm rot="5400000">
            <a:off x="3028950" y="1314450"/>
            <a:ext cx="685800" cy="1714500"/>
          </a:xfrm>
          <a:prstGeom prst="can">
            <a:avLst>
              <a:gd name="adj" fmla="val 386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2628900" y="19431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Tokenization</a:t>
            </a:r>
          </a:p>
        </p:txBody>
      </p:sp>
      <p:grpSp>
        <p:nvGrpSpPr>
          <p:cNvPr id="77833" name="Group 15"/>
          <p:cNvGrpSpPr>
            <a:grpSpLocks/>
          </p:cNvGrpSpPr>
          <p:nvPr/>
        </p:nvGrpSpPr>
        <p:grpSpPr bwMode="auto">
          <a:xfrm>
            <a:off x="4457700" y="1828800"/>
            <a:ext cx="1485900" cy="685800"/>
            <a:chOff x="2160" y="1296"/>
            <a:chExt cx="792" cy="432"/>
          </a:xfrm>
        </p:grpSpPr>
        <p:sp>
          <p:nvSpPr>
            <p:cNvPr id="77852" name="AutoShape 14"/>
            <p:cNvSpPr>
              <a:spLocks noChangeArrowheads="1"/>
            </p:cNvSpPr>
            <p:nvPr/>
          </p:nvSpPr>
          <p:spPr bwMode="auto">
            <a:xfrm rot="5400000">
              <a:off x="2340" y="1116"/>
              <a:ext cx="432" cy="792"/>
            </a:xfrm>
            <a:prstGeom prst="can">
              <a:avLst>
                <a:gd name="adj" fmla="val 2830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53" name="Text Box 7"/>
            <p:cNvSpPr txBox="1">
              <a:spLocks noChangeArrowheads="1"/>
            </p:cNvSpPr>
            <p:nvPr/>
          </p:nvSpPr>
          <p:spPr bwMode="auto">
            <a:xfrm>
              <a:off x="2277" y="1296"/>
              <a:ext cx="4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Sentence</a:t>
              </a:r>
            </a:p>
            <a:p>
              <a:r>
                <a:rPr lang="en-US" sz="1600"/>
                <a:t>Analysis</a:t>
              </a:r>
            </a:p>
          </p:txBody>
        </p:sp>
      </p:grpSp>
      <p:sp>
        <p:nvSpPr>
          <p:cNvPr id="77834" name="AutoShape 10"/>
          <p:cNvSpPr>
            <a:spLocks noChangeArrowheads="1"/>
          </p:cNvSpPr>
          <p:nvPr/>
        </p:nvSpPr>
        <p:spPr bwMode="auto">
          <a:xfrm rot="10800000">
            <a:off x="914400" y="1828800"/>
            <a:ext cx="1028700" cy="9144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>
            <a:prstTxWarp prst="textNoShape">
              <a:avLst/>
            </a:prstTxWarp>
          </a:bodyPr>
          <a:lstStyle/>
          <a:p>
            <a:r>
              <a:rPr lang="en-US" sz="1600"/>
              <a:t>Document</a:t>
            </a:r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auto">
          <a:xfrm rot="10800000">
            <a:off x="914400" y="3314700"/>
            <a:ext cx="1028700" cy="9144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>
            <a:prstTxWarp prst="textNoShape">
              <a:avLst/>
            </a:prstTxWarp>
          </a:bodyPr>
          <a:lstStyle/>
          <a:p>
            <a:r>
              <a:rPr lang="en-US" sz="1600"/>
              <a:t>Enriched</a:t>
            </a:r>
            <a:br>
              <a:rPr lang="en-US" sz="1600"/>
            </a:br>
            <a:r>
              <a:rPr lang="en-US" sz="1600"/>
              <a:t>Document</a:t>
            </a:r>
          </a:p>
        </p:txBody>
      </p:sp>
      <p:grpSp>
        <p:nvGrpSpPr>
          <p:cNvPr id="77836" name="Group 16"/>
          <p:cNvGrpSpPr>
            <a:grpSpLocks/>
          </p:cNvGrpSpPr>
          <p:nvPr/>
        </p:nvGrpSpPr>
        <p:grpSpPr bwMode="auto">
          <a:xfrm>
            <a:off x="6286500" y="1828800"/>
            <a:ext cx="1257300" cy="685800"/>
            <a:chOff x="2160" y="1296"/>
            <a:chExt cx="792" cy="432"/>
          </a:xfrm>
        </p:grpSpPr>
        <p:sp>
          <p:nvSpPr>
            <p:cNvPr id="77850" name="AutoShape 17"/>
            <p:cNvSpPr>
              <a:spLocks noChangeArrowheads="1"/>
            </p:cNvSpPr>
            <p:nvPr/>
          </p:nvSpPr>
          <p:spPr bwMode="auto">
            <a:xfrm rot="5400000">
              <a:off x="2340" y="1116"/>
              <a:ext cx="432" cy="792"/>
            </a:xfrm>
            <a:prstGeom prst="can">
              <a:avLst>
                <a:gd name="adj" fmla="val 2830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51" name="Text Box 18"/>
            <p:cNvSpPr txBox="1">
              <a:spLocks noChangeArrowheads="1"/>
            </p:cNvSpPr>
            <p:nvPr/>
          </p:nvSpPr>
          <p:spPr bwMode="auto">
            <a:xfrm>
              <a:off x="2250" y="1296"/>
              <a:ext cx="54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POS</a:t>
              </a:r>
            </a:p>
            <a:p>
              <a:r>
                <a:rPr lang="en-US" sz="1600"/>
                <a:t>Analysis</a:t>
              </a:r>
            </a:p>
          </p:txBody>
        </p:sp>
      </p:grpSp>
      <p:sp>
        <p:nvSpPr>
          <p:cNvPr id="77837" name="AutoShape 13"/>
          <p:cNvSpPr>
            <a:spLocks noChangeArrowheads="1"/>
          </p:cNvSpPr>
          <p:nvPr/>
        </p:nvSpPr>
        <p:spPr bwMode="auto">
          <a:xfrm rot="-5400000">
            <a:off x="4888707" y="2945606"/>
            <a:ext cx="685800" cy="1423987"/>
          </a:xfrm>
          <a:prstGeom prst="can">
            <a:avLst>
              <a:gd name="adj" fmla="val 3726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Text Box 22"/>
          <p:cNvSpPr txBox="1">
            <a:spLocks noChangeArrowheads="1"/>
          </p:cNvSpPr>
          <p:nvPr/>
        </p:nvSpPr>
        <p:spPr bwMode="auto">
          <a:xfrm>
            <a:off x="4800600" y="3314700"/>
            <a:ext cx="957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Place</a:t>
            </a:r>
          </a:p>
          <a:p>
            <a:r>
              <a:rPr lang="en-US" sz="1800"/>
              <a:t>Analysis</a:t>
            </a:r>
          </a:p>
        </p:txBody>
      </p:sp>
      <p:sp>
        <p:nvSpPr>
          <p:cNvPr id="77839" name="AutoShape 25"/>
          <p:cNvSpPr>
            <a:spLocks noChangeArrowheads="1"/>
          </p:cNvSpPr>
          <p:nvPr/>
        </p:nvSpPr>
        <p:spPr bwMode="auto">
          <a:xfrm rot="-5400000">
            <a:off x="3028950" y="2914650"/>
            <a:ext cx="685800" cy="1485900"/>
          </a:xfrm>
          <a:prstGeom prst="can">
            <a:avLst>
              <a:gd name="adj" fmla="val 3263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0" name="Text Box 26"/>
          <p:cNvSpPr txBox="1">
            <a:spLocks noChangeArrowheads="1"/>
          </p:cNvSpPr>
          <p:nvPr/>
        </p:nvSpPr>
        <p:spPr bwMode="auto">
          <a:xfrm>
            <a:off x="2971800" y="3314700"/>
            <a:ext cx="957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Date</a:t>
            </a:r>
          </a:p>
          <a:p>
            <a:r>
              <a:rPr lang="en-US" sz="1800"/>
              <a:t>Analysis</a:t>
            </a:r>
          </a:p>
        </p:txBody>
      </p:sp>
      <p:sp>
        <p:nvSpPr>
          <p:cNvPr id="77841" name="Line 28"/>
          <p:cNvSpPr>
            <a:spLocks noChangeShapeType="1"/>
          </p:cNvSpPr>
          <p:nvPr/>
        </p:nvSpPr>
        <p:spPr bwMode="auto">
          <a:xfrm>
            <a:off x="4114800" y="2171700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2" name="Line 29"/>
          <p:cNvSpPr>
            <a:spLocks noChangeShapeType="1"/>
          </p:cNvSpPr>
          <p:nvPr/>
        </p:nvSpPr>
        <p:spPr bwMode="auto">
          <a:xfrm>
            <a:off x="5829300" y="2171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3" name="Line 31"/>
          <p:cNvSpPr>
            <a:spLocks noChangeShapeType="1"/>
          </p:cNvSpPr>
          <p:nvPr/>
        </p:nvSpPr>
        <p:spPr bwMode="auto">
          <a:xfrm flipH="1">
            <a:off x="41148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4" name="Line 32"/>
          <p:cNvSpPr>
            <a:spLocks noChangeShapeType="1"/>
          </p:cNvSpPr>
          <p:nvPr/>
        </p:nvSpPr>
        <p:spPr bwMode="auto">
          <a:xfrm flipH="1">
            <a:off x="1943100" y="365760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7845" name="AutoShape 33"/>
          <p:cNvCxnSpPr>
            <a:cxnSpLocks noChangeShapeType="1"/>
            <a:stCxn id="77850" idx="1"/>
            <a:endCxn id="77846" idx="3"/>
          </p:cNvCxnSpPr>
          <p:nvPr/>
        </p:nvCxnSpPr>
        <p:spPr bwMode="auto">
          <a:xfrm>
            <a:off x="7543800" y="2171700"/>
            <a:ext cx="166688" cy="1487488"/>
          </a:xfrm>
          <a:prstGeom prst="bentConnector3">
            <a:avLst>
              <a:gd name="adj1" fmla="val 2361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7846" name="AutoShape 34"/>
          <p:cNvSpPr>
            <a:spLocks noChangeArrowheads="1"/>
          </p:cNvSpPr>
          <p:nvPr/>
        </p:nvSpPr>
        <p:spPr bwMode="auto">
          <a:xfrm rot="-5400000">
            <a:off x="6655594" y="2945606"/>
            <a:ext cx="685800" cy="1423988"/>
          </a:xfrm>
          <a:prstGeom prst="can">
            <a:avLst>
              <a:gd name="adj" fmla="val 3726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7" name="Text Box 35"/>
          <p:cNvSpPr txBox="1">
            <a:spLocks noChangeArrowheads="1"/>
          </p:cNvSpPr>
          <p:nvPr/>
        </p:nvSpPr>
        <p:spPr bwMode="auto">
          <a:xfrm>
            <a:off x="6567488" y="3314700"/>
            <a:ext cx="957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Person</a:t>
            </a:r>
          </a:p>
          <a:p>
            <a:r>
              <a:rPr lang="en-US" sz="1800" dirty="0"/>
              <a:t>Analysis</a:t>
            </a:r>
          </a:p>
        </p:txBody>
      </p:sp>
      <p:sp>
        <p:nvSpPr>
          <p:cNvPr id="77848" name="Line 36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9" name="Line 37"/>
          <p:cNvSpPr>
            <a:spLocks noChangeShapeType="1"/>
          </p:cNvSpPr>
          <p:nvPr/>
        </p:nvSpPr>
        <p:spPr bwMode="auto">
          <a:xfrm>
            <a:off x="1943100" y="2171700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57A87-3B98-5B4B-BEA4-950FD6EAC51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Tags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External Tags</a:t>
            </a:r>
          </a:p>
          <a:p>
            <a:pPr lvl="1" eaLnBrk="1" hangingPunct="1"/>
            <a:r>
              <a:rPr lang="en-US" dirty="0"/>
              <a:t>Out of context tags</a:t>
            </a:r>
          </a:p>
          <a:p>
            <a:pPr lvl="1" eaLnBrk="1" hangingPunct="1"/>
            <a:r>
              <a:rPr lang="en-US" dirty="0"/>
              <a:t>e.g.: Tags in the HTML header “meta”</a:t>
            </a:r>
          </a:p>
          <a:p>
            <a:pPr eaLnBrk="1" hangingPunct="1"/>
            <a:r>
              <a:rPr lang="en-US" dirty="0"/>
              <a:t>Body Tags</a:t>
            </a:r>
          </a:p>
          <a:p>
            <a:pPr lvl="1" eaLnBrk="1" hangingPunct="1"/>
            <a:r>
              <a:rPr lang="en-US" dirty="0"/>
              <a:t>Inline tags that markup the body of a document</a:t>
            </a:r>
          </a:p>
          <a:p>
            <a:pPr lvl="1" eaLnBrk="1" hangingPunct="1"/>
            <a:r>
              <a:rPr lang="en-US" dirty="0"/>
              <a:t>Preserve the context of the entity in the document</a:t>
            </a:r>
          </a:p>
          <a:p>
            <a:pPr lvl="1" eaLnBrk="1" hangingPunct="1"/>
            <a:r>
              <a:rPr lang="en-US" dirty="0"/>
              <a:t>Use markup (XML) to store entity information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annotations</a:t>
            </a:r>
          </a:p>
          <a:p>
            <a:pPr lvl="1"/>
            <a:r>
              <a:rPr lang="en-US" dirty="0"/>
              <a:t>bold, italic, highlights</a:t>
            </a:r>
          </a:p>
          <a:p>
            <a:r>
              <a:rPr lang="en-US" dirty="0"/>
              <a:t>Data Type Annotations</a:t>
            </a:r>
          </a:p>
          <a:p>
            <a:pPr lvl="1"/>
            <a:r>
              <a:rPr lang="en-US" dirty="0"/>
              <a:t>dates, numbers, percent, ticker symbols</a:t>
            </a:r>
          </a:p>
          <a:p>
            <a:r>
              <a:rPr lang="en-US" dirty="0"/>
              <a:t>Controlled Vocabulary Annotations</a:t>
            </a:r>
          </a:p>
          <a:p>
            <a:pPr lvl="1"/>
            <a:r>
              <a:rPr lang="en-US" dirty="0"/>
              <a:t>Person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&lt;person id="p123"&gt;Fred Jones&lt;/person&gt;</a:t>
            </a:r>
          </a:p>
          <a:p>
            <a:pPr lvl="1"/>
            <a:r>
              <a:rPr lang="en-US" dirty="0"/>
              <a:t>Geo-location</a:t>
            </a:r>
          </a:p>
          <a:p>
            <a:pPr lvl="1"/>
            <a:r>
              <a:rPr lang="en-US" dirty="0"/>
              <a:t>Glossary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1AEB7B-C03E-A242-9C20-B8BAB142C3B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Extraction Formats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/>
              <a:t>HTML </a:t>
            </a:r>
            <a:r>
              <a:rPr lang="en-US" sz="2800"/>
              <a:t>– Standard web markup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Semantic HTML </a:t>
            </a:r>
            <a:r>
              <a:rPr lang="en-US" sz="2800"/>
              <a:t>– extensive use of CSS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XML </a:t>
            </a:r>
            <a:r>
              <a:rPr lang="en-US" sz="2800"/>
              <a:t>– eXtensible Markup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RDF</a:t>
            </a:r>
            <a:r>
              <a:rPr lang="en-US" sz="2800"/>
              <a:t>, </a:t>
            </a:r>
            <a:r>
              <a:rPr lang="en-US" sz="2800" b="1"/>
              <a:t>RDFa </a:t>
            </a:r>
            <a:r>
              <a:rPr lang="en-US" sz="2800"/>
              <a:t>– Resource Description Format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TEI </a:t>
            </a:r>
            <a:r>
              <a:rPr lang="en-US" sz="2800"/>
              <a:t>– Text Encoding Initiative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DocBook </a:t>
            </a:r>
            <a:r>
              <a:rPr lang="en-US" sz="2800"/>
              <a:t>– XML format for book publishing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DITA </a:t>
            </a:r>
            <a:r>
              <a:rPr lang="en-US" sz="2800"/>
              <a:t>– Darwin Information Type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Wiki </a:t>
            </a:r>
            <a:r>
              <a:rPr lang="en-US" sz="2800"/>
              <a:t>– standard and Semantic Wiki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Semantic Wiki</a:t>
            </a:r>
            <a:r>
              <a:rPr lang="en-US" sz="2800"/>
              <a:t> – adding link types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Meta Tags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&lt;html</a:t>
            </a:r>
          </a:p>
          <a:p>
            <a:pPr eaLnBrk="1" hangingPunct="1">
              <a:buFontTx/>
              <a:buNone/>
            </a:pPr>
            <a:r>
              <a:rPr lang="en-US"/>
              <a:t>   &lt;head&gt;</a:t>
            </a:r>
          </a:p>
          <a:p>
            <a:pPr eaLnBrk="1" hangingPunct="1">
              <a:buFontTx/>
              <a:buNone/>
            </a:pPr>
            <a:r>
              <a:rPr lang="en-US"/>
              <a:t>&lt;meta name="keywords" content="computing, computer studies, computer"&gt;</a:t>
            </a:r>
          </a:p>
          <a:p>
            <a:pPr eaLnBrk="1" hangingPunct="1">
              <a:buFontTx/>
              <a:buNone/>
            </a:pPr>
            <a:r>
              <a:rPr lang="en-US"/>
              <a:t>&lt;meta name="description" content="Cheap widgets for sale"&gt;</a:t>
            </a:r>
          </a:p>
          <a:p>
            <a:pPr eaLnBrk="1" hangingPunct="1">
              <a:buFontTx/>
              <a:buNone/>
            </a:pPr>
            <a:r>
              <a:rPr lang="en-US"/>
              <a:t>&lt;meta name="author" content="John Doe"&gt;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BD03B-1709-8344-867A-A5FA8CB81DBD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Semantic HTML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14900"/>
          </a:xfrm>
        </p:spPr>
        <p:txBody>
          <a:bodyPr/>
          <a:lstStyle/>
          <a:p>
            <a:pPr eaLnBrk="1" hangingPunct="1"/>
            <a:r>
              <a:rPr lang="en-US" dirty="0"/>
              <a:t>Use presentation-neutral tags</a:t>
            </a:r>
          </a:p>
          <a:p>
            <a:pPr lvl="1" eaLnBrk="1" hangingPunct="1"/>
            <a:r>
              <a:rPr lang="en-US" dirty="0">
                <a:latin typeface="Arial Narrow" charset="0"/>
              </a:rPr>
              <a:t>&lt;div class="person"&gt;John Doe&lt;/div&gt;</a:t>
            </a:r>
          </a:p>
          <a:p>
            <a:pPr lvl="1" eaLnBrk="1" hangingPunct="1"/>
            <a:r>
              <a:rPr lang="en-US" dirty="0">
                <a:latin typeface="Arial Narrow" charset="0"/>
              </a:rPr>
              <a:t>&lt;span class="date" xs:date="2010-06-14"&gt;June 14th, 2010&lt;/span&gt;</a:t>
            </a:r>
          </a:p>
          <a:p>
            <a:pPr eaLnBrk="1" hangingPunct="1"/>
            <a:r>
              <a:rPr lang="en-US" dirty="0"/>
              <a:t>Use a Cascading Style Sheet (CSS) to control </a:t>
            </a:r>
            <a:r>
              <a:rPr lang="en-US" b="1" dirty="0"/>
              <a:t>how </a:t>
            </a:r>
            <a:r>
              <a:rPr lang="en-US" dirty="0"/>
              <a:t>the tags are displayed</a:t>
            </a:r>
          </a:p>
        </p:txBody>
      </p:sp>
      <p:sp>
        <p:nvSpPr>
          <p:cNvPr id="8192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883411-12C7-9641-B1E1-1D12014CF67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419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/>
          <a:srcRect/>
          <a:stretch>
            <a:fillRect/>
          </a:stretch>
        </p:blipFill>
        <p:spPr bwMode="auto">
          <a:xfrm>
            <a:off x="914400" y="12192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Zotero Bibliographic Extraction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Zotero is a FireFox extension that is used to automatically extract bibliographic metadata from text documents</a:t>
            </a:r>
          </a:p>
          <a:p>
            <a:pPr eaLnBrk="1" hangingPunct="1"/>
            <a:r>
              <a:rPr lang="en-US"/>
              <a:t>Zetero supports a wide variety of document metadata formats including the Dublin Core standards, BibTex and RDF</a:t>
            </a:r>
          </a:p>
          <a:p>
            <a:pPr eaLnBrk="1" hangingPunct="1"/>
            <a:r>
              <a:rPr lang="en-US"/>
              <a:t>See http://www.zotero.org</a:t>
            </a:r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29BE2-0503-FD4B-BCDE-83B0C1004D8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Library of Congress -&gt; Zotero</a:t>
            </a:r>
          </a:p>
        </p:txBody>
      </p:sp>
      <p:sp>
        <p:nvSpPr>
          <p:cNvPr id="83971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DBDF4-91EE-D444-B021-6AB71FFCD66F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8397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143000"/>
            <a:ext cx="5969000" cy="504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294CB-7C64-D94F-8547-05A9741E8DE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Entity Extraction?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process of automatically finding key items in unstructured data, usually free-form text documents (a.k.a. Named Entity Extraction)</a:t>
            </a:r>
          </a:p>
          <a:p>
            <a:pPr eaLnBrk="1" hangingPunct="1"/>
            <a:r>
              <a:rPr lang="en-US" sz="2400" dirty="0"/>
              <a:t>Typical Extracted Entity Targets</a:t>
            </a:r>
          </a:p>
          <a:p>
            <a:pPr lvl="1" eaLnBrk="1" hangingPunct="1"/>
            <a:r>
              <a:rPr lang="en-US" sz="2000" dirty="0"/>
              <a:t>People’s Names</a:t>
            </a:r>
          </a:p>
          <a:p>
            <a:pPr lvl="1" eaLnBrk="1" hangingPunct="1"/>
            <a:r>
              <a:rPr lang="en-US" sz="2000" dirty="0"/>
              <a:t>Organizations (Businesses)</a:t>
            </a:r>
          </a:p>
          <a:p>
            <a:pPr lvl="1" eaLnBrk="1" hangingPunct="1"/>
            <a:r>
              <a:rPr lang="en-US" sz="2000" dirty="0"/>
              <a:t>Geographical Locations</a:t>
            </a:r>
          </a:p>
          <a:p>
            <a:pPr lvl="1" eaLnBrk="1" hangingPunct="1"/>
            <a:r>
              <a:rPr lang="en-US" sz="2000" dirty="0"/>
              <a:t>Dates, Times, Events</a:t>
            </a:r>
          </a:p>
          <a:p>
            <a:pPr lvl="1" eaLnBrk="1" hangingPunct="1"/>
            <a:r>
              <a:rPr lang="en-US" sz="2000" dirty="0"/>
              <a:t>Products - price, category, color, size, warranty period, recommendations</a:t>
            </a:r>
          </a:p>
          <a:p>
            <a:pPr lvl="1" eaLnBrk="1" hangingPunct="1"/>
            <a:r>
              <a:rPr lang="en-US" sz="2000" dirty="0"/>
              <a:t>Medical Charts - Medical Conditions, Symptoms, Treatments, Drugs, etc.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794F4-CEB2-8A4C-890F-CF025709A1C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RDF and RDFa</a:t>
            </a:r>
          </a:p>
        </p:txBody>
      </p:sp>
      <p:sp>
        <p:nvSpPr>
          <p:cNvPr id="8499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RDF </a:t>
            </a:r>
            <a:r>
              <a:rPr lang="en-US" dirty="0"/>
              <a:t>= Resource Description Format</a:t>
            </a:r>
          </a:p>
          <a:p>
            <a:r>
              <a:rPr lang="en-US" dirty="0"/>
              <a:t>RDF is the w3c standard for encoding metadata in directed graphs</a:t>
            </a:r>
          </a:p>
          <a:p>
            <a:r>
              <a:rPr lang="en-US" b="1" dirty="0"/>
              <a:t>RDA </a:t>
            </a:r>
            <a:r>
              <a:rPr lang="en-US" dirty="0"/>
              <a:t>uses </a:t>
            </a:r>
            <a:r>
              <a:rPr lang="en-US" dirty="0" err="1"/>
              <a:t>URIs</a:t>
            </a:r>
            <a:r>
              <a:rPr lang="en-US" dirty="0"/>
              <a:t> (a special type of URL) to link concepts together, even if the content is on different web pages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A56D5-9960-F745-99EB-1032311EBD0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RDFa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RDFa is a format for storing entity types in HTML attributes (RDF attributes)</a:t>
            </a:r>
          </a:p>
          <a:p>
            <a:pPr eaLnBrk="1" hangingPunct="1"/>
            <a:r>
              <a:rPr lang="en-US"/>
              <a:t>Example</a:t>
            </a:r>
          </a:p>
          <a:p>
            <a:pPr lvl="1" eaLnBrk="1" hangingPunct="1"/>
            <a:r>
              <a:rPr lang="en-US"/>
              <a:t>&lt;div class=</a:t>
            </a:r>
            <a:r>
              <a:rPr lang="en-US" sz="2400"/>
              <a:t>"</a:t>
            </a:r>
            <a:r>
              <a:rPr lang="en-US"/>
              <a:t>Person”&gt;John Doe&lt;/div&gt;</a:t>
            </a:r>
          </a:p>
          <a:p>
            <a:pPr eaLnBrk="1" hangingPunct="1"/>
            <a:r>
              <a:rPr lang="en-US"/>
              <a:t>RDFa is designed as a way to enrich current HTML documents with a small set of metadata</a:t>
            </a:r>
          </a:p>
          <a:p>
            <a:pPr eaLnBrk="1" hangingPunct="1"/>
            <a:r>
              <a:rPr lang="en-US"/>
              <a:t>Non-disruptive evolution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55222-F3E9-6F41-9FA9-47ED0651928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TEI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Text Encoding Initiative</a:t>
            </a:r>
          </a:p>
          <a:p>
            <a:pPr eaLnBrk="1" hangingPunct="1"/>
            <a:r>
              <a:rPr lang="en-US"/>
              <a:t>Used in humanities and historical documents</a:t>
            </a:r>
          </a:p>
          <a:p>
            <a:pPr eaLnBrk="1" hangingPunct="1"/>
            <a:r>
              <a:rPr lang="en-US"/>
              <a:t>Precise markup standards for historical and humanities documents</a:t>
            </a:r>
          </a:p>
          <a:p>
            <a:pPr lvl="1" eaLnBrk="1" hangingPunct="1"/>
            <a:r>
              <a:rPr lang="en-US"/>
              <a:t>People</a:t>
            </a:r>
          </a:p>
          <a:p>
            <a:pPr lvl="1" eaLnBrk="1" hangingPunct="1"/>
            <a:r>
              <a:rPr lang="en-US"/>
              <a:t>Dates</a:t>
            </a:r>
          </a:p>
          <a:p>
            <a:pPr lvl="1" eaLnBrk="1" hangingPunct="1"/>
            <a:r>
              <a:rPr lang="en-US"/>
              <a:t>Locations</a:t>
            </a:r>
          </a:p>
          <a:p>
            <a:pPr eaLnBrk="1" hangingPunct="1"/>
            <a:r>
              <a:rPr lang="en-US"/>
              <a:t>Extensible architecture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733518-63C3-D741-A7C5-65E600B812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TEI Formats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Person: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</a:t>
            </a:r>
            <a:r>
              <a:rPr lang="en-US" sz="2400" b="1" dirty="0" err="1">
                <a:solidFill>
                  <a:srgbClr val="000096"/>
                </a:solidFill>
                <a:latin typeface="Courier New" charset="0"/>
              </a:rPr>
              <a:t>persName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refer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”darwin-charles"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type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"person"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Darwin, Charles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&lt;/</a:t>
            </a:r>
            <a:r>
              <a:rPr lang="en-US" sz="2400" b="1" dirty="0" err="1">
                <a:solidFill>
                  <a:srgbClr val="000096"/>
                </a:solidFill>
                <a:latin typeface="Courier New" charset="0"/>
              </a:rPr>
              <a:t>persName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endParaRPr lang="en-US" sz="2400" b="1" dirty="0">
              <a:latin typeface="Courier New" charset="0"/>
            </a:endParaRPr>
          </a:p>
          <a:p>
            <a:pPr eaLnBrk="1" hangingPunct="1"/>
            <a:r>
              <a:rPr lang="en-US" dirty="0"/>
              <a:t>Place Names (</a:t>
            </a:r>
            <a:r>
              <a:rPr lang="en-US" dirty="0" err="1"/>
              <a:t>GeoCoding</a:t>
            </a:r>
            <a:r>
              <a:rPr lang="en-US" dirty="0"/>
              <a:t>):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&lt;name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key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"name-200836"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type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"place"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Falkland Islands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&lt;/name&gt;</a:t>
            </a:r>
          </a:p>
          <a:p>
            <a:pPr eaLnBrk="1" hangingPunct="1"/>
            <a:r>
              <a:rPr lang="en-US" dirty="0"/>
              <a:t>Dates: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&lt;date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when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"1831-12-27"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27th of December, 1831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&lt;/date&gt;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86536-105A-5E4D-A274-AE958B6D30E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TEI Queries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XPath Examples</a:t>
            </a:r>
          </a:p>
          <a:p>
            <a:pPr eaLnBrk="1" hangingPunct="1">
              <a:buFontTx/>
              <a:buNone/>
            </a:pPr>
            <a:r>
              <a:rPr lang="en-US" dirty="0"/>
              <a:t> Return all people named entities</a:t>
            </a:r>
          </a:p>
          <a:p>
            <a:pPr eaLnBrk="1" hangingPunct="1">
              <a:buFontTx/>
              <a:buNone/>
            </a:pPr>
            <a:r>
              <a:rPr lang="en-US" dirty="0"/>
              <a:t>	  </a:t>
            </a:r>
            <a:r>
              <a:rPr lang="en-US" b="1" dirty="0">
                <a:latin typeface="Courier New" charset="0"/>
              </a:rPr>
              <a:t>//</a:t>
            </a:r>
            <a:r>
              <a:rPr lang="en-US" b="1" dirty="0" err="1">
                <a:latin typeface="Courier New" charset="0"/>
              </a:rPr>
              <a:t>tei:perName</a:t>
            </a: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Count named entities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count(//</a:t>
            </a:r>
            <a:r>
              <a:rPr lang="en-US" b="1" dirty="0" err="1">
                <a:latin typeface="Courier New" charset="0"/>
              </a:rPr>
              <a:t>tei:perName</a:t>
            </a:r>
            <a:r>
              <a:rPr lang="en-US" b="1" dirty="0">
                <a:latin typeface="Courier New" charset="0"/>
              </a:rPr>
              <a:t>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Person and Geopolitical Tagging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 dirty="0"/>
              <a:t>I must be here allowed to return my most sincere thanks to the</a:t>
            </a:r>
            <a:br>
              <a:rPr lang="en-US" sz="1800" dirty="0"/>
            </a:br>
            <a:r>
              <a:rPr lang="en-US" sz="1800" dirty="0"/>
              <a:t>Reverend Professor </a:t>
            </a:r>
            <a:r>
              <a:rPr lang="en-US" sz="1800" dirty="0">
                <a:solidFill>
                  <a:srgbClr val="800000"/>
                </a:solidFill>
              </a:rPr>
              <a:t>&lt;e:person&gt;</a:t>
            </a:r>
            <a:r>
              <a:rPr lang="en-US" sz="1800" dirty="0">
                <a:solidFill>
                  <a:schemeClr val="accent2"/>
                </a:solidFill>
              </a:rPr>
              <a:t>Henslow</a:t>
            </a:r>
            <a:r>
              <a:rPr lang="en-US" sz="1800" dirty="0">
                <a:solidFill>
                  <a:srgbClr val="800000"/>
                </a:solidFill>
              </a:rPr>
              <a:t>&lt;/e:person&gt;</a:t>
            </a:r>
            <a:r>
              <a:rPr lang="en-US" sz="1800" dirty="0"/>
              <a:t>, who, when I was an</a:t>
            </a:r>
            <a:br>
              <a:rPr lang="en-US" sz="1800" dirty="0"/>
            </a:br>
            <a:r>
              <a:rPr lang="en-US" sz="1800" dirty="0"/>
              <a:t>undergraduate at </a:t>
            </a:r>
            <a:r>
              <a:rPr lang="en-US" sz="1800" dirty="0">
                <a:solidFill>
                  <a:srgbClr val="800000"/>
                </a:solidFill>
              </a:rPr>
              <a:t>&lt;e:gpe&gt;</a:t>
            </a:r>
            <a:r>
              <a:rPr lang="en-US" sz="1800" dirty="0">
                <a:solidFill>
                  <a:srgbClr val="3333CC"/>
                </a:solidFill>
              </a:rPr>
              <a:t>Cambridge</a:t>
            </a:r>
            <a:r>
              <a:rPr lang="en-US" sz="1800" dirty="0">
                <a:solidFill>
                  <a:srgbClr val="800000"/>
                </a:solidFill>
              </a:rPr>
              <a:t>&lt;/e:gpe&gt;</a:t>
            </a:r>
            <a:r>
              <a:rPr lang="en-US" sz="1800" dirty="0"/>
              <a:t>, was one chief means of giving me a taste for Natural History, who, during my absence, took charge of the collections I sent home, and by his correspondence directed my endeavours, and who, since my return, has constantly rendered me every assistance which the kindest friend could offer. 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8939-BF82-6942-A257-2A13A9E384E5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1D503-A685-8646-8BD6-F56309D1A04D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DocBook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DocBook is an XML markup format used commonly for articles and book publishing</a:t>
            </a:r>
          </a:p>
          <a:p>
            <a:pPr eaLnBrk="1" hangingPunct="1"/>
            <a:r>
              <a:rPr lang="en-US" sz="2400" dirty="0"/>
              <a:t>Publishers frequently accept books in DocBook format</a:t>
            </a:r>
          </a:p>
          <a:p>
            <a:pPr eaLnBrk="1" hangingPunct="1"/>
            <a:r>
              <a:rPr lang="en-US" sz="2400" dirty="0"/>
              <a:t>DocBook supports many in-line elements for marking up text such as a glossary term or a term that should appear in the back-of-the-book index</a:t>
            </a:r>
          </a:p>
          <a:p>
            <a:pPr eaLnBrk="1" hangingPunct="1"/>
            <a:r>
              <a:rPr lang="en-US" sz="2400" dirty="0"/>
              <a:t>Entity Extraction can be used to identify items that should appear in a glossary or the back of a book index</a:t>
            </a:r>
          </a:p>
          <a:p>
            <a:pPr eaLnBrk="1" hangingPunct="1"/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Glossary and Back-of-Book Indexes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pPr eaLnBrk="1" hangingPunct="1"/>
            <a:r>
              <a:rPr lang="en-US" sz="2000"/>
              <a:t>Glossary terms are new terms introduced in a text, frequently placed in bold font and are listed in a glossary at the end of a chapter or at the end of a book</a:t>
            </a:r>
          </a:p>
          <a:p>
            <a:pPr eaLnBrk="1" hangingPunct="1"/>
            <a:r>
              <a:rPr lang="en-US" sz="2000"/>
              <a:t>Index terms are terms that should appear in the index at the end of a book</a:t>
            </a:r>
          </a:p>
          <a:p>
            <a:pPr eaLnBrk="1" hangingPunct="1"/>
            <a:r>
              <a:rPr lang="en-US" sz="2000"/>
              <a:t>Manual indexing is a slow and closely process</a:t>
            </a:r>
          </a:p>
          <a:p>
            <a:pPr eaLnBrk="1" hangingPunct="1"/>
            <a:r>
              <a:rPr lang="en-US" sz="2000"/>
              <a:t>DocBook has markup tags that identify when a term is a glossary term on an index term</a:t>
            </a:r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BABB0-CE0A-5D45-8696-BA07033699D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7924800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XQuery is a </a:t>
            </a:r>
            <a:r>
              <a:rPr lang="en-US" sz="2000" b="0">
                <a:solidFill>
                  <a:srgbClr val="800000"/>
                </a:solidFill>
              </a:rPr>
              <a:t>&lt;indexterm&gt;</a:t>
            </a:r>
            <a:r>
              <a:rPr lang="en-US" sz="2000" b="0">
                <a:solidFill>
                  <a:srgbClr val="000000"/>
                </a:solidFill>
              </a:rPr>
              <a:t>functional programming language</a:t>
            </a:r>
            <a:r>
              <a:rPr lang="en-US" sz="2000" b="0">
                <a:solidFill>
                  <a:srgbClr val="800000"/>
                </a:solidFill>
              </a:rPr>
              <a:t>&lt;/indexterm&gt; </a:t>
            </a:r>
            <a:r>
              <a:rPr lang="en-US" sz="2000" b="0">
                <a:solidFill>
                  <a:srgbClr val="000000"/>
                </a:solidFill>
              </a:rPr>
              <a:t>that places and emphasis on transformation of data rather then state management.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91000"/>
            <a:ext cx="7848600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The ability of </a:t>
            </a:r>
            <a:r>
              <a:rPr lang="en-US" sz="2000" b="0">
                <a:solidFill>
                  <a:srgbClr val="800000"/>
                </a:solidFill>
              </a:rPr>
              <a:t>&lt;glossterm linkend=”xquery"&gt;</a:t>
            </a:r>
            <a:r>
              <a:rPr lang="en-US" sz="2000" b="0">
                <a:solidFill>
                  <a:srgbClr val="000000"/>
                </a:solidFill>
              </a:rPr>
              <a:t>XQuery</a:t>
            </a:r>
            <a:r>
              <a:rPr lang="en-US" sz="2000" b="0">
                <a:solidFill>
                  <a:srgbClr val="800000"/>
                </a:solidFill>
              </a:rPr>
              <a:t>&lt;/glossterm&gt;</a:t>
            </a:r>
            <a:r>
              <a:rPr lang="en-US" sz="2000" b="0">
                <a:solidFill>
                  <a:srgbClr val="000000"/>
                </a:solidFill>
              </a:rPr>
              <a:t> to quickly search indexed text has allowed fast searching of terabyte XML data sets.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40FDE-455D-2546-ACFD-8927816B3B86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DITA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Darwin Information Type Architecture</a:t>
            </a:r>
          </a:p>
          <a:p>
            <a:pPr eaLnBrk="1" hangingPunct="1"/>
            <a:r>
              <a:rPr lang="en-US" dirty="0"/>
              <a:t>XML standard for creating reusable content fragments</a:t>
            </a:r>
          </a:p>
          <a:p>
            <a:pPr eaLnBrk="1" hangingPunct="1"/>
            <a:r>
              <a:rPr lang="en-US" dirty="0"/>
              <a:t>XML standards for workflow and task management</a:t>
            </a:r>
          </a:p>
          <a:p>
            <a:pPr eaLnBrk="1" hangingPunct="1"/>
            <a:r>
              <a:rPr lang="en-US" dirty="0"/>
              <a:t>Used extensively in technical publishing</a:t>
            </a:r>
          </a:p>
          <a:p>
            <a:pPr eaLnBrk="1" hangingPunct="1"/>
            <a:r>
              <a:rPr lang="en-US" dirty="0"/>
              <a:t>Entity extraction systems can be configured to work on a shared library of DITA fragments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1FCBA-6975-934D-923A-0F4D94D10024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Microformats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Instead of waiting for a single standard to be developed, create many smaller standards that can be quickly added to HTML</a:t>
            </a:r>
          </a:p>
          <a:p>
            <a:pPr eaLnBrk="1" hangingPunct="1"/>
            <a:r>
              <a:rPr lang="en-US"/>
              <a:t>Allow market forces to dictate which standards get the most attention</a:t>
            </a:r>
          </a:p>
        </p:txBody>
      </p:sp>
      <p:pic>
        <p:nvPicPr>
          <p:cNvPr id="9421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724400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Entity Extraction and the Semantic Web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2456057"/>
          </a:xfrm>
        </p:spPr>
        <p:txBody>
          <a:bodyPr>
            <a:spAutoFit/>
          </a:bodyPr>
          <a:lstStyle/>
          <a:p>
            <a:pPr eaLnBrk="1" hangingPunct="1"/>
            <a:r>
              <a:rPr lang="en-US" sz="2000" dirty="0"/>
              <a:t>HTML describes documents and the links between them</a:t>
            </a:r>
          </a:p>
          <a:p>
            <a:pPr lvl="1" eaLnBrk="1" hangingPunct="1"/>
            <a:r>
              <a:rPr lang="en-US" sz="1800" dirty="0"/>
              <a:t>Documents contain link to other </a:t>
            </a:r>
            <a:r>
              <a:rPr lang="en-US" sz="1800" b="1" dirty="0"/>
              <a:t>documents</a:t>
            </a:r>
          </a:p>
          <a:p>
            <a:pPr eaLnBrk="1" hangingPunct="1"/>
            <a:r>
              <a:rPr lang="en-US" sz="2000" dirty="0"/>
              <a:t>The semantic web by contrast, can describe arbitrary links in documents to entities such as people, places and things</a:t>
            </a:r>
          </a:p>
          <a:p>
            <a:pPr lvl="1" eaLnBrk="1" hangingPunct="1"/>
            <a:r>
              <a:rPr lang="en-US" sz="1600" dirty="0"/>
              <a:t>Documents contain links to </a:t>
            </a:r>
            <a:r>
              <a:rPr lang="en-US" sz="1600" b="1" dirty="0"/>
              <a:t>entities </a:t>
            </a:r>
            <a:r>
              <a:rPr lang="en-US" sz="1600" dirty="0"/>
              <a:t>(Objects)</a:t>
            </a:r>
          </a:p>
          <a:p>
            <a:pPr eaLnBrk="1" hangingPunct="1"/>
            <a:r>
              <a:rPr lang="en-US" sz="2000" dirty="0"/>
              <a:t>Entity Extraction automatically finds things in documents so your documents can point to things 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CC505-9679-6B40-9DC6-ADAF5426989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295400" y="1600200"/>
            <a:ext cx="914400" cy="1066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43200" y="2362200"/>
            <a:ext cx="914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743200" y="1371600"/>
            <a:ext cx="914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37" name="Straight Connector 10"/>
          <p:cNvCxnSpPr>
            <a:cxnSpLocks noChangeShapeType="1"/>
            <a:endCxn id="22536" idx="1"/>
          </p:cNvCxnSpPr>
          <p:nvPr/>
        </p:nvCxnSpPr>
        <p:spPr bwMode="auto">
          <a:xfrm flipV="1">
            <a:off x="1828800" y="1828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8" name="Straight Connector 12"/>
          <p:cNvCxnSpPr>
            <a:cxnSpLocks noChangeShapeType="1"/>
          </p:cNvCxnSpPr>
          <p:nvPr/>
        </p:nvCxnSpPr>
        <p:spPr bwMode="auto">
          <a:xfrm>
            <a:off x="1905000" y="2438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4572000" y="1752600"/>
            <a:ext cx="914400" cy="1066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40" name="Straight Connector 15"/>
          <p:cNvCxnSpPr>
            <a:cxnSpLocks noChangeShapeType="1"/>
          </p:cNvCxnSpPr>
          <p:nvPr/>
        </p:nvCxnSpPr>
        <p:spPr bwMode="auto">
          <a:xfrm flipV="1">
            <a:off x="4953000" y="16764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1" name="Straight Connector 16"/>
          <p:cNvCxnSpPr>
            <a:cxnSpLocks noChangeShapeType="1"/>
          </p:cNvCxnSpPr>
          <p:nvPr/>
        </p:nvCxnSpPr>
        <p:spPr bwMode="auto">
          <a:xfrm>
            <a:off x="5257800" y="22860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2" name="Straight Connector 18"/>
          <p:cNvCxnSpPr>
            <a:cxnSpLocks noChangeShapeType="1"/>
          </p:cNvCxnSpPr>
          <p:nvPr/>
        </p:nvCxnSpPr>
        <p:spPr bwMode="auto">
          <a:xfrm>
            <a:off x="5181600" y="25908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3" name="TextBox 22"/>
          <p:cNvSpPr txBox="1">
            <a:spLocks noChangeArrowheads="1"/>
          </p:cNvSpPr>
          <p:nvPr/>
        </p:nvSpPr>
        <p:spPr bwMode="auto">
          <a:xfrm>
            <a:off x="6553200" y="1447800"/>
            <a:ext cx="1039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22544" name="TextBox 23"/>
          <p:cNvSpPr txBox="1">
            <a:spLocks noChangeArrowheads="1"/>
          </p:cNvSpPr>
          <p:nvPr/>
        </p:nvSpPr>
        <p:spPr bwMode="auto">
          <a:xfrm>
            <a:off x="6705600" y="2209800"/>
            <a:ext cx="844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Place</a:t>
            </a:r>
          </a:p>
        </p:txBody>
      </p:sp>
      <p:sp>
        <p:nvSpPr>
          <p:cNvPr id="22545" name="TextBox 24"/>
          <p:cNvSpPr txBox="1">
            <a:spLocks noChangeArrowheads="1"/>
          </p:cNvSpPr>
          <p:nvPr/>
        </p:nvSpPr>
        <p:spPr bwMode="auto">
          <a:xfrm>
            <a:off x="6629400" y="2971800"/>
            <a:ext cx="731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2546" name="Straight Connector 26"/>
          <p:cNvCxnSpPr>
            <a:cxnSpLocks noChangeShapeType="1"/>
          </p:cNvCxnSpPr>
          <p:nvPr/>
        </p:nvCxnSpPr>
        <p:spPr bwMode="auto">
          <a:xfrm>
            <a:off x="1600200" y="21336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47" name="Straight Connector 27"/>
          <p:cNvCxnSpPr>
            <a:cxnSpLocks noChangeShapeType="1"/>
          </p:cNvCxnSpPr>
          <p:nvPr/>
        </p:nvCxnSpPr>
        <p:spPr bwMode="auto">
          <a:xfrm>
            <a:off x="1752600" y="24384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48" name="Straight Connector 29"/>
          <p:cNvCxnSpPr>
            <a:cxnSpLocks noChangeShapeType="1"/>
          </p:cNvCxnSpPr>
          <p:nvPr/>
        </p:nvCxnSpPr>
        <p:spPr bwMode="auto">
          <a:xfrm>
            <a:off x="4876800" y="20574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49" name="Straight Connector 30"/>
          <p:cNvCxnSpPr>
            <a:cxnSpLocks noChangeShapeType="1"/>
          </p:cNvCxnSpPr>
          <p:nvPr/>
        </p:nvCxnSpPr>
        <p:spPr bwMode="auto">
          <a:xfrm>
            <a:off x="5029200" y="22860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50" name="Straight Connector 31"/>
          <p:cNvCxnSpPr>
            <a:cxnSpLocks noChangeShapeType="1"/>
          </p:cNvCxnSpPr>
          <p:nvPr/>
        </p:nvCxnSpPr>
        <p:spPr bwMode="auto">
          <a:xfrm>
            <a:off x="4953000" y="25908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15300" cy="914400"/>
          </a:xfrm>
        </p:spPr>
        <p:txBody>
          <a:bodyPr/>
          <a:lstStyle/>
          <a:p>
            <a:r>
              <a:rPr lang="en-US" dirty="0"/>
              <a:t>Growth of RDFa and Microformats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5829300"/>
            <a:ext cx="7429500" cy="45720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http://tripletalk.wordpress.com/2011/01/25/rdfa-deployment-across-the-web/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828800"/>
            <a:ext cx="6444155" cy="381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257300"/>
            <a:ext cx="7043467" cy="400110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Microformats and RDFa deployment on the Web (% of all web pages)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FireFox Extension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7772400" cy="18669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6907F-A730-3546-9408-91E3D0795919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95239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09600" y="990600"/>
            <a:ext cx="8277225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GoodRelations</a:t>
            </a:r>
            <a:r>
              <a:rPr lang="en-US" dirty="0"/>
              <a:t>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28900"/>
            <a:ext cx="7772400" cy="2514600"/>
          </a:xfrm>
        </p:spPr>
        <p:txBody>
          <a:bodyPr/>
          <a:lstStyle/>
          <a:p>
            <a:r>
              <a:rPr lang="en-US" dirty="0"/>
              <a:t>The Web Ontology for e-Commerce</a:t>
            </a:r>
          </a:p>
          <a:p>
            <a:r>
              <a:rPr lang="en-US" dirty="0"/>
              <a:t>A standardized vocabulary for product, price and many other areas</a:t>
            </a:r>
          </a:p>
          <a:p>
            <a:r>
              <a:rPr lang="en-US" dirty="0"/>
              <a:t>Includes "store hours" markup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1257300"/>
            <a:ext cx="4200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29000" y="5486400"/>
            <a:ext cx="4541308" cy="400110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http://www.heppnetz.de/projects/goodrelations/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B07CB-031E-E44C-89C3-47C962A1EF8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FireFox Extension "Operator"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2362200"/>
            <a:ext cx="4572000" cy="3695700"/>
          </a:xfrm>
        </p:spPr>
        <p:txBody>
          <a:bodyPr/>
          <a:lstStyle/>
          <a:p>
            <a:pPr eaLnBrk="1" hangingPunct="1"/>
            <a:r>
              <a:rPr lang="en-US"/>
              <a:t>Calendar entries</a:t>
            </a:r>
          </a:p>
          <a:p>
            <a:pPr eaLnBrk="1" hangingPunct="1"/>
            <a:r>
              <a:rPr lang="en-US"/>
              <a:t>Business cards</a:t>
            </a:r>
          </a:p>
          <a:p>
            <a:pPr eaLnBrk="1" hangingPunct="1"/>
            <a:r>
              <a:rPr lang="en-US"/>
              <a:t>Geographic tags</a:t>
            </a:r>
          </a:p>
          <a:p>
            <a:pPr eaLnBrk="1" hangingPunct="1"/>
            <a:r>
              <a:rPr lang="en-US"/>
              <a:t>RDF</a:t>
            </a:r>
          </a:p>
        </p:txBody>
      </p:sp>
      <p:pic>
        <p:nvPicPr>
          <p:cNvPr id="96263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71500" y="1943100"/>
            <a:ext cx="3175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593F3-0B78-D443-A268-0E624155850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Extraction and BI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Review BI concepts</a:t>
            </a:r>
          </a:p>
          <a:p>
            <a:pPr eaLnBrk="1" hangingPunct="1"/>
            <a:r>
              <a:rPr lang="en-US"/>
              <a:t>Data Warehouse</a:t>
            </a:r>
          </a:p>
          <a:p>
            <a:pPr eaLnBrk="1" hangingPunct="1"/>
            <a:r>
              <a:rPr lang="en-US"/>
              <a:t>Star Schema</a:t>
            </a:r>
          </a:p>
          <a:p>
            <a:pPr eaLnBrk="1" hangingPunct="1"/>
            <a:r>
              <a:rPr lang="en-US"/>
              <a:t>Fact Tables</a:t>
            </a:r>
          </a:p>
          <a:p>
            <a:pPr eaLnBrk="1" hangingPunct="1"/>
            <a:r>
              <a:rPr lang="en-US"/>
              <a:t>Dimensions</a:t>
            </a:r>
          </a:p>
          <a:p>
            <a:pPr eaLnBrk="1" hangingPunct="1"/>
            <a:r>
              <a:rPr lang="en-US"/>
              <a:t>Conformed Dimensions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D2C06-28F5-964F-A5BC-165BDE977C66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1485900" y="1143000"/>
            <a:ext cx="6172200" cy="5257800"/>
          </a:xfrm>
          <a:prstGeom prst="star5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983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 Schema</a:t>
            </a:r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4114800" y="1600200"/>
            <a:ext cx="9144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Facts</a:t>
            </a: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>
            <a:off x="4114800" y="19431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3" name="Rectangle 10"/>
          <p:cNvSpPr>
            <a:spLocks noChangeArrowheads="1"/>
          </p:cNvSpPr>
          <p:nvPr/>
        </p:nvSpPr>
        <p:spPr bwMode="auto">
          <a:xfrm>
            <a:off x="4114800" y="22860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4" name="Rectangle 11"/>
          <p:cNvSpPr>
            <a:spLocks noChangeArrowheads="1"/>
          </p:cNvSpPr>
          <p:nvPr/>
        </p:nvSpPr>
        <p:spPr bwMode="auto">
          <a:xfrm>
            <a:off x="4114800" y="26289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5" name="Rectangle 12"/>
          <p:cNvSpPr>
            <a:spLocks noChangeArrowheads="1"/>
          </p:cNvSpPr>
          <p:nvPr/>
        </p:nvSpPr>
        <p:spPr bwMode="auto">
          <a:xfrm>
            <a:off x="4114800" y="29718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6" name="Rectangle 13"/>
          <p:cNvSpPr>
            <a:spLocks noChangeArrowheads="1"/>
          </p:cNvSpPr>
          <p:nvPr/>
        </p:nvSpPr>
        <p:spPr bwMode="auto">
          <a:xfrm>
            <a:off x="4114800" y="33147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7" name="Rectangle 14"/>
          <p:cNvSpPr>
            <a:spLocks noChangeArrowheads="1"/>
          </p:cNvSpPr>
          <p:nvPr/>
        </p:nvSpPr>
        <p:spPr bwMode="auto">
          <a:xfrm>
            <a:off x="4114800" y="36576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8" name="Rectangle 15"/>
          <p:cNvSpPr>
            <a:spLocks noChangeArrowheads="1"/>
          </p:cNvSpPr>
          <p:nvPr/>
        </p:nvSpPr>
        <p:spPr bwMode="auto">
          <a:xfrm>
            <a:off x="4114800" y="40005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9" name="Rectangle 16"/>
          <p:cNvSpPr>
            <a:spLocks noChangeArrowheads="1"/>
          </p:cNvSpPr>
          <p:nvPr/>
        </p:nvSpPr>
        <p:spPr bwMode="auto">
          <a:xfrm>
            <a:off x="4114800" y="43434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0" name="Rectangle 17"/>
          <p:cNvSpPr>
            <a:spLocks noChangeArrowheads="1"/>
          </p:cNvSpPr>
          <p:nvPr/>
        </p:nvSpPr>
        <p:spPr bwMode="auto">
          <a:xfrm>
            <a:off x="73152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98321" name="Rectangle 20"/>
          <p:cNvSpPr>
            <a:spLocks noChangeArrowheads="1"/>
          </p:cNvSpPr>
          <p:nvPr/>
        </p:nvSpPr>
        <p:spPr bwMode="auto">
          <a:xfrm>
            <a:off x="4114800" y="46863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2" name="Rectangle 21"/>
          <p:cNvSpPr>
            <a:spLocks noChangeArrowheads="1"/>
          </p:cNvSpPr>
          <p:nvPr/>
        </p:nvSpPr>
        <p:spPr bwMode="auto">
          <a:xfrm>
            <a:off x="4114800" y="50292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3" name="Rectangle 22"/>
          <p:cNvSpPr>
            <a:spLocks noChangeArrowheads="1"/>
          </p:cNvSpPr>
          <p:nvPr/>
        </p:nvSpPr>
        <p:spPr bwMode="auto">
          <a:xfrm>
            <a:off x="4114800" y="53721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4" name="Rectangle 23"/>
          <p:cNvSpPr>
            <a:spLocks noChangeArrowheads="1"/>
          </p:cNvSpPr>
          <p:nvPr/>
        </p:nvSpPr>
        <p:spPr bwMode="auto">
          <a:xfrm>
            <a:off x="4114800" y="57150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5" name="Rectangle 24"/>
          <p:cNvSpPr>
            <a:spLocks noChangeArrowheads="1"/>
          </p:cNvSpPr>
          <p:nvPr/>
        </p:nvSpPr>
        <p:spPr bwMode="auto">
          <a:xfrm>
            <a:off x="6515100" y="5829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98326" name="Rectangle 25"/>
          <p:cNvSpPr>
            <a:spLocks noChangeArrowheads="1"/>
          </p:cNvSpPr>
          <p:nvPr/>
        </p:nvSpPr>
        <p:spPr bwMode="auto">
          <a:xfrm>
            <a:off x="5715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98327" name="Rectangle 26"/>
          <p:cNvSpPr>
            <a:spLocks noChangeArrowheads="1"/>
          </p:cNvSpPr>
          <p:nvPr/>
        </p:nvSpPr>
        <p:spPr bwMode="auto">
          <a:xfrm>
            <a:off x="10287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B452D-EF3C-0242-AE09-1670279CF2A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Fact Storage Costs</a:t>
            </a: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800100" y="2857501"/>
            <a:ext cx="7543800" cy="33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/>
              <a:t>Term ID: </a:t>
            </a:r>
            <a:r>
              <a:rPr lang="en-US" sz="1800" b="0" dirty="0"/>
              <a:t>16 bits – (2 bytes) (up to 2</a:t>
            </a:r>
            <a:r>
              <a:rPr lang="en-US" sz="1800" b="0" baseline="30000" dirty="0"/>
              <a:t>16=</a:t>
            </a:r>
            <a:r>
              <a:rPr lang="en-US" sz="1800" b="0" dirty="0"/>
              <a:t>65,536 terms in controlled vocabulary)</a:t>
            </a:r>
            <a:endParaRPr lang="en-US" sz="1800" dirty="0"/>
          </a:p>
          <a:p>
            <a:pPr algn="l"/>
            <a:r>
              <a:rPr lang="en-US" sz="1800" dirty="0"/>
              <a:t>Document ID:</a:t>
            </a:r>
            <a:r>
              <a:rPr lang="en-US" sz="1800" b="0" dirty="0"/>
              <a:t> 32 bits – (4 bytes) (up to 2</a:t>
            </a:r>
            <a:r>
              <a:rPr lang="en-US" sz="1800" b="0" baseline="30000" dirty="0"/>
              <a:t>32=</a:t>
            </a:r>
            <a:r>
              <a:rPr lang="en-US" sz="1800" b="0" dirty="0"/>
              <a:t>4,294,967,296 documents)</a:t>
            </a:r>
          </a:p>
          <a:p>
            <a:pPr algn="l"/>
            <a:r>
              <a:rPr lang="en-US" sz="1800" dirty="0"/>
              <a:t>Entity Type ID:</a:t>
            </a:r>
            <a:r>
              <a:rPr lang="en-US" sz="1800" b="0" dirty="0"/>
              <a:t> 16 bits (2 bytes) – </a:t>
            </a:r>
            <a:r>
              <a:rPr lang="en-US" sz="2000" b="0" dirty="0"/>
              <a:t>2</a:t>
            </a:r>
            <a:r>
              <a:rPr lang="en-US" sz="2000" b="0" baseline="30000" dirty="0"/>
              <a:t>16</a:t>
            </a:r>
            <a:r>
              <a:rPr lang="en-US" sz="2000" b="0" dirty="0"/>
              <a:t> </a:t>
            </a:r>
            <a:r>
              <a:rPr lang="en-US" sz="1800" b="0" dirty="0"/>
              <a:t>65,536 entities types tracked</a:t>
            </a:r>
          </a:p>
          <a:p>
            <a:pPr algn="l"/>
            <a:r>
              <a:rPr lang="en-US" sz="1800" dirty="0"/>
              <a:t>Frequency Count:</a:t>
            </a:r>
            <a:r>
              <a:rPr lang="en-US" sz="1800" b="0" dirty="0"/>
              <a:t> 16 bits (2 bytes) 65,536 entity counts per document</a:t>
            </a:r>
          </a:p>
          <a:p>
            <a:pPr algn="l"/>
            <a:r>
              <a:rPr lang="en-US" sz="1800" dirty="0"/>
              <a:t>Total: </a:t>
            </a:r>
            <a:r>
              <a:rPr lang="en-US" sz="1800" b="0" dirty="0"/>
              <a:t>80 bits</a:t>
            </a:r>
            <a:r>
              <a:rPr lang="en-US" sz="1800" dirty="0"/>
              <a:t> (</a:t>
            </a:r>
            <a:r>
              <a:rPr lang="en-US" sz="1800" b="0" dirty="0"/>
              <a:t>10 bytes) per entity fact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1800" b="0" dirty="0"/>
              <a:t>Disk space = $100 per Terabyte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US" sz="1800" b="0" dirty="0"/>
              <a:t> $100/10</a:t>
            </a:r>
            <a:r>
              <a:rPr lang="en-US" sz="1800" b="0" baseline="30000" dirty="0"/>
              <a:t>12</a:t>
            </a:r>
            <a:r>
              <a:rPr lang="en-US" sz="1800" b="0" dirty="0"/>
              <a:t> bytes = $1 per 10</a:t>
            </a:r>
            <a:r>
              <a:rPr lang="en-US" sz="1800" b="0" baseline="30000" dirty="0"/>
              <a:t>10</a:t>
            </a:r>
            <a:r>
              <a:rPr lang="en-US" sz="1800" b="0" dirty="0"/>
              <a:t> bytes = 10</a:t>
            </a:r>
            <a:r>
              <a:rPr lang="en-US" sz="1800" b="0" baseline="30000" dirty="0"/>
              <a:t>-10</a:t>
            </a:r>
            <a:r>
              <a:rPr lang="en-US" sz="1800" b="0" dirty="0"/>
              <a:t> $/byte = 10</a:t>
            </a:r>
            <a:r>
              <a:rPr lang="en-US" sz="1800" b="0" baseline="30000" dirty="0"/>
              <a:t>-9</a:t>
            </a:r>
            <a:r>
              <a:rPr lang="en-US" sz="1800" b="0" dirty="0"/>
              <a:t> $/entity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US" sz="1800" b="0" dirty="0"/>
              <a:t> @100 entities per document = $10</a:t>
            </a:r>
            <a:r>
              <a:rPr lang="en-US" sz="1800" b="0" baseline="30000" dirty="0"/>
              <a:t>-8 </a:t>
            </a:r>
            <a:r>
              <a:rPr lang="en-US" sz="1800" b="0" dirty="0"/>
              <a:t>per document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US" sz="1800" b="0" dirty="0"/>
              <a:t> You can store entities for 1,000,000 documents for under $10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grpSp>
        <p:nvGrpSpPr>
          <p:cNvPr id="99335" name="Group 37"/>
          <p:cNvGrpSpPr>
            <a:grpSpLocks/>
          </p:cNvGrpSpPr>
          <p:nvPr/>
        </p:nvGrpSpPr>
        <p:grpSpPr bwMode="auto">
          <a:xfrm>
            <a:off x="2057400" y="1447800"/>
            <a:ext cx="3200400" cy="457200"/>
            <a:chOff x="576" y="936"/>
            <a:chExt cx="4608" cy="288"/>
          </a:xfrm>
        </p:grpSpPr>
        <p:sp>
          <p:nvSpPr>
            <p:cNvPr id="99363" name="Rectangle 7"/>
            <p:cNvSpPr>
              <a:spLocks noChangeArrowheads="1"/>
            </p:cNvSpPr>
            <p:nvPr/>
          </p:nvSpPr>
          <p:spPr bwMode="auto">
            <a:xfrm>
              <a:off x="72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4" name="Rectangle 9"/>
            <p:cNvSpPr>
              <a:spLocks noChangeArrowheads="1"/>
            </p:cNvSpPr>
            <p:nvPr/>
          </p:nvSpPr>
          <p:spPr bwMode="auto">
            <a:xfrm>
              <a:off x="100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5" name="Rectangle 11"/>
            <p:cNvSpPr>
              <a:spLocks noChangeArrowheads="1"/>
            </p:cNvSpPr>
            <p:nvPr/>
          </p:nvSpPr>
          <p:spPr bwMode="auto">
            <a:xfrm>
              <a:off x="129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6" name="Rectangle 13"/>
            <p:cNvSpPr>
              <a:spLocks noChangeArrowheads="1"/>
            </p:cNvSpPr>
            <p:nvPr/>
          </p:nvSpPr>
          <p:spPr bwMode="auto">
            <a:xfrm>
              <a:off x="158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7" name="Rectangle 15"/>
            <p:cNvSpPr>
              <a:spLocks noChangeArrowheads="1"/>
            </p:cNvSpPr>
            <p:nvPr/>
          </p:nvSpPr>
          <p:spPr bwMode="auto">
            <a:xfrm>
              <a:off x="576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8" name="Rectangle 16"/>
            <p:cNvSpPr>
              <a:spLocks noChangeArrowheads="1"/>
            </p:cNvSpPr>
            <p:nvPr/>
          </p:nvSpPr>
          <p:spPr bwMode="auto">
            <a:xfrm>
              <a:off x="187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9" name="Rectangle 17"/>
            <p:cNvSpPr>
              <a:spLocks noChangeArrowheads="1"/>
            </p:cNvSpPr>
            <p:nvPr/>
          </p:nvSpPr>
          <p:spPr bwMode="auto">
            <a:xfrm>
              <a:off x="216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0" name="Rectangle 18"/>
            <p:cNvSpPr>
              <a:spLocks noChangeArrowheads="1"/>
            </p:cNvSpPr>
            <p:nvPr/>
          </p:nvSpPr>
          <p:spPr bwMode="auto">
            <a:xfrm>
              <a:off x="244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1" name="Rectangle 19"/>
            <p:cNvSpPr>
              <a:spLocks noChangeArrowheads="1"/>
            </p:cNvSpPr>
            <p:nvPr/>
          </p:nvSpPr>
          <p:spPr bwMode="auto">
            <a:xfrm>
              <a:off x="273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2" name="Rectangle 20"/>
            <p:cNvSpPr>
              <a:spLocks noChangeArrowheads="1"/>
            </p:cNvSpPr>
            <p:nvPr/>
          </p:nvSpPr>
          <p:spPr bwMode="auto">
            <a:xfrm>
              <a:off x="1728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3" name="Rectangle 21"/>
            <p:cNvSpPr>
              <a:spLocks noChangeArrowheads="1"/>
            </p:cNvSpPr>
            <p:nvPr/>
          </p:nvSpPr>
          <p:spPr bwMode="auto">
            <a:xfrm>
              <a:off x="302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4" name="Rectangle 22"/>
            <p:cNvSpPr>
              <a:spLocks noChangeArrowheads="1"/>
            </p:cNvSpPr>
            <p:nvPr/>
          </p:nvSpPr>
          <p:spPr bwMode="auto">
            <a:xfrm>
              <a:off x="331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5" name="Rectangle 23"/>
            <p:cNvSpPr>
              <a:spLocks noChangeArrowheads="1"/>
            </p:cNvSpPr>
            <p:nvPr/>
          </p:nvSpPr>
          <p:spPr bwMode="auto">
            <a:xfrm>
              <a:off x="360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6" name="Rectangle 24"/>
            <p:cNvSpPr>
              <a:spLocks noChangeArrowheads="1"/>
            </p:cNvSpPr>
            <p:nvPr/>
          </p:nvSpPr>
          <p:spPr bwMode="auto">
            <a:xfrm>
              <a:off x="388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7" name="Rectangle 25"/>
            <p:cNvSpPr>
              <a:spLocks noChangeArrowheads="1"/>
            </p:cNvSpPr>
            <p:nvPr/>
          </p:nvSpPr>
          <p:spPr bwMode="auto">
            <a:xfrm>
              <a:off x="2880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8" name="Rectangle 26"/>
            <p:cNvSpPr>
              <a:spLocks noChangeArrowheads="1"/>
            </p:cNvSpPr>
            <p:nvPr/>
          </p:nvSpPr>
          <p:spPr bwMode="auto">
            <a:xfrm>
              <a:off x="417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9" name="Rectangle 27"/>
            <p:cNvSpPr>
              <a:spLocks noChangeArrowheads="1"/>
            </p:cNvSpPr>
            <p:nvPr/>
          </p:nvSpPr>
          <p:spPr bwMode="auto">
            <a:xfrm>
              <a:off x="446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80" name="Rectangle 28"/>
            <p:cNvSpPr>
              <a:spLocks noChangeArrowheads="1"/>
            </p:cNvSpPr>
            <p:nvPr/>
          </p:nvSpPr>
          <p:spPr bwMode="auto">
            <a:xfrm>
              <a:off x="475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81" name="Rectangle 29"/>
            <p:cNvSpPr>
              <a:spLocks noChangeArrowheads="1"/>
            </p:cNvSpPr>
            <p:nvPr/>
          </p:nvSpPr>
          <p:spPr bwMode="auto">
            <a:xfrm>
              <a:off x="504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82" name="Rectangle 30"/>
            <p:cNvSpPr>
              <a:spLocks noChangeArrowheads="1"/>
            </p:cNvSpPr>
            <p:nvPr/>
          </p:nvSpPr>
          <p:spPr bwMode="auto">
            <a:xfrm>
              <a:off x="4032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336" name="AutoShape 31"/>
          <p:cNvSpPr>
            <a:spLocks/>
          </p:cNvSpPr>
          <p:nvPr/>
        </p:nvSpPr>
        <p:spPr bwMode="auto">
          <a:xfrm rot="16200000">
            <a:off x="3486150" y="476250"/>
            <a:ext cx="342900" cy="3200400"/>
          </a:xfrm>
          <a:prstGeom prst="leftBrace">
            <a:avLst>
              <a:gd name="adj1" fmla="val 8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7" name="Text Box 32"/>
          <p:cNvSpPr txBox="1">
            <a:spLocks noChangeArrowheads="1"/>
          </p:cNvSpPr>
          <p:nvPr/>
        </p:nvSpPr>
        <p:spPr bwMode="auto">
          <a:xfrm>
            <a:off x="2771775" y="2346325"/>
            <a:ext cx="1209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Document ID</a:t>
            </a:r>
          </a:p>
        </p:txBody>
      </p:sp>
      <p:sp>
        <p:nvSpPr>
          <p:cNvPr id="99338" name="Text Box 33"/>
          <p:cNvSpPr txBox="1">
            <a:spLocks noChangeArrowheads="1"/>
          </p:cNvSpPr>
          <p:nvPr/>
        </p:nvSpPr>
        <p:spPr bwMode="auto">
          <a:xfrm>
            <a:off x="5421099" y="2286000"/>
            <a:ext cx="129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Entity Type ID</a:t>
            </a:r>
          </a:p>
        </p:txBody>
      </p:sp>
      <p:sp>
        <p:nvSpPr>
          <p:cNvPr id="99339" name="AutoShape 34"/>
          <p:cNvSpPr>
            <a:spLocks/>
          </p:cNvSpPr>
          <p:nvPr/>
        </p:nvSpPr>
        <p:spPr bwMode="auto">
          <a:xfrm rot="16200000">
            <a:off x="5886450" y="1276350"/>
            <a:ext cx="342900" cy="1600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0" name="AutoShape 35"/>
          <p:cNvSpPr>
            <a:spLocks/>
          </p:cNvSpPr>
          <p:nvPr/>
        </p:nvSpPr>
        <p:spPr bwMode="auto">
          <a:xfrm rot="16200000">
            <a:off x="7486650" y="1276350"/>
            <a:ext cx="342900" cy="1600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1" name="Text Box 36"/>
          <p:cNvSpPr txBox="1">
            <a:spLocks noChangeArrowheads="1"/>
          </p:cNvSpPr>
          <p:nvPr/>
        </p:nvSpPr>
        <p:spPr bwMode="auto">
          <a:xfrm>
            <a:off x="7239000" y="2286000"/>
            <a:ext cx="1023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Frequency</a:t>
            </a:r>
            <a:br>
              <a:rPr lang="en-US" sz="1600" dirty="0"/>
            </a:br>
            <a:r>
              <a:rPr lang="en-US" sz="1600" dirty="0"/>
              <a:t>Count</a:t>
            </a:r>
          </a:p>
        </p:txBody>
      </p:sp>
      <p:grpSp>
        <p:nvGrpSpPr>
          <p:cNvPr id="99342" name="Group 38"/>
          <p:cNvGrpSpPr>
            <a:grpSpLocks/>
          </p:cNvGrpSpPr>
          <p:nvPr/>
        </p:nvGrpSpPr>
        <p:grpSpPr bwMode="auto">
          <a:xfrm>
            <a:off x="5257800" y="1447800"/>
            <a:ext cx="3200400" cy="457200"/>
            <a:chOff x="576" y="936"/>
            <a:chExt cx="4608" cy="288"/>
          </a:xfrm>
        </p:grpSpPr>
        <p:sp>
          <p:nvSpPr>
            <p:cNvPr id="99343" name="Rectangle 39"/>
            <p:cNvSpPr>
              <a:spLocks noChangeArrowheads="1"/>
            </p:cNvSpPr>
            <p:nvPr/>
          </p:nvSpPr>
          <p:spPr bwMode="auto">
            <a:xfrm>
              <a:off x="72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4" name="Rectangle 40"/>
            <p:cNvSpPr>
              <a:spLocks noChangeArrowheads="1"/>
            </p:cNvSpPr>
            <p:nvPr/>
          </p:nvSpPr>
          <p:spPr bwMode="auto">
            <a:xfrm>
              <a:off x="100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5" name="Rectangle 41"/>
            <p:cNvSpPr>
              <a:spLocks noChangeArrowheads="1"/>
            </p:cNvSpPr>
            <p:nvPr/>
          </p:nvSpPr>
          <p:spPr bwMode="auto">
            <a:xfrm>
              <a:off x="129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6" name="Rectangle 42"/>
            <p:cNvSpPr>
              <a:spLocks noChangeArrowheads="1"/>
            </p:cNvSpPr>
            <p:nvPr/>
          </p:nvSpPr>
          <p:spPr bwMode="auto">
            <a:xfrm>
              <a:off x="158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7" name="Rectangle 43"/>
            <p:cNvSpPr>
              <a:spLocks noChangeArrowheads="1"/>
            </p:cNvSpPr>
            <p:nvPr/>
          </p:nvSpPr>
          <p:spPr bwMode="auto">
            <a:xfrm>
              <a:off x="576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8" name="Rectangle 44"/>
            <p:cNvSpPr>
              <a:spLocks noChangeArrowheads="1"/>
            </p:cNvSpPr>
            <p:nvPr/>
          </p:nvSpPr>
          <p:spPr bwMode="auto">
            <a:xfrm>
              <a:off x="187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9" name="Rectangle 45"/>
            <p:cNvSpPr>
              <a:spLocks noChangeArrowheads="1"/>
            </p:cNvSpPr>
            <p:nvPr/>
          </p:nvSpPr>
          <p:spPr bwMode="auto">
            <a:xfrm>
              <a:off x="216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0" name="Rectangle 46"/>
            <p:cNvSpPr>
              <a:spLocks noChangeArrowheads="1"/>
            </p:cNvSpPr>
            <p:nvPr/>
          </p:nvSpPr>
          <p:spPr bwMode="auto">
            <a:xfrm>
              <a:off x="244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1" name="Rectangle 47"/>
            <p:cNvSpPr>
              <a:spLocks noChangeArrowheads="1"/>
            </p:cNvSpPr>
            <p:nvPr/>
          </p:nvSpPr>
          <p:spPr bwMode="auto">
            <a:xfrm>
              <a:off x="273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2" name="Rectangle 48"/>
            <p:cNvSpPr>
              <a:spLocks noChangeArrowheads="1"/>
            </p:cNvSpPr>
            <p:nvPr/>
          </p:nvSpPr>
          <p:spPr bwMode="auto">
            <a:xfrm>
              <a:off x="1728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3" name="Rectangle 49"/>
            <p:cNvSpPr>
              <a:spLocks noChangeArrowheads="1"/>
            </p:cNvSpPr>
            <p:nvPr/>
          </p:nvSpPr>
          <p:spPr bwMode="auto">
            <a:xfrm>
              <a:off x="302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4" name="Rectangle 50"/>
            <p:cNvSpPr>
              <a:spLocks noChangeArrowheads="1"/>
            </p:cNvSpPr>
            <p:nvPr/>
          </p:nvSpPr>
          <p:spPr bwMode="auto">
            <a:xfrm>
              <a:off x="331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5" name="Rectangle 51"/>
            <p:cNvSpPr>
              <a:spLocks noChangeArrowheads="1"/>
            </p:cNvSpPr>
            <p:nvPr/>
          </p:nvSpPr>
          <p:spPr bwMode="auto">
            <a:xfrm>
              <a:off x="360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6" name="Rectangle 52"/>
            <p:cNvSpPr>
              <a:spLocks noChangeArrowheads="1"/>
            </p:cNvSpPr>
            <p:nvPr/>
          </p:nvSpPr>
          <p:spPr bwMode="auto">
            <a:xfrm>
              <a:off x="388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7" name="Rectangle 53"/>
            <p:cNvSpPr>
              <a:spLocks noChangeArrowheads="1"/>
            </p:cNvSpPr>
            <p:nvPr/>
          </p:nvSpPr>
          <p:spPr bwMode="auto">
            <a:xfrm>
              <a:off x="2880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8" name="Rectangle 54"/>
            <p:cNvSpPr>
              <a:spLocks noChangeArrowheads="1"/>
            </p:cNvSpPr>
            <p:nvPr/>
          </p:nvSpPr>
          <p:spPr bwMode="auto">
            <a:xfrm>
              <a:off x="417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9" name="Rectangle 55"/>
            <p:cNvSpPr>
              <a:spLocks noChangeArrowheads="1"/>
            </p:cNvSpPr>
            <p:nvPr/>
          </p:nvSpPr>
          <p:spPr bwMode="auto">
            <a:xfrm>
              <a:off x="446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0" name="Rectangle 56"/>
            <p:cNvSpPr>
              <a:spLocks noChangeArrowheads="1"/>
            </p:cNvSpPr>
            <p:nvPr/>
          </p:nvSpPr>
          <p:spPr bwMode="auto">
            <a:xfrm>
              <a:off x="475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1" name="Rectangle 57"/>
            <p:cNvSpPr>
              <a:spLocks noChangeArrowheads="1"/>
            </p:cNvSpPr>
            <p:nvPr/>
          </p:nvSpPr>
          <p:spPr bwMode="auto">
            <a:xfrm>
              <a:off x="504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2" name="Rectangle 58"/>
            <p:cNvSpPr>
              <a:spLocks noChangeArrowheads="1"/>
            </p:cNvSpPr>
            <p:nvPr/>
          </p:nvSpPr>
          <p:spPr bwMode="auto">
            <a:xfrm>
              <a:off x="4032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7200" y="1447800"/>
            <a:ext cx="1600201" cy="457200"/>
            <a:chOff x="1828800" y="2209800"/>
            <a:chExt cx="1600201" cy="457200"/>
          </a:xfrm>
        </p:grpSpPr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192881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212883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32886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52888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1828800" y="2209800"/>
              <a:ext cx="8001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272891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292893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56"/>
            <p:cNvSpPr>
              <a:spLocks noChangeArrowheads="1"/>
            </p:cNvSpPr>
            <p:nvPr/>
          </p:nvSpPr>
          <p:spPr bwMode="auto">
            <a:xfrm>
              <a:off x="312896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7"/>
            <p:cNvSpPr>
              <a:spLocks noChangeArrowheads="1"/>
            </p:cNvSpPr>
            <p:nvPr/>
          </p:nvSpPr>
          <p:spPr bwMode="auto">
            <a:xfrm>
              <a:off x="332898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628900" y="2209800"/>
              <a:ext cx="8001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AutoShape 34"/>
          <p:cNvSpPr>
            <a:spLocks/>
          </p:cNvSpPr>
          <p:nvPr/>
        </p:nvSpPr>
        <p:spPr bwMode="auto">
          <a:xfrm rot="16200000">
            <a:off x="1085850" y="1276350"/>
            <a:ext cx="342900" cy="1600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868262" y="2286000"/>
            <a:ext cx="79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Term ID</a:t>
            </a:r>
          </a:p>
        </p:txBody>
      </p:sp>
      <p:sp>
        <p:nvSpPr>
          <p:cNvPr id="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ChangeArrowheads="1"/>
          </p:cNvSpPr>
          <p:nvPr/>
        </p:nvSpPr>
        <p:spPr bwMode="auto">
          <a:xfrm>
            <a:off x="1485900" y="1143000"/>
            <a:ext cx="6172200" cy="5257800"/>
          </a:xfrm>
          <a:prstGeom prst="star5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657600" y="27432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657600" y="30480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657600" y="3352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1003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AB6A3-72B4-664D-8012-E5750A7E305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 Schema</a:t>
            </a:r>
          </a:p>
        </p:txBody>
      </p:sp>
      <p:sp>
        <p:nvSpPr>
          <p:cNvPr id="100359" name="Rectangle 4"/>
          <p:cNvSpPr>
            <a:spLocks noChangeArrowheads="1"/>
          </p:cNvSpPr>
          <p:nvPr/>
        </p:nvSpPr>
        <p:spPr bwMode="auto">
          <a:xfrm>
            <a:off x="3657600" y="1485900"/>
            <a:ext cx="19431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Extracted Entity</a:t>
            </a:r>
          </a:p>
        </p:txBody>
      </p:sp>
      <p:sp>
        <p:nvSpPr>
          <p:cNvPr id="100360" name="Rectangle 5"/>
          <p:cNvSpPr>
            <a:spLocks noChangeArrowheads="1"/>
          </p:cNvSpPr>
          <p:nvPr/>
        </p:nvSpPr>
        <p:spPr bwMode="auto">
          <a:xfrm>
            <a:off x="3657600" y="1828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100368" name="Rectangle 13"/>
          <p:cNvSpPr>
            <a:spLocks noChangeArrowheads="1"/>
          </p:cNvSpPr>
          <p:nvPr/>
        </p:nvSpPr>
        <p:spPr bwMode="auto">
          <a:xfrm>
            <a:off x="73152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Entity</a:t>
            </a:r>
          </a:p>
        </p:txBody>
      </p:sp>
      <p:sp>
        <p:nvSpPr>
          <p:cNvPr id="100373" name="Rectangle 18"/>
          <p:cNvSpPr>
            <a:spLocks noChangeArrowheads="1"/>
          </p:cNvSpPr>
          <p:nvPr/>
        </p:nvSpPr>
        <p:spPr bwMode="auto">
          <a:xfrm>
            <a:off x="66294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Source</a:t>
            </a:r>
          </a:p>
        </p:txBody>
      </p:sp>
      <p:sp>
        <p:nvSpPr>
          <p:cNvPr id="100374" name="Rectangle 19"/>
          <p:cNvSpPr>
            <a:spLocks noChangeArrowheads="1"/>
          </p:cNvSpPr>
          <p:nvPr/>
        </p:nvSpPr>
        <p:spPr bwMode="auto">
          <a:xfrm>
            <a:off x="5715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Document</a:t>
            </a:r>
          </a:p>
        </p:txBody>
      </p:sp>
      <p:sp>
        <p:nvSpPr>
          <p:cNvPr id="100375" name="Rectangle 20"/>
          <p:cNvSpPr>
            <a:spLocks noChangeArrowheads="1"/>
          </p:cNvSpPr>
          <p:nvPr/>
        </p:nvSpPr>
        <p:spPr bwMode="auto">
          <a:xfrm>
            <a:off x="10287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Time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657600" y="2133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657600" y="24384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657600" y="45720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657600" y="4876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657600" y="5181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657600" y="3657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657600" y="39624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657600" y="42672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2C58A-0D6C-7945-A4C0-44B83425B12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Fact Table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876800"/>
            <a:ext cx="7772400" cy="95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Key is to be able to quickly be able to create sums and averages of counts for various dimensions</a:t>
            </a:r>
          </a:p>
        </p:txBody>
      </p:sp>
      <p:sp>
        <p:nvSpPr>
          <p:cNvPr id="101383" name="Rectangle 4"/>
          <p:cNvSpPr>
            <a:spLocks noChangeArrowheads="1"/>
          </p:cNvSpPr>
          <p:nvPr/>
        </p:nvSpPr>
        <p:spPr bwMode="auto">
          <a:xfrm>
            <a:off x="762000" y="1981200"/>
            <a:ext cx="2514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Entity Facts</a:t>
            </a:r>
          </a:p>
        </p:txBody>
      </p:sp>
      <p:sp>
        <p:nvSpPr>
          <p:cNvPr id="101384" name="Rectangle 5"/>
          <p:cNvSpPr>
            <a:spLocks noChangeArrowheads="1"/>
          </p:cNvSpPr>
          <p:nvPr/>
        </p:nvSpPr>
        <p:spPr bwMode="auto">
          <a:xfrm>
            <a:off x="762000" y="27051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term-id</a:t>
            </a:r>
          </a:p>
        </p:txBody>
      </p:sp>
      <p:sp>
        <p:nvSpPr>
          <p:cNvPr id="101385" name="Rectangle 6"/>
          <p:cNvSpPr>
            <a:spLocks noChangeArrowheads="1"/>
          </p:cNvSpPr>
          <p:nvPr/>
        </p:nvSpPr>
        <p:spPr bwMode="auto">
          <a:xfrm>
            <a:off x="762000" y="30480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document-id</a:t>
            </a:r>
          </a:p>
        </p:txBody>
      </p:sp>
      <p:sp>
        <p:nvSpPr>
          <p:cNvPr id="101387" name="Rectangle 8"/>
          <p:cNvSpPr>
            <a:spLocks noChangeArrowheads="1"/>
          </p:cNvSpPr>
          <p:nvPr/>
        </p:nvSpPr>
        <p:spPr bwMode="auto">
          <a:xfrm>
            <a:off x="762000" y="34290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entity-id</a:t>
            </a:r>
          </a:p>
        </p:txBody>
      </p:sp>
      <p:sp>
        <p:nvSpPr>
          <p:cNvPr id="101388" name="Rectangle 9"/>
          <p:cNvSpPr>
            <a:spLocks noChangeArrowheads="1"/>
          </p:cNvSpPr>
          <p:nvPr/>
        </p:nvSpPr>
        <p:spPr bwMode="auto">
          <a:xfrm>
            <a:off x="762000" y="3771900"/>
            <a:ext cx="2514600" cy="342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count</a:t>
            </a:r>
          </a:p>
        </p:txBody>
      </p:sp>
      <p:sp>
        <p:nvSpPr>
          <p:cNvPr id="101389" name="Rectangle 10"/>
          <p:cNvSpPr>
            <a:spLocks noChangeArrowheads="1"/>
          </p:cNvSpPr>
          <p:nvPr/>
        </p:nvSpPr>
        <p:spPr bwMode="auto">
          <a:xfrm>
            <a:off x="4876800" y="2133600"/>
            <a:ext cx="16002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Document</a:t>
            </a:r>
          </a:p>
        </p:txBody>
      </p:sp>
      <p:sp>
        <p:nvSpPr>
          <p:cNvPr id="101390" name="Rectangle 11"/>
          <p:cNvSpPr>
            <a:spLocks noChangeArrowheads="1"/>
          </p:cNvSpPr>
          <p:nvPr/>
        </p:nvSpPr>
        <p:spPr bwMode="auto">
          <a:xfrm>
            <a:off x="4876800" y="24765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document-id</a:t>
            </a:r>
          </a:p>
        </p:txBody>
      </p:sp>
      <p:sp>
        <p:nvSpPr>
          <p:cNvPr id="101393" name="Rectangle 14"/>
          <p:cNvSpPr>
            <a:spLocks noChangeArrowheads="1"/>
          </p:cNvSpPr>
          <p:nvPr/>
        </p:nvSpPr>
        <p:spPr bwMode="auto">
          <a:xfrm>
            <a:off x="4876800" y="3048000"/>
            <a:ext cx="25146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Entity</a:t>
            </a:r>
          </a:p>
        </p:txBody>
      </p:sp>
      <p:sp>
        <p:nvSpPr>
          <p:cNvPr id="101394" name="Rectangle 15"/>
          <p:cNvSpPr>
            <a:spLocks noChangeArrowheads="1"/>
          </p:cNvSpPr>
          <p:nvPr/>
        </p:nvSpPr>
        <p:spPr bwMode="auto">
          <a:xfrm>
            <a:off x="4876800" y="33909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entity-id</a:t>
            </a:r>
          </a:p>
        </p:txBody>
      </p:sp>
      <p:cxnSp>
        <p:nvCxnSpPr>
          <p:cNvPr id="101395" name="AutoShape 16"/>
          <p:cNvCxnSpPr>
            <a:cxnSpLocks noChangeShapeType="1"/>
            <a:stCxn id="101385" idx="3"/>
            <a:endCxn id="101389" idx="1"/>
          </p:cNvCxnSpPr>
          <p:nvPr/>
        </p:nvCxnSpPr>
        <p:spPr bwMode="auto">
          <a:xfrm flipV="1">
            <a:off x="3276600" y="2305050"/>
            <a:ext cx="1600200" cy="933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97" name="AutoShape 18"/>
          <p:cNvCxnSpPr>
            <a:cxnSpLocks noChangeShapeType="1"/>
            <a:stCxn id="101387" idx="3"/>
            <a:endCxn id="101393" idx="1"/>
          </p:cNvCxnSpPr>
          <p:nvPr/>
        </p:nvCxnSpPr>
        <p:spPr bwMode="auto">
          <a:xfrm flipV="1">
            <a:off x="3276600" y="3219450"/>
            <a:ext cx="1600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2000" y="23622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fact-id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876800" y="1295400"/>
            <a:ext cx="16002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4876800" y="16383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term-id</a:t>
            </a:r>
          </a:p>
        </p:txBody>
      </p:sp>
      <p:cxnSp>
        <p:nvCxnSpPr>
          <p:cNvPr id="25" name="AutoShape 16"/>
          <p:cNvCxnSpPr>
            <a:cxnSpLocks noChangeShapeType="1"/>
            <a:stCxn id="101384" idx="3"/>
            <a:endCxn id="23" idx="1"/>
          </p:cNvCxnSpPr>
          <p:nvPr/>
        </p:nvCxnSpPr>
        <p:spPr bwMode="auto">
          <a:xfrm flipV="1">
            <a:off x="3276600" y="1466850"/>
            <a:ext cx="160020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AA80-B0A7-C5B8-101E-629DFE31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A3C4-CC41-5FEA-E09D-90D5F8DC5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Markup and the Semantic Web Stack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0" y="1219200"/>
            <a:ext cx="3352800" cy="4914900"/>
          </a:xfrm>
        </p:spPr>
        <p:txBody>
          <a:bodyPr/>
          <a:lstStyle/>
          <a:p>
            <a:pPr eaLnBrk="1" hangingPunct="1"/>
            <a:r>
              <a:rPr lang="en-US"/>
              <a:t>Entity Extraction is about getting data out of text and putting it into XML and RDF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52937-FBCC-8A47-8DE0-6252C2CAD4E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3559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62000" y="12192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762000" y="5029200"/>
            <a:ext cx="37338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762000" y="4495800"/>
            <a:ext cx="37338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1828800" y="3962400"/>
            <a:ext cx="26670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1828800" y="3352800"/>
            <a:ext cx="1295400" cy="4572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762000" y="5562600"/>
            <a:ext cx="16002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2514600" y="5562600"/>
            <a:ext cx="19812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A1EB9-97BB-3D49-A7AC-B1CE96BB386E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Kimball’s Conformed Dimensions</a:t>
            </a:r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2371725" y="2149475"/>
            <a:ext cx="830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Process</a:t>
            </a:r>
          </a:p>
        </p:txBody>
      </p:sp>
      <p:sp>
        <p:nvSpPr>
          <p:cNvPr id="103431" name="Text Box 5"/>
          <p:cNvSpPr txBox="1">
            <a:spLocks noChangeArrowheads="1"/>
          </p:cNvSpPr>
          <p:nvPr/>
        </p:nvSpPr>
        <p:spPr bwMode="auto">
          <a:xfrm>
            <a:off x="1897063" y="2911475"/>
            <a:ext cx="2141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Service E-mail</a:t>
            </a:r>
          </a:p>
        </p:txBody>
      </p:sp>
      <p:sp>
        <p:nvSpPr>
          <p:cNvPr id="103432" name="Text Box 6"/>
          <p:cNvSpPr txBox="1">
            <a:spLocks noChangeArrowheads="1"/>
          </p:cNvSpPr>
          <p:nvPr/>
        </p:nvSpPr>
        <p:spPr bwMode="auto">
          <a:xfrm>
            <a:off x="1998663" y="2530475"/>
            <a:ext cx="2039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Service Calls</a:t>
            </a:r>
          </a:p>
        </p:txBody>
      </p:sp>
      <p:sp>
        <p:nvSpPr>
          <p:cNvPr id="103433" name="Text Box 7"/>
          <p:cNvSpPr txBox="1">
            <a:spLocks noChangeArrowheads="1"/>
          </p:cNvSpPr>
          <p:nvPr/>
        </p:nvSpPr>
        <p:spPr bwMode="auto">
          <a:xfrm>
            <a:off x="1685925" y="3673475"/>
            <a:ext cx="2360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Product Management</a:t>
            </a:r>
          </a:p>
        </p:txBody>
      </p:sp>
      <p:sp>
        <p:nvSpPr>
          <p:cNvPr id="103434" name="Text Box 8"/>
          <p:cNvSpPr txBox="1">
            <a:spLocks noChangeArrowheads="1"/>
          </p:cNvSpPr>
          <p:nvPr/>
        </p:nvSpPr>
        <p:spPr bwMode="auto">
          <a:xfrm>
            <a:off x="1685925" y="4054475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Correspondence</a:t>
            </a:r>
          </a:p>
        </p:txBody>
      </p:sp>
      <p:sp>
        <p:nvSpPr>
          <p:cNvPr id="103435" name="Line 9"/>
          <p:cNvSpPr>
            <a:spLocks noChangeShapeType="1"/>
          </p:cNvSpPr>
          <p:nvPr/>
        </p:nvSpPr>
        <p:spPr bwMode="auto">
          <a:xfrm flipV="1">
            <a:off x="4048125" y="253047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6" name="Text Box 10"/>
          <p:cNvSpPr txBox="1">
            <a:spLocks noChangeArrowheads="1"/>
          </p:cNvSpPr>
          <p:nvPr/>
        </p:nvSpPr>
        <p:spPr bwMode="auto">
          <a:xfrm rot="-2700000">
            <a:off x="4200525" y="2149475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Date</a:t>
            </a:r>
          </a:p>
        </p:txBody>
      </p:sp>
      <p:sp>
        <p:nvSpPr>
          <p:cNvPr id="103437" name="Line 11"/>
          <p:cNvSpPr>
            <a:spLocks noChangeShapeType="1"/>
          </p:cNvSpPr>
          <p:nvPr/>
        </p:nvSpPr>
        <p:spPr bwMode="auto">
          <a:xfrm flipV="1">
            <a:off x="4505325" y="253047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8" name="Text Box 12"/>
          <p:cNvSpPr txBox="1">
            <a:spLocks noChangeArrowheads="1"/>
          </p:cNvSpPr>
          <p:nvPr/>
        </p:nvSpPr>
        <p:spPr bwMode="auto">
          <a:xfrm>
            <a:off x="2065338" y="4435475"/>
            <a:ext cx="1947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Satisfaction</a:t>
            </a:r>
          </a:p>
        </p:txBody>
      </p:sp>
      <p:sp>
        <p:nvSpPr>
          <p:cNvPr id="103439" name="Text Box 13"/>
          <p:cNvSpPr txBox="1">
            <a:spLocks noChangeArrowheads="1"/>
          </p:cNvSpPr>
          <p:nvPr/>
        </p:nvSpPr>
        <p:spPr bwMode="auto">
          <a:xfrm>
            <a:off x="2179638" y="4816475"/>
            <a:ext cx="1900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Training Management</a:t>
            </a:r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2513013" y="5197475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Call Center Logs</a:t>
            </a:r>
          </a:p>
        </p:txBody>
      </p:sp>
      <p:sp>
        <p:nvSpPr>
          <p:cNvPr id="103441" name="Text Box 15"/>
          <p:cNvSpPr txBox="1">
            <a:spLocks noChangeArrowheads="1"/>
          </p:cNvSpPr>
          <p:nvPr/>
        </p:nvSpPr>
        <p:spPr bwMode="auto">
          <a:xfrm>
            <a:off x="2751138" y="5578475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Focus Groups</a:t>
            </a:r>
          </a:p>
        </p:txBody>
      </p:sp>
      <p:sp>
        <p:nvSpPr>
          <p:cNvPr id="103442" name="Text Box 16"/>
          <p:cNvSpPr txBox="1">
            <a:spLocks noChangeArrowheads="1"/>
          </p:cNvSpPr>
          <p:nvPr/>
        </p:nvSpPr>
        <p:spPr bwMode="auto">
          <a:xfrm>
            <a:off x="2466975" y="3292475"/>
            <a:ext cx="1550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Purchase History</a:t>
            </a:r>
          </a:p>
        </p:txBody>
      </p:sp>
      <p:grpSp>
        <p:nvGrpSpPr>
          <p:cNvPr id="103443" name="Group 17"/>
          <p:cNvGrpSpPr>
            <a:grpSpLocks/>
          </p:cNvGrpSpPr>
          <p:nvPr/>
        </p:nvGrpSpPr>
        <p:grpSpPr bwMode="auto">
          <a:xfrm>
            <a:off x="1609725" y="2530475"/>
            <a:ext cx="5151438" cy="3429000"/>
            <a:chOff x="336" y="1440"/>
            <a:chExt cx="4944" cy="2160"/>
          </a:xfrm>
        </p:grpSpPr>
        <p:sp>
          <p:nvSpPr>
            <p:cNvPr id="103590" name="Line 18"/>
            <p:cNvSpPr>
              <a:spLocks noChangeShapeType="1"/>
            </p:cNvSpPr>
            <p:nvPr/>
          </p:nvSpPr>
          <p:spPr bwMode="auto">
            <a:xfrm>
              <a:off x="336" y="168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1" name="Line 19"/>
            <p:cNvSpPr>
              <a:spLocks noChangeShapeType="1"/>
            </p:cNvSpPr>
            <p:nvPr/>
          </p:nvSpPr>
          <p:spPr bwMode="auto">
            <a:xfrm>
              <a:off x="336" y="192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2" name="Line 20"/>
            <p:cNvSpPr>
              <a:spLocks noChangeShapeType="1"/>
            </p:cNvSpPr>
            <p:nvPr/>
          </p:nvSpPr>
          <p:spPr bwMode="auto">
            <a:xfrm>
              <a:off x="336" y="216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3" name="Line 21"/>
            <p:cNvSpPr>
              <a:spLocks noChangeShapeType="1"/>
            </p:cNvSpPr>
            <p:nvPr/>
          </p:nvSpPr>
          <p:spPr bwMode="auto">
            <a:xfrm>
              <a:off x="336" y="240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4" name="Line 22"/>
            <p:cNvSpPr>
              <a:spLocks noChangeShapeType="1"/>
            </p:cNvSpPr>
            <p:nvPr/>
          </p:nvSpPr>
          <p:spPr bwMode="auto">
            <a:xfrm>
              <a:off x="336" y="14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5" name="Line 23"/>
            <p:cNvSpPr>
              <a:spLocks noChangeShapeType="1"/>
            </p:cNvSpPr>
            <p:nvPr/>
          </p:nvSpPr>
          <p:spPr bwMode="auto">
            <a:xfrm>
              <a:off x="336" y="26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6" name="Line 24"/>
            <p:cNvSpPr>
              <a:spLocks noChangeShapeType="1"/>
            </p:cNvSpPr>
            <p:nvPr/>
          </p:nvSpPr>
          <p:spPr bwMode="auto">
            <a:xfrm>
              <a:off x="336" y="288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7" name="Line 25"/>
            <p:cNvSpPr>
              <a:spLocks noChangeShapeType="1"/>
            </p:cNvSpPr>
            <p:nvPr/>
          </p:nvSpPr>
          <p:spPr bwMode="auto">
            <a:xfrm>
              <a:off x="336" y="312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8" name="Line 26"/>
            <p:cNvSpPr>
              <a:spLocks noChangeShapeType="1"/>
            </p:cNvSpPr>
            <p:nvPr/>
          </p:nvSpPr>
          <p:spPr bwMode="auto">
            <a:xfrm>
              <a:off x="336" y="336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9" name="Line 27"/>
            <p:cNvSpPr>
              <a:spLocks noChangeShapeType="1"/>
            </p:cNvSpPr>
            <p:nvPr/>
          </p:nvSpPr>
          <p:spPr bwMode="auto">
            <a:xfrm>
              <a:off x="336" y="360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44" name="Text Box 28"/>
          <p:cNvSpPr txBox="1">
            <a:spLocks noChangeArrowheads="1"/>
          </p:cNvSpPr>
          <p:nvPr/>
        </p:nvSpPr>
        <p:spPr bwMode="auto">
          <a:xfrm rot="-2700000">
            <a:off x="4479925" y="1852613"/>
            <a:ext cx="135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Sales Location</a:t>
            </a:r>
          </a:p>
        </p:txBody>
      </p:sp>
      <p:sp>
        <p:nvSpPr>
          <p:cNvPr id="103445" name="Line 29"/>
          <p:cNvSpPr>
            <a:spLocks noChangeShapeType="1"/>
          </p:cNvSpPr>
          <p:nvPr/>
        </p:nvSpPr>
        <p:spPr bwMode="auto">
          <a:xfrm flipV="1">
            <a:off x="4505325" y="1387475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6" name="Line 30"/>
          <p:cNvSpPr>
            <a:spLocks noChangeShapeType="1"/>
          </p:cNvSpPr>
          <p:nvPr/>
        </p:nvSpPr>
        <p:spPr bwMode="auto">
          <a:xfrm flipV="1">
            <a:off x="53895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7" name="Line 31"/>
          <p:cNvSpPr>
            <a:spLocks noChangeShapeType="1"/>
          </p:cNvSpPr>
          <p:nvPr/>
        </p:nvSpPr>
        <p:spPr bwMode="auto">
          <a:xfrm flipV="1">
            <a:off x="58467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8" name="Line 32"/>
          <p:cNvSpPr>
            <a:spLocks noChangeShapeType="1"/>
          </p:cNvSpPr>
          <p:nvPr/>
        </p:nvSpPr>
        <p:spPr bwMode="auto">
          <a:xfrm flipV="1">
            <a:off x="63039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9" name="Line 33"/>
          <p:cNvSpPr>
            <a:spLocks noChangeShapeType="1"/>
          </p:cNvSpPr>
          <p:nvPr/>
        </p:nvSpPr>
        <p:spPr bwMode="auto">
          <a:xfrm flipV="1">
            <a:off x="4048125" y="1387475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0" name="Line 34"/>
          <p:cNvSpPr>
            <a:spLocks noChangeShapeType="1"/>
          </p:cNvSpPr>
          <p:nvPr/>
        </p:nvSpPr>
        <p:spPr bwMode="auto">
          <a:xfrm flipV="1">
            <a:off x="5389563" y="251618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1" name="Line 35"/>
          <p:cNvSpPr>
            <a:spLocks noChangeShapeType="1"/>
          </p:cNvSpPr>
          <p:nvPr/>
        </p:nvSpPr>
        <p:spPr bwMode="auto">
          <a:xfrm flipV="1">
            <a:off x="5846763" y="251618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2" name="Text Box 36"/>
          <p:cNvSpPr txBox="1">
            <a:spLocks noChangeArrowheads="1"/>
          </p:cNvSpPr>
          <p:nvPr/>
        </p:nvSpPr>
        <p:spPr bwMode="auto">
          <a:xfrm rot="-2700000">
            <a:off x="5514975" y="2028825"/>
            <a:ext cx="81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Product</a:t>
            </a:r>
          </a:p>
        </p:txBody>
      </p:sp>
      <p:sp>
        <p:nvSpPr>
          <p:cNvPr id="103453" name="Line 37"/>
          <p:cNvSpPr>
            <a:spLocks noChangeShapeType="1"/>
          </p:cNvSpPr>
          <p:nvPr/>
        </p:nvSpPr>
        <p:spPr bwMode="auto">
          <a:xfrm flipV="1">
            <a:off x="6303963" y="2516188"/>
            <a:ext cx="0" cy="3429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4" name="Text Box 38"/>
          <p:cNvSpPr txBox="1">
            <a:spLocks noChangeArrowheads="1"/>
          </p:cNvSpPr>
          <p:nvPr/>
        </p:nvSpPr>
        <p:spPr bwMode="auto">
          <a:xfrm rot="-2700000">
            <a:off x="6007100" y="2005013"/>
            <a:ext cx="839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Channel</a:t>
            </a:r>
          </a:p>
        </p:txBody>
      </p:sp>
      <p:grpSp>
        <p:nvGrpSpPr>
          <p:cNvPr id="103455" name="Group 39"/>
          <p:cNvGrpSpPr>
            <a:grpSpLocks/>
          </p:cNvGrpSpPr>
          <p:nvPr/>
        </p:nvGrpSpPr>
        <p:grpSpPr bwMode="auto">
          <a:xfrm>
            <a:off x="4124325" y="2606675"/>
            <a:ext cx="304800" cy="228600"/>
            <a:chOff x="1920" y="1488"/>
            <a:chExt cx="192" cy="144"/>
          </a:xfrm>
        </p:grpSpPr>
        <p:sp>
          <p:nvSpPr>
            <p:cNvPr id="103588" name="Line 4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9" name="Line 4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6" name="Group 42"/>
          <p:cNvGrpSpPr>
            <a:grpSpLocks/>
          </p:cNvGrpSpPr>
          <p:nvPr/>
        </p:nvGrpSpPr>
        <p:grpSpPr bwMode="auto">
          <a:xfrm>
            <a:off x="4124325" y="2987675"/>
            <a:ext cx="304800" cy="228600"/>
            <a:chOff x="1920" y="1488"/>
            <a:chExt cx="192" cy="144"/>
          </a:xfrm>
        </p:grpSpPr>
        <p:sp>
          <p:nvSpPr>
            <p:cNvPr id="103586" name="Line 4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7" name="Line 4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7" name="Group 45"/>
          <p:cNvGrpSpPr>
            <a:grpSpLocks/>
          </p:cNvGrpSpPr>
          <p:nvPr/>
        </p:nvGrpSpPr>
        <p:grpSpPr bwMode="auto">
          <a:xfrm>
            <a:off x="4124325" y="3368675"/>
            <a:ext cx="304800" cy="228600"/>
            <a:chOff x="1920" y="1488"/>
            <a:chExt cx="192" cy="144"/>
          </a:xfrm>
        </p:grpSpPr>
        <p:sp>
          <p:nvSpPr>
            <p:cNvPr id="103584" name="Line 4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5" name="Line 4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8" name="Group 48"/>
          <p:cNvGrpSpPr>
            <a:grpSpLocks/>
          </p:cNvGrpSpPr>
          <p:nvPr/>
        </p:nvGrpSpPr>
        <p:grpSpPr bwMode="auto">
          <a:xfrm>
            <a:off x="4124325" y="3749675"/>
            <a:ext cx="304800" cy="228600"/>
            <a:chOff x="1920" y="1488"/>
            <a:chExt cx="192" cy="144"/>
          </a:xfrm>
        </p:grpSpPr>
        <p:sp>
          <p:nvSpPr>
            <p:cNvPr id="103582" name="Line 4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3" name="Line 5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9" name="Group 51"/>
          <p:cNvGrpSpPr>
            <a:grpSpLocks/>
          </p:cNvGrpSpPr>
          <p:nvPr/>
        </p:nvGrpSpPr>
        <p:grpSpPr bwMode="auto">
          <a:xfrm>
            <a:off x="4124325" y="4130675"/>
            <a:ext cx="304800" cy="228600"/>
            <a:chOff x="1920" y="1488"/>
            <a:chExt cx="192" cy="144"/>
          </a:xfrm>
        </p:grpSpPr>
        <p:sp>
          <p:nvSpPr>
            <p:cNvPr id="103580" name="Line 5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1" name="Line 5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0" name="Group 54"/>
          <p:cNvGrpSpPr>
            <a:grpSpLocks/>
          </p:cNvGrpSpPr>
          <p:nvPr/>
        </p:nvGrpSpPr>
        <p:grpSpPr bwMode="auto">
          <a:xfrm>
            <a:off x="4124325" y="4511675"/>
            <a:ext cx="304800" cy="228600"/>
            <a:chOff x="1920" y="1488"/>
            <a:chExt cx="192" cy="144"/>
          </a:xfrm>
        </p:grpSpPr>
        <p:sp>
          <p:nvSpPr>
            <p:cNvPr id="103578" name="Line 5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9" name="Line 5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1" name="Group 57"/>
          <p:cNvGrpSpPr>
            <a:grpSpLocks/>
          </p:cNvGrpSpPr>
          <p:nvPr/>
        </p:nvGrpSpPr>
        <p:grpSpPr bwMode="auto">
          <a:xfrm>
            <a:off x="4124325" y="4892675"/>
            <a:ext cx="304800" cy="228600"/>
            <a:chOff x="1920" y="1488"/>
            <a:chExt cx="192" cy="144"/>
          </a:xfrm>
        </p:grpSpPr>
        <p:sp>
          <p:nvSpPr>
            <p:cNvPr id="103576" name="Line 5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7" name="Line 5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2" name="Group 60"/>
          <p:cNvGrpSpPr>
            <a:grpSpLocks/>
          </p:cNvGrpSpPr>
          <p:nvPr/>
        </p:nvGrpSpPr>
        <p:grpSpPr bwMode="auto">
          <a:xfrm>
            <a:off x="4124325" y="5273675"/>
            <a:ext cx="304800" cy="228600"/>
            <a:chOff x="1920" y="1488"/>
            <a:chExt cx="192" cy="144"/>
          </a:xfrm>
        </p:grpSpPr>
        <p:sp>
          <p:nvSpPr>
            <p:cNvPr id="103574" name="Line 6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5" name="Line 6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3" name="Group 63"/>
          <p:cNvGrpSpPr>
            <a:grpSpLocks/>
          </p:cNvGrpSpPr>
          <p:nvPr/>
        </p:nvGrpSpPr>
        <p:grpSpPr bwMode="auto">
          <a:xfrm>
            <a:off x="4124325" y="5654675"/>
            <a:ext cx="304800" cy="228600"/>
            <a:chOff x="1920" y="1488"/>
            <a:chExt cx="192" cy="144"/>
          </a:xfrm>
        </p:grpSpPr>
        <p:sp>
          <p:nvSpPr>
            <p:cNvPr id="103572" name="Line 64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3" name="Line 65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4" name="Group 66"/>
          <p:cNvGrpSpPr>
            <a:grpSpLocks/>
          </p:cNvGrpSpPr>
          <p:nvPr/>
        </p:nvGrpSpPr>
        <p:grpSpPr bwMode="auto">
          <a:xfrm>
            <a:off x="4124325" y="2606675"/>
            <a:ext cx="304800" cy="228600"/>
            <a:chOff x="1920" y="1488"/>
            <a:chExt cx="192" cy="144"/>
          </a:xfrm>
        </p:grpSpPr>
        <p:sp>
          <p:nvSpPr>
            <p:cNvPr id="103570" name="Line 6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1" name="Line 6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5" name="Group 69"/>
          <p:cNvGrpSpPr>
            <a:grpSpLocks/>
          </p:cNvGrpSpPr>
          <p:nvPr/>
        </p:nvGrpSpPr>
        <p:grpSpPr bwMode="auto">
          <a:xfrm>
            <a:off x="4581525" y="2987675"/>
            <a:ext cx="304800" cy="228600"/>
            <a:chOff x="1920" y="1488"/>
            <a:chExt cx="192" cy="144"/>
          </a:xfrm>
        </p:grpSpPr>
        <p:sp>
          <p:nvSpPr>
            <p:cNvPr id="103568" name="Line 7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9" name="Line 7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6" name="Group 75"/>
          <p:cNvGrpSpPr>
            <a:grpSpLocks/>
          </p:cNvGrpSpPr>
          <p:nvPr/>
        </p:nvGrpSpPr>
        <p:grpSpPr bwMode="auto">
          <a:xfrm>
            <a:off x="4581525" y="3749675"/>
            <a:ext cx="304800" cy="228600"/>
            <a:chOff x="1920" y="1488"/>
            <a:chExt cx="192" cy="144"/>
          </a:xfrm>
        </p:grpSpPr>
        <p:sp>
          <p:nvSpPr>
            <p:cNvPr id="103566" name="Line 7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7" name="Line 7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7" name="Group 78"/>
          <p:cNvGrpSpPr>
            <a:grpSpLocks/>
          </p:cNvGrpSpPr>
          <p:nvPr/>
        </p:nvGrpSpPr>
        <p:grpSpPr bwMode="auto">
          <a:xfrm>
            <a:off x="4581525" y="4130675"/>
            <a:ext cx="304800" cy="228600"/>
            <a:chOff x="1920" y="1488"/>
            <a:chExt cx="192" cy="144"/>
          </a:xfrm>
        </p:grpSpPr>
        <p:sp>
          <p:nvSpPr>
            <p:cNvPr id="103564" name="Line 7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5" name="Line 8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8" name="Group 81"/>
          <p:cNvGrpSpPr>
            <a:grpSpLocks/>
          </p:cNvGrpSpPr>
          <p:nvPr/>
        </p:nvGrpSpPr>
        <p:grpSpPr bwMode="auto">
          <a:xfrm>
            <a:off x="4581525" y="4511675"/>
            <a:ext cx="304800" cy="228600"/>
            <a:chOff x="1920" y="1488"/>
            <a:chExt cx="192" cy="144"/>
          </a:xfrm>
        </p:grpSpPr>
        <p:sp>
          <p:nvSpPr>
            <p:cNvPr id="103562" name="Line 8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3" name="Line 8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9" name="Group 84"/>
          <p:cNvGrpSpPr>
            <a:grpSpLocks/>
          </p:cNvGrpSpPr>
          <p:nvPr/>
        </p:nvGrpSpPr>
        <p:grpSpPr bwMode="auto">
          <a:xfrm>
            <a:off x="4581525" y="4892675"/>
            <a:ext cx="304800" cy="228600"/>
            <a:chOff x="1920" y="1488"/>
            <a:chExt cx="192" cy="144"/>
          </a:xfrm>
        </p:grpSpPr>
        <p:sp>
          <p:nvSpPr>
            <p:cNvPr id="103560" name="Line 8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1" name="Line 8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0" name="Group 87"/>
          <p:cNvGrpSpPr>
            <a:grpSpLocks/>
          </p:cNvGrpSpPr>
          <p:nvPr/>
        </p:nvGrpSpPr>
        <p:grpSpPr bwMode="auto">
          <a:xfrm>
            <a:off x="4581525" y="5273675"/>
            <a:ext cx="304800" cy="228600"/>
            <a:chOff x="1920" y="1488"/>
            <a:chExt cx="192" cy="144"/>
          </a:xfrm>
        </p:grpSpPr>
        <p:sp>
          <p:nvSpPr>
            <p:cNvPr id="103558" name="Line 8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9" name="Line 8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1" name="Group 90"/>
          <p:cNvGrpSpPr>
            <a:grpSpLocks/>
          </p:cNvGrpSpPr>
          <p:nvPr/>
        </p:nvGrpSpPr>
        <p:grpSpPr bwMode="auto">
          <a:xfrm>
            <a:off x="4581525" y="5654675"/>
            <a:ext cx="304800" cy="228600"/>
            <a:chOff x="1920" y="1488"/>
            <a:chExt cx="192" cy="144"/>
          </a:xfrm>
        </p:grpSpPr>
        <p:sp>
          <p:nvSpPr>
            <p:cNvPr id="103556" name="Line 9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7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2" name="Group 93"/>
          <p:cNvGrpSpPr>
            <a:grpSpLocks/>
          </p:cNvGrpSpPr>
          <p:nvPr/>
        </p:nvGrpSpPr>
        <p:grpSpPr bwMode="auto">
          <a:xfrm>
            <a:off x="4573588" y="3328988"/>
            <a:ext cx="304800" cy="228600"/>
            <a:chOff x="1920" y="1488"/>
            <a:chExt cx="192" cy="144"/>
          </a:xfrm>
        </p:grpSpPr>
        <p:sp>
          <p:nvSpPr>
            <p:cNvPr id="103554" name="Line 94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5" name="Line 95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3" name="Group 96"/>
          <p:cNvGrpSpPr>
            <a:grpSpLocks/>
          </p:cNvGrpSpPr>
          <p:nvPr/>
        </p:nvGrpSpPr>
        <p:grpSpPr bwMode="auto">
          <a:xfrm>
            <a:off x="5465763" y="2973388"/>
            <a:ext cx="304800" cy="228600"/>
            <a:chOff x="1920" y="1488"/>
            <a:chExt cx="192" cy="144"/>
          </a:xfrm>
        </p:grpSpPr>
        <p:sp>
          <p:nvSpPr>
            <p:cNvPr id="103552" name="Line 9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3" name="Line 9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74" name="Line 100"/>
          <p:cNvSpPr>
            <a:spLocks noChangeShapeType="1"/>
          </p:cNvSpPr>
          <p:nvPr/>
        </p:nvSpPr>
        <p:spPr bwMode="auto">
          <a:xfrm flipV="1">
            <a:off x="67611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75" name="Line 101"/>
          <p:cNvSpPr>
            <a:spLocks noChangeShapeType="1"/>
          </p:cNvSpPr>
          <p:nvPr/>
        </p:nvSpPr>
        <p:spPr bwMode="auto">
          <a:xfrm flipV="1">
            <a:off x="6761163" y="2516188"/>
            <a:ext cx="0" cy="3429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476" name="Group 110"/>
          <p:cNvGrpSpPr>
            <a:grpSpLocks/>
          </p:cNvGrpSpPr>
          <p:nvPr/>
        </p:nvGrpSpPr>
        <p:grpSpPr bwMode="auto">
          <a:xfrm>
            <a:off x="6380163" y="4116388"/>
            <a:ext cx="304800" cy="228600"/>
            <a:chOff x="1920" y="1488"/>
            <a:chExt cx="192" cy="144"/>
          </a:xfrm>
        </p:grpSpPr>
        <p:sp>
          <p:nvSpPr>
            <p:cNvPr id="103550" name="Line 11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1" name="Line 11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77" name="Line 126"/>
          <p:cNvSpPr>
            <a:spLocks noChangeShapeType="1"/>
          </p:cNvSpPr>
          <p:nvPr/>
        </p:nvSpPr>
        <p:spPr bwMode="auto">
          <a:xfrm flipV="1">
            <a:off x="4926013" y="252253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78" name="Line 127"/>
          <p:cNvSpPr>
            <a:spLocks noChangeShapeType="1"/>
          </p:cNvSpPr>
          <p:nvPr/>
        </p:nvSpPr>
        <p:spPr bwMode="auto">
          <a:xfrm flipV="1">
            <a:off x="4887913" y="1408113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79" name="Text Box 128"/>
          <p:cNvSpPr txBox="1">
            <a:spLocks noChangeArrowheads="1"/>
          </p:cNvSpPr>
          <p:nvPr/>
        </p:nvSpPr>
        <p:spPr bwMode="auto">
          <a:xfrm rot="-2700000">
            <a:off x="5075238" y="1992313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Customer</a:t>
            </a:r>
          </a:p>
        </p:txBody>
      </p:sp>
      <p:grpSp>
        <p:nvGrpSpPr>
          <p:cNvPr id="103480" name="Group 129"/>
          <p:cNvGrpSpPr>
            <a:grpSpLocks/>
          </p:cNvGrpSpPr>
          <p:nvPr/>
        </p:nvGrpSpPr>
        <p:grpSpPr bwMode="auto">
          <a:xfrm>
            <a:off x="5002213" y="2982913"/>
            <a:ext cx="304800" cy="228600"/>
            <a:chOff x="1920" y="1488"/>
            <a:chExt cx="192" cy="144"/>
          </a:xfrm>
        </p:grpSpPr>
        <p:sp>
          <p:nvSpPr>
            <p:cNvPr id="103548" name="Line 13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9" name="Line 13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1" name="Group 132"/>
          <p:cNvGrpSpPr>
            <a:grpSpLocks/>
          </p:cNvGrpSpPr>
          <p:nvPr/>
        </p:nvGrpSpPr>
        <p:grpSpPr bwMode="auto">
          <a:xfrm>
            <a:off x="5002213" y="2598738"/>
            <a:ext cx="304800" cy="228600"/>
            <a:chOff x="1920" y="1488"/>
            <a:chExt cx="192" cy="144"/>
          </a:xfrm>
        </p:grpSpPr>
        <p:sp>
          <p:nvSpPr>
            <p:cNvPr id="103546" name="Line 13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7" name="Line 13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2" name="Group 135"/>
          <p:cNvGrpSpPr>
            <a:grpSpLocks/>
          </p:cNvGrpSpPr>
          <p:nvPr/>
        </p:nvGrpSpPr>
        <p:grpSpPr bwMode="auto">
          <a:xfrm>
            <a:off x="5002213" y="4903788"/>
            <a:ext cx="304800" cy="228600"/>
            <a:chOff x="1920" y="1488"/>
            <a:chExt cx="192" cy="144"/>
          </a:xfrm>
        </p:grpSpPr>
        <p:sp>
          <p:nvSpPr>
            <p:cNvPr id="103544" name="Line 13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5" name="Line 13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3" name="Group 138"/>
          <p:cNvGrpSpPr>
            <a:grpSpLocks/>
          </p:cNvGrpSpPr>
          <p:nvPr/>
        </p:nvGrpSpPr>
        <p:grpSpPr bwMode="auto">
          <a:xfrm>
            <a:off x="5002213" y="5248275"/>
            <a:ext cx="304800" cy="228600"/>
            <a:chOff x="1920" y="1488"/>
            <a:chExt cx="192" cy="144"/>
          </a:xfrm>
        </p:grpSpPr>
        <p:sp>
          <p:nvSpPr>
            <p:cNvPr id="103542" name="Line 13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3" name="Line 14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4" name="Group 141"/>
          <p:cNvGrpSpPr>
            <a:grpSpLocks/>
          </p:cNvGrpSpPr>
          <p:nvPr/>
        </p:nvGrpSpPr>
        <p:grpSpPr bwMode="auto">
          <a:xfrm>
            <a:off x="4973638" y="4146550"/>
            <a:ext cx="304800" cy="228600"/>
            <a:chOff x="1920" y="1488"/>
            <a:chExt cx="192" cy="144"/>
          </a:xfrm>
        </p:grpSpPr>
        <p:sp>
          <p:nvSpPr>
            <p:cNvPr id="103540" name="Line 14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1" name="Line 14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5" name="Group 144"/>
          <p:cNvGrpSpPr>
            <a:grpSpLocks/>
          </p:cNvGrpSpPr>
          <p:nvPr/>
        </p:nvGrpSpPr>
        <p:grpSpPr bwMode="auto">
          <a:xfrm>
            <a:off x="5922963" y="3354388"/>
            <a:ext cx="304800" cy="228600"/>
            <a:chOff x="1920" y="1488"/>
            <a:chExt cx="192" cy="144"/>
          </a:xfrm>
        </p:grpSpPr>
        <p:sp>
          <p:nvSpPr>
            <p:cNvPr id="103538" name="Line 14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9" name="Line 14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6" name="Group 147"/>
          <p:cNvGrpSpPr>
            <a:grpSpLocks/>
          </p:cNvGrpSpPr>
          <p:nvPr/>
        </p:nvGrpSpPr>
        <p:grpSpPr bwMode="auto">
          <a:xfrm>
            <a:off x="5927725" y="4519613"/>
            <a:ext cx="304800" cy="228600"/>
            <a:chOff x="1920" y="1488"/>
            <a:chExt cx="192" cy="144"/>
          </a:xfrm>
        </p:grpSpPr>
        <p:sp>
          <p:nvSpPr>
            <p:cNvPr id="103536" name="Line 14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7" name="Line 14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7" name="Group 150"/>
          <p:cNvGrpSpPr>
            <a:grpSpLocks/>
          </p:cNvGrpSpPr>
          <p:nvPr/>
        </p:nvGrpSpPr>
        <p:grpSpPr bwMode="auto">
          <a:xfrm>
            <a:off x="5430838" y="5670550"/>
            <a:ext cx="304800" cy="228600"/>
            <a:chOff x="1920" y="1488"/>
            <a:chExt cx="192" cy="144"/>
          </a:xfrm>
        </p:grpSpPr>
        <p:sp>
          <p:nvSpPr>
            <p:cNvPr id="103534" name="Line 15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5" name="Line 15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8" name="Group 156"/>
          <p:cNvGrpSpPr>
            <a:grpSpLocks/>
          </p:cNvGrpSpPr>
          <p:nvPr/>
        </p:nvGrpSpPr>
        <p:grpSpPr bwMode="auto">
          <a:xfrm>
            <a:off x="5430838" y="4146550"/>
            <a:ext cx="304800" cy="228600"/>
            <a:chOff x="1920" y="1488"/>
            <a:chExt cx="192" cy="144"/>
          </a:xfrm>
        </p:grpSpPr>
        <p:sp>
          <p:nvSpPr>
            <p:cNvPr id="103532" name="Line 15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3" name="Line 15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9" name="Group 162"/>
          <p:cNvGrpSpPr>
            <a:grpSpLocks/>
          </p:cNvGrpSpPr>
          <p:nvPr/>
        </p:nvGrpSpPr>
        <p:grpSpPr bwMode="auto">
          <a:xfrm>
            <a:off x="4973638" y="5670550"/>
            <a:ext cx="304800" cy="228600"/>
            <a:chOff x="1920" y="1488"/>
            <a:chExt cx="192" cy="144"/>
          </a:xfrm>
        </p:grpSpPr>
        <p:sp>
          <p:nvSpPr>
            <p:cNvPr id="103530" name="Line 16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1" name="Line 16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0" name="Group 171"/>
          <p:cNvGrpSpPr>
            <a:grpSpLocks/>
          </p:cNvGrpSpPr>
          <p:nvPr/>
        </p:nvGrpSpPr>
        <p:grpSpPr bwMode="auto">
          <a:xfrm>
            <a:off x="5430838" y="2622550"/>
            <a:ext cx="304800" cy="228600"/>
            <a:chOff x="1920" y="1488"/>
            <a:chExt cx="192" cy="144"/>
          </a:xfrm>
        </p:grpSpPr>
        <p:sp>
          <p:nvSpPr>
            <p:cNvPr id="103528" name="Line 17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9" name="Line 17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91" name="Text Box 174"/>
          <p:cNvSpPr txBox="1">
            <a:spLocks noChangeArrowheads="1"/>
          </p:cNvSpPr>
          <p:nvPr/>
        </p:nvSpPr>
        <p:spPr bwMode="auto">
          <a:xfrm rot="-2700000">
            <a:off x="6340475" y="1804988"/>
            <a:ext cx="1449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FF"/>
                </a:solidFill>
              </a:rPr>
              <a:t>Extracted Entity</a:t>
            </a:r>
          </a:p>
        </p:txBody>
      </p:sp>
      <p:grpSp>
        <p:nvGrpSpPr>
          <p:cNvPr id="103492" name="Group 175"/>
          <p:cNvGrpSpPr>
            <a:grpSpLocks/>
          </p:cNvGrpSpPr>
          <p:nvPr/>
        </p:nvGrpSpPr>
        <p:grpSpPr bwMode="auto">
          <a:xfrm>
            <a:off x="6372225" y="2600325"/>
            <a:ext cx="304800" cy="228600"/>
            <a:chOff x="1920" y="1488"/>
            <a:chExt cx="192" cy="144"/>
          </a:xfrm>
        </p:grpSpPr>
        <p:sp>
          <p:nvSpPr>
            <p:cNvPr id="103526" name="Line 17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7" name="Line 17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3" name="Group 178"/>
          <p:cNvGrpSpPr>
            <a:grpSpLocks/>
          </p:cNvGrpSpPr>
          <p:nvPr/>
        </p:nvGrpSpPr>
        <p:grpSpPr bwMode="auto">
          <a:xfrm>
            <a:off x="6388100" y="3346450"/>
            <a:ext cx="304800" cy="228600"/>
            <a:chOff x="1920" y="1488"/>
            <a:chExt cx="192" cy="144"/>
          </a:xfrm>
        </p:grpSpPr>
        <p:sp>
          <p:nvSpPr>
            <p:cNvPr id="103524" name="Line 17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5" name="Line 18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4" name="Group 181"/>
          <p:cNvGrpSpPr>
            <a:grpSpLocks/>
          </p:cNvGrpSpPr>
          <p:nvPr/>
        </p:nvGrpSpPr>
        <p:grpSpPr bwMode="auto">
          <a:xfrm>
            <a:off x="6391275" y="2986088"/>
            <a:ext cx="304800" cy="228600"/>
            <a:chOff x="1920" y="1488"/>
            <a:chExt cx="192" cy="144"/>
          </a:xfrm>
        </p:grpSpPr>
        <p:sp>
          <p:nvSpPr>
            <p:cNvPr id="103522" name="Line 18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3" name="Line 18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5" name="Group 184"/>
          <p:cNvGrpSpPr>
            <a:grpSpLocks/>
          </p:cNvGrpSpPr>
          <p:nvPr/>
        </p:nvGrpSpPr>
        <p:grpSpPr bwMode="auto">
          <a:xfrm>
            <a:off x="6391275" y="3730625"/>
            <a:ext cx="304800" cy="228600"/>
            <a:chOff x="1920" y="1488"/>
            <a:chExt cx="192" cy="144"/>
          </a:xfrm>
        </p:grpSpPr>
        <p:sp>
          <p:nvSpPr>
            <p:cNvPr id="103520" name="Line 18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1" name="Line 18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6" name="Group 187"/>
          <p:cNvGrpSpPr>
            <a:grpSpLocks/>
          </p:cNvGrpSpPr>
          <p:nvPr/>
        </p:nvGrpSpPr>
        <p:grpSpPr bwMode="auto">
          <a:xfrm>
            <a:off x="6402388" y="4500563"/>
            <a:ext cx="304800" cy="228600"/>
            <a:chOff x="1920" y="1488"/>
            <a:chExt cx="192" cy="144"/>
          </a:xfrm>
        </p:grpSpPr>
        <p:sp>
          <p:nvSpPr>
            <p:cNvPr id="103518" name="Line 18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9" name="Line 18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7" name="Group 190"/>
          <p:cNvGrpSpPr>
            <a:grpSpLocks/>
          </p:cNvGrpSpPr>
          <p:nvPr/>
        </p:nvGrpSpPr>
        <p:grpSpPr bwMode="auto">
          <a:xfrm>
            <a:off x="6396038" y="4875213"/>
            <a:ext cx="304800" cy="228600"/>
            <a:chOff x="1920" y="1488"/>
            <a:chExt cx="192" cy="144"/>
          </a:xfrm>
        </p:grpSpPr>
        <p:sp>
          <p:nvSpPr>
            <p:cNvPr id="103516" name="Line 19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7" name="Line 19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8" name="Group 193"/>
          <p:cNvGrpSpPr>
            <a:grpSpLocks/>
          </p:cNvGrpSpPr>
          <p:nvPr/>
        </p:nvGrpSpPr>
        <p:grpSpPr bwMode="auto">
          <a:xfrm>
            <a:off x="6402388" y="5262563"/>
            <a:ext cx="304800" cy="228600"/>
            <a:chOff x="1920" y="1488"/>
            <a:chExt cx="192" cy="144"/>
          </a:xfrm>
        </p:grpSpPr>
        <p:sp>
          <p:nvSpPr>
            <p:cNvPr id="103514" name="Line 194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5" name="Line 195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9" name="Group 196"/>
          <p:cNvGrpSpPr>
            <a:grpSpLocks/>
          </p:cNvGrpSpPr>
          <p:nvPr/>
        </p:nvGrpSpPr>
        <p:grpSpPr bwMode="auto">
          <a:xfrm>
            <a:off x="6396038" y="5624513"/>
            <a:ext cx="304800" cy="228600"/>
            <a:chOff x="1920" y="1488"/>
            <a:chExt cx="192" cy="144"/>
          </a:xfrm>
        </p:grpSpPr>
        <p:sp>
          <p:nvSpPr>
            <p:cNvPr id="103512" name="Line 19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3" name="Line 19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0" name="Group 199"/>
          <p:cNvGrpSpPr>
            <a:grpSpLocks/>
          </p:cNvGrpSpPr>
          <p:nvPr/>
        </p:nvGrpSpPr>
        <p:grpSpPr bwMode="auto">
          <a:xfrm>
            <a:off x="5916613" y="3733800"/>
            <a:ext cx="304800" cy="228600"/>
            <a:chOff x="1920" y="1488"/>
            <a:chExt cx="192" cy="144"/>
          </a:xfrm>
        </p:grpSpPr>
        <p:sp>
          <p:nvSpPr>
            <p:cNvPr id="103510" name="Line 20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1" name="Line 20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1" name="Group 202"/>
          <p:cNvGrpSpPr>
            <a:grpSpLocks/>
          </p:cNvGrpSpPr>
          <p:nvPr/>
        </p:nvGrpSpPr>
        <p:grpSpPr bwMode="auto">
          <a:xfrm>
            <a:off x="5470525" y="3352800"/>
            <a:ext cx="304800" cy="228600"/>
            <a:chOff x="1920" y="1488"/>
            <a:chExt cx="192" cy="144"/>
          </a:xfrm>
        </p:grpSpPr>
        <p:sp>
          <p:nvSpPr>
            <p:cNvPr id="103508" name="Line 20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9" name="Line 20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2" name="Group 205"/>
          <p:cNvGrpSpPr>
            <a:grpSpLocks/>
          </p:cNvGrpSpPr>
          <p:nvPr/>
        </p:nvGrpSpPr>
        <p:grpSpPr bwMode="auto">
          <a:xfrm>
            <a:off x="5457825" y="4495800"/>
            <a:ext cx="304800" cy="228600"/>
            <a:chOff x="1920" y="1488"/>
            <a:chExt cx="192" cy="144"/>
          </a:xfrm>
        </p:grpSpPr>
        <p:sp>
          <p:nvSpPr>
            <p:cNvPr id="103506" name="Line 20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7" name="Line 20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3" name="Group 208"/>
          <p:cNvGrpSpPr>
            <a:grpSpLocks/>
          </p:cNvGrpSpPr>
          <p:nvPr/>
        </p:nvGrpSpPr>
        <p:grpSpPr bwMode="auto">
          <a:xfrm>
            <a:off x="5480050" y="3729038"/>
            <a:ext cx="304800" cy="228600"/>
            <a:chOff x="1920" y="1488"/>
            <a:chExt cx="192" cy="144"/>
          </a:xfrm>
        </p:grpSpPr>
        <p:sp>
          <p:nvSpPr>
            <p:cNvPr id="103504" name="Line 20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5" name="Line 21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Measurements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3352800" y="1143000"/>
            <a:ext cx="5105400" cy="4914900"/>
          </a:xfrm>
        </p:spPr>
        <p:txBody>
          <a:bodyPr/>
          <a:lstStyle/>
          <a:p>
            <a:r>
              <a:rPr lang="en-US"/>
              <a:t>False positive – an item was marked as an entity but it was not</a:t>
            </a:r>
          </a:p>
          <a:p>
            <a:r>
              <a:rPr lang="en-US"/>
              <a:t>Missed entity – items that were not found</a:t>
            </a:r>
          </a:p>
          <a:p>
            <a:r>
              <a:rPr lang="en-US"/>
              <a:t>Precision  - a measurement of fidelity</a:t>
            </a:r>
          </a:p>
          <a:p>
            <a:r>
              <a:rPr lang="en-US"/>
              <a:t>Relevancy – a measurement of completeness</a:t>
            </a:r>
          </a:p>
        </p:txBody>
      </p:sp>
      <p:sp>
        <p:nvSpPr>
          <p:cNvPr id="10445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226E0-59B9-7042-9FE7-46917FB5C055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0445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 rot="5400000">
            <a:off x="1104900" y="4381500"/>
            <a:ext cx="1066800" cy="762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4457" name="TextBox 9"/>
          <p:cNvSpPr txBox="1">
            <a:spLocks noChangeArrowheads="1"/>
          </p:cNvSpPr>
          <p:nvPr/>
        </p:nvSpPr>
        <p:spPr bwMode="auto">
          <a:xfrm>
            <a:off x="1219200" y="4953000"/>
            <a:ext cx="1027113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</a:rPr>
              <a:t>precision</a:t>
            </a:r>
          </a:p>
        </p:txBody>
      </p:sp>
      <p:sp>
        <p:nvSpPr>
          <p:cNvPr id="104458" name="TextBox 10"/>
          <p:cNvSpPr txBox="1">
            <a:spLocks noChangeArrowheads="1"/>
          </p:cNvSpPr>
          <p:nvPr/>
        </p:nvSpPr>
        <p:spPr bwMode="auto">
          <a:xfrm>
            <a:off x="990600" y="1676400"/>
            <a:ext cx="687388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</a:rPr>
              <a:t>recall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1029494" y="2323306"/>
            <a:ext cx="533400" cy="1588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Search Definitions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Precision:</a:t>
            </a:r>
            <a:r>
              <a:rPr lang="en-US"/>
              <a:t> the number of relevant documents retrieved by a search divided by the total number of documents retrieved by that search</a:t>
            </a:r>
          </a:p>
          <a:p>
            <a:r>
              <a:rPr lang="en-US" b="1"/>
              <a:t>Recall</a:t>
            </a:r>
            <a:r>
              <a:rPr lang="en-US"/>
              <a:t>: the number of relevant documents retrieved by a search divided by the total number of existing relevant documents which </a:t>
            </a:r>
            <a:r>
              <a:rPr lang="en-US" b="1"/>
              <a:t>should </a:t>
            </a:r>
            <a:r>
              <a:rPr lang="en-US"/>
              <a:t>have been retrieved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7F6BD-14FF-BA44-BF98-E711CC38F6FA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 Definitions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200400"/>
          </a:xfrm>
        </p:spPr>
        <p:txBody>
          <a:bodyPr/>
          <a:lstStyle/>
          <a:p>
            <a:r>
              <a:rPr lang="en-US" b="1"/>
              <a:t>Precision:</a:t>
            </a:r>
            <a:r>
              <a:rPr lang="en-US"/>
              <a:t> the number of relevant entities found divided by the total number of entities found in a collection</a:t>
            </a:r>
          </a:p>
          <a:p>
            <a:r>
              <a:rPr lang="en-US" b="1"/>
              <a:t>Recall</a:t>
            </a:r>
            <a:r>
              <a:rPr lang="en-US"/>
              <a:t>: the number of relevant entities found divided by the number entities which </a:t>
            </a:r>
            <a:r>
              <a:rPr lang="en-US" b="1"/>
              <a:t>should</a:t>
            </a:r>
            <a:r>
              <a:rPr lang="en-US"/>
              <a:t> have been found in a collections</a:t>
            </a:r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2091D-1C3B-CB4D-8DCE-4F8EFBF3EAAE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F-Measure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r>
              <a:rPr lang="en-US"/>
              <a:t>F-measure is a precise number that can help you gauge the quality of entity extractions</a:t>
            </a:r>
          </a:p>
          <a:p>
            <a:r>
              <a:rPr lang="en-US"/>
              <a:t>The weighted harmonic mean of precision and recall</a:t>
            </a:r>
          </a:p>
          <a:p>
            <a:r>
              <a:rPr lang="en-US"/>
              <a:t>F-Score</a:t>
            </a:r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4177A-6FD0-AE43-AFAC-AB59CFD0969B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07527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343400" y="4114800"/>
            <a:ext cx="276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Return on Investment (ROI) Analysis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  <a:p>
            <a:pPr lvl="1"/>
            <a:r>
              <a:rPr lang="en-US" dirty="0"/>
              <a:t>Determine hard total costs without Entity Extractions</a:t>
            </a:r>
          </a:p>
          <a:p>
            <a:pPr lvl="1"/>
            <a:r>
              <a:rPr lang="en-US" dirty="0"/>
              <a:t>Estimate soft costs</a:t>
            </a:r>
          </a:p>
          <a:p>
            <a:pPr lvl="1"/>
            <a:r>
              <a:rPr lang="en-US" dirty="0"/>
              <a:t>Determine hard costs with Entity Extraction</a:t>
            </a:r>
          </a:p>
          <a:p>
            <a:pPr lvl="1"/>
            <a:r>
              <a:rPr lang="en-US" dirty="0"/>
              <a:t>Estimate soft costs</a:t>
            </a:r>
          </a:p>
          <a:p>
            <a:r>
              <a:rPr lang="en-US" dirty="0"/>
              <a:t>Sample spreadsheet</a:t>
            </a:r>
          </a:p>
          <a:p>
            <a:pPr lvl="1"/>
            <a:r>
              <a:rPr lang="en-US" dirty="0"/>
              <a:t>Low, medium and high soft cost estimates</a:t>
            </a:r>
          </a:p>
          <a:p>
            <a:pPr lvl="1"/>
            <a:r>
              <a:rPr lang="en-US" dirty="0"/>
              <a:t>Per document costs, enterprise total</a:t>
            </a:r>
          </a:p>
        </p:txBody>
      </p:sp>
      <p:sp>
        <p:nvSpPr>
          <p:cNvPr id="10854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8D0D9-F9EC-C449-8967-5BB8594EC03F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Costs: Search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What is the cost of not finding a document?</a:t>
            </a:r>
          </a:p>
          <a:p>
            <a:r>
              <a:rPr lang="en-US" sz="2800"/>
              <a:t>How much time do people spend looking for documents?</a:t>
            </a:r>
          </a:p>
          <a:p>
            <a:r>
              <a:rPr lang="en-US" sz="2800"/>
              <a:t>How often is the document you a looking for buried under 100 non-relevant documents?</a:t>
            </a:r>
          </a:p>
          <a:p>
            <a:r>
              <a:rPr lang="en-US" sz="2800"/>
              <a:t>How often do non-relevant documents get a high ranking in your search results?</a:t>
            </a:r>
          </a:p>
          <a:p>
            <a:r>
              <a:rPr lang="en-US" sz="2800"/>
              <a:t>What if relevant documents were higher on the search results?</a:t>
            </a:r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E559A0-0F2A-7547-B1C7-217B8B3B039C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87707-4F2D-384B-B163-6F32C9F8A73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Strategic Implications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Winners and Losers</a:t>
            </a:r>
          </a:p>
          <a:p>
            <a:pPr lvl="1" eaLnBrk="1" hangingPunct="1"/>
            <a:r>
              <a:rPr lang="en-US"/>
              <a:t>Who will benefit from Terabytes of Linked Data?</a:t>
            </a:r>
          </a:p>
          <a:p>
            <a:pPr lvl="1" eaLnBrk="1" hangingPunct="1"/>
            <a:r>
              <a:rPr lang="en-US"/>
              <a:t>What if the “Semantic Shadow Web” becomes a reality?</a:t>
            </a:r>
          </a:p>
          <a:p>
            <a:pPr lvl="1" eaLnBrk="1" hangingPunct="1"/>
            <a:r>
              <a:rPr lang="en-US"/>
              <a:t>What if every document has a list of “similar documents”?</a:t>
            </a:r>
          </a:p>
          <a:p>
            <a:pPr lvl="1" eaLnBrk="1" hangingPunct="1"/>
            <a:r>
              <a:rPr lang="en-US"/>
              <a:t>What will be the implications for site stickiness and search?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623D3-27FE-8D4D-95C2-812CBB315775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XQuery Labs</a:t>
            </a:r>
          </a:p>
        </p:txBody>
      </p:sp>
      <p:pic>
        <p:nvPicPr>
          <p:cNvPr id="1116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714500"/>
            <a:ext cx="19431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3" name="Text Box 5"/>
          <p:cNvSpPr txBox="1">
            <a:spLocks noChangeArrowheads="1"/>
          </p:cNvSpPr>
          <p:nvPr/>
        </p:nvSpPr>
        <p:spPr bwMode="auto">
          <a:xfrm>
            <a:off x="3086100" y="1257300"/>
            <a:ext cx="285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Voyages of the Beagle</a:t>
            </a:r>
          </a:p>
        </p:txBody>
      </p:sp>
      <p:pic>
        <p:nvPicPr>
          <p:cNvPr id="111624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42900" y="3886200"/>
            <a:ext cx="2971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3886200"/>
            <a:ext cx="44624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6" name="Text Box 9"/>
          <p:cNvSpPr txBox="1">
            <a:spLocks noChangeArrowheads="1"/>
          </p:cNvSpPr>
          <p:nvPr/>
        </p:nvSpPr>
        <p:spPr bwMode="auto">
          <a:xfrm>
            <a:off x="3771900" y="2971800"/>
            <a:ext cx="140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Document</a:t>
            </a:r>
          </a:p>
        </p:txBody>
      </p: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1389063" y="5486400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Map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15000" y="51435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Timeline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1CC50-3C64-A749-929D-A86EDE4424B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Text Mining References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Note on dropping costs of text analytics:</a:t>
            </a:r>
          </a:p>
          <a:p>
            <a:pPr lvl="1" eaLnBrk="1" hangingPunct="1"/>
            <a:r>
              <a:rPr lang="en-US"/>
              <a:t>http://www.b-eye-network.com/view/9720</a:t>
            </a:r>
          </a:p>
          <a:p>
            <a:pPr eaLnBrk="1" hangingPunct="1"/>
            <a:r>
              <a:rPr lang="en-US"/>
              <a:t>LEX, LEX++</a:t>
            </a:r>
          </a:p>
          <a:p>
            <a:pPr lvl="1" eaLnBrk="1" hangingPunct="1"/>
            <a:r>
              <a:rPr lang="en-US"/>
              <a:t>Locating Complex Named Entities in Web Text</a:t>
            </a:r>
          </a:p>
          <a:p>
            <a:pPr lvl="1" eaLnBrk="1" hangingPunct="1"/>
            <a:r>
              <a:rPr lang="en-US"/>
              <a:t>Downey, Broadhead et el</a:t>
            </a:r>
          </a:p>
          <a:p>
            <a:pPr lvl="1" eaLnBrk="1" hangingPunct="1"/>
            <a:r>
              <a:rPr lang="en-US"/>
              <a:t>Univ of Washingtol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tactica">
  <a:themeElements>
    <a:clrScheme name="Syntactic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yntactic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  <a:txDef>
      <a:spPr>
        <a:solidFill>
          <a:schemeClr val="bg1">
            <a:lumMod val="85000"/>
          </a:schemeClr>
        </a:solidFill>
        <a:ln w="19050" cmpd="sng">
          <a:solidFill>
            <a:schemeClr val="tx1"/>
          </a:solidFill>
        </a:ln>
      </a:spPr>
      <a:bodyPr wrap="none" rtlCol="0">
        <a:spAutoFit/>
      </a:bodyPr>
      <a:lstStyle>
        <a:defPPr algn="l">
          <a:defRPr sz="2000" b="0" dirty="0">
            <a:solidFill>
              <a:srgbClr val="000000"/>
            </a:solidFill>
          </a:defRPr>
        </a:defPPr>
      </a:lstStyle>
    </a:txDef>
  </a:objectDefaults>
  <a:extraClrSchemeLst>
    <a:extraClrScheme>
      <a:clrScheme name="Syntactic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ntactic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Syntactica</Template>
  <TotalTime>24383</TotalTime>
  <Words>5090</Words>
  <Application>Microsoft Macintosh PowerPoint</Application>
  <PresentationFormat>On-screen Show (4:3)</PresentationFormat>
  <Paragraphs>1020</Paragraphs>
  <Slides>101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Arial Narrow</vt:lpstr>
      <vt:lpstr>Calibri</vt:lpstr>
      <vt:lpstr>Courier New</vt:lpstr>
      <vt:lpstr>Syntactica</vt:lpstr>
      <vt:lpstr>Excel.Sheet.8</vt:lpstr>
      <vt:lpstr>Entity Extraction Half-day Tutorial Monday June 5th, 08:30 AM - 11:45 AM  2011 Semantic Technology Conference</vt:lpstr>
      <vt:lpstr>Entity Extraction Tutorial Outline</vt:lpstr>
      <vt:lpstr>About Dan McCreary</vt:lpstr>
      <vt:lpstr>Key Trends for 2011</vt:lpstr>
      <vt:lpstr>Agenda/Objective</vt:lpstr>
      <vt:lpstr>Technical Complexity</vt:lpstr>
      <vt:lpstr>What is Entity Extraction?</vt:lpstr>
      <vt:lpstr>Entity Extraction and the Semantic Web</vt:lpstr>
      <vt:lpstr>Markup and the Semantic Web Stack</vt:lpstr>
      <vt:lpstr>Why Use Automated Entity Extraction?</vt:lpstr>
      <vt:lpstr> Entity Extraction Business Area</vt:lpstr>
      <vt:lpstr>Trends</vt:lpstr>
      <vt:lpstr>Storage Architectural Patterns</vt:lpstr>
      <vt:lpstr>Dropping Project Costs</vt:lpstr>
      <vt:lpstr>Less Technical Background Required</vt:lpstr>
      <vt:lpstr>Where are Entities Stored?</vt:lpstr>
      <vt:lpstr>PowerPoint Presentation</vt:lpstr>
      <vt:lpstr>Missing Document Metadata</vt:lpstr>
      <vt:lpstr>Cost for Adding Metadata</vt:lpstr>
      <vt:lpstr>Key Terms</vt:lpstr>
      <vt:lpstr>User Interface Examples</vt:lpstr>
      <vt:lpstr>ClearForest Gnosis</vt:lpstr>
      <vt:lpstr>Gnosis Sidebar</vt:lpstr>
      <vt:lpstr>Typical Controls</vt:lpstr>
      <vt:lpstr>Music Albums and Groups</vt:lpstr>
      <vt:lpstr>Note that lists of songs are recognized</vt:lpstr>
      <vt:lpstr>Healthcare</vt:lpstr>
      <vt:lpstr>Software Development</vt:lpstr>
      <vt:lpstr>BBN Identifinder</vt:lpstr>
      <vt:lpstr>Open Calais</vt:lpstr>
      <vt:lpstr>Typical Entity Extraction Process</vt:lpstr>
      <vt:lpstr>Part of Speech Analysis</vt:lpstr>
      <vt:lpstr>Part of Speech Example</vt:lpstr>
      <vt:lpstr>Word Stemming &amp; Lemmatization</vt:lpstr>
      <vt:lpstr>Noun Phrases</vt:lpstr>
      <vt:lpstr>Noun Phrases</vt:lpstr>
      <vt:lpstr>Noun Phrases (continued)</vt:lpstr>
      <vt:lpstr>Multi Word Units (MWUs)</vt:lpstr>
      <vt:lpstr>Using Regular Expressions</vt:lpstr>
      <vt:lpstr>Example: UIMA Regex Parameters</vt:lpstr>
      <vt:lpstr>Example: Social Security Numbers</vt:lpstr>
      <vt:lpstr>Testing with IDE (oXygen)</vt:lpstr>
      <vt:lpstr>Regular Expression Matching</vt:lpstr>
      <vt:lpstr>Recognizing E-mail Address</vt:lpstr>
      <vt:lpstr>RegExLib.com</vt:lpstr>
      <vt:lpstr>Names</vt:lpstr>
      <vt:lpstr>Some Challenges</vt:lpstr>
      <vt:lpstr>Part 2: Entity Extraction Tools</vt:lpstr>
      <vt:lpstr>Extraction Strategies</vt:lpstr>
      <vt:lpstr>Statistical Approach</vt:lpstr>
      <vt:lpstr>PowerPoint Presentation</vt:lpstr>
      <vt:lpstr>Brown Corpus Sample </vt:lpstr>
      <vt:lpstr>Problems with Old Corpuses</vt:lpstr>
      <vt:lpstr>States and Transitions</vt:lpstr>
      <vt:lpstr>Verterbi Algorithm</vt:lpstr>
      <vt:lpstr>Word Transition Probabilities</vt:lpstr>
      <vt:lpstr>PowerPoint Presentation</vt:lpstr>
      <vt:lpstr>Percent of Words for each Part of Speech</vt:lpstr>
      <vt:lpstr>PowerPoint Presentation</vt:lpstr>
      <vt:lpstr>Example: Run</vt:lpstr>
      <vt:lpstr>Entity Extraction Pipeline</vt:lpstr>
      <vt:lpstr>Types of Tags</vt:lpstr>
      <vt:lpstr>Annotation Types</vt:lpstr>
      <vt:lpstr>Entity Extraction Formats</vt:lpstr>
      <vt:lpstr>HTML Meta Tags</vt:lpstr>
      <vt:lpstr>Semantic HTML</vt:lpstr>
      <vt:lpstr>Annotation Markup</vt:lpstr>
      <vt:lpstr>Zotero Bibliographic Extraction</vt:lpstr>
      <vt:lpstr>Example: Library of Congress -&gt; Zotero</vt:lpstr>
      <vt:lpstr>RDF and RDFa</vt:lpstr>
      <vt:lpstr>RDFa</vt:lpstr>
      <vt:lpstr>TEI</vt:lpstr>
      <vt:lpstr>Sample TEI Formats</vt:lpstr>
      <vt:lpstr>Sample TEI Queries</vt:lpstr>
      <vt:lpstr>Person and Geopolitical Tagging</vt:lpstr>
      <vt:lpstr>DocBook</vt:lpstr>
      <vt:lpstr>Glossary and Back-of-Book Indexes</vt:lpstr>
      <vt:lpstr>DITA</vt:lpstr>
      <vt:lpstr>Microformats</vt:lpstr>
      <vt:lpstr>Growth of RDFa and Microformats</vt:lpstr>
      <vt:lpstr>Operator FireFox Extension</vt:lpstr>
      <vt:lpstr>GoodRelations Ontology</vt:lpstr>
      <vt:lpstr>FireFox Extension "Operator"</vt:lpstr>
      <vt:lpstr>Entity Extraction and BI</vt:lpstr>
      <vt:lpstr>Star Schema</vt:lpstr>
      <vt:lpstr>Entity Fact Storage Costs</vt:lpstr>
      <vt:lpstr>Star Schema</vt:lpstr>
      <vt:lpstr>Entity Fact Table</vt:lpstr>
      <vt:lpstr>PowerPoint Presentation</vt:lpstr>
      <vt:lpstr>Kimball’s Conformed Dimensions</vt:lpstr>
      <vt:lpstr>Quality Measurements</vt:lpstr>
      <vt:lpstr>Document Search Definitions</vt:lpstr>
      <vt:lpstr>Entity Extraction Definitions</vt:lpstr>
      <vt:lpstr>F-Measure</vt:lpstr>
      <vt:lpstr>Return on Investment (ROI) Analysis</vt:lpstr>
      <vt:lpstr>Soft Costs: Search</vt:lpstr>
      <vt:lpstr>Strategic Implications</vt:lpstr>
      <vt:lpstr>Sample XQuery Labs</vt:lpstr>
      <vt:lpstr>Text Mining References</vt:lpstr>
      <vt:lpstr>BI/DW References</vt:lpstr>
      <vt:lpstr>Thank You!</vt:lpstr>
    </vt:vector>
  </TitlesOfParts>
  <Manager>Henry Niels</Manager>
  <Company>Syntactica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Extraction Tutorial</dc:title>
  <dc:subject>Entity Extraction</dc:subject>
  <dc:creator>Dan McCreary</dc:creator>
  <cp:lastModifiedBy>Dan McCreary</cp:lastModifiedBy>
  <cp:revision>61</cp:revision>
  <dcterms:created xsi:type="dcterms:W3CDTF">2010-06-23T14:08:40Z</dcterms:created>
  <dcterms:modified xsi:type="dcterms:W3CDTF">2023-11-03T14:36:34Z</dcterms:modified>
</cp:coreProperties>
</file>