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63"/>
  </p:normalViewPr>
  <p:slideViewPr>
    <p:cSldViewPr snapToGrid="0" snapToObjects="1">
      <p:cViewPr>
        <p:scale>
          <a:sx n="147" d="100"/>
          <a:sy n="14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444-84FE-E446-B7E1-0A8E395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7725-2B02-A04C-9396-0BF01CA5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5FA5-1BAE-9640-A375-E0769FA7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30FB-B1C5-A949-8BE7-5BC98D8C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5F08-3E29-D845-95E0-004B663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CFA-09F3-1146-A642-3377DE2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6FFAF-2E2B-4248-844C-A2A4C75C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E6AA-48D3-7D4A-838F-EFE220BE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45B5-FF81-A343-ACEF-A890DD7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B65-AE73-6E4E-84B2-F97B835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F9626-4F4F-FE46-94B1-57FA7A02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144C-E94D-CA47-899B-55536267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36A5-7905-864D-BD47-3EEB9937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A121-2E2A-114E-8CA1-EC56B3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E67F-3895-CB44-B920-37C9552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E4AC-5B5A-D34F-84BC-DDCC6A4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160C-9651-744B-AF2F-81E5D8D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D4B4-B0BB-0248-A94B-9AF6C0D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50EB-3F6F-A641-A294-4D1E3F7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882D-7430-5545-93C4-DFD68AE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758D-8622-6E4E-BA94-46231C36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FC0B-D530-284C-A171-2B945E47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7E96-DE07-FE48-9821-FFE16DE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8991-E099-A744-AA2C-4F2BBC42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ABB6-4603-D144-AE3E-C081A606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A89-6F2C-EA4F-A3E4-64F0182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9DA-5A31-0F4C-A6DF-3F8ECF50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37AD-720D-9A42-A47A-0B99B82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0CCE-E86D-C844-A392-5797C5F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3798-9966-9742-90F8-D84EE3ED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73506-27D9-DE48-94AA-E8A6778E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DED4-2038-F24C-885C-646F3D44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6EE8-0B68-204D-B9C4-7DA4940B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BE44-2AA1-5E4A-B1B7-2407D57C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777F1-9113-714E-901F-551FD622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DE41-2238-6A40-B20A-CF691E23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A53B4-7A3C-814E-8892-03DA3792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7F3F0-728B-1244-8C8F-B083DC1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FFA-FF4E-944C-98AE-F021BCE6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0D7-3134-B549-B09D-D9AA1DB8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DE2BA-2D04-4A46-98F9-DCC869F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E6BD-246B-204B-8E6A-A665ECE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526F-8B7C-DC49-8E32-B2931D40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DC19-1FF5-BE4F-94B2-0CBE9CC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DF189-D523-3D48-91C6-5045F8A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64B4A-0487-DF48-868B-8CDB687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1C6-E9EA-D844-B044-E47A2D69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B8D7-7BBE-1748-9046-D31F691C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8247-72CF-F443-B8D4-B8D7542E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693B-2398-E14A-896F-42AD943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8F30-A52F-6C4B-8A9A-6795A80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D6CF-491F-EC4A-81F1-02FEE3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C47-31FC-0B49-9A79-E2EBF971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60C8-28F5-AC47-B57E-AAE8E6F9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56145-BE85-6A49-B508-33810710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28B0-8816-8C42-9D3F-9501D0C3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2F58-5A4A-F34B-961E-CCC36E1F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17C1-C345-F547-B428-8D267D6B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3A7E3-4507-9342-BFA4-ACD9CD87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394E0-4FDC-5D4A-81E0-CE88D419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11E1-9DFC-A34C-BB7E-D74BFF637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FDF3-D00D-A441-A947-E101982E9206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029D-2D34-B348-B72A-F36B88CF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DB76-495E-9148-AE51-ADF51809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E63-C6CF-2048-B412-EE9A86CF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EKG 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881D-4298-2146-BA42-9CCA2D690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13-17EB-FE4C-877D-D1D12A24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1B54-4A4B-D74E-9AFB-91CF7B06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74AA9-5D4B-4149-AEAB-88F31006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233534"/>
            <a:ext cx="19050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C9381-FD7F-DB4F-980D-18BA1BDBD699}"/>
              </a:ext>
            </a:extLst>
          </p:cNvPr>
          <p:cNvSpPr txBox="1"/>
          <p:nvPr/>
        </p:nvSpPr>
        <p:spPr>
          <a:xfrm>
            <a:off x="3899303" y="2233535"/>
            <a:ext cx="1098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Too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F193A-F5C6-874B-9F17-F55F06A9B2B4}"/>
              </a:ext>
            </a:extLst>
          </p:cNvPr>
          <p:cNvSpPr txBox="1"/>
          <p:nvPr/>
        </p:nvSpPr>
        <p:spPr>
          <a:xfrm>
            <a:off x="7121499" y="2233534"/>
            <a:ext cx="973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Too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5C3421-15E6-4E40-A96D-A08A268F87C2}"/>
              </a:ext>
            </a:extLst>
          </p:cNvPr>
          <p:cNvCxnSpPr>
            <a:cxnSpLocks/>
          </p:cNvCxnSpPr>
          <p:nvPr/>
        </p:nvCxnSpPr>
        <p:spPr>
          <a:xfrm>
            <a:off x="3899303" y="3957965"/>
            <a:ext cx="4195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CF7D9-BBDF-984A-A052-49F961DB5C60}"/>
              </a:ext>
            </a:extLst>
          </p:cNvPr>
          <p:cNvSpPr txBox="1"/>
          <p:nvPr/>
        </p:nvSpPr>
        <p:spPr>
          <a:xfrm>
            <a:off x="8240726" y="3758369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4E0A9-E8B4-744F-B2E5-A5B306E35864}"/>
              </a:ext>
            </a:extLst>
          </p:cNvPr>
          <p:cNvSpPr txBox="1"/>
          <p:nvPr/>
        </p:nvSpPr>
        <p:spPr>
          <a:xfrm>
            <a:off x="5009420" y="3517294"/>
            <a:ext cx="2173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Window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745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10 bi-</a:t>
            </a:r>
            <a:r>
              <a:rPr lang="en-US" dirty="0" err="1"/>
              <a:t>dw</a:t>
            </a:r>
            <a:r>
              <a:rPr lang="en-US" dirty="0"/>
              <a:t>-data-flow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09800" y="6248400"/>
            <a:ext cx="1905000" cy="457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248400"/>
            <a:ext cx="4191000" cy="457200"/>
          </a:xfrm>
        </p:spPr>
        <p:txBody>
          <a:bodyPr/>
          <a:lstStyle/>
          <a:p>
            <a:r>
              <a:rPr lang="en-US"/>
              <a:t>Copyright 2008 Dan McCreary &amp; Associates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</p:spPr>
        <p:txBody>
          <a:bodyPr/>
          <a:lstStyle/>
          <a:p>
            <a:fld id="{778F18BF-4499-417F-8F6D-1731EA96DFFC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6" name="Group 77"/>
          <p:cNvGrpSpPr/>
          <p:nvPr/>
        </p:nvGrpSpPr>
        <p:grpSpPr>
          <a:xfrm>
            <a:off x="1752601" y="1219200"/>
            <a:ext cx="8404875" cy="5372100"/>
            <a:chOff x="228600" y="1219200"/>
            <a:chExt cx="8404875" cy="5372100"/>
          </a:xfrm>
        </p:grpSpPr>
        <p:cxnSp>
          <p:nvCxnSpPr>
            <p:cNvPr id="58" name="AutoShape 35"/>
            <p:cNvCxnSpPr>
              <a:cxnSpLocks noChangeShapeType="1"/>
            </p:cNvCxnSpPr>
            <p:nvPr/>
          </p:nvCxnSpPr>
          <p:spPr bwMode="auto">
            <a:xfrm>
              <a:off x="4191000" y="44196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58000" y="2286000"/>
              <a:ext cx="1485900" cy="14859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85800" y="26289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71500" y="28575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57200" y="30861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42900" y="33147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676400" y="2057400"/>
              <a:ext cx="2552700" cy="3543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286000" y="1752600"/>
              <a:ext cx="12246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Staging Area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648200" y="20574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343400" y="1485900"/>
              <a:ext cx="1201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OLAP Cubes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09800" y="25908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095500" y="28194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981200" y="30480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866900" y="32766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38338" y="2108200"/>
              <a:ext cx="8781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Nightly</a:t>
              </a:r>
              <a:br>
                <a:rPr lang="en-US" sz="1200"/>
              </a:br>
              <a:r>
                <a:rPr lang="en-US" sz="1200"/>
                <a:t>Replication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1295400" y="3581400"/>
              <a:ext cx="4572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200400" y="2743200"/>
              <a:ext cx="114300" cy="1028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086100" y="2286000"/>
              <a:ext cx="8731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Fact Tables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429000" y="2628900"/>
              <a:ext cx="114300" cy="1371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657600" y="2743200"/>
              <a:ext cx="114300" cy="914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886200" y="2743200"/>
              <a:ext cx="114300" cy="1143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2400300" y="3886200"/>
              <a:ext cx="1028700" cy="1600200"/>
              <a:chOff x="1800" y="2232"/>
              <a:chExt cx="648" cy="100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0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1872" y="2232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Conformed</a:t>
                </a:r>
              </a:p>
              <a:p>
                <a:r>
                  <a:rPr lang="en-US" sz="1200"/>
                  <a:t>Dimensions</a:t>
                </a: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16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88" cy="50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648200" y="27432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4648200" y="34290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" name="AutoShape 35"/>
            <p:cNvCxnSpPr>
              <a:cxnSpLocks noChangeShapeType="1"/>
              <a:stCxn id="16" idx="4"/>
            </p:cNvCxnSpPr>
            <p:nvPr/>
          </p:nvCxnSpPr>
          <p:spPr bwMode="auto">
            <a:xfrm flipV="1">
              <a:off x="2781300" y="3200400"/>
              <a:ext cx="419100" cy="1905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3429000" y="6019800"/>
              <a:ext cx="2171700" cy="571500"/>
            </a:xfrm>
            <a:prstGeom prst="can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Metadata Registry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29000" y="5715000"/>
              <a:ext cx="2171700" cy="228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Metadata Web Services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448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Presentation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69723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76581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69723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76581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7162800" y="1981200"/>
              <a:ext cx="87780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Web Portal</a:t>
              </a: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4648200" y="41148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7162800" y="38862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Spreadsheet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7162800" y="48006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Dashboard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638800" y="3429000"/>
              <a:ext cx="914400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Data</a:t>
              </a:r>
              <a:br>
                <a:rPr lang="en-US" sz="1600" dirty="0"/>
              </a:br>
              <a:r>
                <a:rPr lang="en-US" sz="1600" dirty="0"/>
                <a:t>Services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638800" y="2819400"/>
              <a:ext cx="914400" cy="3429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Security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7162800" y="52578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Reports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28600" y="1447800"/>
              <a:ext cx="117077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Operational</a:t>
              </a:r>
              <a:br>
                <a:rPr lang="en-US" sz="1600" dirty="0"/>
              </a:br>
              <a:r>
                <a:rPr lang="en-US" sz="1600" dirty="0"/>
                <a:t>Source</a:t>
              </a:r>
              <a:br>
                <a:rPr lang="en-US" sz="1600" dirty="0"/>
              </a:br>
              <a:r>
                <a:rPr lang="en-US" sz="1600" dirty="0"/>
                <a:t>Systems</a:t>
              </a: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7162800" y="43434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Pivot Table</a:t>
              </a:r>
            </a:p>
          </p:txBody>
        </p:sp>
        <p:cxnSp>
          <p:nvCxnSpPr>
            <p:cNvPr id="54" name="AutoShape 35"/>
            <p:cNvCxnSpPr>
              <a:cxnSpLocks noChangeShapeType="1"/>
            </p:cNvCxnSpPr>
            <p:nvPr/>
          </p:nvCxnSpPr>
          <p:spPr bwMode="auto">
            <a:xfrm>
              <a:off x="42672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52578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5"/>
            <p:cNvCxnSpPr>
              <a:cxnSpLocks noChangeShapeType="1"/>
            </p:cNvCxnSpPr>
            <p:nvPr/>
          </p:nvCxnSpPr>
          <p:spPr bwMode="auto">
            <a:xfrm>
              <a:off x="64770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28600" y="4495800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New Transactions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Recorded Here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457200" y="4191000"/>
              <a:ext cx="152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14400" y="5943600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The Meaning of Data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Stored Here</a:t>
              </a:r>
            </a:p>
          </p:txBody>
        </p:sp>
        <p:cxnSp>
          <p:nvCxnSpPr>
            <p:cNvPr id="64" name="Straight Arrow Connector 63"/>
            <p:cNvCxnSpPr>
              <a:endCxn id="36" idx="2"/>
            </p:cNvCxnSpPr>
            <p:nvPr/>
          </p:nvCxnSpPr>
          <p:spPr>
            <a:xfrm>
              <a:off x="2590800" y="6172200"/>
              <a:ext cx="838200" cy="133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29400" y="1295400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What the Users See Here</a:t>
              </a:r>
            </a:p>
          </p:txBody>
        </p:sp>
        <p:cxnSp>
          <p:nvCxnSpPr>
            <p:cNvPr id="68" name="Straight Arrow Connector 67"/>
            <p:cNvCxnSpPr>
              <a:endCxn id="13" idx="5"/>
            </p:cNvCxnSpPr>
            <p:nvPr/>
          </p:nvCxnSpPr>
          <p:spPr>
            <a:xfrm flipH="1">
              <a:off x="5219700" y="1524000"/>
              <a:ext cx="419100" cy="747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495800" y="1219200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Pre-calculated Totals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8800" y="1371600"/>
              <a:ext cx="2138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Users Never See This Area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62600" y="1981200"/>
              <a:ext cx="99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Controls Who can See 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1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Brewer's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57200"/>
          </a:xfrm>
        </p:spPr>
        <p:txBody>
          <a:bodyPr>
            <a:noAutofit/>
          </a:bodyPr>
          <a:lstStyle/>
          <a:p>
            <a:r>
              <a:rPr lang="en-US" sz="1800" dirty="0"/>
              <a:t>Three core systemic requirements that exist in a special relationship when it comes to designing and deploying applications in a distributed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8A9-3E14-465E-9E9F-2C3E4C679B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Associates, LLC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114800" y="2362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048000" y="3912668"/>
            <a:ext cx="1143000" cy="1040331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34000" y="3886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2438400"/>
            <a:ext cx="440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  <a:cs typeface="Arial" pitchFamily="34" charset="0"/>
              </a:rPr>
              <a:t>Warning processor at 90% capacity!</a:t>
            </a:r>
          </a:p>
          <a:p>
            <a:endParaRPr lang="en-US" dirty="0">
              <a:latin typeface="Arial Narrow" pitchFamily="34" charset="0"/>
              <a:cs typeface="Arial" pitchFamily="34" charset="0"/>
            </a:endParaRPr>
          </a:p>
          <a:p>
            <a:r>
              <a:rPr lang="en-US" dirty="0">
                <a:latin typeface="Arial Narrow" pitchFamily="34" charset="0"/>
                <a:cs typeface="Arial" pitchFamily="34" charset="0"/>
              </a:rPr>
              <a:t>Time to "Shard" – copy ½ data to a new processor</a:t>
            </a:r>
          </a:p>
        </p:txBody>
      </p:sp>
      <p:sp>
        <p:nvSpPr>
          <p:cNvPr id="14" name="Oval 13"/>
          <p:cNvSpPr/>
          <p:nvPr/>
        </p:nvSpPr>
        <p:spPr>
          <a:xfrm>
            <a:off x="5562600" y="4191000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/>
          <p:cNvSpPr/>
          <p:nvPr/>
        </p:nvSpPr>
        <p:spPr>
          <a:xfrm>
            <a:off x="4343400" y="2667000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5562600" y="4191000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93444" y="2986088"/>
            <a:ext cx="38100" cy="2833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271838" y="4212431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e 28"/>
          <p:cNvSpPr/>
          <p:nvPr/>
        </p:nvSpPr>
        <p:spPr>
          <a:xfrm>
            <a:off x="3271838" y="4212431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76800" y="3048000"/>
            <a:ext cx="1208314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9800" y="259080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Before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286000" y="36576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40386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After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5600" y="3962400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Each processor gets ½ the 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9400" y="495300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Original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49530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New processor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0800" y="6019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2.9</a:t>
            </a:r>
          </a:p>
        </p:txBody>
      </p:sp>
    </p:spTree>
    <p:extLst>
      <p:ext uri="{BB962C8B-B14F-4D97-AF65-F5344CB8AC3E}">
        <p14:creationId xmlns:p14="http://schemas.microsoft.com/office/powerpoint/2010/main" val="258241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3B53E63-9B4C-1649-A768-B022DDE211C7}"/>
              </a:ext>
            </a:extLst>
          </p:cNvPr>
          <p:cNvSpPr/>
          <p:nvPr/>
        </p:nvSpPr>
        <p:spPr>
          <a:xfrm>
            <a:off x="1582777" y="2501379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1E9-82E4-3644-9BB6-8E5F4D71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an automatic rebalance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9B3A-1B02-3A49-B12C-222BB923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0571"/>
            <a:ext cx="10515600" cy="343722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0476800-15AF-9F45-95CB-AB868B79FE0E}"/>
              </a:ext>
            </a:extLst>
          </p:cNvPr>
          <p:cNvSpPr/>
          <p:nvPr/>
        </p:nvSpPr>
        <p:spPr>
          <a:xfrm>
            <a:off x="2523452" y="2042867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679D75-F55F-A74A-94DC-67800CBFB6D0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89E5857-1AE9-1745-8C29-20E85B784C92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77C9E9A0-EDD5-D345-BA47-3B6478C5A1BE}"/>
              </a:ext>
            </a:extLst>
          </p:cNvPr>
          <p:cNvSpPr/>
          <p:nvPr/>
        </p:nvSpPr>
        <p:spPr>
          <a:xfrm>
            <a:off x="1264839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A4237-4CE9-634C-A7B6-59736F25B878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3BFF8062-2129-BE4F-BCB9-231DC33B964B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2421D738-3AC0-BA41-A0F8-027B0C5D1477}"/>
              </a:ext>
            </a:extLst>
          </p:cNvPr>
          <p:cNvSpPr/>
          <p:nvPr/>
        </p:nvSpPr>
        <p:spPr>
          <a:xfrm>
            <a:off x="3750535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18C9CD-55E9-F943-A021-CB18E5043F1E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98D05D7D-C5BA-BA49-9EA7-3BBED3EC70D5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CE3BCC-DEF5-4E4B-8B74-230358FF1147}"/>
              </a:ext>
            </a:extLst>
          </p:cNvPr>
          <p:cNvSpPr/>
          <p:nvPr/>
        </p:nvSpPr>
        <p:spPr>
          <a:xfrm>
            <a:off x="6868511" y="2464101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0B8DAD59-7308-BD46-82F2-3EE6D798048E}"/>
              </a:ext>
            </a:extLst>
          </p:cNvPr>
          <p:cNvSpPr/>
          <p:nvPr/>
        </p:nvSpPr>
        <p:spPr>
          <a:xfrm>
            <a:off x="7809186" y="20055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B4979B-FD55-8048-952B-7C707DD6C71B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3C96110-69F1-4A44-AA3D-7F022BF6E2A8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pie">
            <a:avLst>
              <a:gd name="adj1" fmla="val 16129870"/>
              <a:gd name="adj2" fmla="val 814946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0F1239B-25BB-D14E-B379-5BC676D615E0}"/>
              </a:ext>
            </a:extLst>
          </p:cNvPr>
          <p:cNvSpPr/>
          <p:nvPr/>
        </p:nvSpPr>
        <p:spPr>
          <a:xfrm>
            <a:off x="6349562" y="29199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C3A95D-021C-5F49-B5D4-A1A8E2DBE0D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e 23">
            <a:extLst>
              <a:ext uri="{FF2B5EF4-FFF2-40B4-BE49-F238E27FC236}">
                <a16:creationId xmlns:a16="http://schemas.microsoft.com/office/drawing/2014/main" id="{0749B152-1D5E-D644-B6F0-40C7EAEE3FB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AE102C09-937D-534F-A067-E14563063B31}"/>
              </a:ext>
            </a:extLst>
          </p:cNvPr>
          <p:cNvSpPr/>
          <p:nvPr/>
        </p:nvSpPr>
        <p:spPr>
          <a:xfrm>
            <a:off x="9476391" y="2856621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424B17-5486-CD44-BF87-F45BC0A6E9D9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e 27">
            <a:extLst>
              <a:ext uri="{FF2B5EF4-FFF2-40B4-BE49-F238E27FC236}">
                <a16:creationId xmlns:a16="http://schemas.microsoft.com/office/drawing/2014/main" id="{08AD20CE-4D23-FF42-A847-E90214A5B31E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pie">
            <a:avLst>
              <a:gd name="adj1" fmla="val 16237913"/>
              <a:gd name="adj2" fmla="val 8015205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FE42C-5744-7046-9D30-927E9E7E6FB3}"/>
              </a:ext>
            </a:extLst>
          </p:cNvPr>
          <p:cNvSpPr txBox="1"/>
          <p:nvPr/>
        </p:nvSpPr>
        <p:spPr>
          <a:xfrm>
            <a:off x="1135299" y="4857588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rebalance: </a:t>
            </a:r>
            <a:r>
              <a:rPr lang="en-US" dirty="0"/>
              <a:t>each server is 90% full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DB015-0F77-F94C-8874-061391E910BB}"/>
              </a:ext>
            </a:extLst>
          </p:cNvPr>
          <p:cNvSpPr txBox="1"/>
          <p:nvPr/>
        </p:nvSpPr>
        <p:spPr>
          <a:xfrm>
            <a:off x="6468904" y="4936316"/>
            <a:ext cx="42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rebalance: </a:t>
            </a:r>
            <a:r>
              <a:rPr lang="en-US" dirty="0"/>
              <a:t>30% of data from each old systems moved to new server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C145B32C-CDCB-3E48-8C57-A45E3E9EAA36}"/>
              </a:ext>
            </a:extLst>
          </p:cNvPr>
          <p:cNvSpPr/>
          <p:nvPr/>
        </p:nvSpPr>
        <p:spPr>
          <a:xfrm>
            <a:off x="7895130" y="38100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6F02E2-9FFD-B344-B45B-1EADC8414693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D919BADF-2E3F-D443-BC6C-97A41A36E90B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69E30-BE61-F341-B879-59B9FB064005}"/>
              </a:ext>
            </a:extLst>
          </p:cNvPr>
          <p:cNvCxnSpPr/>
          <p:nvPr/>
        </p:nvCxnSpPr>
        <p:spPr>
          <a:xfrm flipH="1">
            <a:off x="9038130" y="4495800"/>
            <a:ext cx="6668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07F0A7-1FF5-CF42-994D-9598C64E629A}"/>
              </a:ext>
            </a:extLst>
          </p:cNvPr>
          <p:cNvSpPr txBox="1"/>
          <p:nvPr/>
        </p:nvSpPr>
        <p:spPr>
          <a:xfrm>
            <a:off x="9779778" y="4293960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66908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CA544-977B-804C-9570-057B89012E51}"/>
              </a:ext>
            </a:extLst>
          </p:cNvPr>
          <p:cNvGrpSpPr/>
          <p:nvPr/>
        </p:nvGrpSpPr>
        <p:grpSpPr>
          <a:xfrm>
            <a:off x="566773" y="892367"/>
            <a:ext cx="3988106" cy="4022332"/>
            <a:chOff x="566773" y="892367"/>
            <a:chExt cx="3988106" cy="4022332"/>
          </a:xfrm>
        </p:grpSpPr>
        <p:sp>
          <p:nvSpPr>
            <p:cNvPr id="4" name="Cloud Callout 3">
              <a:extLst>
                <a:ext uri="{FF2B5EF4-FFF2-40B4-BE49-F238E27FC236}">
                  <a16:creationId xmlns:a16="http://schemas.microsoft.com/office/drawing/2014/main" id="{2DE69A42-D9E1-3241-B499-1AD9230D1874}"/>
                </a:ext>
              </a:extLst>
            </p:cNvPr>
            <p:cNvSpPr/>
            <p:nvPr/>
          </p:nvSpPr>
          <p:spPr>
            <a:xfrm>
              <a:off x="566773" y="892367"/>
              <a:ext cx="3988106" cy="3167751"/>
            </a:xfrm>
            <a:prstGeom prst="cloudCallout">
              <a:avLst>
                <a:gd name="adj1" fmla="val -17448"/>
                <a:gd name="adj2" fmla="val 7289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925D02-AD03-7549-8533-7CF555F3F2F2}"/>
                </a:ext>
              </a:extLst>
            </p:cNvPr>
            <p:cNvSpPr txBox="1"/>
            <p:nvPr/>
          </p:nvSpPr>
          <p:spPr>
            <a:xfrm>
              <a:off x="1128254" y="1740918"/>
              <a:ext cx="2865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Concepts</a:t>
              </a:r>
            </a:p>
            <a:p>
              <a:pPr algn="ctr"/>
              <a:r>
                <a:rPr lang="en-US" dirty="0"/>
                <a:t>Already Modeled in the</a:t>
              </a:r>
            </a:p>
            <a:p>
              <a:pPr algn="ctr"/>
              <a:r>
                <a:rPr lang="en-US" dirty="0"/>
                <a:t>Enterprise Knowledge Graph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22B88C-67B6-A24A-89F8-31ED77C540F6}"/>
                </a:ext>
              </a:extLst>
            </p:cNvPr>
            <p:cNvSpPr/>
            <p:nvPr/>
          </p:nvSpPr>
          <p:spPr>
            <a:xfrm rot="1712555">
              <a:off x="1566544" y="3903389"/>
              <a:ext cx="731520" cy="1011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1BCDE68F-0027-9B46-A78F-6EA0A9BC1130}"/>
              </a:ext>
            </a:extLst>
          </p:cNvPr>
          <p:cNvSpPr/>
          <p:nvPr/>
        </p:nvSpPr>
        <p:spPr>
          <a:xfrm>
            <a:off x="1814466" y="1349510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43DA1-ED36-504D-93A6-E6F1B6A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54" y="187684"/>
            <a:ext cx="10515600" cy="703510"/>
          </a:xfrm>
        </p:spPr>
        <p:txBody>
          <a:bodyPr>
            <a:normAutofit/>
          </a:bodyPr>
          <a:lstStyle/>
          <a:p>
            <a:r>
              <a:rPr lang="en-US" sz="3600" dirty="0"/>
              <a:t>Edge of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246F-F1F3-BE4C-9E8C-381F613C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29" y="5923498"/>
            <a:ext cx="10515600" cy="569377"/>
          </a:xfrm>
        </p:spPr>
        <p:txBody>
          <a:bodyPr/>
          <a:lstStyle/>
          <a:p>
            <a:r>
              <a:rPr lang="en-US"/>
              <a:t>In the graph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0F47BF-CC32-E942-9F9F-2426F6912DDB}"/>
              </a:ext>
            </a:extLst>
          </p:cNvPr>
          <p:cNvSpPr/>
          <p:nvPr/>
        </p:nvSpPr>
        <p:spPr>
          <a:xfrm>
            <a:off x="3410568" y="4687486"/>
            <a:ext cx="895514" cy="63695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62FDFA-BC3A-E347-AFB6-F3F02E6F879C}"/>
              </a:ext>
            </a:extLst>
          </p:cNvPr>
          <p:cNvSpPr/>
          <p:nvPr/>
        </p:nvSpPr>
        <p:spPr>
          <a:xfrm>
            <a:off x="6096000" y="2364849"/>
            <a:ext cx="895514" cy="63695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C6DB88-AFA3-4146-80DE-0B6999FF86E0}"/>
              </a:ext>
            </a:extLst>
          </p:cNvPr>
          <p:cNvSpPr/>
          <p:nvPr/>
        </p:nvSpPr>
        <p:spPr>
          <a:xfrm>
            <a:off x="5573731" y="3014283"/>
            <a:ext cx="895514" cy="63695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8FA844-9DF5-C847-8F97-2F5C3AF2CB8C}"/>
              </a:ext>
            </a:extLst>
          </p:cNvPr>
          <p:cNvSpPr/>
          <p:nvPr/>
        </p:nvSpPr>
        <p:spPr>
          <a:xfrm>
            <a:off x="4902162" y="3663717"/>
            <a:ext cx="895514" cy="63695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F36A3E-E7B9-3D47-AB95-D815E492E8B1}"/>
              </a:ext>
            </a:extLst>
          </p:cNvPr>
          <p:cNvSpPr/>
          <p:nvPr/>
        </p:nvSpPr>
        <p:spPr>
          <a:xfrm>
            <a:off x="4227635" y="4225587"/>
            <a:ext cx="895514" cy="63695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83DF2-2A4F-6E4A-AE92-A7573AAE8DDB}"/>
              </a:ext>
            </a:extLst>
          </p:cNvPr>
          <p:cNvSpPr/>
          <p:nvPr/>
        </p:nvSpPr>
        <p:spPr>
          <a:xfrm rot="19175529">
            <a:off x="1721347" y="2547027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53259-1852-894A-A863-C5024C1C2541}"/>
              </a:ext>
            </a:extLst>
          </p:cNvPr>
          <p:cNvSpPr txBox="1"/>
          <p:nvPr/>
        </p:nvSpPr>
        <p:spPr>
          <a:xfrm rot="19042359">
            <a:off x="4832987" y="4199454"/>
            <a:ext cx="22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Unmodeled Concepts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BC5790-D5E5-D244-BDF4-985C481696DE}"/>
              </a:ext>
            </a:extLst>
          </p:cNvPr>
          <p:cNvSpPr/>
          <p:nvPr/>
        </p:nvSpPr>
        <p:spPr>
          <a:xfrm>
            <a:off x="2607724" y="138154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15ED66-B841-CF45-90A2-0D9CD773110F}"/>
              </a:ext>
            </a:extLst>
          </p:cNvPr>
          <p:cNvSpPr/>
          <p:nvPr/>
        </p:nvSpPr>
        <p:spPr>
          <a:xfrm>
            <a:off x="3282285" y="152327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FDD504-9FE9-404A-8E1E-0A2358D1CD79}"/>
              </a:ext>
            </a:extLst>
          </p:cNvPr>
          <p:cNvSpPr/>
          <p:nvPr/>
        </p:nvSpPr>
        <p:spPr>
          <a:xfrm>
            <a:off x="1861178" y="1561230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30599-4E7F-0643-9964-C21FA17B0C2B}"/>
              </a:ext>
            </a:extLst>
          </p:cNvPr>
          <p:cNvSpPr/>
          <p:nvPr/>
        </p:nvSpPr>
        <p:spPr>
          <a:xfrm>
            <a:off x="1317133" y="172548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865DF2-9554-FE49-88E2-B2DC051F4708}"/>
              </a:ext>
            </a:extLst>
          </p:cNvPr>
          <p:cNvSpPr/>
          <p:nvPr/>
        </p:nvSpPr>
        <p:spPr>
          <a:xfrm>
            <a:off x="1170806" y="293869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001AA3-1160-4A4E-A086-6AC4AA4C0986}"/>
              </a:ext>
            </a:extLst>
          </p:cNvPr>
          <p:cNvSpPr/>
          <p:nvPr/>
        </p:nvSpPr>
        <p:spPr>
          <a:xfrm>
            <a:off x="1647524" y="278984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5F1415-006C-0B4E-A078-64C5F76A75DB}"/>
              </a:ext>
            </a:extLst>
          </p:cNvPr>
          <p:cNvSpPr/>
          <p:nvPr/>
        </p:nvSpPr>
        <p:spPr>
          <a:xfrm>
            <a:off x="1581034" y="322598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AD59D0-9A7C-1A46-9761-2FDD6BC5EEEC}"/>
              </a:ext>
            </a:extLst>
          </p:cNvPr>
          <p:cNvSpPr/>
          <p:nvPr/>
        </p:nvSpPr>
        <p:spPr>
          <a:xfrm>
            <a:off x="2064464" y="296903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615271-8DDB-6847-A9C6-0B90BD98C860}"/>
              </a:ext>
            </a:extLst>
          </p:cNvPr>
          <p:cNvSpPr/>
          <p:nvPr/>
        </p:nvSpPr>
        <p:spPr>
          <a:xfrm>
            <a:off x="2111473" y="333073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EB3812-C19A-0042-A1AB-D76050B71D48}"/>
              </a:ext>
            </a:extLst>
          </p:cNvPr>
          <p:cNvSpPr/>
          <p:nvPr/>
        </p:nvSpPr>
        <p:spPr>
          <a:xfrm>
            <a:off x="2677378" y="288078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F1DF73-87D1-9241-9ED7-D1E9FC7CB9EF}"/>
              </a:ext>
            </a:extLst>
          </p:cNvPr>
          <p:cNvSpPr/>
          <p:nvPr/>
        </p:nvSpPr>
        <p:spPr>
          <a:xfrm>
            <a:off x="2562418" y="325998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F0CED1-609E-B845-97F5-F6C22840C58D}"/>
              </a:ext>
            </a:extLst>
          </p:cNvPr>
          <p:cNvSpPr/>
          <p:nvPr/>
        </p:nvSpPr>
        <p:spPr>
          <a:xfrm>
            <a:off x="3169815" y="302204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B5E254-BE78-3649-845F-5EF35115FCF9}"/>
              </a:ext>
            </a:extLst>
          </p:cNvPr>
          <p:cNvSpPr/>
          <p:nvPr/>
        </p:nvSpPr>
        <p:spPr>
          <a:xfrm>
            <a:off x="3733177" y="183410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65B35D-895E-044D-8B84-303406628503}"/>
              </a:ext>
            </a:extLst>
          </p:cNvPr>
          <p:cNvSpPr/>
          <p:nvPr/>
        </p:nvSpPr>
        <p:spPr>
          <a:xfrm>
            <a:off x="3562361" y="121280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2179E6-440D-DB44-ACC5-FC4BE9A2ED46}"/>
              </a:ext>
            </a:extLst>
          </p:cNvPr>
          <p:cNvSpPr/>
          <p:nvPr/>
        </p:nvSpPr>
        <p:spPr>
          <a:xfrm>
            <a:off x="849628" y="2260100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E39E0B-7FCB-E44B-A20B-CC277B71213D}"/>
              </a:ext>
            </a:extLst>
          </p:cNvPr>
          <p:cNvSpPr/>
          <p:nvPr/>
        </p:nvSpPr>
        <p:spPr>
          <a:xfrm>
            <a:off x="3990140" y="231804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0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Bradley Hand ITC</vt:lpstr>
      <vt:lpstr>Calibri</vt:lpstr>
      <vt:lpstr>Calibri Light</vt:lpstr>
      <vt:lpstr>Office Theme</vt:lpstr>
      <vt:lpstr>EKG Book Figures</vt:lpstr>
      <vt:lpstr>PowerPoint Presentation</vt:lpstr>
      <vt:lpstr>figure 10 bi-dw-data-flow</vt:lpstr>
      <vt:lpstr>Brewer's CAP Theorem</vt:lpstr>
      <vt:lpstr>Before and after an automatic rebalance</vt:lpstr>
      <vt:lpstr>Edge of Chaos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EKG Book Figures</dc:title>
  <dc:creator>Dan McCreary</dc:creator>
  <cp:lastModifiedBy>Dan McCreary</cp:lastModifiedBy>
  <cp:revision>8</cp:revision>
  <dcterms:created xsi:type="dcterms:W3CDTF">2020-12-27T03:36:37Z</dcterms:created>
  <dcterms:modified xsi:type="dcterms:W3CDTF">2021-02-02T20:20:19Z</dcterms:modified>
</cp:coreProperties>
</file>