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6444-84FE-E446-B7E1-0A8E395C9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97725-2B02-A04C-9396-0BF01CA52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F5FA5-1BAE-9640-A375-E0769FA7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B30FB-B1C5-A949-8BE7-5BC98D8C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D5F08-3E29-D845-95E0-004B6632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4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DCFA-09F3-1146-A642-3377DE2C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6FFAF-2E2B-4248-844C-A2A4C75C0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CE6AA-48D3-7D4A-838F-EFE220BE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45B5-FF81-A343-ACEF-A890DD71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68B65-AE73-6E4E-84B2-F97B8352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F9626-4F4F-FE46-94B1-57FA7A027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1144C-E94D-CA47-899B-55536267F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236A5-7905-864D-BD47-3EEB9937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EA121-2E2A-114E-8CA1-EC56B39D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E67F-3895-CB44-B920-37C9552A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1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E4AC-5B5A-D34F-84BC-DDCC6A4C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B160C-9651-744B-AF2F-81E5D8D4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D4B4-B0BB-0248-A94B-9AF6C0DE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350EB-3F6F-A641-A294-4D1E3F74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A882D-7430-5545-93C4-DFD68AEB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3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758D-8622-6E4E-BA94-46231C36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7FC0B-D530-284C-A171-2B945E47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7E96-DE07-FE48-9821-FFE16DE1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E8991-E099-A744-AA2C-4F2BBC42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8ABB6-4603-D144-AE3E-C081A606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3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CA89-6F2C-EA4F-A3E4-64F0182B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09DA-5A31-0F4C-A6DF-3F8ECF50B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637AD-720D-9A42-A47A-0B99B8272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F0CCE-E86D-C844-A392-5797C5FA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63798-9966-9742-90F8-D84EE3ED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73506-27D9-DE48-94AA-E8A6778E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0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DED4-2038-F24C-885C-646F3D44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86EE8-0B68-204D-B9C4-7DA4940B9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0BE44-2AA1-5E4A-B1B7-2407D57CA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777F1-9113-714E-901F-551FD6223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8DE41-2238-6A40-B20A-CF691E232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A53B4-7A3C-814E-8892-03DA3792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7F3F0-728B-1244-8C8F-B083DC1F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B2FFA-FF4E-944C-98AE-F021BCE6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2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C0D7-3134-B549-B09D-D9AA1DB8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DE2BA-2D04-4A46-98F9-DCC869F3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BE6BD-246B-204B-8E6A-A665ECE2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D526F-8B7C-DC49-8E32-B2931D40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2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DDC19-1FF5-BE4F-94B2-0CBE9CCA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DF189-D523-3D48-91C6-5045F8A1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64B4A-0487-DF48-868B-8CDB6872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4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F1C6-E9EA-D844-B044-E47A2D69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B8D7-7BBE-1748-9046-D31F691C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F8247-72CF-F443-B8D4-B8D7542E5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2693B-2398-E14A-896F-42AD9438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F8F30-A52F-6C4B-8A9A-6795A80B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6D6CF-491F-EC4A-81F1-02FEE362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1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C47-31FC-0B49-9A79-E2EBF971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960C8-28F5-AC47-B57E-AAE8E6F95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56145-BE85-6A49-B508-338107104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C28B0-8816-8C42-9D3F-9501D0C3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32F58-5A4A-F34B-961E-CCC36E1F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B17C1-C345-F547-B428-8D267D6B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5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3A7E3-4507-9342-BFA4-ACD9CD87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394E0-4FDC-5D4A-81E0-CE88D4195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011E1-9DFC-A34C-BB7E-D74BFF637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0FDF3-D00D-A441-A947-E101982E9206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6029D-2D34-B348-B72A-F36B88CFF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EDB76-495E-9148-AE51-ADF518091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2E63-C6CF-2048-B412-EE9A86CF7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EKG Book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4881D-4298-2146-BA42-9CCA2D690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E213-17EB-FE4C-877D-D1D12A24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1B54-4A4B-D74E-9AFB-91CF7B060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74AA9-5D4B-4149-AEAB-88F31006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2233534"/>
            <a:ext cx="1905000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C9381-FD7F-DB4F-980D-18BA1BDBD699}"/>
              </a:ext>
            </a:extLst>
          </p:cNvPr>
          <p:cNvSpPr txBox="1"/>
          <p:nvPr/>
        </p:nvSpPr>
        <p:spPr>
          <a:xfrm>
            <a:off x="3899303" y="2233535"/>
            <a:ext cx="1098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Too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Early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F193A-F5C6-874B-9F17-F55F06A9B2B4}"/>
              </a:ext>
            </a:extLst>
          </p:cNvPr>
          <p:cNvSpPr txBox="1"/>
          <p:nvPr/>
        </p:nvSpPr>
        <p:spPr>
          <a:xfrm>
            <a:off x="7121499" y="2233534"/>
            <a:ext cx="973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Too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Late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5C3421-15E6-4E40-A96D-A08A268F87C2}"/>
              </a:ext>
            </a:extLst>
          </p:cNvPr>
          <p:cNvCxnSpPr>
            <a:cxnSpLocks/>
          </p:cNvCxnSpPr>
          <p:nvPr/>
        </p:nvCxnSpPr>
        <p:spPr>
          <a:xfrm>
            <a:off x="3899303" y="3957965"/>
            <a:ext cx="41959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9CF7D9-BBDF-984A-A052-49F961DB5C60}"/>
              </a:ext>
            </a:extLst>
          </p:cNvPr>
          <p:cNvSpPr txBox="1"/>
          <p:nvPr/>
        </p:nvSpPr>
        <p:spPr>
          <a:xfrm>
            <a:off x="8240726" y="3758369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4E0A9-E8B4-744F-B2E5-A5B306E35864}"/>
              </a:ext>
            </a:extLst>
          </p:cNvPr>
          <p:cNvSpPr txBox="1"/>
          <p:nvPr/>
        </p:nvSpPr>
        <p:spPr>
          <a:xfrm>
            <a:off x="5009420" y="3517294"/>
            <a:ext cx="2173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Window of Opportunity</a:t>
            </a:r>
          </a:p>
        </p:txBody>
      </p:sp>
    </p:spTree>
    <p:extLst>
      <p:ext uri="{BB962C8B-B14F-4D97-AF65-F5344CB8AC3E}">
        <p14:creationId xmlns:p14="http://schemas.microsoft.com/office/powerpoint/2010/main" val="74542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10 bi-</a:t>
            </a:r>
            <a:r>
              <a:rPr lang="en-US" dirty="0" err="1"/>
              <a:t>dw</a:t>
            </a:r>
            <a:r>
              <a:rPr lang="en-US" dirty="0"/>
              <a:t>-data-flow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209800" y="6248400"/>
            <a:ext cx="1905000" cy="45720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14800" y="6248400"/>
            <a:ext cx="4191000" cy="457200"/>
          </a:xfrm>
        </p:spPr>
        <p:txBody>
          <a:bodyPr/>
          <a:lstStyle/>
          <a:p>
            <a:r>
              <a:rPr lang="en-US"/>
              <a:t>Copyright 2008 Dan McCreary &amp; Associates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1905000" cy="457200"/>
          </a:xfrm>
        </p:spPr>
        <p:txBody>
          <a:bodyPr/>
          <a:lstStyle/>
          <a:p>
            <a:fld id="{778F18BF-4499-417F-8F6D-1731EA96DFFC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26" name="Group 77"/>
          <p:cNvGrpSpPr/>
          <p:nvPr/>
        </p:nvGrpSpPr>
        <p:grpSpPr>
          <a:xfrm>
            <a:off x="1752601" y="1219200"/>
            <a:ext cx="8404875" cy="5372100"/>
            <a:chOff x="228600" y="1219200"/>
            <a:chExt cx="8404875" cy="5372100"/>
          </a:xfrm>
        </p:grpSpPr>
        <p:cxnSp>
          <p:nvCxnSpPr>
            <p:cNvPr id="58" name="AutoShape 35"/>
            <p:cNvCxnSpPr>
              <a:cxnSpLocks noChangeShapeType="1"/>
            </p:cNvCxnSpPr>
            <p:nvPr/>
          </p:nvCxnSpPr>
          <p:spPr bwMode="auto">
            <a:xfrm>
              <a:off x="4191000" y="4419600"/>
              <a:ext cx="381000" cy="0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858000" y="2286000"/>
              <a:ext cx="1485900" cy="14859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685800" y="26289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571500" y="28575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457200" y="30861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342900" y="33147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676400" y="2057400"/>
              <a:ext cx="2552700" cy="35433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286000" y="1752600"/>
              <a:ext cx="12246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Staging Area</a:t>
              </a: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4648200" y="2057400"/>
              <a:ext cx="571500" cy="571500"/>
            </a:xfrm>
            <a:prstGeom prst="cube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343400" y="1485900"/>
              <a:ext cx="12017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OLAP Cubes</a:t>
              </a: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2209800" y="25908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2095500" y="28194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981200" y="30480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1866900" y="32766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938338" y="2108200"/>
              <a:ext cx="87818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Nightly</a:t>
              </a:r>
              <a:br>
                <a:rPr lang="en-US" sz="1200"/>
              </a:br>
              <a:r>
                <a:rPr lang="en-US" sz="1200"/>
                <a:t>Replication</a:t>
              </a:r>
            </a:p>
          </p:txBody>
        </p:sp>
        <p:cxnSp>
          <p:nvCxnSpPr>
            <p:cNvPr id="20" name="AutoShape 20"/>
            <p:cNvCxnSpPr>
              <a:cxnSpLocks noChangeShapeType="1"/>
            </p:cNvCxnSpPr>
            <p:nvPr/>
          </p:nvCxnSpPr>
          <p:spPr bwMode="auto">
            <a:xfrm>
              <a:off x="1295400" y="3581400"/>
              <a:ext cx="457200" cy="0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200400" y="2743200"/>
              <a:ext cx="114300" cy="1028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086100" y="2286000"/>
              <a:ext cx="87312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Fact Tables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429000" y="2628900"/>
              <a:ext cx="114300" cy="1371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657600" y="2743200"/>
              <a:ext cx="114300" cy="914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886200" y="2743200"/>
              <a:ext cx="114300" cy="1143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" name="Group 26"/>
            <p:cNvGrpSpPr>
              <a:grpSpLocks/>
            </p:cNvGrpSpPr>
            <p:nvPr/>
          </p:nvGrpSpPr>
          <p:grpSpPr bwMode="auto">
            <a:xfrm>
              <a:off x="2400300" y="3886200"/>
              <a:ext cx="1028700" cy="1600200"/>
              <a:chOff x="1800" y="2232"/>
              <a:chExt cx="648" cy="1008"/>
            </a:xfrm>
          </p:grpSpPr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1800" y="2520"/>
                <a:ext cx="288" cy="144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28"/>
              <p:cNvSpPr txBox="1">
                <a:spLocks noChangeArrowheads="1"/>
              </p:cNvSpPr>
              <p:nvPr/>
            </p:nvSpPr>
            <p:spPr bwMode="auto">
              <a:xfrm>
                <a:off x="1872" y="2232"/>
                <a:ext cx="5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Conformed</a:t>
                </a:r>
              </a:p>
              <a:p>
                <a:r>
                  <a:rPr lang="en-US" sz="1200"/>
                  <a:t>Dimensions</a:t>
                </a:r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2160" y="2520"/>
                <a:ext cx="288" cy="144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>
                <a:off x="1800" y="2736"/>
                <a:ext cx="288" cy="504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31"/>
              <p:cNvSpPr>
                <a:spLocks noChangeArrowheads="1"/>
              </p:cNvSpPr>
              <p:nvPr/>
            </p:nvSpPr>
            <p:spPr bwMode="auto">
              <a:xfrm>
                <a:off x="2160" y="2736"/>
                <a:ext cx="288" cy="216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32"/>
              <p:cNvSpPr>
                <a:spLocks noChangeArrowheads="1"/>
              </p:cNvSpPr>
              <p:nvPr/>
            </p:nvSpPr>
            <p:spPr bwMode="auto">
              <a:xfrm>
                <a:off x="2160" y="3024"/>
                <a:ext cx="288" cy="216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4648200" y="2743200"/>
              <a:ext cx="571500" cy="571500"/>
            </a:xfrm>
            <a:prstGeom prst="cube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34"/>
            <p:cNvSpPr>
              <a:spLocks noChangeArrowheads="1"/>
            </p:cNvSpPr>
            <p:nvPr/>
          </p:nvSpPr>
          <p:spPr bwMode="auto">
            <a:xfrm>
              <a:off x="4648200" y="3429000"/>
              <a:ext cx="571500" cy="571500"/>
            </a:xfrm>
            <a:prstGeom prst="cube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" name="AutoShape 35"/>
            <p:cNvCxnSpPr>
              <a:cxnSpLocks noChangeShapeType="1"/>
              <a:stCxn id="16" idx="4"/>
            </p:cNvCxnSpPr>
            <p:nvPr/>
          </p:nvCxnSpPr>
          <p:spPr bwMode="auto">
            <a:xfrm flipV="1">
              <a:off x="2781300" y="3200400"/>
              <a:ext cx="419100" cy="19050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3429000" y="6019800"/>
              <a:ext cx="2171700" cy="571500"/>
            </a:xfrm>
            <a:prstGeom prst="can">
              <a:avLst>
                <a:gd name="adj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Metadata Registry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429000" y="5715000"/>
              <a:ext cx="2171700" cy="2286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/>
                <a:t>Metadata Web Services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7010400" y="1600200"/>
              <a:ext cx="12448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Presentation</a:t>
              </a: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6972300" y="2400300"/>
              <a:ext cx="571500" cy="5715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Portlet</a:t>
              </a: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7658100" y="2400300"/>
              <a:ext cx="571500" cy="5715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Portlet</a:t>
              </a: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6972300" y="3086100"/>
              <a:ext cx="571500" cy="5715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Portlet</a:t>
              </a: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7658100" y="3086100"/>
              <a:ext cx="571500" cy="5715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Portlet</a:t>
              </a:r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7162800" y="1981200"/>
              <a:ext cx="87780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Web Portal</a:t>
              </a:r>
            </a:p>
          </p:txBody>
        </p:sp>
        <p:sp>
          <p:nvSpPr>
            <p:cNvPr id="44" name="AutoShape 44"/>
            <p:cNvSpPr>
              <a:spLocks noChangeArrowheads="1"/>
            </p:cNvSpPr>
            <p:nvPr/>
          </p:nvSpPr>
          <p:spPr bwMode="auto">
            <a:xfrm>
              <a:off x="4648200" y="4114800"/>
              <a:ext cx="571500" cy="571500"/>
            </a:xfrm>
            <a:prstGeom prst="cube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7162800" y="3886200"/>
              <a:ext cx="914400" cy="3429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Spreadsheet</a:t>
              </a: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7162800" y="4800600"/>
              <a:ext cx="914400" cy="3429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Dashboard</a:t>
              </a: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5638800" y="3429000"/>
              <a:ext cx="914400" cy="4572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/>
                <a:t>Data</a:t>
              </a:r>
              <a:br>
                <a:rPr lang="en-US" sz="1600" dirty="0"/>
              </a:br>
              <a:r>
                <a:rPr lang="en-US" sz="1600" dirty="0"/>
                <a:t>Services</a:t>
              </a: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5638800" y="2819400"/>
              <a:ext cx="914400" cy="3429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/>
                <a:t>Security</a:t>
              </a: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7162800" y="5257800"/>
              <a:ext cx="914400" cy="3429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Reports</a:t>
              </a:r>
            </a:p>
          </p:txBody>
        </p:sp>
        <p:sp>
          <p:nvSpPr>
            <p:cNvPr id="52" name="Text Box 6"/>
            <p:cNvSpPr txBox="1">
              <a:spLocks noChangeArrowheads="1"/>
            </p:cNvSpPr>
            <p:nvPr/>
          </p:nvSpPr>
          <p:spPr bwMode="auto">
            <a:xfrm>
              <a:off x="228600" y="1447800"/>
              <a:ext cx="117077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Operational</a:t>
              </a:r>
              <a:br>
                <a:rPr lang="en-US" sz="1600" dirty="0"/>
              </a:br>
              <a:r>
                <a:rPr lang="en-US" sz="1600" dirty="0"/>
                <a:t>Source</a:t>
              </a:r>
              <a:br>
                <a:rPr lang="en-US" sz="1600" dirty="0"/>
              </a:br>
              <a:r>
                <a:rPr lang="en-US" sz="1600" dirty="0"/>
                <a:t>Systems</a:t>
              </a:r>
            </a:p>
          </p:txBody>
        </p:sp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7162800" y="4343400"/>
              <a:ext cx="914400" cy="3429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Pivot Table</a:t>
              </a:r>
            </a:p>
          </p:txBody>
        </p:sp>
        <p:cxnSp>
          <p:nvCxnSpPr>
            <p:cNvPr id="54" name="AutoShape 35"/>
            <p:cNvCxnSpPr>
              <a:cxnSpLocks noChangeShapeType="1"/>
            </p:cNvCxnSpPr>
            <p:nvPr/>
          </p:nvCxnSpPr>
          <p:spPr bwMode="auto">
            <a:xfrm>
              <a:off x="4267200" y="3352800"/>
              <a:ext cx="381000" cy="0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35"/>
            <p:cNvCxnSpPr>
              <a:cxnSpLocks noChangeShapeType="1"/>
            </p:cNvCxnSpPr>
            <p:nvPr/>
          </p:nvCxnSpPr>
          <p:spPr bwMode="auto">
            <a:xfrm>
              <a:off x="5257800" y="3352800"/>
              <a:ext cx="381000" cy="0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35"/>
            <p:cNvCxnSpPr>
              <a:cxnSpLocks noChangeShapeType="1"/>
            </p:cNvCxnSpPr>
            <p:nvPr/>
          </p:nvCxnSpPr>
          <p:spPr bwMode="auto">
            <a:xfrm>
              <a:off x="6477000" y="3352800"/>
              <a:ext cx="381000" cy="0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0" name="TextBox 59"/>
            <p:cNvSpPr txBox="1"/>
            <p:nvPr/>
          </p:nvSpPr>
          <p:spPr>
            <a:xfrm>
              <a:off x="228600" y="4495800"/>
              <a:ext cx="1544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New Transactions</a:t>
              </a:r>
            </a:p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Recorded Here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457200" y="4191000"/>
              <a:ext cx="152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914400" y="5943600"/>
              <a:ext cx="17700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The Meaning of Data</a:t>
              </a:r>
            </a:p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Stored Here</a:t>
              </a:r>
            </a:p>
          </p:txBody>
        </p:sp>
        <p:cxnSp>
          <p:nvCxnSpPr>
            <p:cNvPr id="64" name="Straight Arrow Connector 63"/>
            <p:cNvCxnSpPr>
              <a:endCxn id="36" idx="2"/>
            </p:cNvCxnSpPr>
            <p:nvPr/>
          </p:nvCxnSpPr>
          <p:spPr>
            <a:xfrm>
              <a:off x="2590800" y="6172200"/>
              <a:ext cx="838200" cy="1333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629400" y="1295400"/>
              <a:ext cx="20040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What the Users See Here</a:t>
              </a:r>
            </a:p>
          </p:txBody>
        </p:sp>
        <p:cxnSp>
          <p:nvCxnSpPr>
            <p:cNvPr id="68" name="Straight Arrow Connector 67"/>
            <p:cNvCxnSpPr>
              <a:endCxn id="13" idx="5"/>
            </p:cNvCxnSpPr>
            <p:nvPr/>
          </p:nvCxnSpPr>
          <p:spPr>
            <a:xfrm flipH="1">
              <a:off x="5219700" y="1524000"/>
              <a:ext cx="419100" cy="747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495800" y="1219200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Pre-calculated Totals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28800" y="1371600"/>
              <a:ext cx="2138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Users Never See This Area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562600" y="1981200"/>
              <a:ext cx="990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Controls Who can See What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14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Brewer's 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457200"/>
          </a:xfrm>
        </p:spPr>
        <p:txBody>
          <a:bodyPr>
            <a:noAutofit/>
          </a:bodyPr>
          <a:lstStyle/>
          <a:p>
            <a:r>
              <a:rPr lang="en-US" sz="1800" dirty="0"/>
              <a:t>Three core systemic requirements that exist in a special relationship when it comes to designing and deploying applications in a distributed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C8A9-3E14-465E-9E9F-2C3E4C679B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Associates, LLC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4114800" y="2362200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3048000" y="3912668"/>
            <a:ext cx="1143000" cy="1040331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5334000" y="3886200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86400" y="2438400"/>
            <a:ext cx="4409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  <a:cs typeface="Arial" pitchFamily="34" charset="0"/>
              </a:rPr>
              <a:t>Warning processor at 90% capacity!</a:t>
            </a:r>
          </a:p>
          <a:p>
            <a:endParaRPr lang="en-US" dirty="0">
              <a:latin typeface="Arial Narrow" pitchFamily="34" charset="0"/>
              <a:cs typeface="Arial" pitchFamily="34" charset="0"/>
            </a:endParaRPr>
          </a:p>
          <a:p>
            <a:r>
              <a:rPr lang="en-US" dirty="0">
                <a:latin typeface="Arial Narrow" pitchFamily="34" charset="0"/>
                <a:cs typeface="Arial" pitchFamily="34" charset="0"/>
              </a:rPr>
              <a:t>Time to "Shard" – copy ½ data to a new processor</a:t>
            </a:r>
          </a:p>
        </p:txBody>
      </p:sp>
      <p:sp>
        <p:nvSpPr>
          <p:cNvPr id="14" name="Oval 13"/>
          <p:cNvSpPr/>
          <p:nvPr/>
        </p:nvSpPr>
        <p:spPr>
          <a:xfrm>
            <a:off x="5562600" y="4191000"/>
            <a:ext cx="685800" cy="6858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43400" y="2667000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e 8"/>
          <p:cNvSpPr/>
          <p:nvPr/>
        </p:nvSpPr>
        <p:spPr>
          <a:xfrm>
            <a:off x="4343400" y="2667000"/>
            <a:ext cx="685800" cy="609600"/>
          </a:xfrm>
          <a:prstGeom prst="pie">
            <a:avLst>
              <a:gd name="adj1" fmla="val 16595346"/>
              <a:gd name="adj2" fmla="val 14636116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e 10"/>
          <p:cNvSpPr/>
          <p:nvPr/>
        </p:nvSpPr>
        <p:spPr>
          <a:xfrm>
            <a:off x="5562600" y="4191000"/>
            <a:ext cx="685800" cy="685800"/>
          </a:xfrm>
          <a:prstGeom prst="pie">
            <a:avLst>
              <a:gd name="adj1" fmla="val 16164719"/>
              <a:gd name="adj2" fmla="val 4183278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693444" y="2986088"/>
            <a:ext cx="38100" cy="2833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271838" y="4212431"/>
            <a:ext cx="685800" cy="6858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e 28"/>
          <p:cNvSpPr/>
          <p:nvPr/>
        </p:nvSpPr>
        <p:spPr>
          <a:xfrm>
            <a:off x="3271838" y="4212431"/>
            <a:ext cx="685800" cy="685800"/>
          </a:xfrm>
          <a:prstGeom prst="pie">
            <a:avLst>
              <a:gd name="adj1" fmla="val 16164719"/>
              <a:gd name="adj2" fmla="val 4183278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76800" y="3048000"/>
            <a:ext cx="1208314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09800" y="2590800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Before</a:t>
            </a:r>
          </a:p>
          <a:p>
            <a:r>
              <a:rPr lang="en-US" dirty="0">
                <a:latin typeface="Arial Narrow" pitchFamily="34" charset="0"/>
              </a:rPr>
              <a:t>Shard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286000" y="3657600"/>
            <a:ext cx="7772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09800" y="4038600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After</a:t>
            </a:r>
          </a:p>
          <a:p>
            <a:r>
              <a:rPr lang="en-US" dirty="0">
                <a:latin typeface="Arial Narrow" pitchFamily="34" charset="0"/>
              </a:rPr>
              <a:t>Shard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05600" y="3962400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Each processor gets ½ the load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19400" y="4953000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Original processor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81600" y="495300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New processor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0800" y="601980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2.9</a:t>
            </a:r>
          </a:p>
        </p:txBody>
      </p:sp>
    </p:spTree>
    <p:extLst>
      <p:ext uri="{BB962C8B-B14F-4D97-AF65-F5344CB8AC3E}">
        <p14:creationId xmlns:p14="http://schemas.microsoft.com/office/powerpoint/2010/main" val="258241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93B53E63-9B4C-1649-A768-B022DDE211C7}"/>
              </a:ext>
            </a:extLst>
          </p:cNvPr>
          <p:cNvSpPr/>
          <p:nvPr/>
        </p:nvSpPr>
        <p:spPr>
          <a:xfrm>
            <a:off x="1582777" y="2501379"/>
            <a:ext cx="3082158" cy="187215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191E9-82E4-3644-9BB6-8E5F4D71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 an automatic rebalance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9B3A-1B02-3A49-B12C-222BB9236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0571"/>
            <a:ext cx="10515600" cy="343722"/>
          </a:xfrm>
        </p:spPr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0476800-15AF-9F45-95CB-AB868B79FE0E}"/>
              </a:ext>
            </a:extLst>
          </p:cNvPr>
          <p:cNvSpPr/>
          <p:nvPr/>
        </p:nvSpPr>
        <p:spPr>
          <a:xfrm>
            <a:off x="2523452" y="2042867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679D75-F55F-A74A-94DC-67800CBFB6D0}"/>
              </a:ext>
            </a:extLst>
          </p:cNvPr>
          <p:cNvSpPr/>
          <p:nvPr/>
        </p:nvSpPr>
        <p:spPr>
          <a:xfrm>
            <a:off x="2752052" y="2347667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489E5857-1AE9-1745-8C29-20E85B784C92}"/>
              </a:ext>
            </a:extLst>
          </p:cNvPr>
          <p:cNvSpPr/>
          <p:nvPr/>
        </p:nvSpPr>
        <p:spPr>
          <a:xfrm>
            <a:off x="2752052" y="2347667"/>
            <a:ext cx="685800" cy="609600"/>
          </a:xfrm>
          <a:prstGeom prst="pie">
            <a:avLst>
              <a:gd name="adj1" fmla="val 16595346"/>
              <a:gd name="adj2" fmla="val 14636116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77C9E9A0-EDD5-D345-BA47-3B6478C5A1BE}"/>
              </a:ext>
            </a:extLst>
          </p:cNvPr>
          <p:cNvSpPr/>
          <p:nvPr/>
        </p:nvSpPr>
        <p:spPr>
          <a:xfrm>
            <a:off x="1264839" y="3453389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5A4237-4CE9-634C-A7B6-59736F25B878}"/>
              </a:ext>
            </a:extLst>
          </p:cNvPr>
          <p:cNvSpPr/>
          <p:nvPr/>
        </p:nvSpPr>
        <p:spPr>
          <a:xfrm>
            <a:off x="1493439" y="3758189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>
            <a:extLst>
              <a:ext uri="{FF2B5EF4-FFF2-40B4-BE49-F238E27FC236}">
                <a16:creationId xmlns:a16="http://schemas.microsoft.com/office/drawing/2014/main" id="{3BFF8062-2129-BE4F-BCB9-231DC33B964B}"/>
              </a:ext>
            </a:extLst>
          </p:cNvPr>
          <p:cNvSpPr/>
          <p:nvPr/>
        </p:nvSpPr>
        <p:spPr>
          <a:xfrm>
            <a:off x="1493439" y="3758189"/>
            <a:ext cx="685800" cy="609600"/>
          </a:xfrm>
          <a:prstGeom prst="pie">
            <a:avLst>
              <a:gd name="adj1" fmla="val 16595346"/>
              <a:gd name="adj2" fmla="val 14636116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2421D738-3AC0-BA41-A0F8-027B0C5D1477}"/>
              </a:ext>
            </a:extLst>
          </p:cNvPr>
          <p:cNvSpPr/>
          <p:nvPr/>
        </p:nvSpPr>
        <p:spPr>
          <a:xfrm>
            <a:off x="3750535" y="3453389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18C9CD-55E9-F943-A021-CB18E5043F1E}"/>
              </a:ext>
            </a:extLst>
          </p:cNvPr>
          <p:cNvSpPr/>
          <p:nvPr/>
        </p:nvSpPr>
        <p:spPr>
          <a:xfrm>
            <a:off x="3979135" y="3758189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e 13">
            <a:extLst>
              <a:ext uri="{FF2B5EF4-FFF2-40B4-BE49-F238E27FC236}">
                <a16:creationId xmlns:a16="http://schemas.microsoft.com/office/drawing/2014/main" id="{98D05D7D-C5BA-BA49-9EA7-3BBED3EC70D5}"/>
              </a:ext>
            </a:extLst>
          </p:cNvPr>
          <p:cNvSpPr/>
          <p:nvPr/>
        </p:nvSpPr>
        <p:spPr>
          <a:xfrm>
            <a:off x="3979135" y="3758189"/>
            <a:ext cx="685800" cy="609600"/>
          </a:xfrm>
          <a:prstGeom prst="pie">
            <a:avLst>
              <a:gd name="adj1" fmla="val 16595346"/>
              <a:gd name="adj2" fmla="val 14636116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CE3BCC-DEF5-4E4B-8B74-230358FF1147}"/>
              </a:ext>
            </a:extLst>
          </p:cNvPr>
          <p:cNvSpPr/>
          <p:nvPr/>
        </p:nvSpPr>
        <p:spPr>
          <a:xfrm>
            <a:off x="6868511" y="2464101"/>
            <a:ext cx="3082158" cy="187215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0B8DAD59-7308-BD46-82F2-3EE6D798048E}"/>
              </a:ext>
            </a:extLst>
          </p:cNvPr>
          <p:cNvSpPr/>
          <p:nvPr/>
        </p:nvSpPr>
        <p:spPr>
          <a:xfrm>
            <a:off x="7809186" y="2005589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B4979B-FD55-8048-952B-7C707DD6C71B}"/>
              </a:ext>
            </a:extLst>
          </p:cNvPr>
          <p:cNvSpPr/>
          <p:nvPr/>
        </p:nvSpPr>
        <p:spPr>
          <a:xfrm>
            <a:off x="8037786" y="2310389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e 19">
            <a:extLst>
              <a:ext uri="{FF2B5EF4-FFF2-40B4-BE49-F238E27FC236}">
                <a16:creationId xmlns:a16="http://schemas.microsoft.com/office/drawing/2014/main" id="{23C96110-69F1-4A44-AA3D-7F022BF6E2A8}"/>
              </a:ext>
            </a:extLst>
          </p:cNvPr>
          <p:cNvSpPr/>
          <p:nvPr/>
        </p:nvSpPr>
        <p:spPr>
          <a:xfrm>
            <a:off x="8037786" y="2310389"/>
            <a:ext cx="685800" cy="609600"/>
          </a:xfrm>
          <a:prstGeom prst="pie">
            <a:avLst>
              <a:gd name="adj1" fmla="val 16129870"/>
              <a:gd name="adj2" fmla="val 8149469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40F1239B-25BB-D14E-B379-5BC676D615E0}"/>
              </a:ext>
            </a:extLst>
          </p:cNvPr>
          <p:cNvSpPr/>
          <p:nvPr/>
        </p:nvSpPr>
        <p:spPr>
          <a:xfrm>
            <a:off x="6349562" y="2919989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0C3A95D-021C-5F49-B5D4-A1A8E2DBE0D9}"/>
              </a:ext>
            </a:extLst>
          </p:cNvPr>
          <p:cNvSpPr/>
          <p:nvPr/>
        </p:nvSpPr>
        <p:spPr>
          <a:xfrm>
            <a:off x="6578162" y="3224789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e 23">
            <a:extLst>
              <a:ext uri="{FF2B5EF4-FFF2-40B4-BE49-F238E27FC236}">
                <a16:creationId xmlns:a16="http://schemas.microsoft.com/office/drawing/2014/main" id="{0749B152-1D5E-D644-B6F0-40C7EAEE3FB9}"/>
              </a:ext>
            </a:extLst>
          </p:cNvPr>
          <p:cNvSpPr/>
          <p:nvPr/>
        </p:nvSpPr>
        <p:spPr>
          <a:xfrm>
            <a:off x="6578162" y="3224789"/>
            <a:ext cx="685800" cy="609600"/>
          </a:xfrm>
          <a:prstGeom prst="pie">
            <a:avLst>
              <a:gd name="adj1" fmla="val 16595346"/>
              <a:gd name="adj2" fmla="val 7911166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AE102C09-937D-534F-A067-E14563063B31}"/>
              </a:ext>
            </a:extLst>
          </p:cNvPr>
          <p:cNvSpPr/>
          <p:nvPr/>
        </p:nvSpPr>
        <p:spPr>
          <a:xfrm>
            <a:off x="9476391" y="2856621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6424B17-5486-CD44-BF87-F45BC0A6E9D9}"/>
              </a:ext>
            </a:extLst>
          </p:cNvPr>
          <p:cNvSpPr/>
          <p:nvPr/>
        </p:nvSpPr>
        <p:spPr>
          <a:xfrm>
            <a:off x="9704991" y="3161421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e 27">
            <a:extLst>
              <a:ext uri="{FF2B5EF4-FFF2-40B4-BE49-F238E27FC236}">
                <a16:creationId xmlns:a16="http://schemas.microsoft.com/office/drawing/2014/main" id="{08AD20CE-4D23-FF42-A847-E90214A5B31E}"/>
              </a:ext>
            </a:extLst>
          </p:cNvPr>
          <p:cNvSpPr/>
          <p:nvPr/>
        </p:nvSpPr>
        <p:spPr>
          <a:xfrm>
            <a:off x="9704991" y="3161421"/>
            <a:ext cx="685800" cy="609600"/>
          </a:xfrm>
          <a:prstGeom prst="pie">
            <a:avLst>
              <a:gd name="adj1" fmla="val 16237913"/>
              <a:gd name="adj2" fmla="val 8015205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8FE42C-5744-7046-9D30-927E9E7E6FB3}"/>
              </a:ext>
            </a:extLst>
          </p:cNvPr>
          <p:cNvSpPr txBox="1"/>
          <p:nvPr/>
        </p:nvSpPr>
        <p:spPr>
          <a:xfrm>
            <a:off x="1135299" y="4857588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Before rebalance: </a:t>
            </a:r>
            <a:r>
              <a:rPr lang="en-US" dirty="0"/>
              <a:t>each server is 90% full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8DB015-0F77-F94C-8874-061391E910BB}"/>
              </a:ext>
            </a:extLst>
          </p:cNvPr>
          <p:cNvSpPr txBox="1"/>
          <p:nvPr/>
        </p:nvSpPr>
        <p:spPr>
          <a:xfrm>
            <a:off x="6468904" y="4936316"/>
            <a:ext cx="426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 rebalance: </a:t>
            </a:r>
            <a:r>
              <a:rPr lang="en-US" dirty="0"/>
              <a:t>30% of data from each old systems moved to new server</a:t>
            </a:r>
          </a:p>
        </p:txBody>
      </p:sp>
      <p:sp>
        <p:nvSpPr>
          <p:cNvPr id="32" name="Can 31">
            <a:extLst>
              <a:ext uri="{FF2B5EF4-FFF2-40B4-BE49-F238E27FC236}">
                <a16:creationId xmlns:a16="http://schemas.microsoft.com/office/drawing/2014/main" id="{C145B32C-CDCB-3E48-8C57-A45E3E9EAA36}"/>
              </a:ext>
            </a:extLst>
          </p:cNvPr>
          <p:cNvSpPr/>
          <p:nvPr/>
        </p:nvSpPr>
        <p:spPr>
          <a:xfrm>
            <a:off x="7895130" y="3810000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6F02E2-9FFD-B344-B45B-1EADC8414693}"/>
              </a:ext>
            </a:extLst>
          </p:cNvPr>
          <p:cNvSpPr/>
          <p:nvPr/>
        </p:nvSpPr>
        <p:spPr>
          <a:xfrm>
            <a:off x="8123730" y="4114800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e 33">
            <a:extLst>
              <a:ext uri="{FF2B5EF4-FFF2-40B4-BE49-F238E27FC236}">
                <a16:creationId xmlns:a16="http://schemas.microsoft.com/office/drawing/2014/main" id="{D919BADF-2E3F-D443-BC6C-97A41A36E90B}"/>
              </a:ext>
            </a:extLst>
          </p:cNvPr>
          <p:cNvSpPr/>
          <p:nvPr/>
        </p:nvSpPr>
        <p:spPr>
          <a:xfrm>
            <a:off x="8123730" y="4114800"/>
            <a:ext cx="685800" cy="609600"/>
          </a:xfrm>
          <a:prstGeom prst="pie">
            <a:avLst>
              <a:gd name="adj1" fmla="val 16595346"/>
              <a:gd name="adj2" fmla="val 7911166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769E30-BE61-F341-B879-59B9FB064005}"/>
              </a:ext>
            </a:extLst>
          </p:cNvPr>
          <p:cNvCxnSpPr/>
          <p:nvPr/>
        </p:nvCxnSpPr>
        <p:spPr>
          <a:xfrm flipH="1">
            <a:off x="9038130" y="4495800"/>
            <a:ext cx="6668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407F0A7-1FF5-CF42-994D-9598C64E629A}"/>
              </a:ext>
            </a:extLst>
          </p:cNvPr>
          <p:cNvSpPr txBox="1"/>
          <p:nvPr/>
        </p:nvSpPr>
        <p:spPr>
          <a:xfrm>
            <a:off x="9779778" y="4293960"/>
            <a:ext cx="116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266908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ECA544-977B-804C-9570-057B89012E51}"/>
              </a:ext>
            </a:extLst>
          </p:cNvPr>
          <p:cNvGrpSpPr/>
          <p:nvPr/>
        </p:nvGrpSpPr>
        <p:grpSpPr>
          <a:xfrm>
            <a:off x="566773" y="892367"/>
            <a:ext cx="3988106" cy="4022332"/>
            <a:chOff x="566773" y="892367"/>
            <a:chExt cx="3988106" cy="4022332"/>
          </a:xfrm>
        </p:grpSpPr>
        <p:sp>
          <p:nvSpPr>
            <p:cNvPr id="4" name="Cloud Callout 3">
              <a:extLst>
                <a:ext uri="{FF2B5EF4-FFF2-40B4-BE49-F238E27FC236}">
                  <a16:creationId xmlns:a16="http://schemas.microsoft.com/office/drawing/2014/main" id="{2DE69A42-D9E1-3241-B499-1AD9230D1874}"/>
                </a:ext>
              </a:extLst>
            </p:cNvPr>
            <p:cNvSpPr/>
            <p:nvPr/>
          </p:nvSpPr>
          <p:spPr>
            <a:xfrm>
              <a:off x="566773" y="892367"/>
              <a:ext cx="3988106" cy="3167751"/>
            </a:xfrm>
            <a:prstGeom prst="cloudCallout">
              <a:avLst>
                <a:gd name="adj1" fmla="val -17448"/>
                <a:gd name="adj2" fmla="val 72897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925D02-AD03-7549-8533-7CF555F3F2F2}"/>
                </a:ext>
              </a:extLst>
            </p:cNvPr>
            <p:cNvSpPr txBox="1"/>
            <p:nvPr/>
          </p:nvSpPr>
          <p:spPr>
            <a:xfrm>
              <a:off x="1128254" y="1740918"/>
              <a:ext cx="28651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Concepts</a:t>
              </a:r>
            </a:p>
            <a:p>
              <a:pPr algn="ctr"/>
              <a:r>
                <a:rPr lang="en-US" dirty="0"/>
                <a:t>Already Modeled in the</a:t>
              </a:r>
            </a:p>
            <a:p>
              <a:pPr algn="ctr"/>
              <a:r>
                <a:rPr lang="en-US" dirty="0"/>
                <a:t>Enterprise Knowledge Graph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A22B88C-67B6-A24A-89F8-31ED77C540F6}"/>
                </a:ext>
              </a:extLst>
            </p:cNvPr>
            <p:cNvSpPr/>
            <p:nvPr/>
          </p:nvSpPr>
          <p:spPr>
            <a:xfrm rot="1712555">
              <a:off x="1566544" y="3903389"/>
              <a:ext cx="731520" cy="1011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Freeform 15">
            <a:extLst>
              <a:ext uri="{FF2B5EF4-FFF2-40B4-BE49-F238E27FC236}">
                <a16:creationId xmlns:a16="http://schemas.microsoft.com/office/drawing/2014/main" id="{1BCDE68F-0027-9B46-A78F-6EA0A9BC1130}"/>
              </a:ext>
            </a:extLst>
          </p:cNvPr>
          <p:cNvSpPr/>
          <p:nvPr/>
        </p:nvSpPr>
        <p:spPr>
          <a:xfrm>
            <a:off x="1814466" y="1349510"/>
            <a:ext cx="4580982" cy="3955686"/>
          </a:xfrm>
          <a:custGeom>
            <a:avLst/>
            <a:gdLst>
              <a:gd name="connsiteX0" fmla="*/ 3729081 w 4585877"/>
              <a:gd name="connsiteY0" fmla="*/ 313827 h 3962444"/>
              <a:gd name="connsiteX1" fmla="*/ 3119481 w 4585877"/>
              <a:gd name="connsiteY1" fmla="*/ 1184684 h 3962444"/>
              <a:gd name="connsiteX2" fmla="*/ 2327001 w 4585877"/>
              <a:gd name="connsiteY2" fmla="*/ 2003290 h 3962444"/>
              <a:gd name="connsiteX3" fmla="*/ 1412601 w 4585877"/>
              <a:gd name="connsiteY3" fmla="*/ 2699976 h 3962444"/>
              <a:gd name="connsiteX4" fmla="*/ 437241 w 4585877"/>
              <a:gd name="connsiteY4" fmla="*/ 3109279 h 3962444"/>
              <a:gd name="connsiteX5" fmla="*/ 1813 w 4585877"/>
              <a:gd name="connsiteY5" fmla="*/ 3448913 h 3962444"/>
              <a:gd name="connsiteX6" fmla="*/ 271779 w 4585877"/>
              <a:gd name="connsiteY6" fmla="*/ 3535999 h 3962444"/>
              <a:gd name="connsiteX7" fmla="*/ 10521 w 4585877"/>
              <a:gd name="connsiteY7" fmla="*/ 3901759 h 3962444"/>
              <a:gd name="connsiteX8" fmla="*/ 480784 w 4585877"/>
              <a:gd name="connsiteY8" fmla="*/ 3901759 h 3962444"/>
              <a:gd name="connsiteX9" fmla="*/ 1795779 w 4585877"/>
              <a:gd name="connsiteY9" fmla="*/ 3309576 h 3962444"/>
              <a:gd name="connsiteX10" fmla="*/ 3058521 w 4585877"/>
              <a:gd name="connsiteY10" fmla="*/ 2438719 h 3962444"/>
              <a:gd name="connsiteX11" fmla="*/ 3833584 w 4585877"/>
              <a:gd name="connsiteY11" fmla="*/ 1681073 h 3962444"/>
              <a:gd name="connsiteX12" fmla="*/ 4347390 w 4585877"/>
              <a:gd name="connsiteY12" fmla="*/ 949553 h 3962444"/>
              <a:gd name="connsiteX13" fmla="*/ 4556396 w 4585877"/>
              <a:gd name="connsiteY13" fmla="*/ 418330 h 3962444"/>
              <a:gd name="connsiteX14" fmla="*/ 4556396 w 4585877"/>
              <a:gd name="connsiteY14" fmla="*/ 26444 h 3962444"/>
              <a:gd name="connsiteX15" fmla="*/ 4295139 w 4585877"/>
              <a:gd name="connsiteY15" fmla="*/ 235450 h 3962444"/>
              <a:gd name="connsiteX16" fmla="*/ 4216761 w 4585877"/>
              <a:gd name="connsiteY16" fmla="*/ 61279 h 3962444"/>
              <a:gd name="connsiteX17" fmla="*/ 4042590 w 4585877"/>
              <a:gd name="connsiteY17" fmla="*/ 235450 h 3962444"/>
              <a:gd name="connsiteX18" fmla="*/ 3894544 w 4585877"/>
              <a:gd name="connsiteY18" fmla="*/ 319 h 3962444"/>
              <a:gd name="connsiteX19" fmla="*/ 3729081 w 4585877"/>
              <a:gd name="connsiteY19" fmla="*/ 313827 h 3962444"/>
              <a:gd name="connsiteX0" fmla="*/ 3721501 w 4578297"/>
              <a:gd name="connsiteY0" fmla="*/ 313827 h 3962444"/>
              <a:gd name="connsiteX1" fmla="*/ 3111901 w 4578297"/>
              <a:gd name="connsiteY1" fmla="*/ 1184684 h 3962444"/>
              <a:gd name="connsiteX2" fmla="*/ 2319421 w 4578297"/>
              <a:gd name="connsiteY2" fmla="*/ 2003290 h 3962444"/>
              <a:gd name="connsiteX3" fmla="*/ 1405021 w 4578297"/>
              <a:gd name="connsiteY3" fmla="*/ 2699976 h 3962444"/>
              <a:gd name="connsiteX4" fmla="*/ 429661 w 4578297"/>
              <a:gd name="connsiteY4" fmla="*/ 3109279 h 3962444"/>
              <a:gd name="connsiteX5" fmla="*/ 63901 w 4578297"/>
              <a:gd name="connsiteY5" fmla="*/ 3353119 h 3962444"/>
              <a:gd name="connsiteX6" fmla="*/ 264199 w 4578297"/>
              <a:gd name="connsiteY6" fmla="*/ 3535999 h 3962444"/>
              <a:gd name="connsiteX7" fmla="*/ 2941 w 4578297"/>
              <a:gd name="connsiteY7" fmla="*/ 3901759 h 3962444"/>
              <a:gd name="connsiteX8" fmla="*/ 473204 w 4578297"/>
              <a:gd name="connsiteY8" fmla="*/ 3901759 h 3962444"/>
              <a:gd name="connsiteX9" fmla="*/ 1788199 w 4578297"/>
              <a:gd name="connsiteY9" fmla="*/ 3309576 h 3962444"/>
              <a:gd name="connsiteX10" fmla="*/ 3050941 w 4578297"/>
              <a:gd name="connsiteY10" fmla="*/ 2438719 h 3962444"/>
              <a:gd name="connsiteX11" fmla="*/ 3826004 w 4578297"/>
              <a:gd name="connsiteY11" fmla="*/ 1681073 h 3962444"/>
              <a:gd name="connsiteX12" fmla="*/ 4339810 w 4578297"/>
              <a:gd name="connsiteY12" fmla="*/ 949553 h 3962444"/>
              <a:gd name="connsiteX13" fmla="*/ 4548816 w 4578297"/>
              <a:gd name="connsiteY13" fmla="*/ 418330 h 3962444"/>
              <a:gd name="connsiteX14" fmla="*/ 4548816 w 4578297"/>
              <a:gd name="connsiteY14" fmla="*/ 26444 h 3962444"/>
              <a:gd name="connsiteX15" fmla="*/ 4287559 w 4578297"/>
              <a:gd name="connsiteY15" fmla="*/ 235450 h 3962444"/>
              <a:gd name="connsiteX16" fmla="*/ 4209181 w 4578297"/>
              <a:gd name="connsiteY16" fmla="*/ 61279 h 3962444"/>
              <a:gd name="connsiteX17" fmla="*/ 4035010 w 4578297"/>
              <a:gd name="connsiteY17" fmla="*/ 235450 h 3962444"/>
              <a:gd name="connsiteX18" fmla="*/ 3886964 w 4578297"/>
              <a:gd name="connsiteY18" fmla="*/ 319 h 3962444"/>
              <a:gd name="connsiteX19" fmla="*/ 3721501 w 4578297"/>
              <a:gd name="connsiteY19" fmla="*/ 313827 h 3962444"/>
              <a:gd name="connsiteX0" fmla="*/ 3724275 w 4581071"/>
              <a:gd name="connsiteY0" fmla="*/ 313827 h 3955686"/>
              <a:gd name="connsiteX1" fmla="*/ 3114675 w 4581071"/>
              <a:gd name="connsiteY1" fmla="*/ 1184684 h 3955686"/>
              <a:gd name="connsiteX2" fmla="*/ 2322195 w 4581071"/>
              <a:gd name="connsiteY2" fmla="*/ 2003290 h 3955686"/>
              <a:gd name="connsiteX3" fmla="*/ 1407795 w 4581071"/>
              <a:gd name="connsiteY3" fmla="*/ 2699976 h 3955686"/>
              <a:gd name="connsiteX4" fmla="*/ 432435 w 4581071"/>
              <a:gd name="connsiteY4" fmla="*/ 3109279 h 3955686"/>
              <a:gd name="connsiteX5" fmla="*/ 66675 w 4581071"/>
              <a:gd name="connsiteY5" fmla="*/ 3353119 h 3955686"/>
              <a:gd name="connsiteX6" fmla="*/ 206013 w 4581071"/>
              <a:gd name="connsiteY6" fmla="*/ 3666627 h 3955686"/>
              <a:gd name="connsiteX7" fmla="*/ 5715 w 4581071"/>
              <a:gd name="connsiteY7" fmla="*/ 3901759 h 3955686"/>
              <a:gd name="connsiteX8" fmla="*/ 475978 w 4581071"/>
              <a:gd name="connsiteY8" fmla="*/ 3901759 h 3955686"/>
              <a:gd name="connsiteX9" fmla="*/ 1790973 w 4581071"/>
              <a:gd name="connsiteY9" fmla="*/ 3309576 h 3955686"/>
              <a:gd name="connsiteX10" fmla="*/ 3053715 w 4581071"/>
              <a:gd name="connsiteY10" fmla="*/ 2438719 h 3955686"/>
              <a:gd name="connsiteX11" fmla="*/ 3828778 w 4581071"/>
              <a:gd name="connsiteY11" fmla="*/ 1681073 h 3955686"/>
              <a:gd name="connsiteX12" fmla="*/ 4342584 w 4581071"/>
              <a:gd name="connsiteY12" fmla="*/ 949553 h 3955686"/>
              <a:gd name="connsiteX13" fmla="*/ 4551590 w 4581071"/>
              <a:gd name="connsiteY13" fmla="*/ 418330 h 3955686"/>
              <a:gd name="connsiteX14" fmla="*/ 4551590 w 4581071"/>
              <a:gd name="connsiteY14" fmla="*/ 26444 h 3955686"/>
              <a:gd name="connsiteX15" fmla="*/ 4290333 w 4581071"/>
              <a:gd name="connsiteY15" fmla="*/ 235450 h 3955686"/>
              <a:gd name="connsiteX16" fmla="*/ 4211955 w 4581071"/>
              <a:gd name="connsiteY16" fmla="*/ 61279 h 3955686"/>
              <a:gd name="connsiteX17" fmla="*/ 4037784 w 4581071"/>
              <a:gd name="connsiteY17" fmla="*/ 235450 h 3955686"/>
              <a:gd name="connsiteX18" fmla="*/ 3889738 w 4581071"/>
              <a:gd name="connsiteY18" fmla="*/ 319 h 3955686"/>
              <a:gd name="connsiteX19" fmla="*/ 3724275 w 4581071"/>
              <a:gd name="connsiteY19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65758 w 4580154"/>
              <a:gd name="connsiteY5" fmla="*/ 3353119 h 3955686"/>
              <a:gd name="connsiteX6" fmla="*/ 205096 w 4580154"/>
              <a:gd name="connsiteY6" fmla="*/ 3666627 h 3955686"/>
              <a:gd name="connsiteX7" fmla="*/ 4798 w 4580154"/>
              <a:gd name="connsiteY7" fmla="*/ 3901759 h 3955686"/>
              <a:gd name="connsiteX8" fmla="*/ 475061 w 4580154"/>
              <a:gd name="connsiteY8" fmla="*/ 3901759 h 3955686"/>
              <a:gd name="connsiteX9" fmla="*/ 1790056 w 4580154"/>
              <a:gd name="connsiteY9" fmla="*/ 3309576 h 3955686"/>
              <a:gd name="connsiteX10" fmla="*/ 3052798 w 4580154"/>
              <a:gd name="connsiteY10" fmla="*/ 2438719 h 3955686"/>
              <a:gd name="connsiteX11" fmla="*/ 3827861 w 4580154"/>
              <a:gd name="connsiteY11" fmla="*/ 1681073 h 3955686"/>
              <a:gd name="connsiteX12" fmla="*/ 4341667 w 4580154"/>
              <a:gd name="connsiteY12" fmla="*/ 949553 h 3955686"/>
              <a:gd name="connsiteX13" fmla="*/ 4550673 w 4580154"/>
              <a:gd name="connsiteY13" fmla="*/ 418330 h 3955686"/>
              <a:gd name="connsiteX14" fmla="*/ 4550673 w 4580154"/>
              <a:gd name="connsiteY14" fmla="*/ 26444 h 3955686"/>
              <a:gd name="connsiteX15" fmla="*/ 4289416 w 4580154"/>
              <a:gd name="connsiteY15" fmla="*/ 235450 h 3955686"/>
              <a:gd name="connsiteX16" fmla="*/ 4211038 w 4580154"/>
              <a:gd name="connsiteY16" fmla="*/ 61279 h 3955686"/>
              <a:gd name="connsiteX17" fmla="*/ 4036867 w 4580154"/>
              <a:gd name="connsiteY17" fmla="*/ 235450 h 3955686"/>
              <a:gd name="connsiteX18" fmla="*/ 3888821 w 4580154"/>
              <a:gd name="connsiteY18" fmla="*/ 319 h 3955686"/>
              <a:gd name="connsiteX19" fmla="*/ 3723358 w 4580154"/>
              <a:gd name="connsiteY19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152843 w 4580154"/>
              <a:gd name="connsiteY5" fmla="*/ 3248616 h 3955686"/>
              <a:gd name="connsiteX6" fmla="*/ 65758 w 4580154"/>
              <a:gd name="connsiteY6" fmla="*/ 3353119 h 3955686"/>
              <a:gd name="connsiteX7" fmla="*/ 205096 w 4580154"/>
              <a:gd name="connsiteY7" fmla="*/ 3666627 h 3955686"/>
              <a:gd name="connsiteX8" fmla="*/ 4798 w 4580154"/>
              <a:gd name="connsiteY8" fmla="*/ 3901759 h 3955686"/>
              <a:gd name="connsiteX9" fmla="*/ 475061 w 4580154"/>
              <a:gd name="connsiteY9" fmla="*/ 3901759 h 3955686"/>
              <a:gd name="connsiteX10" fmla="*/ 1790056 w 4580154"/>
              <a:gd name="connsiteY10" fmla="*/ 3309576 h 3955686"/>
              <a:gd name="connsiteX11" fmla="*/ 3052798 w 4580154"/>
              <a:gd name="connsiteY11" fmla="*/ 2438719 h 3955686"/>
              <a:gd name="connsiteX12" fmla="*/ 3827861 w 4580154"/>
              <a:gd name="connsiteY12" fmla="*/ 1681073 h 3955686"/>
              <a:gd name="connsiteX13" fmla="*/ 4341667 w 4580154"/>
              <a:gd name="connsiteY13" fmla="*/ 949553 h 3955686"/>
              <a:gd name="connsiteX14" fmla="*/ 4550673 w 4580154"/>
              <a:gd name="connsiteY14" fmla="*/ 418330 h 3955686"/>
              <a:gd name="connsiteX15" fmla="*/ 4550673 w 4580154"/>
              <a:gd name="connsiteY15" fmla="*/ 26444 h 3955686"/>
              <a:gd name="connsiteX16" fmla="*/ 4289416 w 4580154"/>
              <a:gd name="connsiteY16" fmla="*/ 235450 h 3955686"/>
              <a:gd name="connsiteX17" fmla="*/ 4211038 w 4580154"/>
              <a:gd name="connsiteY17" fmla="*/ 61279 h 3955686"/>
              <a:gd name="connsiteX18" fmla="*/ 4036867 w 4580154"/>
              <a:gd name="connsiteY18" fmla="*/ 235450 h 3955686"/>
              <a:gd name="connsiteX19" fmla="*/ 3888821 w 4580154"/>
              <a:gd name="connsiteY19" fmla="*/ 319 h 3955686"/>
              <a:gd name="connsiteX20" fmla="*/ 3723358 w 4580154"/>
              <a:gd name="connsiteY20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327015 w 4580154"/>
              <a:gd name="connsiteY5" fmla="*/ 3318285 h 3955686"/>
              <a:gd name="connsiteX6" fmla="*/ 65758 w 4580154"/>
              <a:gd name="connsiteY6" fmla="*/ 3353119 h 3955686"/>
              <a:gd name="connsiteX7" fmla="*/ 205096 w 4580154"/>
              <a:gd name="connsiteY7" fmla="*/ 3666627 h 3955686"/>
              <a:gd name="connsiteX8" fmla="*/ 4798 w 4580154"/>
              <a:gd name="connsiteY8" fmla="*/ 3901759 h 3955686"/>
              <a:gd name="connsiteX9" fmla="*/ 475061 w 4580154"/>
              <a:gd name="connsiteY9" fmla="*/ 3901759 h 3955686"/>
              <a:gd name="connsiteX10" fmla="*/ 1790056 w 4580154"/>
              <a:gd name="connsiteY10" fmla="*/ 3309576 h 3955686"/>
              <a:gd name="connsiteX11" fmla="*/ 3052798 w 4580154"/>
              <a:gd name="connsiteY11" fmla="*/ 2438719 h 3955686"/>
              <a:gd name="connsiteX12" fmla="*/ 3827861 w 4580154"/>
              <a:gd name="connsiteY12" fmla="*/ 1681073 h 3955686"/>
              <a:gd name="connsiteX13" fmla="*/ 4341667 w 4580154"/>
              <a:gd name="connsiteY13" fmla="*/ 949553 h 3955686"/>
              <a:gd name="connsiteX14" fmla="*/ 4550673 w 4580154"/>
              <a:gd name="connsiteY14" fmla="*/ 418330 h 3955686"/>
              <a:gd name="connsiteX15" fmla="*/ 4550673 w 4580154"/>
              <a:gd name="connsiteY15" fmla="*/ 26444 h 3955686"/>
              <a:gd name="connsiteX16" fmla="*/ 4289416 w 4580154"/>
              <a:gd name="connsiteY16" fmla="*/ 235450 h 3955686"/>
              <a:gd name="connsiteX17" fmla="*/ 4211038 w 4580154"/>
              <a:gd name="connsiteY17" fmla="*/ 61279 h 3955686"/>
              <a:gd name="connsiteX18" fmla="*/ 4036867 w 4580154"/>
              <a:gd name="connsiteY18" fmla="*/ 235450 h 3955686"/>
              <a:gd name="connsiteX19" fmla="*/ 3888821 w 4580154"/>
              <a:gd name="connsiteY19" fmla="*/ 319 h 3955686"/>
              <a:gd name="connsiteX20" fmla="*/ 3723358 w 4580154"/>
              <a:gd name="connsiteY20" fmla="*/ 313827 h 3955686"/>
              <a:gd name="connsiteX0" fmla="*/ 3724186 w 4580982"/>
              <a:gd name="connsiteY0" fmla="*/ 313827 h 3955686"/>
              <a:gd name="connsiteX1" fmla="*/ 3114586 w 4580982"/>
              <a:gd name="connsiteY1" fmla="*/ 1184684 h 3955686"/>
              <a:gd name="connsiteX2" fmla="*/ 2322106 w 4580982"/>
              <a:gd name="connsiteY2" fmla="*/ 2003290 h 3955686"/>
              <a:gd name="connsiteX3" fmla="*/ 1407706 w 4580982"/>
              <a:gd name="connsiteY3" fmla="*/ 2699976 h 3955686"/>
              <a:gd name="connsiteX4" fmla="*/ 432346 w 4580982"/>
              <a:gd name="connsiteY4" fmla="*/ 3109279 h 3955686"/>
              <a:gd name="connsiteX5" fmla="*/ 327843 w 4580982"/>
              <a:gd name="connsiteY5" fmla="*/ 3318285 h 3955686"/>
              <a:gd name="connsiteX6" fmla="*/ 40461 w 4580982"/>
              <a:gd name="connsiteY6" fmla="*/ 3405370 h 3955686"/>
              <a:gd name="connsiteX7" fmla="*/ 205924 w 4580982"/>
              <a:gd name="connsiteY7" fmla="*/ 3666627 h 3955686"/>
              <a:gd name="connsiteX8" fmla="*/ 5626 w 4580982"/>
              <a:gd name="connsiteY8" fmla="*/ 3901759 h 3955686"/>
              <a:gd name="connsiteX9" fmla="*/ 475889 w 4580982"/>
              <a:gd name="connsiteY9" fmla="*/ 3901759 h 3955686"/>
              <a:gd name="connsiteX10" fmla="*/ 1790884 w 4580982"/>
              <a:gd name="connsiteY10" fmla="*/ 3309576 h 3955686"/>
              <a:gd name="connsiteX11" fmla="*/ 3053626 w 4580982"/>
              <a:gd name="connsiteY11" fmla="*/ 2438719 h 3955686"/>
              <a:gd name="connsiteX12" fmla="*/ 3828689 w 4580982"/>
              <a:gd name="connsiteY12" fmla="*/ 1681073 h 3955686"/>
              <a:gd name="connsiteX13" fmla="*/ 4342495 w 4580982"/>
              <a:gd name="connsiteY13" fmla="*/ 949553 h 3955686"/>
              <a:gd name="connsiteX14" fmla="*/ 4551501 w 4580982"/>
              <a:gd name="connsiteY14" fmla="*/ 418330 h 3955686"/>
              <a:gd name="connsiteX15" fmla="*/ 4551501 w 4580982"/>
              <a:gd name="connsiteY15" fmla="*/ 26444 h 3955686"/>
              <a:gd name="connsiteX16" fmla="*/ 4290244 w 4580982"/>
              <a:gd name="connsiteY16" fmla="*/ 235450 h 3955686"/>
              <a:gd name="connsiteX17" fmla="*/ 4211866 w 4580982"/>
              <a:gd name="connsiteY17" fmla="*/ 61279 h 3955686"/>
              <a:gd name="connsiteX18" fmla="*/ 4037695 w 4580982"/>
              <a:gd name="connsiteY18" fmla="*/ 235450 h 3955686"/>
              <a:gd name="connsiteX19" fmla="*/ 3889649 w 4580982"/>
              <a:gd name="connsiteY19" fmla="*/ 319 h 3955686"/>
              <a:gd name="connsiteX20" fmla="*/ 3724186 w 4580982"/>
              <a:gd name="connsiteY20" fmla="*/ 313827 h 3955686"/>
              <a:gd name="connsiteX0" fmla="*/ 3724186 w 4580982"/>
              <a:gd name="connsiteY0" fmla="*/ 313827 h 3955686"/>
              <a:gd name="connsiteX1" fmla="*/ 3114586 w 4580982"/>
              <a:gd name="connsiteY1" fmla="*/ 1184684 h 3955686"/>
              <a:gd name="connsiteX2" fmla="*/ 2322106 w 4580982"/>
              <a:gd name="connsiteY2" fmla="*/ 2003290 h 3955686"/>
              <a:gd name="connsiteX3" fmla="*/ 1407706 w 4580982"/>
              <a:gd name="connsiteY3" fmla="*/ 2699976 h 3955686"/>
              <a:gd name="connsiteX4" fmla="*/ 362677 w 4580982"/>
              <a:gd name="connsiteY4" fmla="*/ 3117988 h 3955686"/>
              <a:gd name="connsiteX5" fmla="*/ 327843 w 4580982"/>
              <a:gd name="connsiteY5" fmla="*/ 3318285 h 3955686"/>
              <a:gd name="connsiteX6" fmla="*/ 40461 w 4580982"/>
              <a:gd name="connsiteY6" fmla="*/ 3405370 h 3955686"/>
              <a:gd name="connsiteX7" fmla="*/ 205924 w 4580982"/>
              <a:gd name="connsiteY7" fmla="*/ 3666627 h 3955686"/>
              <a:gd name="connsiteX8" fmla="*/ 5626 w 4580982"/>
              <a:gd name="connsiteY8" fmla="*/ 3901759 h 3955686"/>
              <a:gd name="connsiteX9" fmla="*/ 475889 w 4580982"/>
              <a:gd name="connsiteY9" fmla="*/ 3901759 h 3955686"/>
              <a:gd name="connsiteX10" fmla="*/ 1790884 w 4580982"/>
              <a:gd name="connsiteY10" fmla="*/ 3309576 h 3955686"/>
              <a:gd name="connsiteX11" fmla="*/ 3053626 w 4580982"/>
              <a:gd name="connsiteY11" fmla="*/ 2438719 h 3955686"/>
              <a:gd name="connsiteX12" fmla="*/ 3828689 w 4580982"/>
              <a:gd name="connsiteY12" fmla="*/ 1681073 h 3955686"/>
              <a:gd name="connsiteX13" fmla="*/ 4342495 w 4580982"/>
              <a:gd name="connsiteY13" fmla="*/ 949553 h 3955686"/>
              <a:gd name="connsiteX14" fmla="*/ 4551501 w 4580982"/>
              <a:gd name="connsiteY14" fmla="*/ 418330 h 3955686"/>
              <a:gd name="connsiteX15" fmla="*/ 4551501 w 4580982"/>
              <a:gd name="connsiteY15" fmla="*/ 26444 h 3955686"/>
              <a:gd name="connsiteX16" fmla="*/ 4290244 w 4580982"/>
              <a:gd name="connsiteY16" fmla="*/ 235450 h 3955686"/>
              <a:gd name="connsiteX17" fmla="*/ 4211866 w 4580982"/>
              <a:gd name="connsiteY17" fmla="*/ 61279 h 3955686"/>
              <a:gd name="connsiteX18" fmla="*/ 4037695 w 4580982"/>
              <a:gd name="connsiteY18" fmla="*/ 235450 h 3955686"/>
              <a:gd name="connsiteX19" fmla="*/ 3889649 w 4580982"/>
              <a:gd name="connsiteY19" fmla="*/ 319 h 3955686"/>
              <a:gd name="connsiteX20" fmla="*/ 3724186 w 4580982"/>
              <a:gd name="connsiteY20" fmla="*/ 313827 h 3955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80982" h="3955686">
                <a:moveTo>
                  <a:pt x="3724186" y="313827"/>
                </a:moveTo>
                <a:cubicBezTo>
                  <a:pt x="3595009" y="511221"/>
                  <a:pt x="3348266" y="903107"/>
                  <a:pt x="3114586" y="1184684"/>
                </a:cubicBezTo>
                <a:cubicBezTo>
                  <a:pt x="2880906" y="1466261"/>
                  <a:pt x="2606586" y="1750741"/>
                  <a:pt x="2322106" y="2003290"/>
                </a:cubicBezTo>
                <a:cubicBezTo>
                  <a:pt x="2037626" y="2255839"/>
                  <a:pt x="1734277" y="2514193"/>
                  <a:pt x="1407706" y="2699976"/>
                </a:cubicBezTo>
                <a:cubicBezTo>
                  <a:pt x="1081135" y="2885759"/>
                  <a:pt x="542654" y="3014937"/>
                  <a:pt x="362677" y="3117988"/>
                </a:cubicBezTo>
                <a:cubicBezTo>
                  <a:pt x="182700" y="3221039"/>
                  <a:pt x="388803" y="3277645"/>
                  <a:pt x="327843" y="3318285"/>
                </a:cubicBezTo>
                <a:cubicBezTo>
                  <a:pt x="266883" y="3358925"/>
                  <a:pt x="60781" y="3347313"/>
                  <a:pt x="40461" y="3405370"/>
                </a:cubicBezTo>
                <a:cubicBezTo>
                  <a:pt x="20141" y="3463427"/>
                  <a:pt x="211730" y="3583896"/>
                  <a:pt x="205924" y="3666627"/>
                </a:cubicBezTo>
                <a:cubicBezTo>
                  <a:pt x="200118" y="3749358"/>
                  <a:pt x="-39368" y="3862570"/>
                  <a:pt x="5626" y="3901759"/>
                </a:cubicBezTo>
                <a:cubicBezTo>
                  <a:pt x="50620" y="3940948"/>
                  <a:pt x="178346" y="4000456"/>
                  <a:pt x="475889" y="3901759"/>
                </a:cubicBezTo>
                <a:cubicBezTo>
                  <a:pt x="773432" y="3803062"/>
                  <a:pt x="1361261" y="3553416"/>
                  <a:pt x="1790884" y="3309576"/>
                </a:cubicBezTo>
                <a:cubicBezTo>
                  <a:pt x="2220507" y="3065736"/>
                  <a:pt x="2713992" y="2710136"/>
                  <a:pt x="3053626" y="2438719"/>
                </a:cubicBezTo>
                <a:cubicBezTo>
                  <a:pt x="3393260" y="2167302"/>
                  <a:pt x="3613877" y="1929267"/>
                  <a:pt x="3828689" y="1681073"/>
                </a:cubicBezTo>
                <a:cubicBezTo>
                  <a:pt x="4043501" y="1432879"/>
                  <a:pt x="4222026" y="1160010"/>
                  <a:pt x="4342495" y="949553"/>
                </a:cubicBezTo>
                <a:cubicBezTo>
                  <a:pt x="4462964" y="739096"/>
                  <a:pt x="4516667" y="572182"/>
                  <a:pt x="4551501" y="418330"/>
                </a:cubicBezTo>
                <a:cubicBezTo>
                  <a:pt x="4586335" y="264478"/>
                  <a:pt x="4595044" y="56924"/>
                  <a:pt x="4551501" y="26444"/>
                </a:cubicBezTo>
                <a:cubicBezTo>
                  <a:pt x="4507958" y="-4036"/>
                  <a:pt x="4346850" y="229644"/>
                  <a:pt x="4290244" y="235450"/>
                </a:cubicBezTo>
                <a:cubicBezTo>
                  <a:pt x="4233638" y="241256"/>
                  <a:pt x="4253957" y="61279"/>
                  <a:pt x="4211866" y="61279"/>
                </a:cubicBezTo>
                <a:cubicBezTo>
                  <a:pt x="4169775" y="61279"/>
                  <a:pt x="4091398" y="245610"/>
                  <a:pt x="4037695" y="235450"/>
                </a:cubicBezTo>
                <a:cubicBezTo>
                  <a:pt x="3983992" y="225290"/>
                  <a:pt x="3941901" y="-9841"/>
                  <a:pt x="3889649" y="319"/>
                </a:cubicBezTo>
                <a:cubicBezTo>
                  <a:pt x="3837398" y="10479"/>
                  <a:pt x="3853363" y="116433"/>
                  <a:pt x="3724186" y="31382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43DA1-ED36-504D-93A6-E6F1B6A7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75" y="142264"/>
            <a:ext cx="10515600" cy="55928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Edge of Chaos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F246F-F1F3-BE4C-9E8C-381F613C7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29" y="5923498"/>
            <a:ext cx="10515600" cy="569377"/>
          </a:xfrm>
        </p:spPr>
        <p:txBody>
          <a:bodyPr/>
          <a:lstStyle/>
          <a:p>
            <a:r>
              <a:rPr lang="en-US"/>
              <a:t>In the graph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0F47BF-CC32-E942-9F9F-2426F6912DDB}"/>
              </a:ext>
            </a:extLst>
          </p:cNvPr>
          <p:cNvSpPr/>
          <p:nvPr/>
        </p:nvSpPr>
        <p:spPr>
          <a:xfrm>
            <a:off x="3410568" y="4687486"/>
            <a:ext cx="895514" cy="6369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62FDFA-BC3A-E347-AFB6-F3F02E6F879C}"/>
              </a:ext>
            </a:extLst>
          </p:cNvPr>
          <p:cNvSpPr/>
          <p:nvPr/>
        </p:nvSpPr>
        <p:spPr>
          <a:xfrm>
            <a:off x="6096000" y="2364849"/>
            <a:ext cx="895514" cy="6369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C6DB88-AFA3-4146-80DE-0B6999FF86E0}"/>
              </a:ext>
            </a:extLst>
          </p:cNvPr>
          <p:cNvSpPr/>
          <p:nvPr/>
        </p:nvSpPr>
        <p:spPr>
          <a:xfrm>
            <a:off x="5573731" y="3014283"/>
            <a:ext cx="895514" cy="6369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8FA844-9DF5-C847-8F97-2F5C3AF2CB8C}"/>
              </a:ext>
            </a:extLst>
          </p:cNvPr>
          <p:cNvSpPr/>
          <p:nvPr/>
        </p:nvSpPr>
        <p:spPr>
          <a:xfrm>
            <a:off x="4902162" y="3663717"/>
            <a:ext cx="895514" cy="6369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F36A3E-E7B9-3D47-AB95-D815E492E8B1}"/>
              </a:ext>
            </a:extLst>
          </p:cNvPr>
          <p:cNvSpPr/>
          <p:nvPr/>
        </p:nvSpPr>
        <p:spPr>
          <a:xfrm>
            <a:off x="4227635" y="4225587"/>
            <a:ext cx="895514" cy="6369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B83DF2-2A4F-6E4A-AE92-A7573AAE8DDB}"/>
              </a:ext>
            </a:extLst>
          </p:cNvPr>
          <p:cNvSpPr/>
          <p:nvPr/>
        </p:nvSpPr>
        <p:spPr>
          <a:xfrm rot="19175529">
            <a:off x="1721347" y="2547027"/>
            <a:ext cx="4847929" cy="12841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EDGE OF CHAOS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953259-1852-894A-A863-C5024C1C2541}"/>
              </a:ext>
            </a:extLst>
          </p:cNvPr>
          <p:cNvSpPr txBox="1"/>
          <p:nvPr/>
        </p:nvSpPr>
        <p:spPr>
          <a:xfrm rot="19042359">
            <a:off x="4832987" y="4199454"/>
            <a:ext cx="220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Unmodeled Concepts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BC5790-D5E5-D244-BDF4-985C481696DE}"/>
              </a:ext>
            </a:extLst>
          </p:cNvPr>
          <p:cNvSpPr/>
          <p:nvPr/>
        </p:nvSpPr>
        <p:spPr>
          <a:xfrm>
            <a:off x="2607724" y="1381541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15ED66-B841-CF45-90A2-0D9CD773110F}"/>
              </a:ext>
            </a:extLst>
          </p:cNvPr>
          <p:cNvSpPr/>
          <p:nvPr/>
        </p:nvSpPr>
        <p:spPr>
          <a:xfrm>
            <a:off x="3282285" y="1523272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8FDD504-9FE9-404A-8E1E-0A2358D1CD79}"/>
              </a:ext>
            </a:extLst>
          </p:cNvPr>
          <p:cNvSpPr/>
          <p:nvPr/>
        </p:nvSpPr>
        <p:spPr>
          <a:xfrm>
            <a:off x="1861178" y="1561230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830599-4E7F-0643-9964-C21FA17B0C2B}"/>
              </a:ext>
            </a:extLst>
          </p:cNvPr>
          <p:cNvSpPr/>
          <p:nvPr/>
        </p:nvSpPr>
        <p:spPr>
          <a:xfrm>
            <a:off x="1317133" y="1725488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2865DF2-9554-FE49-88E2-B2DC051F4708}"/>
              </a:ext>
            </a:extLst>
          </p:cNvPr>
          <p:cNvSpPr/>
          <p:nvPr/>
        </p:nvSpPr>
        <p:spPr>
          <a:xfrm>
            <a:off x="1170806" y="2938695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001AA3-1160-4A4E-A086-6AC4AA4C0986}"/>
              </a:ext>
            </a:extLst>
          </p:cNvPr>
          <p:cNvSpPr/>
          <p:nvPr/>
        </p:nvSpPr>
        <p:spPr>
          <a:xfrm>
            <a:off x="1647524" y="2789841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35F1415-006C-0B4E-A078-64C5F76A75DB}"/>
              </a:ext>
            </a:extLst>
          </p:cNvPr>
          <p:cNvSpPr/>
          <p:nvPr/>
        </p:nvSpPr>
        <p:spPr>
          <a:xfrm>
            <a:off x="1581034" y="3225983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AD59D0-9A7C-1A46-9761-2FDD6BC5EEEC}"/>
              </a:ext>
            </a:extLst>
          </p:cNvPr>
          <p:cNvSpPr/>
          <p:nvPr/>
        </p:nvSpPr>
        <p:spPr>
          <a:xfrm>
            <a:off x="2064464" y="2969038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C615271-8DDB-6847-A9C6-0B90BD98C860}"/>
              </a:ext>
            </a:extLst>
          </p:cNvPr>
          <p:cNvSpPr/>
          <p:nvPr/>
        </p:nvSpPr>
        <p:spPr>
          <a:xfrm>
            <a:off x="2111473" y="3330732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EB3812-C19A-0042-A1AB-D76050B71D48}"/>
              </a:ext>
            </a:extLst>
          </p:cNvPr>
          <p:cNvSpPr/>
          <p:nvPr/>
        </p:nvSpPr>
        <p:spPr>
          <a:xfrm>
            <a:off x="2677378" y="2880786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F1DF73-87D1-9241-9ED7-D1E9FC7CB9EF}"/>
              </a:ext>
            </a:extLst>
          </p:cNvPr>
          <p:cNvSpPr/>
          <p:nvPr/>
        </p:nvSpPr>
        <p:spPr>
          <a:xfrm>
            <a:off x="2562418" y="3259982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CF0CED1-609E-B845-97F5-F6C22840C58D}"/>
              </a:ext>
            </a:extLst>
          </p:cNvPr>
          <p:cNvSpPr/>
          <p:nvPr/>
        </p:nvSpPr>
        <p:spPr>
          <a:xfrm>
            <a:off x="3169815" y="3022043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B5E254-BE78-3649-845F-5EF35115FCF9}"/>
              </a:ext>
            </a:extLst>
          </p:cNvPr>
          <p:cNvSpPr/>
          <p:nvPr/>
        </p:nvSpPr>
        <p:spPr>
          <a:xfrm>
            <a:off x="3733177" y="1834104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A65B35D-895E-044D-8B84-303406628503}"/>
              </a:ext>
            </a:extLst>
          </p:cNvPr>
          <p:cNvSpPr/>
          <p:nvPr/>
        </p:nvSpPr>
        <p:spPr>
          <a:xfrm>
            <a:off x="3562361" y="1212809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42179E6-440D-DB44-ACC5-FC4BE9A2ED46}"/>
              </a:ext>
            </a:extLst>
          </p:cNvPr>
          <p:cNvSpPr/>
          <p:nvPr/>
        </p:nvSpPr>
        <p:spPr>
          <a:xfrm>
            <a:off x="849628" y="2260100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E39E0B-7FCB-E44B-A20B-CC277B71213D}"/>
              </a:ext>
            </a:extLst>
          </p:cNvPr>
          <p:cNvSpPr/>
          <p:nvPr/>
        </p:nvSpPr>
        <p:spPr>
          <a:xfrm>
            <a:off x="3990140" y="2318049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0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209</Words>
  <Application>Microsoft Macintosh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Bradley Hand ITC</vt:lpstr>
      <vt:lpstr>Calibri</vt:lpstr>
      <vt:lpstr>Calibri Light</vt:lpstr>
      <vt:lpstr>Office Theme</vt:lpstr>
      <vt:lpstr>EKG Book Figures</vt:lpstr>
      <vt:lpstr>PowerPoint Presentation</vt:lpstr>
      <vt:lpstr>figure 10 bi-dw-data-flow</vt:lpstr>
      <vt:lpstr>Brewer's CAP Theorem</vt:lpstr>
      <vt:lpstr>Before and after an automatic rebalance</vt:lpstr>
      <vt:lpstr>Edge of Chaos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EKG Book Figures</dc:title>
  <dc:creator>Dan McCreary</dc:creator>
  <cp:lastModifiedBy>McCreary, Dan G</cp:lastModifiedBy>
  <cp:revision>10</cp:revision>
  <dcterms:created xsi:type="dcterms:W3CDTF">2020-12-27T03:36:37Z</dcterms:created>
  <dcterms:modified xsi:type="dcterms:W3CDTF">2021-02-03T10:53:44Z</dcterms:modified>
</cp:coreProperties>
</file>