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6" r:id="rId3"/>
    <p:sldId id="273" r:id="rId4"/>
    <p:sldId id="275" r:id="rId5"/>
    <p:sldId id="276" r:id="rId6"/>
    <p:sldId id="277" r:id="rId7"/>
    <p:sldId id="278" r:id="rId8"/>
    <p:sldId id="279" r:id="rId9"/>
    <p:sldId id="280" r:id="rId10"/>
    <p:sldId id="281" r:id="rId11"/>
    <p:sldId id="282" r:id="rId12"/>
    <p:sldId id="283" r:id="rId13"/>
    <p:sldId id="284" r:id="rId14"/>
    <p:sldId id="287" r:id="rId15"/>
    <p:sldId id="2147472683" r:id="rId16"/>
    <p:sldId id="2147472647" r:id="rId17"/>
    <p:sldId id="2147472653" r:id="rId18"/>
    <p:sldId id="2147472652" r:id="rId19"/>
    <p:sldId id="2147472677" r:id="rId20"/>
    <p:sldId id="2147472650" r:id="rId21"/>
    <p:sldId id="2147472648" r:id="rId22"/>
    <p:sldId id="2147472678" r:id="rId23"/>
    <p:sldId id="2147472685" r:id="rId24"/>
    <p:sldId id="2147472686" r:id="rId25"/>
    <p:sldId id="2147472679" r:id="rId26"/>
    <p:sldId id="2147472680" r:id="rId27"/>
    <p:sldId id="2147472681" r:id="rId28"/>
    <p:sldId id="285" r:id="rId29"/>
    <p:sldId id="2147472682" r:id="rId30"/>
    <p:sldId id="289" r:id="rId31"/>
    <p:sldId id="286" r:id="rId32"/>
    <p:sldId id="2147472676" r:id="rId33"/>
    <p:sldId id="2147472675" r:id="rId34"/>
    <p:sldId id="288" r:id="rId35"/>
    <p:sldId id="2147472684"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40FF"/>
    <a:srgbClr val="0096FF"/>
    <a:srgbClr val="FF9300"/>
    <a:srgbClr val="C48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130"/>
    <p:restoredTop sz="94843"/>
  </p:normalViewPr>
  <p:slideViewPr>
    <p:cSldViewPr snapToGrid="0">
      <p:cViewPr varScale="1">
        <p:scale>
          <a:sx n="96" d="100"/>
          <a:sy n="96" d="100"/>
        </p:scale>
        <p:origin x="176" y="46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59B7F-DE39-1947-8327-36495357964A}" type="datetimeFigureOut">
              <a:rPr lang="en-US" smtClean="0"/>
              <a:t>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811C4-7D33-1343-B8E7-F876F1F77C50}" type="slidenum">
              <a:rPr lang="en-US" smtClean="0"/>
              <a:t>‹#›</a:t>
            </a:fld>
            <a:endParaRPr lang="en-US"/>
          </a:p>
        </p:txBody>
      </p:sp>
    </p:spTree>
    <p:extLst>
      <p:ext uri="{BB962C8B-B14F-4D97-AF65-F5344CB8AC3E}">
        <p14:creationId xmlns:p14="http://schemas.microsoft.com/office/powerpoint/2010/main" val="202636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a:t>
            </a:fld>
            <a:endParaRPr lang="en-US"/>
          </a:p>
        </p:txBody>
      </p:sp>
    </p:spTree>
    <p:extLst>
      <p:ext uri="{BB962C8B-B14F-4D97-AF65-F5344CB8AC3E}">
        <p14:creationId xmlns:p14="http://schemas.microsoft.com/office/powerpoint/2010/main" val="2407755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 Single pass.  Better responses </a:t>
            </a:r>
          </a:p>
        </p:txBody>
      </p:sp>
      <p:sp>
        <p:nvSpPr>
          <p:cNvPr id="4" name="Slide Number Placeholder 3"/>
          <p:cNvSpPr>
            <a:spLocks noGrp="1"/>
          </p:cNvSpPr>
          <p:nvPr>
            <p:ph type="sldNum" sz="quarter" idx="5"/>
          </p:nvPr>
        </p:nvSpPr>
        <p:spPr/>
        <p:txBody>
          <a:bodyPr/>
          <a:lstStyle/>
          <a:p>
            <a:fld id="{840811C4-7D33-1343-B8E7-F876F1F77C50}" type="slidenum">
              <a:rPr lang="en-US" smtClean="0"/>
              <a:t>10</a:t>
            </a:fld>
            <a:endParaRPr lang="en-US"/>
          </a:p>
        </p:txBody>
      </p:sp>
    </p:spTree>
    <p:extLst>
      <p:ext uri="{BB962C8B-B14F-4D97-AF65-F5344CB8AC3E}">
        <p14:creationId xmlns:p14="http://schemas.microsoft.com/office/powerpoint/2010/main" val="1073987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 options and recommendations </a:t>
            </a:r>
          </a:p>
        </p:txBody>
      </p:sp>
      <p:sp>
        <p:nvSpPr>
          <p:cNvPr id="4" name="Slide Number Placeholder 3"/>
          <p:cNvSpPr>
            <a:spLocks noGrp="1"/>
          </p:cNvSpPr>
          <p:nvPr>
            <p:ph type="sldNum" sz="quarter" idx="5"/>
          </p:nvPr>
        </p:nvSpPr>
        <p:spPr/>
        <p:txBody>
          <a:bodyPr/>
          <a:lstStyle/>
          <a:p>
            <a:fld id="{840811C4-7D33-1343-B8E7-F876F1F77C50}" type="slidenum">
              <a:rPr lang="en-US" smtClean="0"/>
              <a:t>11</a:t>
            </a:fld>
            <a:endParaRPr lang="en-US"/>
          </a:p>
        </p:txBody>
      </p:sp>
    </p:spTree>
    <p:extLst>
      <p:ext uri="{BB962C8B-B14F-4D97-AF65-F5344CB8AC3E}">
        <p14:creationId xmlns:p14="http://schemas.microsoft.com/office/powerpoint/2010/main" val="127233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12</a:t>
            </a:fld>
            <a:endParaRPr lang="en-US"/>
          </a:p>
        </p:txBody>
      </p:sp>
    </p:spTree>
    <p:extLst>
      <p:ext uri="{BB962C8B-B14F-4D97-AF65-F5344CB8AC3E}">
        <p14:creationId xmlns:p14="http://schemas.microsoft.com/office/powerpoint/2010/main" val="11267124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13</a:t>
            </a:fld>
            <a:endParaRPr lang="en-US"/>
          </a:p>
        </p:txBody>
      </p:sp>
    </p:spTree>
    <p:extLst>
      <p:ext uri="{BB962C8B-B14F-4D97-AF65-F5344CB8AC3E}">
        <p14:creationId xmlns:p14="http://schemas.microsoft.com/office/powerpoint/2010/main" val="785021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14</a:t>
            </a:fld>
            <a:endParaRPr lang="en-US"/>
          </a:p>
        </p:txBody>
      </p:sp>
    </p:spTree>
    <p:extLst>
      <p:ext uri="{BB962C8B-B14F-4D97-AF65-F5344CB8AC3E}">
        <p14:creationId xmlns:p14="http://schemas.microsoft.com/office/powerpoint/2010/main" val="615692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15</a:t>
            </a:fld>
            <a:endParaRPr lang="en-US"/>
          </a:p>
        </p:txBody>
      </p:sp>
    </p:spTree>
    <p:extLst>
      <p:ext uri="{BB962C8B-B14F-4D97-AF65-F5344CB8AC3E}">
        <p14:creationId xmlns:p14="http://schemas.microsoft.com/office/powerpoint/2010/main" val="414307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16</a:t>
            </a:fld>
            <a:endParaRPr lang="en-US"/>
          </a:p>
        </p:txBody>
      </p:sp>
    </p:spTree>
    <p:extLst>
      <p:ext uri="{BB962C8B-B14F-4D97-AF65-F5344CB8AC3E}">
        <p14:creationId xmlns:p14="http://schemas.microsoft.com/office/powerpoint/2010/main" val="224570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17</a:t>
            </a:fld>
            <a:endParaRPr lang="en-US"/>
          </a:p>
        </p:txBody>
      </p:sp>
    </p:spTree>
    <p:extLst>
      <p:ext uri="{BB962C8B-B14F-4D97-AF65-F5344CB8AC3E}">
        <p14:creationId xmlns:p14="http://schemas.microsoft.com/office/powerpoint/2010/main" val="1044208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18</a:t>
            </a:fld>
            <a:endParaRPr lang="en-US"/>
          </a:p>
        </p:txBody>
      </p:sp>
    </p:spTree>
    <p:extLst>
      <p:ext uri="{BB962C8B-B14F-4D97-AF65-F5344CB8AC3E}">
        <p14:creationId xmlns:p14="http://schemas.microsoft.com/office/powerpoint/2010/main" val="654043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19</a:t>
            </a:fld>
            <a:endParaRPr lang="en-US"/>
          </a:p>
        </p:txBody>
      </p:sp>
    </p:spTree>
    <p:extLst>
      <p:ext uri="{BB962C8B-B14F-4D97-AF65-F5344CB8AC3E}">
        <p14:creationId xmlns:p14="http://schemas.microsoft.com/office/powerpoint/2010/main" val="1212916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a:t>
            </a:fld>
            <a:endParaRPr lang="en-US"/>
          </a:p>
        </p:txBody>
      </p:sp>
    </p:spTree>
    <p:extLst>
      <p:ext uri="{BB962C8B-B14F-4D97-AF65-F5344CB8AC3E}">
        <p14:creationId xmlns:p14="http://schemas.microsoft.com/office/powerpoint/2010/main" val="1700071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20</a:t>
            </a:fld>
            <a:endParaRPr lang="en-US"/>
          </a:p>
        </p:txBody>
      </p:sp>
    </p:spTree>
    <p:extLst>
      <p:ext uri="{BB962C8B-B14F-4D97-AF65-F5344CB8AC3E}">
        <p14:creationId xmlns:p14="http://schemas.microsoft.com/office/powerpoint/2010/main" val="859040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21</a:t>
            </a:fld>
            <a:endParaRPr lang="en-US"/>
          </a:p>
        </p:txBody>
      </p:sp>
    </p:spTree>
    <p:extLst>
      <p:ext uri="{BB962C8B-B14F-4D97-AF65-F5344CB8AC3E}">
        <p14:creationId xmlns:p14="http://schemas.microsoft.com/office/powerpoint/2010/main" val="4147839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22</a:t>
            </a:fld>
            <a:endParaRPr lang="en-US"/>
          </a:p>
        </p:txBody>
      </p:sp>
    </p:spTree>
    <p:extLst>
      <p:ext uri="{BB962C8B-B14F-4D97-AF65-F5344CB8AC3E}">
        <p14:creationId xmlns:p14="http://schemas.microsoft.com/office/powerpoint/2010/main" val="3692507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23</a:t>
            </a:fld>
            <a:endParaRPr lang="en-US"/>
          </a:p>
        </p:txBody>
      </p:sp>
    </p:spTree>
    <p:extLst>
      <p:ext uri="{BB962C8B-B14F-4D97-AF65-F5344CB8AC3E}">
        <p14:creationId xmlns:p14="http://schemas.microsoft.com/office/powerpoint/2010/main" val="2097238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25</a:t>
            </a:fld>
            <a:endParaRPr lang="en-US"/>
          </a:p>
        </p:txBody>
      </p:sp>
    </p:spTree>
    <p:extLst>
      <p:ext uri="{BB962C8B-B14F-4D97-AF65-F5344CB8AC3E}">
        <p14:creationId xmlns:p14="http://schemas.microsoft.com/office/powerpoint/2010/main" val="23869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26</a:t>
            </a:fld>
            <a:endParaRPr lang="en-US"/>
          </a:p>
        </p:txBody>
      </p:sp>
    </p:spTree>
    <p:extLst>
      <p:ext uri="{BB962C8B-B14F-4D97-AF65-F5344CB8AC3E}">
        <p14:creationId xmlns:p14="http://schemas.microsoft.com/office/powerpoint/2010/main" val="83976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27</a:t>
            </a:fld>
            <a:endParaRPr lang="en-US"/>
          </a:p>
        </p:txBody>
      </p:sp>
    </p:spTree>
    <p:extLst>
      <p:ext uri="{BB962C8B-B14F-4D97-AF65-F5344CB8AC3E}">
        <p14:creationId xmlns:p14="http://schemas.microsoft.com/office/powerpoint/2010/main" val="1284398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28</a:t>
            </a:fld>
            <a:endParaRPr lang="en-US"/>
          </a:p>
        </p:txBody>
      </p:sp>
    </p:spTree>
    <p:extLst>
      <p:ext uri="{BB962C8B-B14F-4D97-AF65-F5344CB8AC3E}">
        <p14:creationId xmlns:p14="http://schemas.microsoft.com/office/powerpoint/2010/main" val="3597293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29</a:t>
            </a:fld>
            <a:endParaRPr lang="en-US"/>
          </a:p>
        </p:txBody>
      </p:sp>
    </p:spTree>
    <p:extLst>
      <p:ext uri="{BB962C8B-B14F-4D97-AF65-F5344CB8AC3E}">
        <p14:creationId xmlns:p14="http://schemas.microsoft.com/office/powerpoint/2010/main" val="185588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30</a:t>
            </a:fld>
            <a:endParaRPr lang="en-US"/>
          </a:p>
        </p:txBody>
      </p:sp>
    </p:spTree>
    <p:extLst>
      <p:ext uri="{BB962C8B-B14F-4D97-AF65-F5344CB8AC3E}">
        <p14:creationId xmlns:p14="http://schemas.microsoft.com/office/powerpoint/2010/main" val="213538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a:t>
            </a:r>
          </a:p>
        </p:txBody>
      </p:sp>
      <p:sp>
        <p:nvSpPr>
          <p:cNvPr id="4" name="Slide Number Placeholder 3"/>
          <p:cNvSpPr>
            <a:spLocks noGrp="1"/>
          </p:cNvSpPr>
          <p:nvPr>
            <p:ph type="sldNum" sz="quarter" idx="5"/>
          </p:nvPr>
        </p:nvSpPr>
        <p:spPr/>
        <p:txBody>
          <a:bodyPr/>
          <a:lstStyle/>
          <a:p>
            <a:fld id="{840811C4-7D33-1343-B8E7-F876F1F77C50}" type="slidenum">
              <a:rPr lang="en-US" smtClean="0"/>
              <a:t>3</a:t>
            </a:fld>
            <a:endParaRPr lang="en-US"/>
          </a:p>
        </p:txBody>
      </p:sp>
    </p:spTree>
    <p:extLst>
      <p:ext uri="{BB962C8B-B14F-4D97-AF65-F5344CB8AC3E}">
        <p14:creationId xmlns:p14="http://schemas.microsoft.com/office/powerpoint/2010/main" val="32494254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31</a:t>
            </a:fld>
            <a:endParaRPr lang="en-US"/>
          </a:p>
        </p:txBody>
      </p:sp>
    </p:spTree>
    <p:extLst>
      <p:ext uri="{BB962C8B-B14F-4D97-AF65-F5344CB8AC3E}">
        <p14:creationId xmlns:p14="http://schemas.microsoft.com/office/powerpoint/2010/main" val="3461954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32</a:t>
            </a:fld>
            <a:endParaRPr lang="en-US"/>
          </a:p>
        </p:txBody>
      </p:sp>
    </p:spTree>
    <p:extLst>
      <p:ext uri="{BB962C8B-B14F-4D97-AF65-F5344CB8AC3E}">
        <p14:creationId xmlns:p14="http://schemas.microsoft.com/office/powerpoint/2010/main" val="857618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Photo of a traditional balance scale made of polished wood and brass, set against a pristine white background. The scale is evenly balanced, with empty pans on either side.</a:t>
            </a:r>
          </a:p>
        </p:txBody>
      </p:sp>
      <p:sp>
        <p:nvSpPr>
          <p:cNvPr id="4" name="Slide Number Placeholder 3"/>
          <p:cNvSpPr>
            <a:spLocks noGrp="1"/>
          </p:cNvSpPr>
          <p:nvPr>
            <p:ph type="sldNum" sz="quarter" idx="5"/>
          </p:nvPr>
        </p:nvSpPr>
        <p:spPr/>
        <p:txBody>
          <a:bodyPr/>
          <a:lstStyle/>
          <a:p>
            <a:fld id="{ECC40676-5659-5049-B1E3-5C6BC4965517}" type="slidenum">
              <a:rPr lang="en-US" smtClean="0"/>
              <a:t>33</a:t>
            </a:fld>
            <a:endParaRPr lang="en-US"/>
          </a:p>
        </p:txBody>
      </p:sp>
    </p:spTree>
    <p:extLst>
      <p:ext uri="{BB962C8B-B14F-4D97-AF65-F5344CB8AC3E}">
        <p14:creationId xmlns:p14="http://schemas.microsoft.com/office/powerpoint/2010/main" val="2852717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p>
        </p:txBody>
      </p:sp>
      <p:sp>
        <p:nvSpPr>
          <p:cNvPr id="4" name="Slide Number Placeholder 3"/>
          <p:cNvSpPr>
            <a:spLocks noGrp="1"/>
          </p:cNvSpPr>
          <p:nvPr>
            <p:ph type="sldNum" sz="quarter" idx="5"/>
          </p:nvPr>
        </p:nvSpPr>
        <p:spPr/>
        <p:txBody>
          <a:bodyPr/>
          <a:lstStyle/>
          <a:p>
            <a:fld id="{840811C4-7D33-1343-B8E7-F876F1F77C50}" type="slidenum">
              <a:rPr lang="en-US" smtClean="0"/>
              <a:t>34</a:t>
            </a:fld>
            <a:endParaRPr lang="en-US"/>
          </a:p>
        </p:txBody>
      </p:sp>
    </p:spTree>
    <p:extLst>
      <p:ext uri="{BB962C8B-B14F-4D97-AF65-F5344CB8AC3E}">
        <p14:creationId xmlns:p14="http://schemas.microsoft.com/office/powerpoint/2010/main" val="2300248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a:t>
            </a:r>
          </a:p>
        </p:txBody>
      </p:sp>
      <p:sp>
        <p:nvSpPr>
          <p:cNvPr id="4" name="Slide Number Placeholder 3"/>
          <p:cNvSpPr>
            <a:spLocks noGrp="1"/>
          </p:cNvSpPr>
          <p:nvPr>
            <p:ph type="sldNum" sz="quarter" idx="5"/>
          </p:nvPr>
        </p:nvSpPr>
        <p:spPr/>
        <p:txBody>
          <a:bodyPr/>
          <a:lstStyle/>
          <a:p>
            <a:fld id="{840811C4-7D33-1343-B8E7-F876F1F77C50}" type="slidenum">
              <a:rPr lang="en-US" smtClean="0"/>
              <a:t>35</a:t>
            </a:fld>
            <a:endParaRPr lang="en-US"/>
          </a:p>
        </p:txBody>
      </p:sp>
    </p:spTree>
    <p:extLst>
      <p:ext uri="{BB962C8B-B14F-4D97-AF65-F5344CB8AC3E}">
        <p14:creationId xmlns:p14="http://schemas.microsoft.com/office/powerpoint/2010/main" val="2344875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36</a:t>
            </a:fld>
            <a:endParaRPr lang="en-US"/>
          </a:p>
        </p:txBody>
      </p:sp>
    </p:spTree>
    <p:extLst>
      <p:ext uri="{BB962C8B-B14F-4D97-AF65-F5344CB8AC3E}">
        <p14:creationId xmlns:p14="http://schemas.microsoft.com/office/powerpoint/2010/main" val="3346016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4</a:t>
            </a:fld>
            <a:endParaRPr lang="en-US"/>
          </a:p>
        </p:txBody>
      </p:sp>
    </p:spTree>
    <p:extLst>
      <p:ext uri="{BB962C8B-B14F-4D97-AF65-F5344CB8AC3E}">
        <p14:creationId xmlns:p14="http://schemas.microsoft.com/office/powerpoint/2010/main" val="2083768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5</a:t>
            </a:fld>
            <a:endParaRPr lang="en-US"/>
          </a:p>
        </p:txBody>
      </p:sp>
    </p:spTree>
    <p:extLst>
      <p:ext uri="{BB962C8B-B14F-4D97-AF65-F5344CB8AC3E}">
        <p14:creationId xmlns:p14="http://schemas.microsoft.com/office/powerpoint/2010/main" val="854228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a:t>
            </a:r>
          </a:p>
        </p:txBody>
      </p:sp>
      <p:sp>
        <p:nvSpPr>
          <p:cNvPr id="4" name="Slide Number Placeholder 3"/>
          <p:cNvSpPr>
            <a:spLocks noGrp="1"/>
          </p:cNvSpPr>
          <p:nvPr>
            <p:ph type="sldNum" sz="quarter" idx="5"/>
          </p:nvPr>
        </p:nvSpPr>
        <p:spPr/>
        <p:txBody>
          <a:bodyPr/>
          <a:lstStyle/>
          <a:p>
            <a:fld id="{840811C4-7D33-1343-B8E7-F876F1F77C50}" type="slidenum">
              <a:rPr lang="en-US" smtClean="0"/>
              <a:t>6</a:t>
            </a:fld>
            <a:endParaRPr lang="en-US"/>
          </a:p>
        </p:txBody>
      </p:sp>
    </p:spTree>
    <p:extLst>
      <p:ext uri="{BB962C8B-B14F-4D97-AF65-F5344CB8AC3E}">
        <p14:creationId xmlns:p14="http://schemas.microsoft.com/office/powerpoint/2010/main" val="107569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7</a:t>
            </a:fld>
            <a:endParaRPr lang="en-US"/>
          </a:p>
        </p:txBody>
      </p:sp>
    </p:spTree>
    <p:extLst>
      <p:ext uri="{BB962C8B-B14F-4D97-AF65-F5344CB8AC3E}">
        <p14:creationId xmlns:p14="http://schemas.microsoft.com/office/powerpoint/2010/main" val="48073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Steve Create an image of two business professionals standing in an open space. They are standing far apart. The Asian woman on the left is talking into a cup. The dark skinned man on the right is listening to a cup at his ear. There is a tight string between the two cups. The string is straight. There is nothing in the background.</a:t>
            </a:r>
            <a:endParaRPr lang="en-US" dirty="0"/>
          </a:p>
        </p:txBody>
      </p:sp>
      <p:sp>
        <p:nvSpPr>
          <p:cNvPr id="4" name="Slide Number Placeholder 3"/>
          <p:cNvSpPr>
            <a:spLocks noGrp="1"/>
          </p:cNvSpPr>
          <p:nvPr>
            <p:ph type="sldNum" sz="quarter" idx="5"/>
          </p:nvPr>
        </p:nvSpPr>
        <p:spPr/>
        <p:txBody>
          <a:bodyPr/>
          <a:lstStyle/>
          <a:p>
            <a:fld id="{840811C4-7D33-1343-B8E7-F876F1F77C50}" type="slidenum">
              <a:rPr lang="en-US" smtClean="0"/>
              <a:t>8</a:t>
            </a:fld>
            <a:endParaRPr lang="en-US"/>
          </a:p>
        </p:txBody>
      </p:sp>
    </p:spTree>
    <p:extLst>
      <p:ext uri="{BB962C8B-B14F-4D97-AF65-F5344CB8AC3E}">
        <p14:creationId xmlns:p14="http://schemas.microsoft.com/office/powerpoint/2010/main" val="381577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a:t>
            </a:r>
          </a:p>
        </p:txBody>
      </p:sp>
      <p:sp>
        <p:nvSpPr>
          <p:cNvPr id="4" name="Slide Number Placeholder 3"/>
          <p:cNvSpPr>
            <a:spLocks noGrp="1"/>
          </p:cNvSpPr>
          <p:nvPr>
            <p:ph type="sldNum" sz="quarter" idx="5"/>
          </p:nvPr>
        </p:nvSpPr>
        <p:spPr/>
        <p:txBody>
          <a:bodyPr/>
          <a:lstStyle/>
          <a:p>
            <a:fld id="{840811C4-7D33-1343-B8E7-F876F1F77C50}" type="slidenum">
              <a:rPr lang="en-US" smtClean="0"/>
              <a:t>9</a:t>
            </a:fld>
            <a:endParaRPr lang="en-US"/>
          </a:p>
        </p:txBody>
      </p:sp>
    </p:spTree>
    <p:extLst>
      <p:ext uri="{BB962C8B-B14F-4D97-AF65-F5344CB8AC3E}">
        <p14:creationId xmlns:p14="http://schemas.microsoft.com/office/powerpoint/2010/main" val="791938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682A-D894-4716-BB27-73CDE230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3AA02-BE9A-CBD8-6E80-16F94D694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7147F-A6F1-5708-5B05-3750BE1C5F84}"/>
              </a:ext>
            </a:extLst>
          </p:cNvPr>
          <p:cNvSpPr>
            <a:spLocks noGrp="1"/>
          </p:cNvSpPr>
          <p:nvPr>
            <p:ph type="dt" sz="half" idx="10"/>
          </p:nvPr>
        </p:nvSpPr>
        <p:spPr/>
        <p:txBody>
          <a:bodyPr/>
          <a:lstStyle/>
          <a:p>
            <a:fld id="{16F4390C-9D4F-2943-99BA-917EFAFD7D37}" type="datetime1">
              <a:rPr lang="en-US" smtClean="0"/>
              <a:t>11/9/23</a:t>
            </a:fld>
            <a:endParaRPr lang="en-US"/>
          </a:p>
        </p:txBody>
      </p:sp>
      <p:sp>
        <p:nvSpPr>
          <p:cNvPr id="5" name="Footer Placeholder 4">
            <a:extLst>
              <a:ext uri="{FF2B5EF4-FFF2-40B4-BE49-F238E27FC236}">
                <a16:creationId xmlns:a16="http://schemas.microsoft.com/office/drawing/2014/main" id="{85C4E002-65D6-02CE-AFA1-705E9A90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D070-69A3-8E2C-139D-D9F1E95470F4}"/>
              </a:ext>
            </a:extLst>
          </p:cNvPr>
          <p:cNvSpPr>
            <a:spLocks noGrp="1"/>
          </p:cNvSpPr>
          <p:nvPr>
            <p:ph type="sldNum" sz="quarter" idx="12"/>
          </p:nvPr>
        </p:nvSpPr>
        <p:spPr>
          <a:xfrm>
            <a:off x="9210207" y="6356349"/>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Tree>
    <p:extLst>
      <p:ext uri="{BB962C8B-B14F-4D97-AF65-F5344CB8AC3E}">
        <p14:creationId xmlns:p14="http://schemas.microsoft.com/office/powerpoint/2010/main" val="307965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1FEB-8F01-E5F4-C002-3BB6C522E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CE71A-DEFB-952E-8D5A-1246E7251E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AB9D-D737-4C43-674A-42C6A05D6AFD}"/>
              </a:ext>
            </a:extLst>
          </p:cNvPr>
          <p:cNvSpPr>
            <a:spLocks noGrp="1"/>
          </p:cNvSpPr>
          <p:nvPr>
            <p:ph type="dt" sz="half" idx="10"/>
          </p:nvPr>
        </p:nvSpPr>
        <p:spPr/>
        <p:txBody>
          <a:bodyPr/>
          <a:lstStyle/>
          <a:p>
            <a:fld id="{63BBDFD6-646B-5647-9D4F-EAD8E4590F47}" type="datetime1">
              <a:rPr lang="en-US" smtClean="0"/>
              <a:t>11/9/23</a:t>
            </a:fld>
            <a:endParaRPr lang="en-US"/>
          </a:p>
        </p:txBody>
      </p:sp>
      <p:sp>
        <p:nvSpPr>
          <p:cNvPr id="5" name="Footer Placeholder 4">
            <a:extLst>
              <a:ext uri="{FF2B5EF4-FFF2-40B4-BE49-F238E27FC236}">
                <a16:creationId xmlns:a16="http://schemas.microsoft.com/office/drawing/2014/main" id="{42224355-D606-8058-3965-A5574663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5797-7D7B-D1C3-B6F8-152C5FA6AB26}"/>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9542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36CDD-1197-52E7-C3A3-84B6A607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70008-9828-4967-7753-E184CFCE6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B801-4457-7E83-C151-C7E8CB5F6C2E}"/>
              </a:ext>
            </a:extLst>
          </p:cNvPr>
          <p:cNvSpPr>
            <a:spLocks noGrp="1"/>
          </p:cNvSpPr>
          <p:nvPr>
            <p:ph type="dt" sz="half" idx="10"/>
          </p:nvPr>
        </p:nvSpPr>
        <p:spPr/>
        <p:txBody>
          <a:bodyPr/>
          <a:lstStyle/>
          <a:p>
            <a:fld id="{E79F6F5B-72F1-2141-BFFF-79C94014C4CE}" type="datetime1">
              <a:rPr lang="en-US" smtClean="0"/>
              <a:t>11/9/23</a:t>
            </a:fld>
            <a:endParaRPr lang="en-US"/>
          </a:p>
        </p:txBody>
      </p:sp>
      <p:sp>
        <p:nvSpPr>
          <p:cNvPr id="5" name="Footer Placeholder 4">
            <a:extLst>
              <a:ext uri="{FF2B5EF4-FFF2-40B4-BE49-F238E27FC236}">
                <a16:creationId xmlns:a16="http://schemas.microsoft.com/office/drawing/2014/main" id="{A0DE357E-BE82-A24C-AB82-1EC1E978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F5AB1-D420-67A5-6743-C73754F765A4}"/>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185891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21084"/>
            <a:ext cx="11360800" cy="5540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1"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044800" y="60918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350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6FA3-DB09-9841-919A-E68F0E8D479E}"/>
              </a:ext>
            </a:extLst>
          </p:cNvPr>
          <p:cNvSpPr>
            <a:spLocks noGrp="1"/>
          </p:cNvSpPr>
          <p:nvPr>
            <p:ph type="title"/>
          </p:nvPr>
        </p:nvSpPr>
        <p:spPr>
          <a:xfrm>
            <a:off x="589722" y="163721"/>
            <a:ext cx="10515600" cy="682321"/>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AA7D5E-1733-745A-87E1-6CECF17F57BC}"/>
              </a:ext>
            </a:extLst>
          </p:cNvPr>
          <p:cNvSpPr>
            <a:spLocks noGrp="1"/>
          </p:cNvSpPr>
          <p:nvPr>
            <p:ph idx="1"/>
          </p:nvPr>
        </p:nvSpPr>
        <p:spPr>
          <a:xfrm>
            <a:off x="838200" y="1161907"/>
            <a:ext cx="10515600" cy="454870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E361B0-09DA-ABFB-C234-F265FD94DD18}"/>
              </a:ext>
            </a:extLst>
          </p:cNvPr>
          <p:cNvSpPr>
            <a:spLocks noGrp="1"/>
          </p:cNvSpPr>
          <p:nvPr>
            <p:ph type="dt" sz="half" idx="10"/>
          </p:nvPr>
        </p:nvSpPr>
        <p:spPr/>
        <p:txBody>
          <a:bodyPr/>
          <a:lstStyle/>
          <a:p>
            <a:fld id="{77F2C1EC-DA29-DE4D-925E-367EC55CE475}" type="datetime1">
              <a:rPr lang="en-US" smtClean="0"/>
              <a:t>11/9/23</a:t>
            </a:fld>
            <a:endParaRPr lang="en-US"/>
          </a:p>
        </p:txBody>
      </p:sp>
      <p:sp>
        <p:nvSpPr>
          <p:cNvPr id="5" name="Footer Placeholder 4">
            <a:extLst>
              <a:ext uri="{FF2B5EF4-FFF2-40B4-BE49-F238E27FC236}">
                <a16:creationId xmlns:a16="http://schemas.microsoft.com/office/drawing/2014/main" id="{837DF945-1AEF-CC2D-8FBC-0BB3A500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9975-B740-2AF8-B5FD-4BF2A8431601}"/>
              </a:ext>
            </a:extLst>
          </p:cNvPr>
          <p:cNvSpPr>
            <a:spLocks noGrp="1"/>
          </p:cNvSpPr>
          <p:nvPr>
            <p:ph type="sldNum" sz="quarter" idx="12"/>
          </p:nvPr>
        </p:nvSpPr>
        <p:spPr>
          <a:xfrm>
            <a:off x="9127761" y="6329154"/>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
        <p:nvSpPr>
          <p:cNvPr id="8" name="Rectangle 7">
            <a:extLst>
              <a:ext uri="{FF2B5EF4-FFF2-40B4-BE49-F238E27FC236}">
                <a16:creationId xmlns:a16="http://schemas.microsoft.com/office/drawing/2014/main" id="{4CC9219E-606C-D395-5F43-84C40D947787}"/>
              </a:ext>
            </a:extLst>
          </p:cNvPr>
          <p:cNvSpPr/>
          <p:nvPr userDrawn="1"/>
        </p:nvSpPr>
        <p:spPr>
          <a:xfrm>
            <a:off x="589722" y="87277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95B-BCCD-A0DE-5867-026283847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4F275-1CFA-49B5-C1FA-B3232ED51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D02CC-EB9E-63D4-88AB-6E29A6FF77B5}"/>
              </a:ext>
            </a:extLst>
          </p:cNvPr>
          <p:cNvSpPr>
            <a:spLocks noGrp="1"/>
          </p:cNvSpPr>
          <p:nvPr>
            <p:ph type="dt" sz="half" idx="10"/>
          </p:nvPr>
        </p:nvSpPr>
        <p:spPr/>
        <p:txBody>
          <a:bodyPr/>
          <a:lstStyle/>
          <a:p>
            <a:fld id="{D1B35537-EB14-1549-BC50-4B7A111B1F3F}" type="datetime1">
              <a:rPr lang="en-US" smtClean="0"/>
              <a:t>11/9/23</a:t>
            </a:fld>
            <a:endParaRPr lang="en-US"/>
          </a:p>
        </p:txBody>
      </p:sp>
      <p:sp>
        <p:nvSpPr>
          <p:cNvPr id="5" name="Footer Placeholder 4">
            <a:extLst>
              <a:ext uri="{FF2B5EF4-FFF2-40B4-BE49-F238E27FC236}">
                <a16:creationId xmlns:a16="http://schemas.microsoft.com/office/drawing/2014/main" id="{555EA2DB-B121-3FB8-2AC2-F8ACB8A5E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BD6E-D91A-7433-2CE3-C39A12767D29}"/>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923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EFBE-1982-F91A-F54B-9495285B5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6129C-313B-AD05-6D9C-2EAB38CCB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348E1-D926-8B39-7902-212E59664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7423A-4792-8E6B-CB83-3BABFEE67FA5}"/>
              </a:ext>
            </a:extLst>
          </p:cNvPr>
          <p:cNvSpPr>
            <a:spLocks noGrp="1"/>
          </p:cNvSpPr>
          <p:nvPr>
            <p:ph type="dt" sz="half" idx="10"/>
          </p:nvPr>
        </p:nvSpPr>
        <p:spPr/>
        <p:txBody>
          <a:bodyPr/>
          <a:lstStyle/>
          <a:p>
            <a:fld id="{39938DF5-1D3A-6C4F-BA16-416DEFFBB95C}" type="datetime1">
              <a:rPr lang="en-US" smtClean="0"/>
              <a:t>11/9/23</a:t>
            </a:fld>
            <a:endParaRPr lang="en-US"/>
          </a:p>
        </p:txBody>
      </p:sp>
      <p:sp>
        <p:nvSpPr>
          <p:cNvPr id="6" name="Footer Placeholder 5">
            <a:extLst>
              <a:ext uri="{FF2B5EF4-FFF2-40B4-BE49-F238E27FC236}">
                <a16:creationId xmlns:a16="http://schemas.microsoft.com/office/drawing/2014/main" id="{DBA70EED-F9EA-C81D-DB91-CA805FD80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67360-FE63-C37E-A5E2-9A96979CDACD}"/>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8" name="Rectangle 7">
            <a:extLst>
              <a:ext uri="{FF2B5EF4-FFF2-40B4-BE49-F238E27FC236}">
                <a16:creationId xmlns:a16="http://schemas.microsoft.com/office/drawing/2014/main" id="{B45210C7-12BB-6264-6155-64E00167FB66}"/>
              </a:ext>
            </a:extLst>
          </p:cNvPr>
          <p:cNvSpPr/>
          <p:nvPr userDrawn="1"/>
        </p:nvSpPr>
        <p:spPr>
          <a:xfrm>
            <a:off x="838200" y="171343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933F-891B-AF70-C617-8F1CFCDE3FF0}"/>
              </a:ext>
            </a:extLst>
          </p:cNvPr>
          <p:cNvSpPr>
            <a:spLocks noGrp="1"/>
          </p:cNvSpPr>
          <p:nvPr>
            <p:ph type="title"/>
          </p:nvPr>
        </p:nvSpPr>
        <p:spPr>
          <a:xfrm>
            <a:off x="437016" y="5556"/>
            <a:ext cx="10515600" cy="11156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5719D-D855-E177-0246-0D6D45F0BF31}"/>
              </a:ext>
            </a:extLst>
          </p:cNvPr>
          <p:cNvSpPr>
            <a:spLocks noGrp="1"/>
          </p:cNvSpPr>
          <p:nvPr>
            <p:ph type="body" idx="1"/>
          </p:nvPr>
        </p:nvSpPr>
        <p:spPr>
          <a:xfrm>
            <a:off x="437016" y="1484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1EA3C-C354-B5B6-92C9-306501FF0BD6}"/>
              </a:ext>
            </a:extLst>
          </p:cNvPr>
          <p:cNvSpPr>
            <a:spLocks noGrp="1"/>
          </p:cNvSpPr>
          <p:nvPr>
            <p:ph sz="half" idx="2"/>
          </p:nvPr>
        </p:nvSpPr>
        <p:spPr>
          <a:xfrm>
            <a:off x="437016" y="230845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A5FDD-4AA3-924F-E3B3-FFAE7485959E}"/>
              </a:ext>
            </a:extLst>
          </p:cNvPr>
          <p:cNvSpPr>
            <a:spLocks noGrp="1"/>
          </p:cNvSpPr>
          <p:nvPr>
            <p:ph type="body" sz="quarter" idx="3"/>
          </p:nvPr>
        </p:nvSpPr>
        <p:spPr>
          <a:xfrm>
            <a:off x="5769428" y="1484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EB3D-BED4-C1A8-CD8A-8C5DBF85BEC6}"/>
              </a:ext>
            </a:extLst>
          </p:cNvPr>
          <p:cNvSpPr>
            <a:spLocks noGrp="1"/>
          </p:cNvSpPr>
          <p:nvPr>
            <p:ph sz="quarter" idx="4"/>
          </p:nvPr>
        </p:nvSpPr>
        <p:spPr>
          <a:xfrm>
            <a:off x="5769428" y="230845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A3020-9328-916E-2BCE-8F1EFF54A815}"/>
              </a:ext>
            </a:extLst>
          </p:cNvPr>
          <p:cNvSpPr>
            <a:spLocks noGrp="1"/>
          </p:cNvSpPr>
          <p:nvPr>
            <p:ph type="dt" sz="half" idx="10"/>
          </p:nvPr>
        </p:nvSpPr>
        <p:spPr/>
        <p:txBody>
          <a:bodyPr/>
          <a:lstStyle/>
          <a:p>
            <a:fld id="{F5FE30F3-D4D4-204F-BCDD-E2A0CCCB5414}" type="datetime1">
              <a:rPr lang="en-US" smtClean="0"/>
              <a:t>11/9/23</a:t>
            </a:fld>
            <a:endParaRPr lang="en-US"/>
          </a:p>
        </p:txBody>
      </p:sp>
      <p:sp>
        <p:nvSpPr>
          <p:cNvPr id="8" name="Footer Placeholder 7">
            <a:extLst>
              <a:ext uri="{FF2B5EF4-FFF2-40B4-BE49-F238E27FC236}">
                <a16:creationId xmlns:a16="http://schemas.microsoft.com/office/drawing/2014/main" id="{C85E9D4D-5272-EA7D-B09D-4700FD01E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42148-22D4-98C5-DC36-3911646C6968}"/>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10" name="Rectangle 9">
            <a:extLst>
              <a:ext uri="{FF2B5EF4-FFF2-40B4-BE49-F238E27FC236}">
                <a16:creationId xmlns:a16="http://schemas.microsoft.com/office/drawing/2014/main" id="{EF13BC46-A4A6-5FCC-B6C2-7DDC9ABC51FA}"/>
              </a:ext>
            </a:extLst>
          </p:cNvPr>
          <p:cNvSpPr/>
          <p:nvPr userDrawn="1"/>
        </p:nvSpPr>
        <p:spPr>
          <a:xfrm>
            <a:off x="437016" y="1159848"/>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CAD8-FCE0-66DC-122A-FAFC14CB4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9413B-FEC3-7AA1-2F9D-3403DAF3461A}"/>
              </a:ext>
            </a:extLst>
          </p:cNvPr>
          <p:cNvSpPr>
            <a:spLocks noGrp="1"/>
          </p:cNvSpPr>
          <p:nvPr>
            <p:ph type="dt" sz="half" idx="10"/>
          </p:nvPr>
        </p:nvSpPr>
        <p:spPr/>
        <p:txBody>
          <a:bodyPr/>
          <a:lstStyle/>
          <a:p>
            <a:fld id="{73EC987B-F166-B94E-A643-8BAFA882C053}" type="datetime1">
              <a:rPr lang="en-US" smtClean="0"/>
              <a:t>11/9/23</a:t>
            </a:fld>
            <a:endParaRPr lang="en-US"/>
          </a:p>
        </p:txBody>
      </p:sp>
      <p:sp>
        <p:nvSpPr>
          <p:cNvPr id="4" name="Footer Placeholder 3">
            <a:extLst>
              <a:ext uri="{FF2B5EF4-FFF2-40B4-BE49-F238E27FC236}">
                <a16:creationId xmlns:a16="http://schemas.microsoft.com/office/drawing/2014/main" id="{FBE7E146-DA34-8949-8115-F40A96F19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B8B7E-3137-7C88-9A92-88804C88A658}"/>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75665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68D5F-3448-AC34-00BD-8EAF7DDFD541}"/>
              </a:ext>
            </a:extLst>
          </p:cNvPr>
          <p:cNvSpPr>
            <a:spLocks noGrp="1"/>
          </p:cNvSpPr>
          <p:nvPr>
            <p:ph type="dt" sz="half" idx="10"/>
          </p:nvPr>
        </p:nvSpPr>
        <p:spPr/>
        <p:txBody>
          <a:bodyPr/>
          <a:lstStyle/>
          <a:p>
            <a:fld id="{0021C45E-2928-CB47-8B32-B2E60A9294BB}" type="datetime1">
              <a:rPr lang="en-US" smtClean="0"/>
              <a:t>11/9/23</a:t>
            </a:fld>
            <a:endParaRPr lang="en-US"/>
          </a:p>
        </p:txBody>
      </p:sp>
      <p:sp>
        <p:nvSpPr>
          <p:cNvPr id="3" name="Footer Placeholder 2">
            <a:extLst>
              <a:ext uri="{FF2B5EF4-FFF2-40B4-BE49-F238E27FC236}">
                <a16:creationId xmlns:a16="http://schemas.microsoft.com/office/drawing/2014/main" id="{7B1FDB8F-1047-7F84-0214-E081985333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380D7-0413-FA15-746A-F7622AFB8942}"/>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3560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B2BA-AA44-73DF-1D95-D56B7C783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4C209-3B39-B62E-C00D-1D1AD4AE2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15600-875A-629B-1312-4BF93BC8C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50256-48E3-FCC9-6013-3BDD8C2C0704}"/>
              </a:ext>
            </a:extLst>
          </p:cNvPr>
          <p:cNvSpPr>
            <a:spLocks noGrp="1"/>
          </p:cNvSpPr>
          <p:nvPr>
            <p:ph type="dt" sz="half" idx="10"/>
          </p:nvPr>
        </p:nvSpPr>
        <p:spPr/>
        <p:txBody>
          <a:bodyPr/>
          <a:lstStyle/>
          <a:p>
            <a:fld id="{41A7B53B-EBD3-2149-AE0F-08BC113128D8}" type="datetime1">
              <a:rPr lang="en-US" smtClean="0"/>
              <a:t>11/9/23</a:t>
            </a:fld>
            <a:endParaRPr lang="en-US"/>
          </a:p>
        </p:txBody>
      </p:sp>
      <p:sp>
        <p:nvSpPr>
          <p:cNvPr id="6" name="Footer Placeholder 5">
            <a:extLst>
              <a:ext uri="{FF2B5EF4-FFF2-40B4-BE49-F238E27FC236}">
                <a16:creationId xmlns:a16="http://schemas.microsoft.com/office/drawing/2014/main" id="{3973D5E9-1213-9F61-28DB-2A5D71B99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38BF-9DC7-7B9E-44B1-8DD662BCBE6D}"/>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28561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1E47-762C-35AA-B913-F5502F6A1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E5308-1435-D5E6-A436-EC0C93A7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ED2771-9733-2003-B387-849A9497D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5790-D5F4-3C9B-3F1C-525555631B4C}"/>
              </a:ext>
            </a:extLst>
          </p:cNvPr>
          <p:cNvSpPr>
            <a:spLocks noGrp="1"/>
          </p:cNvSpPr>
          <p:nvPr>
            <p:ph type="dt" sz="half" idx="10"/>
          </p:nvPr>
        </p:nvSpPr>
        <p:spPr/>
        <p:txBody>
          <a:bodyPr/>
          <a:lstStyle/>
          <a:p>
            <a:fld id="{2C684001-C17F-DF49-8D14-D54290387210}" type="datetime1">
              <a:rPr lang="en-US" smtClean="0"/>
              <a:t>11/9/23</a:t>
            </a:fld>
            <a:endParaRPr lang="en-US"/>
          </a:p>
        </p:txBody>
      </p:sp>
      <p:sp>
        <p:nvSpPr>
          <p:cNvPr id="6" name="Footer Placeholder 5">
            <a:extLst>
              <a:ext uri="{FF2B5EF4-FFF2-40B4-BE49-F238E27FC236}">
                <a16:creationId xmlns:a16="http://schemas.microsoft.com/office/drawing/2014/main" id="{621C5125-6A3F-D11D-F87E-53156FDE9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0B65-12D5-FA84-57B7-ACC2941A743A}"/>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8177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912A0-B8AE-8BF6-DD58-EBC09E0CB8E5}"/>
              </a:ext>
            </a:extLst>
          </p:cNvPr>
          <p:cNvSpPr>
            <a:spLocks noGrp="1"/>
          </p:cNvSpPr>
          <p:nvPr>
            <p:ph type="title"/>
          </p:nvPr>
        </p:nvSpPr>
        <p:spPr>
          <a:xfrm>
            <a:off x="498231" y="151422"/>
            <a:ext cx="10515600" cy="10592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FF93DB8-70E2-2931-A1EC-92FE38557D34}"/>
              </a:ext>
            </a:extLst>
          </p:cNvPr>
          <p:cNvSpPr>
            <a:spLocks noGrp="1"/>
          </p:cNvSpPr>
          <p:nvPr>
            <p:ph type="body" idx="1"/>
          </p:nvPr>
        </p:nvSpPr>
        <p:spPr>
          <a:xfrm>
            <a:off x="838200" y="150910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6279-CB01-202B-D941-A349EEF45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2B960-1EB1-BC4E-80F2-79B873655A66}" type="datetime1">
              <a:rPr lang="en-US" smtClean="0"/>
              <a:t>11/9/23</a:t>
            </a:fld>
            <a:endParaRPr lang="en-US"/>
          </a:p>
        </p:txBody>
      </p:sp>
      <p:sp>
        <p:nvSpPr>
          <p:cNvPr id="5" name="Footer Placeholder 4">
            <a:extLst>
              <a:ext uri="{FF2B5EF4-FFF2-40B4-BE49-F238E27FC236}">
                <a16:creationId xmlns:a16="http://schemas.microsoft.com/office/drawing/2014/main" id="{A4039CF8-C08D-F73B-E29C-4A93E4B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AAD86-5600-C7B0-2479-C6D0B2B25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17628-BB69-494D-BA8C-C14032583637}" type="slidenum">
              <a:rPr lang="en-US" smtClean="0"/>
              <a:t>‹#›</a:t>
            </a:fld>
            <a:endParaRPr lang="en-US"/>
          </a:p>
        </p:txBody>
      </p:sp>
    </p:spTree>
    <p:extLst>
      <p:ext uri="{BB962C8B-B14F-4D97-AF65-F5344CB8AC3E}">
        <p14:creationId xmlns:p14="http://schemas.microsoft.com/office/powerpoint/2010/main" val="68579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medium.com/@dmccreary" TargetMode="External"/><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hyperlink" Target="https://dmccreary.medium.com/the-generative-turn-for-tech-strategy-502390aafb76"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iianalytics.com/community/blog/the-jellyfish-and-the-flatworm-a-story-about-ai-strategy"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dmccreary.github.io/genai-arch-patter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medium.com/@dmccreary" TargetMode="External"/><Relationship Id="rId5" Type="http://schemas.openxmlformats.org/officeDocument/2006/relationships/hyperlink" Target="https://www.linkedin.com/in/steven-peterson-7928995/" TargetMode="External"/><Relationship Id="rId4" Type="http://schemas.openxmlformats.org/officeDocument/2006/relationships/hyperlink" Target="https://www.linkedin.com/in/danmccreary"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3BF-C2EE-3E58-0AFF-7465740CA5BD}"/>
              </a:ext>
            </a:extLst>
          </p:cNvPr>
          <p:cNvSpPr>
            <a:spLocks noGrp="1"/>
          </p:cNvSpPr>
          <p:nvPr>
            <p:ph type="ctrTitle"/>
          </p:nvPr>
        </p:nvSpPr>
        <p:spPr>
          <a:xfrm>
            <a:off x="406841" y="360482"/>
            <a:ext cx="11211339" cy="834406"/>
          </a:xfrm>
        </p:spPr>
        <p:txBody>
          <a:bodyPr>
            <a:normAutofit/>
          </a:bodyPr>
          <a:lstStyle/>
          <a:p>
            <a:r>
              <a:rPr lang="en-US" sz="5400" b="1" dirty="0"/>
              <a:t>Generative Patterns for AI</a:t>
            </a:r>
          </a:p>
        </p:txBody>
      </p:sp>
      <p:sp>
        <p:nvSpPr>
          <p:cNvPr id="3" name="Subtitle 2">
            <a:extLst>
              <a:ext uri="{FF2B5EF4-FFF2-40B4-BE49-F238E27FC236}">
                <a16:creationId xmlns:a16="http://schemas.microsoft.com/office/drawing/2014/main" id="{28625AF6-712D-368C-3416-159EC03ED5EF}"/>
              </a:ext>
            </a:extLst>
          </p:cNvPr>
          <p:cNvSpPr>
            <a:spLocks noGrp="1"/>
          </p:cNvSpPr>
          <p:nvPr>
            <p:ph type="subTitle" idx="1"/>
          </p:nvPr>
        </p:nvSpPr>
        <p:spPr>
          <a:xfrm>
            <a:off x="1524000" y="5274622"/>
            <a:ext cx="9144000" cy="1655762"/>
          </a:xfrm>
        </p:spPr>
        <p:txBody>
          <a:bodyPr/>
          <a:lstStyle/>
          <a:p>
            <a:r>
              <a:rPr lang="en-US" sz="3200" dirty="0"/>
              <a:t>Foundations of AI Acceleration</a:t>
            </a:r>
          </a:p>
          <a:p>
            <a:r>
              <a:rPr lang="en-US" dirty="0"/>
              <a:t>Dan McCreary and Steve Peterson</a:t>
            </a:r>
          </a:p>
          <a:p>
            <a:r>
              <a:rPr lang="en-US" dirty="0"/>
              <a:t>November 2023</a:t>
            </a:r>
          </a:p>
        </p:txBody>
      </p:sp>
      <p:pic>
        <p:nvPicPr>
          <p:cNvPr id="4098"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C2E358D9-784D-A421-F61B-E7B398690D7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2909699" y="1283833"/>
            <a:ext cx="6372601" cy="379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8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D0C-F463-8234-B546-85D49CFCB93D}"/>
              </a:ext>
            </a:extLst>
          </p:cNvPr>
          <p:cNvSpPr>
            <a:spLocks noGrp="1"/>
          </p:cNvSpPr>
          <p:nvPr>
            <p:ph type="title"/>
          </p:nvPr>
        </p:nvSpPr>
        <p:spPr/>
        <p:txBody>
          <a:bodyPr>
            <a:normAutofit fontScale="90000"/>
          </a:bodyPr>
          <a:lstStyle/>
          <a:p>
            <a:r>
              <a:rPr lang="en-US" dirty="0"/>
              <a:t>Prompt Enrichment</a:t>
            </a:r>
          </a:p>
        </p:txBody>
      </p:sp>
      <p:sp>
        <p:nvSpPr>
          <p:cNvPr id="3" name="Content Placeholder 2">
            <a:extLst>
              <a:ext uri="{FF2B5EF4-FFF2-40B4-BE49-F238E27FC236}">
                <a16:creationId xmlns:a16="http://schemas.microsoft.com/office/drawing/2014/main" id="{A25D8BC5-D554-B66E-B63A-F801DE738CE8}"/>
              </a:ext>
            </a:extLst>
          </p:cNvPr>
          <p:cNvSpPr>
            <a:spLocks noGrp="1"/>
          </p:cNvSpPr>
          <p:nvPr>
            <p:ph idx="1"/>
          </p:nvPr>
        </p:nvSpPr>
        <p:spPr>
          <a:xfrm>
            <a:off x="6319776" y="1359277"/>
            <a:ext cx="5034023" cy="4351338"/>
          </a:xfrm>
        </p:spPr>
        <p:txBody>
          <a:bodyPr/>
          <a:lstStyle/>
          <a:p>
            <a:r>
              <a:rPr lang="en-US" dirty="0"/>
              <a:t>By using similar terminology that architects are already familiar with, we can quickly build new patterns</a:t>
            </a:r>
          </a:p>
        </p:txBody>
      </p:sp>
      <p:sp>
        <p:nvSpPr>
          <p:cNvPr id="4" name="Slide Number Placeholder 3">
            <a:extLst>
              <a:ext uri="{FF2B5EF4-FFF2-40B4-BE49-F238E27FC236}">
                <a16:creationId xmlns:a16="http://schemas.microsoft.com/office/drawing/2014/main" id="{E69E5628-7025-324D-2E9F-8B200F23F245}"/>
              </a:ext>
            </a:extLst>
          </p:cNvPr>
          <p:cNvSpPr>
            <a:spLocks noGrp="1"/>
          </p:cNvSpPr>
          <p:nvPr>
            <p:ph type="sldNum" sz="quarter" idx="12"/>
          </p:nvPr>
        </p:nvSpPr>
        <p:spPr/>
        <p:txBody>
          <a:bodyPr/>
          <a:lstStyle/>
          <a:p>
            <a:fld id="{E4E17628-BB69-494D-BA8C-C14032583637}" type="slidenum">
              <a:rPr lang="en-US" smtClean="0"/>
              <a:t>10</a:t>
            </a:fld>
            <a:endParaRPr lang="en-US"/>
          </a:p>
        </p:txBody>
      </p:sp>
      <p:pic>
        <p:nvPicPr>
          <p:cNvPr id="5" name="Picture 2" descr="Content Enricher - Enterprise Integration Patterns">
            <a:extLst>
              <a:ext uri="{FF2B5EF4-FFF2-40B4-BE49-F238E27FC236}">
                <a16:creationId xmlns:a16="http://schemas.microsoft.com/office/drawing/2014/main" id="{2C163FAD-D9BC-C45D-3122-B116BBB1BF81}"/>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89722" y="1859882"/>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B63ADB-6414-213E-05ED-BA281C430CAF}"/>
              </a:ext>
            </a:extLst>
          </p:cNvPr>
          <p:cNvSpPr txBox="1"/>
          <p:nvPr/>
        </p:nvSpPr>
        <p:spPr>
          <a:xfrm>
            <a:off x="589722" y="2970616"/>
            <a:ext cx="1412631" cy="369332"/>
          </a:xfrm>
          <a:prstGeom prst="rect">
            <a:avLst/>
          </a:prstGeom>
          <a:solidFill>
            <a:schemeClr val="bg1"/>
          </a:solidFill>
        </p:spPr>
        <p:txBody>
          <a:bodyPr wrap="none" rtlCol="0">
            <a:spAutoFit/>
          </a:bodyPr>
          <a:lstStyle/>
          <a:p>
            <a:r>
              <a:rPr lang="en-US" dirty="0"/>
              <a:t>Basic Prompt</a:t>
            </a:r>
          </a:p>
        </p:txBody>
      </p:sp>
      <p:sp>
        <p:nvSpPr>
          <p:cNvPr id="7" name="TextBox 6">
            <a:extLst>
              <a:ext uri="{FF2B5EF4-FFF2-40B4-BE49-F238E27FC236}">
                <a16:creationId xmlns:a16="http://schemas.microsoft.com/office/drawing/2014/main" id="{358B76EE-43C0-100D-D67F-BCDC017AAB2C}"/>
              </a:ext>
            </a:extLst>
          </p:cNvPr>
          <p:cNvSpPr txBox="1"/>
          <p:nvPr/>
        </p:nvSpPr>
        <p:spPr>
          <a:xfrm>
            <a:off x="3971458" y="2970616"/>
            <a:ext cx="1760482" cy="369332"/>
          </a:xfrm>
          <a:prstGeom prst="rect">
            <a:avLst/>
          </a:prstGeom>
          <a:solidFill>
            <a:schemeClr val="bg1"/>
          </a:solidFill>
        </p:spPr>
        <p:txBody>
          <a:bodyPr wrap="none" rtlCol="0">
            <a:spAutoFit/>
          </a:bodyPr>
          <a:lstStyle/>
          <a:p>
            <a:r>
              <a:rPr lang="en-US" dirty="0"/>
              <a:t>Enriched Prompt</a:t>
            </a:r>
          </a:p>
        </p:txBody>
      </p:sp>
    </p:spTree>
    <p:extLst>
      <p:ext uri="{BB962C8B-B14F-4D97-AF65-F5344CB8AC3E}">
        <p14:creationId xmlns:p14="http://schemas.microsoft.com/office/powerpoint/2010/main" val="195895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D628-8C22-F519-24F6-90B8EB0F832C}"/>
              </a:ext>
            </a:extLst>
          </p:cNvPr>
          <p:cNvSpPr>
            <a:spLocks noGrp="1"/>
          </p:cNvSpPr>
          <p:nvPr>
            <p:ph type="title"/>
          </p:nvPr>
        </p:nvSpPr>
        <p:spPr/>
        <p:txBody>
          <a:bodyPr>
            <a:normAutofit fontScale="90000"/>
          </a:bodyPr>
          <a:lstStyle/>
          <a:p>
            <a:r>
              <a:rPr lang="en-US" dirty="0"/>
              <a:t>Architecture Tradeoff Analysis</a:t>
            </a:r>
          </a:p>
        </p:txBody>
      </p:sp>
      <p:sp>
        <p:nvSpPr>
          <p:cNvPr id="4" name="Slide Number Placeholder 3">
            <a:extLst>
              <a:ext uri="{FF2B5EF4-FFF2-40B4-BE49-F238E27FC236}">
                <a16:creationId xmlns:a16="http://schemas.microsoft.com/office/drawing/2014/main" id="{E76DD49D-D7F9-A945-C77D-E9EFD48102D1}"/>
              </a:ext>
            </a:extLst>
          </p:cNvPr>
          <p:cNvSpPr>
            <a:spLocks noGrp="1"/>
          </p:cNvSpPr>
          <p:nvPr>
            <p:ph type="sldNum" sz="quarter" idx="12"/>
          </p:nvPr>
        </p:nvSpPr>
        <p:spPr/>
        <p:txBody>
          <a:bodyPr/>
          <a:lstStyle/>
          <a:p>
            <a:fld id="{E4E17628-BB69-494D-BA8C-C14032583637}" type="slidenum">
              <a:rPr lang="en-US" smtClean="0"/>
              <a:t>11</a:t>
            </a:fld>
            <a:endParaRPr lang="en-US"/>
          </a:p>
        </p:txBody>
      </p:sp>
      <p:sp>
        <p:nvSpPr>
          <p:cNvPr id="37" name="Rectangle 36">
            <a:extLst>
              <a:ext uri="{FF2B5EF4-FFF2-40B4-BE49-F238E27FC236}">
                <a16:creationId xmlns:a16="http://schemas.microsoft.com/office/drawing/2014/main" id="{F20ADA0A-0F72-B1DA-D837-9B309F4816D0}"/>
              </a:ext>
            </a:extLst>
          </p:cNvPr>
          <p:cNvSpPr/>
          <p:nvPr/>
        </p:nvSpPr>
        <p:spPr>
          <a:xfrm>
            <a:off x="2468880" y="1505334"/>
            <a:ext cx="6705600" cy="4038600"/>
          </a:xfrm>
          <a:prstGeom prst="rect">
            <a:avLst/>
          </a:prstGeom>
          <a:solidFill>
            <a:sysClr val="window" lastClr="FFFFFF">
              <a:lumMod val="85000"/>
            </a:sysClr>
          </a:solidFill>
          <a:ln w="25400" cap="flat" cmpd="sng" algn="ctr">
            <a:solidFill>
              <a:sysClr val="window" lastClr="FFFFFF">
                <a:lumMod val="9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38" name="Rectangle 37">
            <a:extLst>
              <a:ext uri="{FF2B5EF4-FFF2-40B4-BE49-F238E27FC236}">
                <a16:creationId xmlns:a16="http://schemas.microsoft.com/office/drawing/2014/main" id="{6C020D5D-8709-F893-1198-001839C2489B}"/>
              </a:ext>
            </a:extLst>
          </p:cNvPr>
          <p:cNvSpPr/>
          <p:nvPr/>
        </p:nvSpPr>
        <p:spPr>
          <a:xfrm>
            <a:off x="30022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Business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Drivers</a:t>
            </a:r>
          </a:p>
        </p:txBody>
      </p:sp>
      <p:sp>
        <p:nvSpPr>
          <p:cNvPr id="39" name="Rectangle 38">
            <a:extLst>
              <a:ext uri="{FF2B5EF4-FFF2-40B4-BE49-F238E27FC236}">
                <a16:creationId xmlns:a16="http://schemas.microsoft.com/office/drawing/2014/main" id="{CF9F0798-9092-2827-2C59-F6C858BDF448}"/>
              </a:ext>
            </a:extLst>
          </p:cNvPr>
          <p:cNvSpPr/>
          <p:nvPr/>
        </p:nvSpPr>
        <p:spPr>
          <a:xfrm>
            <a:off x="4602480" y="17339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Quality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Attributes</a:t>
            </a:r>
          </a:p>
        </p:txBody>
      </p:sp>
      <p:sp>
        <p:nvSpPr>
          <p:cNvPr id="40" name="Rectangle 39">
            <a:extLst>
              <a:ext uri="{FF2B5EF4-FFF2-40B4-BE49-F238E27FC236}">
                <a16:creationId xmlns:a16="http://schemas.microsoft.com/office/drawing/2014/main" id="{E1A7CE59-F19E-BDFA-FC7C-A5B8ED55AB05}"/>
              </a:ext>
            </a:extLst>
          </p:cNvPr>
          <p:cNvSpPr/>
          <p:nvPr/>
        </p:nvSpPr>
        <p:spPr>
          <a:xfrm>
            <a:off x="62788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User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Stories</a:t>
            </a:r>
          </a:p>
        </p:txBody>
      </p:sp>
      <p:sp>
        <p:nvSpPr>
          <p:cNvPr id="41" name="Oval 40">
            <a:extLst>
              <a:ext uri="{FF2B5EF4-FFF2-40B4-BE49-F238E27FC236}">
                <a16:creationId xmlns:a16="http://schemas.microsoft.com/office/drawing/2014/main" id="{438CAED4-8DC3-D662-088F-B7091728D54A}"/>
              </a:ext>
            </a:extLst>
          </p:cNvPr>
          <p:cNvSpPr/>
          <p:nvPr/>
        </p:nvSpPr>
        <p:spPr>
          <a:xfrm>
            <a:off x="7802880" y="1733934"/>
            <a:ext cx="1295400" cy="1219200"/>
          </a:xfrm>
          <a:prstGeom prst="ellipse">
            <a:avLst/>
          </a:prstGeom>
          <a:solidFill>
            <a:srgbClr val="92D050"/>
          </a:solidFill>
          <a:ln w="25400" cap="flat" cmpd="sng" algn="ctr">
            <a:solidFill>
              <a:sysClr val="windowText" lastClr="000000"/>
            </a:solidFill>
            <a:prstDash val="solid"/>
          </a:ln>
          <a:effectLst/>
        </p:spPr>
        <p:txBody>
          <a:bodyPr lIns="0" r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rial Narrow" pitchFamily="34" charset="0"/>
                <a:ea typeface="+mn-ea"/>
                <a:cs typeface="+mn-cs"/>
              </a:rPr>
              <a:t>Analysis</a:t>
            </a:r>
          </a:p>
        </p:txBody>
      </p:sp>
      <p:cxnSp>
        <p:nvCxnSpPr>
          <p:cNvPr id="42" name="Straight Arrow Connector 41">
            <a:extLst>
              <a:ext uri="{FF2B5EF4-FFF2-40B4-BE49-F238E27FC236}">
                <a16:creationId xmlns:a16="http://schemas.microsoft.com/office/drawing/2014/main" id="{5BC7E393-6111-6C92-54B7-A73E05C88E4C}"/>
              </a:ext>
            </a:extLst>
          </p:cNvPr>
          <p:cNvCxnSpPr>
            <a:stCxn id="38" idx="3"/>
          </p:cNvCxnSpPr>
          <p:nvPr/>
        </p:nvCxnSpPr>
        <p:spPr>
          <a:xfrm>
            <a:off x="4221480" y="20006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3" name="Straight Arrow Connector 42">
            <a:extLst>
              <a:ext uri="{FF2B5EF4-FFF2-40B4-BE49-F238E27FC236}">
                <a16:creationId xmlns:a16="http://schemas.microsoft.com/office/drawing/2014/main" id="{525DC308-B06F-A994-B4F8-E86C8F46B598}"/>
              </a:ext>
            </a:extLst>
          </p:cNvPr>
          <p:cNvCxnSpPr/>
          <p:nvPr/>
        </p:nvCxnSpPr>
        <p:spPr>
          <a:xfrm>
            <a:off x="5897880" y="19625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44" name="Rectangle 43">
            <a:extLst>
              <a:ext uri="{FF2B5EF4-FFF2-40B4-BE49-F238E27FC236}">
                <a16:creationId xmlns:a16="http://schemas.microsoft.com/office/drawing/2014/main" id="{6B3BADFE-67B3-9B12-E03F-A4D6ABE70E7D}"/>
              </a:ext>
            </a:extLst>
          </p:cNvPr>
          <p:cNvSpPr/>
          <p:nvPr/>
        </p:nvSpPr>
        <p:spPr>
          <a:xfrm>
            <a:off x="30022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Architecture</a:t>
            </a:r>
            <a:b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b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Plan</a:t>
            </a:r>
          </a:p>
        </p:txBody>
      </p:sp>
      <p:sp>
        <p:nvSpPr>
          <p:cNvPr id="45" name="Rectangle 44">
            <a:extLst>
              <a:ext uri="{FF2B5EF4-FFF2-40B4-BE49-F238E27FC236}">
                <a16:creationId xmlns:a16="http://schemas.microsoft.com/office/drawing/2014/main" id="{B8481620-8C7F-0CE4-2FD6-60CCEB402DC7}"/>
              </a:ext>
            </a:extLst>
          </p:cNvPr>
          <p:cNvSpPr/>
          <p:nvPr/>
        </p:nvSpPr>
        <p:spPr>
          <a:xfrm>
            <a:off x="4602480" y="24197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Approaches</a:t>
            </a:r>
          </a:p>
        </p:txBody>
      </p:sp>
      <p:sp>
        <p:nvSpPr>
          <p:cNvPr id="46" name="Rectangle 45">
            <a:extLst>
              <a:ext uri="{FF2B5EF4-FFF2-40B4-BE49-F238E27FC236}">
                <a16:creationId xmlns:a16="http://schemas.microsoft.com/office/drawing/2014/main" id="{95F1DC70-1794-DEE0-BA9C-30227493B189}"/>
              </a:ext>
            </a:extLst>
          </p:cNvPr>
          <p:cNvSpPr/>
          <p:nvPr/>
        </p:nvSpPr>
        <p:spPr>
          <a:xfrm>
            <a:off x="62788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Decisions</a:t>
            </a:r>
          </a:p>
        </p:txBody>
      </p:sp>
      <p:cxnSp>
        <p:nvCxnSpPr>
          <p:cNvPr id="47" name="Straight Arrow Connector 46">
            <a:extLst>
              <a:ext uri="{FF2B5EF4-FFF2-40B4-BE49-F238E27FC236}">
                <a16:creationId xmlns:a16="http://schemas.microsoft.com/office/drawing/2014/main" id="{50CEE6C4-E956-0BF6-2198-09853DF7923A}"/>
              </a:ext>
            </a:extLst>
          </p:cNvPr>
          <p:cNvCxnSpPr>
            <a:cxnSpLocks/>
            <a:stCxn id="44" idx="3"/>
          </p:cNvCxnSpPr>
          <p:nvPr/>
        </p:nvCxnSpPr>
        <p:spPr>
          <a:xfrm>
            <a:off x="4221480" y="26864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8" name="Straight Arrow Connector 47">
            <a:extLst>
              <a:ext uri="{FF2B5EF4-FFF2-40B4-BE49-F238E27FC236}">
                <a16:creationId xmlns:a16="http://schemas.microsoft.com/office/drawing/2014/main" id="{A22185AA-D745-EA7E-240B-C894585E701D}"/>
              </a:ext>
            </a:extLst>
          </p:cNvPr>
          <p:cNvCxnSpPr/>
          <p:nvPr/>
        </p:nvCxnSpPr>
        <p:spPr>
          <a:xfrm>
            <a:off x="58978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9" name="Straight Arrow Connector 48">
            <a:extLst>
              <a:ext uri="{FF2B5EF4-FFF2-40B4-BE49-F238E27FC236}">
                <a16:creationId xmlns:a16="http://schemas.microsoft.com/office/drawing/2014/main" id="{FA4FB4A8-5A96-D82D-4878-BED0387421C7}"/>
              </a:ext>
            </a:extLst>
          </p:cNvPr>
          <p:cNvCxnSpPr/>
          <p:nvPr/>
        </p:nvCxnSpPr>
        <p:spPr>
          <a:xfrm>
            <a:off x="74980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0" name="Straight Arrow Connector 49">
            <a:extLst>
              <a:ext uri="{FF2B5EF4-FFF2-40B4-BE49-F238E27FC236}">
                <a16:creationId xmlns:a16="http://schemas.microsoft.com/office/drawing/2014/main" id="{012471D2-49F7-7F17-862F-973C7BA20617}"/>
              </a:ext>
            </a:extLst>
          </p:cNvPr>
          <p:cNvCxnSpPr/>
          <p:nvPr/>
        </p:nvCxnSpPr>
        <p:spPr>
          <a:xfrm>
            <a:off x="74980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1" name="Rectangle 50">
            <a:extLst>
              <a:ext uri="{FF2B5EF4-FFF2-40B4-BE49-F238E27FC236}">
                <a16:creationId xmlns:a16="http://schemas.microsoft.com/office/drawing/2014/main" id="{3EC68D5C-18E8-29CF-778D-20FA04F265AD}"/>
              </a:ext>
            </a:extLst>
          </p:cNvPr>
          <p:cNvSpPr/>
          <p:nvPr/>
        </p:nvSpPr>
        <p:spPr>
          <a:xfrm>
            <a:off x="6278880" y="3181734"/>
            <a:ext cx="1219200" cy="4572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Tradeoffs</a:t>
            </a:r>
          </a:p>
        </p:txBody>
      </p:sp>
      <p:sp>
        <p:nvSpPr>
          <p:cNvPr id="52" name="Rectangle 51">
            <a:extLst>
              <a:ext uri="{FF2B5EF4-FFF2-40B4-BE49-F238E27FC236}">
                <a16:creationId xmlns:a16="http://schemas.microsoft.com/office/drawing/2014/main" id="{C73A4A28-99DD-3325-3612-B17DB681179A}"/>
              </a:ext>
            </a:extLst>
          </p:cNvPr>
          <p:cNvSpPr/>
          <p:nvPr/>
        </p:nvSpPr>
        <p:spPr>
          <a:xfrm>
            <a:off x="6278880" y="3791334"/>
            <a:ext cx="1219200" cy="5334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Sensitivity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Points</a:t>
            </a:r>
          </a:p>
        </p:txBody>
      </p:sp>
      <p:sp>
        <p:nvSpPr>
          <p:cNvPr id="53" name="Rectangle 52">
            <a:extLst>
              <a:ext uri="{FF2B5EF4-FFF2-40B4-BE49-F238E27FC236}">
                <a16:creationId xmlns:a16="http://schemas.microsoft.com/office/drawing/2014/main" id="{2D243C43-9BFE-E1AA-8BE9-D82CA8EF80EE}"/>
              </a:ext>
            </a:extLst>
          </p:cNvPr>
          <p:cNvSpPr/>
          <p:nvPr/>
        </p:nvSpPr>
        <p:spPr>
          <a:xfrm>
            <a:off x="6278880" y="44771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Non-Risks</a:t>
            </a:r>
          </a:p>
        </p:txBody>
      </p:sp>
      <p:sp>
        <p:nvSpPr>
          <p:cNvPr id="54" name="Rectangle 53">
            <a:extLst>
              <a:ext uri="{FF2B5EF4-FFF2-40B4-BE49-F238E27FC236}">
                <a16:creationId xmlns:a16="http://schemas.microsoft.com/office/drawing/2014/main" id="{15228490-2C03-92EF-3674-C1C978C9B728}"/>
              </a:ext>
            </a:extLst>
          </p:cNvPr>
          <p:cNvSpPr/>
          <p:nvPr/>
        </p:nvSpPr>
        <p:spPr>
          <a:xfrm>
            <a:off x="6278880" y="50105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Risks</a:t>
            </a:r>
          </a:p>
        </p:txBody>
      </p:sp>
      <p:sp>
        <p:nvSpPr>
          <p:cNvPr id="55" name="Rectangle 54">
            <a:extLst>
              <a:ext uri="{FF2B5EF4-FFF2-40B4-BE49-F238E27FC236}">
                <a16:creationId xmlns:a16="http://schemas.microsoft.com/office/drawing/2014/main" id="{DBC9E377-F4F6-975D-BF4C-B5355F143576}"/>
              </a:ext>
            </a:extLst>
          </p:cNvPr>
          <p:cNvSpPr/>
          <p:nvPr/>
        </p:nvSpPr>
        <p:spPr>
          <a:xfrm>
            <a:off x="8412480" y="2953134"/>
            <a:ext cx="76200" cy="2316956"/>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cxnSp>
        <p:nvCxnSpPr>
          <p:cNvPr id="56" name="Straight Arrow Connector 55">
            <a:extLst>
              <a:ext uri="{FF2B5EF4-FFF2-40B4-BE49-F238E27FC236}">
                <a16:creationId xmlns:a16="http://schemas.microsoft.com/office/drawing/2014/main" id="{8FBD1D96-21DA-7A19-34CF-D2E5C8F4E85C}"/>
              </a:ext>
            </a:extLst>
          </p:cNvPr>
          <p:cNvCxnSpPr>
            <a:endCxn id="51" idx="3"/>
          </p:cNvCxnSpPr>
          <p:nvPr/>
        </p:nvCxnSpPr>
        <p:spPr>
          <a:xfrm rot="10800000">
            <a:off x="7498080" y="34103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7" name="Straight Arrow Connector 56">
            <a:extLst>
              <a:ext uri="{FF2B5EF4-FFF2-40B4-BE49-F238E27FC236}">
                <a16:creationId xmlns:a16="http://schemas.microsoft.com/office/drawing/2014/main" id="{F60349F3-EEB7-4B0C-729D-A76277EAFD42}"/>
              </a:ext>
            </a:extLst>
          </p:cNvPr>
          <p:cNvCxnSpPr/>
          <p:nvPr/>
        </p:nvCxnSpPr>
        <p:spPr>
          <a:xfrm rot="10800000">
            <a:off x="7498080" y="40199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8" name="Rectangle 57">
            <a:extLst>
              <a:ext uri="{FF2B5EF4-FFF2-40B4-BE49-F238E27FC236}">
                <a16:creationId xmlns:a16="http://schemas.microsoft.com/office/drawing/2014/main" id="{D4B868B1-E918-1045-F901-3266F1F8D666}"/>
              </a:ext>
            </a:extLst>
          </p:cNvPr>
          <p:cNvSpPr/>
          <p:nvPr/>
        </p:nvSpPr>
        <p:spPr>
          <a:xfrm>
            <a:off x="3002280" y="5010534"/>
            <a:ext cx="1219200" cy="381000"/>
          </a:xfrm>
          <a:prstGeom prst="rect">
            <a:avLst/>
          </a:prstGeom>
          <a:solidFill>
            <a:srgbClr val="F79646">
              <a:lumMod val="60000"/>
              <a:lumOff val="4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 Themes</a:t>
            </a:r>
          </a:p>
        </p:txBody>
      </p:sp>
      <p:cxnSp>
        <p:nvCxnSpPr>
          <p:cNvPr id="59" name="Straight Arrow Connector 58">
            <a:extLst>
              <a:ext uri="{FF2B5EF4-FFF2-40B4-BE49-F238E27FC236}">
                <a16:creationId xmlns:a16="http://schemas.microsoft.com/office/drawing/2014/main" id="{AB8B9A3D-BD94-6438-DBA5-9D015A621A10}"/>
              </a:ext>
            </a:extLst>
          </p:cNvPr>
          <p:cNvCxnSpPr/>
          <p:nvPr/>
        </p:nvCxnSpPr>
        <p:spPr>
          <a:xfrm rot="10800000">
            <a:off x="7498080" y="47057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0" name="Straight Arrow Connector 59">
            <a:extLst>
              <a:ext uri="{FF2B5EF4-FFF2-40B4-BE49-F238E27FC236}">
                <a16:creationId xmlns:a16="http://schemas.microsoft.com/office/drawing/2014/main" id="{3ADD7639-622B-B782-EE48-E01B1600760D}"/>
              </a:ext>
            </a:extLst>
          </p:cNvPr>
          <p:cNvCxnSpPr/>
          <p:nvPr/>
        </p:nvCxnSpPr>
        <p:spPr>
          <a:xfrm rot="10800000">
            <a:off x="7498080" y="52391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1" name="Straight Arrow Connector 60">
            <a:extLst>
              <a:ext uri="{FF2B5EF4-FFF2-40B4-BE49-F238E27FC236}">
                <a16:creationId xmlns:a16="http://schemas.microsoft.com/office/drawing/2014/main" id="{BCD26E78-EAED-BDCA-AE82-135284D0EE36}"/>
              </a:ext>
            </a:extLst>
          </p:cNvPr>
          <p:cNvCxnSpPr>
            <a:stCxn id="54" idx="1"/>
            <a:endCxn id="58" idx="3"/>
          </p:cNvCxnSpPr>
          <p:nvPr/>
        </p:nvCxnSpPr>
        <p:spPr>
          <a:xfrm rot="10800000">
            <a:off x="4221480" y="5201034"/>
            <a:ext cx="2057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2" name="Straight Arrow Connector 61">
            <a:extLst>
              <a:ext uri="{FF2B5EF4-FFF2-40B4-BE49-F238E27FC236}">
                <a16:creationId xmlns:a16="http://schemas.microsoft.com/office/drawing/2014/main" id="{43457A3F-1D52-AACA-C8F9-1F3959211353}"/>
              </a:ext>
            </a:extLst>
          </p:cNvPr>
          <p:cNvCxnSpPr/>
          <p:nvPr/>
        </p:nvCxnSpPr>
        <p:spPr>
          <a:xfrm>
            <a:off x="26212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3" name="Straight Arrow Connector 62">
            <a:extLst>
              <a:ext uri="{FF2B5EF4-FFF2-40B4-BE49-F238E27FC236}">
                <a16:creationId xmlns:a16="http://schemas.microsoft.com/office/drawing/2014/main" id="{25E2D80B-3894-9FD7-9ED4-16D47022ABEE}"/>
              </a:ext>
            </a:extLst>
          </p:cNvPr>
          <p:cNvCxnSpPr/>
          <p:nvPr/>
        </p:nvCxnSpPr>
        <p:spPr>
          <a:xfrm>
            <a:off x="26212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64" name="Rectangle 63">
            <a:extLst>
              <a:ext uri="{FF2B5EF4-FFF2-40B4-BE49-F238E27FC236}">
                <a16:creationId xmlns:a16="http://schemas.microsoft.com/office/drawing/2014/main" id="{D91A72A5-CAD9-279C-47CB-5C433B2CCC0E}"/>
              </a:ext>
            </a:extLst>
          </p:cNvPr>
          <p:cNvSpPr/>
          <p:nvPr/>
        </p:nvSpPr>
        <p:spPr>
          <a:xfrm>
            <a:off x="2621280" y="2038734"/>
            <a:ext cx="76200" cy="3124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5" name="Rectangle 64">
            <a:extLst>
              <a:ext uri="{FF2B5EF4-FFF2-40B4-BE49-F238E27FC236}">
                <a16:creationId xmlns:a16="http://schemas.microsoft.com/office/drawing/2014/main" id="{F2F43EEA-3656-11EF-FB88-486A3E2982B3}"/>
              </a:ext>
            </a:extLst>
          </p:cNvPr>
          <p:cNvSpPr/>
          <p:nvPr/>
        </p:nvSpPr>
        <p:spPr>
          <a:xfrm>
            <a:off x="2621280" y="5162934"/>
            <a:ext cx="381000" cy="76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6" name="TextBox 65">
            <a:extLst>
              <a:ext uri="{FF2B5EF4-FFF2-40B4-BE49-F238E27FC236}">
                <a16:creationId xmlns:a16="http://schemas.microsoft.com/office/drawing/2014/main" id="{53C199F1-93A6-0147-B814-6E69E6CE6B03}"/>
              </a:ext>
            </a:extLst>
          </p:cNvPr>
          <p:cNvSpPr txBox="1"/>
          <p:nvPr/>
        </p:nvSpPr>
        <p:spPr>
          <a:xfrm>
            <a:off x="4678680" y="4858134"/>
            <a:ext cx="1072730"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Distilled info</a:t>
            </a:r>
          </a:p>
        </p:txBody>
      </p:sp>
      <p:sp>
        <p:nvSpPr>
          <p:cNvPr id="67" name="TextBox 66">
            <a:extLst>
              <a:ext uri="{FF2B5EF4-FFF2-40B4-BE49-F238E27FC236}">
                <a16:creationId xmlns:a16="http://schemas.microsoft.com/office/drawing/2014/main" id="{A201D67E-C3F0-F4B8-B9E0-A980C14818EA}"/>
              </a:ext>
            </a:extLst>
          </p:cNvPr>
          <p:cNvSpPr txBox="1"/>
          <p:nvPr/>
        </p:nvSpPr>
        <p:spPr>
          <a:xfrm>
            <a:off x="2697480" y="3791334"/>
            <a:ext cx="742511"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Impacts</a:t>
            </a:r>
          </a:p>
        </p:txBody>
      </p:sp>
      <p:sp>
        <p:nvSpPr>
          <p:cNvPr id="68" name="TextBox 67">
            <a:extLst>
              <a:ext uri="{FF2B5EF4-FFF2-40B4-BE49-F238E27FC236}">
                <a16:creationId xmlns:a16="http://schemas.microsoft.com/office/drawing/2014/main" id="{75197F5F-7235-431C-DBC4-4921DFB38CC7}"/>
              </a:ext>
            </a:extLst>
          </p:cNvPr>
          <p:cNvSpPr txBox="1"/>
          <p:nvPr/>
        </p:nvSpPr>
        <p:spPr>
          <a:xfrm>
            <a:off x="3439991" y="5778673"/>
            <a:ext cx="5735866" cy="369332"/>
          </a:xfrm>
          <a:prstGeom prst="rect">
            <a:avLst/>
          </a:prstGeom>
        </p:spPr>
        <p:txBody>
          <a:bodyPr wrap="none" rtlCol="0" anchor="ctr">
            <a:spAutoFit/>
          </a:bodyPr>
          <a:lstStyle/>
          <a:p>
            <a:pPr marL="342900" indent="-342900" algn="ctr" eaLnBrk="0" fontAlgn="base" hangingPunct="0">
              <a:spcBef>
                <a:spcPct val="20000"/>
              </a:spcBef>
              <a:spcAft>
                <a:spcPct val="0"/>
              </a:spcAft>
            </a:pPr>
            <a:r>
              <a:rPr lang="en-US" b="1" kern="0" dirty="0">
                <a:solidFill>
                  <a:prstClr val="black"/>
                </a:solidFill>
                <a:latin typeface="Arial Narrow" pitchFamily="34" charset="0"/>
                <a:ea typeface="Arial" charset="0"/>
                <a:cs typeface="Arial"/>
              </a:rPr>
              <a:t>This process defined by CMU's Software Engineering Institute</a:t>
            </a:r>
          </a:p>
        </p:txBody>
      </p:sp>
    </p:spTree>
    <p:extLst>
      <p:ext uri="{BB962C8B-B14F-4D97-AF65-F5344CB8AC3E}">
        <p14:creationId xmlns:p14="http://schemas.microsoft.com/office/powerpoint/2010/main" val="149053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FD4-B9EE-3DA0-A592-6CC74C098B62}"/>
              </a:ext>
            </a:extLst>
          </p:cNvPr>
          <p:cNvSpPr>
            <a:spLocks noGrp="1"/>
          </p:cNvSpPr>
          <p:nvPr>
            <p:ph type="title"/>
          </p:nvPr>
        </p:nvSpPr>
        <p:spPr/>
        <p:txBody>
          <a:bodyPr>
            <a:normAutofit fontScale="90000"/>
          </a:bodyPr>
          <a:lstStyle/>
          <a:p>
            <a:r>
              <a:rPr lang="en-US" dirty="0"/>
              <a:t>Example: Databases Architectures</a:t>
            </a:r>
          </a:p>
        </p:txBody>
      </p:sp>
      <p:sp>
        <p:nvSpPr>
          <p:cNvPr id="4" name="Slide Number Placeholder 3">
            <a:extLst>
              <a:ext uri="{FF2B5EF4-FFF2-40B4-BE49-F238E27FC236}">
                <a16:creationId xmlns:a16="http://schemas.microsoft.com/office/drawing/2014/main" id="{14851CF3-8389-DDAA-10E0-7459F10FEF83}"/>
              </a:ext>
            </a:extLst>
          </p:cNvPr>
          <p:cNvSpPr>
            <a:spLocks noGrp="1"/>
          </p:cNvSpPr>
          <p:nvPr>
            <p:ph type="sldNum" sz="quarter" idx="12"/>
          </p:nvPr>
        </p:nvSpPr>
        <p:spPr/>
        <p:txBody>
          <a:bodyPr/>
          <a:lstStyle/>
          <a:p>
            <a:fld id="{E4E17628-BB69-494D-BA8C-C14032583637}" type="slidenum">
              <a:rPr lang="en-US" smtClean="0"/>
              <a:t>12</a:t>
            </a:fld>
            <a:endParaRPr lang="en-US"/>
          </a:p>
        </p:txBody>
      </p:sp>
      <p:sp>
        <p:nvSpPr>
          <p:cNvPr id="5" name="Text Placeholder 7">
            <a:extLst>
              <a:ext uri="{FF2B5EF4-FFF2-40B4-BE49-F238E27FC236}">
                <a16:creationId xmlns:a16="http://schemas.microsoft.com/office/drawing/2014/main" id="{0566A05C-ACBC-AF14-1C75-EA9338806A36}"/>
              </a:ext>
            </a:extLst>
          </p:cNvPr>
          <p:cNvSpPr txBox="1">
            <a:spLocks/>
          </p:cNvSpPr>
          <p:nvPr/>
        </p:nvSpPr>
        <p:spPr>
          <a:xfrm>
            <a:off x="1899920" y="1442747"/>
            <a:ext cx="16764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Relational</a:t>
            </a:r>
          </a:p>
        </p:txBody>
      </p:sp>
      <p:grpSp>
        <p:nvGrpSpPr>
          <p:cNvPr id="6" name="Group 5">
            <a:extLst>
              <a:ext uri="{FF2B5EF4-FFF2-40B4-BE49-F238E27FC236}">
                <a16:creationId xmlns:a16="http://schemas.microsoft.com/office/drawing/2014/main" id="{37ADB6C7-59D8-C866-6600-40DEF330228A}"/>
              </a:ext>
            </a:extLst>
          </p:cNvPr>
          <p:cNvGrpSpPr/>
          <p:nvPr/>
        </p:nvGrpSpPr>
        <p:grpSpPr>
          <a:xfrm>
            <a:off x="1976120" y="1976147"/>
            <a:ext cx="1447800" cy="1447800"/>
            <a:chOff x="457200" y="2133600"/>
            <a:chExt cx="1447800" cy="1447800"/>
          </a:xfrm>
        </p:grpSpPr>
        <p:sp>
          <p:nvSpPr>
            <p:cNvPr id="7" name="Rectangle 6">
              <a:extLst>
                <a:ext uri="{FF2B5EF4-FFF2-40B4-BE49-F238E27FC236}">
                  <a16:creationId xmlns:a16="http://schemas.microsoft.com/office/drawing/2014/main" id="{980FBE38-2308-24EF-6F50-0B898CD1374A}"/>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8" name="Rectangle 7">
              <a:extLst>
                <a:ext uri="{FF2B5EF4-FFF2-40B4-BE49-F238E27FC236}">
                  <a16:creationId xmlns:a16="http://schemas.microsoft.com/office/drawing/2014/main" id="{22E0D19F-D241-D8C5-89A4-42330662FB64}"/>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9" name="Rectangle 8">
              <a:extLst>
                <a:ext uri="{FF2B5EF4-FFF2-40B4-BE49-F238E27FC236}">
                  <a16:creationId xmlns:a16="http://schemas.microsoft.com/office/drawing/2014/main" id="{C8DEB9AF-76C7-10BC-A54D-0EFA285AE671}"/>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0" name="Rectangle 9">
              <a:extLst>
                <a:ext uri="{FF2B5EF4-FFF2-40B4-BE49-F238E27FC236}">
                  <a16:creationId xmlns:a16="http://schemas.microsoft.com/office/drawing/2014/main" id="{98464F2B-38EF-D9BE-EDBF-A573AE412164}"/>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1" name="Rectangle 10">
              <a:extLst>
                <a:ext uri="{FF2B5EF4-FFF2-40B4-BE49-F238E27FC236}">
                  <a16:creationId xmlns:a16="http://schemas.microsoft.com/office/drawing/2014/main" id="{6C10986F-1ACA-6352-652D-0A89590A8515}"/>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2" name="Rectangle 11">
              <a:extLst>
                <a:ext uri="{FF2B5EF4-FFF2-40B4-BE49-F238E27FC236}">
                  <a16:creationId xmlns:a16="http://schemas.microsoft.com/office/drawing/2014/main" id="{B5F72E7B-F237-95F8-6CAF-71D88CB6F8FA}"/>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 name="Rectangle 12">
              <a:extLst>
                <a:ext uri="{FF2B5EF4-FFF2-40B4-BE49-F238E27FC236}">
                  <a16:creationId xmlns:a16="http://schemas.microsoft.com/office/drawing/2014/main" id="{60FDE224-1A8B-0612-5433-0EC063DD4ECA}"/>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4" name="Rectangle 13">
              <a:extLst>
                <a:ext uri="{FF2B5EF4-FFF2-40B4-BE49-F238E27FC236}">
                  <a16:creationId xmlns:a16="http://schemas.microsoft.com/office/drawing/2014/main" id="{BF780026-0ADB-999B-B379-FDDD2BEE4E29}"/>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5" name="Rectangle 14">
              <a:extLst>
                <a:ext uri="{FF2B5EF4-FFF2-40B4-BE49-F238E27FC236}">
                  <a16:creationId xmlns:a16="http://schemas.microsoft.com/office/drawing/2014/main" id="{D1E70A65-937A-620A-44BA-E1E9722ECA68}"/>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6" name="Rectangle 15">
              <a:extLst>
                <a:ext uri="{FF2B5EF4-FFF2-40B4-BE49-F238E27FC236}">
                  <a16:creationId xmlns:a16="http://schemas.microsoft.com/office/drawing/2014/main" id="{8CACE037-C18A-517A-EF4C-FDC1536AD328}"/>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7" name="Rectangle 16">
              <a:extLst>
                <a:ext uri="{FF2B5EF4-FFF2-40B4-BE49-F238E27FC236}">
                  <a16:creationId xmlns:a16="http://schemas.microsoft.com/office/drawing/2014/main" id="{AD95D07A-0294-19F1-97CD-0E0566F365AC}"/>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8" name="Rectangle 17">
              <a:extLst>
                <a:ext uri="{FF2B5EF4-FFF2-40B4-BE49-F238E27FC236}">
                  <a16:creationId xmlns:a16="http://schemas.microsoft.com/office/drawing/2014/main" id="{4C1A3528-2538-33C9-8CFB-60A5C5AC43AF}"/>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9" name="Rectangle 18">
              <a:extLst>
                <a:ext uri="{FF2B5EF4-FFF2-40B4-BE49-F238E27FC236}">
                  <a16:creationId xmlns:a16="http://schemas.microsoft.com/office/drawing/2014/main" id="{062DD712-C8FD-2E78-012B-14FDBAB0D490}"/>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0" name="Rectangle 19">
              <a:extLst>
                <a:ext uri="{FF2B5EF4-FFF2-40B4-BE49-F238E27FC236}">
                  <a16:creationId xmlns:a16="http://schemas.microsoft.com/office/drawing/2014/main" id="{C340CD6F-F156-9EAE-8057-4475A2BA25E4}"/>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1" name="Rectangle 20">
              <a:extLst>
                <a:ext uri="{FF2B5EF4-FFF2-40B4-BE49-F238E27FC236}">
                  <a16:creationId xmlns:a16="http://schemas.microsoft.com/office/drawing/2014/main" id="{EB6863DC-13F9-8C87-C3CF-A56A93FAE3B7}"/>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2" name="Rectangle 21">
              <a:extLst>
                <a:ext uri="{FF2B5EF4-FFF2-40B4-BE49-F238E27FC236}">
                  <a16:creationId xmlns:a16="http://schemas.microsoft.com/office/drawing/2014/main" id="{F5948ACE-01A8-3B7C-856A-9406482FD0E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3" name="Rectangle 22">
              <a:extLst>
                <a:ext uri="{FF2B5EF4-FFF2-40B4-BE49-F238E27FC236}">
                  <a16:creationId xmlns:a16="http://schemas.microsoft.com/office/drawing/2014/main" id="{B4AB6C05-D966-40A4-2D2F-B1373A0A029A}"/>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4" name="Rectangle 23">
              <a:extLst>
                <a:ext uri="{FF2B5EF4-FFF2-40B4-BE49-F238E27FC236}">
                  <a16:creationId xmlns:a16="http://schemas.microsoft.com/office/drawing/2014/main" id="{C55518E8-7CA6-B594-EA72-C0417E16D419}"/>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5" name="Rectangle 24">
              <a:extLst>
                <a:ext uri="{FF2B5EF4-FFF2-40B4-BE49-F238E27FC236}">
                  <a16:creationId xmlns:a16="http://schemas.microsoft.com/office/drawing/2014/main" id="{780241AF-6F9E-A3C4-A292-221E91E8C7EC}"/>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6" name="Rectangle 25">
              <a:extLst>
                <a:ext uri="{FF2B5EF4-FFF2-40B4-BE49-F238E27FC236}">
                  <a16:creationId xmlns:a16="http://schemas.microsoft.com/office/drawing/2014/main" id="{227B1CC7-A1BC-6D52-1D49-4806D5AAD239}"/>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7" name="Rectangle 26">
              <a:extLst>
                <a:ext uri="{FF2B5EF4-FFF2-40B4-BE49-F238E27FC236}">
                  <a16:creationId xmlns:a16="http://schemas.microsoft.com/office/drawing/2014/main" id="{077FA8CD-9D88-D596-90A9-0F59A58F2077}"/>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8" name="Rectangle 27">
              <a:extLst>
                <a:ext uri="{FF2B5EF4-FFF2-40B4-BE49-F238E27FC236}">
                  <a16:creationId xmlns:a16="http://schemas.microsoft.com/office/drawing/2014/main" id="{15241C0F-F82A-D157-32DB-8675BEDDA879}"/>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29" name="Rectangle 28">
              <a:extLst>
                <a:ext uri="{FF2B5EF4-FFF2-40B4-BE49-F238E27FC236}">
                  <a16:creationId xmlns:a16="http://schemas.microsoft.com/office/drawing/2014/main" id="{9BC76B6D-5FAF-028C-34B3-2325E9F0CF3B}"/>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0" name="Rectangle 29">
              <a:extLst>
                <a:ext uri="{FF2B5EF4-FFF2-40B4-BE49-F238E27FC236}">
                  <a16:creationId xmlns:a16="http://schemas.microsoft.com/office/drawing/2014/main" id="{4F724934-5A06-486F-7873-3809E9E93FBD}"/>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1" name="Rectangle 30">
              <a:extLst>
                <a:ext uri="{FF2B5EF4-FFF2-40B4-BE49-F238E27FC236}">
                  <a16:creationId xmlns:a16="http://schemas.microsoft.com/office/drawing/2014/main" id="{17C2CBF2-67D6-FB89-2704-18EBFBBCEAE7}"/>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2" name="Rectangle 31">
              <a:extLst>
                <a:ext uri="{FF2B5EF4-FFF2-40B4-BE49-F238E27FC236}">
                  <a16:creationId xmlns:a16="http://schemas.microsoft.com/office/drawing/2014/main" id="{681EC41A-6D02-923B-7FA2-B7D1FDA6DDE0}"/>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3" name="Rectangle 32">
              <a:extLst>
                <a:ext uri="{FF2B5EF4-FFF2-40B4-BE49-F238E27FC236}">
                  <a16:creationId xmlns:a16="http://schemas.microsoft.com/office/drawing/2014/main" id="{B1942A0C-8201-5BEC-2998-2BD38A21061C}"/>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4" name="Rectangle 33">
              <a:extLst>
                <a:ext uri="{FF2B5EF4-FFF2-40B4-BE49-F238E27FC236}">
                  <a16:creationId xmlns:a16="http://schemas.microsoft.com/office/drawing/2014/main" id="{01C19A40-E6C7-C155-7FA3-FC1A442CF8E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5" name="Rectangle 34">
              <a:extLst>
                <a:ext uri="{FF2B5EF4-FFF2-40B4-BE49-F238E27FC236}">
                  <a16:creationId xmlns:a16="http://schemas.microsoft.com/office/drawing/2014/main" id="{160171DA-5934-3721-CB61-DC72A651EA81}"/>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6" name="Rectangle 35">
              <a:extLst>
                <a:ext uri="{FF2B5EF4-FFF2-40B4-BE49-F238E27FC236}">
                  <a16:creationId xmlns:a16="http://schemas.microsoft.com/office/drawing/2014/main" id="{FFE48EBD-3A28-5E9F-E380-2D489773AC8E}"/>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7" name="Rectangle 36">
              <a:extLst>
                <a:ext uri="{FF2B5EF4-FFF2-40B4-BE49-F238E27FC236}">
                  <a16:creationId xmlns:a16="http://schemas.microsoft.com/office/drawing/2014/main" id="{604E07F0-1A67-90B5-959D-78FC18D01BBE}"/>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8" name="Rectangle 37">
              <a:extLst>
                <a:ext uri="{FF2B5EF4-FFF2-40B4-BE49-F238E27FC236}">
                  <a16:creationId xmlns:a16="http://schemas.microsoft.com/office/drawing/2014/main" id="{ACE3D928-0207-2788-BCC5-A5914BA12B2D}"/>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39" name="Text Placeholder 7">
            <a:extLst>
              <a:ext uri="{FF2B5EF4-FFF2-40B4-BE49-F238E27FC236}">
                <a16:creationId xmlns:a16="http://schemas.microsoft.com/office/drawing/2014/main" id="{54CA5B4C-9208-C631-766F-045066DAC39A}"/>
              </a:ext>
            </a:extLst>
          </p:cNvPr>
          <p:cNvSpPr txBox="1">
            <a:spLocks/>
          </p:cNvSpPr>
          <p:nvPr/>
        </p:nvSpPr>
        <p:spPr>
          <a:xfrm>
            <a:off x="4262120" y="1442747"/>
            <a:ext cx="27432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Analytical (OLAP)</a:t>
            </a:r>
          </a:p>
        </p:txBody>
      </p:sp>
      <p:sp>
        <p:nvSpPr>
          <p:cNvPr id="40" name="Text Placeholder 7">
            <a:extLst>
              <a:ext uri="{FF2B5EF4-FFF2-40B4-BE49-F238E27FC236}">
                <a16:creationId xmlns:a16="http://schemas.microsoft.com/office/drawing/2014/main" id="{602D4598-B4DC-8EA2-F7B2-AF4BEC56A846}"/>
              </a:ext>
            </a:extLst>
          </p:cNvPr>
          <p:cNvSpPr txBox="1">
            <a:spLocks/>
          </p:cNvSpPr>
          <p:nvPr/>
        </p:nvSpPr>
        <p:spPr>
          <a:xfrm>
            <a:off x="7919720" y="1442747"/>
            <a:ext cx="18288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Key-Value</a:t>
            </a:r>
          </a:p>
        </p:txBody>
      </p:sp>
      <p:sp>
        <p:nvSpPr>
          <p:cNvPr id="41" name="Text Placeholder 7">
            <a:extLst>
              <a:ext uri="{FF2B5EF4-FFF2-40B4-BE49-F238E27FC236}">
                <a16:creationId xmlns:a16="http://schemas.microsoft.com/office/drawing/2014/main" id="{29A08127-0A87-F6D3-CC6B-77A479E70512}"/>
              </a:ext>
            </a:extLst>
          </p:cNvPr>
          <p:cNvSpPr txBox="1">
            <a:spLocks/>
          </p:cNvSpPr>
          <p:nvPr/>
        </p:nvSpPr>
        <p:spPr>
          <a:xfrm>
            <a:off x="73101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Document</a:t>
            </a:r>
          </a:p>
        </p:txBody>
      </p:sp>
      <p:sp>
        <p:nvSpPr>
          <p:cNvPr id="42" name="Text Placeholder 7">
            <a:extLst>
              <a:ext uri="{FF2B5EF4-FFF2-40B4-BE49-F238E27FC236}">
                <a16:creationId xmlns:a16="http://schemas.microsoft.com/office/drawing/2014/main" id="{10E0C951-29C4-8711-8A39-47D5B255CD5D}"/>
              </a:ext>
            </a:extLst>
          </p:cNvPr>
          <p:cNvSpPr txBox="1">
            <a:spLocks/>
          </p:cNvSpPr>
          <p:nvPr/>
        </p:nvSpPr>
        <p:spPr>
          <a:xfrm>
            <a:off x="43002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Graph</a:t>
            </a:r>
          </a:p>
        </p:txBody>
      </p:sp>
      <p:grpSp>
        <p:nvGrpSpPr>
          <p:cNvPr id="43" name="Group 42">
            <a:extLst>
              <a:ext uri="{FF2B5EF4-FFF2-40B4-BE49-F238E27FC236}">
                <a16:creationId xmlns:a16="http://schemas.microsoft.com/office/drawing/2014/main" id="{E61EFE60-04CE-C312-6CE3-CDAF7DD2D79D}"/>
              </a:ext>
            </a:extLst>
          </p:cNvPr>
          <p:cNvGrpSpPr/>
          <p:nvPr/>
        </p:nvGrpSpPr>
        <p:grpSpPr>
          <a:xfrm>
            <a:off x="7614920" y="4262147"/>
            <a:ext cx="1752600" cy="1676400"/>
            <a:chOff x="5791200" y="1447800"/>
            <a:chExt cx="2133600" cy="1905000"/>
          </a:xfrm>
        </p:grpSpPr>
        <p:sp>
          <p:nvSpPr>
            <p:cNvPr id="44" name="Oval 43">
              <a:extLst>
                <a:ext uri="{FF2B5EF4-FFF2-40B4-BE49-F238E27FC236}">
                  <a16:creationId xmlns:a16="http://schemas.microsoft.com/office/drawing/2014/main" id="{06E0C081-395E-0039-C6ED-980727BDC959}"/>
                </a:ext>
              </a:extLst>
            </p:cNvPr>
            <p:cNvSpPr/>
            <p:nvPr/>
          </p:nvSpPr>
          <p:spPr bwMode="auto">
            <a:xfrm>
              <a:off x="6705600" y="1447800"/>
              <a:ext cx="304800" cy="3048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5" name="Oval 44">
              <a:extLst>
                <a:ext uri="{FF2B5EF4-FFF2-40B4-BE49-F238E27FC236}">
                  <a16:creationId xmlns:a16="http://schemas.microsoft.com/office/drawing/2014/main" id="{AE477A3D-CD9F-C30F-DEC4-F1DFDE6E0BD6}"/>
                </a:ext>
              </a:extLst>
            </p:cNvPr>
            <p:cNvSpPr/>
            <p:nvPr/>
          </p:nvSpPr>
          <p:spPr bwMode="auto">
            <a:xfrm>
              <a:off x="6400800" y="1981200"/>
              <a:ext cx="304800" cy="304800"/>
            </a:xfrm>
            <a:prstGeom prst="ellipse">
              <a:avLst/>
            </a:prstGeom>
            <a:solidFill>
              <a:srgbClr val="FFC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6" name="Oval 45">
              <a:extLst>
                <a:ext uri="{FF2B5EF4-FFF2-40B4-BE49-F238E27FC236}">
                  <a16:creationId xmlns:a16="http://schemas.microsoft.com/office/drawing/2014/main" id="{90B4530B-C1CC-C48B-0B3D-AB069DE38611}"/>
                </a:ext>
              </a:extLst>
            </p:cNvPr>
            <p:cNvSpPr/>
            <p:nvPr/>
          </p:nvSpPr>
          <p:spPr bwMode="auto">
            <a:xfrm>
              <a:off x="7010400" y="1981200"/>
              <a:ext cx="304800" cy="3048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7" name="Oval 46">
              <a:extLst>
                <a:ext uri="{FF2B5EF4-FFF2-40B4-BE49-F238E27FC236}">
                  <a16:creationId xmlns:a16="http://schemas.microsoft.com/office/drawing/2014/main" id="{AB4FD49A-2F83-971D-84FF-65D82CBEF537}"/>
                </a:ext>
              </a:extLst>
            </p:cNvPr>
            <p:cNvSpPr/>
            <p:nvPr/>
          </p:nvSpPr>
          <p:spPr bwMode="auto">
            <a:xfrm>
              <a:off x="6096000" y="2514600"/>
              <a:ext cx="304800" cy="3048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8" name="Oval 47">
              <a:extLst>
                <a:ext uri="{FF2B5EF4-FFF2-40B4-BE49-F238E27FC236}">
                  <a16:creationId xmlns:a16="http://schemas.microsoft.com/office/drawing/2014/main" id="{14A1545B-7C3A-AFB3-AC59-29FE38261477}"/>
                </a:ext>
              </a:extLst>
            </p:cNvPr>
            <p:cNvSpPr/>
            <p:nvPr/>
          </p:nvSpPr>
          <p:spPr bwMode="auto">
            <a:xfrm>
              <a:off x="6705600" y="2514600"/>
              <a:ext cx="304800" cy="304800"/>
            </a:xfrm>
            <a:prstGeom prst="ellipse">
              <a:avLst/>
            </a:prstGeom>
            <a:solidFill>
              <a:srgbClr val="EEECE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9" name="Oval 48">
              <a:extLst>
                <a:ext uri="{FF2B5EF4-FFF2-40B4-BE49-F238E27FC236}">
                  <a16:creationId xmlns:a16="http://schemas.microsoft.com/office/drawing/2014/main" id="{D736D08D-2374-82AB-520A-341AA433F753}"/>
                </a:ext>
              </a:extLst>
            </p:cNvPr>
            <p:cNvSpPr/>
            <p:nvPr/>
          </p:nvSpPr>
          <p:spPr bwMode="auto">
            <a:xfrm>
              <a:off x="7315200" y="2514600"/>
              <a:ext cx="304800" cy="3048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0" name="Straight Connector 49">
              <a:extLst>
                <a:ext uri="{FF2B5EF4-FFF2-40B4-BE49-F238E27FC236}">
                  <a16:creationId xmlns:a16="http://schemas.microsoft.com/office/drawing/2014/main" id="{FD0C0982-46E7-838F-217D-9076481B764B}"/>
                </a:ext>
              </a:extLst>
            </p:cNvPr>
            <p:cNvCxnSpPr>
              <a:stCxn id="44" idx="4"/>
              <a:endCxn id="45" idx="0"/>
            </p:cNvCxnSpPr>
            <p:nvPr/>
          </p:nvCxnSpPr>
          <p:spPr bwMode="auto">
            <a:xfrm rot="5400000">
              <a:off x="65913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3450F0C8-9D7B-262B-CC12-0F1306B5E876}"/>
                </a:ext>
              </a:extLst>
            </p:cNvPr>
            <p:cNvCxnSpPr>
              <a:stCxn id="44" idx="4"/>
              <a:endCxn id="46" idx="0"/>
            </p:cNvCxnSpPr>
            <p:nvPr/>
          </p:nvCxnSpPr>
          <p:spPr bwMode="auto">
            <a:xfrm rot="16200000" flipH="1">
              <a:off x="68961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17871544-BCCD-CEB1-A5F4-40FE34743118}"/>
                </a:ext>
              </a:extLst>
            </p:cNvPr>
            <p:cNvCxnSpPr/>
            <p:nvPr/>
          </p:nvCxnSpPr>
          <p:spPr bwMode="auto">
            <a:xfrm rot="5400000">
              <a:off x="62865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259BDA6E-1BCC-9E60-52A5-21CBC80C5360}"/>
                </a:ext>
              </a:extLst>
            </p:cNvPr>
            <p:cNvCxnSpPr/>
            <p:nvPr/>
          </p:nvCxnSpPr>
          <p:spPr bwMode="auto">
            <a:xfrm rot="16200000" flipH="1">
              <a:off x="65913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28A8A373-2D79-C460-16C1-D1B0629D5C9F}"/>
                </a:ext>
              </a:extLst>
            </p:cNvPr>
            <p:cNvCxnSpPr/>
            <p:nvPr/>
          </p:nvCxnSpPr>
          <p:spPr bwMode="auto">
            <a:xfrm rot="16200000" flipH="1">
              <a:off x="72009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5" name="Oval 54">
              <a:extLst>
                <a:ext uri="{FF2B5EF4-FFF2-40B4-BE49-F238E27FC236}">
                  <a16:creationId xmlns:a16="http://schemas.microsoft.com/office/drawing/2014/main" id="{865252AA-B32C-5090-FF61-C5987456E9F7}"/>
                </a:ext>
              </a:extLst>
            </p:cNvPr>
            <p:cNvSpPr/>
            <p:nvPr/>
          </p:nvSpPr>
          <p:spPr bwMode="auto">
            <a:xfrm>
              <a:off x="5791200" y="3048000"/>
              <a:ext cx="304800" cy="304800"/>
            </a:xfrm>
            <a:prstGeom prst="ellipse">
              <a:avLst/>
            </a:prstGeom>
            <a:solidFill>
              <a:srgbClr val="FF00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56" name="Oval 55">
              <a:extLst>
                <a:ext uri="{FF2B5EF4-FFF2-40B4-BE49-F238E27FC236}">
                  <a16:creationId xmlns:a16="http://schemas.microsoft.com/office/drawing/2014/main" id="{B71DC997-B1FF-A7FD-0C11-DE591A780EC8}"/>
                </a:ext>
              </a:extLst>
            </p:cNvPr>
            <p:cNvSpPr/>
            <p:nvPr/>
          </p:nvSpPr>
          <p:spPr bwMode="auto">
            <a:xfrm>
              <a:off x="6400800" y="3048000"/>
              <a:ext cx="304800" cy="304800"/>
            </a:xfrm>
            <a:prstGeom prst="ellipse">
              <a:avLst/>
            </a:prstGeom>
            <a:solidFill>
              <a:srgbClr val="00FF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7" name="Straight Connector 56">
              <a:extLst>
                <a:ext uri="{FF2B5EF4-FFF2-40B4-BE49-F238E27FC236}">
                  <a16:creationId xmlns:a16="http://schemas.microsoft.com/office/drawing/2014/main" id="{02CA79D1-BD0E-8BDE-815D-44761D424709}"/>
                </a:ext>
              </a:extLst>
            </p:cNvPr>
            <p:cNvCxnSpPr/>
            <p:nvPr/>
          </p:nvCxnSpPr>
          <p:spPr bwMode="auto">
            <a:xfrm rot="5400000">
              <a:off x="5981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677639-F5EE-D7B5-B914-CC2B253864AE}"/>
                </a:ext>
              </a:extLst>
            </p:cNvPr>
            <p:cNvCxnSpPr/>
            <p:nvPr/>
          </p:nvCxnSpPr>
          <p:spPr bwMode="auto">
            <a:xfrm rot="16200000" flipH="1">
              <a:off x="62865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9" name="Oval 58">
              <a:extLst>
                <a:ext uri="{FF2B5EF4-FFF2-40B4-BE49-F238E27FC236}">
                  <a16:creationId xmlns:a16="http://schemas.microsoft.com/office/drawing/2014/main" id="{D68BDE1D-CC81-C22C-3EBA-BB9CBADA9642}"/>
                </a:ext>
              </a:extLst>
            </p:cNvPr>
            <p:cNvSpPr/>
            <p:nvPr/>
          </p:nvSpPr>
          <p:spPr bwMode="auto">
            <a:xfrm>
              <a:off x="7010400" y="3048000"/>
              <a:ext cx="304800" cy="3048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60" name="Oval 59">
              <a:extLst>
                <a:ext uri="{FF2B5EF4-FFF2-40B4-BE49-F238E27FC236}">
                  <a16:creationId xmlns:a16="http://schemas.microsoft.com/office/drawing/2014/main" id="{17E2D69B-1C18-7C8B-DAD9-3C05140B744D}"/>
                </a:ext>
              </a:extLst>
            </p:cNvPr>
            <p:cNvSpPr/>
            <p:nvPr/>
          </p:nvSpPr>
          <p:spPr bwMode="auto">
            <a:xfrm>
              <a:off x="7620000" y="3048000"/>
              <a:ext cx="304800" cy="304800"/>
            </a:xfrm>
            <a:prstGeom prst="ellipse">
              <a:avLst/>
            </a:prstGeom>
            <a:solidFill>
              <a:srgbClr val="1F497D">
                <a:lumMod val="7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61" name="Straight Connector 60">
              <a:extLst>
                <a:ext uri="{FF2B5EF4-FFF2-40B4-BE49-F238E27FC236}">
                  <a16:creationId xmlns:a16="http://schemas.microsoft.com/office/drawing/2014/main" id="{404F0FD9-AAB3-7342-6603-1EF134A9B7CC}"/>
                </a:ext>
              </a:extLst>
            </p:cNvPr>
            <p:cNvCxnSpPr/>
            <p:nvPr/>
          </p:nvCxnSpPr>
          <p:spPr bwMode="auto">
            <a:xfrm rot="5400000">
              <a:off x="72009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61C0D085-97A6-5D6F-12E7-244AC22CC46E}"/>
                </a:ext>
              </a:extLst>
            </p:cNvPr>
            <p:cNvCxnSpPr/>
            <p:nvPr/>
          </p:nvCxnSpPr>
          <p:spPr bwMode="auto">
            <a:xfrm rot="16200000" flipH="1">
              <a:off x="7505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grpSp>
      <p:grpSp>
        <p:nvGrpSpPr>
          <p:cNvPr id="63" name="Group 232">
            <a:extLst>
              <a:ext uri="{FF2B5EF4-FFF2-40B4-BE49-F238E27FC236}">
                <a16:creationId xmlns:a16="http://schemas.microsoft.com/office/drawing/2014/main" id="{A4AAF01C-7554-4F71-F278-6E6F5AB5DD01}"/>
              </a:ext>
            </a:extLst>
          </p:cNvPr>
          <p:cNvGrpSpPr/>
          <p:nvPr/>
        </p:nvGrpSpPr>
        <p:grpSpPr>
          <a:xfrm>
            <a:off x="5024120" y="1976147"/>
            <a:ext cx="1143000" cy="1524000"/>
            <a:chOff x="3581400" y="1828800"/>
            <a:chExt cx="1143000" cy="1524000"/>
          </a:xfrm>
        </p:grpSpPr>
        <p:sp>
          <p:nvSpPr>
            <p:cNvPr id="64" name="Rectangle 63">
              <a:extLst>
                <a:ext uri="{FF2B5EF4-FFF2-40B4-BE49-F238E27FC236}">
                  <a16:creationId xmlns:a16="http://schemas.microsoft.com/office/drawing/2014/main" id="{2E79A8EB-E236-84CE-2C74-955902D91792}"/>
                </a:ext>
              </a:extLst>
            </p:cNvPr>
            <p:cNvSpPr/>
            <p:nvPr/>
          </p:nvSpPr>
          <p:spPr bwMode="auto">
            <a:xfrm>
              <a:off x="4038600" y="1828800"/>
              <a:ext cx="228600" cy="1524000"/>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5" name="Rectangle 64">
              <a:extLst>
                <a:ext uri="{FF2B5EF4-FFF2-40B4-BE49-F238E27FC236}">
                  <a16:creationId xmlns:a16="http://schemas.microsoft.com/office/drawing/2014/main" id="{91913C7B-9CEC-0285-9A08-DF070BEB13AF}"/>
                </a:ext>
              </a:extLst>
            </p:cNvPr>
            <p:cNvSpPr/>
            <p:nvPr/>
          </p:nvSpPr>
          <p:spPr bwMode="auto">
            <a:xfrm>
              <a:off x="35814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6" name="Rectangle 65">
              <a:extLst>
                <a:ext uri="{FF2B5EF4-FFF2-40B4-BE49-F238E27FC236}">
                  <a16:creationId xmlns:a16="http://schemas.microsoft.com/office/drawing/2014/main" id="{D9B4FB3D-0821-1D4D-EEE9-F32D74F334D5}"/>
                </a:ext>
              </a:extLst>
            </p:cNvPr>
            <p:cNvSpPr/>
            <p:nvPr/>
          </p:nvSpPr>
          <p:spPr bwMode="auto">
            <a:xfrm>
              <a:off x="35814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7" name="Rectangle 66">
              <a:extLst>
                <a:ext uri="{FF2B5EF4-FFF2-40B4-BE49-F238E27FC236}">
                  <a16:creationId xmlns:a16="http://schemas.microsoft.com/office/drawing/2014/main" id="{5DE59119-61B3-463B-51BF-1E8095E77D7D}"/>
                </a:ext>
              </a:extLst>
            </p:cNvPr>
            <p:cNvSpPr/>
            <p:nvPr/>
          </p:nvSpPr>
          <p:spPr bwMode="auto">
            <a:xfrm>
              <a:off x="44958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8" name="Rectangle 67">
              <a:extLst>
                <a:ext uri="{FF2B5EF4-FFF2-40B4-BE49-F238E27FC236}">
                  <a16:creationId xmlns:a16="http://schemas.microsoft.com/office/drawing/2014/main" id="{FF494929-0436-52FA-1E1C-28217C20C9FB}"/>
                </a:ext>
              </a:extLst>
            </p:cNvPr>
            <p:cNvSpPr/>
            <p:nvPr/>
          </p:nvSpPr>
          <p:spPr bwMode="auto">
            <a:xfrm>
              <a:off x="44958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cxnSp>
          <p:nvCxnSpPr>
            <p:cNvPr id="69" name="Straight Arrow Connector 68">
              <a:extLst>
                <a:ext uri="{FF2B5EF4-FFF2-40B4-BE49-F238E27FC236}">
                  <a16:creationId xmlns:a16="http://schemas.microsoft.com/office/drawing/2014/main" id="{DD99FFF7-4CCE-6023-0498-D0A3A9526779}"/>
                </a:ext>
              </a:extLst>
            </p:cNvPr>
            <p:cNvCxnSpPr/>
            <p:nvPr/>
          </p:nvCxnSpPr>
          <p:spPr>
            <a:xfrm>
              <a:off x="3810000" y="2128978"/>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0" name="Straight Arrow Connector 69">
              <a:extLst>
                <a:ext uri="{FF2B5EF4-FFF2-40B4-BE49-F238E27FC236}">
                  <a16:creationId xmlns:a16="http://schemas.microsoft.com/office/drawing/2014/main" id="{09D007B3-C5DE-2C8C-25F8-430309644C8E}"/>
                </a:ext>
              </a:extLst>
            </p:cNvPr>
            <p:cNvCxnSpPr/>
            <p:nvPr/>
          </p:nvCxnSpPr>
          <p:spPr>
            <a:xfrm>
              <a:off x="38100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 name="Straight Arrow Connector 70">
              <a:extLst>
                <a:ext uri="{FF2B5EF4-FFF2-40B4-BE49-F238E27FC236}">
                  <a16:creationId xmlns:a16="http://schemas.microsoft.com/office/drawing/2014/main" id="{387F4BA0-BC71-2070-E591-031698F5DB61}"/>
                </a:ext>
              </a:extLst>
            </p:cNvPr>
            <p:cNvCxnSpPr/>
            <p:nvPr/>
          </p:nvCxnSpPr>
          <p:spPr>
            <a:xfrm>
              <a:off x="4267200" y="21336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 name="Straight Arrow Connector 71">
              <a:extLst>
                <a:ext uri="{FF2B5EF4-FFF2-40B4-BE49-F238E27FC236}">
                  <a16:creationId xmlns:a16="http://schemas.microsoft.com/office/drawing/2014/main" id="{166E42DC-17E8-468B-92C9-7AEBEEDCD6BA}"/>
                </a:ext>
              </a:extLst>
            </p:cNvPr>
            <p:cNvCxnSpPr/>
            <p:nvPr/>
          </p:nvCxnSpPr>
          <p:spPr>
            <a:xfrm>
              <a:off x="42672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grpSp>
      <p:grpSp>
        <p:nvGrpSpPr>
          <p:cNvPr id="73" name="Group 242">
            <a:extLst>
              <a:ext uri="{FF2B5EF4-FFF2-40B4-BE49-F238E27FC236}">
                <a16:creationId xmlns:a16="http://schemas.microsoft.com/office/drawing/2014/main" id="{537AF21E-8A5A-C464-F42A-F75381B4C7E1}"/>
              </a:ext>
            </a:extLst>
          </p:cNvPr>
          <p:cNvGrpSpPr/>
          <p:nvPr/>
        </p:nvGrpSpPr>
        <p:grpSpPr>
          <a:xfrm>
            <a:off x="4719320" y="4338347"/>
            <a:ext cx="1676400" cy="1600200"/>
            <a:chOff x="3505200" y="4267200"/>
            <a:chExt cx="1676400" cy="1600200"/>
          </a:xfrm>
        </p:grpSpPr>
        <p:sp>
          <p:nvSpPr>
            <p:cNvPr id="74" name="Oval 73">
              <a:extLst>
                <a:ext uri="{FF2B5EF4-FFF2-40B4-BE49-F238E27FC236}">
                  <a16:creationId xmlns:a16="http://schemas.microsoft.com/office/drawing/2014/main" id="{A3DF4B34-B738-D58E-32A4-D5504FDC37E9}"/>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5" name="Oval 74">
              <a:extLst>
                <a:ext uri="{FF2B5EF4-FFF2-40B4-BE49-F238E27FC236}">
                  <a16:creationId xmlns:a16="http://schemas.microsoft.com/office/drawing/2014/main" id="{D4583826-E965-C17F-0520-09079DE44D90}"/>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6" name="Oval 75">
              <a:extLst>
                <a:ext uri="{FF2B5EF4-FFF2-40B4-BE49-F238E27FC236}">
                  <a16:creationId xmlns:a16="http://schemas.microsoft.com/office/drawing/2014/main" id="{8013B339-26D3-6C64-D85F-E6D4DBC45900}"/>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7" name="Oval 76">
              <a:extLst>
                <a:ext uri="{FF2B5EF4-FFF2-40B4-BE49-F238E27FC236}">
                  <a16:creationId xmlns:a16="http://schemas.microsoft.com/office/drawing/2014/main" id="{E653F339-E2B6-AE1C-B331-F50E42071304}"/>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8" name="Oval 77">
              <a:extLst>
                <a:ext uri="{FF2B5EF4-FFF2-40B4-BE49-F238E27FC236}">
                  <a16:creationId xmlns:a16="http://schemas.microsoft.com/office/drawing/2014/main" id="{EF7F2C6A-DD1B-3CBC-5B42-2A7259E2A4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9" name="Oval 78">
              <a:extLst>
                <a:ext uri="{FF2B5EF4-FFF2-40B4-BE49-F238E27FC236}">
                  <a16:creationId xmlns:a16="http://schemas.microsoft.com/office/drawing/2014/main" id="{F648235A-7638-8561-A87D-186D44D2D0E4}"/>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0" name="Oval 79">
              <a:extLst>
                <a:ext uri="{FF2B5EF4-FFF2-40B4-BE49-F238E27FC236}">
                  <a16:creationId xmlns:a16="http://schemas.microsoft.com/office/drawing/2014/main" id="{22D1E197-4EFD-982F-44DB-0F9B16BF4FA0}"/>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1" name="Oval 80">
              <a:extLst>
                <a:ext uri="{FF2B5EF4-FFF2-40B4-BE49-F238E27FC236}">
                  <a16:creationId xmlns:a16="http://schemas.microsoft.com/office/drawing/2014/main" id="{3D310651-668C-5D3D-1B7F-61DFF4F8E655}"/>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2" name="Oval 81">
              <a:extLst>
                <a:ext uri="{FF2B5EF4-FFF2-40B4-BE49-F238E27FC236}">
                  <a16:creationId xmlns:a16="http://schemas.microsoft.com/office/drawing/2014/main" id="{3732BE58-E02D-CE5D-7060-8F02EC9FE1AA}"/>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83" name="Straight Arrow Connector 82">
              <a:extLst>
                <a:ext uri="{FF2B5EF4-FFF2-40B4-BE49-F238E27FC236}">
                  <a16:creationId xmlns:a16="http://schemas.microsoft.com/office/drawing/2014/main" id="{87A9B13B-E7B7-8CCE-9628-427E59F92240}"/>
                </a:ext>
              </a:extLst>
            </p:cNvPr>
            <p:cNvCxnSpPr>
              <a:stCxn id="81" idx="7"/>
              <a:endCxn id="74"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4" name="Straight Arrow Connector 83">
              <a:extLst>
                <a:ext uri="{FF2B5EF4-FFF2-40B4-BE49-F238E27FC236}">
                  <a16:creationId xmlns:a16="http://schemas.microsoft.com/office/drawing/2014/main" id="{7564AC1B-3BDF-31BB-2CF9-8F12C52EF6CE}"/>
                </a:ext>
              </a:extLst>
            </p:cNvPr>
            <p:cNvCxnSpPr>
              <a:stCxn id="74" idx="6"/>
              <a:endCxn id="77"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5" name="Straight Arrow Connector 84">
              <a:extLst>
                <a:ext uri="{FF2B5EF4-FFF2-40B4-BE49-F238E27FC236}">
                  <a16:creationId xmlns:a16="http://schemas.microsoft.com/office/drawing/2014/main" id="{76A3CAD8-20BD-537E-B3AB-560F2B781E2E}"/>
                </a:ext>
              </a:extLst>
            </p:cNvPr>
            <p:cNvCxnSpPr>
              <a:stCxn id="77" idx="3"/>
              <a:endCxn id="78"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6" name="Straight Arrow Connector 85">
              <a:extLst>
                <a:ext uri="{FF2B5EF4-FFF2-40B4-BE49-F238E27FC236}">
                  <a16:creationId xmlns:a16="http://schemas.microsoft.com/office/drawing/2014/main" id="{DC7DC0A5-1AAA-EA9D-E73A-4AB179290385}"/>
                </a:ext>
              </a:extLst>
            </p:cNvPr>
            <p:cNvCxnSpPr>
              <a:stCxn id="78" idx="5"/>
              <a:endCxn id="82"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7" name="Straight Arrow Connector 86">
              <a:extLst>
                <a:ext uri="{FF2B5EF4-FFF2-40B4-BE49-F238E27FC236}">
                  <a16:creationId xmlns:a16="http://schemas.microsoft.com/office/drawing/2014/main" id="{D539DDB1-2B9C-A50A-F44A-942D1FD40E09}"/>
                </a:ext>
              </a:extLst>
            </p:cNvPr>
            <p:cNvCxnSpPr>
              <a:stCxn id="82" idx="2"/>
              <a:endCxn id="80"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8" name="Straight Arrow Connector 87">
              <a:extLst>
                <a:ext uri="{FF2B5EF4-FFF2-40B4-BE49-F238E27FC236}">
                  <a16:creationId xmlns:a16="http://schemas.microsoft.com/office/drawing/2014/main" id="{2CCD570F-A5C1-E82E-F3FD-4D6F432C240D}"/>
                </a:ext>
              </a:extLst>
            </p:cNvPr>
            <p:cNvCxnSpPr>
              <a:endCxn id="76"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9" name="Straight Arrow Connector 88">
              <a:extLst>
                <a:ext uri="{FF2B5EF4-FFF2-40B4-BE49-F238E27FC236}">
                  <a16:creationId xmlns:a16="http://schemas.microsoft.com/office/drawing/2014/main" id="{C12FF8FF-ACC9-639D-CEEF-04EA6A246271}"/>
                </a:ext>
              </a:extLst>
            </p:cNvPr>
            <p:cNvCxnSpPr>
              <a:stCxn id="76" idx="1"/>
              <a:endCxn id="75"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0" name="Straight Arrow Connector 89">
              <a:extLst>
                <a:ext uri="{FF2B5EF4-FFF2-40B4-BE49-F238E27FC236}">
                  <a16:creationId xmlns:a16="http://schemas.microsoft.com/office/drawing/2014/main" id="{54B47A29-EF22-542F-8072-5EE8637185DF}"/>
                </a:ext>
              </a:extLst>
            </p:cNvPr>
            <p:cNvCxnSpPr>
              <a:stCxn id="75" idx="3"/>
              <a:endCxn id="79"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1" name="Straight Arrow Connector 90">
              <a:extLst>
                <a:ext uri="{FF2B5EF4-FFF2-40B4-BE49-F238E27FC236}">
                  <a16:creationId xmlns:a16="http://schemas.microsoft.com/office/drawing/2014/main" id="{D2585BDB-D89F-C6D4-2147-57207DE1C6A3}"/>
                </a:ext>
              </a:extLst>
            </p:cNvPr>
            <p:cNvCxnSpPr>
              <a:stCxn id="81" idx="4"/>
              <a:endCxn id="79"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2" name="Straight Arrow Connector 91">
              <a:extLst>
                <a:ext uri="{FF2B5EF4-FFF2-40B4-BE49-F238E27FC236}">
                  <a16:creationId xmlns:a16="http://schemas.microsoft.com/office/drawing/2014/main" id="{2D56963E-3659-5C92-0D45-60069D3180F5}"/>
                </a:ext>
              </a:extLst>
            </p:cNvPr>
            <p:cNvCxnSpPr>
              <a:stCxn id="76" idx="7"/>
              <a:endCxn id="74"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3" name="Straight Arrow Connector 92">
              <a:extLst>
                <a:ext uri="{FF2B5EF4-FFF2-40B4-BE49-F238E27FC236}">
                  <a16:creationId xmlns:a16="http://schemas.microsoft.com/office/drawing/2014/main" id="{0D299AAB-CF41-4162-FB11-17EE0E6C1817}"/>
                </a:ext>
              </a:extLst>
            </p:cNvPr>
            <p:cNvCxnSpPr>
              <a:stCxn id="76" idx="3"/>
              <a:endCxn id="79"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94" name="Oval 93">
              <a:extLst>
                <a:ext uri="{FF2B5EF4-FFF2-40B4-BE49-F238E27FC236}">
                  <a16:creationId xmlns:a16="http://schemas.microsoft.com/office/drawing/2014/main" id="{ACBD79DC-A9C8-C3F0-0AED-895B20135EEF}"/>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95" name="Straight Arrow Connector 94">
              <a:extLst>
                <a:ext uri="{FF2B5EF4-FFF2-40B4-BE49-F238E27FC236}">
                  <a16:creationId xmlns:a16="http://schemas.microsoft.com/office/drawing/2014/main" id="{4F8D19C9-BB20-E97A-EC33-65298721C674}"/>
                </a:ext>
              </a:extLst>
            </p:cNvPr>
            <p:cNvCxnSpPr>
              <a:stCxn id="94" idx="7"/>
              <a:endCxn id="76"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grpSp>
        <p:nvGrpSpPr>
          <p:cNvPr id="96" name="Group 95">
            <a:extLst>
              <a:ext uri="{FF2B5EF4-FFF2-40B4-BE49-F238E27FC236}">
                <a16:creationId xmlns:a16="http://schemas.microsoft.com/office/drawing/2014/main" id="{C20891A4-2356-4F58-C26F-D92492E0AB07}"/>
              </a:ext>
            </a:extLst>
          </p:cNvPr>
          <p:cNvGrpSpPr/>
          <p:nvPr/>
        </p:nvGrpSpPr>
        <p:grpSpPr>
          <a:xfrm>
            <a:off x="7995920" y="2052347"/>
            <a:ext cx="1600200" cy="1447800"/>
            <a:chOff x="6705600" y="2209800"/>
            <a:chExt cx="1600200" cy="1447800"/>
          </a:xfrm>
        </p:grpSpPr>
        <p:sp>
          <p:nvSpPr>
            <p:cNvPr id="97" name="Rectangle 96">
              <a:extLst>
                <a:ext uri="{FF2B5EF4-FFF2-40B4-BE49-F238E27FC236}">
                  <a16:creationId xmlns:a16="http://schemas.microsoft.com/office/drawing/2014/main" id="{259B4856-E078-DF0A-DADA-A2CD75B65FC8}"/>
                </a:ext>
              </a:extLst>
            </p:cNvPr>
            <p:cNvSpPr/>
            <p:nvPr/>
          </p:nvSpPr>
          <p:spPr>
            <a:xfrm>
              <a:off x="6705600" y="2209800"/>
              <a:ext cx="381000" cy="304800"/>
            </a:xfrm>
            <a:prstGeom prst="rect">
              <a:avLst/>
            </a:prstGeom>
            <a:solidFill>
              <a:srgbClr val="C0504D">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98" name="Oval 97">
              <a:extLst>
                <a:ext uri="{FF2B5EF4-FFF2-40B4-BE49-F238E27FC236}">
                  <a16:creationId xmlns:a16="http://schemas.microsoft.com/office/drawing/2014/main" id="{37EE4444-BA06-B501-5DD4-55155259AACF}"/>
                </a:ext>
              </a:extLst>
            </p:cNvPr>
            <p:cNvSpPr/>
            <p:nvPr/>
          </p:nvSpPr>
          <p:spPr>
            <a:xfrm>
              <a:off x="7391400" y="2209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99" name="Straight Arrow Connector 98">
              <a:extLst>
                <a:ext uri="{FF2B5EF4-FFF2-40B4-BE49-F238E27FC236}">
                  <a16:creationId xmlns:a16="http://schemas.microsoft.com/office/drawing/2014/main" id="{0ACB82D1-537D-2399-DE25-99680A1D94C6}"/>
                </a:ext>
              </a:extLst>
            </p:cNvPr>
            <p:cNvCxnSpPr>
              <a:stCxn id="97" idx="3"/>
              <a:endCxn id="98" idx="2"/>
            </p:cNvCxnSpPr>
            <p:nvPr/>
          </p:nvCxnSpPr>
          <p:spPr>
            <a:xfrm>
              <a:off x="7086600" y="2362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0" name="Rectangle 99">
              <a:extLst>
                <a:ext uri="{FF2B5EF4-FFF2-40B4-BE49-F238E27FC236}">
                  <a16:creationId xmlns:a16="http://schemas.microsoft.com/office/drawing/2014/main" id="{83C0AAAC-C2AB-84E3-F200-C7B5231C1C3A}"/>
                </a:ext>
              </a:extLst>
            </p:cNvPr>
            <p:cNvSpPr/>
            <p:nvPr/>
          </p:nvSpPr>
          <p:spPr>
            <a:xfrm>
              <a:off x="6705600" y="2590800"/>
              <a:ext cx="381000" cy="304800"/>
            </a:xfrm>
            <a:prstGeom prst="rect">
              <a:avLst/>
            </a:prstGeom>
            <a:solidFill>
              <a:srgbClr val="FFCC66"/>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1" name="Oval 100">
              <a:extLst>
                <a:ext uri="{FF2B5EF4-FFF2-40B4-BE49-F238E27FC236}">
                  <a16:creationId xmlns:a16="http://schemas.microsoft.com/office/drawing/2014/main" id="{0596AD38-010B-9420-EAD0-02BCB6F89470}"/>
                </a:ext>
              </a:extLst>
            </p:cNvPr>
            <p:cNvSpPr/>
            <p:nvPr/>
          </p:nvSpPr>
          <p:spPr>
            <a:xfrm>
              <a:off x="7391400" y="2590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2" name="Straight Arrow Connector 101">
              <a:extLst>
                <a:ext uri="{FF2B5EF4-FFF2-40B4-BE49-F238E27FC236}">
                  <a16:creationId xmlns:a16="http://schemas.microsoft.com/office/drawing/2014/main" id="{7996198C-C21F-1DC8-D344-C9B7D739918B}"/>
                </a:ext>
              </a:extLst>
            </p:cNvPr>
            <p:cNvCxnSpPr>
              <a:stCxn id="100" idx="3"/>
              <a:endCxn id="101" idx="2"/>
            </p:cNvCxnSpPr>
            <p:nvPr/>
          </p:nvCxnSpPr>
          <p:spPr>
            <a:xfrm>
              <a:off x="7086600" y="2743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3" name="Rectangle 102">
              <a:extLst>
                <a:ext uri="{FF2B5EF4-FFF2-40B4-BE49-F238E27FC236}">
                  <a16:creationId xmlns:a16="http://schemas.microsoft.com/office/drawing/2014/main" id="{FFBB61E1-41AC-2790-E0BF-1621CD97EF17}"/>
                </a:ext>
              </a:extLst>
            </p:cNvPr>
            <p:cNvSpPr/>
            <p:nvPr/>
          </p:nvSpPr>
          <p:spPr>
            <a:xfrm>
              <a:off x="6705600" y="2971800"/>
              <a:ext cx="381000" cy="304800"/>
            </a:xfrm>
            <a:prstGeom prst="rect">
              <a:avLst/>
            </a:prstGeom>
            <a:solidFill>
              <a:srgbClr val="FFFF00"/>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4" name="Oval 103">
              <a:extLst>
                <a:ext uri="{FF2B5EF4-FFF2-40B4-BE49-F238E27FC236}">
                  <a16:creationId xmlns:a16="http://schemas.microsoft.com/office/drawing/2014/main" id="{2355323E-092A-1B94-4CFB-D9F8DE5DDE51}"/>
                </a:ext>
              </a:extLst>
            </p:cNvPr>
            <p:cNvSpPr/>
            <p:nvPr/>
          </p:nvSpPr>
          <p:spPr>
            <a:xfrm>
              <a:off x="7391400" y="2971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5" name="Straight Arrow Connector 104">
              <a:extLst>
                <a:ext uri="{FF2B5EF4-FFF2-40B4-BE49-F238E27FC236}">
                  <a16:creationId xmlns:a16="http://schemas.microsoft.com/office/drawing/2014/main" id="{3A7939B8-5A49-9812-2035-1988F7DB9332}"/>
                </a:ext>
              </a:extLst>
            </p:cNvPr>
            <p:cNvCxnSpPr>
              <a:stCxn id="103" idx="3"/>
              <a:endCxn id="104" idx="2"/>
            </p:cNvCxnSpPr>
            <p:nvPr/>
          </p:nvCxnSpPr>
          <p:spPr>
            <a:xfrm>
              <a:off x="7086600" y="3124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6" name="Rectangle 105">
              <a:extLst>
                <a:ext uri="{FF2B5EF4-FFF2-40B4-BE49-F238E27FC236}">
                  <a16:creationId xmlns:a16="http://schemas.microsoft.com/office/drawing/2014/main" id="{2EC358B9-0C2D-EF65-7738-4901EFDBE95E}"/>
                </a:ext>
              </a:extLst>
            </p:cNvPr>
            <p:cNvSpPr/>
            <p:nvPr/>
          </p:nvSpPr>
          <p:spPr>
            <a:xfrm>
              <a:off x="6705600" y="3352800"/>
              <a:ext cx="381000" cy="304800"/>
            </a:xfrm>
            <a:prstGeom prst="rect">
              <a:avLst/>
            </a:prstGeom>
            <a:solidFill>
              <a:srgbClr val="9BBB59">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7" name="Oval 106">
              <a:extLst>
                <a:ext uri="{FF2B5EF4-FFF2-40B4-BE49-F238E27FC236}">
                  <a16:creationId xmlns:a16="http://schemas.microsoft.com/office/drawing/2014/main" id="{2AF25779-0DCA-B3A7-4F1E-A6F028C4CF25}"/>
                </a:ext>
              </a:extLst>
            </p:cNvPr>
            <p:cNvSpPr/>
            <p:nvPr/>
          </p:nvSpPr>
          <p:spPr>
            <a:xfrm>
              <a:off x="7391400" y="3352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8" name="Straight Arrow Connector 107">
              <a:extLst>
                <a:ext uri="{FF2B5EF4-FFF2-40B4-BE49-F238E27FC236}">
                  <a16:creationId xmlns:a16="http://schemas.microsoft.com/office/drawing/2014/main" id="{29B05BEC-8DF9-914F-1D37-215392BA5005}"/>
                </a:ext>
              </a:extLst>
            </p:cNvPr>
            <p:cNvCxnSpPr>
              <a:stCxn id="106" idx="3"/>
              <a:endCxn id="107" idx="2"/>
            </p:cNvCxnSpPr>
            <p:nvPr/>
          </p:nvCxnSpPr>
          <p:spPr>
            <a:xfrm>
              <a:off x="7086600" y="3505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grpSp>
      <p:grpSp>
        <p:nvGrpSpPr>
          <p:cNvPr id="109" name="Group 141">
            <a:extLst>
              <a:ext uri="{FF2B5EF4-FFF2-40B4-BE49-F238E27FC236}">
                <a16:creationId xmlns:a16="http://schemas.microsoft.com/office/drawing/2014/main" id="{CA82A28A-A0AB-13AA-0A1E-B36DAEB42382}"/>
              </a:ext>
            </a:extLst>
          </p:cNvPr>
          <p:cNvGrpSpPr/>
          <p:nvPr/>
        </p:nvGrpSpPr>
        <p:grpSpPr>
          <a:xfrm>
            <a:off x="1976120" y="4338347"/>
            <a:ext cx="1676401" cy="1447800"/>
            <a:chOff x="457200" y="4495800"/>
            <a:chExt cx="1676401" cy="1447800"/>
          </a:xfrm>
        </p:grpSpPr>
        <p:sp>
          <p:nvSpPr>
            <p:cNvPr id="110" name="Rectangle 109">
              <a:extLst>
                <a:ext uri="{FF2B5EF4-FFF2-40B4-BE49-F238E27FC236}">
                  <a16:creationId xmlns:a16="http://schemas.microsoft.com/office/drawing/2014/main" id="{778921DC-2410-438F-C719-8B7B7BFAA320}"/>
                </a:ext>
              </a:extLst>
            </p:cNvPr>
            <p:cNvSpPr/>
            <p:nvPr/>
          </p:nvSpPr>
          <p:spPr>
            <a:xfrm>
              <a:off x="914400" y="5403056"/>
              <a:ext cx="150019" cy="173829"/>
            </a:xfrm>
            <a:prstGeom prst="rect">
              <a:avLst/>
            </a:prstGeom>
            <a:solidFill>
              <a:sysClr val="windowText" lastClr="000000">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1" name="Rectangle 110">
              <a:extLst>
                <a:ext uri="{FF2B5EF4-FFF2-40B4-BE49-F238E27FC236}">
                  <a16:creationId xmlns:a16="http://schemas.microsoft.com/office/drawing/2014/main" id="{23788D7B-3ECF-58C1-1C2C-08E8B532F21C}"/>
                </a:ext>
              </a:extLst>
            </p:cNvPr>
            <p:cNvSpPr/>
            <p:nvPr/>
          </p:nvSpPr>
          <p:spPr>
            <a:xfrm>
              <a:off x="459581" y="4498181"/>
              <a:ext cx="150019" cy="173829"/>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2" name="Rectangle 111">
              <a:extLst>
                <a:ext uri="{FF2B5EF4-FFF2-40B4-BE49-F238E27FC236}">
                  <a16:creationId xmlns:a16="http://schemas.microsoft.com/office/drawing/2014/main" id="{59D49281-C3F7-369B-26D4-F2635760214F}"/>
                </a:ext>
              </a:extLst>
            </p:cNvPr>
            <p:cNvSpPr/>
            <p:nvPr/>
          </p:nvSpPr>
          <p:spPr>
            <a:xfrm>
              <a:off x="1828800" y="4862513"/>
              <a:ext cx="150020" cy="173829"/>
            </a:xfrm>
            <a:prstGeom prst="rect">
              <a:avLst/>
            </a:prstGeom>
            <a:solidFill>
              <a:srgbClr val="FF00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3" name="Rectangle 112">
              <a:extLst>
                <a:ext uri="{FF2B5EF4-FFF2-40B4-BE49-F238E27FC236}">
                  <a16:creationId xmlns:a16="http://schemas.microsoft.com/office/drawing/2014/main" id="{D73C9674-6D00-9976-53BA-A08422E9A094}"/>
                </a:ext>
              </a:extLst>
            </p:cNvPr>
            <p:cNvSpPr/>
            <p:nvPr/>
          </p:nvSpPr>
          <p:spPr>
            <a:xfrm>
              <a:off x="1676400" y="5586414"/>
              <a:ext cx="150019" cy="178590"/>
            </a:xfrm>
            <a:prstGeom prst="rect">
              <a:avLst/>
            </a:prstGeom>
            <a:solidFill>
              <a:srgbClr val="00FF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4" name="Rectangle 113">
              <a:extLst>
                <a:ext uri="{FF2B5EF4-FFF2-40B4-BE49-F238E27FC236}">
                  <a16:creationId xmlns:a16="http://schemas.microsoft.com/office/drawing/2014/main" id="{89014D14-B8C6-E144-1AEB-ABF604B8D676}"/>
                </a:ext>
              </a:extLst>
            </p:cNvPr>
            <p:cNvSpPr/>
            <p:nvPr/>
          </p:nvSpPr>
          <p:spPr>
            <a:xfrm>
              <a:off x="1371600" y="4495801"/>
              <a:ext cx="147638" cy="178593"/>
            </a:xfrm>
            <a:prstGeom prst="rect">
              <a:avLst/>
            </a:prstGeom>
            <a:solidFill>
              <a:srgbClr val="7030A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5" name="Rectangle 114">
              <a:extLst>
                <a:ext uri="{FF2B5EF4-FFF2-40B4-BE49-F238E27FC236}">
                  <a16:creationId xmlns:a16="http://schemas.microsoft.com/office/drawing/2014/main" id="{EA35DC35-D3BB-D04F-67D8-E6DA07F5C98F}"/>
                </a:ext>
              </a:extLst>
            </p:cNvPr>
            <p:cNvSpPr/>
            <p:nvPr/>
          </p:nvSpPr>
          <p:spPr bwMode="auto">
            <a:xfrm>
              <a:off x="457202" y="449580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cxnSp>
          <p:nvCxnSpPr>
            <p:cNvPr id="116" name="Straight Connector 115">
              <a:extLst>
                <a:ext uri="{FF2B5EF4-FFF2-40B4-BE49-F238E27FC236}">
                  <a16:creationId xmlns:a16="http://schemas.microsoft.com/office/drawing/2014/main" id="{B4FEFF2A-6D90-AF0E-7EC5-A88C9569E980}"/>
                </a:ext>
              </a:extLst>
            </p:cNvPr>
            <p:cNvCxnSpPr/>
            <p:nvPr/>
          </p:nvCxnSpPr>
          <p:spPr>
            <a:xfrm>
              <a:off x="609600" y="4495800"/>
              <a:ext cx="0" cy="1447800"/>
            </a:xfrm>
            <a:prstGeom prst="line">
              <a:avLst/>
            </a:prstGeom>
            <a:noFill/>
            <a:ln w="9525" cap="flat" cmpd="sng" algn="ctr">
              <a:noFill/>
              <a:prstDash val="solid"/>
              <a:headEnd type="none" w="med" len="med"/>
              <a:tailEnd type="none" w="med" len="med"/>
            </a:ln>
            <a:effectLst/>
          </p:spPr>
        </p:cxnSp>
        <p:cxnSp>
          <p:nvCxnSpPr>
            <p:cNvPr id="117" name="Straight Connector 116">
              <a:extLst>
                <a:ext uri="{FF2B5EF4-FFF2-40B4-BE49-F238E27FC236}">
                  <a16:creationId xmlns:a16="http://schemas.microsoft.com/office/drawing/2014/main" id="{127479A6-5CF0-ECA1-679F-6AA209AC5B6D}"/>
                </a:ext>
              </a:extLst>
            </p:cNvPr>
            <p:cNvCxnSpPr/>
            <p:nvPr/>
          </p:nvCxnSpPr>
          <p:spPr>
            <a:xfrm>
              <a:off x="762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8" name="Straight Connector 117">
              <a:extLst>
                <a:ext uri="{FF2B5EF4-FFF2-40B4-BE49-F238E27FC236}">
                  <a16:creationId xmlns:a16="http://schemas.microsoft.com/office/drawing/2014/main" id="{DF27D25A-8BB6-89F2-88BA-EC99CED9D5C9}"/>
                </a:ext>
              </a:extLst>
            </p:cNvPr>
            <p:cNvCxnSpPr/>
            <p:nvPr/>
          </p:nvCxnSpPr>
          <p:spPr>
            <a:xfrm>
              <a:off x="914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9" name="Straight Connector 118">
              <a:extLst>
                <a:ext uri="{FF2B5EF4-FFF2-40B4-BE49-F238E27FC236}">
                  <a16:creationId xmlns:a16="http://schemas.microsoft.com/office/drawing/2014/main" id="{C7C7E9B6-8372-FF65-52E4-2E4FB8CA950B}"/>
                </a:ext>
              </a:extLst>
            </p:cNvPr>
            <p:cNvCxnSpPr/>
            <p:nvPr/>
          </p:nvCxnSpPr>
          <p:spPr>
            <a:xfrm>
              <a:off x="1066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0" name="Straight Connector 119">
              <a:extLst>
                <a:ext uri="{FF2B5EF4-FFF2-40B4-BE49-F238E27FC236}">
                  <a16:creationId xmlns:a16="http://schemas.microsoft.com/office/drawing/2014/main" id="{EF62848A-444B-A27C-538D-85FC80445041}"/>
                </a:ext>
              </a:extLst>
            </p:cNvPr>
            <p:cNvCxnSpPr/>
            <p:nvPr/>
          </p:nvCxnSpPr>
          <p:spPr>
            <a:xfrm>
              <a:off x="1219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1" name="Straight Connector 120">
              <a:extLst>
                <a:ext uri="{FF2B5EF4-FFF2-40B4-BE49-F238E27FC236}">
                  <a16:creationId xmlns:a16="http://schemas.microsoft.com/office/drawing/2014/main" id="{BB3C43D7-6636-7093-230D-50427E3D159E}"/>
                </a:ext>
              </a:extLst>
            </p:cNvPr>
            <p:cNvCxnSpPr/>
            <p:nvPr/>
          </p:nvCxnSpPr>
          <p:spPr>
            <a:xfrm>
              <a:off x="13716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2" name="Straight Connector 121">
              <a:extLst>
                <a:ext uri="{FF2B5EF4-FFF2-40B4-BE49-F238E27FC236}">
                  <a16:creationId xmlns:a16="http://schemas.microsoft.com/office/drawing/2014/main" id="{AE0287BF-2117-90CE-0684-FE9BA3DA463E}"/>
                </a:ext>
              </a:extLst>
            </p:cNvPr>
            <p:cNvCxnSpPr/>
            <p:nvPr/>
          </p:nvCxnSpPr>
          <p:spPr>
            <a:xfrm>
              <a:off x="1524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3" name="Straight Connector 122">
              <a:extLst>
                <a:ext uri="{FF2B5EF4-FFF2-40B4-BE49-F238E27FC236}">
                  <a16:creationId xmlns:a16="http://schemas.microsoft.com/office/drawing/2014/main" id="{55DE00F4-07D6-6A45-EF2C-B58E06BD7281}"/>
                </a:ext>
              </a:extLst>
            </p:cNvPr>
            <p:cNvCxnSpPr/>
            <p:nvPr/>
          </p:nvCxnSpPr>
          <p:spPr>
            <a:xfrm>
              <a:off x="1676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4" name="Straight Connector 123">
              <a:extLst>
                <a:ext uri="{FF2B5EF4-FFF2-40B4-BE49-F238E27FC236}">
                  <a16:creationId xmlns:a16="http://schemas.microsoft.com/office/drawing/2014/main" id="{44200A69-56C9-03FF-B6DA-FB9E468B9B01}"/>
                </a:ext>
              </a:extLst>
            </p:cNvPr>
            <p:cNvCxnSpPr/>
            <p:nvPr/>
          </p:nvCxnSpPr>
          <p:spPr>
            <a:xfrm>
              <a:off x="1828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5" name="Straight Connector 124">
              <a:extLst>
                <a:ext uri="{FF2B5EF4-FFF2-40B4-BE49-F238E27FC236}">
                  <a16:creationId xmlns:a16="http://schemas.microsoft.com/office/drawing/2014/main" id="{9C843B94-CFD5-E3A1-5867-6BD08098758C}"/>
                </a:ext>
              </a:extLst>
            </p:cNvPr>
            <p:cNvCxnSpPr/>
            <p:nvPr/>
          </p:nvCxnSpPr>
          <p:spPr>
            <a:xfrm>
              <a:off x="1981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sp>
          <p:nvSpPr>
            <p:cNvPr id="126" name="Rectangle 125">
              <a:extLst>
                <a:ext uri="{FF2B5EF4-FFF2-40B4-BE49-F238E27FC236}">
                  <a16:creationId xmlns:a16="http://schemas.microsoft.com/office/drawing/2014/main" id="{F0099FF0-66A9-FF56-9785-3259536EEC25}"/>
                </a:ext>
              </a:extLst>
            </p:cNvPr>
            <p:cNvSpPr/>
            <p:nvPr/>
          </p:nvSpPr>
          <p:spPr>
            <a:xfrm>
              <a:off x="614362" y="4683919"/>
              <a:ext cx="142875" cy="173829"/>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7" name="Rectangle 126">
              <a:extLst>
                <a:ext uri="{FF2B5EF4-FFF2-40B4-BE49-F238E27FC236}">
                  <a16:creationId xmlns:a16="http://schemas.microsoft.com/office/drawing/2014/main" id="{E9B06771-1D62-83AA-E48D-392E738AAA1B}"/>
                </a:ext>
              </a:extLst>
            </p:cNvPr>
            <p:cNvSpPr/>
            <p:nvPr/>
          </p:nvSpPr>
          <p:spPr>
            <a:xfrm>
              <a:off x="766762" y="4862512"/>
              <a:ext cx="142875" cy="173829"/>
            </a:xfrm>
            <a:prstGeom prst="rect">
              <a:avLst/>
            </a:prstGeom>
            <a:solidFill>
              <a:srgbClr val="FFFF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8" name="Rectangle 127">
              <a:extLst>
                <a:ext uri="{FF2B5EF4-FFF2-40B4-BE49-F238E27FC236}">
                  <a16:creationId xmlns:a16="http://schemas.microsoft.com/office/drawing/2014/main" id="{1188425B-730C-8161-F8C1-CC10857F5F49}"/>
                </a:ext>
              </a:extLst>
            </p:cNvPr>
            <p:cNvSpPr/>
            <p:nvPr/>
          </p:nvSpPr>
          <p:spPr>
            <a:xfrm>
              <a:off x="919163" y="5041106"/>
              <a:ext cx="142875" cy="173829"/>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9" name="Rectangle 128">
              <a:extLst>
                <a:ext uri="{FF2B5EF4-FFF2-40B4-BE49-F238E27FC236}">
                  <a16:creationId xmlns:a16="http://schemas.microsoft.com/office/drawing/2014/main" id="{981D5747-AE7A-1CDD-ECCE-2F444E25B5E4}"/>
                </a:ext>
              </a:extLst>
            </p:cNvPr>
            <p:cNvSpPr/>
            <p:nvPr/>
          </p:nvSpPr>
          <p:spPr>
            <a:xfrm>
              <a:off x="1071563" y="5222081"/>
              <a:ext cx="142875" cy="173829"/>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0" name="Rectangle 129">
              <a:extLst>
                <a:ext uri="{FF2B5EF4-FFF2-40B4-BE49-F238E27FC236}">
                  <a16:creationId xmlns:a16="http://schemas.microsoft.com/office/drawing/2014/main" id="{B6B6F339-1E96-CC32-2F39-87C81E9FA5D6}"/>
                </a:ext>
              </a:extLst>
            </p:cNvPr>
            <p:cNvSpPr/>
            <p:nvPr/>
          </p:nvSpPr>
          <p:spPr>
            <a:xfrm>
              <a:off x="1223963" y="5765005"/>
              <a:ext cx="142875" cy="173829"/>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1" name="Rectangle 130">
              <a:extLst>
                <a:ext uri="{FF2B5EF4-FFF2-40B4-BE49-F238E27FC236}">
                  <a16:creationId xmlns:a16="http://schemas.microsoft.com/office/drawing/2014/main" id="{5D250C31-457A-2210-D883-46741868C1B1}"/>
                </a:ext>
              </a:extLst>
            </p:cNvPr>
            <p:cNvSpPr/>
            <p:nvPr/>
          </p:nvSpPr>
          <p:spPr>
            <a:xfrm>
              <a:off x="1526381" y="5224463"/>
              <a:ext cx="145257" cy="178591"/>
            </a:xfrm>
            <a:prstGeom prst="rect">
              <a:avLst/>
            </a:prstGeom>
            <a:solidFill>
              <a:srgbClr val="EEECE1">
                <a:lumMod val="7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2" name="Rectangle 131">
              <a:extLst>
                <a:ext uri="{FF2B5EF4-FFF2-40B4-BE49-F238E27FC236}">
                  <a16:creationId xmlns:a16="http://schemas.microsoft.com/office/drawing/2014/main" id="{C39FC432-F5C8-3FBC-D913-0F2479B8396A}"/>
                </a:ext>
              </a:extLst>
            </p:cNvPr>
            <p:cNvSpPr/>
            <p:nvPr/>
          </p:nvSpPr>
          <p:spPr>
            <a:xfrm>
              <a:off x="1985962" y="5224463"/>
              <a:ext cx="142875" cy="173829"/>
            </a:xfrm>
            <a:prstGeom prst="rect">
              <a:avLst/>
            </a:prstGeom>
            <a:solidFill>
              <a:srgbClr val="FF99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3" name="Rectangle 132">
              <a:extLst>
                <a:ext uri="{FF2B5EF4-FFF2-40B4-BE49-F238E27FC236}">
                  <a16:creationId xmlns:a16="http://schemas.microsoft.com/office/drawing/2014/main" id="{7FA05794-A054-029F-B766-FC569224808A}"/>
                </a:ext>
              </a:extLst>
            </p:cNvPr>
            <p:cNvSpPr/>
            <p:nvPr/>
          </p:nvSpPr>
          <p:spPr bwMode="auto">
            <a:xfrm>
              <a:off x="457200" y="576262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4" name="Rectangle 133">
              <a:extLst>
                <a:ext uri="{FF2B5EF4-FFF2-40B4-BE49-F238E27FC236}">
                  <a16:creationId xmlns:a16="http://schemas.microsoft.com/office/drawing/2014/main" id="{7DD3D8BD-E48F-CC5C-4FF5-84313B8AAF01}"/>
                </a:ext>
              </a:extLst>
            </p:cNvPr>
            <p:cNvSpPr/>
            <p:nvPr/>
          </p:nvSpPr>
          <p:spPr bwMode="auto">
            <a:xfrm>
              <a:off x="457200" y="558165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5" name="Rectangle 134">
              <a:extLst>
                <a:ext uri="{FF2B5EF4-FFF2-40B4-BE49-F238E27FC236}">
                  <a16:creationId xmlns:a16="http://schemas.microsoft.com/office/drawing/2014/main" id="{1ED77137-B5DB-A8CF-1EAC-31D9664CC1F7}"/>
                </a:ext>
              </a:extLst>
            </p:cNvPr>
            <p:cNvSpPr/>
            <p:nvPr/>
          </p:nvSpPr>
          <p:spPr bwMode="auto">
            <a:xfrm>
              <a:off x="457202" y="467677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6" name="Rectangle 135">
              <a:extLst>
                <a:ext uri="{FF2B5EF4-FFF2-40B4-BE49-F238E27FC236}">
                  <a16:creationId xmlns:a16="http://schemas.microsoft.com/office/drawing/2014/main" id="{DF77A9C6-CD68-2EAE-9281-BF1355302D11}"/>
                </a:ext>
              </a:extLst>
            </p:cNvPr>
            <p:cNvSpPr/>
            <p:nvPr/>
          </p:nvSpPr>
          <p:spPr bwMode="auto">
            <a:xfrm>
              <a:off x="457201" y="485775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7" name="Rectangle 136">
              <a:extLst>
                <a:ext uri="{FF2B5EF4-FFF2-40B4-BE49-F238E27FC236}">
                  <a16:creationId xmlns:a16="http://schemas.microsoft.com/office/drawing/2014/main" id="{D676A2BD-51CB-A7A0-F5EF-6206056B16C2}"/>
                </a:ext>
              </a:extLst>
            </p:cNvPr>
            <p:cNvSpPr/>
            <p:nvPr/>
          </p:nvSpPr>
          <p:spPr bwMode="auto">
            <a:xfrm>
              <a:off x="457201" y="503872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8" name="Rectangle 137">
              <a:extLst>
                <a:ext uri="{FF2B5EF4-FFF2-40B4-BE49-F238E27FC236}">
                  <a16:creationId xmlns:a16="http://schemas.microsoft.com/office/drawing/2014/main" id="{B54A242E-156D-B6EC-44E9-C98A5EE67A02}"/>
                </a:ext>
              </a:extLst>
            </p:cNvPr>
            <p:cNvSpPr/>
            <p:nvPr/>
          </p:nvSpPr>
          <p:spPr bwMode="auto">
            <a:xfrm>
              <a:off x="457201" y="5219700"/>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139" name="Rectangle 138">
              <a:extLst>
                <a:ext uri="{FF2B5EF4-FFF2-40B4-BE49-F238E27FC236}">
                  <a16:creationId xmlns:a16="http://schemas.microsoft.com/office/drawing/2014/main" id="{1789AC1F-1201-3D62-33E2-63683CAC92FD}"/>
                </a:ext>
              </a:extLst>
            </p:cNvPr>
            <p:cNvSpPr/>
            <p:nvPr/>
          </p:nvSpPr>
          <p:spPr bwMode="auto">
            <a:xfrm>
              <a:off x="457201" y="5400675"/>
              <a:ext cx="1676399" cy="180975"/>
            </a:xfrm>
            <a:prstGeom prst="rect">
              <a:avLst/>
            </a:prstGeom>
            <a:no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140" name="Text Placeholder 7">
            <a:extLst>
              <a:ext uri="{FF2B5EF4-FFF2-40B4-BE49-F238E27FC236}">
                <a16:creationId xmlns:a16="http://schemas.microsoft.com/office/drawing/2014/main" id="{E20DD467-AA69-74EC-081A-E58787C1CD37}"/>
              </a:ext>
            </a:extLst>
          </p:cNvPr>
          <p:cNvSpPr txBox="1">
            <a:spLocks/>
          </p:cNvSpPr>
          <p:nvPr/>
        </p:nvSpPr>
        <p:spPr>
          <a:xfrm>
            <a:off x="1595120" y="3728747"/>
            <a:ext cx="2514600" cy="487362"/>
          </a:xfrm>
          <a:prstGeom prst="rect">
            <a:avLst/>
          </a:prstGeom>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Column-Family</a:t>
            </a:r>
          </a:p>
        </p:txBody>
      </p:sp>
      <p:sp>
        <p:nvSpPr>
          <p:cNvPr id="141" name="TextBox 140">
            <a:extLst>
              <a:ext uri="{FF2B5EF4-FFF2-40B4-BE49-F238E27FC236}">
                <a16:creationId xmlns:a16="http://schemas.microsoft.com/office/drawing/2014/main" id="{09CD8525-E2C2-92CB-0A6B-BF30C151DEB5}"/>
              </a:ext>
            </a:extLst>
          </p:cNvPr>
          <p:cNvSpPr txBox="1"/>
          <p:nvPr/>
        </p:nvSpPr>
        <p:spPr>
          <a:xfrm>
            <a:off x="4932222" y="6233999"/>
            <a:ext cx="5244705" cy="369332"/>
          </a:xfrm>
          <a:prstGeom prst="rect">
            <a:avLst/>
          </a:prstGeom>
          <a:noFill/>
        </p:spPr>
        <p:txBody>
          <a:bodyPr wrap="none" rtlCol="0">
            <a:spAutoFit/>
          </a:bodyPr>
          <a:lstStyle/>
          <a:p>
            <a:r>
              <a:rPr lang="en-US" dirty="0"/>
              <a:t>There is no once-size-fits all.  There are only tradeoffs.</a:t>
            </a:r>
          </a:p>
        </p:txBody>
      </p:sp>
    </p:spTree>
    <p:extLst>
      <p:ext uri="{BB962C8B-B14F-4D97-AF65-F5344CB8AC3E}">
        <p14:creationId xmlns:p14="http://schemas.microsoft.com/office/powerpoint/2010/main" val="346975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51A-1858-0A85-7A5C-795BE6A49C74}"/>
              </a:ext>
            </a:extLst>
          </p:cNvPr>
          <p:cNvSpPr>
            <a:spLocks noGrp="1"/>
          </p:cNvSpPr>
          <p:nvPr>
            <p:ph type="title"/>
          </p:nvPr>
        </p:nvSpPr>
        <p:spPr/>
        <p:txBody>
          <a:bodyPr>
            <a:normAutofit fontScale="90000"/>
          </a:bodyPr>
          <a:lstStyle/>
          <a:p>
            <a:r>
              <a:rPr lang="en-US" dirty="0"/>
              <a:t>Architecture Tradeoffs in Generative AI</a:t>
            </a:r>
          </a:p>
        </p:txBody>
      </p:sp>
      <p:sp>
        <p:nvSpPr>
          <p:cNvPr id="3" name="Content Placeholder 2">
            <a:extLst>
              <a:ext uri="{FF2B5EF4-FFF2-40B4-BE49-F238E27FC236}">
                <a16:creationId xmlns:a16="http://schemas.microsoft.com/office/drawing/2014/main" id="{550158FF-C838-69ED-0598-936A5B8756B2}"/>
              </a:ext>
            </a:extLst>
          </p:cNvPr>
          <p:cNvSpPr>
            <a:spLocks noGrp="1"/>
          </p:cNvSpPr>
          <p:nvPr>
            <p:ph idx="1"/>
          </p:nvPr>
        </p:nvSpPr>
        <p:spPr/>
        <p:txBody>
          <a:bodyPr/>
          <a:lstStyle/>
          <a:p>
            <a:r>
              <a:rPr lang="en-US" dirty="0"/>
              <a:t>Finetune or Prompt Enrichment?</a:t>
            </a:r>
          </a:p>
          <a:p>
            <a:r>
              <a:rPr lang="en-US" dirty="0"/>
              <a:t>Small model or large model?</a:t>
            </a:r>
          </a:p>
          <a:p>
            <a:r>
              <a:rPr lang="en-US" dirty="0"/>
              <a:t>Small context window or large?</a:t>
            </a:r>
          </a:p>
          <a:p>
            <a:r>
              <a:rPr lang="en-US" dirty="0"/>
              <a:t>Faster response time or higher quality?</a:t>
            </a:r>
          </a:p>
          <a:p>
            <a:r>
              <a:rPr lang="en-US" dirty="0"/>
              <a:t>Vector database or graph database?</a:t>
            </a:r>
          </a:p>
          <a:p>
            <a:r>
              <a:rPr lang="en-US" dirty="0"/>
              <a:t>Security at the database or application level?</a:t>
            </a:r>
          </a:p>
          <a:p>
            <a:pPr lvl="1"/>
            <a:r>
              <a:rPr lang="en-US" dirty="0"/>
              <a:t>All public documents or role-based access control?</a:t>
            </a:r>
          </a:p>
        </p:txBody>
      </p:sp>
      <p:sp>
        <p:nvSpPr>
          <p:cNvPr id="4" name="Slide Number Placeholder 3">
            <a:extLst>
              <a:ext uri="{FF2B5EF4-FFF2-40B4-BE49-F238E27FC236}">
                <a16:creationId xmlns:a16="http://schemas.microsoft.com/office/drawing/2014/main" id="{DB034D53-1E29-D9CE-8089-6506A1F39983}"/>
              </a:ext>
            </a:extLst>
          </p:cNvPr>
          <p:cNvSpPr>
            <a:spLocks noGrp="1"/>
          </p:cNvSpPr>
          <p:nvPr>
            <p:ph type="sldNum" sz="quarter" idx="12"/>
          </p:nvPr>
        </p:nvSpPr>
        <p:spPr/>
        <p:txBody>
          <a:bodyPr/>
          <a:lstStyle/>
          <a:p>
            <a:fld id="{E4E17628-BB69-494D-BA8C-C14032583637}" type="slidenum">
              <a:rPr lang="en-US" smtClean="0"/>
              <a:t>13</a:t>
            </a:fld>
            <a:endParaRPr lang="en-US"/>
          </a:p>
        </p:txBody>
      </p:sp>
    </p:spTree>
    <p:extLst>
      <p:ext uri="{BB962C8B-B14F-4D97-AF65-F5344CB8AC3E}">
        <p14:creationId xmlns:p14="http://schemas.microsoft.com/office/powerpoint/2010/main" val="36500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CE1-AA8C-1F9F-F31C-C44EBF3422C7}"/>
              </a:ext>
            </a:extLst>
          </p:cNvPr>
          <p:cNvSpPr>
            <a:spLocks noGrp="1"/>
          </p:cNvSpPr>
          <p:nvPr>
            <p:ph type="title"/>
          </p:nvPr>
        </p:nvSpPr>
        <p:spPr/>
        <p:txBody>
          <a:bodyPr>
            <a:normAutofit fontScale="90000"/>
          </a:bodyPr>
          <a:lstStyle/>
          <a:p>
            <a:r>
              <a:rPr lang="en-US" dirty="0"/>
              <a:t>Key GenAI Concepts</a:t>
            </a:r>
          </a:p>
        </p:txBody>
      </p:sp>
      <p:sp>
        <p:nvSpPr>
          <p:cNvPr id="3" name="Content Placeholder 2">
            <a:extLst>
              <a:ext uri="{FF2B5EF4-FFF2-40B4-BE49-F238E27FC236}">
                <a16:creationId xmlns:a16="http://schemas.microsoft.com/office/drawing/2014/main" id="{24750C69-B90C-28C4-3DB4-6FAAAD9C3C2A}"/>
              </a:ext>
            </a:extLst>
          </p:cNvPr>
          <p:cNvSpPr>
            <a:spLocks noGrp="1"/>
          </p:cNvSpPr>
          <p:nvPr>
            <p:ph idx="1"/>
          </p:nvPr>
        </p:nvSpPr>
        <p:spPr>
          <a:xfrm>
            <a:off x="838200" y="1465294"/>
            <a:ext cx="10515600" cy="4802502"/>
          </a:xfrm>
        </p:spPr>
        <p:txBody>
          <a:bodyPr>
            <a:normAutofit fontScale="92500" lnSpcReduction="20000"/>
          </a:bodyPr>
          <a:lstStyle/>
          <a:p>
            <a:r>
              <a:rPr lang="en-US" dirty="0"/>
              <a:t>Neural networks</a:t>
            </a:r>
          </a:p>
          <a:p>
            <a:r>
              <a:rPr lang="en-US" dirty="0"/>
              <a:t>Large language models</a:t>
            </a:r>
          </a:p>
          <a:p>
            <a:r>
              <a:rPr lang="en-US" dirty="0"/>
              <a:t>Prompts</a:t>
            </a:r>
          </a:p>
          <a:p>
            <a:r>
              <a:rPr lang="en-US" dirty="0"/>
              <a:t>Tokens</a:t>
            </a:r>
          </a:p>
          <a:p>
            <a:r>
              <a:rPr lang="en-US" dirty="0"/>
              <a:t>Prompt context window</a:t>
            </a:r>
          </a:p>
          <a:p>
            <a:r>
              <a:rPr lang="en-US" dirty="0"/>
              <a:t>Prompt design and engineering</a:t>
            </a:r>
          </a:p>
          <a:p>
            <a:r>
              <a:rPr lang="en-US" dirty="0"/>
              <a:t>Embeddings</a:t>
            </a:r>
          </a:p>
          <a:p>
            <a:r>
              <a:rPr lang="en-US" dirty="0"/>
              <a:t>Concept Index (Vector database)</a:t>
            </a:r>
          </a:p>
          <a:p>
            <a:r>
              <a:rPr lang="en-US" dirty="0"/>
              <a:t>Comparison and Similarity</a:t>
            </a:r>
          </a:p>
          <a:p>
            <a:r>
              <a:rPr lang="en-US" dirty="0"/>
              <a:t>Classification</a:t>
            </a:r>
          </a:p>
          <a:p>
            <a:r>
              <a:rPr lang="en-US" dirty="0"/>
              <a:t>Multimodal</a:t>
            </a:r>
          </a:p>
          <a:p>
            <a:endParaRPr lang="en-US" dirty="0"/>
          </a:p>
        </p:txBody>
      </p:sp>
      <p:sp>
        <p:nvSpPr>
          <p:cNvPr id="4" name="Slide Number Placeholder 3">
            <a:extLst>
              <a:ext uri="{FF2B5EF4-FFF2-40B4-BE49-F238E27FC236}">
                <a16:creationId xmlns:a16="http://schemas.microsoft.com/office/drawing/2014/main" id="{751B0FBA-80D2-10BF-028A-EA6A967287A9}"/>
              </a:ext>
            </a:extLst>
          </p:cNvPr>
          <p:cNvSpPr>
            <a:spLocks noGrp="1"/>
          </p:cNvSpPr>
          <p:nvPr>
            <p:ph type="sldNum" sz="quarter" idx="12"/>
          </p:nvPr>
        </p:nvSpPr>
        <p:spPr/>
        <p:txBody>
          <a:bodyPr/>
          <a:lstStyle/>
          <a:p>
            <a:fld id="{E4E17628-BB69-494D-BA8C-C14032583637}" type="slidenum">
              <a:rPr lang="en-US" smtClean="0"/>
              <a:t>14</a:t>
            </a:fld>
            <a:endParaRPr lang="en-US"/>
          </a:p>
        </p:txBody>
      </p:sp>
    </p:spTree>
    <p:extLst>
      <p:ext uri="{BB962C8B-B14F-4D97-AF65-F5344CB8AC3E}">
        <p14:creationId xmlns:p14="http://schemas.microsoft.com/office/powerpoint/2010/main" val="51991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EFD-E329-D3E4-2A5E-170D6E52FF4C}"/>
              </a:ext>
            </a:extLst>
          </p:cNvPr>
          <p:cNvSpPr>
            <a:spLocks noGrp="1"/>
          </p:cNvSpPr>
          <p:nvPr>
            <p:ph type="title"/>
          </p:nvPr>
        </p:nvSpPr>
        <p:spPr/>
        <p:txBody>
          <a:bodyPr>
            <a:normAutofit fontScale="90000"/>
          </a:bodyPr>
          <a:lstStyle/>
          <a:p>
            <a:r>
              <a:rPr lang="en-US" dirty="0"/>
              <a:t>Deep Neural Network</a:t>
            </a:r>
          </a:p>
        </p:txBody>
      </p:sp>
      <p:sp>
        <p:nvSpPr>
          <p:cNvPr id="3" name="Content Placeholder 2">
            <a:extLst>
              <a:ext uri="{FF2B5EF4-FFF2-40B4-BE49-F238E27FC236}">
                <a16:creationId xmlns:a16="http://schemas.microsoft.com/office/drawing/2014/main" id="{D99041C0-22DE-E3C7-333E-F2273E7EC0A5}"/>
              </a:ext>
            </a:extLst>
          </p:cNvPr>
          <p:cNvSpPr>
            <a:spLocks noGrp="1"/>
          </p:cNvSpPr>
          <p:nvPr>
            <p:ph idx="1"/>
          </p:nvPr>
        </p:nvSpPr>
        <p:spPr>
          <a:xfrm>
            <a:off x="589722" y="5786203"/>
            <a:ext cx="10515600" cy="628949"/>
          </a:xfrm>
        </p:spPr>
        <p:txBody>
          <a:bodyPr/>
          <a:lstStyle/>
          <a:p>
            <a:r>
              <a:rPr lang="en-US" dirty="0"/>
              <a:t>Image source:</a:t>
            </a:r>
          </a:p>
        </p:txBody>
      </p:sp>
      <p:sp>
        <p:nvSpPr>
          <p:cNvPr id="4" name="Slide Number Placeholder 3">
            <a:extLst>
              <a:ext uri="{FF2B5EF4-FFF2-40B4-BE49-F238E27FC236}">
                <a16:creationId xmlns:a16="http://schemas.microsoft.com/office/drawing/2014/main" id="{45B54FE3-20F4-DAF3-152F-89028FCD8386}"/>
              </a:ext>
            </a:extLst>
          </p:cNvPr>
          <p:cNvSpPr>
            <a:spLocks noGrp="1"/>
          </p:cNvSpPr>
          <p:nvPr>
            <p:ph type="sldNum" sz="quarter" idx="12"/>
          </p:nvPr>
        </p:nvSpPr>
        <p:spPr/>
        <p:txBody>
          <a:bodyPr/>
          <a:lstStyle/>
          <a:p>
            <a:fld id="{E4E17628-BB69-494D-BA8C-C14032583637}" type="slidenum">
              <a:rPr lang="en-US" smtClean="0"/>
              <a:t>15</a:t>
            </a:fld>
            <a:endParaRPr lang="en-US"/>
          </a:p>
        </p:txBody>
      </p:sp>
      <p:pic>
        <p:nvPicPr>
          <p:cNvPr id="10242" name="Picture 2">
            <a:extLst>
              <a:ext uri="{FF2B5EF4-FFF2-40B4-BE49-F238E27FC236}">
                <a16:creationId xmlns:a16="http://schemas.microsoft.com/office/drawing/2014/main" id="{36957456-3130-5EC4-6F82-D0DCF25DD5E7}"/>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69429" y="1172980"/>
            <a:ext cx="9173980" cy="451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1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CE67-5056-95E2-2269-568516F74BC8}"/>
              </a:ext>
            </a:extLst>
          </p:cNvPr>
          <p:cNvSpPr>
            <a:spLocks noGrp="1"/>
          </p:cNvSpPr>
          <p:nvPr>
            <p:ph type="title"/>
          </p:nvPr>
        </p:nvSpPr>
        <p:spPr>
          <a:xfrm>
            <a:off x="457199" y="233757"/>
            <a:ext cx="11402500" cy="530852"/>
          </a:xfrm>
        </p:spPr>
        <p:txBody>
          <a:bodyPr>
            <a:normAutofit fontScale="90000"/>
          </a:bodyPr>
          <a:lstStyle/>
          <a:p>
            <a:r>
              <a:rPr lang="en-US" dirty="0"/>
              <a:t>Comparing Items: The Geospatial Metaphor</a:t>
            </a:r>
          </a:p>
        </p:txBody>
      </p:sp>
      <p:sp>
        <p:nvSpPr>
          <p:cNvPr id="3" name="Content Placeholder 2">
            <a:extLst>
              <a:ext uri="{FF2B5EF4-FFF2-40B4-BE49-F238E27FC236}">
                <a16:creationId xmlns:a16="http://schemas.microsoft.com/office/drawing/2014/main" id="{3983C706-F5B3-EC4F-423E-26B04FC681DF}"/>
              </a:ext>
            </a:extLst>
          </p:cNvPr>
          <p:cNvSpPr>
            <a:spLocks noGrp="1"/>
          </p:cNvSpPr>
          <p:nvPr>
            <p:ph idx="1"/>
          </p:nvPr>
        </p:nvSpPr>
        <p:spPr>
          <a:xfrm>
            <a:off x="457199" y="5073864"/>
            <a:ext cx="10001796" cy="1253349"/>
          </a:xfrm>
        </p:spPr>
        <p:txBody>
          <a:bodyPr wrap="square">
            <a:noAutofit/>
          </a:bodyPr>
          <a:lstStyle/>
          <a:p>
            <a:pPr marL="285750" indent="-285750">
              <a:buFont typeface="Arial" panose="020B0604020202020204" pitchFamily="34" charset="0"/>
              <a:buChar char="•"/>
            </a:pPr>
            <a:r>
              <a:rPr lang="en-US" sz="1800" dirty="0"/>
              <a:t>Any two locations have a “distance” in space between them</a:t>
            </a:r>
          </a:p>
          <a:p>
            <a:pPr marL="285750" indent="-285750">
              <a:buFont typeface="Arial" panose="020B0604020202020204" pitchFamily="34" charset="0"/>
              <a:buChar char="•"/>
            </a:pPr>
            <a:r>
              <a:rPr lang="en-US" sz="1800" dirty="0"/>
              <a:t>We extend this to more than two dimensions</a:t>
            </a:r>
          </a:p>
          <a:p>
            <a:pPr marL="285750" indent="-285750">
              <a:buFont typeface="Arial" panose="020B0604020202020204" pitchFamily="34" charset="0"/>
              <a:buChar char="•"/>
            </a:pPr>
            <a:r>
              <a:rPr lang="en-US" sz="1800" dirty="0"/>
              <a:t>An embedding is expressed as a set of “coordinates” in a 200-dimensional space</a:t>
            </a:r>
          </a:p>
        </p:txBody>
      </p:sp>
      <p:pic>
        <p:nvPicPr>
          <p:cNvPr id="4" name="Picture 3">
            <a:extLst>
              <a:ext uri="{FF2B5EF4-FFF2-40B4-BE49-F238E27FC236}">
                <a16:creationId xmlns:a16="http://schemas.microsoft.com/office/drawing/2014/main" id="{E687D202-0CAA-0B14-2FF5-D2EAFBEDDE39}"/>
              </a:ext>
            </a:extLst>
          </p:cNvPr>
          <p:cNvPicPr>
            <a:picLocks noChangeAspect="1"/>
          </p:cNvPicPr>
          <p:nvPr/>
        </p:nvPicPr>
        <p:blipFill>
          <a:blip r:embed="rId3"/>
          <a:stretch>
            <a:fillRect/>
          </a:stretch>
        </p:blipFill>
        <p:spPr>
          <a:xfrm>
            <a:off x="1961886" y="1286335"/>
            <a:ext cx="7772400" cy="3636818"/>
          </a:xfrm>
          <a:prstGeom prst="rect">
            <a:avLst/>
          </a:prstGeom>
        </p:spPr>
      </p:pic>
    </p:spTree>
    <p:extLst>
      <p:ext uri="{BB962C8B-B14F-4D97-AF65-F5344CB8AC3E}">
        <p14:creationId xmlns:p14="http://schemas.microsoft.com/office/powerpoint/2010/main" val="35715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Text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90289" y="1804481"/>
            <a:ext cx="3327950" cy="3249038"/>
          </a:xfrm>
          <a:prstGeom prst="rect">
            <a:avLst/>
          </a:prstGeom>
        </p:spPr>
      </p:pic>
      <p:sp>
        <p:nvSpPr>
          <p:cNvPr id="5" name="Snip Single Corner Rectangle 4">
            <a:extLst>
              <a:ext uri="{FF2B5EF4-FFF2-40B4-BE49-F238E27FC236}">
                <a16:creationId xmlns:a16="http://schemas.microsoft.com/office/drawing/2014/main" id="{E63D7F84-5975-A371-184D-A340E451EB8C}"/>
              </a:ext>
            </a:extLst>
          </p:cNvPr>
          <p:cNvSpPr/>
          <p:nvPr/>
        </p:nvSpPr>
        <p:spPr bwMode="gray">
          <a:xfrm>
            <a:off x="1114098" y="2480441"/>
            <a:ext cx="3327950" cy="1053661"/>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400">
                <a:solidFill>
                  <a:schemeClr val="tx1">
                    <a:lumMod val="50000"/>
                  </a:schemeClr>
                </a:solidFill>
              </a:rPr>
              <a:t>How many family practice physicians are there in Minneapolis that are taking new Medicare patients? </a:t>
            </a:r>
          </a:p>
        </p:txBody>
      </p:sp>
      <p:cxnSp>
        <p:nvCxnSpPr>
          <p:cNvPr id="7" name="Straight Connector 6">
            <a:extLst>
              <a:ext uri="{FF2B5EF4-FFF2-40B4-BE49-F238E27FC236}">
                <a16:creationId xmlns:a16="http://schemas.microsoft.com/office/drawing/2014/main" id="{BE50D155-C159-F26E-0CE3-59B7A0F74C1D}"/>
              </a:ext>
            </a:extLst>
          </p:cNvPr>
          <p:cNvCxnSpPr>
            <a:stCxn id="5" idx="0"/>
          </p:cNvCxnSpPr>
          <p:nvPr/>
        </p:nvCxnSpPr>
        <p:spPr bwMode="gray">
          <a:xfrm flipV="1">
            <a:off x="4442048" y="2995448"/>
            <a:ext cx="1948241" cy="1182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BF7B2-358C-3DF6-FB1B-6202D3B99ED1}"/>
              </a:ext>
            </a:extLst>
          </p:cNvPr>
          <p:cNvSpPr txBox="1"/>
          <p:nvPr/>
        </p:nvSpPr>
        <p:spPr bwMode="gray">
          <a:xfrm>
            <a:off x="2322787" y="1933904"/>
            <a:ext cx="610360" cy="369332"/>
          </a:xfrm>
          <a:prstGeom prst="rect">
            <a:avLst/>
          </a:prstGeom>
          <a:noFill/>
        </p:spPr>
        <p:txBody>
          <a:bodyPr vert="horz" wrap="none" lIns="0" tIns="0" rIns="0" bIns="0" rtlCol="0">
            <a:spAutoFit/>
          </a:bodyPr>
          <a:lstStyle/>
          <a:p>
            <a:pPr algn="l">
              <a:spcBef>
                <a:spcPts val="600"/>
              </a:spcBef>
            </a:pPr>
            <a:r>
              <a:rPr lang="en-US" sz="2400" b="1"/>
              <a:t>Text</a:t>
            </a:r>
          </a:p>
        </p:txBody>
      </p:sp>
      <p:sp>
        <p:nvSpPr>
          <p:cNvPr id="9" name="TextBox 8">
            <a:extLst>
              <a:ext uri="{FF2B5EF4-FFF2-40B4-BE49-F238E27FC236}">
                <a16:creationId xmlns:a16="http://schemas.microsoft.com/office/drawing/2014/main" id="{94600576-77D8-9C30-D1B5-89C05AB70328}"/>
              </a:ext>
            </a:extLst>
          </p:cNvPr>
          <p:cNvSpPr txBox="1"/>
          <p:nvPr/>
        </p:nvSpPr>
        <p:spPr bwMode="gray">
          <a:xfrm>
            <a:off x="6719071" y="1373895"/>
            <a:ext cx="2368854" cy="369332"/>
          </a:xfrm>
          <a:prstGeom prst="rect">
            <a:avLst/>
          </a:prstGeom>
          <a:noFill/>
        </p:spPr>
        <p:txBody>
          <a:bodyPr vert="horz" wrap="none" lIns="0" tIns="0" rIns="0" bIns="0" rtlCol="0">
            <a:spAutoFit/>
          </a:bodyPr>
          <a:lstStyle/>
          <a:p>
            <a:pPr algn="l">
              <a:spcBef>
                <a:spcPts val="600"/>
              </a:spcBef>
            </a:pPr>
            <a:r>
              <a:rPr lang="en-US" sz="2400" b="1" dirty="0"/>
              <a:t>Text Embedding</a:t>
            </a:r>
          </a:p>
        </p:txBody>
      </p:sp>
      <p:sp>
        <p:nvSpPr>
          <p:cNvPr id="10" name="TextBox 9">
            <a:extLst>
              <a:ext uri="{FF2B5EF4-FFF2-40B4-BE49-F238E27FC236}">
                <a16:creationId xmlns:a16="http://schemas.microsoft.com/office/drawing/2014/main" id="{61A5DCC1-601F-BCB1-2320-5E25107521E6}"/>
              </a:ext>
            </a:extLst>
          </p:cNvPr>
          <p:cNvSpPr txBox="1"/>
          <p:nvPr/>
        </p:nvSpPr>
        <p:spPr bwMode="gray">
          <a:xfrm>
            <a:off x="6916048" y="4670854"/>
            <a:ext cx="1974900" cy="276999"/>
          </a:xfrm>
          <a:prstGeom prst="rect">
            <a:avLst/>
          </a:prstGeom>
          <a:noFill/>
        </p:spPr>
        <p:txBody>
          <a:bodyPr vert="horz" wrap="none" lIns="0" tIns="0" rIns="0" bIns="0" rtlCol="0">
            <a:spAutoFit/>
          </a:bodyPr>
          <a:lstStyle/>
          <a:p>
            <a:pPr algn="l">
              <a:spcBef>
                <a:spcPts val="600"/>
              </a:spcBef>
            </a:pPr>
            <a:r>
              <a:rPr lang="en-US"/>
              <a:t>128 decimal values</a:t>
            </a:r>
          </a:p>
        </p:txBody>
      </p:sp>
    </p:spTree>
    <p:extLst>
      <p:ext uri="{BB962C8B-B14F-4D97-AF65-F5344CB8AC3E}">
        <p14:creationId xmlns:p14="http://schemas.microsoft.com/office/powerpoint/2010/main" val="389037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Graph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a:blip r:embed="rId3"/>
          <a:stretch>
            <a:fillRect/>
          </a:stretch>
        </p:blipFill>
        <p:spPr>
          <a:xfrm>
            <a:off x="1358894" y="1368897"/>
            <a:ext cx="8779759" cy="3708941"/>
          </a:xfrm>
          <a:prstGeom prst="rect">
            <a:avLst/>
          </a:prstGeom>
        </p:spPr>
      </p:pic>
      <p:sp>
        <p:nvSpPr>
          <p:cNvPr id="5" name="TextBox 4">
            <a:extLst>
              <a:ext uri="{FF2B5EF4-FFF2-40B4-BE49-F238E27FC236}">
                <a16:creationId xmlns:a16="http://schemas.microsoft.com/office/drawing/2014/main" id="{4A0933FF-818E-847A-0903-8153F4A685A0}"/>
              </a:ext>
            </a:extLst>
          </p:cNvPr>
          <p:cNvSpPr txBox="1"/>
          <p:nvPr/>
        </p:nvSpPr>
        <p:spPr bwMode="gray">
          <a:xfrm>
            <a:off x="7274394" y="4695567"/>
            <a:ext cx="1974900" cy="276999"/>
          </a:xfrm>
          <a:prstGeom prst="rect">
            <a:avLst/>
          </a:prstGeom>
          <a:noFill/>
        </p:spPr>
        <p:txBody>
          <a:bodyPr vert="horz" wrap="none" lIns="0" tIns="0" rIns="0" bIns="0" rtlCol="0">
            <a:spAutoFit/>
          </a:bodyPr>
          <a:lstStyle/>
          <a:p>
            <a:pPr algn="l">
              <a:spcBef>
                <a:spcPts val="600"/>
              </a:spcBef>
            </a:pPr>
            <a:r>
              <a:rPr lang="en-US"/>
              <a:t>256 decimal values</a:t>
            </a:r>
          </a:p>
        </p:txBody>
      </p:sp>
      <p:sp>
        <p:nvSpPr>
          <p:cNvPr id="6" name="TextBox 5">
            <a:extLst>
              <a:ext uri="{FF2B5EF4-FFF2-40B4-BE49-F238E27FC236}">
                <a16:creationId xmlns:a16="http://schemas.microsoft.com/office/drawing/2014/main" id="{1BC4D8C4-4D89-CE6E-8287-5B6437EEEB5C}"/>
              </a:ext>
            </a:extLst>
          </p:cNvPr>
          <p:cNvSpPr txBox="1"/>
          <p:nvPr/>
        </p:nvSpPr>
        <p:spPr bwMode="gray">
          <a:xfrm>
            <a:off x="1470454" y="5273659"/>
            <a:ext cx="4497513" cy="215444"/>
          </a:xfrm>
          <a:prstGeom prst="rect">
            <a:avLst/>
          </a:prstGeom>
          <a:noFill/>
        </p:spPr>
        <p:txBody>
          <a:bodyPr vert="horz" wrap="none" lIns="0" tIns="0" rIns="0" bIns="0" rtlCol="0">
            <a:spAutoFit/>
          </a:bodyPr>
          <a:lstStyle/>
          <a:p>
            <a:pPr algn="l">
              <a:spcBef>
                <a:spcPts val="600"/>
              </a:spcBef>
            </a:pPr>
            <a:r>
              <a:rPr lang="en-US" sz="1400"/>
              <a:t> A Representation of a Physician, Member, Customer etc.</a:t>
            </a:r>
          </a:p>
        </p:txBody>
      </p:sp>
    </p:spTree>
    <p:extLst>
      <p:ext uri="{BB962C8B-B14F-4D97-AF65-F5344CB8AC3E}">
        <p14:creationId xmlns:p14="http://schemas.microsoft.com/office/powerpoint/2010/main" val="235434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F4D73-F7BF-FEBA-CCB7-BFFA7BD2230E}"/>
              </a:ext>
            </a:extLst>
          </p:cNvPr>
          <p:cNvSpPr>
            <a:spLocks noGrp="1"/>
          </p:cNvSpPr>
          <p:nvPr>
            <p:ph type="title"/>
          </p:nvPr>
        </p:nvSpPr>
        <p:spPr/>
        <p:txBody>
          <a:bodyPr>
            <a:normAutofit fontScale="90000"/>
          </a:bodyPr>
          <a:lstStyle/>
          <a:p>
            <a:r>
              <a:rPr lang="en-US" dirty="0"/>
              <a:t>GenAI is about </a:t>
            </a:r>
            <a:r>
              <a:rPr lang="en-US" dirty="0">
                <a:solidFill>
                  <a:schemeClr val="accent2"/>
                </a:solidFill>
              </a:rPr>
              <a:t>Comparison </a:t>
            </a:r>
            <a:r>
              <a:rPr lang="en-US" dirty="0"/>
              <a:t>(not counting)</a:t>
            </a:r>
          </a:p>
        </p:txBody>
      </p:sp>
      <p:sp>
        <p:nvSpPr>
          <p:cNvPr id="6" name="Text Placeholder 5">
            <a:extLst>
              <a:ext uri="{FF2B5EF4-FFF2-40B4-BE49-F238E27FC236}">
                <a16:creationId xmlns:a16="http://schemas.microsoft.com/office/drawing/2014/main" id="{31BF0112-797E-9916-53C4-6B3F46E82B5F}"/>
              </a:ext>
            </a:extLst>
          </p:cNvPr>
          <p:cNvSpPr>
            <a:spLocks noGrp="1"/>
          </p:cNvSpPr>
          <p:nvPr>
            <p:ph type="body" idx="1"/>
          </p:nvPr>
        </p:nvSpPr>
        <p:spPr>
          <a:xfrm>
            <a:off x="611641" y="1629323"/>
            <a:ext cx="5157787" cy="507153"/>
          </a:xfrm>
        </p:spPr>
        <p:txBody>
          <a:bodyPr/>
          <a:lstStyle/>
          <a:p>
            <a:pPr algn="ctr"/>
            <a:r>
              <a:rPr lang="en-US" dirty="0"/>
              <a:t>Old Way: Counts and Amounts</a:t>
            </a:r>
          </a:p>
        </p:txBody>
      </p:sp>
      <p:sp>
        <p:nvSpPr>
          <p:cNvPr id="7" name="Content Placeholder 6">
            <a:extLst>
              <a:ext uri="{FF2B5EF4-FFF2-40B4-BE49-F238E27FC236}">
                <a16:creationId xmlns:a16="http://schemas.microsoft.com/office/drawing/2014/main" id="{D687F2A4-74F5-F2B7-40B0-FEB6EA7BDED8}"/>
              </a:ext>
            </a:extLst>
          </p:cNvPr>
          <p:cNvSpPr>
            <a:spLocks noGrp="1"/>
          </p:cNvSpPr>
          <p:nvPr>
            <p:ph sz="half" idx="2"/>
          </p:nvPr>
        </p:nvSpPr>
        <p:spPr>
          <a:xfrm>
            <a:off x="437016" y="4798880"/>
            <a:ext cx="5157787" cy="1194159"/>
          </a:xfrm>
        </p:spPr>
        <p:txBody>
          <a:bodyPr>
            <a:normAutofit fontScale="92500" lnSpcReduction="10000"/>
          </a:bodyPr>
          <a:lstStyle/>
          <a:p>
            <a:r>
              <a:rPr lang="en-US" dirty="0"/>
              <a:t>How do we store knowledge for fast counting?</a:t>
            </a:r>
          </a:p>
          <a:p>
            <a:r>
              <a:rPr lang="en-US" dirty="0"/>
              <a:t>Tables and OLAP Cubes</a:t>
            </a:r>
          </a:p>
        </p:txBody>
      </p:sp>
      <p:sp>
        <p:nvSpPr>
          <p:cNvPr id="8" name="Text Placeholder 7">
            <a:extLst>
              <a:ext uri="{FF2B5EF4-FFF2-40B4-BE49-F238E27FC236}">
                <a16:creationId xmlns:a16="http://schemas.microsoft.com/office/drawing/2014/main" id="{CF50DE64-D255-CD0E-B18B-957B8EFBEA37}"/>
              </a:ext>
            </a:extLst>
          </p:cNvPr>
          <p:cNvSpPr>
            <a:spLocks noGrp="1"/>
          </p:cNvSpPr>
          <p:nvPr>
            <p:ph type="body" sz="quarter" idx="3"/>
          </p:nvPr>
        </p:nvSpPr>
        <p:spPr>
          <a:xfrm>
            <a:off x="6019006" y="1622440"/>
            <a:ext cx="5183188" cy="507153"/>
          </a:xfrm>
        </p:spPr>
        <p:txBody>
          <a:bodyPr/>
          <a:lstStyle/>
          <a:p>
            <a:pPr algn="ctr"/>
            <a:r>
              <a:rPr lang="en-US" dirty="0"/>
              <a:t>New Way: Comparison</a:t>
            </a:r>
          </a:p>
        </p:txBody>
      </p:sp>
      <p:sp>
        <p:nvSpPr>
          <p:cNvPr id="9" name="Content Placeholder 8">
            <a:extLst>
              <a:ext uri="{FF2B5EF4-FFF2-40B4-BE49-F238E27FC236}">
                <a16:creationId xmlns:a16="http://schemas.microsoft.com/office/drawing/2014/main" id="{77543674-478F-5D4D-3E14-319EAD293A3C}"/>
              </a:ext>
            </a:extLst>
          </p:cNvPr>
          <p:cNvSpPr>
            <a:spLocks noGrp="1"/>
          </p:cNvSpPr>
          <p:nvPr>
            <p:ph sz="quarter" idx="4"/>
          </p:nvPr>
        </p:nvSpPr>
        <p:spPr>
          <a:xfrm>
            <a:off x="5769428" y="4798880"/>
            <a:ext cx="5183188" cy="1194160"/>
          </a:xfrm>
        </p:spPr>
        <p:txBody>
          <a:bodyPr>
            <a:normAutofit fontScale="92500" lnSpcReduction="10000"/>
          </a:bodyPr>
          <a:lstStyle/>
          <a:p>
            <a:r>
              <a:rPr lang="en-US" dirty="0"/>
              <a:t>How do we store knowledge for comparison?</a:t>
            </a:r>
          </a:p>
          <a:p>
            <a:r>
              <a:rPr lang="en-US" dirty="0"/>
              <a:t>Graphs and Embeddings</a:t>
            </a:r>
          </a:p>
        </p:txBody>
      </p:sp>
      <p:sp>
        <p:nvSpPr>
          <p:cNvPr id="4" name="Slide Number Placeholder 3">
            <a:extLst>
              <a:ext uri="{FF2B5EF4-FFF2-40B4-BE49-F238E27FC236}">
                <a16:creationId xmlns:a16="http://schemas.microsoft.com/office/drawing/2014/main" id="{41F169AF-3BE7-9C01-EADD-530A0EB26ECC}"/>
              </a:ext>
            </a:extLst>
          </p:cNvPr>
          <p:cNvSpPr>
            <a:spLocks noGrp="1"/>
          </p:cNvSpPr>
          <p:nvPr>
            <p:ph type="sldNum" sz="quarter" idx="12"/>
          </p:nvPr>
        </p:nvSpPr>
        <p:spPr/>
        <p:txBody>
          <a:bodyPr/>
          <a:lstStyle/>
          <a:p>
            <a:fld id="{E4E17628-BB69-494D-BA8C-C14032583637}" type="slidenum">
              <a:rPr lang="en-US" smtClean="0"/>
              <a:t>19</a:t>
            </a:fld>
            <a:endParaRPr lang="en-US"/>
          </a:p>
        </p:txBody>
      </p:sp>
      <p:sp>
        <p:nvSpPr>
          <p:cNvPr id="10" name="Rectangle 9">
            <a:extLst>
              <a:ext uri="{FF2B5EF4-FFF2-40B4-BE49-F238E27FC236}">
                <a16:creationId xmlns:a16="http://schemas.microsoft.com/office/drawing/2014/main" id="{2F83190B-1966-BE45-D361-7AA7CA71C369}"/>
              </a:ext>
            </a:extLst>
          </p:cNvPr>
          <p:cNvSpPr/>
          <p:nvPr/>
        </p:nvSpPr>
        <p:spPr>
          <a:xfrm>
            <a:off x="4281634" y="2577149"/>
            <a:ext cx="330009" cy="7395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736249-2552-0943-7557-B9F5E7000447}"/>
              </a:ext>
            </a:extLst>
          </p:cNvPr>
          <p:cNvSpPr/>
          <p:nvPr/>
        </p:nvSpPr>
        <p:spPr>
          <a:xfrm>
            <a:off x="3802664" y="249457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6994C-E232-03E0-2DF2-7AB59099E39B}"/>
              </a:ext>
            </a:extLst>
          </p:cNvPr>
          <p:cNvSpPr/>
          <p:nvPr/>
        </p:nvSpPr>
        <p:spPr>
          <a:xfrm>
            <a:off x="3802664" y="3188192"/>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CA9A50-C857-1DC8-865B-9404D490F574}"/>
              </a:ext>
            </a:extLst>
          </p:cNvPr>
          <p:cNvSpPr/>
          <p:nvPr/>
        </p:nvSpPr>
        <p:spPr>
          <a:xfrm>
            <a:off x="4764046" y="2509611"/>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5AE9B8-55C6-B879-FBB6-6CF9E4A0CF42}"/>
              </a:ext>
            </a:extLst>
          </p:cNvPr>
          <p:cNvSpPr/>
          <p:nvPr/>
        </p:nvSpPr>
        <p:spPr>
          <a:xfrm>
            <a:off x="4764045" y="320744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B2093D1-28D9-110D-C805-CB941F8486DA}"/>
              </a:ext>
            </a:extLst>
          </p:cNvPr>
          <p:cNvCxnSpPr>
            <a:cxnSpLocks/>
            <a:stCxn id="11" idx="3"/>
          </p:cNvCxnSpPr>
          <p:nvPr/>
        </p:nvCxnSpPr>
        <p:spPr>
          <a:xfrm>
            <a:off x="4131527" y="2612023"/>
            <a:ext cx="151253" cy="87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E7D178-6B5F-09E5-1481-28A3C8F7E32A}"/>
              </a:ext>
            </a:extLst>
          </p:cNvPr>
          <p:cNvCxnSpPr>
            <a:cxnSpLocks/>
            <a:stCxn id="13" idx="3"/>
          </p:cNvCxnSpPr>
          <p:nvPr/>
        </p:nvCxnSpPr>
        <p:spPr>
          <a:xfrm flipV="1">
            <a:off x="4131527" y="3155451"/>
            <a:ext cx="150107" cy="150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B62049-A1AA-BC4A-44EA-7D3EBAD5C8E6}"/>
              </a:ext>
            </a:extLst>
          </p:cNvPr>
          <p:cNvCxnSpPr>
            <a:cxnSpLocks/>
          </p:cNvCxnSpPr>
          <p:nvPr/>
        </p:nvCxnSpPr>
        <p:spPr>
          <a:xfrm flipV="1">
            <a:off x="4611643" y="2629091"/>
            <a:ext cx="150107" cy="7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0CB402-4992-1F5D-44AE-572508F07D04}"/>
              </a:ext>
            </a:extLst>
          </p:cNvPr>
          <p:cNvCxnSpPr>
            <a:cxnSpLocks/>
            <a:endCxn id="16" idx="1"/>
          </p:cNvCxnSpPr>
          <p:nvPr/>
        </p:nvCxnSpPr>
        <p:spPr>
          <a:xfrm>
            <a:off x="4611642" y="3155451"/>
            <a:ext cx="152403" cy="169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B76A564-1894-9485-E6A5-3252A8AB8852}"/>
              </a:ext>
            </a:extLst>
          </p:cNvPr>
          <p:cNvSpPr txBox="1"/>
          <p:nvPr/>
        </p:nvSpPr>
        <p:spPr>
          <a:xfrm>
            <a:off x="3951149" y="3531870"/>
            <a:ext cx="990977" cy="307777"/>
          </a:xfrm>
          <a:prstGeom prst="rect">
            <a:avLst/>
          </a:prstGeom>
          <a:noFill/>
        </p:spPr>
        <p:txBody>
          <a:bodyPr wrap="none" rtlCol="0">
            <a:spAutoFit/>
          </a:bodyPr>
          <a:lstStyle/>
          <a:p>
            <a:r>
              <a:rPr lang="en-US" sz="1400" dirty="0"/>
              <a:t>OLAP Cube</a:t>
            </a:r>
          </a:p>
        </p:txBody>
      </p:sp>
      <p:pic>
        <p:nvPicPr>
          <p:cNvPr id="7170" name="Picture 2" descr="Punched card - Wikipedia">
            <a:extLst>
              <a:ext uri="{FF2B5EF4-FFF2-40B4-BE49-F238E27FC236}">
                <a16:creationId xmlns:a16="http://schemas.microsoft.com/office/drawing/2014/main" id="{4C0781D7-BA41-855C-3B64-C9E73E882B1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48890" y="2577299"/>
            <a:ext cx="1488597" cy="65002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F631AB4-572B-3CFA-E433-FA1646DB208D}"/>
              </a:ext>
            </a:extLst>
          </p:cNvPr>
          <p:cNvSpPr txBox="1"/>
          <p:nvPr/>
        </p:nvSpPr>
        <p:spPr>
          <a:xfrm>
            <a:off x="675499" y="3302609"/>
            <a:ext cx="1364412" cy="307777"/>
          </a:xfrm>
          <a:prstGeom prst="rect">
            <a:avLst/>
          </a:prstGeom>
          <a:noFill/>
        </p:spPr>
        <p:txBody>
          <a:bodyPr wrap="none" rtlCol="0">
            <a:spAutoFit/>
          </a:bodyPr>
          <a:lstStyle/>
          <a:p>
            <a:r>
              <a:rPr lang="en-US" sz="1400" dirty="0"/>
              <a:t>COBOL Flat Files</a:t>
            </a:r>
          </a:p>
        </p:txBody>
      </p:sp>
      <p:grpSp>
        <p:nvGrpSpPr>
          <p:cNvPr id="29" name="Group 28">
            <a:extLst>
              <a:ext uri="{FF2B5EF4-FFF2-40B4-BE49-F238E27FC236}">
                <a16:creationId xmlns:a16="http://schemas.microsoft.com/office/drawing/2014/main" id="{2DF30140-EF9C-B61C-429E-544F63F8DE71}"/>
              </a:ext>
            </a:extLst>
          </p:cNvPr>
          <p:cNvGrpSpPr/>
          <p:nvPr/>
        </p:nvGrpSpPr>
        <p:grpSpPr>
          <a:xfrm>
            <a:off x="2445110" y="2516432"/>
            <a:ext cx="969214" cy="1002737"/>
            <a:chOff x="457200" y="2133600"/>
            <a:chExt cx="1447800" cy="1447800"/>
          </a:xfrm>
        </p:grpSpPr>
        <p:sp>
          <p:nvSpPr>
            <p:cNvPr id="30" name="Rectangle 29">
              <a:extLst>
                <a:ext uri="{FF2B5EF4-FFF2-40B4-BE49-F238E27FC236}">
                  <a16:creationId xmlns:a16="http://schemas.microsoft.com/office/drawing/2014/main" id="{53C20DF3-2BF5-73E5-1B3B-EB4486D1B4C0}"/>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1" name="Rectangle 30">
              <a:extLst>
                <a:ext uri="{FF2B5EF4-FFF2-40B4-BE49-F238E27FC236}">
                  <a16:creationId xmlns:a16="http://schemas.microsoft.com/office/drawing/2014/main" id="{15487F29-C7BB-42E4-C7A5-E8EC25B996D5}"/>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2" name="Rectangle 31">
              <a:extLst>
                <a:ext uri="{FF2B5EF4-FFF2-40B4-BE49-F238E27FC236}">
                  <a16:creationId xmlns:a16="http://schemas.microsoft.com/office/drawing/2014/main" id="{4E97EBB9-C2F4-22EA-F092-A33C8C73C8DA}"/>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3" name="Rectangle 32">
              <a:extLst>
                <a:ext uri="{FF2B5EF4-FFF2-40B4-BE49-F238E27FC236}">
                  <a16:creationId xmlns:a16="http://schemas.microsoft.com/office/drawing/2014/main" id="{D1FC2A53-4D9F-5604-AD5D-CAE2CE58E37E}"/>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4" name="Rectangle 33">
              <a:extLst>
                <a:ext uri="{FF2B5EF4-FFF2-40B4-BE49-F238E27FC236}">
                  <a16:creationId xmlns:a16="http://schemas.microsoft.com/office/drawing/2014/main" id="{51E70B82-D767-87A8-3EBE-35A8153901F1}"/>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5" name="Rectangle 34">
              <a:extLst>
                <a:ext uri="{FF2B5EF4-FFF2-40B4-BE49-F238E27FC236}">
                  <a16:creationId xmlns:a16="http://schemas.microsoft.com/office/drawing/2014/main" id="{53005421-3479-490A-E18E-C1AADA9C8EA5}"/>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6" name="Rectangle 35">
              <a:extLst>
                <a:ext uri="{FF2B5EF4-FFF2-40B4-BE49-F238E27FC236}">
                  <a16:creationId xmlns:a16="http://schemas.microsoft.com/office/drawing/2014/main" id="{8D913405-AF39-69FC-9B96-DF10FFDF99C2}"/>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7" name="Rectangle 36">
              <a:extLst>
                <a:ext uri="{FF2B5EF4-FFF2-40B4-BE49-F238E27FC236}">
                  <a16:creationId xmlns:a16="http://schemas.microsoft.com/office/drawing/2014/main" id="{CAAF63D8-551F-21C7-33A4-998A80B4D176}"/>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8" name="Rectangle 37">
              <a:extLst>
                <a:ext uri="{FF2B5EF4-FFF2-40B4-BE49-F238E27FC236}">
                  <a16:creationId xmlns:a16="http://schemas.microsoft.com/office/drawing/2014/main" id="{0696901D-1089-2D31-3D87-779343779A62}"/>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39" name="Rectangle 38">
              <a:extLst>
                <a:ext uri="{FF2B5EF4-FFF2-40B4-BE49-F238E27FC236}">
                  <a16:creationId xmlns:a16="http://schemas.microsoft.com/office/drawing/2014/main" id="{5F9D0FC7-A2EA-86B8-8F0C-3C64C4220DBB}"/>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0" name="Rectangle 39">
              <a:extLst>
                <a:ext uri="{FF2B5EF4-FFF2-40B4-BE49-F238E27FC236}">
                  <a16:creationId xmlns:a16="http://schemas.microsoft.com/office/drawing/2014/main" id="{BCC9C636-8E13-CBDC-8C1D-F0CFFFBA9DE3}"/>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1" name="Rectangle 40">
              <a:extLst>
                <a:ext uri="{FF2B5EF4-FFF2-40B4-BE49-F238E27FC236}">
                  <a16:creationId xmlns:a16="http://schemas.microsoft.com/office/drawing/2014/main" id="{13EB1B1A-952B-C16A-FAB2-52EB9A57EB48}"/>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2" name="Rectangle 41">
              <a:extLst>
                <a:ext uri="{FF2B5EF4-FFF2-40B4-BE49-F238E27FC236}">
                  <a16:creationId xmlns:a16="http://schemas.microsoft.com/office/drawing/2014/main" id="{75BFFDCC-ABE4-B5B7-06E4-11CA01692633}"/>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3" name="Rectangle 42">
              <a:extLst>
                <a:ext uri="{FF2B5EF4-FFF2-40B4-BE49-F238E27FC236}">
                  <a16:creationId xmlns:a16="http://schemas.microsoft.com/office/drawing/2014/main" id="{CAD3C64A-CE05-3090-D5FF-BDD763BA3D55}"/>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4" name="Rectangle 43">
              <a:extLst>
                <a:ext uri="{FF2B5EF4-FFF2-40B4-BE49-F238E27FC236}">
                  <a16:creationId xmlns:a16="http://schemas.microsoft.com/office/drawing/2014/main" id="{BBC11BF5-098C-2559-3A0F-BBC346E65B9E}"/>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5" name="Rectangle 44">
              <a:extLst>
                <a:ext uri="{FF2B5EF4-FFF2-40B4-BE49-F238E27FC236}">
                  <a16:creationId xmlns:a16="http://schemas.microsoft.com/office/drawing/2014/main" id="{92E2F204-16E5-EB80-C3A3-7AA150F07D2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6" name="Rectangle 45">
              <a:extLst>
                <a:ext uri="{FF2B5EF4-FFF2-40B4-BE49-F238E27FC236}">
                  <a16:creationId xmlns:a16="http://schemas.microsoft.com/office/drawing/2014/main" id="{95096441-8E34-2567-5FBC-63F724C8D523}"/>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7" name="Rectangle 46">
              <a:extLst>
                <a:ext uri="{FF2B5EF4-FFF2-40B4-BE49-F238E27FC236}">
                  <a16:creationId xmlns:a16="http://schemas.microsoft.com/office/drawing/2014/main" id="{F1BC3B65-6A4D-9FB9-E6C1-6B0F3139EF07}"/>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8" name="Rectangle 47">
              <a:extLst>
                <a:ext uri="{FF2B5EF4-FFF2-40B4-BE49-F238E27FC236}">
                  <a16:creationId xmlns:a16="http://schemas.microsoft.com/office/drawing/2014/main" id="{BFE2E6AA-A263-E651-5E52-748FB6F7E85D}"/>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49" name="Rectangle 48">
              <a:extLst>
                <a:ext uri="{FF2B5EF4-FFF2-40B4-BE49-F238E27FC236}">
                  <a16:creationId xmlns:a16="http://schemas.microsoft.com/office/drawing/2014/main" id="{D0D0E043-B54A-6AE6-38AB-C6057638F4A0}"/>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0" name="Rectangle 49">
              <a:extLst>
                <a:ext uri="{FF2B5EF4-FFF2-40B4-BE49-F238E27FC236}">
                  <a16:creationId xmlns:a16="http://schemas.microsoft.com/office/drawing/2014/main" id="{513026A2-1BB0-43C4-769E-D67ED7E7B84A}"/>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1" name="Rectangle 50">
              <a:extLst>
                <a:ext uri="{FF2B5EF4-FFF2-40B4-BE49-F238E27FC236}">
                  <a16:creationId xmlns:a16="http://schemas.microsoft.com/office/drawing/2014/main" id="{CA0920CF-E3DD-9E05-B290-F6EE460C60F7}"/>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2" name="Rectangle 51">
              <a:extLst>
                <a:ext uri="{FF2B5EF4-FFF2-40B4-BE49-F238E27FC236}">
                  <a16:creationId xmlns:a16="http://schemas.microsoft.com/office/drawing/2014/main" id="{D87AC816-49F4-8B10-D406-2A0D70731653}"/>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3" name="Rectangle 52">
              <a:extLst>
                <a:ext uri="{FF2B5EF4-FFF2-40B4-BE49-F238E27FC236}">
                  <a16:creationId xmlns:a16="http://schemas.microsoft.com/office/drawing/2014/main" id="{40763B68-2716-8963-604C-C72E3897A176}"/>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4" name="Rectangle 53">
              <a:extLst>
                <a:ext uri="{FF2B5EF4-FFF2-40B4-BE49-F238E27FC236}">
                  <a16:creationId xmlns:a16="http://schemas.microsoft.com/office/drawing/2014/main" id="{DC00BA59-0271-3B15-F52A-99AFD64D2378}"/>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5" name="Rectangle 54">
              <a:extLst>
                <a:ext uri="{FF2B5EF4-FFF2-40B4-BE49-F238E27FC236}">
                  <a16:creationId xmlns:a16="http://schemas.microsoft.com/office/drawing/2014/main" id="{DEB42385-EE9F-468D-70D5-6DC5014FFB23}"/>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6" name="Rectangle 55">
              <a:extLst>
                <a:ext uri="{FF2B5EF4-FFF2-40B4-BE49-F238E27FC236}">
                  <a16:creationId xmlns:a16="http://schemas.microsoft.com/office/drawing/2014/main" id="{06899DAD-68F7-07A4-9A7F-A5130DCDA989}"/>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7" name="Rectangle 56">
              <a:extLst>
                <a:ext uri="{FF2B5EF4-FFF2-40B4-BE49-F238E27FC236}">
                  <a16:creationId xmlns:a16="http://schemas.microsoft.com/office/drawing/2014/main" id="{880C859E-E7AC-293D-F789-50879E2F217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8" name="Rectangle 57">
              <a:extLst>
                <a:ext uri="{FF2B5EF4-FFF2-40B4-BE49-F238E27FC236}">
                  <a16:creationId xmlns:a16="http://schemas.microsoft.com/office/drawing/2014/main" id="{AAF72E6B-8467-5901-AE0B-C4C8379994D6}"/>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59" name="Rectangle 58">
              <a:extLst>
                <a:ext uri="{FF2B5EF4-FFF2-40B4-BE49-F238E27FC236}">
                  <a16:creationId xmlns:a16="http://schemas.microsoft.com/office/drawing/2014/main" id="{6EB54CC2-5A81-89BC-93C0-3394C63AFC25}"/>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0" name="Rectangle 59">
              <a:extLst>
                <a:ext uri="{FF2B5EF4-FFF2-40B4-BE49-F238E27FC236}">
                  <a16:creationId xmlns:a16="http://schemas.microsoft.com/office/drawing/2014/main" id="{D4B4EBEF-38AD-E44B-3542-E0ADC17FEFFD}"/>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sp>
          <p:nvSpPr>
            <p:cNvPr id="61" name="Rectangle 60">
              <a:extLst>
                <a:ext uri="{FF2B5EF4-FFF2-40B4-BE49-F238E27FC236}">
                  <a16:creationId xmlns:a16="http://schemas.microsoft.com/office/drawing/2014/main" id="{974C19EF-EAA9-65E3-E430-ED65CB24899B}"/>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txBody>
            <a:bodyPr/>
            <a:lstStyle/>
            <a:p>
              <a:endParaRPr lang="en-US"/>
            </a:p>
          </p:txBody>
        </p:sp>
      </p:grpSp>
      <p:sp>
        <p:nvSpPr>
          <p:cNvPr id="62" name="TextBox 61">
            <a:extLst>
              <a:ext uri="{FF2B5EF4-FFF2-40B4-BE49-F238E27FC236}">
                <a16:creationId xmlns:a16="http://schemas.microsoft.com/office/drawing/2014/main" id="{9490E209-5D0A-5BDF-C4F2-2247818F3C36}"/>
              </a:ext>
            </a:extLst>
          </p:cNvPr>
          <p:cNvSpPr txBox="1"/>
          <p:nvPr/>
        </p:nvSpPr>
        <p:spPr>
          <a:xfrm>
            <a:off x="2401231" y="3597392"/>
            <a:ext cx="1223797" cy="523220"/>
          </a:xfrm>
          <a:prstGeom prst="rect">
            <a:avLst/>
          </a:prstGeom>
          <a:noFill/>
        </p:spPr>
        <p:txBody>
          <a:bodyPr wrap="none" rtlCol="0">
            <a:spAutoFit/>
          </a:bodyPr>
          <a:lstStyle/>
          <a:p>
            <a:r>
              <a:rPr lang="en-US" sz="1400" dirty="0"/>
              <a:t>Spreadsheets</a:t>
            </a:r>
          </a:p>
          <a:p>
            <a:r>
              <a:rPr lang="en-US" sz="1400" dirty="0"/>
              <a:t>RDBMS Tables</a:t>
            </a:r>
          </a:p>
        </p:txBody>
      </p:sp>
      <p:sp>
        <p:nvSpPr>
          <p:cNvPr id="63" name="TextBox 62">
            <a:extLst>
              <a:ext uri="{FF2B5EF4-FFF2-40B4-BE49-F238E27FC236}">
                <a16:creationId xmlns:a16="http://schemas.microsoft.com/office/drawing/2014/main" id="{2DE95599-B1A2-69C6-3B8B-B5D525B92A9F}"/>
              </a:ext>
            </a:extLst>
          </p:cNvPr>
          <p:cNvSpPr txBox="1"/>
          <p:nvPr/>
        </p:nvSpPr>
        <p:spPr>
          <a:xfrm>
            <a:off x="8996346" y="3590013"/>
            <a:ext cx="867545" cy="307777"/>
          </a:xfrm>
          <a:prstGeom prst="rect">
            <a:avLst/>
          </a:prstGeom>
          <a:noFill/>
        </p:spPr>
        <p:txBody>
          <a:bodyPr wrap="none" rtlCol="0">
            <a:spAutoFit/>
          </a:bodyPr>
          <a:lstStyle/>
          <a:p>
            <a:r>
              <a:rPr lang="en-US" sz="1400" dirty="0"/>
              <a:t>Similarity</a:t>
            </a:r>
          </a:p>
        </p:txBody>
      </p:sp>
      <p:pic>
        <p:nvPicPr>
          <p:cNvPr id="7168" name="Picture 7167">
            <a:extLst>
              <a:ext uri="{FF2B5EF4-FFF2-40B4-BE49-F238E27FC236}">
                <a16:creationId xmlns:a16="http://schemas.microsoft.com/office/drawing/2014/main" id="{0EC41B79-0E68-6899-AF62-868E94C16D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348655" y="2517336"/>
            <a:ext cx="1212796" cy="1184038"/>
          </a:xfrm>
          <a:prstGeom prst="rect">
            <a:avLst/>
          </a:prstGeom>
        </p:spPr>
      </p:pic>
      <p:sp>
        <p:nvSpPr>
          <p:cNvPr id="7169" name="TextBox 7168">
            <a:extLst>
              <a:ext uri="{FF2B5EF4-FFF2-40B4-BE49-F238E27FC236}">
                <a16:creationId xmlns:a16="http://schemas.microsoft.com/office/drawing/2014/main" id="{4E29DF39-FC16-94AF-AC4E-46DC605FA08B}"/>
              </a:ext>
            </a:extLst>
          </p:cNvPr>
          <p:cNvSpPr txBox="1"/>
          <p:nvPr/>
        </p:nvSpPr>
        <p:spPr>
          <a:xfrm>
            <a:off x="6397385" y="3566039"/>
            <a:ext cx="1010213" cy="307777"/>
          </a:xfrm>
          <a:prstGeom prst="rect">
            <a:avLst/>
          </a:prstGeom>
          <a:noFill/>
        </p:spPr>
        <p:txBody>
          <a:bodyPr wrap="none" rtlCol="0">
            <a:spAutoFit/>
          </a:bodyPr>
          <a:lstStyle/>
          <a:p>
            <a:r>
              <a:rPr lang="en-US" sz="1400" dirty="0"/>
              <a:t>Embedding</a:t>
            </a:r>
          </a:p>
        </p:txBody>
      </p:sp>
      <p:sp>
        <p:nvSpPr>
          <p:cNvPr id="7172" name="Oval 7171">
            <a:extLst>
              <a:ext uri="{FF2B5EF4-FFF2-40B4-BE49-F238E27FC236}">
                <a16:creationId xmlns:a16="http://schemas.microsoft.com/office/drawing/2014/main" id="{2FFABD3C-8F50-9A08-7867-C251CD889A6C}"/>
              </a:ext>
            </a:extLst>
          </p:cNvPr>
          <p:cNvSpPr/>
          <p:nvPr/>
        </p:nvSpPr>
        <p:spPr bwMode="auto">
          <a:xfrm>
            <a:off x="8488266" y="2374038"/>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3" name="Oval 7172">
            <a:extLst>
              <a:ext uri="{FF2B5EF4-FFF2-40B4-BE49-F238E27FC236}">
                <a16:creationId xmlns:a16="http://schemas.microsoft.com/office/drawing/2014/main" id="{BD36FDAA-CFB1-2FD1-5DAD-AC090692EBF0}"/>
              </a:ext>
            </a:extLst>
          </p:cNvPr>
          <p:cNvSpPr/>
          <p:nvPr/>
        </p:nvSpPr>
        <p:spPr bwMode="auto">
          <a:xfrm>
            <a:off x="8352138" y="2857632"/>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4" name="Oval 7173">
            <a:extLst>
              <a:ext uri="{FF2B5EF4-FFF2-40B4-BE49-F238E27FC236}">
                <a16:creationId xmlns:a16="http://schemas.microsoft.com/office/drawing/2014/main" id="{528D925D-213B-EB92-FB3F-911F4CCFAAF1}"/>
              </a:ext>
            </a:extLst>
          </p:cNvPr>
          <p:cNvSpPr/>
          <p:nvPr/>
        </p:nvSpPr>
        <p:spPr bwMode="auto">
          <a:xfrm>
            <a:off x="8737533" y="3147854"/>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5" name="Oval 7174">
            <a:extLst>
              <a:ext uri="{FF2B5EF4-FFF2-40B4-BE49-F238E27FC236}">
                <a16:creationId xmlns:a16="http://schemas.microsoft.com/office/drawing/2014/main" id="{FBF16885-476B-9354-8075-62236095CAE5}"/>
              </a:ext>
            </a:extLst>
          </p:cNvPr>
          <p:cNvSpPr/>
          <p:nvPr/>
        </p:nvSpPr>
        <p:spPr bwMode="auto">
          <a:xfrm>
            <a:off x="9912227" y="243099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6" name="Oval 7175">
            <a:extLst>
              <a:ext uri="{FF2B5EF4-FFF2-40B4-BE49-F238E27FC236}">
                <a16:creationId xmlns:a16="http://schemas.microsoft.com/office/drawing/2014/main" id="{0259FCB9-3665-CB68-EF3B-88F061D923BF}"/>
              </a:ext>
            </a:extLst>
          </p:cNvPr>
          <p:cNvSpPr/>
          <p:nvPr/>
        </p:nvSpPr>
        <p:spPr bwMode="auto">
          <a:xfrm>
            <a:off x="9608785" y="2699910"/>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7" name="Oval 7176">
            <a:extLst>
              <a:ext uri="{FF2B5EF4-FFF2-40B4-BE49-F238E27FC236}">
                <a16:creationId xmlns:a16="http://schemas.microsoft.com/office/drawing/2014/main" id="{B898B4DC-D895-1551-5B8D-8E1A2885B8B4}"/>
              </a:ext>
            </a:extLst>
          </p:cNvPr>
          <p:cNvSpPr/>
          <p:nvPr/>
        </p:nvSpPr>
        <p:spPr bwMode="auto">
          <a:xfrm>
            <a:off x="8100478" y="333026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8" name="Oval 7177">
            <a:extLst>
              <a:ext uri="{FF2B5EF4-FFF2-40B4-BE49-F238E27FC236}">
                <a16:creationId xmlns:a16="http://schemas.microsoft.com/office/drawing/2014/main" id="{68048198-FA8E-2250-6552-906FA06511D4}"/>
              </a:ext>
            </a:extLst>
          </p:cNvPr>
          <p:cNvSpPr/>
          <p:nvPr/>
        </p:nvSpPr>
        <p:spPr bwMode="auto">
          <a:xfrm>
            <a:off x="9638097" y="307587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9" name="Oval 7178">
            <a:extLst>
              <a:ext uri="{FF2B5EF4-FFF2-40B4-BE49-F238E27FC236}">
                <a16:creationId xmlns:a16="http://schemas.microsoft.com/office/drawing/2014/main" id="{634054F9-1A9E-9455-5803-5B371DC0F280}"/>
              </a:ext>
            </a:extLst>
          </p:cNvPr>
          <p:cNvSpPr/>
          <p:nvPr/>
        </p:nvSpPr>
        <p:spPr bwMode="auto">
          <a:xfrm>
            <a:off x="7928416" y="265959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80" name="Oval 7179">
            <a:extLst>
              <a:ext uri="{FF2B5EF4-FFF2-40B4-BE49-F238E27FC236}">
                <a16:creationId xmlns:a16="http://schemas.microsoft.com/office/drawing/2014/main" id="{06719A56-7AEA-CAF2-9D32-25D6847AB844}"/>
              </a:ext>
            </a:extLst>
          </p:cNvPr>
          <p:cNvSpPr/>
          <p:nvPr/>
        </p:nvSpPr>
        <p:spPr bwMode="auto">
          <a:xfrm>
            <a:off x="10327845" y="262430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81" name="Straight Arrow Connector 7180">
            <a:extLst>
              <a:ext uri="{FF2B5EF4-FFF2-40B4-BE49-F238E27FC236}">
                <a16:creationId xmlns:a16="http://schemas.microsoft.com/office/drawing/2014/main" id="{AEF1143C-47D4-3BB4-2D90-F68DFC9BABC6}"/>
              </a:ext>
            </a:extLst>
          </p:cNvPr>
          <p:cNvCxnSpPr>
            <a:stCxn id="7179" idx="7"/>
            <a:endCxn id="7172" idx="2"/>
          </p:cNvCxnSpPr>
          <p:nvPr/>
        </p:nvCxnSpPr>
        <p:spPr>
          <a:xfrm flipV="1">
            <a:off x="8123538" y="2488338"/>
            <a:ext cx="364728" cy="204731"/>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2" name="Straight Arrow Connector 7181">
            <a:extLst>
              <a:ext uri="{FF2B5EF4-FFF2-40B4-BE49-F238E27FC236}">
                <a16:creationId xmlns:a16="http://schemas.microsoft.com/office/drawing/2014/main" id="{80C57D83-7D3D-ED06-4546-F6392349EDD4}"/>
              </a:ext>
            </a:extLst>
          </p:cNvPr>
          <p:cNvCxnSpPr>
            <a:stCxn id="7172" idx="6"/>
            <a:endCxn id="7175" idx="2"/>
          </p:cNvCxnSpPr>
          <p:nvPr/>
        </p:nvCxnSpPr>
        <p:spPr>
          <a:xfrm>
            <a:off x="8716866" y="2488338"/>
            <a:ext cx="1195361" cy="56953"/>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3" name="Straight Arrow Connector 7182">
            <a:extLst>
              <a:ext uri="{FF2B5EF4-FFF2-40B4-BE49-F238E27FC236}">
                <a16:creationId xmlns:a16="http://schemas.microsoft.com/office/drawing/2014/main" id="{DD088D1E-0E6F-9E85-3E93-9E2E7969FD93}"/>
              </a:ext>
            </a:extLst>
          </p:cNvPr>
          <p:cNvCxnSpPr>
            <a:cxnSpLocks/>
            <a:stCxn id="7175" idx="3"/>
            <a:endCxn id="7176" idx="7"/>
          </p:cNvCxnSpPr>
          <p:nvPr/>
        </p:nvCxnSpPr>
        <p:spPr>
          <a:xfrm flipH="1">
            <a:off x="9803907" y="2626113"/>
            <a:ext cx="141798" cy="10727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4" name="Straight Arrow Connector 7183">
            <a:extLst>
              <a:ext uri="{FF2B5EF4-FFF2-40B4-BE49-F238E27FC236}">
                <a16:creationId xmlns:a16="http://schemas.microsoft.com/office/drawing/2014/main" id="{CF760820-FB56-B868-838D-5966841514F8}"/>
              </a:ext>
            </a:extLst>
          </p:cNvPr>
          <p:cNvCxnSpPr>
            <a:cxnSpLocks/>
            <a:stCxn id="7176" idx="4"/>
            <a:endCxn id="7178" idx="0"/>
          </p:cNvCxnSpPr>
          <p:nvPr/>
        </p:nvCxnSpPr>
        <p:spPr>
          <a:xfrm>
            <a:off x="9723085" y="2928510"/>
            <a:ext cx="29312" cy="14736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5" name="Straight Arrow Connector 7184">
            <a:extLst>
              <a:ext uri="{FF2B5EF4-FFF2-40B4-BE49-F238E27FC236}">
                <a16:creationId xmlns:a16="http://schemas.microsoft.com/office/drawing/2014/main" id="{821ADD13-61DA-69BD-2A17-3CDA6A28D934}"/>
              </a:ext>
            </a:extLst>
          </p:cNvPr>
          <p:cNvCxnSpPr>
            <a:cxnSpLocks/>
            <a:stCxn id="7192" idx="2"/>
            <a:endCxn id="7178" idx="6"/>
          </p:cNvCxnSpPr>
          <p:nvPr/>
        </p:nvCxnSpPr>
        <p:spPr>
          <a:xfrm flipH="1" flipV="1">
            <a:off x="9866697" y="3190177"/>
            <a:ext cx="269944" cy="7957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7" name="Straight Arrow Connector 7186">
            <a:extLst>
              <a:ext uri="{FF2B5EF4-FFF2-40B4-BE49-F238E27FC236}">
                <a16:creationId xmlns:a16="http://schemas.microsoft.com/office/drawing/2014/main" id="{12862195-16E4-DCBB-329D-4BF85242E936}"/>
              </a:ext>
            </a:extLst>
          </p:cNvPr>
          <p:cNvCxnSpPr>
            <a:stCxn id="7174" idx="1"/>
            <a:endCxn id="7173" idx="5"/>
          </p:cNvCxnSpPr>
          <p:nvPr/>
        </p:nvCxnSpPr>
        <p:spPr>
          <a:xfrm flipH="1" flipV="1">
            <a:off x="8547260" y="3052754"/>
            <a:ext cx="223751" cy="12857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8" name="Straight Arrow Connector 7187">
            <a:extLst>
              <a:ext uri="{FF2B5EF4-FFF2-40B4-BE49-F238E27FC236}">
                <a16:creationId xmlns:a16="http://schemas.microsoft.com/office/drawing/2014/main" id="{EE0BF5CA-2E9B-92C9-8266-A2EEE693E26C}"/>
              </a:ext>
            </a:extLst>
          </p:cNvPr>
          <p:cNvCxnSpPr>
            <a:stCxn id="7173" idx="3"/>
            <a:endCxn id="7177" idx="7"/>
          </p:cNvCxnSpPr>
          <p:nvPr/>
        </p:nvCxnSpPr>
        <p:spPr>
          <a:xfrm flipH="1">
            <a:off x="8295600" y="3052754"/>
            <a:ext cx="90016" cy="31098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9" name="Straight Arrow Connector 7188">
            <a:extLst>
              <a:ext uri="{FF2B5EF4-FFF2-40B4-BE49-F238E27FC236}">
                <a16:creationId xmlns:a16="http://schemas.microsoft.com/office/drawing/2014/main" id="{B379D8D9-3CF1-0E26-3A49-1F2C037FE772}"/>
              </a:ext>
            </a:extLst>
          </p:cNvPr>
          <p:cNvCxnSpPr>
            <a:stCxn id="7179" idx="4"/>
            <a:endCxn id="7177" idx="1"/>
          </p:cNvCxnSpPr>
          <p:nvPr/>
        </p:nvCxnSpPr>
        <p:spPr>
          <a:xfrm>
            <a:off x="8042716" y="2888191"/>
            <a:ext cx="91240" cy="47554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0" name="Straight Arrow Connector 7189">
            <a:extLst>
              <a:ext uri="{FF2B5EF4-FFF2-40B4-BE49-F238E27FC236}">
                <a16:creationId xmlns:a16="http://schemas.microsoft.com/office/drawing/2014/main" id="{635332AB-A12D-BD4F-2190-1FD5A0FDA40D}"/>
              </a:ext>
            </a:extLst>
          </p:cNvPr>
          <p:cNvCxnSpPr>
            <a:stCxn id="7174" idx="7"/>
            <a:endCxn id="7172" idx="4"/>
          </p:cNvCxnSpPr>
          <p:nvPr/>
        </p:nvCxnSpPr>
        <p:spPr>
          <a:xfrm flipH="1" flipV="1">
            <a:off x="8602566" y="2602638"/>
            <a:ext cx="330089" cy="5786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1" name="Straight Arrow Connector 7190">
            <a:extLst>
              <a:ext uri="{FF2B5EF4-FFF2-40B4-BE49-F238E27FC236}">
                <a16:creationId xmlns:a16="http://schemas.microsoft.com/office/drawing/2014/main" id="{22DA61DB-1AB0-A176-3BED-9A3D8E7D596C}"/>
              </a:ext>
            </a:extLst>
          </p:cNvPr>
          <p:cNvCxnSpPr>
            <a:stCxn id="7174" idx="3"/>
            <a:endCxn id="7177" idx="6"/>
          </p:cNvCxnSpPr>
          <p:nvPr/>
        </p:nvCxnSpPr>
        <p:spPr>
          <a:xfrm flipH="1">
            <a:off x="8329078" y="3342976"/>
            <a:ext cx="441933" cy="101585"/>
          </a:xfrm>
          <a:prstGeom prst="straightConnector1">
            <a:avLst/>
          </a:prstGeom>
          <a:noFill/>
          <a:ln w="9525" cap="flat" cmpd="sng" algn="ctr">
            <a:solidFill>
              <a:sysClr val="windowText" lastClr="000000"/>
            </a:solidFill>
            <a:prstDash val="solid"/>
            <a:headEnd type="none" w="med" len="med"/>
            <a:tailEnd type="none" w="med" len="med"/>
          </a:ln>
          <a:effectLst/>
        </p:spPr>
      </p:cxnSp>
      <p:sp>
        <p:nvSpPr>
          <p:cNvPr id="7192" name="Oval 7191">
            <a:extLst>
              <a:ext uri="{FF2B5EF4-FFF2-40B4-BE49-F238E27FC236}">
                <a16:creationId xmlns:a16="http://schemas.microsoft.com/office/drawing/2014/main" id="{A5EE097C-EAFA-9F66-6DB4-9F8B0A813968}"/>
              </a:ext>
            </a:extLst>
          </p:cNvPr>
          <p:cNvSpPr/>
          <p:nvPr/>
        </p:nvSpPr>
        <p:spPr bwMode="auto">
          <a:xfrm>
            <a:off x="10136641" y="315545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93" name="Straight Arrow Connector 7192">
            <a:extLst>
              <a:ext uri="{FF2B5EF4-FFF2-40B4-BE49-F238E27FC236}">
                <a16:creationId xmlns:a16="http://schemas.microsoft.com/office/drawing/2014/main" id="{512C6CEA-3812-3C50-6973-81614E4DCB61}"/>
              </a:ext>
            </a:extLst>
          </p:cNvPr>
          <p:cNvCxnSpPr>
            <a:cxnSpLocks/>
            <a:stCxn id="7178" idx="2"/>
            <a:endCxn id="7174" idx="6"/>
          </p:cNvCxnSpPr>
          <p:nvPr/>
        </p:nvCxnSpPr>
        <p:spPr>
          <a:xfrm flipH="1">
            <a:off x="8966133" y="3190177"/>
            <a:ext cx="671964" cy="7197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49" name="Straight Arrow Connector 7248">
            <a:extLst>
              <a:ext uri="{FF2B5EF4-FFF2-40B4-BE49-F238E27FC236}">
                <a16:creationId xmlns:a16="http://schemas.microsoft.com/office/drawing/2014/main" id="{6BDCF6D4-1A38-4C0F-A216-2FC8A927110F}"/>
              </a:ext>
            </a:extLst>
          </p:cNvPr>
          <p:cNvCxnSpPr>
            <a:cxnSpLocks/>
            <a:stCxn id="7175" idx="5"/>
            <a:endCxn id="7192" idx="0"/>
          </p:cNvCxnSpPr>
          <p:nvPr/>
        </p:nvCxnSpPr>
        <p:spPr>
          <a:xfrm>
            <a:off x="10107349" y="2626113"/>
            <a:ext cx="143592" cy="52933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58" name="Straight Arrow Connector 7257">
            <a:extLst>
              <a:ext uri="{FF2B5EF4-FFF2-40B4-BE49-F238E27FC236}">
                <a16:creationId xmlns:a16="http://schemas.microsoft.com/office/drawing/2014/main" id="{9D9AC163-A7F8-B892-A1FC-A84AB6A8FB42}"/>
              </a:ext>
            </a:extLst>
          </p:cNvPr>
          <p:cNvCxnSpPr>
            <a:cxnSpLocks/>
            <a:stCxn id="7175" idx="6"/>
            <a:endCxn id="7180" idx="1"/>
          </p:cNvCxnSpPr>
          <p:nvPr/>
        </p:nvCxnSpPr>
        <p:spPr>
          <a:xfrm>
            <a:off x="10140827" y="2545291"/>
            <a:ext cx="220496" cy="1124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1" name="Straight Arrow Connector 7260">
            <a:extLst>
              <a:ext uri="{FF2B5EF4-FFF2-40B4-BE49-F238E27FC236}">
                <a16:creationId xmlns:a16="http://schemas.microsoft.com/office/drawing/2014/main" id="{EEA4E820-9077-A61A-B62F-63577D312C9F}"/>
              </a:ext>
            </a:extLst>
          </p:cNvPr>
          <p:cNvCxnSpPr>
            <a:cxnSpLocks/>
            <a:stCxn id="7192" idx="7"/>
          </p:cNvCxnSpPr>
          <p:nvPr/>
        </p:nvCxnSpPr>
        <p:spPr>
          <a:xfrm flipV="1">
            <a:off x="10331763" y="2860913"/>
            <a:ext cx="62770" cy="328016"/>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8" name="Straight Arrow Connector 7267">
            <a:extLst>
              <a:ext uri="{FF2B5EF4-FFF2-40B4-BE49-F238E27FC236}">
                <a16:creationId xmlns:a16="http://schemas.microsoft.com/office/drawing/2014/main" id="{AA54F5E3-CFA6-7601-2E5D-59A7F97BCCE9}"/>
              </a:ext>
            </a:extLst>
          </p:cNvPr>
          <p:cNvCxnSpPr>
            <a:cxnSpLocks/>
            <a:stCxn id="7175" idx="4"/>
            <a:endCxn id="7178" idx="7"/>
          </p:cNvCxnSpPr>
          <p:nvPr/>
        </p:nvCxnSpPr>
        <p:spPr>
          <a:xfrm flipH="1">
            <a:off x="9833219" y="2659591"/>
            <a:ext cx="193308" cy="449764"/>
          </a:xfrm>
          <a:prstGeom prst="straightConnector1">
            <a:avLst/>
          </a:prstGeom>
          <a:noFill/>
          <a:ln w="9525" cap="flat" cmpd="sng" algn="ctr">
            <a:solidFill>
              <a:sysClr val="windowText" lastClr="000000"/>
            </a:solidFill>
            <a:prstDash val="solid"/>
            <a:headEnd type="none" w="med" len="med"/>
            <a:tailEnd type="none" w="med" len="med"/>
          </a:ln>
          <a:effectLst/>
        </p:spPr>
      </p:cxnSp>
    </p:spTree>
    <p:extLst>
      <p:ext uri="{BB962C8B-B14F-4D97-AF65-F5344CB8AC3E}">
        <p14:creationId xmlns:p14="http://schemas.microsoft.com/office/powerpoint/2010/main" val="16589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C8B2-7C15-272A-818D-EF7AE573BE67}"/>
              </a:ext>
            </a:extLst>
          </p:cNvPr>
          <p:cNvSpPr>
            <a:spLocks noGrp="1"/>
          </p:cNvSpPr>
          <p:nvPr>
            <p:ph type="title"/>
          </p:nvPr>
        </p:nvSpPr>
        <p:spPr/>
        <p:txBody>
          <a:bodyPr>
            <a:normAutofit fontScale="90000"/>
          </a:bodyPr>
          <a:lstStyle/>
          <a:p>
            <a:r>
              <a:rPr lang="en-US" dirty="0"/>
              <a:t>Talk Description</a:t>
            </a:r>
          </a:p>
        </p:txBody>
      </p:sp>
      <p:sp>
        <p:nvSpPr>
          <p:cNvPr id="3" name="Content Placeholder 2">
            <a:extLst>
              <a:ext uri="{FF2B5EF4-FFF2-40B4-BE49-F238E27FC236}">
                <a16:creationId xmlns:a16="http://schemas.microsoft.com/office/drawing/2014/main" id="{FC22A188-7B6A-89C8-3221-1C3A4E14D856}"/>
              </a:ext>
            </a:extLst>
          </p:cNvPr>
          <p:cNvSpPr>
            <a:spLocks noGrp="1"/>
          </p:cNvSpPr>
          <p:nvPr>
            <p:ph idx="1"/>
          </p:nvPr>
        </p:nvSpPr>
        <p:spPr>
          <a:xfrm>
            <a:off x="589722" y="1417892"/>
            <a:ext cx="10515600" cy="4351338"/>
          </a:xfrm>
        </p:spPr>
        <p:txBody>
          <a:bodyPr>
            <a:normAutofit lnSpcReduction="10000"/>
          </a:bodyPr>
          <a:lstStyle/>
          <a:p>
            <a:pPr marL="0" indent="0">
              <a:buNone/>
            </a:pPr>
            <a:r>
              <a:rPr lang="en-US" dirty="0"/>
              <a:t>Generative AI is by far the most impactful technology in the last ten years. It dominates the priority list of almost every CIO in the world.</a:t>
            </a:r>
          </a:p>
          <a:p>
            <a:pPr marL="0" indent="0">
              <a:buNone/>
            </a:pPr>
            <a:r>
              <a:rPr lang="en-US" dirty="0"/>
              <a:t>This session will review key architectural patterns that organizations are using to safely harness the power of Generative AI to build intelligent search, chatbots and agents as well as performing a variety of tasks on unstructured text.</a:t>
            </a:r>
          </a:p>
          <a:p>
            <a:pPr marL="0" indent="0">
              <a:buNone/>
            </a:pPr>
            <a:r>
              <a:rPr lang="en-US" dirty="0"/>
              <a:t>We will cover the key use case taxonomies that are emerging and the architectural patterns we need to support these initiatives. If implemented, these patterns can accelerate the process of building intelligent agents for all knowledge workers.</a:t>
            </a:r>
          </a:p>
        </p:txBody>
      </p:sp>
      <p:sp>
        <p:nvSpPr>
          <p:cNvPr id="6" name="Slide Number Placeholder 5">
            <a:extLst>
              <a:ext uri="{FF2B5EF4-FFF2-40B4-BE49-F238E27FC236}">
                <a16:creationId xmlns:a16="http://schemas.microsoft.com/office/drawing/2014/main" id="{4F285F1D-8442-A066-6E5F-2237F4A93FC6}"/>
              </a:ext>
            </a:extLst>
          </p:cNvPr>
          <p:cNvSpPr>
            <a:spLocks noGrp="1"/>
          </p:cNvSpPr>
          <p:nvPr>
            <p:ph type="sldNum" sz="quarter" idx="12"/>
          </p:nvPr>
        </p:nvSpPr>
        <p:spPr/>
        <p:txBody>
          <a:bodyPr/>
          <a:lstStyle/>
          <a:p>
            <a:fld id="{E4E17628-BB69-494D-BA8C-C14032583637}" type="slidenum">
              <a:rPr lang="en-US" smtClean="0"/>
              <a:t>2</a:t>
            </a:fld>
            <a:endParaRPr lang="en-US"/>
          </a:p>
        </p:txBody>
      </p:sp>
    </p:spTree>
    <p:extLst>
      <p:ext uri="{BB962C8B-B14F-4D97-AF65-F5344CB8AC3E}">
        <p14:creationId xmlns:p14="http://schemas.microsoft.com/office/powerpoint/2010/main" val="28624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3E72-8B6C-0505-8C05-33E66D1F58C9}"/>
              </a:ext>
            </a:extLst>
          </p:cNvPr>
          <p:cNvSpPr>
            <a:spLocks noGrp="1"/>
          </p:cNvSpPr>
          <p:nvPr>
            <p:ph type="title"/>
          </p:nvPr>
        </p:nvSpPr>
        <p:spPr/>
        <p:txBody>
          <a:bodyPr>
            <a:normAutofit fontScale="90000"/>
          </a:bodyPr>
          <a:lstStyle/>
          <a:p>
            <a:r>
              <a:rPr lang="en-US" dirty="0"/>
              <a:t>Customer Embeddings</a:t>
            </a:r>
          </a:p>
        </p:txBody>
      </p:sp>
      <p:sp>
        <p:nvSpPr>
          <p:cNvPr id="3" name="Text Placeholder 2">
            <a:extLst>
              <a:ext uri="{FF2B5EF4-FFF2-40B4-BE49-F238E27FC236}">
                <a16:creationId xmlns:a16="http://schemas.microsoft.com/office/drawing/2014/main" id="{0BEC4BB4-9E23-0E23-AA34-9BC507A3526A}"/>
              </a:ext>
            </a:extLst>
          </p:cNvPr>
          <p:cNvSpPr>
            <a:spLocks noGrp="1"/>
          </p:cNvSpPr>
          <p:nvPr>
            <p:ph idx="1"/>
          </p:nvPr>
        </p:nvSpPr>
        <p:spPr>
          <a:xfrm>
            <a:off x="537391" y="5177953"/>
            <a:ext cx="10515600" cy="1013924"/>
          </a:xfrm>
        </p:spPr>
        <p:txBody>
          <a:bodyPr>
            <a:normAutofit fontScale="85000" lnSpcReduction="20000"/>
          </a:bodyPr>
          <a:lstStyle/>
          <a:p>
            <a:pPr>
              <a:buNone/>
            </a:pPr>
            <a:r>
              <a:rPr lang="en-US" dirty="0"/>
              <a:t> Comparing customers depends on storing their properties and linking customer touchpoints</a:t>
            </a:r>
          </a:p>
          <a:p>
            <a:pPr>
              <a:buNone/>
            </a:pPr>
            <a:r>
              <a:rPr lang="en-US" dirty="0"/>
              <a:t>Building embeddings is the domain of graph machine learning</a:t>
            </a:r>
          </a:p>
        </p:txBody>
      </p:sp>
      <p:pic>
        <p:nvPicPr>
          <p:cNvPr id="4" name="Picture 3">
            <a:extLst>
              <a:ext uri="{FF2B5EF4-FFF2-40B4-BE49-F238E27FC236}">
                <a16:creationId xmlns:a16="http://schemas.microsoft.com/office/drawing/2014/main" id="{F207DB04-3F17-3ACD-8339-7BFBE8FE45BC}"/>
              </a:ext>
            </a:extLst>
          </p:cNvPr>
          <p:cNvPicPr>
            <a:picLocks noChangeAspect="1"/>
          </p:cNvPicPr>
          <p:nvPr/>
        </p:nvPicPr>
        <p:blipFill>
          <a:blip r:embed="rId3"/>
          <a:stretch>
            <a:fillRect/>
          </a:stretch>
        </p:blipFill>
        <p:spPr>
          <a:xfrm>
            <a:off x="2633196" y="1049834"/>
            <a:ext cx="6502747" cy="3805916"/>
          </a:xfrm>
          <a:prstGeom prst="rect">
            <a:avLst/>
          </a:prstGeom>
        </p:spPr>
      </p:pic>
    </p:spTree>
    <p:extLst>
      <p:ext uri="{BB962C8B-B14F-4D97-AF65-F5344CB8AC3E}">
        <p14:creationId xmlns:p14="http://schemas.microsoft.com/office/powerpoint/2010/main" val="168285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27E-163D-74F1-E799-DF6119E136ED}"/>
              </a:ext>
            </a:extLst>
          </p:cNvPr>
          <p:cNvSpPr>
            <a:spLocks noGrp="1"/>
          </p:cNvSpPr>
          <p:nvPr>
            <p:ph type="title"/>
          </p:nvPr>
        </p:nvSpPr>
        <p:spPr>
          <a:xfrm>
            <a:off x="522546" y="201139"/>
            <a:ext cx="10515600" cy="515466"/>
          </a:xfrm>
        </p:spPr>
        <p:txBody>
          <a:bodyPr>
            <a:normAutofit fontScale="90000"/>
          </a:bodyPr>
          <a:lstStyle/>
          <a:p>
            <a:r>
              <a:rPr lang="en-US" dirty="0"/>
              <a:t>Distance Between Words</a:t>
            </a:r>
          </a:p>
        </p:txBody>
      </p:sp>
      <p:sp>
        <p:nvSpPr>
          <p:cNvPr id="3" name="Content Placeholder 2">
            <a:extLst>
              <a:ext uri="{FF2B5EF4-FFF2-40B4-BE49-F238E27FC236}">
                <a16:creationId xmlns:a16="http://schemas.microsoft.com/office/drawing/2014/main" id="{052A4179-BE4C-F065-E885-F23FF5268A57}"/>
              </a:ext>
            </a:extLst>
          </p:cNvPr>
          <p:cNvSpPr>
            <a:spLocks noGrp="1"/>
          </p:cNvSpPr>
          <p:nvPr>
            <p:ph idx="1"/>
          </p:nvPr>
        </p:nvSpPr>
        <p:spPr>
          <a:xfrm>
            <a:off x="738448" y="5874976"/>
            <a:ext cx="10515600" cy="476553"/>
          </a:xfrm>
        </p:spPr>
        <p:txBody>
          <a:bodyPr/>
          <a:lstStyle/>
          <a:p>
            <a:pPr marL="0" indent="0">
              <a:buNone/>
            </a:pPr>
            <a:r>
              <a:rPr lang="en-US" dirty="0"/>
              <a:t>Manually rating 40K common English words is too expensive!</a:t>
            </a:r>
          </a:p>
        </p:txBody>
      </p:sp>
      <p:pic>
        <p:nvPicPr>
          <p:cNvPr id="4" name="Picture 3">
            <a:extLst>
              <a:ext uri="{FF2B5EF4-FFF2-40B4-BE49-F238E27FC236}">
                <a16:creationId xmlns:a16="http://schemas.microsoft.com/office/drawing/2014/main" id="{11DE7534-2969-BFB9-5592-D86BBCEFDAED}"/>
              </a:ext>
            </a:extLst>
          </p:cNvPr>
          <p:cNvPicPr>
            <a:picLocks noChangeAspect="1"/>
          </p:cNvPicPr>
          <p:nvPr/>
        </p:nvPicPr>
        <p:blipFill>
          <a:blip r:embed="rId3"/>
          <a:stretch>
            <a:fillRect/>
          </a:stretch>
        </p:blipFill>
        <p:spPr>
          <a:xfrm>
            <a:off x="2230696" y="1283649"/>
            <a:ext cx="7099300" cy="4165600"/>
          </a:xfrm>
          <a:prstGeom prst="rect">
            <a:avLst/>
          </a:prstGeom>
        </p:spPr>
      </p:pic>
    </p:spTree>
    <p:extLst>
      <p:ext uri="{BB962C8B-B14F-4D97-AF65-F5344CB8AC3E}">
        <p14:creationId xmlns:p14="http://schemas.microsoft.com/office/powerpoint/2010/main" val="421912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DA4-172C-61FB-8E7B-EAEF968B3884}"/>
              </a:ext>
            </a:extLst>
          </p:cNvPr>
          <p:cNvSpPr>
            <a:spLocks noGrp="1"/>
          </p:cNvSpPr>
          <p:nvPr>
            <p:ph type="title"/>
          </p:nvPr>
        </p:nvSpPr>
        <p:spPr/>
        <p:txBody>
          <a:bodyPr>
            <a:noAutofit/>
          </a:bodyPr>
          <a:lstStyle/>
          <a:p>
            <a:r>
              <a:rPr lang="en-US" sz="3200" b="0" dirty="0"/>
              <a:t>Key Question: What Do You </a:t>
            </a:r>
            <a:r>
              <a:rPr lang="en-US" sz="3200" dirty="0"/>
              <a:t>Never</a:t>
            </a:r>
            <a:r>
              <a:rPr lang="en-US" sz="3200" b="0" dirty="0"/>
              <a:t> Want to Compare?</a:t>
            </a:r>
          </a:p>
        </p:txBody>
      </p:sp>
      <p:sp>
        <p:nvSpPr>
          <p:cNvPr id="3" name="Content Placeholder 2">
            <a:extLst>
              <a:ext uri="{FF2B5EF4-FFF2-40B4-BE49-F238E27FC236}">
                <a16:creationId xmlns:a16="http://schemas.microsoft.com/office/drawing/2014/main" id="{A98D161D-8FA5-59C6-2E18-850D4AE1BFE6}"/>
              </a:ext>
            </a:extLst>
          </p:cNvPr>
          <p:cNvSpPr>
            <a:spLocks noGrp="1"/>
          </p:cNvSpPr>
          <p:nvPr>
            <p:ph idx="1"/>
          </p:nvPr>
        </p:nvSpPr>
        <p:spPr>
          <a:xfrm>
            <a:off x="528818" y="1237534"/>
            <a:ext cx="4895706" cy="4548708"/>
          </a:xfrm>
        </p:spPr>
        <p:txBody>
          <a:bodyPr>
            <a:normAutofit/>
          </a:bodyPr>
          <a:lstStyle/>
          <a:p>
            <a:r>
              <a:rPr lang="en-US" sz="2000" dirty="0"/>
              <a:t>Customers</a:t>
            </a:r>
          </a:p>
          <a:p>
            <a:r>
              <a:rPr lang="en-US" sz="2000" dirty="0"/>
              <a:t>Products</a:t>
            </a:r>
          </a:p>
          <a:p>
            <a:r>
              <a:rPr lang="en-US" sz="2000" dirty="0"/>
              <a:t>Competitors</a:t>
            </a:r>
          </a:p>
          <a:p>
            <a:r>
              <a:rPr lang="en-US" sz="2000" dirty="0"/>
              <a:t>Competitors products</a:t>
            </a:r>
          </a:p>
          <a:p>
            <a:r>
              <a:rPr lang="en-US" sz="2000" dirty="0"/>
              <a:t>Product comments</a:t>
            </a:r>
          </a:p>
          <a:p>
            <a:r>
              <a:rPr lang="en-US" sz="2000" dirty="0"/>
              <a:t>Words</a:t>
            </a:r>
          </a:p>
          <a:p>
            <a:r>
              <a:rPr lang="en-US" sz="2000" dirty="0"/>
              <a:t>Sentences</a:t>
            </a:r>
          </a:p>
          <a:p>
            <a:r>
              <a:rPr lang="en-US" sz="2000" dirty="0"/>
              <a:t>Paragraphs</a:t>
            </a:r>
          </a:p>
          <a:p>
            <a:r>
              <a:rPr lang="en-US" sz="2000" dirty="0"/>
              <a:t>Documents</a:t>
            </a:r>
          </a:p>
          <a:p>
            <a:r>
              <a:rPr lang="en-US" sz="2000" dirty="0"/>
              <a:t>Images</a:t>
            </a:r>
          </a:p>
          <a:p>
            <a:r>
              <a:rPr lang="en-US" sz="2000" dirty="0"/>
              <a:t>Workflows</a:t>
            </a:r>
          </a:p>
          <a:p>
            <a:endParaRPr lang="en-US" sz="2000" dirty="0"/>
          </a:p>
        </p:txBody>
      </p:sp>
      <p:sp>
        <p:nvSpPr>
          <p:cNvPr id="4" name="Slide Number Placeholder 3">
            <a:extLst>
              <a:ext uri="{FF2B5EF4-FFF2-40B4-BE49-F238E27FC236}">
                <a16:creationId xmlns:a16="http://schemas.microsoft.com/office/drawing/2014/main" id="{41E8888D-B2BE-ECBD-713C-35C0C1688581}"/>
              </a:ext>
            </a:extLst>
          </p:cNvPr>
          <p:cNvSpPr>
            <a:spLocks noGrp="1"/>
          </p:cNvSpPr>
          <p:nvPr>
            <p:ph type="sldNum" sz="quarter" idx="12"/>
          </p:nvPr>
        </p:nvSpPr>
        <p:spPr/>
        <p:txBody>
          <a:bodyPr/>
          <a:lstStyle/>
          <a:p>
            <a:fld id="{E4E17628-BB69-494D-BA8C-C14032583637}" type="slidenum">
              <a:rPr lang="en-US" smtClean="0"/>
              <a:t>22</a:t>
            </a:fld>
            <a:endParaRPr lang="en-US"/>
          </a:p>
        </p:txBody>
      </p:sp>
      <p:sp>
        <p:nvSpPr>
          <p:cNvPr id="5" name="Content Placeholder 2">
            <a:extLst>
              <a:ext uri="{FF2B5EF4-FFF2-40B4-BE49-F238E27FC236}">
                <a16:creationId xmlns:a16="http://schemas.microsoft.com/office/drawing/2014/main" id="{1DEE088A-45F2-D961-C112-3698495C0979}"/>
              </a:ext>
            </a:extLst>
          </p:cNvPr>
          <p:cNvSpPr txBox="1">
            <a:spLocks/>
          </p:cNvSpPr>
          <p:nvPr/>
        </p:nvSpPr>
        <p:spPr>
          <a:xfrm>
            <a:off x="5720730" y="1238680"/>
            <a:ext cx="4895706" cy="45487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Code</a:t>
            </a:r>
          </a:p>
          <a:p>
            <a:r>
              <a:rPr lang="en-US" sz="2000" dirty="0"/>
              <a:t>Queries</a:t>
            </a:r>
          </a:p>
          <a:p>
            <a:r>
              <a:rPr lang="en-US" sz="2000" dirty="0"/>
              <a:t>APIs</a:t>
            </a:r>
          </a:p>
          <a:p>
            <a:r>
              <a:rPr lang="en-US" sz="2000" dirty="0"/>
              <a:t>Action items assigned during a meeting</a:t>
            </a:r>
          </a:p>
          <a:p>
            <a:r>
              <a:rPr lang="en-US" sz="2000" dirty="0"/>
              <a:t>Frequently asked questions</a:t>
            </a:r>
          </a:p>
          <a:p>
            <a:r>
              <a:rPr lang="en-US" sz="2000" dirty="0"/>
              <a:t>Applications on the desktop</a:t>
            </a:r>
          </a:p>
          <a:p>
            <a:r>
              <a:rPr lang="en-US" sz="2000" dirty="0"/>
              <a:t>Documents in a knowledge base</a:t>
            </a:r>
          </a:p>
          <a:p>
            <a:r>
              <a:rPr lang="en-US" sz="2000" dirty="0"/>
              <a:t>Spreadsheets</a:t>
            </a:r>
          </a:p>
          <a:p>
            <a:r>
              <a:rPr lang="en-US" sz="2000" dirty="0"/>
              <a:t>Reports</a:t>
            </a:r>
          </a:p>
          <a:p>
            <a:r>
              <a:rPr lang="en-US" sz="2000" dirty="0"/>
              <a:t>Graphics</a:t>
            </a:r>
          </a:p>
          <a:p>
            <a:r>
              <a:rPr lang="en-US" sz="2000" dirty="0"/>
              <a:t>PowerPoint slides</a:t>
            </a:r>
          </a:p>
          <a:p>
            <a:r>
              <a:rPr lang="en-US" sz="2000" dirty="0"/>
              <a:t>Virtual machine configurations</a:t>
            </a:r>
          </a:p>
          <a:p>
            <a:r>
              <a:rPr lang="en-US" sz="2000" dirty="0"/>
              <a:t>Errors in a log file</a:t>
            </a:r>
          </a:p>
        </p:txBody>
      </p:sp>
      <p:sp>
        <p:nvSpPr>
          <p:cNvPr id="6" name="TextBox 5">
            <a:extLst>
              <a:ext uri="{FF2B5EF4-FFF2-40B4-BE49-F238E27FC236}">
                <a16:creationId xmlns:a16="http://schemas.microsoft.com/office/drawing/2014/main" id="{4BE8D2C8-4EC7-68E5-BE64-5E285C3EEE54}"/>
              </a:ext>
            </a:extLst>
          </p:cNvPr>
          <p:cNvSpPr txBox="1"/>
          <p:nvPr/>
        </p:nvSpPr>
        <p:spPr>
          <a:xfrm>
            <a:off x="658473" y="5894685"/>
            <a:ext cx="5253489" cy="461665"/>
          </a:xfrm>
          <a:prstGeom prst="rect">
            <a:avLst/>
          </a:prstGeom>
          <a:noFill/>
        </p:spPr>
        <p:txBody>
          <a:bodyPr wrap="none" rtlCol="0">
            <a:spAutoFit/>
          </a:bodyPr>
          <a:lstStyle/>
          <a:p>
            <a:r>
              <a:rPr lang="en-US" sz="2400" dirty="0"/>
              <a:t>Answer: Our answer: none of the above!</a:t>
            </a:r>
          </a:p>
        </p:txBody>
      </p:sp>
    </p:spTree>
    <p:extLst>
      <p:ext uri="{BB962C8B-B14F-4D97-AF65-F5344CB8AC3E}">
        <p14:creationId xmlns:p14="http://schemas.microsoft.com/office/powerpoint/2010/main" val="245721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C3D2-0EB6-CB18-C5AC-C882DF1CFB9B}"/>
              </a:ext>
            </a:extLst>
          </p:cNvPr>
          <p:cNvSpPr>
            <a:spLocks noGrp="1"/>
          </p:cNvSpPr>
          <p:nvPr>
            <p:ph type="title"/>
          </p:nvPr>
        </p:nvSpPr>
        <p:spPr>
          <a:xfrm>
            <a:off x="530318" y="170045"/>
            <a:ext cx="10515600" cy="682321"/>
          </a:xfrm>
        </p:spPr>
        <p:txBody>
          <a:bodyPr>
            <a:normAutofit fontScale="90000"/>
          </a:bodyPr>
          <a:lstStyle/>
          <a:p>
            <a:r>
              <a:rPr lang="en-US" dirty="0"/>
              <a:t>Multi-Modal Generative AI</a:t>
            </a:r>
          </a:p>
        </p:txBody>
      </p:sp>
      <p:sp>
        <p:nvSpPr>
          <p:cNvPr id="3" name="Content Placeholder 2">
            <a:extLst>
              <a:ext uri="{FF2B5EF4-FFF2-40B4-BE49-F238E27FC236}">
                <a16:creationId xmlns:a16="http://schemas.microsoft.com/office/drawing/2014/main" id="{9211CA9F-CC09-1BF4-7CBD-03175DF868D6}"/>
              </a:ext>
            </a:extLst>
          </p:cNvPr>
          <p:cNvSpPr>
            <a:spLocks noGrp="1"/>
          </p:cNvSpPr>
          <p:nvPr>
            <p:ph idx="1"/>
          </p:nvPr>
        </p:nvSpPr>
        <p:spPr>
          <a:xfrm>
            <a:off x="636024" y="5782121"/>
            <a:ext cx="10515600" cy="816326"/>
          </a:xfrm>
        </p:spPr>
        <p:txBody>
          <a:bodyPr>
            <a:normAutofit fontScale="85000" lnSpcReduction="10000"/>
          </a:bodyPr>
          <a:lstStyle/>
          <a:p>
            <a:pPr marL="0" indent="0">
              <a:buNone/>
            </a:pPr>
            <a:r>
              <a:rPr lang="en-US" dirty="0"/>
              <a:t>Generative AI includes the creation of many content types including images, sound, music, videos, code, markdown, and even architecture diagrams</a:t>
            </a:r>
          </a:p>
        </p:txBody>
      </p:sp>
      <p:sp>
        <p:nvSpPr>
          <p:cNvPr id="4" name="Slide Number Placeholder 3">
            <a:extLst>
              <a:ext uri="{FF2B5EF4-FFF2-40B4-BE49-F238E27FC236}">
                <a16:creationId xmlns:a16="http://schemas.microsoft.com/office/drawing/2014/main" id="{44BC3C0E-8B2E-7F92-0C9B-901EFE3794AB}"/>
              </a:ext>
            </a:extLst>
          </p:cNvPr>
          <p:cNvSpPr>
            <a:spLocks noGrp="1"/>
          </p:cNvSpPr>
          <p:nvPr>
            <p:ph type="sldNum" sz="quarter" idx="12"/>
          </p:nvPr>
        </p:nvSpPr>
        <p:spPr/>
        <p:txBody>
          <a:bodyPr/>
          <a:lstStyle/>
          <a:p>
            <a:fld id="{E4E17628-BB69-494D-BA8C-C14032583637}" type="slidenum">
              <a:rPr lang="en-US" smtClean="0"/>
              <a:pPr/>
              <a:t>23</a:t>
            </a:fld>
            <a:endParaRPr lang="en-US"/>
          </a:p>
        </p:txBody>
      </p:sp>
      <p:sp>
        <p:nvSpPr>
          <p:cNvPr id="6" name="Snip Single Corner Rectangle 5">
            <a:extLst>
              <a:ext uri="{FF2B5EF4-FFF2-40B4-BE49-F238E27FC236}">
                <a16:creationId xmlns:a16="http://schemas.microsoft.com/office/drawing/2014/main" id="{15E7EC40-3E4E-9B6D-34EA-3EF8196391C0}"/>
              </a:ext>
            </a:extLst>
          </p:cNvPr>
          <p:cNvSpPr/>
          <p:nvPr/>
        </p:nvSpPr>
        <p:spPr bwMode="gray">
          <a:xfrm>
            <a:off x="736796" y="2693870"/>
            <a:ext cx="1711548"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Prompt</a:t>
            </a:r>
          </a:p>
        </p:txBody>
      </p:sp>
      <p:grpSp>
        <p:nvGrpSpPr>
          <p:cNvPr id="7" name="Group 6">
            <a:extLst>
              <a:ext uri="{FF2B5EF4-FFF2-40B4-BE49-F238E27FC236}">
                <a16:creationId xmlns:a16="http://schemas.microsoft.com/office/drawing/2014/main" id="{47E13C39-24DB-7263-FEFD-7D650A6D7DC5}"/>
              </a:ext>
            </a:extLst>
          </p:cNvPr>
          <p:cNvGrpSpPr/>
          <p:nvPr/>
        </p:nvGrpSpPr>
        <p:grpSpPr>
          <a:xfrm>
            <a:off x="2974549" y="2535972"/>
            <a:ext cx="2145030" cy="923330"/>
            <a:chOff x="2203450" y="1855738"/>
            <a:chExt cx="2145030" cy="923330"/>
          </a:xfrm>
        </p:grpSpPr>
        <p:sp>
          <p:nvSpPr>
            <p:cNvPr id="8" name="Rectangle 7">
              <a:extLst>
                <a:ext uri="{FF2B5EF4-FFF2-40B4-BE49-F238E27FC236}">
                  <a16:creationId xmlns:a16="http://schemas.microsoft.com/office/drawing/2014/main" id="{11DC7BAE-1B58-8238-5186-D76F92F80B2D}"/>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AD81C23-5F97-D1BD-B559-81ED6F11E2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sp>
        <p:nvSpPr>
          <p:cNvPr id="10" name="Snip Single Corner Rectangle 9">
            <a:extLst>
              <a:ext uri="{FF2B5EF4-FFF2-40B4-BE49-F238E27FC236}">
                <a16:creationId xmlns:a16="http://schemas.microsoft.com/office/drawing/2014/main" id="{5B616E50-E6E9-828D-07F6-BE2091206833}"/>
              </a:ext>
            </a:extLst>
          </p:cNvPr>
          <p:cNvSpPr/>
          <p:nvPr/>
        </p:nvSpPr>
        <p:spPr bwMode="gray">
          <a:xfrm>
            <a:off x="6308848" y="1560988"/>
            <a:ext cx="1229363"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Text</a:t>
            </a:r>
          </a:p>
        </p:txBody>
      </p:sp>
      <p:pic>
        <p:nvPicPr>
          <p:cNvPr id="1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F6BDF7A0-8F13-D29C-9B82-7F80446676E1}"/>
              </a:ext>
            </a:extLst>
          </p:cNvPr>
          <p:cNvPicPr>
            <a:picLocks noChangeAspect="1" noChangeArrowheads="1"/>
          </p:cNvPicPr>
          <p:nvPr/>
        </p:nvPicPr>
        <p:blipFill rotWithShape="1">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8848" y="2378328"/>
            <a:ext cx="1524982" cy="90697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20CAC667-032A-E337-0E59-5E3DA32F0E2C}"/>
              </a:ext>
            </a:extLst>
          </p:cNvPr>
          <p:cNvCxnSpPr>
            <a:cxnSpLocks/>
            <a:stCxn id="8" idx="3"/>
            <a:endCxn id="11" idx="1"/>
          </p:cNvCxnSpPr>
          <p:nvPr/>
        </p:nvCxnSpPr>
        <p:spPr bwMode="gray">
          <a:xfrm flipV="1">
            <a:off x="5119579" y="2831814"/>
            <a:ext cx="1189269" cy="165823"/>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3A2155-DA88-AFAF-2DE6-883880F6607D}"/>
              </a:ext>
            </a:extLst>
          </p:cNvPr>
          <p:cNvCxnSpPr>
            <a:cxnSpLocks/>
            <a:stCxn id="8" idx="3"/>
            <a:endCxn id="42" idx="1"/>
          </p:cNvCxnSpPr>
          <p:nvPr/>
        </p:nvCxnSpPr>
        <p:spPr bwMode="gray">
          <a:xfrm>
            <a:off x="5119579" y="2997637"/>
            <a:ext cx="1337079" cy="87611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6" name="Picture 2" descr="Video Player Symbol YouTubeStyle - Openclipart">
            <a:extLst>
              <a:ext uri="{FF2B5EF4-FFF2-40B4-BE49-F238E27FC236}">
                <a16:creationId xmlns:a16="http://schemas.microsoft.com/office/drawing/2014/main" id="{3A0F0320-189A-69FD-D1B9-69B3873FE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6658" y="4450129"/>
            <a:ext cx="1150649" cy="115064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B8160B77-70EB-D8B0-65FA-F32996EE593D}"/>
              </a:ext>
            </a:extLst>
          </p:cNvPr>
          <p:cNvCxnSpPr>
            <a:cxnSpLocks/>
            <a:stCxn id="8" idx="3"/>
            <a:endCxn id="10" idx="2"/>
          </p:cNvCxnSpPr>
          <p:nvPr/>
        </p:nvCxnSpPr>
        <p:spPr bwMode="gray">
          <a:xfrm flipV="1">
            <a:off x="5119579" y="1864755"/>
            <a:ext cx="1189269" cy="1132882"/>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210CB-7F61-BAC3-0BAF-C86D96F60877}"/>
              </a:ext>
            </a:extLst>
          </p:cNvPr>
          <p:cNvCxnSpPr>
            <a:cxnSpLocks/>
            <a:stCxn id="10" idx="0"/>
            <a:endCxn id="33" idx="2"/>
          </p:cNvCxnSpPr>
          <p:nvPr/>
        </p:nvCxnSpPr>
        <p:spPr bwMode="gray">
          <a:xfrm flipV="1">
            <a:off x="7538211" y="1469591"/>
            <a:ext cx="974868" cy="39516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0E902-77FF-1944-4A32-8D3C5DD5559C}"/>
              </a:ext>
            </a:extLst>
          </p:cNvPr>
          <p:cNvCxnSpPr>
            <a:cxnSpLocks/>
            <a:stCxn id="10" idx="0"/>
            <a:endCxn id="40" idx="2"/>
          </p:cNvCxnSpPr>
          <p:nvPr/>
        </p:nvCxnSpPr>
        <p:spPr bwMode="gray">
          <a:xfrm>
            <a:off x="7538211" y="1864755"/>
            <a:ext cx="974868" cy="15312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Snip Single Corner Rectangle 32">
            <a:extLst>
              <a:ext uri="{FF2B5EF4-FFF2-40B4-BE49-F238E27FC236}">
                <a16:creationId xmlns:a16="http://schemas.microsoft.com/office/drawing/2014/main" id="{3B22058A-2F96-F8DA-E513-A9DEACFD99C0}"/>
              </a:ext>
            </a:extLst>
          </p:cNvPr>
          <p:cNvSpPr/>
          <p:nvPr/>
        </p:nvSpPr>
        <p:spPr bwMode="gray">
          <a:xfrm>
            <a:off x="8513079" y="122849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Code</a:t>
            </a:r>
          </a:p>
        </p:txBody>
      </p:sp>
      <p:cxnSp>
        <p:nvCxnSpPr>
          <p:cNvPr id="34" name="Straight Connector 33">
            <a:extLst>
              <a:ext uri="{FF2B5EF4-FFF2-40B4-BE49-F238E27FC236}">
                <a16:creationId xmlns:a16="http://schemas.microsoft.com/office/drawing/2014/main" id="{DE79388A-18D5-955F-2EF3-8E5A09AE93E5}"/>
              </a:ext>
            </a:extLst>
          </p:cNvPr>
          <p:cNvCxnSpPr>
            <a:cxnSpLocks/>
            <a:endCxn id="8" idx="1"/>
          </p:cNvCxnSpPr>
          <p:nvPr/>
        </p:nvCxnSpPr>
        <p:spPr bwMode="gray">
          <a:xfrm>
            <a:off x="2463230" y="2997636"/>
            <a:ext cx="511319" cy="1"/>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F0AB4E6-34A6-C78F-39EF-772CCF02B131}"/>
              </a:ext>
            </a:extLst>
          </p:cNvPr>
          <p:cNvSpPr txBox="1"/>
          <p:nvPr/>
        </p:nvSpPr>
        <p:spPr>
          <a:xfrm>
            <a:off x="2920355" y="2074307"/>
            <a:ext cx="2259978" cy="369332"/>
          </a:xfrm>
          <a:prstGeom prst="rect">
            <a:avLst/>
          </a:prstGeom>
          <a:noFill/>
        </p:spPr>
        <p:txBody>
          <a:bodyPr wrap="square" rtlCol="0">
            <a:spAutoFit/>
          </a:bodyPr>
          <a:lstStyle/>
          <a:p>
            <a:r>
              <a:rPr lang="en-US" b="1" dirty="0"/>
              <a:t>Deep Neural Network</a:t>
            </a:r>
          </a:p>
        </p:txBody>
      </p:sp>
      <p:sp>
        <p:nvSpPr>
          <p:cNvPr id="40" name="Snip Single Corner Rectangle 39">
            <a:extLst>
              <a:ext uri="{FF2B5EF4-FFF2-40B4-BE49-F238E27FC236}">
                <a16:creationId xmlns:a16="http://schemas.microsoft.com/office/drawing/2014/main" id="{E13DD29B-D4CD-4394-E09D-3DDA0EE20304}"/>
              </a:ext>
            </a:extLst>
          </p:cNvPr>
          <p:cNvSpPr/>
          <p:nvPr/>
        </p:nvSpPr>
        <p:spPr bwMode="gray">
          <a:xfrm>
            <a:off x="8513079" y="177678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Markdown</a:t>
            </a:r>
          </a:p>
        </p:txBody>
      </p:sp>
      <p:pic>
        <p:nvPicPr>
          <p:cNvPr id="42" name="Picture 41">
            <a:extLst>
              <a:ext uri="{FF2B5EF4-FFF2-40B4-BE49-F238E27FC236}">
                <a16:creationId xmlns:a16="http://schemas.microsoft.com/office/drawing/2014/main" id="{FA818BE1-4E14-999B-A19E-626357642EE1}"/>
              </a:ext>
            </a:extLst>
          </p:cNvPr>
          <p:cNvPicPr>
            <a:picLocks noChangeAspect="1"/>
          </p:cNvPicPr>
          <p:nvPr/>
        </p:nvPicPr>
        <p:blipFill rotWithShape="1">
          <a:blip r:embed="rId6"/>
          <a:srcRect l="3200"/>
          <a:stretch/>
        </p:blipFill>
        <p:spPr>
          <a:xfrm>
            <a:off x="6456658" y="3461938"/>
            <a:ext cx="972287" cy="823629"/>
          </a:xfrm>
          <a:prstGeom prst="rect">
            <a:avLst/>
          </a:prstGeom>
          <a:ln>
            <a:solidFill>
              <a:schemeClr val="tx1"/>
            </a:solidFill>
          </a:ln>
        </p:spPr>
      </p:pic>
      <p:cxnSp>
        <p:nvCxnSpPr>
          <p:cNvPr id="46" name="Straight Connector 45">
            <a:extLst>
              <a:ext uri="{FF2B5EF4-FFF2-40B4-BE49-F238E27FC236}">
                <a16:creationId xmlns:a16="http://schemas.microsoft.com/office/drawing/2014/main" id="{04B7D7CF-D836-C50C-64C6-E5109CD722D1}"/>
              </a:ext>
            </a:extLst>
          </p:cNvPr>
          <p:cNvCxnSpPr>
            <a:cxnSpLocks/>
            <a:stCxn id="8" idx="3"/>
            <a:endCxn id="11266" idx="1"/>
          </p:cNvCxnSpPr>
          <p:nvPr/>
        </p:nvCxnSpPr>
        <p:spPr bwMode="gray">
          <a:xfrm>
            <a:off x="5119579" y="2997637"/>
            <a:ext cx="1337079" cy="2027817"/>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8" name="Picture 11267">
            <a:extLst>
              <a:ext uri="{FF2B5EF4-FFF2-40B4-BE49-F238E27FC236}">
                <a16:creationId xmlns:a16="http://schemas.microsoft.com/office/drawing/2014/main" id="{66E99F1A-3028-9072-BF5C-F54A853C44A6}"/>
              </a:ext>
            </a:extLst>
          </p:cNvPr>
          <p:cNvPicPr>
            <a:picLocks noChangeAspect="1"/>
          </p:cNvPicPr>
          <p:nvPr/>
        </p:nvPicPr>
        <p:blipFill>
          <a:blip r:embed="rId7"/>
          <a:stretch>
            <a:fillRect/>
          </a:stretch>
        </p:blipFill>
        <p:spPr>
          <a:xfrm>
            <a:off x="8508072" y="2376425"/>
            <a:ext cx="1888252" cy="613876"/>
          </a:xfrm>
          <a:prstGeom prst="rect">
            <a:avLst/>
          </a:prstGeom>
          <a:ln>
            <a:solidFill>
              <a:schemeClr val="tx1"/>
            </a:solidFill>
          </a:ln>
        </p:spPr>
      </p:pic>
      <p:cxnSp>
        <p:nvCxnSpPr>
          <p:cNvPr id="11269" name="Straight Connector 11268">
            <a:extLst>
              <a:ext uri="{FF2B5EF4-FFF2-40B4-BE49-F238E27FC236}">
                <a16:creationId xmlns:a16="http://schemas.microsoft.com/office/drawing/2014/main" id="{DABD3294-FD29-27BD-7D94-295D37B66609}"/>
              </a:ext>
            </a:extLst>
          </p:cNvPr>
          <p:cNvCxnSpPr>
            <a:cxnSpLocks/>
            <a:stCxn id="10" idx="0"/>
            <a:endCxn id="11268" idx="1"/>
          </p:cNvCxnSpPr>
          <p:nvPr/>
        </p:nvCxnSpPr>
        <p:spPr bwMode="gray">
          <a:xfrm>
            <a:off x="7538211" y="1864755"/>
            <a:ext cx="969861" cy="818608"/>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73" name="TextBox 11272">
            <a:extLst>
              <a:ext uri="{FF2B5EF4-FFF2-40B4-BE49-F238E27FC236}">
                <a16:creationId xmlns:a16="http://schemas.microsoft.com/office/drawing/2014/main" id="{DC7A41A3-E7A9-12DF-AD17-C64BAF1C14AA}"/>
              </a:ext>
            </a:extLst>
          </p:cNvPr>
          <p:cNvSpPr txBox="1"/>
          <p:nvPr/>
        </p:nvSpPr>
        <p:spPr>
          <a:xfrm>
            <a:off x="8461937" y="3039905"/>
            <a:ext cx="2150589" cy="338554"/>
          </a:xfrm>
          <a:prstGeom prst="rect">
            <a:avLst/>
          </a:prstGeom>
          <a:noFill/>
        </p:spPr>
        <p:txBody>
          <a:bodyPr wrap="none" rtlCol="0">
            <a:spAutoFit/>
          </a:bodyPr>
          <a:lstStyle/>
          <a:p>
            <a:r>
              <a:rPr lang="en-US" sz="1600" b="1" dirty="0"/>
              <a:t>Architecture Diagrams!</a:t>
            </a:r>
          </a:p>
        </p:txBody>
      </p:sp>
    </p:spTree>
    <p:extLst>
      <p:ext uri="{BB962C8B-B14F-4D97-AF65-F5344CB8AC3E}">
        <p14:creationId xmlns:p14="http://schemas.microsoft.com/office/powerpoint/2010/main" val="4825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Gardening Question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20000"/>
          </a:bodyPr>
          <a:lstStyle/>
          <a:p>
            <a:r>
              <a:rPr lang="en-US" dirty="0"/>
              <a:t>You </a:t>
            </a:r>
            <a:r>
              <a:rPr lang="en-US" b="1" dirty="0"/>
              <a:t>can</a:t>
            </a:r>
            <a:r>
              <a:rPr lang="en-US" dirty="0"/>
              <a:t> answer standard questions about gardening, trees, shrubs, and lawns, etc.</a:t>
            </a:r>
          </a:p>
          <a:p>
            <a:r>
              <a:rPr lang="en-US" dirty="0"/>
              <a:t>You </a:t>
            </a:r>
            <a:r>
              <a:rPr lang="en-US" b="1" dirty="0"/>
              <a:t>cannot</a:t>
            </a:r>
            <a:r>
              <a:rPr lang="en-US" dirty="0"/>
              <a:t> answer questions about commercial products or mushrooms</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24</a:t>
            </a:fld>
            <a:endParaRPr lang="en-US"/>
          </a:p>
        </p:txBody>
      </p:sp>
      <p:sp>
        <p:nvSpPr>
          <p:cNvPr id="5" name="Oval 4">
            <a:extLst>
              <a:ext uri="{FF2B5EF4-FFF2-40B4-BE49-F238E27FC236}">
                <a16:creationId xmlns:a16="http://schemas.microsoft.com/office/drawing/2014/main" id="{BDF8AF4B-E466-24D2-5DF3-98B39059C59B}"/>
              </a:ext>
            </a:extLst>
          </p:cNvPr>
          <p:cNvSpPr/>
          <p:nvPr/>
        </p:nvSpPr>
        <p:spPr>
          <a:xfrm rot="1860872">
            <a:off x="4505633" y="166272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rot="1860872">
            <a:off x="4811982" y="1898766"/>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rot="1860872">
            <a:off x="4309370" y="1933714"/>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rot="1860872">
            <a:off x="4549830" y="217459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rot="1860872">
            <a:off x="4953234" y="22492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rot="1860872">
            <a:off x="4665132" y="250944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rot="1860872">
            <a:off x="4222634" y="237616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rot="1860872">
            <a:off x="4341828" y="27485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rot="1860872">
            <a:off x="5085349" y="270223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rot="1860872">
            <a:off x="4799614" y="293606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rot="1860872">
            <a:off x="3769361" y="244943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rot="1860872">
            <a:off x="3939700" y="285445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rot="1860872">
            <a:off x="3817700" y="199645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1767DD3-7A79-90A7-03D7-12B41CFCB3DA}"/>
              </a:ext>
            </a:extLst>
          </p:cNvPr>
          <p:cNvSpPr/>
          <p:nvPr/>
        </p:nvSpPr>
        <p:spPr>
          <a:xfrm rot="1860872">
            <a:off x="5696057" y="17575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rot="1860872">
            <a:off x="6177715" y="183858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rot="1860872">
            <a:off x="5396659" y="21269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rot="1860872">
            <a:off x="5872117" y="213728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rot="1860872">
            <a:off x="6451745" y="206686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rot="1860872">
            <a:off x="6177715" y="233166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rot="1860872">
            <a:off x="5489704" y="2497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rot="1860872">
            <a:off x="5918854" y="25916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rot="1860872">
            <a:off x="6250747" y="27144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rot="1860872">
            <a:off x="5854706" y="295077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rot="1860872">
            <a:off x="5388094" y="2974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rot="1860872">
            <a:off x="6615939" y="242568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rot="1860872">
            <a:off x="5222349" y="179396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2AEC539-2915-B111-ACC8-3671E51738F1}"/>
              </a:ext>
            </a:extLst>
          </p:cNvPr>
          <p:cNvSpPr txBox="1"/>
          <p:nvPr/>
        </p:nvSpPr>
        <p:spPr>
          <a:xfrm>
            <a:off x="1716383" y="3779145"/>
            <a:ext cx="2287482" cy="646331"/>
          </a:xfrm>
          <a:prstGeom prst="rect">
            <a:avLst/>
          </a:prstGeom>
          <a:solidFill>
            <a:schemeClr val="bg1">
              <a:lumMod val="85000"/>
            </a:schemeClr>
          </a:solidFill>
        </p:spPr>
        <p:txBody>
          <a:bodyPr wrap="square" rtlCol="0">
            <a:spAutoFit/>
          </a:bodyPr>
          <a:lstStyle/>
          <a:p>
            <a:r>
              <a:rPr lang="en-US" dirty="0"/>
              <a:t>How do I get rid of spurge from my lawn?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663641" y="3746589"/>
            <a:ext cx="2650406" cy="646331"/>
          </a:xfrm>
          <a:prstGeom prst="rect">
            <a:avLst/>
          </a:prstGeom>
          <a:solidFill>
            <a:schemeClr val="bg1">
              <a:lumMod val="85000"/>
            </a:schemeClr>
          </a:solidFill>
        </p:spPr>
        <p:txBody>
          <a:bodyPr wrap="square" rtlCol="0">
            <a:spAutoFit/>
          </a:bodyPr>
          <a:lstStyle/>
          <a:p>
            <a:r>
              <a:rPr lang="en-US" dirty="0"/>
              <a:t>Do you think that this mushroom is OK to eat?</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6" idx="4"/>
          </p:cNvCxnSpPr>
          <p:nvPr/>
        </p:nvCxnSpPr>
        <p:spPr>
          <a:xfrm flipV="1">
            <a:off x="2860124" y="3065748"/>
            <a:ext cx="1133778" cy="71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5"/>
          </p:cNvCxnSpPr>
          <p:nvPr/>
        </p:nvCxnSpPr>
        <p:spPr>
          <a:xfrm flipH="1" flipV="1">
            <a:off x="6755688" y="2649521"/>
            <a:ext cx="1233156" cy="10970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484442" y="1196073"/>
            <a:ext cx="3038845" cy="369332"/>
          </a:xfrm>
          <a:prstGeom prst="rect">
            <a:avLst/>
          </a:prstGeom>
          <a:noFill/>
        </p:spPr>
        <p:txBody>
          <a:bodyPr wrap="none" rtlCol="0">
            <a:spAutoFit/>
          </a:bodyPr>
          <a:lstStyle/>
          <a:p>
            <a:r>
              <a:rPr lang="en-US" dirty="0"/>
              <a:t>Standard Gardening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6193591" y="1179170"/>
            <a:ext cx="3411127" cy="369332"/>
          </a:xfrm>
          <a:prstGeom prst="rect">
            <a:avLst/>
          </a:prstGeom>
          <a:noFill/>
        </p:spPr>
        <p:txBody>
          <a:bodyPr wrap="none" rtlCol="0">
            <a:spAutoFit/>
          </a:bodyPr>
          <a:lstStyle/>
          <a:p>
            <a:r>
              <a:rPr lang="en-US" dirty="0"/>
              <a:t>Product and Mushroom Questions</a:t>
            </a:r>
          </a:p>
        </p:txBody>
      </p:sp>
      <p:sp>
        <p:nvSpPr>
          <p:cNvPr id="47" name="Oval 46">
            <a:extLst>
              <a:ext uri="{FF2B5EF4-FFF2-40B4-BE49-F238E27FC236}">
                <a16:creationId xmlns:a16="http://schemas.microsoft.com/office/drawing/2014/main" id="{AA6791FB-FACA-1608-9D57-4F5906A4C183}"/>
              </a:ext>
            </a:extLst>
          </p:cNvPr>
          <p:cNvSpPr/>
          <p:nvPr/>
        </p:nvSpPr>
        <p:spPr>
          <a:xfrm rot="1860872">
            <a:off x="6926588" y="2233727"/>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2B7DDE-FEBF-450C-31B0-9FBBD23588ED}"/>
              </a:ext>
            </a:extLst>
          </p:cNvPr>
          <p:cNvSpPr/>
          <p:nvPr/>
        </p:nvSpPr>
        <p:spPr>
          <a:xfrm rot="1860872">
            <a:off x="6827482" y="188555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4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Benefits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10000"/>
          </a:bodyPr>
          <a:lstStyle/>
          <a:p>
            <a:r>
              <a:rPr lang="en-US" dirty="0"/>
              <a:t>You can only answer questions about what is </a:t>
            </a:r>
            <a:r>
              <a:rPr lang="en-US" b="1" dirty="0"/>
              <a:t>covered</a:t>
            </a:r>
            <a:r>
              <a:rPr lang="en-US" dirty="0"/>
              <a:t> in your health plan</a:t>
            </a:r>
          </a:p>
          <a:p>
            <a:r>
              <a:rPr lang="en-US" dirty="0"/>
              <a:t>You must </a:t>
            </a:r>
            <a:r>
              <a:rPr lang="en-US" b="1" dirty="0"/>
              <a:t>refuse</a:t>
            </a:r>
            <a:r>
              <a:rPr lang="en-US" dirty="0"/>
              <a:t> to answer questions about medical advice</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25</a:t>
            </a:fld>
            <a:endParaRPr lang="en-US"/>
          </a:p>
        </p:txBody>
      </p:sp>
      <p:grpSp>
        <p:nvGrpSpPr>
          <p:cNvPr id="18" name="Group 17">
            <a:extLst>
              <a:ext uri="{FF2B5EF4-FFF2-40B4-BE49-F238E27FC236}">
                <a16:creationId xmlns:a16="http://schemas.microsoft.com/office/drawing/2014/main" id="{72B866AF-5129-0EA2-5073-CDAFBA122D37}"/>
              </a:ext>
            </a:extLst>
          </p:cNvPr>
          <p:cNvGrpSpPr/>
          <p:nvPr/>
        </p:nvGrpSpPr>
        <p:grpSpPr>
          <a:xfrm>
            <a:off x="2702474" y="1647939"/>
            <a:ext cx="1664162" cy="1540518"/>
            <a:chOff x="2702474" y="1647939"/>
            <a:chExt cx="1664162" cy="1540518"/>
          </a:xfrm>
          <a:solidFill>
            <a:schemeClr val="accent2"/>
          </a:solidFill>
        </p:grpSpPr>
        <p:sp>
          <p:nvSpPr>
            <p:cNvPr id="5" name="Oval 4">
              <a:extLst>
                <a:ext uri="{FF2B5EF4-FFF2-40B4-BE49-F238E27FC236}">
                  <a16:creationId xmlns:a16="http://schemas.microsoft.com/office/drawing/2014/main" id="{BDF8AF4B-E466-24D2-5DF3-98B39059C59B}"/>
                </a:ext>
              </a:extLst>
            </p:cNvPr>
            <p:cNvSpPr/>
            <p:nvPr/>
          </p:nvSpPr>
          <p:spPr>
            <a:xfrm>
              <a:off x="3120102" y="164793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a:off x="3504277" y="169238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a:off x="3091527" y="198131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a:off x="3421727" y="206386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a:off x="3805902" y="191995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a:off x="3693074" y="229142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a:off x="3245168" y="240520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a:off x="3539173" y="266290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a:off x="4140980" y="229142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a:off x="4028152" y="258776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a:off x="2894446" y="270154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a:off x="3249122" y="2960896"/>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a:off x="2702474" y="228841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BAB1DCA-49EC-964B-7D5B-07DF623692C6}"/>
              </a:ext>
            </a:extLst>
          </p:cNvPr>
          <p:cNvGrpSpPr/>
          <p:nvPr/>
        </p:nvGrpSpPr>
        <p:grpSpPr>
          <a:xfrm>
            <a:off x="6386860" y="1623942"/>
            <a:ext cx="1664162" cy="1540518"/>
            <a:chOff x="2702474" y="1647939"/>
            <a:chExt cx="1664162" cy="1540518"/>
          </a:xfrm>
        </p:grpSpPr>
        <p:sp>
          <p:nvSpPr>
            <p:cNvPr id="20" name="Oval 19">
              <a:extLst>
                <a:ext uri="{FF2B5EF4-FFF2-40B4-BE49-F238E27FC236}">
                  <a16:creationId xmlns:a16="http://schemas.microsoft.com/office/drawing/2014/main" id="{E1767DD3-7A79-90A7-03D7-12B41CFCB3DA}"/>
                </a:ext>
              </a:extLst>
            </p:cNvPr>
            <p:cNvSpPr/>
            <p:nvPr/>
          </p:nvSpPr>
          <p:spPr>
            <a:xfrm>
              <a:off x="3120102" y="164793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a:off x="3504277" y="169238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a:off x="3091527" y="198131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a:off x="3421727" y="206386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a:off x="3805902" y="191995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a:off x="3693074" y="229142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a:off x="3245168" y="240520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a:off x="3539173" y="266290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a:off x="4140980" y="229142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a:off x="4028152" y="258776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a:off x="2894446" y="270154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a:off x="3249122" y="2960896"/>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a:off x="2702474" y="228841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92AEC539-2915-B111-ACC8-3671E51738F1}"/>
              </a:ext>
            </a:extLst>
          </p:cNvPr>
          <p:cNvSpPr txBox="1"/>
          <p:nvPr/>
        </p:nvSpPr>
        <p:spPr>
          <a:xfrm>
            <a:off x="2405640" y="3770834"/>
            <a:ext cx="2130367" cy="646331"/>
          </a:xfrm>
          <a:prstGeom prst="rect">
            <a:avLst/>
          </a:prstGeom>
          <a:solidFill>
            <a:schemeClr val="bg1">
              <a:lumMod val="85000"/>
            </a:schemeClr>
          </a:solidFill>
        </p:spPr>
        <p:txBody>
          <a:bodyPr wrap="square" rtlCol="0">
            <a:spAutoFit/>
          </a:bodyPr>
          <a:lstStyle/>
          <a:p>
            <a:r>
              <a:rPr lang="en-US" dirty="0"/>
              <a:t>Is acupuncture covered by my plan?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236422" y="3746056"/>
            <a:ext cx="2650406" cy="646331"/>
          </a:xfrm>
          <a:prstGeom prst="rect">
            <a:avLst/>
          </a:prstGeom>
          <a:solidFill>
            <a:schemeClr val="bg1">
              <a:lumMod val="85000"/>
            </a:schemeClr>
          </a:solidFill>
        </p:spPr>
        <p:txBody>
          <a:bodyPr wrap="square" rtlCol="0">
            <a:spAutoFit/>
          </a:bodyPr>
          <a:lstStyle/>
          <a:p>
            <a:r>
              <a:rPr lang="en-US" dirty="0"/>
              <a:t>Do you think that acupuncture is effective?</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4" idx="4"/>
          </p:cNvCxnSpPr>
          <p:nvPr/>
        </p:nvCxnSpPr>
        <p:spPr>
          <a:xfrm flipV="1">
            <a:off x="3470824" y="2815328"/>
            <a:ext cx="670156" cy="955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4"/>
          </p:cNvCxnSpPr>
          <p:nvPr/>
        </p:nvCxnSpPr>
        <p:spPr>
          <a:xfrm flipH="1" flipV="1">
            <a:off x="7046336" y="3164460"/>
            <a:ext cx="515289" cy="5815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688710" y="1157912"/>
            <a:ext cx="1856790" cy="369332"/>
          </a:xfrm>
          <a:prstGeom prst="rect">
            <a:avLst/>
          </a:prstGeom>
          <a:noFill/>
        </p:spPr>
        <p:txBody>
          <a:bodyPr wrap="none" rtlCol="0">
            <a:spAutoFit/>
          </a:bodyPr>
          <a:lstStyle/>
          <a:p>
            <a:r>
              <a:rPr lang="en-US" dirty="0"/>
              <a:t>Benefit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5789712" y="1134006"/>
            <a:ext cx="2650406" cy="369332"/>
          </a:xfrm>
          <a:prstGeom prst="rect">
            <a:avLst/>
          </a:prstGeom>
          <a:noFill/>
        </p:spPr>
        <p:txBody>
          <a:bodyPr wrap="none" rtlCol="0">
            <a:spAutoFit/>
          </a:bodyPr>
          <a:lstStyle/>
          <a:p>
            <a:r>
              <a:rPr lang="en-US" dirty="0"/>
              <a:t>Medical Advice Questions</a:t>
            </a:r>
          </a:p>
        </p:txBody>
      </p:sp>
    </p:spTree>
    <p:extLst>
      <p:ext uri="{BB962C8B-B14F-4D97-AF65-F5344CB8AC3E}">
        <p14:creationId xmlns:p14="http://schemas.microsoft.com/office/powerpoint/2010/main" val="160950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5FEF-115E-F519-27E0-000F9ACF4950}"/>
              </a:ext>
            </a:extLst>
          </p:cNvPr>
          <p:cNvSpPr>
            <a:spLocks noGrp="1"/>
          </p:cNvSpPr>
          <p:nvPr>
            <p:ph type="title"/>
          </p:nvPr>
        </p:nvSpPr>
        <p:spPr/>
        <p:txBody>
          <a:bodyPr>
            <a:normAutofit fontScale="90000"/>
          </a:bodyPr>
          <a:lstStyle/>
          <a:p>
            <a:r>
              <a:rPr lang="en-US" dirty="0"/>
              <a:t>Sample Workflow</a:t>
            </a:r>
          </a:p>
        </p:txBody>
      </p:sp>
      <p:sp>
        <p:nvSpPr>
          <p:cNvPr id="3" name="Content Placeholder 2">
            <a:extLst>
              <a:ext uri="{FF2B5EF4-FFF2-40B4-BE49-F238E27FC236}">
                <a16:creationId xmlns:a16="http://schemas.microsoft.com/office/drawing/2014/main" id="{06044DE6-FEA0-A0C1-9D13-DAFB50AAAAE4}"/>
              </a:ext>
            </a:extLst>
          </p:cNvPr>
          <p:cNvSpPr>
            <a:spLocks noGrp="1"/>
          </p:cNvSpPr>
          <p:nvPr>
            <p:ph idx="1"/>
          </p:nvPr>
        </p:nvSpPr>
        <p:spPr>
          <a:xfrm>
            <a:off x="599340" y="5276353"/>
            <a:ext cx="10515600" cy="556724"/>
          </a:xfrm>
        </p:spPr>
        <p:txBody>
          <a:bodyPr>
            <a:normAutofit fontScale="70000" lnSpcReduction="20000"/>
          </a:bodyPr>
          <a:lstStyle/>
          <a:p>
            <a:pPr marL="0" indent="0">
              <a:buNone/>
            </a:pPr>
            <a:r>
              <a:rPr lang="en-US" dirty="0"/>
              <a:t>Architecture is about what boxes we have in our toolchest and how they are connected</a:t>
            </a:r>
          </a:p>
        </p:txBody>
      </p:sp>
      <p:sp>
        <p:nvSpPr>
          <p:cNvPr id="4" name="Slide Number Placeholder 3">
            <a:extLst>
              <a:ext uri="{FF2B5EF4-FFF2-40B4-BE49-F238E27FC236}">
                <a16:creationId xmlns:a16="http://schemas.microsoft.com/office/drawing/2014/main" id="{D45B3B7F-6833-4213-6A52-CB9976D8A5ED}"/>
              </a:ext>
            </a:extLst>
          </p:cNvPr>
          <p:cNvSpPr>
            <a:spLocks noGrp="1"/>
          </p:cNvSpPr>
          <p:nvPr>
            <p:ph type="sldNum" sz="quarter" idx="12"/>
          </p:nvPr>
        </p:nvSpPr>
        <p:spPr/>
        <p:txBody>
          <a:bodyPr/>
          <a:lstStyle/>
          <a:p>
            <a:fld id="{E4E17628-BB69-494D-BA8C-C14032583637}" type="slidenum">
              <a:rPr lang="en-US" smtClean="0"/>
              <a:t>26</a:t>
            </a:fld>
            <a:endParaRPr lang="en-US"/>
          </a:p>
        </p:txBody>
      </p:sp>
      <p:sp>
        <p:nvSpPr>
          <p:cNvPr id="6" name="Snip Single Corner Rectangle 5">
            <a:extLst>
              <a:ext uri="{FF2B5EF4-FFF2-40B4-BE49-F238E27FC236}">
                <a16:creationId xmlns:a16="http://schemas.microsoft.com/office/drawing/2014/main" id="{57B97FC0-F873-4079-7B89-11C88AB296C9}"/>
              </a:ext>
            </a:extLst>
          </p:cNvPr>
          <p:cNvSpPr/>
          <p:nvPr/>
        </p:nvSpPr>
        <p:spPr bwMode="gray">
          <a:xfrm>
            <a:off x="2568634" y="2420175"/>
            <a:ext cx="1005840"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4887481E-BCB5-E02F-DF6B-5C5FE84F059E}"/>
              </a:ext>
            </a:extLst>
          </p:cNvPr>
          <p:cNvSpPr/>
          <p:nvPr/>
        </p:nvSpPr>
        <p:spPr>
          <a:xfrm>
            <a:off x="4231178" y="2162366"/>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Benefit</a:t>
            </a:r>
          </a:p>
          <a:p>
            <a:pPr algn="ctr"/>
            <a:r>
              <a:rPr lang="en-US" b="1" dirty="0"/>
              <a:t>Question?</a:t>
            </a:r>
          </a:p>
        </p:txBody>
      </p:sp>
      <p:cxnSp>
        <p:nvCxnSpPr>
          <p:cNvPr id="8" name="Straight Arrow Connector 7">
            <a:extLst>
              <a:ext uri="{FF2B5EF4-FFF2-40B4-BE49-F238E27FC236}">
                <a16:creationId xmlns:a16="http://schemas.microsoft.com/office/drawing/2014/main" id="{47687620-0076-571E-3C42-58FB02A29E86}"/>
              </a:ext>
            </a:extLst>
          </p:cNvPr>
          <p:cNvCxnSpPr>
            <a:cxnSpLocks/>
            <a:stCxn id="6" idx="0"/>
            <a:endCxn id="7" idx="1"/>
          </p:cNvCxnSpPr>
          <p:nvPr/>
        </p:nvCxnSpPr>
        <p:spPr>
          <a:xfrm flipV="1">
            <a:off x="3574474" y="2698537"/>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066257A-7AE0-A69C-CE03-971C20B9AE4E}"/>
              </a:ext>
            </a:extLst>
          </p:cNvPr>
          <p:cNvSpPr/>
          <p:nvPr/>
        </p:nvSpPr>
        <p:spPr>
          <a:xfrm>
            <a:off x="2514793" y="3234708"/>
            <a:ext cx="1363287" cy="8146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Error</a:t>
            </a:r>
          </a:p>
          <a:p>
            <a:pPr algn="ctr"/>
            <a:r>
              <a:rPr lang="en-US" b="1" dirty="0"/>
              <a:t>Response</a:t>
            </a:r>
          </a:p>
        </p:txBody>
      </p:sp>
      <p:cxnSp>
        <p:nvCxnSpPr>
          <p:cNvPr id="13" name="Elbow Connector 12">
            <a:extLst>
              <a:ext uri="{FF2B5EF4-FFF2-40B4-BE49-F238E27FC236}">
                <a16:creationId xmlns:a16="http://schemas.microsoft.com/office/drawing/2014/main" id="{71CC9204-78C6-1838-7191-A8D1B5C1C1F5}"/>
              </a:ext>
            </a:extLst>
          </p:cNvPr>
          <p:cNvCxnSpPr>
            <a:stCxn id="7" idx="2"/>
            <a:endCxn id="11" idx="3"/>
          </p:cNvCxnSpPr>
          <p:nvPr/>
        </p:nvCxnSpPr>
        <p:spPr>
          <a:xfrm rot="5400000">
            <a:off x="4437015" y="2675774"/>
            <a:ext cx="407324" cy="152519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F0667-B935-DBD8-F1F3-0F30EDC1DBF9}"/>
              </a:ext>
            </a:extLst>
          </p:cNvPr>
          <p:cNvCxnSpPr>
            <a:cxnSpLocks/>
            <a:stCxn id="7" idx="3"/>
          </p:cNvCxnSpPr>
          <p:nvPr/>
        </p:nvCxnSpPr>
        <p:spPr>
          <a:xfrm>
            <a:off x="6575367" y="2698537"/>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682A26-B8CA-8A35-9778-7AC679859A39}"/>
              </a:ext>
            </a:extLst>
          </p:cNvPr>
          <p:cNvSpPr txBox="1"/>
          <p:nvPr/>
        </p:nvSpPr>
        <p:spPr>
          <a:xfrm>
            <a:off x="6379858" y="2318079"/>
            <a:ext cx="523861" cy="369332"/>
          </a:xfrm>
          <a:prstGeom prst="rect">
            <a:avLst/>
          </a:prstGeom>
          <a:noFill/>
        </p:spPr>
        <p:txBody>
          <a:bodyPr wrap="none" rtlCol="0">
            <a:spAutoFit/>
          </a:bodyPr>
          <a:lstStyle/>
          <a:p>
            <a:r>
              <a:rPr lang="en-US" b="1" dirty="0">
                <a:solidFill>
                  <a:schemeClr val="accent6"/>
                </a:solidFill>
              </a:rPr>
              <a:t>YES</a:t>
            </a:r>
          </a:p>
        </p:txBody>
      </p:sp>
      <p:sp>
        <p:nvSpPr>
          <p:cNvPr id="17" name="TextBox 16">
            <a:extLst>
              <a:ext uri="{FF2B5EF4-FFF2-40B4-BE49-F238E27FC236}">
                <a16:creationId xmlns:a16="http://schemas.microsoft.com/office/drawing/2014/main" id="{5A8B5F91-E0C1-E5FA-8E60-BDA61B1E3B3D}"/>
              </a:ext>
            </a:extLst>
          </p:cNvPr>
          <p:cNvSpPr txBox="1"/>
          <p:nvPr/>
        </p:nvSpPr>
        <p:spPr>
          <a:xfrm>
            <a:off x="5392659" y="3211868"/>
            <a:ext cx="492443" cy="369332"/>
          </a:xfrm>
          <a:prstGeom prst="rect">
            <a:avLst/>
          </a:prstGeom>
          <a:noFill/>
        </p:spPr>
        <p:txBody>
          <a:bodyPr wrap="none" rtlCol="0">
            <a:spAutoFit/>
          </a:bodyPr>
          <a:lstStyle/>
          <a:p>
            <a:r>
              <a:rPr lang="en-US" b="1" dirty="0">
                <a:solidFill>
                  <a:srgbClr val="FF0000"/>
                </a:solidFill>
              </a:rPr>
              <a:t>NO</a:t>
            </a:r>
          </a:p>
        </p:txBody>
      </p:sp>
      <p:sp>
        <p:nvSpPr>
          <p:cNvPr id="18" name="Rectangle 17">
            <a:extLst>
              <a:ext uri="{FF2B5EF4-FFF2-40B4-BE49-F238E27FC236}">
                <a16:creationId xmlns:a16="http://schemas.microsoft.com/office/drawing/2014/main" id="{FED1BA22-224D-3345-C70D-D8F67D7EEFB0}"/>
              </a:ext>
            </a:extLst>
          </p:cNvPr>
          <p:cNvSpPr/>
          <p:nvPr/>
        </p:nvSpPr>
        <p:spPr>
          <a:xfrm>
            <a:off x="7232072" y="2318079"/>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Next</a:t>
            </a:r>
          </a:p>
          <a:p>
            <a:pPr algn="ctr"/>
            <a:r>
              <a:rPr lang="en-US" b="1" dirty="0"/>
              <a:t>Step</a:t>
            </a:r>
          </a:p>
        </p:txBody>
      </p:sp>
      <p:sp>
        <p:nvSpPr>
          <p:cNvPr id="19" name="TextBox 18">
            <a:extLst>
              <a:ext uri="{FF2B5EF4-FFF2-40B4-BE49-F238E27FC236}">
                <a16:creationId xmlns:a16="http://schemas.microsoft.com/office/drawing/2014/main" id="{86F0AE3E-AD67-4B42-5EF6-6F9A5DE1D08F}"/>
              </a:ext>
            </a:extLst>
          </p:cNvPr>
          <p:cNvSpPr txBox="1"/>
          <p:nvPr/>
        </p:nvSpPr>
        <p:spPr>
          <a:xfrm>
            <a:off x="4914620" y="1710878"/>
            <a:ext cx="1042273" cy="369332"/>
          </a:xfrm>
          <a:prstGeom prst="rect">
            <a:avLst/>
          </a:prstGeom>
          <a:noFill/>
        </p:spPr>
        <p:txBody>
          <a:bodyPr wrap="none" rtlCol="0">
            <a:spAutoFit/>
          </a:bodyPr>
          <a:lstStyle/>
          <a:p>
            <a:pPr algn="ctr"/>
            <a:r>
              <a:rPr lang="en-US" b="1" dirty="0"/>
              <a:t>Classifier</a:t>
            </a:r>
          </a:p>
        </p:txBody>
      </p:sp>
      <p:sp>
        <p:nvSpPr>
          <p:cNvPr id="23" name="Smiley Face 22">
            <a:extLst>
              <a:ext uri="{FF2B5EF4-FFF2-40B4-BE49-F238E27FC236}">
                <a16:creationId xmlns:a16="http://schemas.microsoft.com/office/drawing/2014/main" id="{F5D43D42-7D12-3304-93B3-2F9F0F66C87B}"/>
              </a:ext>
            </a:extLst>
          </p:cNvPr>
          <p:cNvSpPr/>
          <p:nvPr/>
        </p:nvSpPr>
        <p:spPr>
          <a:xfrm>
            <a:off x="9033162" y="2431485"/>
            <a:ext cx="590204" cy="564209"/>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5449CE-9D5D-21F7-8ACE-6405F61909DA}"/>
              </a:ext>
            </a:extLst>
          </p:cNvPr>
          <p:cNvCxnSpPr>
            <a:cxnSpLocks/>
          </p:cNvCxnSpPr>
          <p:nvPr/>
        </p:nvCxnSpPr>
        <p:spPr>
          <a:xfrm flipV="1">
            <a:off x="8350248" y="2708093"/>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15077D-8BAD-6BDC-4C14-582DFFA6DECB}"/>
              </a:ext>
            </a:extLst>
          </p:cNvPr>
          <p:cNvSpPr txBox="1"/>
          <p:nvPr/>
        </p:nvSpPr>
        <p:spPr>
          <a:xfrm>
            <a:off x="8928763" y="1749874"/>
            <a:ext cx="799001" cy="646331"/>
          </a:xfrm>
          <a:prstGeom prst="rect">
            <a:avLst/>
          </a:prstGeom>
          <a:noFill/>
        </p:spPr>
        <p:txBody>
          <a:bodyPr wrap="none" rtlCol="0">
            <a:spAutoFit/>
          </a:bodyPr>
          <a:lstStyle/>
          <a:p>
            <a:pPr algn="ctr"/>
            <a:r>
              <a:rPr lang="en-US" b="1" dirty="0"/>
              <a:t>Happy</a:t>
            </a:r>
          </a:p>
          <a:p>
            <a:pPr algn="ctr"/>
            <a:r>
              <a:rPr lang="en-US" b="1" dirty="0"/>
              <a:t>Path</a:t>
            </a:r>
          </a:p>
        </p:txBody>
      </p:sp>
    </p:spTree>
    <p:extLst>
      <p:ext uri="{BB962C8B-B14F-4D97-AF65-F5344CB8AC3E}">
        <p14:creationId xmlns:p14="http://schemas.microsoft.com/office/powerpoint/2010/main" val="1967799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1D1-7D7A-688E-7E8C-F5C7EBE8CA04}"/>
              </a:ext>
            </a:extLst>
          </p:cNvPr>
          <p:cNvSpPr>
            <a:spLocks noGrp="1"/>
          </p:cNvSpPr>
          <p:nvPr>
            <p:ph type="title"/>
          </p:nvPr>
        </p:nvSpPr>
        <p:spPr/>
        <p:txBody>
          <a:bodyPr>
            <a:normAutofit fontScale="90000"/>
          </a:bodyPr>
          <a:lstStyle/>
          <a:p>
            <a:r>
              <a:rPr lang="en-US" dirty="0"/>
              <a:t>LangChain</a:t>
            </a:r>
          </a:p>
        </p:txBody>
      </p:sp>
      <p:sp>
        <p:nvSpPr>
          <p:cNvPr id="3" name="Content Placeholder 2">
            <a:extLst>
              <a:ext uri="{FF2B5EF4-FFF2-40B4-BE49-F238E27FC236}">
                <a16:creationId xmlns:a16="http://schemas.microsoft.com/office/drawing/2014/main" id="{387400B5-939A-CF9D-65BF-11D385AA5111}"/>
              </a:ext>
            </a:extLst>
          </p:cNvPr>
          <p:cNvSpPr>
            <a:spLocks noGrp="1"/>
          </p:cNvSpPr>
          <p:nvPr>
            <p:ph idx="1"/>
          </p:nvPr>
        </p:nvSpPr>
        <p:spPr>
          <a:xfrm>
            <a:off x="3526970" y="1161907"/>
            <a:ext cx="7826829" cy="4548708"/>
          </a:xfrm>
        </p:spPr>
        <p:txBody>
          <a:bodyPr/>
          <a:lstStyle/>
          <a:p>
            <a:r>
              <a:rPr lang="en-US" dirty="0"/>
              <a:t>Chains of Language Models</a:t>
            </a:r>
          </a:p>
          <a:p>
            <a:r>
              <a:rPr lang="en-US" dirty="0"/>
              <a:t>Allows developers to quickly configure workflows that integrate LLMs</a:t>
            </a:r>
          </a:p>
        </p:txBody>
      </p:sp>
      <p:sp>
        <p:nvSpPr>
          <p:cNvPr id="4" name="Slide Number Placeholder 3">
            <a:extLst>
              <a:ext uri="{FF2B5EF4-FFF2-40B4-BE49-F238E27FC236}">
                <a16:creationId xmlns:a16="http://schemas.microsoft.com/office/drawing/2014/main" id="{1217E7A1-FF64-5B54-A085-1DCD0499401D}"/>
              </a:ext>
            </a:extLst>
          </p:cNvPr>
          <p:cNvSpPr>
            <a:spLocks noGrp="1"/>
          </p:cNvSpPr>
          <p:nvPr>
            <p:ph type="sldNum" sz="quarter" idx="12"/>
          </p:nvPr>
        </p:nvSpPr>
        <p:spPr/>
        <p:txBody>
          <a:bodyPr/>
          <a:lstStyle/>
          <a:p>
            <a:fld id="{E4E17628-BB69-494D-BA8C-C14032583637}" type="slidenum">
              <a:rPr lang="en-US" smtClean="0"/>
              <a:t>27</a:t>
            </a:fld>
            <a:endParaRPr lang="en-US"/>
          </a:p>
        </p:txBody>
      </p:sp>
      <p:pic>
        <p:nvPicPr>
          <p:cNvPr id="8194" name="Picture 2" descr="LangChain vs. LLM-Client - DEV Community">
            <a:extLst>
              <a:ext uri="{FF2B5EF4-FFF2-40B4-BE49-F238E27FC236}">
                <a16:creationId xmlns:a16="http://schemas.microsoft.com/office/drawing/2014/main" id="{0C409565-221B-260F-5FCE-8408FBDA403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6324" y="1161907"/>
            <a:ext cx="24257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7EA56B-549D-CCC5-C667-4C2FC01A065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51052" y="3062043"/>
            <a:ext cx="5641664" cy="2971439"/>
          </a:xfrm>
          <a:prstGeom prst="rect">
            <a:avLst/>
          </a:prstGeom>
        </p:spPr>
      </p:pic>
    </p:spTree>
    <p:extLst>
      <p:ext uri="{BB962C8B-B14F-4D97-AF65-F5344CB8AC3E}">
        <p14:creationId xmlns:p14="http://schemas.microsoft.com/office/powerpoint/2010/main" val="4174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E94F-13A5-750F-BE98-97E9694C6E71}"/>
              </a:ext>
            </a:extLst>
          </p:cNvPr>
          <p:cNvSpPr>
            <a:spLocks noGrp="1"/>
          </p:cNvSpPr>
          <p:nvPr>
            <p:ph type="title"/>
          </p:nvPr>
        </p:nvSpPr>
        <p:spPr>
          <a:xfrm>
            <a:off x="459730" y="189056"/>
            <a:ext cx="11272540" cy="682321"/>
          </a:xfrm>
        </p:spPr>
        <p:txBody>
          <a:bodyPr>
            <a:noAutofit/>
          </a:bodyPr>
          <a:lstStyle/>
          <a:p>
            <a:r>
              <a:rPr lang="en-US" sz="3600" dirty="0"/>
              <a:t>Workflows, LangChain and Prompt Enrichment</a:t>
            </a:r>
          </a:p>
        </p:txBody>
      </p:sp>
      <p:sp>
        <p:nvSpPr>
          <p:cNvPr id="3" name="Content Placeholder 2">
            <a:extLst>
              <a:ext uri="{FF2B5EF4-FFF2-40B4-BE49-F238E27FC236}">
                <a16:creationId xmlns:a16="http://schemas.microsoft.com/office/drawing/2014/main" id="{2A08B9A7-4E3F-9735-5AFB-601495723588}"/>
              </a:ext>
            </a:extLst>
          </p:cNvPr>
          <p:cNvSpPr>
            <a:spLocks noGrp="1"/>
          </p:cNvSpPr>
          <p:nvPr>
            <p:ph idx="1"/>
          </p:nvPr>
        </p:nvSpPr>
        <p:spPr>
          <a:xfrm>
            <a:off x="560653" y="4804800"/>
            <a:ext cx="10515600" cy="1655450"/>
          </a:xfrm>
        </p:spPr>
        <p:txBody>
          <a:bodyPr/>
          <a:lstStyle/>
          <a:p>
            <a:r>
              <a:rPr lang="en-US" dirty="0"/>
              <a:t>LangChain is a software system for building workflows where the components are often large-langauge models</a:t>
            </a:r>
          </a:p>
        </p:txBody>
      </p:sp>
      <p:sp>
        <p:nvSpPr>
          <p:cNvPr id="4" name="Slide Number Placeholder 3">
            <a:extLst>
              <a:ext uri="{FF2B5EF4-FFF2-40B4-BE49-F238E27FC236}">
                <a16:creationId xmlns:a16="http://schemas.microsoft.com/office/drawing/2014/main" id="{15483A24-9CD9-E1E4-5350-2E07AF96363D}"/>
              </a:ext>
            </a:extLst>
          </p:cNvPr>
          <p:cNvSpPr>
            <a:spLocks noGrp="1"/>
          </p:cNvSpPr>
          <p:nvPr>
            <p:ph type="sldNum" sz="quarter" idx="12"/>
          </p:nvPr>
        </p:nvSpPr>
        <p:spPr/>
        <p:txBody>
          <a:bodyPr/>
          <a:lstStyle/>
          <a:p>
            <a:fld id="{E4E17628-BB69-494D-BA8C-C14032583637}" type="slidenum">
              <a:rPr lang="en-US" smtClean="0"/>
              <a:t>28</a:t>
            </a:fld>
            <a:endParaRPr lang="en-US"/>
          </a:p>
        </p:txBody>
      </p:sp>
      <p:sp>
        <p:nvSpPr>
          <p:cNvPr id="6" name="Snip Single Corner Rectangle 5">
            <a:extLst>
              <a:ext uri="{FF2B5EF4-FFF2-40B4-BE49-F238E27FC236}">
                <a16:creationId xmlns:a16="http://schemas.microsoft.com/office/drawing/2014/main" id="{F776EAA9-E6F1-B831-06B3-6D6A02B09642}"/>
              </a:ext>
            </a:extLst>
          </p:cNvPr>
          <p:cNvSpPr/>
          <p:nvPr/>
        </p:nvSpPr>
        <p:spPr bwMode="gray">
          <a:xfrm>
            <a:off x="972589" y="1857753"/>
            <a:ext cx="1032305"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8E447A3C-6696-6EAE-6DC4-3EF9CF26B438}"/>
              </a:ext>
            </a:extLst>
          </p:cNvPr>
          <p:cNvSpPr/>
          <p:nvPr/>
        </p:nvSpPr>
        <p:spPr>
          <a:xfrm>
            <a:off x="6585204" y="1732820"/>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 We Have</a:t>
            </a:r>
          </a:p>
          <a:p>
            <a:pPr algn="ctr"/>
            <a:r>
              <a:rPr lang="en-US" sz="1400" dirty="0"/>
              <a:t>Enough Info?</a:t>
            </a:r>
          </a:p>
        </p:txBody>
      </p:sp>
      <p:sp>
        <p:nvSpPr>
          <p:cNvPr id="8" name="Rectangle 7">
            <a:extLst>
              <a:ext uri="{FF2B5EF4-FFF2-40B4-BE49-F238E27FC236}">
                <a16:creationId xmlns:a16="http://schemas.microsoft.com/office/drawing/2014/main" id="{9EFF950F-8550-0C37-BEE6-DA49E2A52903}"/>
              </a:ext>
            </a:extLst>
          </p:cNvPr>
          <p:cNvSpPr/>
          <p:nvPr/>
        </p:nvSpPr>
        <p:spPr>
          <a:xfrm>
            <a:off x="2671296" y="1935046"/>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Embedding</a:t>
            </a:r>
          </a:p>
        </p:txBody>
      </p:sp>
      <p:sp>
        <p:nvSpPr>
          <p:cNvPr id="9" name="Rectangle 8">
            <a:extLst>
              <a:ext uri="{FF2B5EF4-FFF2-40B4-BE49-F238E27FC236}">
                <a16:creationId xmlns:a16="http://schemas.microsoft.com/office/drawing/2014/main" id="{DCE5EAAF-64ED-D01D-3CC5-1165E6FD586F}"/>
              </a:ext>
            </a:extLst>
          </p:cNvPr>
          <p:cNvSpPr/>
          <p:nvPr/>
        </p:nvSpPr>
        <p:spPr>
          <a:xfrm>
            <a:off x="4634484" y="1935505"/>
            <a:ext cx="1294015" cy="43226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Classifier</a:t>
            </a:r>
          </a:p>
        </p:txBody>
      </p:sp>
      <p:cxnSp>
        <p:nvCxnSpPr>
          <p:cNvPr id="10" name="Elbow Connector 9">
            <a:extLst>
              <a:ext uri="{FF2B5EF4-FFF2-40B4-BE49-F238E27FC236}">
                <a16:creationId xmlns:a16="http://schemas.microsoft.com/office/drawing/2014/main" id="{9ECEC4BA-61EB-2851-49E0-B948A9D602F8}"/>
              </a:ext>
            </a:extLst>
          </p:cNvPr>
          <p:cNvCxnSpPr>
            <a:cxnSpLocks/>
            <a:stCxn id="7" idx="2"/>
          </p:cNvCxnSpPr>
          <p:nvPr/>
        </p:nvCxnSpPr>
        <p:spPr>
          <a:xfrm rot="5400000">
            <a:off x="6670374" y="2512367"/>
            <a:ext cx="794131" cy="137972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482DC6-1BAE-1146-9DA5-7DEA4D858C31}"/>
              </a:ext>
            </a:extLst>
          </p:cNvPr>
          <p:cNvCxnSpPr>
            <a:cxnSpLocks/>
          </p:cNvCxnSpPr>
          <p:nvPr/>
        </p:nvCxnSpPr>
        <p:spPr>
          <a:xfrm>
            <a:off x="8929393" y="2273388"/>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68885E-F7B0-2E97-FF51-3C3226397F08}"/>
              </a:ext>
            </a:extLst>
          </p:cNvPr>
          <p:cNvSpPr txBox="1"/>
          <p:nvPr/>
        </p:nvSpPr>
        <p:spPr>
          <a:xfrm>
            <a:off x="8673072" y="1824915"/>
            <a:ext cx="523861" cy="369332"/>
          </a:xfrm>
          <a:prstGeom prst="rect">
            <a:avLst/>
          </a:prstGeom>
          <a:noFill/>
        </p:spPr>
        <p:txBody>
          <a:bodyPr wrap="none" rtlCol="0">
            <a:spAutoFit/>
          </a:bodyPr>
          <a:lstStyle/>
          <a:p>
            <a:r>
              <a:rPr lang="en-US" b="1" dirty="0">
                <a:solidFill>
                  <a:schemeClr val="accent6"/>
                </a:solidFill>
              </a:rPr>
              <a:t>YES</a:t>
            </a:r>
          </a:p>
        </p:txBody>
      </p:sp>
      <p:sp>
        <p:nvSpPr>
          <p:cNvPr id="13" name="TextBox 12">
            <a:extLst>
              <a:ext uri="{FF2B5EF4-FFF2-40B4-BE49-F238E27FC236}">
                <a16:creationId xmlns:a16="http://schemas.microsoft.com/office/drawing/2014/main" id="{822DF843-5763-98BB-CE73-03E843E7DC6B}"/>
              </a:ext>
            </a:extLst>
          </p:cNvPr>
          <p:cNvSpPr txBox="1"/>
          <p:nvPr/>
        </p:nvSpPr>
        <p:spPr>
          <a:xfrm>
            <a:off x="7761646" y="2728544"/>
            <a:ext cx="492443" cy="369332"/>
          </a:xfrm>
          <a:prstGeom prst="rect">
            <a:avLst/>
          </a:prstGeom>
          <a:noFill/>
        </p:spPr>
        <p:txBody>
          <a:bodyPr wrap="none" rtlCol="0">
            <a:spAutoFit/>
          </a:bodyPr>
          <a:lstStyle/>
          <a:p>
            <a:r>
              <a:rPr lang="en-US" b="1" dirty="0">
                <a:solidFill>
                  <a:srgbClr val="FF0000"/>
                </a:solidFill>
              </a:rPr>
              <a:t>NO</a:t>
            </a:r>
          </a:p>
        </p:txBody>
      </p:sp>
      <p:cxnSp>
        <p:nvCxnSpPr>
          <p:cNvPr id="14" name="Straight Arrow Connector 13">
            <a:extLst>
              <a:ext uri="{FF2B5EF4-FFF2-40B4-BE49-F238E27FC236}">
                <a16:creationId xmlns:a16="http://schemas.microsoft.com/office/drawing/2014/main" id="{20CE34C0-6467-6AF5-5F9F-174679C3DDB7}"/>
              </a:ext>
            </a:extLst>
          </p:cNvPr>
          <p:cNvCxnSpPr>
            <a:cxnSpLocks/>
          </p:cNvCxnSpPr>
          <p:nvPr/>
        </p:nvCxnSpPr>
        <p:spPr>
          <a:xfrm flipV="1">
            <a:off x="2004894" y="2151636"/>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79C6D9-A261-88DE-5BBA-E09D191AB696}"/>
              </a:ext>
            </a:extLst>
          </p:cNvPr>
          <p:cNvCxnSpPr>
            <a:cxnSpLocks/>
            <a:stCxn id="9" idx="3"/>
          </p:cNvCxnSpPr>
          <p:nvPr/>
        </p:nvCxnSpPr>
        <p:spPr>
          <a:xfrm>
            <a:off x="5928499" y="2151636"/>
            <a:ext cx="7598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465E54-30B5-C801-2E9E-894CF1D9B258}"/>
              </a:ext>
            </a:extLst>
          </p:cNvPr>
          <p:cNvCxnSpPr>
            <a:cxnSpLocks/>
          </p:cNvCxnSpPr>
          <p:nvPr/>
        </p:nvCxnSpPr>
        <p:spPr>
          <a:xfrm flipV="1">
            <a:off x="3965311" y="2136115"/>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n 16">
            <a:extLst>
              <a:ext uri="{FF2B5EF4-FFF2-40B4-BE49-F238E27FC236}">
                <a16:creationId xmlns:a16="http://schemas.microsoft.com/office/drawing/2014/main" id="{774779A7-F056-7B03-A424-FBC44C479ADA}"/>
              </a:ext>
            </a:extLst>
          </p:cNvPr>
          <p:cNvSpPr/>
          <p:nvPr/>
        </p:nvSpPr>
        <p:spPr>
          <a:xfrm>
            <a:off x="5109698" y="3229210"/>
            <a:ext cx="1263535" cy="71414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a:t>
            </a:r>
          </a:p>
          <a:p>
            <a:pPr algn="ctr"/>
            <a:r>
              <a:rPr lang="en-US" dirty="0"/>
              <a:t>Graph</a:t>
            </a:r>
          </a:p>
        </p:txBody>
      </p:sp>
      <p:sp>
        <p:nvSpPr>
          <p:cNvPr id="20" name="Rectangle 19">
            <a:extLst>
              <a:ext uri="{FF2B5EF4-FFF2-40B4-BE49-F238E27FC236}">
                <a16:creationId xmlns:a16="http://schemas.microsoft.com/office/drawing/2014/main" id="{A2B77530-7400-F978-B763-3A094616A542}"/>
              </a:ext>
            </a:extLst>
          </p:cNvPr>
          <p:cNvSpPr/>
          <p:nvPr/>
        </p:nvSpPr>
        <p:spPr>
          <a:xfrm>
            <a:off x="9586098" y="1877542"/>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a:p>
            <a:pPr algn="ctr"/>
            <a:r>
              <a:rPr lang="en-US" dirty="0"/>
              <a:t>Step</a:t>
            </a:r>
          </a:p>
        </p:txBody>
      </p:sp>
      <p:sp>
        <p:nvSpPr>
          <p:cNvPr id="21" name="Rectangle 20">
            <a:extLst>
              <a:ext uri="{FF2B5EF4-FFF2-40B4-BE49-F238E27FC236}">
                <a16:creationId xmlns:a16="http://schemas.microsoft.com/office/drawing/2014/main" id="{C50C77EF-3C81-0D79-FD44-BCBE2B4BCD8E}"/>
              </a:ext>
            </a:extLst>
          </p:cNvPr>
          <p:cNvSpPr/>
          <p:nvPr/>
        </p:nvSpPr>
        <p:spPr>
          <a:xfrm>
            <a:off x="3125080" y="3370152"/>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Enrich</a:t>
            </a:r>
          </a:p>
        </p:txBody>
      </p:sp>
      <p:cxnSp>
        <p:nvCxnSpPr>
          <p:cNvPr id="22" name="Straight Arrow Connector 21">
            <a:extLst>
              <a:ext uri="{FF2B5EF4-FFF2-40B4-BE49-F238E27FC236}">
                <a16:creationId xmlns:a16="http://schemas.microsoft.com/office/drawing/2014/main" id="{41E36F21-BFFE-ED9B-A1C3-6E94D6F9C282}"/>
              </a:ext>
            </a:extLst>
          </p:cNvPr>
          <p:cNvCxnSpPr>
            <a:cxnSpLocks/>
            <a:stCxn id="17" idx="2"/>
            <a:endCxn id="21" idx="3"/>
          </p:cNvCxnSpPr>
          <p:nvPr/>
        </p:nvCxnSpPr>
        <p:spPr>
          <a:xfrm flipH="1" flipV="1">
            <a:off x="4419095" y="3586283"/>
            <a:ext cx="69060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229F12-13B1-615D-C97B-2D607CD09BAC}"/>
              </a:ext>
            </a:extLst>
          </p:cNvPr>
          <p:cNvCxnSpPr>
            <a:cxnSpLocks/>
            <a:stCxn id="21" idx="0"/>
          </p:cNvCxnSpPr>
          <p:nvPr/>
        </p:nvCxnSpPr>
        <p:spPr>
          <a:xfrm flipV="1">
            <a:off x="3772088" y="2380776"/>
            <a:ext cx="2916306" cy="9893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36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5B7-0796-62E3-FF79-D9ED9917C428}"/>
              </a:ext>
            </a:extLst>
          </p:cNvPr>
          <p:cNvSpPr>
            <a:spLocks noGrp="1"/>
          </p:cNvSpPr>
          <p:nvPr>
            <p:ph type="title"/>
          </p:nvPr>
        </p:nvSpPr>
        <p:spPr/>
        <p:txBody>
          <a:bodyPr>
            <a:normAutofit fontScale="90000"/>
          </a:bodyPr>
          <a:lstStyle/>
          <a:p>
            <a:r>
              <a:rPr lang="en-US" dirty="0"/>
              <a:t>ChatGPT Advanced Data Analytics</a:t>
            </a:r>
          </a:p>
        </p:txBody>
      </p:sp>
      <p:sp>
        <p:nvSpPr>
          <p:cNvPr id="3" name="Content Placeholder 2">
            <a:extLst>
              <a:ext uri="{FF2B5EF4-FFF2-40B4-BE49-F238E27FC236}">
                <a16:creationId xmlns:a16="http://schemas.microsoft.com/office/drawing/2014/main" id="{79886A0B-4EE1-E4C9-9592-BB107A83A455}"/>
              </a:ext>
            </a:extLst>
          </p:cNvPr>
          <p:cNvSpPr>
            <a:spLocks noGrp="1"/>
          </p:cNvSpPr>
          <p:nvPr>
            <p:ph idx="1"/>
          </p:nvPr>
        </p:nvSpPr>
        <p:spPr>
          <a:xfrm>
            <a:off x="390342" y="5202651"/>
            <a:ext cx="10515600" cy="1097364"/>
          </a:xfrm>
        </p:spPr>
        <p:txBody>
          <a:bodyPr>
            <a:normAutofit fontScale="70000" lnSpcReduction="20000"/>
          </a:bodyPr>
          <a:lstStyle/>
          <a:p>
            <a:pPr marL="0" indent="0">
              <a:buNone/>
            </a:pPr>
            <a:r>
              <a:rPr lang="en-US" dirty="0"/>
              <a:t>Loops of:</a:t>
            </a:r>
          </a:p>
          <a:p>
            <a:pPr marL="914400" lvl="1" indent="-457200">
              <a:buFont typeface="+mj-lt"/>
              <a:buAutoNum type="arabicPeriod"/>
            </a:pPr>
            <a:r>
              <a:rPr lang="en-US" dirty="0"/>
              <a:t>Generate code</a:t>
            </a:r>
          </a:p>
          <a:p>
            <a:pPr marL="914400" lvl="1" indent="-457200">
              <a:buFont typeface="+mj-lt"/>
              <a:buAutoNum type="arabicPeriod"/>
            </a:pPr>
            <a:r>
              <a:rPr lang="en-US" dirty="0"/>
              <a:t>See results of the data profiling Python code</a:t>
            </a:r>
          </a:p>
          <a:p>
            <a:pPr marL="914400" lvl="1" indent="-457200">
              <a:buFont typeface="+mj-lt"/>
              <a:buAutoNum type="arabicPeriod"/>
            </a:pPr>
            <a:r>
              <a:rPr lang="en-US" dirty="0"/>
              <a:t>Pick the next most similar workflow (that may also have Python code)</a:t>
            </a:r>
          </a:p>
        </p:txBody>
      </p:sp>
      <p:sp>
        <p:nvSpPr>
          <p:cNvPr id="4" name="Slide Number Placeholder 3">
            <a:extLst>
              <a:ext uri="{FF2B5EF4-FFF2-40B4-BE49-F238E27FC236}">
                <a16:creationId xmlns:a16="http://schemas.microsoft.com/office/drawing/2014/main" id="{62E781C8-99CD-3C56-366E-DA7D0C30C88B}"/>
              </a:ext>
            </a:extLst>
          </p:cNvPr>
          <p:cNvSpPr>
            <a:spLocks noGrp="1"/>
          </p:cNvSpPr>
          <p:nvPr>
            <p:ph type="sldNum" sz="quarter" idx="12"/>
          </p:nvPr>
        </p:nvSpPr>
        <p:spPr/>
        <p:txBody>
          <a:bodyPr/>
          <a:lstStyle/>
          <a:p>
            <a:fld id="{E4E17628-BB69-494D-BA8C-C14032583637}" type="slidenum">
              <a:rPr lang="en-US" smtClean="0"/>
              <a:t>29</a:t>
            </a:fld>
            <a:endParaRPr lang="en-US"/>
          </a:p>
        </p:txBody>
      </p:sp>
      <p:pic>
        <p:nvPicPr>
          <p:cNvPr id="5" name="Picture 4">
            <a:extLst>
              <a:ext uri="{FF2B5EF4-FFF2-40B4-BE49-F238E27FC236}">
                <a16:creationId xmlns:a16="http://schemas.microsoft.com/office/drawing/2014/main" id="{6CC59D0B-775A-903A-28C0-DF4969824AA0}"/>
              </a:ext>
            </a:extLst>
          </p:cNvPr>
          <p:cNvPicPr>
            <a:picLocks noChangeAspect="1"/>
          </p:cNvPicPr>
          <p:nvPr/>
        </p:nvPicPr>
        <p:blipFill>
          <a:blip r:embed="rId3"/>
          <a:stretch>
            <a:fillRect/>
          </a:stretch>
        </p:blipFill>
        <p:spPr>
          <a:xfrm>
            <a:off x="4666104" y="1106667"/>
            <a:ext cx="5566869" cy="4235353"/>
          </a:xfrm>
          <a:prstGeom prst="rect">
            <a:avLst/>
          </a:prstGeom>
        </p:spPr>
      </p:pic>
      <p:sp>
        <p:nvSpPr>
          <p:cNvPr id="6" name="TextBox 5">
            <a:extLst>
              <a:ext uri="{FF2B5EF4-FFF2-40B4-BE49-F238E27FC236}">
                <a16:creationId xmlns:a16="http://schemas.microsoft.com/office/drawing/2014/main" id="{4B33C133-D00B-D19D-0375-302CC08E9AA8}"/>
              </a:ext>
            </a:extLst>
          </p:cNvPr>
          <p:cNvSpPr txBox="1"/>
          <p:nvPr/>
        </p:nvSpPr>
        <p:spPr>
          <a:xfrm>
            <a:off x="686947" y="257132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8" name="Straight Arrow Connector 7">
            <a:extLst>
              <a:ext uri="{FF2B5EF4-FFF2-40B4-BE49-F238E27FC236}">
                <a16:creationId xmlns:a16="http://schemas.microsoft.com/office/drawing/2014/main" id="{268BF4D0-227D-87F5-A24C-EBB0742ED95B}"/>
              </a:ext>
            </a:extLst>
          </p:cNvPr>
          <p:cNvCxnSpPr/>
          <p:nvPr/>
        </p:nvCxnSpPr>
        <p:spPr>
          <a:xfrm>
            <a:off x="4190407" y="2755986"/>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3BFCED-2DC7-6707-1F77-A86BF6C5B6B2}"/>
              </a:ext>
            </a:extLst>
          </p:cNvPr>
          <p:cNvSpPr txBox="1"/>
          <p:nvPr/>
        </p:nvSpPr>
        <p:spPr>
          <a:xfrm>
            <a:off x="740976" y="411944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10" name="Straight Arrow Connector 9">
            <a:extLst>
              <a:ext uri="{FF2B5EF4-FFF2-40B4-BE49-F238E27FC236}">
                <a16:creationId xmlns:a16="http://schemas.microsoft.com/office/drawing/2014/main" id="{C05EE19A-32A4-86DC-A0B4-71B216C0D2EB}"/>
              </a:ext>
            </a:extLst>
          </p:cNvPr>
          <p:cNvCxnSpPr/>
          <p:nvPr/>
        </p:nvCxnSpPr>
        <p:spPr>
          <a:xfrm>
            <a:off x="4244436" y="4344099"/>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6164A9-50D3-FEC6-C59D-D25D33CF402A}"/>
              </a:ext>
            </a:extLst>
          </p:cNvPr>
          <p:cNvSpPr txBox="1"/>
          <p:nvPr/>
        </p:nvSpPr>
        <p:spPr>
          <a:xfrm>
            <a:off x="4512012" y="6444476"/>
            <a:ext cx="6393930" cy="276999"/>
          </a:xfrm>
          <a:prstGeom prst="rect">
            <a:avLst/>
          </a:prstGeom>
          <a:noFill/>
        </p:spPr>
        <p:txBody>
          <a:bodyPr wrap="none" rtlCol="0">
            <a:spAutoFit/>
          </a:bodyPr>
          <a:lstStyle/>
          <a:p>
            <a:r>
              <a:rPr lang="en-US" sz="1200" dirty="0">
                <a:solidFill>
                  <a:schemeClr val="bg1">
                    <a:lumMod val="65000"/>
                  </a:schemeClr>
                </a:solidFill>
              </a:rPr>
              <a:t>https://</a:t>
            </a:r>
            <a:r>
              <a:rPr lang="en-US" sz="1200" dirty="0" err="1">
                <a:solidFill>
                  <a:schemeClr val="bg1">
                    <a:lumMod val="65000"/>
                  </a:schemeClr>
                </a:solidFill>
              </a:rPr>
              <a:t>dmccreary.medium.com</a:t>
            </a:r>
            <a:r>
              <a:rPr lang="en-US" sz="1200" dirty="0">
                <a:solidFill>
                  <a:schemeClr val="bg1">
                    <a:lumMod val="65000"/>
                  </a:schemeClr>
                </a:solidFill>
              </a:rPr>
              <a:t>/asking-ai-about-lowering-healthcare-costs-in-the-us-7224b4f958cc</a:t>
            </a:r>
          </a:p>
        </p:txBody>
      </p:sp>
    </p:spTree>
    <p:extLst>
      <p:ext uri="{BB962C8B-B14F-4D97-AF65-F5344CB8AC3E}">
        <p14:creationId xmlns:p14="http://schemas.microsoft.com/office/powerpoint/2010/main" val="217060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3DA-CE2E-889D-EBE4-0A5BA58E7B58}"/>
              </a:ext>
            </a:extLst>
          </p:cNvPr>
          <p:cNvSpPr>
            <a:spLocks noGrp="1"/>
          </p:cNvSpPr>
          <p:nvPr>
            <p:ph type="title"/>
          </p:nvPr>
        </p:nvSpPr>
        <p:spPr>
          <a:xfrm>
            <a:off x="487811" y="165416"/>
            <a:ext cx="10515600" cy="950051"/>
          </a:xfrm>
        </p:spPr>
        <p:txBody>
          <a:bodyPr/>
          <a:lstStyle/>
          <a:p>
            <a:r>
              <a:rPr lang="en-US" dirty="0"/>
              <a:t>Background for Dan McCreary</a:t>
            </a:r>
          </a:p>
        </p:txBody>
      </p:sp>
      <p:sp>
        <p:nvSpPr>
          <p:cNvPr id="3" name="Content Placeholder 2">
            <a:extLst>
              <a:ext uri="{FF2B5EF4-FFF2-40B4-BE49-F238E27FC236}">
                <a16:creationId xmlns:a16="http://schemas.microsoft.com/office/drawing/2014/main" id="{7FE8F147-B187-53E8-0D0E-C14F1C1B67BF}"/>
              </a:ext>
            </a:extLst>
          </p:cNvPr>
          <p:cNvSpPr>
            <a:spLocks noGrp="1"/>
          </p:cNvSpPr>
          <p:nvPr>
            <p:ph idx="1"/>
          </p:nvPr>
        </p:nvSpPr>
        <p:spPr>
          <a:xfrm>
            <a:off x="3130825" y="1438263"/>
            <a:ext cx="8461513" cy="3645240"/>
          </a:xfrm>
        </p:spPr>
        <p:txBody>
          <a:bodyPr>
            <a:normAutofit fontScale="85000" lnSpcReduction="20000"/>
          </a:bodyPr>
          <a:lstStyle/>
          <a:p>
            <a:r>
              <a:rPr lang="en-US" sz="2000" dirty="0"/>
              <a:t>Solution architect with over 35 years working with data</a:t>
            </a:r>
          </a:p>
          <a:p>
            <a:r>
              <a:rPr lang="en-US" sz="2000" dirty="0"/>
              <a:t>Worked for Bell Labs and Steve Jobs at NeXT</a:t>
            </a:r>
          </a:p>
          <a:p>
            <a:r>
              <a:rPr lang="en-US" sz="2000" dirty="0"/>
              <a:t>Author of a book on database selection “Making Sense of NoSQL”</a:t>
            </a:r>
          </a:p>
          <a:p>
            <a:r>
              <a:rPr lang="en-US" sz="2000" dirty="0"/>
              <a:t>Promoter of XML and graph query standards (GQL)</a:t>
            </a:r>
          </a:p>
          <a:p>
            <a:r>
              <a:rPr lang="en-US" sz="2000" dirty="0"/>
              <a:t>Former Distinguished Engineer working for Optum (UHG)</a:t>
            </a:r>
          </a:p>
          <a:p>
            <a:r>
              <a:rPr lang="en-US" sz="2000" dirty="0"/>
              <a:t>Built the worlds largest healthcare knowledge graph</a:t>
            </a:r>
          </a:p>
          <a:p>
            <a:r>
              <a:rPr lang="en-US" sz="2000" dirty="0"/>
              <a:t>Lead the “Generative AI Center of Excellence” at Optum</a:t>
            </a:r>
          </a:p>
          <a:p>
            <a:r>
              <a:rPr lang="en-US" sz="2000" dirty="0"/>
              <a:t>Worked with over 250 healthcare uses cases – 50 which were funded and over 10 in production</a:t>
            </a:r>
          </a:p>
          <a:p>
            <a:r>
              <a:rPr lang="en-US" sz="2000" dirty="0"/>
              <a:t>Blogger: </a:t>
            </a:r>
            <a:r>
              <a:rPr lang="en-US" sz="2000" dirty="0">
                <a:hlinkClick r:id="rId3"/>
              </a:rPr>
              <a:t>http://medium.com/@dmccreary</a:t>
            </a:r>
            <a:endParaRPr lang="en-US" sz="2000" dirty="0"/>
          </a:p>
          <a:p>
            <a:r>
              <a:rPr lang="en-US" sz="2000" dirty="0"/>
              <a:t>Big fan of AI, robotics, MicroPython, and STEM education</a:t>
            </a:r>
          </a:p>
          <a:p>
            <a:r>
              <a:rPr lang="en-US" sz="2000" dirty="0"/>
              <a:t>Advocate for neurodiversity</a:t>
            </a:r>
          </a:p>
        </p:txBody>
      </p:sp>
      <p:pic>
        <p:nvPicPr>
          <p:cNvPr id="2050" name="Picture 2">
            <a:extLst>
              <a:ext uri="{FF2B5EF4-FFF2-40B4-BE49-F238E27FC236}">
                <a16:creationId xmlns:a16="http://schemas.microsoft.com/office/drawing/2014/main" id="{BBEBD7D2-81F5-7876-1AAE-DF84E730C5A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99662" y="1438263"/>
            <a:ext cx="1673981" cy="319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0A3E87-FAF6-2B04-95DE-735518E72EE2}"/>
              </a:ext>
            </a:extLst>
          </p:cNvPr>
          <p:cNvPicPr>
            <a:picLocks noChangeAspect="1"/>
          </p:cNvPicPr>
          <p:nvPr/>
        </p:nvPicPr>
        <p:blipFill>
          <a:blip r:embed="rId5"/>
          <a:stretch>
            <a:fillRect/>
          </a:stretch>
        </p:blipFill>
        <p:spPr>
          <a:xfrm>
            <a:off x="850033" y="1984004"/>
            <a:ext cx="927100" cy="1104900"/>
          </a:xfrm>
          <a:prstGeom prst="rect">
            <a:avLst/>
          </a:prstGeom>
        </p:spPr>
      </p:pic>
      <p:pic>
        <p:nvPicPr>
          <p:cNvPr id="5" name="Picture 4">
            <a:extLst>
              <a:ext uri="{FF2B5EF4-FFF2-40B4-BE49-F238E27FC236}">
                <a16:creationId xmlns:a16="http://schemas.microsoft.com/office/drawing/2014/main" id="{8CAECF32-D1EC-132B-883B-71674C1E74CC}"/>
              </a:ext>
            </a:extLst>
          </p:cNvPr>
          <p:cNvPicPr>
            <a:picLocks noChangeAspect="1"/>
          </p:cNvPicPr>
          <p:nvPr/>
        </p:nvPicPr>
        <p:blipFill>
          <a:blip r:embed="rId6"/>
          <a:stretch>
            <a:fillRect/>
          </a:stretch>
        </p:blipFill>
        <p:spPr>
          <a:xfrm>
            <a:off x="3078557" y="5629074"/>
            <a:ext cx="1661068" cy="496608"/>
          </a:xfrm>
          <a:prstGeom prst="rect">
            <a:avLst/>
          </a:prstGeom>
        </p:spPr>
      </p:pic>
      <p:pic>
        <p:nvPicPr>
          <p:cNvPr id="6" name="Picture 5">
            <a:extLst>
              <a:ext uri="{FF2B5EF4-FFF2-40B4-BE49-F238E27FC236}">
                <a16:creationId xmlns:a16="http://schemas.microsoft.com/office/drawing/2014/main" id="{0EDAE65C-0E9C-8234-B93D-7223FE063989}"/>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440253" y="5383954"/>
            <a:ext cx="934024" cy="851715"/>
          </a:xfrm>
          <a:prstGeom prst="rect">
            <a:avLst/>
          </a:prstGeom>
        </p:spPr>
      </p:pic>
      <p:sp>
        <p:nvSpPr>
          <p:cNvPr id="7" name="Slide Number Placeholder 6">
            <a:extLst>
              <a:ext uri="{FF2B5EF4-FFF2-40B4-BE49-F238E27FC236}">
                <a16:creationId xmlns:a16="http://schemas.microsoft.com/office/drawing/2014/main" id="{6CFAF930-BB07-F5F9-903C-ABEAD09C40F7}"/>
              </a:ext>
            </a:extLst>
          </p:cNvPr>
          <p:cNvSpPr>
            <a:spLocks noGrp="1"/>
          </p:cNvSpPr>
          <p:nvPr>
            <p:ph type="sldNum" sz="quarter" idx="12"/>
          </p:nvPr>
        </p:nvSpPr>
        <p:spPr/>
        <p:txBody>
          <a:bodyPr/>
          <a:lstStyle/>
          <a:p>
            <a:fld id="{5FD72B90-626E-4548-9F74-AFBC6F6DD5DE}" type="slidenum">
              <a:rPr lang="en-US" smtClean="0"/>
              <a:t>3</a:t>
            </a:fld>
            <a:endParaRPr lang="en-US" dirty="0"/>
          </a:p>
        </p:txBody>
      </p:sp>
      <p:pic>
        <p:nvPicPr>
          <p:cNvPr id="8" name="Picture 7">
            <a:extLst>
              <a:ext uri="{FF2B5EF4-FFF2-40B4-BE49-F238E27FC236}">
                <a16:creationId xmlns:a16="http://schemas.microsoft.com/office/drawing/2014/main" id="{B00EC5A5-F76A-4BE8-7448-BE0AC7C0CDC4}"/>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71204" y="3429000"/>
            <a:ext cx="1180985" cy="1469571"/>
          </a:xfrm>
          <a:prstGeom prst="rect">
            <a:avLst/>
          </a:prstGeom>
        </p:spPr>
      </p:pic>
      <p:pic>
        <p:nvPicPr>
          <p:cNvPr id="2054" name="Picture 6">
            <a:extLst>
              <a:ext uri="{FF2B5EF4-FFF2-40B4-BE49-F238E27FC236}">
                <a16:creationId xmlns:a16="http://schemas.microsoft.com/office/drawing/2014/main" id="{2EC57808-9366-8246-C359-27D0B9F276D2}"/>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5129275" y="5340899"/>
            <a:ext cx="921328" cy="9378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2BE660D-D190-FD30-C7B3-280748C229D9}"/>
              </a:ext>
            </a:extLst>
          </p:cNvPr>
          <p:cNvPicPr>
            <a:picLocks noChangeAspect="1"/>
          </p:cNvPicPr>
          <p:nvPr/>
        </p:nvPicPr>
        <p:blipFill>
          <a:blip r:embed="rId10"/>
          <a:stretch>
            <a:fillRect/>
          </a:stretch>
        </p:blipFill>
        <p:spPr>
          <a:xfrm>
            <a:off x="710333" y="5561176"/>
            <a:ext cx="1066800" cy="584200"/>
          </a:xfrm>
          <a:prstGeom prst="rect">
            <a:avLst/>
          </a:prstGeom>
        </p:spPr>
      </p:pic>
      <p:pic>
        <p:nvPicPr>
          <p:cNvPr id="11" name="Picture 10">
            <a:extLst>
              <a:ext uri="{FF2B5EF4-FFF2-40B4-BE49-F238E27FC236}">
                <a16:creationId xmlns:a16="http://schemas.microsoft.com/office/drawing/2014/main" id="{DED348DA-477D-E302-09EB-A549FC54515C}"/>
              </a:ext>
            </a:extLst>
          </p:cNvPr>
          <p:cNvPicPr>
            <a:picLocks noChangeAspect="1"/>
          </p:cNvPicPr>
          <p:nvPr/>
        </p:nvPicPr>
        <p:blipFill>
          <a:blip r:embed="rId11"/>
          <a:stretch>
            <a:fillRect/>
          </a:stretch>
        </p:blipFill>
        <p:spPr>
          <a:xfrm>
            <a:off x="1877932" y="5427826"/>
            <a:ext cx="800100" cy="850900"/>
          </a:xfrm>
          <a:prstGeom prst="rect">
            <a:avLst/>
          </a:prstGeom>
        </p:spPr>
      </p:pic>
    </p:spTree>
    <p:extLst>
      <p:ext uri="{BB962C8B-B14F-4D97-AF65-F5344CB8AC3E}">
        <p14:creationId xmlns:p14="http://schemas.microsoft.com/office/powerpoint/2010/main" val="25745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F2032-41A9-07A2-C7D4-C3D5D502F840}"/>
              </a:ext>
            </a:extLst>
          </p:cNvPr>
          <p:cNvSpPr>
            <a:spLocks noGrp="1"/>
          </p:cNvSpPr>
          <p:nvPr>
            <p:ph type="title"/>
          </p:nvPr>
        </p:nvSpPr>
        <p:spPr/>
        <p:txBody>
          <a:bodyPr/>
          <a:lstStyle/>
          <a:p>
            <a:r>
              <a:rPr lang="en-US" dirty="0"/>
              <a:t>Hundreds of Cooperating Agents</a:t>
            </a:r>
          </a:p>
        </p:txBody>
      </p:sp>
      <p:sp>
        <p:nvSpPr>
          <p:cNvPr id="6" name="Text Placeholder 5">
            <a:extLst>
              <a:ext uri="{FF2B5EF4-FFF2-40B4-BE49-F238E27FC236}">
                <a16:creationId xmlns:a16="http://schemas.microsoft.com/office/drawing/2014/main" id="{809918E9-DC60-40C4-A0A3-8CC0EBCE5DDE}"/>
              </a:ext>
            </a:extLst>
          </p:cNvPr>
          <p:cNvSpPr>
            <a:spLocks noGrp="1"/>
          </p:cNvSpPr>
          <p:nvPr>
            <p:ph type="body" idx="1"/>
          </p:nvPr>
        </p:nvSpPr>
        <p:spPr>
          <a:xfrm>
            <a:off x="437016" y="1072584"/>
            <a:ext cx="5157787" cy="823912"/>
          </a:xfrm>
        </p:spPr>
        <p:txBody>
          <a:bodyPr>
            <a:normAutofit/>
          </a:bodyPr>
          <a:lstStyle/>
          <a:p>
            <a:pPr algn="ctr"/>
            <a:r>
              <a:rPr lang="en-US" sz="3200" dirty="0"/>
              <a:t>Today</a:t>
            </a:r>
          </a:p>
        </p:txBody>
      </p:sp>
      <p:sp>
        <p:nvSpPr>
          <p:cNvPr id="7" name="Content Placeholder 6">
            <a:extLst>
              <a:ext uri="{FF2B5EF4-FFF2-40B4-BE49-F238E27FC236}">
                <a16:creationId xmlns:a16="http://schemas.microsoft.com/office/drawing/2014/main" id="{28F93633-6C34-2842-9990-5CC715EE5716}"/>
              </a:ext>
            </a:extLst>
          </p:cNvPr>
          <p:cNvSpPr>
            <a:spLocks noGrp="1"/>
          </p:cNvSpPr>
          <p:nvPr>
            <p:ph sz="half" idx="2"/>
          </p:nvPr>
        </p:nvSpPr>
        <p:spPr>
          <a:xfrm>
            <a:off x="437016" y="2012546"/>
            <a:ext cx="5157787" cy="2509733"/>
          </a:xfrm>
        </p:spPr>
        <p:txBody>
          <a:bodyPr>
            <a:normAutofit fontScale="77500" lnSpcReduction="20000"/>
          </a:bodyPr>
          <a:lstStyle/>
          <a:p>
            <a:pPr>
              <a:spcAft>
                <a:spcPts val="600"/>
              </a:spcAft>
            </a:pPr>
            <a:r>
              <a:rPr lang="en-US" dirty="0"/>
              <a:t>Single prompt</a:t>
            </a:r>
          </a:p>
          <a:p>
            <a:pPr>
              <a:spcAft>
                <a:spcPts val="600"/>
              </a:spcAft>
            </a:pPr>
            <a:r>
              <a:rPr lang="en-US" dirty="0"/>
              <a:t>Single Large-language model (LLM)</a:t>
            </a:r>
          </a:p>
          <a:p>
            <a:pPr>
              <a:spcAft>
                <a:spcPts val="600"/>
              </a:spcAft>
            </a:pPr>
            <a:r>
              <a:rPr lang="en-US" dirty="0"/>
              <a:t>LLMs generate code</a:t>
            </a:r>
          </a:p>
          <a:p>
            <a:pPr>
              <a:spcAft>
                <a:spcPts val="600"/>
              </a:spcAft>
            </a:pPr>
            <a:r>
              <a:rPr lang="en-US" dirty="0"/>
              <a:t>Executed code generates prompts</a:t>
            </a:r>
          </a:p>
          <a:p>
            <a:pPr>
              <a:spcAft>
                <a:spcPts val="600"/>
              </a:spcAft>
            </a:pPr>
            <a:r>
              <a:rPr lang="en-US" dirty="0"/>
              <a:t>Example:</a:t>
            </a:r>
            <a:br>
              <a:rPr lang="en-US" dirty="0"/>
            </a:br>
            <a:r>
              <a:rPr lang="en-US" dirty="0"/>
              <a:t>ChatGPT Advanced Data Analytics</a:t>
            </a:r>
          </a:p>
          <a:p>
            <a:pPr lvl="1">
              <a:spcAft>
                <a:spcPts val="600"/>
              </a:spcAft>
            </a:pPr>
            <a:endParaRPr lang="en-US" dirty="0"/>
          </a:p>
        </p:txBody>
      </p:sp>
      <p:sp>
        <p:nvSpPr>
          <p:cNvPr id="8" name="Text Placeholder 7">
            <a:extLst>
              <a:ext uri="{FF2B5EF4-FFF2-40B4-BE49-F238E27FC236}">
                <a16:creationId xmlns:a16="http://schemas.microsoft.com/office/drawing/2014/main" id="{6C6BADB0-2D26-88D8-02EC-D78F3D0DCE3A}"/>
              </a:ext>
            </a:extLst>
          </p:cNvPr>
          <p:cNvSpPr>
            <a:spLocks noGrp="1"/>
          </p:cNvSpPr>
          <p:nvPr>
            <p:ph type="body" sz="quarter" idx="3"/>
          </p:nvPr>
        </p:nvSpPr>
        <p:spPr>
          <a:xfrm>
            <a:off x="5769428" y="1072584"/>
            <a:ext cx="5183188" cy="823912"/>
          </a:xfrm>
        </p:spPr>
        <p:txBody>
          <a:bodyPr>
            <a:normAutofit/>
          </a:bodyPr>
          <a:lstStyle/>
          <a:p>
            <a:pPr algn="ctr"/>
            <a:r>
              <a:rPr lang="en-US" sz="3200" dirty="0"/>
              <a:t>Next Year</a:t>
            </a:r>
          </a:p>
        </p:txBody>
      </p:sp>
      <p:sp>
        <p:nvSpPr>
          <p:cNvPr id="9" name="Content Placeholder 8">
            <a:extLst>
              <a:ext uri="{FF2B5EF4-FFF2-40B4-BE49-F238E27FC236}">
                <a16:creationId xmlns:a16="http://schemas.microsoft.com/office/drawing/2014/main" id="{B0F1E3DC-67ED-8F28-04A1-40BBFEBC2846}"/>
              </a:ext>
            </a:extLst>
          </p:cNvPr>
          <p:cNvSpPr>
            <a:spLocks noGrp="1"/>
          </p:cNvSpPr>
          <p:nvPr>
            <p:ph sz="quarter" idx="4"/>
          </p:nvPr>
        </p:nvSpPr>
        <p:spPr>
          <a:xfrm>
            <a:off x="5769428" y="1983905"/>
            <a:ext cx="5183188" cy="1802649"/>
          </a:xfrm>
        </p:spPr>
        <p:txBody>
          <a:bodyPr>
            <a:normAutofit fontScale="77500" lnSpcReduction="20000"/>
          </a:bodyPr>
          <a:lstStyle/>
          <a:p>
            <a:pPr>
              <a:spcAft>
                <a:spcPts val="600"/>
              </a:spcAft>
            </a:pPr>
            <a:r>
              <a:rPr lang="en-US" dirty="0"/>
              <a:t>Hundreds of agents interacting inside your organization</a:t>
            </a:r>
          </a:p>
          <a:p>
            <a:pPr>
              <a:spcAft>
                <a:spcPts val="600"/>
              </a:spcAft>
            </a:pPr>
            <a:r>
              <a:rPr lang="en-US" dirty="0"/>
              <a:t>Agents calling services and databases</a:t>
            </a:r>
          </a:p>
          <a:p>
            <a:pPr>
              <a:spcAft>
                <a:spcPts val="600"/>
              </a:spcAft>
            </a:pPr>
            <a:r>
              <a:rPr lang="en-US" dirty="0"/>
              <a:t>LLMs are only limited by your company's ability to describe the APIs</a:t>
            </a:r>
          </a:p>
        </p:txBody>
      </p:sp>
      <p:sp>
        <p:nvSpPr>
          <p:cNvPr id="4" name="Slide Number Placeholder 3">
            <a:extLst>
              <a:ext uri="{FF2B5EF4-FFF2-40B4-BE49-F238E27FC236}">
                <a16:creationId xmlns:a16="http://schemas.microsoft.com/office/drawing/2014/main" id="{00488542-EDAB-D9FC-1E28-32F4D77D40DB}"/>
              </a:ext>
            </a:extLst>
          </p:cNvPr>
          <p:cNvSpPr>
            <a:spLocks noGrp="1"/>
          </p:cNvSpPr>
          <p:nvPr>
            <p:ph type="sldNum" sz="quarter" idx="12"/>
          </p:nvPr>
        </p:nvSpPr>
        <p:spPr/>
        <p:txBody>
          <a:bodyPr/>
          <a:lstStyle/>
          <a:p>
            <a:fld id="{E4E17628-BB69-494D-BA8C-C14032583637}" type="slidenum">
              <a:rPr lang="en-US" smtClean="0"/>
              <a:t>30</a:t>
            </a:fld>
            <a:endParaRPr lang="en-US"/>
          </a:p>
        </p:txBody>
      </p:sp>
      <p:sp>
        <p:nvSpPr>
          <p:cNvPr id="10" name="Oval 9">
            <a:extLst>
              <a:ext uri="{FF2B5EF4-FFF2-40B4-BE49-F238E27FC236}">
                <a16:creationId xmlns:a16="http://schemas.microsoft.com/office/drawing/2014/main" id="{6B57434C-5FC8-5924-CF4C-5F5251097A9E}"/>
              </a:ext>
            </a:extLst>
          </p:cNvPr>
          <p:cNvSpPr/>
          <p:nvPr/>
        </p:nvSpPr>
        <p:spPr>
          <a:xfrm>
            <a:off x="996462" y="5373460"/>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11" name="Oval 10">
            <a:extLst>
              <a:ext uri="{FF2B5EF4-FFF2-40B4-BE49-F238E27FC236}">
                <a16:creationId xmlns:a16="http://schemas.microsoft.com/office/drawing/2014/main" id="{466F6E04-35C2-4AE2-D1ED-B1EC4D87F364}"/>
              </a:ext>
            </a:extLst>
          </p:cNvPr>
          <p:cNvSpPr/>
          <p:nvPr/>
        </p:nvSpPr>
        <p:spPr>
          <a:xfrm>
            <a:off x="2650541" y="4937126"/>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2" name="Oval 11">
            <a:extLst>
              <a:ext uri="{FF2B5EF4-FFF2-40B4-BE49-F238E27FC236}">
                <a16:creationId xmlns:a16="http://schemas.microsoft.com/office/drawing/2014/main" id="{E9C6C680-4C6F-DB33-8355-3E2567CC3155}"/>
              </a:ext>
            </a:extLst>
          </p:cNvPr>
          <p:cNvSpPr/>
          <p:nvPr/>
        </p:nvSpPr>
        <p:spPr>
          <a:xfrm>
            <a:off x="2576293" y="5903441"/>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14" name="Straight Arrow Connector 13">
            <a:extLst>
              <a:ext uri="{FF2B5EF4-FFF2-40B4-BE49-F238E27FC236}">
                <a16:creationId xmlns:a16="http://schemas.microsoft.com/office/drawing/2014/main" id="{A77EBDB4-0994-84BD-F4E1-8FA5647897A2}"/>
              </a:ext>
            </a:extLst>
          </p:cNvPr>
          <p:cNvCxnSpPr>
            <a:stCxn id="10" idx="7"/>
            <a:endCxn id="11" idx="2"/>
          </p:cNvCxnSpPr>
          <p:nvPr/>
        </p:nvCxnSpPr>
        <p:spPr>
          <a:xfrm flipV="1">
            <a:off x="1786957" y="5163581"/>
            <a:ext cx="863584" cy="2762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C99BB7-16BD-B6FF-817D-3663DB062E7A}"/>
              </a:ext>
            </a:extLst>
          </p:cNvPr>
          <p:cNvCxnSpPr>
            <a:cxnSpLocks/>
            <a:stCxn id="11" idx="4"/>
            <a:endCxn id="12" idx="0"/>
          </p:cNvCxnSpPr>
          <p:nvPr/>
        </p:nvCxnSpPr>
        <p:spPr>
          <a:xfrm flipH="1">
            <a:off x="3087639" y="5390035"/>
            <a:ext cx="11310" cy="5134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A1A66F-65BC-D0D8-54EA-4BFB979A150C}"/>
              </a:ext>
            </a:extLst>
          </p:cNvPr>
          <p:cNvCxnSpPr>
            <a:cxnSpLocks/>
            <a:stCxn id="10" idx="5"/>
            <a:endCxn id="12" idx="2"/>
          </p:cNvCxnSpPr>
          <p:nvPr/>
        </p:nvCxnSpPr>
        <p:spPr>
          <a:xfrm>
            <a:off x="1786957" y="5760042"/>
            <a:ext cx="789336" cy="36985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203311-D8E1-F0B4-1FEF-C3C2AA16B4CD}"/>
              </a:ext>
            </a:extLst>
          </p:cNvPr>
          <p:cNvSpPr txBox="1"/>
          <p:nvPr/>
        </p:nvSpPr>
        <p:spPr>
          <a:xfrm>
            <a:off x="3820321" y="5324478"/>
            <a:ext cx="1014188" cy="646331"/>
          </a:xfrm>
          <a:prstGeom prst="rect">
            <a:avLst/>
          </a:prstGeom>
          <a:noFill/>
        </p:spPr>
        <p:txBody>
          <a:bodyPr wrap="none" rtlCol="0">
            <a:spAutoFit/>
          </a:bodyPr>
          <a:lstStyle/>
          <a:p>
            <a:r>
              <a:rPr lang="en-US" dirty="0"/>
              <a:t>3-Agents</a:t>
            </a:r>
          </a:p>
          <a:p>
            <a:r>
              <a:rPr lang="en-US" dirty="0"/>
              <a:t>System</a:t>
            </a:r>
          </a:p>
        </p:txBody>
      </p:sp>
      <p:sp>
        <p:nvSpPr>
          <p:cNvPr id="28" name="Oval 27">
            <a:extLst>
              <a:ext uri="{FF2B5EF4-FFF2-40B4-BE49-F238E27FC236}">
                <a16:creationId xmlns:a16="http://schemas.microsoft.com/office/drawing/2014/main" id="{00D02225-B1F8-C389-7C70-268ADC78F6DB}"/>
              </a:ext>
            </a:extLst>
          </p:cNvPr>
          <p:cNvSpPr/>
          <p:nvPr/>
        </p:nvSpPr>
        <p:spPr>
          <a:xfrm>
            <a:off x="6542873" y="4517475"/>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29" name="Oval 28">
            <a:extLst>
              <a:ext uri="{FF2B5EF4-FFF2-40B4-BE49-F238E27FC236}">
                <a16:creationId xmlns:a16="http://schemas.microsoft.com/office/drawing/2014/main" id="{F5374BF1-8D40-9753-B129-F522B01A8736}"/>
              </a:ext>
            </a:extLst>
          </p:cNvPr>
          <p:cNvSpPr/>
          <p:nvPr/>
        </p:nvSpPr>
        <p:spPr>
          <a:xfrm>
            <a:off x="8143072" y="4013383"/>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Oval 29">
            <a:extLst>
              <a:ext uri="{FF2B5EF4-FFF2-40B4-BE49-F238E27FC236}">
                <a16:creationId xmlns:a16="http://schemas.microsoft.com/office/drawing/2014/main" id="{73E1A4FE-04EE-BF4B-FDA0-16B118390893}"/>
              </a:ext>
            </a:extLst>
          </p:cNvPr>
          <p:cNvSpPr/>
          <p:nvPr/>
        </p:nvSpPr>
        <p:spPr>
          <a:xfrm>
            <a:off x="8124240" y="4983162"/>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31" name="Straight Arrow Connector 30">
            <a:extLst>
              <a:ext uri="{FF2B5EF4-FFF2-40B4-BE49-F238E27FC236}">
                <a16:creationId xmlns:a16="http://schemas.microsoft.com/office/drawing/2014/main" id="{1284369C-C052-0420-600F-BD42C6C39FC0}"/>
              </a:ext>
            </a:extLst>
          </p:cNvPr>
          <p:cNvCxnSpPr>
            <a:stCxn id="28" idx="7"/>
            <a:endCxn id="29" idx="2"/>
          </p:cNvCxnSpPr>
          <p:nvPr/>
        </p:nvCxnSpPr>
        <p:spPr>
          <a:xfrm flipV="1">
            <a:off x="7333368" y="4239838"/>
            <a:ext cx="809704" cy="34396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66C459-3174-A6AA-1887-ACE42F922464}"/>
              </a:ext>
            </a:extLst>
          </p:cNvPr>
          <p:cNvCxnSpPr>
            <a:cxnSpLocks/>
            <a:stCxn id="29" idx="4"/>
            <a:endCxn id="30" idx="0"/>
          </p:cNvCxnSpPr>
          <p:nvPr/>
        </p:nvCxnSpPr>
        <p:spPr>
          <a:xfrm>
            <a:off x="8591480" y="4466292"/>
            <a:ext cx="44106" cy="51687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F29ACE-E0C2-7E79-8C0B-DB5FE8FE6D3C}"/>
              </a:ext>
            </a:extLst>
          </p:cNvPr>
          <p:cNvCxnSpPr>
            <a:cxnSpLocks/>
            <a:stCxn id="28" idx="6"/>
            <a:endCxn id="30" idx="2"/>
          </p:cNvCxnSpPr>
          <p:nvPr/>
        </p:nvCxnSpPr>
        <p:spPr>
          <a:xfrm>
            <a:off x="7468996" y="4743930"/>
            <a:ext cx="655244" cy="465687"/>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B02D8DD-3B4F-7222-A467-577585A52FA9}"/>
              </a:ext>
            </a:extLst>
          </p:cNvPr>
          <p:cNvSpPr/>
          <p:nvPr/>
        </p:nvSpPr>
        <p:spPr>
          <a:xfrm>
            <a:off x="9607209" y="4028917"/>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37" name="Oval 36">
            <a:extLst>
              <a:ext uri="{FF2B5EF4-FFF2-40B4-BE49-F238E27FC236}">
                <a16:creationId xmlns:a16="http://schemas.microsoft.com/office/drawing/2014/main" id="{3E59F7F0-B5E8-46DA-0FC1-FFCF98B5D166}"/>
              </a:ext>
            </a:extLst>
          </p:cNvPr>
          <p:cNvSpPr/>
          <p:nvPr/>
        </p:nvSpPr>
        <p:spPr>
          <a:xfrm>
            <a:off x="9473647" y="4976852"/>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38" name="Straight Arrow Connector 37">
            <a:extLst>
              <a:ext uri="{FF2B5EF4-FFF2-40B4-BE49-F238E27FC236}">
                <a16:creationId xmlns:a16="http://schemas.microsoft.com/office/drawing/2014/main" id="{525CA271-2831-4D57-AA54-DD0083CB678C}"/>
              </a:ext>
            </a:extLst>
          </p:cNvPr>
          <p:cNvCxnSpPr>
            <a:cxnSpLocks/>
            <a:stCxn id="29" idx="6"/>
            <a:endCxn id="34" idx="2"/>
          </p:cNvCxnSpPr>
          <p:nvPr/>
        </p:nvCxnSpPr>
        <p:spPr>
          <a:xfrm>
            <a:off x="9039887" y="4239838"/>
            <a:ext cx="567322" cy="1553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B4124C-2FA8-4172-3AAE-9C02867565AB}"/>
              </a:ext>
            </a:extLst>
          </p:cNvPr>
          <p:cNvCxnSpPr>
            <a:cxnSpLocks/>
            <a:stCxn id="29" idx="5"/>
            <a:endCxn id="37" idx="1"/>
          </p:cNvCxnSpPr>
          <p:nvPr/>
        </p:nvCxnSpPr>
        <p:spPr>
          <a:xfrm>
            <a:off x="8908551" y="4399965"/>
            <a:ext cx="714866" cy="6432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264-A557-96D9-1A11-E9F49FF31D9D}"/>
              </a:ext>
            </a:extLst>
          </p:cNvPr>
          <p:cNvSpPr>
            <a:spLocks noGrp="1"/>
          </p:cNvSpPr>
          <p:nvPr>
            <p:ph type="title"/>
          </p:nvPr>
        </p:nvSpPr>
        <p:spPr/>
        <p:txBody>
          <a:bodyPr>
            <a:normAutofit fontScale="90000"/>
          </a:bodyPr>
          <a:lstStyle/>
          <a:p>
            <a:r>
              <a:rPr lang="en-US" dirty="0"/>
              <a:t>Helpdesk Chatbot</a:t>
            </a:r>
          </a:p>
        </p:txBody>
      </p:sp>
      <p:sp>
        <p:nvSpPr>
          <p:cNvPr id="3" name="Content Placeholder 2">
            <a:extLst>
              <a:ext uri="{FF2B5EF4-FFF2-40B4-BE49-F238E27FC236}">
                <a16:creationId xmlns:a16="http://schemas.microsoft.com/office/drawing/2014/main" id="{8799179C-7BE0-B668-A477-1EAF28624B06}"/>
              </a:ext>
            </a:extLst>
          </p:cNvPr>
          <p:cNvSpPr>
            <a:spLocks noGrp="1"/>
          </p:cNvSpPr>
          <p:nvPr>
            <p:ph idx="1"/>
          </p:nvPr>
        </p:nvSpPr>
        <p:spPr>
          <a:xfrm>
            <a:off x="671945" y="4305561"/>
            <a:ext cx="10515600" cy="1562685"/>
          </a:xfrm>
        </p:spPr>
        <p:txBody>
          <a:bodyPr>
            <a:normAutofit fontScale="70000" lnSpcReduction="20000"/>
          </a:bodyPr>
          <a:lstStyle/>
          <a:p>
            <a:r>
              <a:rPr lang="en-US" dirty="0"/>
              <a:t>Similarity can tell you if other questions needed a query executed to get the right results</a:t>
            </a:r>
          </a:p>
          <a:p>
            <a:r>
              <a:rPr lang="en-US" dirty="0"/>
              <a:t>The system must understand context (who you are and your context)</a:t>
            </a:r>
          </a:p>
          <a:p>
            <a:r>
              <a:rPr lang="en-US" dirty="0"/>
              <a:t>Example:</a:t>
            </a:r>
          </a:p>
          <a:p>
            <a:pPr lvl="1"/>
            <a:r>
              <a:rPr lang="en-US" dirty="0"/>
              <a:t>Docker problems on a PC – average of over 2 hours to fix</a:t>
            </a:r>
          </a:p>
          <a:p>
            <a:pPr lvl="1"/>
            <a:r>
              <a:rPr lang="en-US" dirty="0"/>
              <a:t>Docker problems on the Mac – average less than 20 minutes to fix</a:t>
            </a:r>
          </a:p>
        </p:txBody>
      </p:sp>
      <p:sp>
        <p:nvSpPr>
          <p:cNvPr id="4" name="Slide Number Placeholder 3">
            <a:extLst>
              <a:ext uri="{FF2B5EF4-FFF2-40B4-BE49-F238E27FC236}">
                <a16:creationId xmlns:a16="http://schemas.microsoft.com/office/drawing/2014/main" id="{BECC01DD-D8EC-858E-FBD0-9C231ACA53DC}"/>
              </a:ext>
            </a:extLst>
          </p:cNvPr>
          <p:cNvSpPr>
            <a:spLocks noGrp="1"/>
          </p:cNvSpPr>
          <p:nvPr>
            <p:ph type="sldNum" sz="quarter" idx="12"/>
          </p:nvPr>
        </p:nvSpPr>
        <p:spPr/>
        <p:txBody>
          <a:bodyPr/>
          <a:lstStyle/>
          <a:p>
            <a:fld id="{E4E17628-BB69-494D-BA8C-C14032583637}" type="slidenum">
              <a:rPr lang="en-US" smtClean="0"/>
              <a:t>31</a:t>
            </a:fld>
            <a:endParaRPr lang="en-US"/>
          </a:p>
        </p:txBody>
      </p:sp>
      <p:pic>
        <p:nvPicPr>
          <p:cNvPr id="6146" name="Picture 2">
            <a:extLst>
              <a:ext uri="{FF2B5EF4-FFF2-40B4-BE49-F238E27FC236}">
                <a16:creationId xmlns:a16="http://schemas.microsoft.com/office/drawing/2014/main" id="{DD5C211A-D88F-CA94-960F-1FC38C2CA4C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84745" y="1763368"/>
            <a:ext cx="8890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04158F-E44B-0CDF-CEB9-CBBDAFF4098E}"/>
              </a:ext>
            </a:extLst>
          </p:cNvPr>
          <p:cNvSpPr/>
          <p:nvPr/>
        </p:nvSpPr>
        <p:spPr>
          <a:xfrm>
            <a:off x="3852148" y="3361911"/>
            <a:ext cx="901148" cy="26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6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F871-0660-53D6-543E-0579CBDFDBF7}"/>
              </a:ext>
            </a:extLst>
          </p:cNvPr>
          <p:cNvSpPr>
            <a:spLocks noGrp="1"/>
          </p:cNvSpPr>
          <p:nvPr>
            <p:ph type="title"/>
          </p:nvPr>
        </p:nvSpPr>
        <p:spPr/>
        <p:txBody>
          <a:bodyPr>
            <a:normAutofit/>
          </a:bodyPr>
          <a:lstStyle/>
          <a:p>
            <a:r>
              <a:rPr lang="en-US" sz="3200" dirty="0"/>
              <a:t>Towards a Loosely Coupled Architecture</a:t>
            </a:r>
          </a:p>
        </p:txBody>
      </p:sp>
      <p:sp>
        <p:nvSpPr>
          <p:cNvPr id="3" name="Content Placeholder 2">
            <a:extLst>
              <a:ext uri="{FF2B5EF4-FFF2-40B4-BE49-F238E27FC236}">
                <a16:creationId xmlns:a16="http://schemas.microsoft.com/office/drawing/2014/main" id="{12107F9B-9F1C-EC42-AD57-B1CCEA1567D5}"/>
              </a:ext>
            </a:extLst>
          </p:cNvPr>
          <p:cNvSpPr>
            <a:spLocks noGrp="1"/>
          </p:cNvSpPr>
          <p:nvPr>
            <p:ph idx="1"/>
          </p:nvPr>
        </p:nvSpPr>
        <p:spPr>
          <a:xfrm>
            <a:off x="540598" y="6263351"/>
            <a:ext cx="10515600" cy="365125"/>
          </a:xfrm>
        </p:spPr>
        <p:txBody>
          <a:bodyPr>
            <a:normAutofit fontScale="85000" lnSpcReduction="20000"/>
          </a:bodyPr>
          <a:lstStyle/>
          <a:p>
            <a:r>
              <a:rPr lang="en-US" dirty="0"/>
              <a:t>Architecture</a:t>
            </a:r>
          </a:p>
        </p:txBody>
      </p:sp>
      <p:sp>
        <p:nvSpPr>
          <p:cNvPr id="4" name="Slide Number Placeholder 3">
            <a:extLst>
              <a:ext uri="{FF2B5EF4-FFF2-40B4-BE49-F238E27FC236}">
                <a16:creationId xmlns:a16="http://schemas.microsoft.com/office/drawing/2014/main" id="{A7AC4DF9-4599-2406-66CC-D42A7EC3CEE9}"/>
              </a:ext>
            </a:extLst>
          </p:cNvPr>
          <p:cNvSpPr>
            <a:spLocks noGrp="1"/>
          </p:cNvSpPr>
          <p:nvPr>
            <p:ph type="sldNum" sz="quarter" idx="12"/>
          </p:nvPr>
        </p:nvSpPr>
        <p:spPr/>
        <p:txBody>
          <a:bodyPr/>
          <a:lstStyle/>
          <a:p>
            <a:fld id="{E4E17628-BB69-494D-BA8C-C14032583637}" type="slidenum">
              <a:rPr lang="en-US" smtClean="0"/>
              <a:t>32</a:t>
            </a:fld>
            <a:endParaRPr lang="en-US"/>
          </a:p>
        </p:txBody>
      </p:sp>
      <p:sp>
        <p:nvSpPr>
          <p:cNvPr id="5" name="Rectangle 4">
            <a:extLst>
              <a:ext uri="{FF2B5EF4-FFF2-40B4-BE49-F238E27FC236}">
                <a16:creationId xmlns:a16="http://schemas.microsoft.com/office/drawing/2014/main" id="{EA8377C8-0A75-699C-A313-91EE9DE4CDEC}"/>
              </a:ext>
            </a:extLst>
          </p:cNvPr>
          <p:cNvSpPr/>
          <p:nvPr/>
        </p:nvSpPr>
        <p:spPr>
          <a:xfrm>
            <a:off x="799518" y="3016928"/>
            <a:ext cx="4686441" cy="23883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55216F9-E1B3-4187-3D82-D8128E05B58A}"/>
              </a:ext>
            </a:extLst>
          </p:cNvPr>
          <p:cNvSpPr txBox="1">
            <a:spLocks/>
          </p:cNvSpPr>
          <p:nvPr/>
        </p:nvSpPr>
        <p:spPr>
          <a:xfrm>
            <a:off x="752111" y="5650718"/>
            <a:ext cx="10515600" cy="659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800"/>
              <a:t>Goal: define loosely coupled resilient architecture where clearly defined interfaces allow components to be swapped in and out has technology changes and new contracts are negotiated.</a:t>
            </a:r>
          </a:p>
        </p:txBody>
      </p:sp>
      <p:sp>
        <p:nvSpPr>
          <p:cNvPr id="7" name="Rectangle 6">
            <a:extLst>
              <a:ext uri="{FF2B5EF4-FFF2-40B4-BE49-F238E27FC236}">
                <a16:creationId xmlns:a16="http://schemas.microsoft.com/office/drawing/2014/main" id="{B0B43C19-7016-CE42-604A-3AD3DF4B2EC2}"/>
              </a:ext>
            </a:extLst>
          </p:cNvPr>
          <p:cNvSpPr/>
          <p:nvPr/>
        </p:nvSpPr>
        <p:spPr>
          <a:xfrm>
            <a:off x="2844730" y="1143758"/>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New GenAI App</a:t>
            </a:r>
          </a:p>
        </p:txBody>
      </p:sp>
      <p:sp>
        <p:nvSpPr>
          <p:cNvPr id="8" name="Rectangle 7">
            <a:extLst>
              <a:ext uri="{FF2B5EF4-FFF2-40B4-BE49-F238E27FC236}">
                <a16:creationId xmlns:a16="http://schemas.microsoft.com/office/drawing/2014/main" id="{35AD284F-4803-C460-D978-AA4246BBFE91}"/>
              </a:ext>
            </a:extLst>
          </p:cNvPr>
          <p:cNvSpPr/>
          <p:nvPr/>
        </p:nvSpPr>
        <p:spPr>
          <a:xfrm>
            <a:off x="6049617" y="1128923"/>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Other GenAI Apps</a:t>
            </a:r>
          </a:p>
        </p:txBody>
      </p:sp>
      <p:cxnSp>
        <p:nvCxnSpPr>
          <p:cNvPr id="9" name="Straight Arrow Connector 8">
            <a:extLst>
              <a:ext uri="{FF2B5EF4-FFF2-40B4-BE49-F238E27FC236}">
                <a16:creationId xmlns:a16="http://schemas.microsoft.com/office/drawing/2014/main" id="{67C9F791-F3D5-4FC3-89A4-612AAD602C64}"/>
              </a:ext>
            </a:extLst>
          </p:cNvPr>
          <p:cNvCxnSpPr>
            <a:stCxn id="7" idx="3"/>
            <a:endCxn id="8" idx="1"/>
          </p:cNvCxnSpPr>
          <p:nvPr/>
        </p:nvCxnSpPr>
        <p:spPr>
          <a:xfrm flipV="1">
            <a:off x="4768123" y="1417958"/>
            <a:ext cx="1281494" cy="1483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3A2606-1476-6955-4300-6D123D192C3B}"/>
              </a:ext>
            </a:extLst>
          </p:cNvPr>
          <p:cNvSpPr/>
          <p:nvPr/>
        </p:nvSpPr>
        <p:spPr>
          <a:xfrm>
            <a:off x="6646427" y="2158045"/>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sp>
        <p:nvSpPr>
          <p:cNvPr id="11" name="Rectangle 10">
            <a:extLst>
              <a:ext uri="{FF2B5EF4-FFF2-40B4-BE49-F238E27FC236}">
                <a16:creationId xmlns:a16="http://schemas.microsoft.com/office/drawing/2014/main" id="{8C0172D9-AF6B-311C-0304-633B5F323441}"/>
              </a:ext>
            </a:extLst>
          </p:cNvPr>
          <p:cNvSpPr/>
          <p:nvPr/>
        </p:nvSpPr>
        <p:spPr>
          <a:xfrm>
            <a:off x="9116414" y="2158044"/>
            <a:ext cx="1674750"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REST APIs</a:t>
            </a:r>
          </a:p>
        </p:txBody>
      </p:sp>
      <p:cxnSp>
        <p:nvCxnSpPr>
          <p:cNvPr id="12" name="Straight Arrow Connector 11">
            <a:extLst>
              <a:ext uri="{FF2B5EF4-FFF2-40B4-BE49-F238E27FC236}">
                <a16:creationId xmlns:a16="http://schemas.microsoft.com/office/drawing/2014/main" id="{016784EA-F4D1-DBEB-4056-EECBD1B6E6F6}"/>
              </a:ext>
            </a:extLst>
          </p:cNvPr>
          <p:cNvCxnSpPr>
            <a:cxnSpLocks/>
            <a:stCxn id="10" idx="3"/>
            <a:endCxn id="11" idx="1"/>
          </p:cNvCxnSpPr>
          <p:nvPr/>
        </p:nvCxnSpPr>
        <p:spPr>
          <a:xfrm flipV="1">
            <a:off x="8405593" y="2447079"/>
            <a:ext cx="710821"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Can 12">
            <a:extLst>
              <a:ext uri="{FF2B5EF4-FFF2-40B4-BE49-F238E27FC236}">
                <a16:creationId xmlns:a16="http://schemas.microsoft.com/office/drawing/2014/main" id="{ADB3AD3B-D7B8-CEBB-DB94-7DF545434B1C}"/>
              </a:ext>
            </a:extLst>
          </p:cNvPr>
          <p:cNvSpPr/>
          <p:nvPr/>
        </p:nvSpPr>
        <p:spPr>
          <a:xfrm>
            <a:off x="9116413" y="3015147"/>
            <a:ext cx="1722326" cy="840828"/>
          </a:xfrm>
          <a:prstGeom prst="can">
            <a:avLst>
              <a:gd name="adj" fmla="val 17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Knowledge</a:t>
            </a:r>
          </a:p>
          <a:p>
            <a:pPr algn="ctr"/>
            <a:r>
              <a:rPr lang="en-US"/>
              <a:t>Graph</a:t>
            </a:r>
          </a:p>
        </p:txBody>
      </p:sp>
      <p:sp>
        <p:nvSpPr>
          <p:cNvPr id="14" name="Rectangle 13">
            <a:extLst>
              <a:ext uri="{FF2B5EF4-FFF2-40B4-BE49-F238E27FC236}">
                <a16:creationId xmlns:a16="http://schemas.microsoft.com/office/drawing/2014/main" id="{5B6C689B-E8D2-EC5C-F487-24DA26191F43}"/>
              </a:ext>
            </a:extLst>
          </p:cNvPr>
          <p:cNvSpPr/>
          <p:nvPr/>
        </p:nvSpPr>
        <p:spPr>
          <a:xfrm>
            <a:off x="6646427" y="3120730"/>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cxnSp>
        <p:nvCxnSpPr>
          <p:cNvPr id="15" name="Straight Arrow Connector 14">
            <a:extLst>
              <a:ext uri="{FF2B5EF4-FFF2-40B4-BE49-F238E27FC236}">
                <a16:creationId xmlns:a16="http://schemas.microsoft.com/office/drawing/2014/main" id="{E84B0FC4-3361-E95D-C6A5-8DC4E07B1D5B}"/>
              </a:ext>
            </a:extLst>
          </p:cNvPr>
          <p:cNvCxnSpPr>
            <a:cxnSpLocks/>
          </p:cNvCxnSpPr>
          <p:nvPr/>
        </p:nvCxnSpPr>
        <p:spPr>
          <a:xfrm flipV="1">
            <a:off x="8405593" y="3427678"/>
            <a:ext cx="710820"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148DCD-CADF-7321-941F-0EB9BAD97D2C}"/>
              </a:ext>
            </a:extLst>
          </p:cNvPr>
          <p:cNvSpPr/>
          <p:nvPr/>
        </p:nvSpPr>
        <p:spPr>
          <a:xfrm>
            <a:off x="1328412" y="2059321"/>
            <a:ext cx="1413641"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Single Task</a:t>
            </a:r>
          </a:p>
        </p:txBody>
      </p:sp>
      <p:sp>
        <p:nvSpPr>
          <p:cNvPr id="17" name="Rectangle 16">
            <a:extLst>
              <a:ext uri="{FF2B5EF4-FFF2-40B4-BE49-F238E27FC236}">
                <a16:creationId xmlns:a16="http://schemas.microsoft.com/office/drawing/2014/main" id="{9AD7FE6A-3FD4-A077-4898-6281AD4599B5}"/>
              </a:ext>
            </a:extLst>
          </p:cNvPr>
          <p:cNvSpPr/>
          <p:nvPr/>
        </p:nvSpPr>
        <p:spPr>
          <a:xfrm>
            <a:off x="2998444" y="2063687"/>
            <a:ext cx="1615966"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Multiple Tasks</a:t>
            </a:r>
          </a:p>
        </p:txBody>
      </p:sp>
      <p:cxnSp>
        <p:nvCxnSpPr>
          <p:cNvPr id="18" name="Straight Arrow Connector 17">
            <a:extLst>
              <a:ext uri="{FF2B5EF4-FFF2-40B4-BE49-F238E27FC236}">
                <a16:creationId xmlns:a16="http://schemas.microsoft.com/office/drawing/2014/main" id="{C36699B1-EC15-AE18-9C17-D5C1BA8601C0}"/>
              </a:ext>
            </a:extLst>
          </p:cNvPr>
          <p:cNvCxnSpPr>
            <a:cxnSpLocks/>
            <a:stCxn id="16" idx="0"/>
            <a:endCxn id="7" idx="2"/>
          </p:cNvCxnSpPr>
          <p:nvPr/>
        </p:nvCxnSpPr>
        <p:spPr>
          <a:xfrm flipV="1">
            <a:off x="2035233" y="1721827"/>
            <a:ext cx="1771194" cy="337494"/>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CFB7A-34A1-7744-D1C0-F331C2AB7AC1}"/>
              </a:ext>
            </a:extLst>
          </p:cNvPr>
          <p:cNvCxnSpPr>
            <a:cxnSpLocks/>
            <a:stCxn id="17" idx="0"/>
            <a:endCxn id="7" idx="2"/>
          </p:cNvCxnSpPr>
          <p:nvPr/>
        </p:nvCxnSpPr>
        <p:spPr>
          <a:xfrm flipV="1">
            <a:off x="3806427" y="1721827"/>
            <a:ext cx="0" cy="34186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0F26C8C-B27A-1154-C1BE-0A232131B1D5}"/>
              </a:ext>
            </a:extLst>
          </p:cNvPr>
          <p:cNvSpPr/>
          <p:nvPr/>
        </p:nvSpPr>
        <p:spPr>
          <a:xfrm>
            <a:off x="1054956" y="3134462"/>
            <a:ext cx="2293210"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Goal Decomposition</a:t>
            </a:r>
          </a:p>
        </p:txBody>
      </p:sp>
      <p:sp>
        <p:nvSpPr>
          <p:cNvPr id="21" name="Rectangle 20">
            <a:extLst>
              <a:ext uri="{FF2B5EF4-FFF2-40B4-BE49-F238E27FC236}">
                <a16:creationId xmlns:a16="http://schemas.microsoft.com/office/drawing/2014/main" id="{7624AF31-B5F9-ADBC-A8F8-D573AB445E7A}"/>
              </a:ext>
            </a:extLst>
          </p:cNvPr>
          <p:cNvSpPr/>
          <p:nvPr/>
        </p:nvSpPr>
        <p:spPr>
          <a:xfrm>
            <a:off x="3485094" y="3134462"/>
            <a:ext cx="1770084"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Task Ordering</a:t>
            </a:r>
          </a:p>
        </p:txBody>
      </p:sp>
      <p:cxnSp>
        <p:nvCxnSpPr>
          <p:cNvPr id="22" name="Straight Arrow Connector 21">
            <a:extLst>
              <a:ext uri="{FF2B5EF4-FFF2-40B4-BE49-F238E27FC236}">
                <a16:creationId xmlns:a16="http://schemas.microsoft.com/office/drawing/2014/main" id="{739AE3F5-633E-65BD-18B7-72DC566F151A}"/>
              </a:ext>
            </a:extLst>
          </p:cNvPr>
          <p:cNvCxnSpPr>
            <a:cxnSpLocks/>
            <a:stCxn id="5" idx="0"/>
            <a:endCxn id="17" idx="2"/>
          </p:cNvCxnSpPr>
          <p:nvPr/>
        </p:nvCxnSpPr>
        <p:spPr>
          <a:xfrm flipV="1">
            <a:off x="3142739" y="2433020"/>
            <a:ext cx="663688" cy="58390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D48D96B-9D23-DF54-E13C-46ABBE82CD05}"/>
              </a:ext>
            </a:extLst>
          </p:cNvPr>
          <p:cNvSpPr/>
          <p:nvPr/>
        </p:nvSpPr>
        <p:spPr>
          <a:xfrm>
            <a:off x="3877977" y="3692981"/>
            <a:ext cx="1359091"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Scheduling</a:t>
            </a:r>
          </a:p>
        </p:txBody>
      </p:sp>
      <p:sp>
        <p:nvSpPr>
          <p:cNvPr id="24" name="Rectangle 23">
            <a:extLst>
              <a:ext uri="{FF2B5EF4-FFF2-40B4-BE49-F238E27FC236}">
                <a16:creationId xmlns:a16="http://schemas.microsoft.com/office/drawing/2014/main" id="{A27A475B-8D47-704A-4F2F-C9E9329AF31F}"/>
              </a:ext>
            </a:extLst>
          </p:cNvPr>
          <p:cNvSpPr/>
          <p:nvPr/>
        </p:nvSpPr>
        <p:spPr>
          <a:xfrm>
            <a:off x="2706985" y="3683267"/>
            <a:ext cx="1049608"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Logging</a:t>
            </a:r>
          </a:p>
        </p:txBody>
      </p:sp>
      <p:sp>
        <p:nvSpPr>
          <p:cNvPr id="25" name="Rectangle 24">
            <a:extLst>
              <a:ext uri="{FF2B5EF4-FFF2-40B4-BE49-F238E27FC236}">
                <a16:creationId xmlns:a16="http://schemas.microsoft.com/office/drawing/2014/main" id="{7DF5AF92-150F-1212-12F1-408608CC9949}"/>
              </a:ext>
            </a:extLst>
          </p:cNvPr>
          <p:cNvSpPr/>
          <p:nvPr/>
        </p:nvSpPr>
        <p:spPr>
          <a:xfrm>
            <a:off x="1054956" y="3682040"/>
            <a:ext cx="1535196"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Estimation</a:t>
            </a:r>
          </a:p>
        </p:txBody>
      </p:sp>
      <p:sp>
        <p:nvSpPr>
          <p:cNvPr id="26" name="Rectangle 25">
            <a:extLst>
              <a:ext uri="{FF2B5EF4-FFF2-40B4-BE49-F238E27FC236}">
                <a16:creationId xmlns:a16="http://schemas.microsoft.com/office/drawing/2014/main" id="{6372FA69-F814-AE4C-9995-5AADEFC147CB}"/>
              </a:ext>
            </a:extLst>
          </p:cNvPr>
          <p:cNvSpPr/>
          <p:nvPr/>
        </p:nvSpPr>
        <p:spPr>
          <a:xfrm>
            <a:off x="1054956" y="4205684"/>
            <a:ext cx="1255557"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Document Cracking</a:t>
            </a:r>
          </a:p>
        </p:txBody>
      </p:sp>
      <p:sp>
        <p:nvSpPr>
          <p:cNvPr id="27" name="Rectangle 26">
            <a:extLst>
              <a:ext uri="{FF2B5EF4-FFF2-40B4-BE49-F238E27FC236}">
                <a16:creationId xmlns:a16="http://schemas.microsoft.com/office/drawing/2014/main" id="{9A260E45-25B7-F803-BEF2-7C75E4EC7CAF}"/>
              </a:ext>
            </a:extLst>
          </p:cNvPr>
          <p:cNvSpPr/>
          <p:nvPr/>
        </p:nvSpPr>
        <p:spPr>
          <a:xfrm>
            <a:off x="1054956" y="490506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Collection</a:t>
            </a:r>
          </a:p>
        </p:txBody>
      </p:sp>
      <p:sp>
        <p:nvSpPr>
          <p:cNvPr id="28" name="Rectangle 27">
            <a:extLst>
              <a:ext uri="{FF2B5EF4-FFF2-40B4-BE49-F238E27FC236}">
                <a16:creationId xmlns:a16="http://schemas.microsoft.com/office/drawing/2014/main" id="{8759E13D-0F48-B4C5-3C98-0BCA0FB851BD}"/>
              </a:ext>
            </a:extLst>
          </p:cNvPr>
          <p:cNvSpPr/>
          <p:nvPr/>
        </p:nvSpPr>
        <p:spPr>
          <a:xfrm>
            <a:off x="3894068" y="4205684"/>
            <a:ext cx="1359091"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Verification</a:t>
            </a:r>
          </a:p>
        </p:txBody>
      </p:sp>
      <p:sp>
        <p:nvSpPr>
          <p:cNvPr id="29" name="Rectangle 28">
            <a:extLst>
              <a:ext uri="{FF2B5EF4-FFF2-40B4-BE49-F238E27FC236}">
                <a16:creationId xmlns:a16="http://schemas.microsoft.com/office/drawing/2014/main" id="{C883ECBD-E3B3-82F9-E82B-0FD8F10AF272}"/>
              </a:ext>
            </a:extLst>
          </p:cNvPr>
          <p:cNvSpPr/>
          <p:nvPr/>
        </p:nvSpPr>
        <p:spPr>
          <a:xfrm>
            <a:off x="2402085" y="4205684"/>
            <a:ext cx="1350783" cy="578069"/>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Embedding</a:t>
            </a:r>
          </a:p>
        </p:txBody>
      </p:sp>
      <p:sp>
        <p:nvSpPr>
          <p:cNvPr id="30" name="TextBox 29">
            <a:extLst>
              <a:ext uri="{FF2B5EF4-FFF2-40B4-BE49-F238E27FC236}">
                <a16:creationId xmlns:a16="http://schemas.microsoft.com/office/drawing/2014/main" id="{55E5DA88-B61A-00B3-5B4D-75337CD40A10}"/>
              </a:ext>
            </a:extLst>
          </p:cNvPr>
          <p:cNvSpPr txBox="1"/>
          <p:nvPr/>
        </p:nvSpPr>
        <p:spPr>
          <a:xfrm>
            <a:off x="4921177" y="1089047"/>
            <a:ext cx="975386" cy="369332"/>
          </a:xfrm>
          <a:prstGeom prst="rect">
            <a:avLst/>
          </a:prstGeom>
          <a:noFill/>
        </p:spPr>
        <p:txBody>
          <a:bodyPr wrap="square" rtlCol="0">
            <a:spAutoFit/>
          </a:bodyPr>
          <a:lstStyle/>
          <a:p>
            <a:r>
              <a:rPr lang="en-US"/>
              <a:t>English</a:t>
            </a:r>
          </a:p>
        </p:txBody>
      </p:sp>
      <p:sp>
        <p:nvSpPr>
          <p:cNvPr id="31" name="TextBox 30">
            <a:extLst>
              <a:ext uri="{FF2B5EF4-FFF2-40B4-BE49-F238E27FC236}">
                <a16:creationId xmlns:a16="http://schemas.microsoft.com/office/drawing/2014/main" id="{2888E151-55A7-143B-C1DD-0891989A3D64}"/>
              </a:ext>
            </a:extLst>
          </p:cNvPr>
          <p:cNvSpPr txBox="1"/>
          <p:nvPr/>
        </p:nvSpPr>
        <p:spPr>
          <a:xfrm>
            <a:off x="540995" y="2649239"/>
            <a:ext cx="2882552" cy="369332"/>
          </a:xfrm>
          <a:prstGeom prst="rect">
            <a:avLst/>
          </a:prstGeom>
          <a:noFill/>
        </p:spPr>
        <p:txBody>
          <a:bodyPr wrap="square" rtlCol="0">
            <a:spAutoFit/>
          </a:bodyPr>
          <a:lstStyle/>
          <a:p>
            <a:r>
              <a:rPr lang="en-US"/>
              <a:t>Agent Safety Guardrails</a:t>
            </a:r>
          </a:p>
        </p:txBody>
      </p:sp>
      <p:sp>
        <p:nvSpPr>
          <p:cNvPr id="32" name="Rectangle 31">
            <a:extLst>
              <a:ext uri="{FF2B5EF4-FFF2-40B4-BE49-F238E27FC236}">
                <a16:creationId xmlns:a16="http://schemas.microsoft.com/office/drawing/2014/main" id="{205A08F5-27F7-DF9F-0AC9-156955C7B0A9}"/>
              </a:ext>
            </a:extLst>
          </p:cNvPr>
          <p:cNvSpPr/>
          <p:nvPr/>
        </p:nvSpPr>
        <p:spPr>
          <a:xfrm>
            <a:off x="2706985" y="489902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Notification</a:t>
            </a:r>
          </a:p>
        </p:txBody>
      </p:sp>
      <p:cxnSp>
        <p:nvCxnSpPr>
          <p:cNvPr id="33" name="Straight Arrow Connector 32">
            <a:extLst>
              <a:ext uri="{FF2B5EF4-FFF2-40B4-BE49-F238E27FC236}">
                <a16:creationId xmlns:a16="http://schemas.microsoft.com/office/drawing/2014/main" id="{9655EB9D-F860-BFF2-5145-F9D7A2B6A374}"/>
              </a:ext>
            </a:extLst>
          </p:cNvPr>
          <p:cNvCxnSpPr>
            <a:cxnSpLocks/>
            <a:endCxn id="10" idx="1"/>
          </p:cNvCxnSpPr>
          <p:nvPr/>
        </p:nvCxnSpPr>
        <p:spPr>
          <a:xfrm flipV="1">
            <a:off x="5485959" y="2447080"/>
            <a:ext cx="1160468" cy="119169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B40497-0FB3-2805-F420-D52AE28002DC}"/>
              </a:ext>
            </a:extLst>
          </p:cNvPr>
          <p:cNvCxnSpPr>
            <a:cxnSpLocks/>
            <a:endCxn id="14" idx="1"/>
          </p:cNvCxnSpPr>
          <p:nvPr/>
        </p:nvCxnSpPr>
        <p:spPr>
          <a:xfrm flipV="1">
            <a:off x="5502404" y="3409765"/>
            <a:ext cx="1144023" cy="6573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50C5DDA-2A94-83C0-59DB-6A34607D6F54}"/>
              </a:ext>
            </a:extLst>
          </p:cNvPr>
          <p:cNvSpPr txBox="1"/>
          <p:nvPr/>
        </p:nvSpPr>
        <p:spPr>
          <a:xfrm>
            <a:off x="5354130" y="2560534"/>
            <a:ext cx="975386" cy="369332"/>
          </a:xfrm>
          <a:prstGeom prst="rect">
            <a:avLst/>
          </a:prstGeom>
          <a:noFill/>
        </p:spPr>
        <p:txBody>
          <a:bodyPr wrap="square" rtlCol="0">
            <a:spAutoFit/>
          </a:bodyPr>
          <a:lstStyle/>
          <a:p>
            <a:r>
              <a:rPr lang="en-US"/>
              <a:t>English</a:t>
            </a:r>
          </a:p>
        </p:txBody>
      </p:sp>
      <p:sp>
        <p:nvSpPr>
          <p:cNvPr id="36" name="TextBox 35">
            <a:extLst>
              <a:ext uri="{FF2B5EF4-FFF2-40B4-BE49-F238E27FC236}">
                <a16:creationId xmlns:a16="http://schemas.microsoft.com/office/drawing/2014/main" id="{245971AB-95AD-4BA0-9F8C-13359A0DDEC9}"/>
              </a:ext>
            </a:extLst>
          </p:cNvPr>
          <p:cNvSpPr txBox="1"/>
          <p:nvPr/>
        </p:nvSpPr>
        <p:spPr>
          <a:xfrm>
            <a:off x="5798398" y="3856719"/>
            <a:ext cx="975386" cy="369332"/>
          </a:xfrm>
          <a:prstGeom prst="rect">
            <a:avLst/>
          </a:prstGeom>
          <a:noFill/>
        </p:spPr>
        <p:txBody>
          <a:bodyPr wrap="square" rtlCol="0">
            <a:spAutoFit/>
          </a:bodyPr>
          <a:lstStyle/>
          <a:p>
            <a:r>
              <a:rPr lang="en-US"/>
              <a:t>English</a:t>
            </a:r>
          </a:p>
        </p:txBody>
      </p:sp>
      <p:sp>
        <p:nvSpPr>
          <p:cNvPr id="37" name="Rectangle 36">
            <a:extLst>
              <a:ext uri="{FF2B5EF4-FFF2-40B4-BE49-F238E27FC236}">
                <a16:creationId xmlns:a16="http://schemas.microsoft.com/office/drawing/2014/main" id="{6C9027C1-EEC2-DD8A-C592-FF8E5390F742}"/>
              </a:ext>
            </a:extLst>
          </p:cNvPr>
          <p:cNvSpPr/>
          <p:nvPr/>
        </p:nvSpPr>
        <p:spPr>
          <a:xfrm>
            <a:off x="9508435" y="1018366"/>
            <a:ext cx="1901713" cy="246810"/>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Standard Infrastructure</a:t>
            </a:r>
          </a:p>
        </p:txBody>
      </p:sp>
      <p:sp>
        <p:nvSpPr>
          <p:cNvPr id="38" name="Rectangle 37">
            <a:extLst>
              <a:ext uri="{FF2B5EF4-FFF2-40B4-BE49-F238E27FC236}">
                <a16:creationId xmlns:a16="http://schemas.microsoft.com/office/drawing/2014/main" id="{3EC394F2-2888-35B4-3E9E-74FB816DA24C}"/>
              </a:ext>
            </a:extLst>
          </p:cNvPr>
          <p:cNvSpPr/>
          <p:nvPr/>
        </p:nvSpPr>
        <p:spPr>
          <a:xfrm>
            <a:off x="9508435" y="713475"/>
            <a:ext cx="1901713" cy="229248"/>
          </a:xfrm>
          <a:prstGeom prst="rect">
            <a:avLst/>
          </a:prstGeom>
          <a:solidFill>
            <a:srgbClr val="D9F6F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002060"/>
                </a:solidFill>
              </a:rPr>
              <a:t>LLM Task</a:t>
            </a:r>
          </a:p>
        </p:txBody>
      </p:sp>
      <p:sp>
        <p:nvSpPr>
          <p:cNvPr id="39" name="TextBox 38">
            <a:extLst>
              <a:ext uri="{FF2B5EF4-FFF2-40B4-BE49-F238E27FC236}">
                <a16:creationId xmlns:a16="http://schemas.microsoft.com/office/drawing/2014/main" id="{92ABBFD3-B38E-4D6C-964C-049C84F842DA}"/>
              </a:ext>
            </a:extLst>
          </p:cNvPr>
          <p:cNvSpPr txBox="1"/>
          <p:nvPr/>
        </p:nvSpPr>
        <p:spPr>
          <a:xfrm>
            <a:off x="10245936" y="327956"/>
            <a:ext cx="518860" cy="369332"/>
          </a:xfrm>
          <a:prstGeom prst="rect">
            <a:avLst/>
          </a:prstGeom>
          <a:noFill/>
        </p:spPr>
        <p:txBody>
          <a:bodyPr wrap="none" rtlCol="0">
            <a:spAutoFit/>
          </a:bodyPr>
          <a:lstStyle/>
          <a:p>
            <a:r>
              <a:rPr lang="en-US"/>
              <a:t>Key</a:t>
            </a:r>
          </a:p>
        </p:txBody>
      </p:sp>
    </p:spTree>
    <p:extLst>
      <p:ext uri="{BB962C8B-B14F-4D97-AF65-F5344CB8AC3E}">
        <p14:creationId xmlns:p14="http://schemas.microsoft.com/office/powerpoint/2010/main" val="11927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100E-57E4-7B8E-A4A1-37C34A82E651}"/>
              </a:ext>
            </a:extLst>
          </p:cNvPr>
          <p:cNvSpPr>
            <a:spLocks noGrp="1"/>
          </p:cNvSpPr>
          <p:nvPr>
            <p:ph type="title"/>
          </p:nvPr>
        </p:nvSpPr>
        <p:spPr>
          <a:xfrm>
            <a:off x="507086" y="59179"/>
            <a:ext cx="11238863" cy="929584"/>
          </a:xfrm>
        </p:spPr>
        <p:txBody>
          <a:bodyPr>
            <a:normAutofit/>
          </a:bodyPr>
          <a:lstStyle/>
          <a:p>
            <a:r>
              <a:rPr lang="en-US" sz="4000" dirty="0"/>
              <a:t>Finding The Simplest Architecture</a:t>
            </a:r>
          </a:p>
        </p:txBody>
      </p:sp>
      <p:sp>
        <p:nvSpPr>
          <p:cNvPr id="3" name="Content Placeholder 2">
            <a:extLst>
              <a:ext uri="{FF2B5EF4-FFF2-40B4-BE49-F238E27FC236}">
                <a16:creationId xmlns:a16="http://schemas.microsoft.com/office/drawing/2014/main" id="{7D783BA7-CC2E-C8E7-DDFE-517015FA21BF}"/>
              </a:ext>
            </a:extLst>
          </p:cNvPr>
          <p:cNvSpPr>
            <a:spLocks noGrp="1"/>
          </p:cNvSpPr>
          <p:nvPr>
            <p:ph idx="1"/>
          </p:nvPr>
        </p:nvSpPr>
        <p:spPr>
          <a:xfrm>
            <a:off x="507086" y="1297840"/>
            <a:ext cx="10515600" cy="1116358"/>
          </a:xfrm>
        </p:spPr>
        <p:txBody>
          <a:bodyPr>
            <a:normAutofit/>
          </a:bodyPr>
          <a:lstStyle/>
          <a:p>
            <a:pPr marL="0" indent="0">
              <a:buNone/>
            </a:pPr>
            <a:r>
              <a:rPr lang="en-US" dirty="0"/>
              <a:t>Complexity has a cost</a:t>
            </a:r>
          </a:p>
          <a:p>
            <a:pPr marL="0" indent="0">
              <a:buNone/>
            </a:pPr>
            <a:r>
              <a:rPr lang="en-US" dirty="0"/>
              <a:t>Can we get by with a simpler architecture?</a:t>
            </a:r>
          </a:p>
        </p:txBody>
      </p:sp>
      <p:sp>
        <p:nvSpPr>
          <p:cNvPr id="4" name="Slide Number Placeholder 3">
            <a:extLst>
              <a:ext uri="{FF2B5EF4-FFF2-40B4-BE49-F238E27FC236}">
                <a16:creationId xmlns:a16="http://schemas.microsoft.com/office/drawing/2014/main" id="{7EA2EC7D-06C8-806C-3ACF-2D761933E0FE}"/>
              </a:ext>
            </a:extLst>
          </p:cNvPr>
          <p:cNvSpPr>
            <a:spLocks noGrp="1"/>
          </p:cNvSpPr>
          <p:nvPr>
            <p:ph type="sldNum" sz="quarter" idx="12"/>
          </p:nvPr>
        </p:nvSpPr>
        <p:spPr/>
        <p:txBody>
          <a:bodyPr/>
          <a:lstStyle/>
          <a:p>
            <a:fld id="{E4E17628-BB69-494D-BA8C-C14032583637}" type="slidenum">
              <a:rPr lang="en-US" smtClean="0"/>
              <a:t>33</a:t>
            </a:fld>
            <a:endParaRPr lang="en-US"/>
          </a:p>
        </p:txBody>
      </p:sp>
      <p:sp>
        <p:nvSpPr>
          <p:cNvPr id="11" name="TextBox 10">
            <a:extLst>
              <a:ext uri="{FF2B5EF4-FFF2-40B4-BE49-F238E27FC236}">
                <a16:creationId xmlns:a16="http://schemas.microsoft.com/office/drawing/2014/main" id="{2E7CD65C-8552-1DCA-B2F7-2D913E61A5C4}"/>
              </a:ext>
            </a:extLst>
          </p:cNvPr>
          <p:cNvSpPr txBox="1"/>
          <p:nvPr/>
        </p:nvSpPr>
        <p:spPr>
          <a:xfrm>
            <a:off x="1984069" y="4785444"/>
            <a:ext cx="1832833" cy="646331"/>
          </a:xfrm>
          <a:prstGeom prst="rect">
            <a:avLst/>
          </a:prstGeom>
          <a:noFill/>
        </p:spPr>
        <p:txBody>
          <a:bodyPr wrap="square" rtlCol="0">
            <a:spAutoFit/>
          </a:bodyPr>
          <a:lstStyle/>
          <a:p>
            <a:r>
              <a:rPr lang="en-US" dirty="0"/>
              <a:t>The </a:t>
            </a:r>
            <a:r>
              <a:rPr lang="en-US" b="1" dirty="0"/>
              <a:t>cost</a:t>
            </a:r>
            <a:r>
              <a:rPr lang="en-US" dirty="0"/>
              <a:t> of building a model</a:t>
            </a:r>
          </a:p>
        </p:txBody>
      </p:sp>
      <p:sp>
        <p:nvSpPr>
          <p:cNvPr id="12" name="TextBox 11">
            <a:extLst>
              <a:ext uri="{FF2B5EF4-FFF2-40B4-BE49-F238E27FC236}">
                <a16:creationId xmlns:a16="http://schemas.microsoft.com/office/drawing/2014/main" id="{C33F6378-65F2-1B62-6356-C28F16D25E9D}"/>
              </a:ext>
            </a:extLst>
          </p:cNvPr>
          <p:cNvSpPr txBox="1"/>
          <p:nvPr/>
        </p:nvSpPr>
        <p:spPr>
          <a:xfrm>
            <a:off x="7617179" y="4807765"/>
            <a:ext cx="2167038" cy="646331"/>
          </a:xfrm>
          <a:prstGeom prst="rect">
            <a:avLst/>
          </a:prstGeom>
          <a:noFill/>
        </p:spPr>
        <p:txBody>
          <a:bodyPr wrap="square" rtlCol="0">
            <a:spAutoFit/>
          </a:bodyPr>
          <a:lstStyle/>
          <a:p>
            <a:r>
              <a:rPr lang="en-US" dirty="0"/>
              <a:t>The of </a:t>
            </a:r>
            <a:r>
              <a:rPr lang="en-US" b="1" dirty="0"/>
              <a:t>benefits</a:t>
            </a:r>
            <a:r>
              <a:rPr lang="en-US" dirty="0"/>
              <a:t> of using the model</a:t>
            </a:r>
          </a:p>
        </p:txBody>
      </p:sp>
      <p:pic>
        <p:nvPicPr>
          <p:cNvPr id="1026" name="Picture 2" descr="Generated by DALL·E">
            <a:extLst>
              <a:ext uri="{FF2B5EF4-FFF2-40B4-BE49-F238E27FC236}">
                <a16:creationId xmlns:a16="http://schemas.microsoft.com/office/drawing/2014/main" id="{EF333691-4F30-2151-6818-61E051C589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6902" y="2758273"/>
            <a:ext cx="3693607" cy="3693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8A5C4-7438-E103-C055-97A90046443E}"/>
              </a:ext>
            </a:extLst>
          </p:cNvPr>
          <p:cNvSpPr txBox="1"/>
          <p:nvPr/>
        </p:nvSpPr>
        <p:spPr>
          <a:xfrm>
            <a:off x="4280598" y="3203617"/>
            <a:ext cx="823965" cy="369332"/>
          </a:xfrm>
          <a:prstGeom prst="rect">
            <a:avLst/>
          </a:prstGeom>
          <a:noFill/>
        </p:spPr>
        <p:txBody>
          <a:bodyPr wrap="square" rtlCol="0">
            <a:spAutoFit/>
          </a:bodyPr>
          <a:lstStyle/>
          <a:p>
            <a:pPr algn="ctr"/>
            <a:r>
              <a:rPr lang="en-US" b="1" dirty="0">
                <a:solidFill>
                  <a:srgbClr val="FF0000"/>
                </a:solidFill>
              </a:rPr>
              <a:t>COST</a:t>
            </a:r>
          </a:p>
        </p:txBody>
      </p:sp>
      <p:sp>
        <p:nvSpPr>
          <p:cNvPr id="6" name="TextBox 5">
            <a:extLst>
              <a:ext uri="{FF2B5EF4-FFF2-40B4-BE49-F238E27FC236}">
                <a16:creationId xmlns:a16="http://schemas.microsoft.com/office/drawing/2014/main" id="{DC78A6BE-2A21-CB16-8434-5D169268424A}"/>
              </a:ext>
            </a:extLst>
          </p:cNvPr>
          <p:cNvSpPr txBox="1"/>
          <p:nvPr/>
        </p:nvSpPr>
        <p:spPr>
          <a:xfrm>
            <a:off x="6167913" y="3203617"/>
            <a:ext cx="1122065" cy="369332"/>
          </a:xfrm>
          <a:prstGeom prst="rect">
            <a:avLst/>
          </a:prstGeom>
          <a:noFill/>
        </p:spPr>
        <p:txBody>
          <a:bodyPr wrap="square" rtlCol="0">
            <a:spAutoFit/>
          </a:bodyPr>
          <a:lstStyle/>
          <a:p>
            <a:pPr algn="ctr"/>
            <a:r>
              <a:rPr lang="en-US" b="1" dirty="0">
                <a:solidFill>
                  <a:srgbClr val="00B050"/>
                </a:solidFill>
              </a:rPr>
              <a:t>BENEFITS</a:t>
            </a:r>
          </a:p>
        </p:txBody>
      </p:sp>
    </p:spTree>
    <p:extLst>
      <p:ext uri="{BB962C8B-B14F-4D97-AF65-F5344CB8AC3E}">
        <p14:creationId xmlns:p14="http://schemas.microsoft.com/office/powerpoint/2010/main" val="233203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BE87-59C4-233B-7BFA-87F7933F5187}"/>
              </a:ext>
            </a:extLst>
          </p:cNvPr>
          <p:cNvSpPr>
            <a:spLocks noGrp="1"/>
          </p:cNvSpPr>
          <p:nvPr>
            <p:ph type="title"/>
          </p:nvPr>
        </p:nvSpPr>
        <p:spPr/>
        <p:txBody>
          <a:bodyPr>
            <a:normAutofit fontScale="90000"/>
          </a:bodyPr>
          <a:lstStyle/>
          <a:p>
            <a:r>
              <a:rPr lang="en-US" dirty="0"/>
              <a:t>Comparing Knowledge Representations</a:t>
            </a:r>
          </a:p>
        </p:txBody>
      </p:sp>
      <p:sp>
        <p:nvSpPr>
          <p:cNvPr id="3" name="Content Placeholder 2">
            <a:extLst>
              <a:ext uri="{FF2B5EF4-FFF2-40B4-BE49-F238E27FC236}">
                <a16:creationId xmlns:a16="http://schemas.microsoft.com/office/drawing/2014/main" id="{AC2660FC-47E4-A20F-E1EA-2D3FC1779A1B}"/>
              </a:ext>
            </a:extLst>
          </p:cNvPr>
          <p:cNvSpPr>
            <a:spLocks noGrp="1"/>
          </p:cNvSpPr>
          <p:nvPr>
            <p:ph idx="1"/>
          </p:nvPr>
        </p:nvSpPr>
        <p:spPr>
          <a:xfrm>
            <a:off x="3124200" y="1564685"/>
            <a:ext cx="8229600" cy="4571072"/>
          </a:xfrm>
        </p:spPr>
        <p:txBody>
          <a:bodyPr>
            <a:normAutofit/>
          </a:bodyPr>
          <a:lstStyle/>
          <a:p>
            <a:pPr marL="514350" indent="-514350">
              <a:buFont typeface="+mj-lt"/>
              <a:buAutoNum type="arabicPeriod"/>
            </a:pPr>
            <a:r>
              <a:rPr lang="en-US" dirty="0"/>
              <a:t>Large-Language Model (Deep Neural Network)</a:t>
            </a:r>
          </a:p>
          <a:p>
            <a:pPr marL="457200" lvl="1" indent="0">
              <a:buNone/>
            </a:pPr>
            <a:r>
              <a:rPr lang="en-US" dirty="0"/>
              <a:t>Works well with current CPU and GPU hardware but not a model of the world around us</a:t>
            </a:r>
          </a:p>
          <a:p>
            <a:pPr marL="514350" indent="-514350">
              <a:buFont typeface="+mj-lt"/>
              <a:buAutoNum type="arabicPeriod"/>
            </a:pPr>
            <a:r>
              <a:rPr lang="en-US" dirty="0"/>
              <a:t>Knowledge Graph (Nodes and Edges with Properties)</a:t>
            </a:r>
          </a:p>
          <a:p>
            <a:pPr marL="457200" lvl="1" indent="0">
              <a:buNone/>
            </a:pPr>
            <a:r>
              <a:rPr lang="en-US" dirty="0"/>
              <a:t>Our best attempt at creating detailed models of the world around us with efficient traversal without JOINs</a:t>
            </a:r>
          </a:p>
          <a:p>
            <a:pPr marL="514350" indent="-514350">
              <a:buFont typeface="+mj-lt"/>
              <a:buAutoNum type="arabicPeriod"/>
            </a:pPr>
            <a:r>
              <a:rPr lang="en-US" dirty="0"/>
              <a:t>Reference Frames (used by the human brain)</a:t>
            </a:r>
          </a:p>
          <a:p>
            <a:pPr marL="457200" lvl="1" indent="0">
              <a:buNone/>
            </a:pPr>
            <a:r>
              <a:rPr lang="en-US" dirty="0"/>
              <a:t>The way that human intelligence is </a:t>
            </a:r>
            <a:r>
              <a:rPr lang="en-US" b="1" dirty="0"/>
              <a:t>really</a:t>
            </a:r>
            <a:r>
              <a:rPr lang="en-US" dirty="0"/>
              <a:t> represented in the neocortex</a:t>
            </a:r>
          </a:p>
        </p:txBody>
      </p:sp>
      <p:sp>
        <p:nvSpPr>
          <p:cNvPr id="4" name="Slide Number Placeholder 3">
            <a:extLst>
              <a:ext uri="{FF2B5EF4-FFF2-40B4-BE49-F238E27FC236}">
                <a16:creationId xmlns:a16="http://schemas.microsoft.com/office/drawing/2014/main" id="{6C12436E-1EAE-63B9-F79E-046565AAC44C}"/>
              </a:ext>
            </a:extLst>
          </p:cNvPr>
          <p:cNvSpPr>
            <a:spLocks noGrp="1"/>
          </p:cNvSpPr>
          <p:nvPr>
            <p:ph type="sldNum" sz="quarter" idx="12"/>
          </p:nvPr>
        </p:nvSpPr>
        <p:spPr/>
        <p:txBody>
          <a:bodyPr/>
          <a:lstStyle/>
          <a:p>
            <a:fld id="{E4E17628-BB69-494D-BA8C-C14032583637}" type="slidenum">
              <a:rPr lang="en-US" smtClean="0"/>
              <a:t>34</a:t>
            </a:fld>
            <a:endParaRPr lang="en-US"/>
          </a:p>
        </p:txBody>
      </p:sp>
      <p:grpSp>
        <p:nvGrpSpPr>
          <p:cNvPr id="5" name="Group 4">
            <a:extLst>
              <a:ext uri="{FF2B5EF4-FFF2-40B4-BE49-F238E27FC236}">
                <a16:creationId xmlns:a16="http://schemas.microsoft.com/office/drawing/2014/main" id="{83F20FCB-3F0F-8BC4-9477-7783FB1BA150}"/>
              </a:ext>
            </a:extLst>
          </p:cNvPr>
          <p:cNvGrpSpPr/>
          <p:nvPr/>
        </p:nvGrpSpPr>
        <p:grpSpPr>
          <a:xfrm>
            <a:off x="517088" y="1463850"/>
            <a:ext cx="1805333" cy="801323"/>
            <a:chOff x="2203450" y="1855738"/>
            <a:chExt cx="2145030" cy="923330"/>
          </a:xfrm>
        </p:grpSpPr>
        <p:sp>
          <p:nvSpPr>
            <p:cNvPr id="6" name="Rectangle 5">
              <a:extLst>
                <a:ext uri="{FF2B5EF4-FFF2-40B4-BE49-F238E27FC236}">
                  <a16:creationId xmlns:a16="http://schemas.microsoft.com/office/drawing/2014/main" id="{D47DCE38-1ED3-CA65-F780-94D2276DB44C}"/>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C724AA8-6EB9-A627-1359-0179EA278F7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pic>
        <p:nvPicPr>
          <p:cNvPr id="8" name="Picture 2">
            <a:extLst>
              <a:ext uri="{FF2B5EF4-FFF2-40B4-BE49-F238E27FC236}">
                <a16:creationId xmlns:a16="http://schemas.microsoft.com/office/drawing/2014/main" id="{4AFF762C-7D06-72DF-59D9-411961BEC7E0}"/>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25992" y="4275160"/>
            <a:ext cx="2465353" cy="1311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42">
            <a:extLst>
              <a:ext uri="{FF2B5EF4-FFF2-40B4-BE49-F238E27FC236}">
                <a16:creationId xmlns:a16="http://schemas.microsoft.com/office/drawing/2014/main" id="{78EB948B-393B-BD05-A34A-789A9C6C5A26}"/>
              </a:ext>
            </a:extLst>
          </p:cNvPr>
          <p:cNvGrpSpPr/>
          <p:nvPr/>
        </p:nvGrpSpPr>
        <p:grpSpPr>
          <a:xfrm>
            <a:off x="680568" y="2660215"/>
            <a:ext cx="1434548" cy="1245970"/>
            <a:chOff x="3505200" y="4267200"/>
            <a:chExt cx="1676400" cy="1600200"/>
          </a:xfrm>
        </p:grpSpPr>
        <p:sp>
          <p:nvSpPr>
            <p:cNvPr id="10" name="Oval 9">
              <a:extLst>
                <a:ext uri="{FF2B5EF4-FFF2-40B4-BE49-F238E27FC236}">
                  <a16:creationId xmlns:a16="http://schemas.microsoft.com/office/drawing/2014/main" id="{714ACD30-0118-F8FF-673A-C0ACC2D62147}"/>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1" name="Oval 10">
              <a:extLst>
                <a:ext uri="{FF2B5EF4-FFF2-40B4-BE49-F238E27FC236}">
                  <a16:creationId xmlns:a16="http://schemas.microsoft.com/office/drawing/2014/main" id="{1C213994-AE9A-7B1E-1AA5-DB0AC0D9B92A}"/>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2" name="Oval 11">
              <a:extLst>
                <a:ext uri="{FF2B5EF4-FFF2-40B4-BE49-F238E27FC236}">
                  <a16:creationId xmlns:a16="http://schemas.microsoft.com/office/drawing/2014/main" id="{0DFB80D3-40FC-1B07-827D-6B588DAC93C4}"/>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3" name="Oval 12">
              <a:extLst>
                <a:ext uri="{FF2B5EF4-FFF2-40B4-BE49-F238E27FC236}">
                  <a16:creationId xmlns:a16="http://schemas.microsoft.com/office/drawing/2014/main" id="{C0A4D77E-CE05-99E5-E85B-000B6ED07B53}"/>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4" name="Oval 13">
              <a:extLst>
                <a:ext uri="{FF2B5EF4-FFF2-40B4-BE49-F238E27FC236}">
                  <a16:creationId xmlns:a16="http://schemas.microsoft.com/office/drawing/2014/main" id="{3FC696A0-B390-C8E4-C69A-1A0C3A8C21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5" name="Oval 14">
              <a:extLst>
                <a:ext uri="{FF2B5EF4-FFF2-40B4-BE49-F238E27FC236}">
                  <a16:creationId xmlns:a16="http://schemas.microsoft.com/office/drawing/2014/main" id="{C2A5B9DA-0A98-CEA3-7062-58D20D7A1B1E}"/>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6" name="Oval 15">
              <a:extLst>
                <a:ext uri="{FF2B5EF4-FFF2-40B4-BE49-F238E27FC236}">
                  <a16:creationId xmlns:a16="http://schemas.microsoft.com/office/drawing/2014/main" id="{B34D331C-70E0-D84D-28E1-2A288880C614}"/>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7" name="Oval 16">
              <a:extLst>
                <a:ext uri="{FF2B5EF4-FFF2-40B4-BE49-F238E27FC236}">
                  <a16:creationId xmlns:a16="http://schemas.microsoft.com/office/drawing/2014/main" id="{CA1DB00D-F72F-DD60-B848-950C8A7F3B32}"/>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8" name="Oval 17">
              <a:extLst>
                <a:ext uri="{FF2B5EF4-FFF2-40B4-BE49-F238E27FC236}">
                  <a16:creationId xmlns:a16="http://schemas.microsoft.com/office/drawing/2014/main" id="{A827873A-F1CE-DBAB-1687-C1D66ACC08C0}"/>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19" name="Straight Arrow Connector 18">
              <a:extLst>
                <a:ext uri="{FF2B5EF4-FFF2-40B4-BE49-F238E27FC236}">
                  <a16:creationId xmlns:a16="http://schemas.microsoft.com/office/drawing/2014/main" id="{3A58D2C0-E5AC-D557-2D18-F270232EEE14}"/>
                </a:ext>
              </a:extLst>
            </p:cNvPr>
            <p:cNvCxnSpPr>
              <a:stCxn id="17" idx="7"/>
              <a:endCxn id="10"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0" name="Straight Arrow Connector 19">
              <a:extLst>
                <a:ext uri="{FF2B5EF4-FFF2-40B4-BE49-F238E27FC236}">
                  <a16:creationId xmlns:a16="http://schemas.microsoft.com/office/drawing/2014/main" id="{A82047F8-C3F1-AE70-3D0B-A67E0EDFF85F}"/>
                </a:ext>
              </a:extLst>
            </p:cNvPr>
            <p:cNvCxnSpPr>
              <a:stCxn id="10" idx="6"/>
              <a:endCxn id="13"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1" name="Straight Arrow Connector 20">
              <a:extLst>
                <a:ext uri="{FF2B5EF4-FFF2-40B4-BE49-F238E27FC236}">
                  <a16:creationId xmlns:a16="http://schemas.microsoft.com/office/drawing/2014/main" id="{E245400C-E694-8CD2-1AF2-9CBB42B7463F}"/>
                </a:ext>
              </a:extLst>
            </p:cNvPr>
            <p:cNvCxnSpPr>
              <a:stCxn id="13" idx="3"/>
              <a:endCxn id="14"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2" name="Straight Arrow Connector 21">
              <a:extLst>
                <a:ext uri="{FF2B5EF4-FFF2-40B4-BE49-F238E27FC236}">
                  <a16:creationId xmlns:a16="http://schemas.microsoft.com/office/drawing/2014/main" id="{B9FF55EF-936C-2C0E-40DB-CBC59FC6BCFC}"/>
                </a:ext>
              </a:extLst>
            </p:cNvPr>
            <p:cNvCxnSpPr>
              <a:stCxn id="14" idx="5"/>
              <a:endCxn id="18"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3" name="Straight Arrow Connector 22">
              <a:extLst>
                <a:ext uri="{FF2B5EF4-FFF2-40B4-BE49-F238E27FC236}">
                  <a16:creationId xmlns:a16="http://schemas.microsoft.com/office/drawing/2014/main" id="{D828DE15-BBE2-A7A5-81E2-05A5A01EE559}"/>
                </a:ext>
              </a:extLst>
            </p:cNvPr>
            <p:cNvCxnSpPr>
              <a:stCxn id="18" idx="2"/>
              <a:endCxn id="16"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4" name="Straight Arrow Connector 23">
              <a:extLst>
                <a:ext uri="{FF2B5EF4-FFF2-40B4-BE49-F238E27FC236}">
                  <a16:creationId xmlns:a16="http://schemas.microsoft.com/office/drawing/2014/main" id="{A5E26028-1ADC-F0FA-E521-FBCC26C23196}"/>
                </a:ext>
              </a:extLst>
            </p:cNvPr>
            <p:cNvCxnSpPr>
              <a:endCxn id="12"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5" name="Straight Arrow Connector 24">
              <a:extLst>
                <a:ext uri="{FF2B5EF4-FFF2-40B4-BE49-F238E27FC236}">
                  <a16:creationId xmlns:a16="http://schemas.microsoft.com/office/drawing/2014/main" id="{9D794E62-6817-C275-55DE-A78E1924514D}"/>
                </a:ext>
              </a:extLst>
            </p:cNvPr>
            <p:cNvCxnSpPr>
              <a:stCxn id="12" idx="1"/>
              <a:endCxn id="11"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6" name="Straight Arrow Connector 25">
              <a:extLst>
                <a:ext uri="{FF2B5EF4-FFF2-40B4-BE49-F238E27FC236}">
                  <a16:creationId xmlns:a16="http://schemas.microsoft.com/office/drawing/2014/main" id="{574E0817-6363-2548-0978-F967653D2920}"/>
                </a:ext>
              </a:extLst>
            </p:cNvPr>
            <p:cNvCxnSpPr>
              <a:stCxn id="11" idx="3"/>
              <a:endCxn id="15"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7" name="Straight Arrow Connector 26">
              <a:extLst>
                <a:ext uri="{FF2B5EF4-FFF2-40B4-BE49-F238E27FC236}">
                  <a16:creationId xmlns:a16="http://schemas.microsoft.com/office/drawing/2014/main" id="{39F436A9-0F7C-799E-44B9-5BD37AE56EE9}"/>
                </a:ext>
              </a:extLst>
            </p:cNvPr>
            <p:cNvCxnSpPr>
              <a:stCxn id="17" idx="4"/>
              <a:endCxn id="15"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8" name="Straight Arrow Connector 27">
              <a:extLst>
                <a:ext uri="{FF2B5EF4-FFF2-40B4-BE49-F238E27FC236}">
                  <a16:creationId xmlns:a16="http://schemas.microsoft.com/office/drawing/2014/main" id="{F3A42F57-7283-FA95-EE47-C9228FA20A5D}"/>
                </a:ext>
              </a:extLst>
            </p:cNvPr>
            <p:cNvCxnSpPr>
              <a:stCxn id="12" idx="7"/>
              <a:endCxn id="10"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9" name="Straight Arrow Connector 28">
              <a:extLst>
                <a:ext uri="{FF2B5EF4-FFF2-40B4-BE49-F238E27FC236}">
                  <a16:creationId xmlns:a16="http://schemas.microsoft.com/office/drawing/2014/main" id="{D7BCDBBD-ED4B-3D79-EC13-0EC973729DD5}"/>
                </a:ext>
              </a:extLst>
            </p:cNvPr>
            <p:cNvCxnSpPr>
              <a:stCxn id="12" idx="3"/>
              <a:endCxn id="15"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30" name="Oval 29">
              <a:extLst>
                <a:ext uri="{FF2B5EF4-FFF2-40B4-BE49-F238E27FC236}">
                  <a16:creationId xmlns:a16="http://schemas.microsoft.com/office/drawing/2014/main" id="{C6DB7029-4F07-DD98-1EAA-55D76661815B}"/>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31" name="Straight Arrow Connector 30">
              <a:extLst>
                <a:ext uri="{FF2B5EF4-FFF2-40B4-BE49-F238E27FC236}">
                  <a16:creationId xmlns:a16="http://schemas.microsoft.com/office/drawing/2014/main" id="{71354B07-C9B7-D50D-23FF-A7CACDE8BE78}"/>
                </a:ext>
              </a:extLst>
            </p:cNvPr>
            <p:cNvCxnSpPr>
              <a:stCxn id="30" idx="7"/>
              <a:endCxn id="12"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spTree>
    <p:extLst>
      <p:ext uri="{BB962C8B-B14F-4D97-AF65-F5344CB8AC3E}">
        <p14:creationId xmlns:p14="http://schemas.microsoft.com/office/powerpoint/2010/main" val="95505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2ADC-2D78-31A6-7C11-5490FBDAA06D}"/>
              </a:ext>
            </a:extLst>
          </p:cNvPr>
          <p:cNvSpPr>
            <a:spLocks noGrp="1"/>
          </p:cNvSpPr>
          <p:nvPr>
            <p:ph type="title"/>
          </p:nvPr>
        </p:nvSpPr>
        <p:spPr/>
        <p:txBody>
          <a:bodyPr>
            <a:normAutofit fontScale="90000"/>
          </a:bodyPr>
          <a:lstStyle/>
          <a:p>
            <a:r>
              <a:rPr lang="en-US" dirty="0"/>
              <a:t>GenAI Strategy References</a:t>
            </a:r>
          </a:p>
        </p:txBody>
      </p:sp>
      <p:sp>
        <p:nvSpPr>
          <p:cNvPr id="3" name="Content Placeholder 2">
            <a:extLst>
              <a:ext uri="{FF2B5EF4-FFF2-40B4-BE49-F238E27FC236}">
                <a16:creationId xmlns:a16="http://schemas.microsoft.com/office/drawing/2014/main" id="{B2638D0F-CD7F-1832-B1FE-0CAB4CEC1F2B}"/>
              </a:ext>
            </a:extLst>
          </p:cNvPr>
          <p:cNvSpPr>
            <a:spLocks noGrp="1"/>
          </p:cNvSpPr>
          <p:nvPr>
            <p:ph idx="1"/>
          </p:nvPr>
        </p:nvSpPr>
        <p:spPr/>
        <p:txBody>
          <a:bodyPr/>
          <a:lstStyle/>
          <a:p>
            <a:r>
              <a:rPr lang="en-US" dirty="0"/>
              <a:t>The Generative Turn:</a:t>
            </a:r>
          </a:p>
          <a:p>
            <a:pPr marL="457200" lvl="1" indent="0">
              <a:buNone/>
            </a:pPr>
            <a:r>
              <a:rPr lang="en-US" dirty="0">
                <a:hlinkClick r:id="rId3"/>
              </a:rPr>
              <a:t>https://dmccreary.medium.com/the-generative-turn-for-tech-strategy-502390aafb76</a:t>
            </a:r>
            <a:endParaRPr lang="en-US" dirty="0"/>
          </a:p>
          <a:p>
            <a:pPr marL="457200" lvl="1" indent="0">
              <a:buNone/>
            </a:pPr>
            <a:endParaRPr lang="en-US" dirty="0"/>
          </a:p>
          <a:p>
            <a:r>
              <a:rPr lang="en-US" dirty="0"/>
              <a:t>The Jellyfish and the Flatworm</a:t>
            </a:r>
          </a:p>
          <a:p>
            <a:pPr marL="457200" lvl="1" indent="0">
              <a:buNone/>
            </a:pPr>
            <a:r>
              <a:rPr lang="en-US" dirty="0">
                <a:hlinkClick r:id="rId4"/>
              </a:rPr>
              <a:t>https://iianalytics.com/community/blog/the-jellyfish-and-the-flatworm-a-story-about-ai-strategy</a:t>
            </a: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2164B42-2968-3FFC-524F-8F2C9A05E4FB}"/>
              </a:ext>
            </a:extLst>
          </p:cNvPr>
          <p:cNvSpPr>
            <a:spLocks noGrp="1"/>
          </p:cNvSpPr>
          <p:nvPr>
            <p:ph type="sldNum" sz="quarter" idx="12"/>
          </p:nvPr>
        </p:nvSpPr>
        <p:spPr/>
        <p:txBody>
          <a:bodyPr/>
          <a:lstStyle/>
          <a:p>
            <a:fld id="{E4E17628-BB69-494D-BA8C-C14032583637}" type="slidenum">
              <a:rPr lang="en-US" smtClean="0"/>
              <a:pPr/>
              <a:t>35</a:t>
            </a:fld>
            <a:endParaRPr lang="en-US"/>
          </a:p>
        </p:txBody>
      </p:sp>
    </p:spTree>
    <p:extLst>
      <p:ext uri="{BB962C8B-B14F-4D97-AF65-F5344CB8AC3E}">
        <p14:creationId xmlns:p14="http://schemas.microsoft.com/office/powerpoint/2010/main" val="204157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9E6E2-3919-0543-39AF-FB6E0EEA7330}"/>
              </a:ext>
            </a:extLst>
          </p:cNvPr>
          <p:cNvSpPr>
            <a:spLocks noGrp="1"/>
          </p:cNvSpPr>
          <p:nvPr>
            <p:ph type="title"/>
          </p:nvPr>
        </p:nvSpPr>
        <p:spPr/>
        <p:txBody>
          <a:bodyPr>
            <a:normAutofit fontScale="90000"/>
          </a:bodyPr>
          <a:lstStyle/>
          <a:p>
            <a:r>
              <a:rPr lang="en-US" dirty="0"/>
              <a:t>Questions</a:t>
            </a:r>
          </a:p>
        </p:txBody>
      </p:sp>
      <p:sp>
        <p:nvSpPr>
          <p:cNvPr id="7" name="Content Placeholder 6">
            <a:extLst>
              <a:ext uri="{FF2B5EF4-FFF2-40B4-BE49-F238E27FC236}">
                <a16:creationId xmlns:a16="http://schemas.microsoft.com/office/drawing/2014/main" id="{7A2925EE-EAE7-E84B-48B6-A33708A72761}"/>
              </a:ext>
            </a:extLst>
          </p:cNvPr>
          <p:cNvSpPr>
            <a:spLocks noGrp="1"/>
          </p:cNvSpPr>
          <p:nvPr>
            <p:ph idx="1"/>
          </p:nvPr>
        </p:nvSpPr>
        <p:spPr>
          <a:xfrm>
            <a:off x="769448" y="1726549"/>
            <a:ext cx="10515600" cy="3749293"/>
          </a:xfrm>
        </p:spPr>
        <p:txBody>
          <a:bodyPr>
            <a:normAutofit fontScale="92500" lnSpcReduction="10000"/>
          </a:bodyPr>
          <a:lstStyle/>
          <a:p>
            <a:pPr marL="0" indent="0">
              <a:buNone/>
            </a:pPr>
            <a:r>
              <a:rPr lang="en-US" sz="5800" b="1" dirty="0">
                <a:solidFill>
                  <a:srgbClr val="4472C4"/>
                </a:solidFill>
              </a:rPr>
              <a:t>Thank You!</a:t>
            </a:r>
            <a:br>
              <a:rPr lang="en-US" dirty="0"/>
            </a:br>
            <a:endParaRPr lang="en-US" dirty="0"/>
          </a:p>
          <a:p>
            <a:pPr marL="0" indent="0">
              <a:buNone/>
            </a:pPr>
            <a:r>
              <a:rPr lang="en-US" sz="2400" dirty="0"/>
              <a:t>Site for this presentation: </a:t>
            </a:r>
            <a:r>
              <a:rPr lang="en-US" sz="2400" dirty="0">
                <a:hlinkClick r:id="rId3"/>
              </a:rPr>
              <a:t>https://dmccreary.github.io/genai-arch-patterns</a:t>
            </a:r>
            <a:endParaRPr lang="en-US" sz="2400" dirty="0"/>
          </a:p>
          <a:p>
            <a:pPr marL="0" indent="0">
              <a:buNone/>
            </a:pPr>
            <a:endParaRPr lang="en-US" sz="2400" dirty="0"/>
          </a:p>
          <a:p>
            <a:pPr marL="0" indent="0">
              <a:buNone/>
            </a:pPr>
            <a:r>
              <a:rPr lang="en-US" sz="2400" dirty="0"/>
              <a:t>Dan’s LinkedIn: </a:t>
            </a:r>
            <a:r>
              <a:rPr lang="en-US" sz="2400" dirty="0">
                <a:hlinkClick r:id="rId4"/>
              </a:rPr>
              <a:t>https://www.linkedin.com/in/danmccreary</a:t>
            </a:r>
            <a:endParaRPr lang="en-US" sz="2400" dirty="0"/>
          </a:p>
          <a:p>
            <a:pPr marL="0" indent="0">
              <a:buNone/>
            </a:pPr>
            <a:r>
              <a:rPr lang="en-US" sz="2400" dirty="0"/>
              <a:t>Steve’s LinkedIn: </a:t>
            </a:r>
            <a:r>
              <a:rPr lang="en-US" sz="2400" dirty="0">
                <a:hlinkClick r:id="rId5"/>
              </a:rPr>
              <a:t>https://www.linkedin.com/in/steven-peterson-7928995/</a:t>
            </a:r>
            <a:endParaRPr lang="en-US" sz="2400" dirty="0"/>
          </a:p>
          <a:p>
            <a:pPr marL="0" indent="0">
              <a:buNone/>
            </a:pPr>
            <a:endParaRPr lang="en-US" sz="2400" dirty="0"/>
          </a:p>
          <a:p>
            <a:pPr marL="0" indent="0">
              <a:buNone/>
            </a:pPr>
            <a:br>
              <a:rPr lang="en-US" sz="2400" dirty="0"/>
            </a:br>
            <a:r>
              <a:rPr lang="en-US" sz="2400" dirty="0"/>
              <a:t>Dan’s Blog: </a:t>
            </a:r>
            <a:r>
              <a:rPr lang="en-US" sz="2400" dirty="0">
                <a:hlinkClick r:id="rId6"/>
              </a:rPr>
              <a:t>http://medium.com/@dmccreary</a:t>
            </a:r>
            <a:endParaRPr lang="en-US" sz="24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7789030-981A-D9B2-7431-4EA7F09BF91E}"/>
              </a:ext>
            </a:extLst>
          </p:cNvPr>
          <p:cNvSpPr>
            <a:spLocks noGrp="1"/>
          </p:cNvSpPr>
          <p:nvPr>
            <p:ph type="sldNum" sz="quarter" idx="12"/>
          </p:nvPr>
        </p:nvSpPr>
        <p:spPr/>
        <p:txBody>
          <a:bodyPr/>
          <a:lstStyle/>
          <a:p>
            <a:fld id="{E4E17628-BB69-494D-BA8C-C14032583637}" type="slidenum">
              <a:rPr lang="en-US" smtClean="0"/>
              <a:t>36</a:t>
            </a:fld>
            <a:endParaRPr lang="en-US"/>
          </a:p>
        </p:txBody>
      </p:sp>
    </p:spTree>
    <p:extLst>
      <p:ext uri="{BB962C8B-B14F-4D97-AF65-F5344CB8AC3E}">
        <p14:creationId xmlns:p14="http://schemas.microsoft.com/office/powerpoint/2010/main" val="11851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B733-7699-08F8-B53B-724499FCA28D}"/>
              </a:ext>
            </a:extLst>
          </p:cNvPr>
          <p:cNvSpPr>
            <a:spLocks noGrp="1"/>
          </p:cNvSpPr>
          <p:nvPr>
            <p:ph type="title"/>
          </p:nvPr>
        </p:nvSpPr>
        <p:spPr/>
        <p:txBody>
          <a:bodyPr>
            <a:normAutofit fontScale="90000"/>
          </a:bodyPr>
          <a:lstStyle/>
          <a:p>
            <a:r>
              <a:rPr lang="en-US" dirty="0"/>
              <a:t>Background for Steve Peterson</a:t>
            </a:r>
          </a:p>
        </p:txBody>
      </p:sp>
      <p:sp>
        <p:nvSpPr>
          <p:cNvPr id="3" name="Content Placeholder 2">
            <a:extLst>
              <a:ext uri="{FF2B5EF4-FFF2-40B4-BE49-F238E27FC236}">
                <a16:creationId xmlns:a16="http://schemas.microsoft.com/office/drawing/2014/main" id="{FEE25E0A-C4DE-E365-4E93-04EA23EB46D7}"/>
              </a:ext>
            </a:extLst>
          </p:cNvPr>
          <p:cNvSpPr>
            <a:spLocks noGrp="1"/>
          </p:cNvSpPr>
          <p:nvPr>
            <p:ph idx="1"/>
          </p:nvPr>
        </p:nvSpPr>
        <p:spPr>
          <a:xfrm>
            <a:off x="3037577" y="1420259"/>
            <a:ext cx="8067745" cy="4620012"/>
          </a:xfrm>
        </p:spPr>
        <p:txBody>
          <a:bodyPr>
            <a:normAutofit fontScale="92500" lnSpcReduction="10000"/>
          </a:bodyPr>
          <a:lstStyle/>
          <a:p>
            <a:pPr marL="0" indent="0" algn="l">
              <a:buNone/>
            </a:pPr>
            <a:r>
              <a:rPr lang="en-US" b="1" i="0" dirty="0">
                <a:solidFill>
                  <a:srgbClr val="343541"/>
                </a:solidFill>
                <a:effectLst/>
                <a:latin typeface="Söhne"/>
              </a:rPr>
              <a:t>Steve Peterson</a:t>
            </a:r>
          </a:p>
          <a:p>
            <a:pPr marL="0" indent="0" algn="l">
              <a:buNone/>
            </a:pPr>
            <a:r>
              <a:rPr lang="en-US" b="0" i="0" dirty="0">
                <a:solidFill>
                  <a:srgbClr val="343541"/>
                </a:solidFill>
                <a:effectLst/>
                <a:latin typeface="Söhne"/>
              </a:rPr>
              <a:t>Senior Director of Enterprise Architecture</a:t>
            </a:r>
          </a:p>
          <a:p>
            <a:pPr marL="0" indent="0" algn="l">
              <a:buNone/>
            </a:pPr>
            <a:r>
              <a:rPr lang="en-US" b="0" i="0" dirty="0">
                <a:solidFill>
                  <a:srgbClr val="343541"/>
                </a:solidFill>
                <a:effectLst/>
                <a:latin typeface="Söhne"/>
              </a:rPr>
              <a:t>Rodan + Fields. </a:t>
            </a:r>
            <a:endParaRPr lang="en-US" b="0" i="0" dirty="0">
              <a:solidFill>
                <a:srgbClr val="222222"/>
              </a:solidFill>
              <a:effectLst/>
              <a:latin typeface="Arial" panose="020B0604020202020204" pitchFamily="34" charset="0"/>
            </a:endParaRPr>
          </a:p>
          <a:p>
            <a:pPr marL="0" indent="0">
              <a:buNone/>
            </a:pPr>
            <a:br>
              <a:rPr lang="en-US" b="0" i="0" dirty="0">
                <a:solidFill>
                  <a:srgbClr val="343541"/>
                </a:solidFill>
                <a:effectLst/>
                <a:latin typeface="Söhne"/>
              </a:rPr>
            </a:br>
            <a:r>
              <a:rPr lang="en-US" b="0" i="0" dirty="0">
                <a:solidFill>
                  <a:srgbClr val="343541"/>
                </a:solidFill>
                <a:effectLst/>
                <a:latin typeface="Söhne"/>
              </a:rPr>
              <a:t>Steve brings over three decades of expertise in spearheading enterprise architecture initiatives. His career has seen pivotal roles at industry giants such as IBM, Be The Match, UnitedHealthcare (UHC) &amp; Optum, and AT&amp;T. At UHC, Steve's visionary leadership in Enterprise Architecture was evident as he crafted strategic roadmaps, particularly emphasizing innovations in integration, chatbots, and Natural Language Processing.</a:t>
            </a:r>
            <a:endParaRPr lang="en-US" dirty="0"/>
          </a:p>
        </p:txBody>
      </p:sp>
      <p:sp>
        <p:nvSpPr>
          <p:cNvPr id="4" name="Slide Number Placeholder 3">
            <a:extLst>
              <a:ext uri="{FF2B5EF4-FFF2-40B4-BE49-F238E27FC236}">
                <a16:creationId xmlns:a16="http://schemas.microsoft.com/office/drawing/2014/main" id="{3E830905-ECFD-BF77-6112-35CAA8BC6FAD}"/>
              </a:ext>
            </a:extLst>
          </p:cNvPr>
          <p:cNvSpPr>
            <a:spLocks noGrp="1"/>
          </p:cNvSpPr>
          <p:nvPr>
            <p:ph type="sldNum" sz="quarter" idx="12"/>
          </p:nvPr>
        </p:nvSpPr>
        <p:spPr/>
        <p:txBody>
          <a:bodyPr/>
          <a:lstStyle/>
          <a:p>
            <a:fld id="{E4E17628-BB69-494D-BA8C-C14032583637}" type="slidenum">
              <a:rPr lang="en-US" smtClean="0"/>
              <a:t>4</a:t>
            </a:fld>
            <a:endParaRPr lang="en-US"/>
          </a:p>
        </p:txBody>
      </p:sp>
      <p:pic>
        <p:nvPicPr>
          <p:cNvPr id="5" name="Picture 4">
            <a:extLst>
              <a:ext uri="{FF2B5EF4-FFF2-40B4-BE49-F238E27FC236}">
                <a16:creationId xmlns:a16="http://schemas.microsoft.com/office/drawing/2014/main" id="{4C3E71EB-9619-E32D-788A-C558108A779D}"/>
              </a:ext>
            </a:extLst>
          </p:cNvPr>
          <p:cNvPicPr>
            <a:picLocks noChangeAspect="1"/>
          </p:cNvPicPr>
          <p:nvPr/>
        </p:nvPicPr>
        <p:blipFill>
          <a:blip r:embed="rId3"/>
          <a:stretch>
            <a:fillRect/>
          </a:stretch>
        </p:blipFill>
        <p:spPr>
          <a:xfrm>
            <a:off x="589722" y="1375674"/>
            <a:ext cx="2159000" cy="3048000"/>
          </a:xfrm>
          <a:prstGeom prst="rect">
            <a:avLst/>
          </a:prstGeom>
        </p:spPr>
      </p:pic>
    </p:spTree>
    <p:extLst>
      <p:ext uri="{BB962C8B-B14F-4D97-AF65-F5344CB8AC3E}">
        <p14:creationId xmlns:p14="http://schemas.microsoft.com/office/powerpoint/2010/main" val="204250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F19A-DB99-27CF-4FC1-22B0C51C7D5D}"/>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97043BA7-1D02-B997-820F-7C9E6D743460}"/>
              </a:ext>
            </a:extLst>
          </p:cNvPr>
          <p:cNvSpPr>
            <a:spLocks noGrp="1"/>
          </p:cNvSpPr>
          <p:nvPr>
            <p:ph idx="1"/>
          </p:nvPr>
        </p:nvSpPr>
        <p:spPr>
          <a:xfrm>
            <a:off x="2530070" y="1218585"/>
            <a:ext cx="8471530" cy="4787523"/>
          </a:xfrm>
        </p:spPr>
        <p:txBody>
          <a:bodyPr>
            <a:normAutofit fontScale="92500" lnSpcReduction="20000"/>
          </a:bodyPr>
          <a:lstStyle/>
          <a:p>
            <a:r>
              <a:rPr lang="en-US" b="1" dirty="0"/>
              <a:t>What</a:t>
            </a:r>
            <a:r>
              <a:rPr lang="en-US" dirty="0"/>
              <a:t> is an architectural pattern?</a:t>
            </a:r>
          </a:p>
          <a:p>
            <a:r>
              <a:rPr lang="en-US" b="1" dirty="0"/>
              <a:t>Why</a:t>
            </a:r>
            <a:r>
              <a:rPr lang="en-US" dirty="0"/>
              <a:t> are they important for discussing architecture tradeoffs?</a:t>
            </a:r>
          </a:p>
          <a:p>
            <a:r>
              <a:rPr lang="en-US" dirty="0"/>
              <a:t>Building on Enterprise Integration Patterns (EIP)</a:t>
            </a:r>
          </a:p>
          <a:p>
            <a:r>
              <a:rPr lang="en-US" dirty="0"/>
              <a:t>Key </a:t>
            </a:r>
            <a:r>
              <a:rPr lang="en-US" b="1" dirty="0"/>
              <a:t>concepts</a:t>
            </a:r>
          </a:p>
          <a:p>
            <a:pPr lvl="1"/>
            <a:r>
              <a:rPr lang="en-US" dirty="0"/>
              <a:t>Large-language model</a:t>
            </a:r>
          </a:p>
          <a:p>
            <a:pPr lvl="1"/>
            <a:r>
              <a:rPr lang="en-US" dirty="0"/>
              <a:t>Embedding</a:t>
            </a:r>
          </a:p>
          <a:p>
            <a:pPr lvl="1"/>
            <a:r>
              <a:rPr lang="en-US" dirty="0"/>
              <a:t>Vector store</a:t>
            </a:r>
          </a:p>
          <a:p>
            <a:r>
              <a:rPr lang="en-US" dirty="0"/>
              <a:t>Key </a:t>
            </a:r>
            <a:r>
              <a:rPr lang="en-US" b="1" dirty="0"/>
              <a:t>patterns</a:t>
            </a:r>
            <a:r>
              <a:rPr lang="en-US" dirty="0"/>
              <a:t>:</a:t>
            </a:r>
          </a:p>
          <a:p>
            <a:pPr lvl="1"/>
            <a:r>
              <a:rPr lang="en-US" dirty="0"/>
              <a:t>Finetuning</a:t>
            </a:r>
          </a:p>
          <a:p>
            <a:pPr lvl="1"/>
            <a:r>
              <a:rPr lang="en-US" dirty="0"/>
              <a:t>Prompt Enrichment (RAG)</a:t>
            </a:r>
          </a:p>
          <a:p>
            <a:pPr lvl="1"/>
            <a:r>
              <a:rPr lang="en-US" dirty="0"/>
              <a:t>Embeddings</a:t>
            </a:r>
          </a:p>
          <a:p>
            <a:pPr lvl="1"/>
            <a:r>
              <a:rPr lang="en-US" dirty="0"/>
              <a:t>Concept Index (vector store)</a:t>
            </a:r>
          </a:p>
        </p:txBody>
      </p:sp>
      <p:sp>
        <p:nvSpPr>
          <p:cNvPr id="4" name="Slide Number Placeholder 3">
            <a:extLst>
              <a:ext uri="{FF2B5EF4-FFF2-40B4-BE49-F238E27FC236}">
                <a16:creationId xmlns:a16="http://schemas.microsoft.com/office/drawing/2014/main" id="{FB448C7A-D572-59D2-95A6-DCC4C7D8F64B}"/>
              </a:ext>
            </a:extLst>
          </p:cNvPr>
          <p:cNvSpPr>
            <a:spLocks noGrp="1"/>
          </p:cNvSpPr>
          <p:nvPr>
            <p:ph type="sldNum" sz="quarter" idx="12"/>
          </p:nvPr>
        </p:nvSpPr>
        <p:spPr/>
        <p:txBody>
          <a:bodyPr/>
          <a:lstStyle/>
          <a:p>
            <a:fld id="{E4E17628-BB69-494D-BA8C-C14032583637}" type="slidenum">
              <a:rPr lang="en-US" smtClean="0"/>
              <a:t>5</a:t>
            </a:fld>
            <a:endParaRPr lang="en-US"/>
          </a:p>
        </p:txBody>
      </p:sp>
      <p:sp>
        <p:nvSpPr>
          <p:cNvPr id="5" name="TextBox 4">
            <a:extLst>
              <a:ext uri="{FF2B5EF4-FFF2-40B4-BE49-F238E27FC236}">
                <a16:creationId xmlns:a16="http://schemas.microsoft.com/office/drawing/2014/main" id="{A50AC3D0-66BD-686F-A0E7-0B85A3701B1A}"/>
              </a:ext>
            </a:extLst>
          </p:cNvPr>
          <p:cNvSpPr txBox="1"/>
          <p:nvPr/>
        </p:nvSpPr>
        <p:spPr>
          <a:xfrm>
            <a:off x="619760" y="1269898"/>
            <a:ext cx="1291542" cy="1754326"/>
          </a:xfrm>
          <a:prstGeom prst="rect">
            <a:avLst/>
          </a:prstGeom>
          <a:solidFill>
            <a:schemeClr val="accent2"/>
          </a:solidFill>
        </p:spPr>
        <p:txBody>
          <a:bodyPr wrap="square" rtlCol="0">
            <a:spAutoFit/>
          </a:bodyPr>
          <a:lstStyle/>
          <a:p>
            <a:r>
              <a:rPr lang="en-US" dirty="0">
                <a:solidFill>
                  <a:schemeClr val="bg1"/>
                </a:solidFill>
              </a:rPr>
              <a:t>What</a:t>
            </a:r>
          </a:p>
          <a:p>
            <a:r>
              <a:rPr lang="en-US" dirty="0">
                <a:solidFill>
                  <a:schemeClr val="bg1"/>
                </a:solidFill>
              </a:rPr>
              <a:t>Why</a:t>
            </a:r>
          </a:p>
          <a:p>
            <a:r>
              <a:rPr lang="en-US" dirty="0">
                <a:solidFill>
                  <a:schemeClr val="bg1"/>
                </a:solidFill>
              </a:rPr>
              <a:t>Concepts</a:t>
            </a:r>
          </a:p>
          <a:p>
            <a:r>
              <a:rPr lang="en-US" dirty="0">
                <a:solidFill>
                  <a:schemeClr val="bg1"/>
                </a:solidFill>
              </a:rPr>
              <a:t>Patterns</a:t>
            </a:r>
          </a:p>
          <a:p>
            <a:r>
              <a:rPr lang="en-US" dirty="0">
                <a:solidFill>
                  <a:schemeClr val="bg1"/>
                </a:solidFill>
              </a:rPr>
              <a:t>Examples</a:t>
            </a:r>
          </a:p>
          <a:p>
            <a:r>
              <a:rPr lang="en-US" dirty="0">
                <a:solidFill>
                  <a:schemeClr val="bg1"/>
                </a:solidFill>
              </a:rPr>
              <a:t>Resources</a:t>
            </a:r>
          </a:p>
        </p:txBody>
      </p:sp>
      <p:sp>
        <p:nvSpPr>
          <p:cNvPr id="6" name="TextBox 5">
            <a:extLst>
              <a:ext uri="{FF2B5EF4-FFF2-40B4-BE49-F238E27FC236}">
                <a16:creationId xmlns:a16="http://schemas.microsoft.com/office/drawing/2014/main" id="{3825904A-42B3-4973-95D5-81D2FCF7AD6B}"/>
              </a:ext>
            </a:extLst>
          </p:cNvPr>
          <p:cNvSpPr txBox="1"/>
          <p:nvPr/>
        </p:nvSpPr>
        <p:spPr>
          <a:xfrm>
            <a:off x="721895" y="6132126"/>
            <a:ext cx="6764288" cy="369332"/>
          </a:xfrm>
          <a:prstGeom prst="rect">
            <a:avLst/>
          </a:prstGeom>
          <a:noFill/>
        </p:spPr>
        <p:txBody>
          <a:bodyPr wrap="none" rtlCol="0">
            <a:spAutoFit/>
          </a:bodyPr>
          <a:lstStyle/>
          <a:p>
            <a:r>
              <a:rPr lang="en-US" dirty="0"/>
              <a:t>Supporting Website: https://</a:t>
            </a:r>
            <a:r>
              <a:rPr lang="en-US" dirty="0" err="1"/>
              <a:t>dmccreary.github.io</a:t>
            </a:r>
            <a:r>
              <a:rPr lang="en-US" dirty="0"/>
              <a:t>/</a:t>
            </a:r>
            <a:r>
              <a:rPr lang="en-US" dirty="0" err="1"/>
              <a:t>genai</a:t>
            </a:r>
            <a:r>
              <a:rPr lang="en-US" dirty="0"/>
              <a:t>-arch-patterns/</a:t>
            </a:r>
          </a:p>
        </p:txBody>
      </p:sp>
    </p:spTree>
    <p:extLst>
      <p:ext uri="{BB962C8B-B14F-4D97-AF65-F5344CB8AC3E}">
        <p14:creationId xmlns:p14="http://schemas.microsoft.com/office/powerpoint/2010/main" val="135252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93C-8477-E73D-2E9B-0A3076B3E81D}"/>
              </a:ext>
            </a:extLst>
          </p:cNvPr>
          <p:cNvSpPr>
            <a:spLocks noGrp="1"/>
          </p:cNvSpPr>
          <p:nvPr>
            <p:ph type="title"/>
          </p:nvPr>
        </p:nvSpPr>
        <p:spPr/>
        <p:txBody>
          <a:bodyPr>
            <a:normAutofit fontScale="90000"/>
          </a:bodyPr>
          <a:lstStyle/>
          <a:p>
            <a:r>
              <a:rPr lang="en-US" dirty="0"/>
              <a:t>What is an Architectural Pattern?</a:t>
            </a:r>
          </a:p>
        </p:txBody>
      </p:sp>
      <p:sp>
        <p:nvSpPr>
          <p:cNvPr id="3" name="Content Placeholder 2">
            <a:extLst>
              <a:ext uri="{FF2B5EF4-FFF2-40B4-BE49-F238E27FC236}">
                <a16:creationId xmlns:a16="http://schemas.microsoft.com/office/drawing/2014/main" id="{A2F8DD49-9320-5E14-510C-39E0E6315532}"/>
              </a:ext>
            </a:extLst>
          </p:cNvPr>
          <p:cNvSpPr>
            <a:spLocks noGrp="1"/>
          </p:cNvSpPr>
          <p:nvPr>
            <p:ph idx="1"/>
          </p:nvPr>
        </p:nvSpPr>
        <p:spPr>
          <a:xfrm>
            <a:off x="4074289" y="1359277"/>
            <a:ext cx="7279511" cy="2219116"/>
          </a:xfrm>
        </p:spPr>
        <p:txBody>
          <a:bodyPr/>
          <a:lstStyle/>
          <a:p>
            <a:r>
              <a:rPr lang="en-US" dirty="0"/>
              <a:t>A general, </a:t>
            </a:r>
            <a:r>
              <a:rPr lang="en-US" b="1" dirty="0"/>
              <a:t>reusable solution </a:t>
            </a:r>
            <a:r>
              <a:rPr lang="en-US" dirty="0"/>
              <a:t>to a commonly occurring problem in software architecture within a particular context</a:t>
            </a:r>
            <a:endParaRPr lang="en-US" dirty="0">
              <a:solidFill>
                <a:srgbClr val="D1D5DB"/>
              </a:solidFill>
              <a:latin typeface="Söhne"/>
            </a:endParaRPr>
          </a:p>
          <a:p>
            <a:r>
              <a:rPr lang="en-US" dirty="0"/>
              <a:t>A </a:t>
            </a:r>
            <a:r>
              <a:rPr lang="en-US" b="1" dirty="0"/>
              <a:t>named</a:t>
            </a:r>
            <a:r>
              <a:rPr lang="en-US" dirty="0"/>
              <a:t> way of moving from problem to solution</a:t>
            </a:r>
          </a:p>
        </p:txBody>
      </p:sp>
      <p:sp>
        <p:nvSpPr>
          <p:cNvPr id="4" name="Slide Number Placeholder 3">
            <a:extLst>
              <a:ext uri="{FF2B5EF4-FFF2-40B4-BE49-F238E27FC236}">
                <a16:creationId xmlns:a16="http://schemas.microsoft.com/office/drawing/2014/main" id="{A8A03CA0-AD3A-173C-5336-51EF6AC27E4C}"/>
              </a:ext>
            </a:extLst>
          </p:cNvPr>
          <p:cNvSpPr>
            <a:spLocks noGrp="1"/>
          </p:cNvSpPr>
          <p:nvPr>
            <p:ph type="sldNum" sz="quarter" idx="12"/>
          </p:nvPr>
        </p:nvSpPr>
        <p:spPr/>
        <p:txBody>
          <a:bodyPr/>
          <a:lstStyle/>
          <a:p>
            <a:fld id="{E4E17628-BB69-494D-BA8C-C14032583637}" type="slidenum">
              <a:rPr lang="en-US" smtClean="0"/>
              <a:t>6</a:t>
            </a:fld>
            <a:endParaRPr lang="en-US"/>
          </a:p>
        </p:txBody>
      </p:sp>
      <p:pic>
        <p:nvPicPr>
          <p:cNvPr id="5" name="Picture 4">
            <a:extLst>
              <a:ext uri="{FF2B5EF4-FFF2-40B4-BE49-F238E27FC236}">
                <a16:creationId xmlns:a16="http://schemas.microsoft.com/office/drawing/2014/main" id="{9794065A-0EDC-9585-AA52-E829EA34E13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89722" y="1243179"/>
            <a:ext cx="1524241" cy="2291767"/>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5F4301A-9F22-BAB5-2CE6-1685428740DD}"/>
              </a:ext>
            </a:extLst>
          </p:cNvPr>
          <p:cNvPicPr>
            <a:picLocks noChangeAspect="1"/>
          </p:cNvPicPr>
          <p:nvPr/>
        </p:nvPicPr>
        <p:blipFill>
          <a:blip r:embed="rId4"/>
          <a:stretch>
            <a:fillRect/>
          </a:stretch>
        </p:blipFill>
        <p:spPr>
          <a:xfrm>
            <a:off x="1806441" y="2643623"/>
            <a:ext cx="1524241" cy="2219116"/>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0F1C397F-4410-0E78-5DF5-931F8EFC4DF4}"/>
              </a:ext>
            </a:extLst>
          </p:cNvPr>
          <p:cNvPicPr>
            <a:picLocks noChangeAspect="1"/>
          </p:cNvPicPr>
          <p:nvPr/>
        </p:nvPicPr>
        <p:blipFill>
          <a:blip r:embed="rId5"/>
          <a:stretch>
            <a:fillRect/>
          </a:stretch>
        </p:blipFill>
        <p:spPr>
          <a:xfrm>
            <a:off x="2897162" y="4154983"/>
            <a:ext cx="1587500" cy="2108200"/>
          </a:xfrm>
          <a:prstGeom prst="rect">
            <a:avLst/>
          </a:prstGeom>
          <a:effectLst>
            <a:outerShdw blurRad="50800" dist="38100" dir="2700000" algn="tl" rotWithShape="0">
              <a:prstClr val="black">
                <a:alpha val="40000"/>
              </a:prstClr>
            </a:outerShdw>
          </a:effectLst>
        </p:spPr>
      </p:pic>
      <p:sp>
        <p:nvSpPr>
          <p:cNvPr id="8" name="Bent-Up Arrow 7">
            <a:extLst>
              <a:ext uri="{FF2B5EF4-FFF2-40B4-BE49-F238E27FC236}">
                <a16:creationId xmlns:a16="http://schemas.microsoft.com/office/drawing/2014/main" id="{0192C696-3C87-4FB6-798D-F76E418D9759}"/>
              </a:ext>
            </a:extLst>
          </p:cNvPr>
          <p:cNvSpPr/>
          <p:nvPr/>
        </p:nvSpPr>
        <p:spPr>
          <a:xfrm rot="5400000">
            <a:off x="1121150" y="3551046"/>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ent-Up Arrow 8">
            <a:extLst>
              <a:ext uri="{FF2B5EF4-FFF2-40B4-BE49-F238E27FC236}">
                <a16:creationId xmlns:a16="http://schemas.microsoft.com/office/drawing/2014/main" id="{3625A567-44E2-4FF6-FDFE-25F77BCD3DB4}"/>
              </a:ext>
            </a:extLst>
          </p:cNvPr>
          <p:cNvSpPr/>
          <p:nvPr/>
        </p:nvSpPr>
        <p:spPr>
          <a:xfrm rot="5400000">
            <a:off x="2217865" y="4878839"/>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771F33E-9EB3-DB6A-8F64-1837226F5737}"/>
              </a:ext>
            </a:extLst>
          </p:cNvPr>
          <p:cNvSpPr txBox="1"/>
          <p:nvPr/>
        </p:nvSpPr>
        <p:spPr>
          <a:xfrm>
            <a:off x="2113963" y="1220777"/>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1979</a:t>
            </a:r>
            <a:endParaRPr lang="en-US" sz="1200" dirty="0">
              <a:solidFill>
                <a:schemeClr val="bg1">
                  <a:lumMod val="75000"/>
                </a:schemeClr>
              </a:solidFill>
            </a:endParaRPr>
          </a:p>
        </p:txBody>
      </p:sp>
      <p:sp>
        <p:nvSpPr>
          <p:cNvPr id="12" name="TextBox 11">
            <a:extLst>
              <a:ext uri="{FF2B5EF4-FFF2-40B4-BE49-F238E27FC236}">
                <a16:creationId xmlns:a16="http://schemas.microsoft.com/office/drawing/2014/main" id="{77BCFBA1-B1E5-A3DB-D994-C711B6FBDA05}"/>
              </a:ext>
            </a:extLst>
          </p:cNvPr>
          <p:cNvSpPr txBox="1"/>
          <p:nvPr/>
        </p:nvSpPr>
        <p:spPr>
          <a:xfrm>
            <a:off x="3330682" y="2643623"/>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1994</a:t>
            </a:r>
            <a:endParaRPr lang="en-US" sz="1200" dirty="0">
              <a:solidFill>
                <a:schemeClr val="bg1">
                  <a:lumMod val="75000"/>
                </a:schemeClr>
              </a:solidFill>
            </a:endParaRPr>
          </a:p>
        </p:txBody>
      </p:sp>
      <p:sp>
        <p:nvSpPr>
          <p:cNvPr id="13" name="TextBox 12">
            <a:extLst>
              <a:ext uri="{FF2B5EF4-FFF2-40B4-BE49-F238E27FC236}">
                <a16:creationId xmlns:a16="http://schemas.microsoft.com/office/drawing/2014/main" id="{DE366AC8-8D01-B53D-0CF6-DF237CAB92FA}"/>
              </a:ext>
            </a:extLst>
          </p:cNvPr>
          <p:cNvSpPr txBox="1"/>
          <p:nvPr/>
        </p:nvSpPr>
        <p:spPr>
          <a:xfrm>
            <a:off x="4071575" y="387798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2003</a:t>
            </a:r>
            <a:endParaRPr lang="en-US" sz="1200" dirty="0">
              <a:solidFill>
                <a:schemeClr val="bg1">
                  <a:lumMod val="75000"/>
                </a:schemeClr>
              </a:solidFill>
            </a:endParaRPr>
          </a:p>
        </p:txBody>
      </p:sp>
      <p:pic>
        <p:nvPicPr>
          <p:cNvPr id="14" name="Picture 13">
            <a:extLst>
              <a:ext uri="{FF2B5EF4-FFF2-40B4-BE49-F238E27FC236}">
                <a16:creationId xmlns:a16="http://schemas.microsoft.com/office/drawing/2014/main" id="{2C097F50-CEF1-3EF2-B7B1-9CC114E9CF82}"/>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5044732" y="4364183"/>
            <a:ext cx="1502238" cy="1869326"/>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AA74A29C-68BC-ED33-9D0B-A2846827104F}"/>
              </a:ext>
            </a:extLst>
          </p:cNvPr>
          <p:cNvSpPr txBox="1"/>
          <p:nvPr/>
        </p:nvSpPr>
        <p:spPr>
          <a:xfrm>
            <a:off x="6092143" y="4091628"/>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2014</a:t>
            </a:r>
            <a:endParaRPr lang="en-US" sz="1200" dirty="0">
              <a:solidFill>
                <a:schemeClr val="bg1">
                  <a:lumMod val="75000"/>
                </a:schemeClr>
              </a:solidFill>
            </a:endParaRPr>
          </a:p>
        </p:txBody>
      </p:sp>
      <p:sp>
        <p:nvSpPr>
          <p:cNvPr id="16" name="Right Arrow 15">
            <a:extLst>
              <a:ext uri="{FF2B5EF4-FFF2-40B4-BE49-F238E27FC236}">
                <a16:creationId xmlns:a16="http://schemas.microsoft.com/office/drawing/2014/main" id="{6530C8FB-C275-C572-C9CF-983B2342F3C1}"/>
              </a:ext>
            </a:extLst>
          </p:cNvPr>
          <p:cNvSpPr/>
          <p:nvPr/>
        </p:nvSpPr>
        <p:spPr>
          <a:xfrm>
            <a:off x="4484662" y="523970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A5657A-3047-3F68-1BBB-781D6A74E2F3}"/>
              </a:ext>
            </a:extLst>
          </p:cNvPr>
          <p:cNvSpPr/>
          <p:nvPr/>
        </p:nvSpPr>
        <p:spPr>
          <a:xfrm>
            <a:off x="7129271" y="4364183"/>
            <a:ext cx="1587500" cy="184964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GenAI</a:t>
            </a:r>
          </a:p>
          <a:p>
            <a:pPr algn="ctr"/>
            <a:r>
              <a:rPr lang="en-US" dirty="0">
                <a:solidFill>
                  <a:schemeClr val="tx1"/>
                </a:solidFill>
              </a:rPr>
              <a:t>Patterns</a:t>
            </a:r>
          </a:p>
        </p:txBody>
      </p:sp>
      <p:sp>
        <p:nvSpPr>
          <p:cNvPr id="19" name="Right Arrow 18">
            <a:extLst>
              <a:ext uri="{FF2B5EF4-FFF2-40B4-BE49-F238E27FC236}">
                <a16:creationId xmlns:a16="http://schemas.microsoft.com/office/drawing/2014/main" id="{E8F4C791-EB27-2F51-CABC-3A1E8C4E3942}"/>
              </a:ext>
            </a:extLst>
          </p:cNvPr>
          <p:cNvSpPr/>
          <p:nvPr/>
        </p:nvSpPr>
        <p:spPr>
          <a:xfrm>
            <a:off x="6546970" y="523003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810DF7-46B7-AF5D-2E16-3DAD92C7DEB6}"/>
              </a:ext>
            </a:extLst>
          </p:cNvPr>
          <p:cNvSpPr txBox="1"/>
          <p:nvPr/>
        </p:nvSpPr>
        <p:spPr>
          <a:xfrm>
            <a:off x="8273859" y="407990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2023</a:t>
            </a:r>
            <a:endParaRPr lang="en-US" sz="1200" dirty="0">
              <a:solidFill>
                <a:schemeClr val="bg1">
                  <a:lumMod val="75000"/>
                </a:schemeClr>
              </a:solidFill>
            </a:endParaRPr>
          </a:p>
        </p:txBody>
      </p:sp>
      <p:pic>
        <p:nvPicPr>
          <p:cNvPr id="2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9C5542AD-970A-E53E-37CF-F7A918C9C9C3}"/>
              </a:ext>
            </a:extLst>
          </p:cNvPr>
          <p:cNvPicPr>
            <a:picLocks noChangeAspect="1" noChangeArrowheads="1"/>
          </p:cNvPicPr>
          <p:nvPr/>
        </p:nvPicPr>
        <p:blipFill rotWithShape="1">
          <a:blip r:embed="rId7"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198767" y="4591752"/>
            <a:ext cx="1524982" cy="9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597-D1ED-BA49-536B-6B65BF2B2760}"/>
              </a:ext>
            </a:extLst>
          </p:cNvPr>
          <p:cNvSpPr>
            <a:spLocks noGrp="1"/>
          </p:cNvSpPr>
          <p:nvPr>
            <p:ph type="title"/>
          </p:nvPr>
        </p:nvSpPr>
        <p:spPr/>
        <p:txBody>
          <a:bodyPr>
            <a:normAutofit fontScale="90000"/>
          </a:bodyPr>
          <a:lstStyle/>
          <a:p>
            <a:r>
              <a:rPr lang="en-US" dirty="0"/>
              <a:t>Abstractions and Subsystems</a:t>
            </a:r>
          </a:p>
        </p:txBody>
      </p:sp>
      <p:sp>
        <p:nvSpPr>
          <p:cNvPr id="3" name="Content Placeholder 2">
            <a:extLst>
              <a:ext uri="{FF2B5EF4-FFF2-40B4-BE49-F238E27FC236}">
                <a16:creationId xmlns:a16="http://schemas.microsoft.com/office/drawing/2014/main" id="{75639376-CD8F-1E89-9204-973F16FDEC8A}"/>
              </a:ext>
            </a:extLst>
          </p:cNvPr>
          <p:cNvSpPr>
            <a:spLocks noGrp="1"/>
          </p:cNvSpPr>
          <p:nvPr>
            <p:ph idx="1"/>
          </p:nvPr>
        </p:nvSpPr>
        <p:spPr>
          <a:xfrm>
            <a:off x="6611754" y="1410077"/>
            <a:ext cx="4983479" cy="4351338"/>
          </a:xfrm>
        </p:spPr>
        <p:txBody>
          <a:bodyPr/>
          <a:lstStyle/>
          <a:p>
            <a:pPr marL="0" indent="0">
              <a:buNone/>
            </a:pPr>
            <a:r>
              <a:rPr lang="en-US" dirty="0"/>
              <a:t>Architectural patterns are high-level </a:t>
            </a:r>
            <a:r>
              <a:rPr lang="en-US" b="1" dirty="0"/>
              <a:t>abstractions</a:t>
            </a:r>
            <a:r>
              <a:rPr lang="en-US" dirty="0"/>
              <a:t> that provides a set of predefined subsystems, their responsibilities, and rules for organizing the relationships between them.</a:t>
            </a:r>
          </a:p>
        </p:txBody>
      </p:sp>
      <p:sp>
        <p:nvSpPr>
          <p:cNvPr id="4" name="Slide Number Placeholder 3">
            <a:extLst>
              <a:ext uri="{FF2B5EF4-FFF2-40B4-BE49-F238E27FC236}">
                <a16:creationId xmlns:a16="http://schemas.microsoft.com/office/drawing/2014/main" id="{CE278526-60FA-034E-577E-4CC25D4AAE41}"/>
              </a:ext>
            </a:extLst>
          </p:cNvPr>
          <p:cNvSpPr>
            <a:spLocks noGrp="1"/>
          </p:cNvSpPr>
          <p:nvPr>
            <p:ph type="sldNum" sz="quarter" idx="12"/>
          </p:nvPr>
        </p:nvSpPr>
        <p:spPr/>
        <p:txBody>
          <a:bodyPr/>
          <a:lstStyle/>
          <a:p>
            <a:fld id="{E4E17628-BB69-494D-BA8C-C14032583637}" type="slidenum">
              <a:rPr lang="en-US" smtClean="0"/>
              <a:t>7</a:t>
            </a:fld>
            <a:endParaRPr lang="en-US"/>
          </a:p>
        </p:txBody>
      </p:sp>
      <p:sp>
        <p:nvSpPr>
          <p:cNvPr id="5" name="Rectangle 4">
            <a:extLst>
              <a:ext uri="{FF2B5EF4-FFF2-40B4-BE49-F238E27FC236}">
                <a16:creationId xmlns:a16="http://schemas.microsoft.com/office/drawing/2014/main" id="{20C3CF23-FB39-01AD-2CD8-77D037565792}"/>
              </a:ext>
            </a:extLst>
          </p:cNvPr>
          <p:cNvSpPr/>
          <p:nvPr/>
        </p:nvSpPr>
        <p:spPr>
          <a:xfrm>
            <a:off x="596767" y="2021840"/>
            <a:ext cx="1046480" cy="56896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Prompt</a:t>
            </a:r>
          </a:p>
        </p:txBody>
      </p:sp>
      <p:sp>
        <p:nvSpPr>
          <p:cNvPr id="7" name="TextBox 6">
            <a:extLst>
              <a:ext uri="{FF2B5EF4-FFF2-40B4-BE49-F238E27FC236}">
                <a16:creationId xmlns:a16="http://schemas.microsoft.com/office/drawing/2014/main" id="{13EB53B9-1941-0025-09F9-674FFEB2AA9C}"/>
              </a:ext>
            </a:extLst>
          </p:cNvPr>
          <p:cNvSpPr txBox="1"/>
          <p:nvPr/>
        </p:nvSpPr>
        <p:spPr>
          <a:xfrm>
            <a:off x="2337513" y="2856672"/>
            <a:ext cx="1876904" cy="646331"/>
          </a:xfrm>
          <a:prstGeom prst="rect">
            <a:avLst/>
          </a:prstGeom>
          <a:noFill/>
        </p:spPr>
        <p:txBody>
          <a:bodyPr wrap="square" rtlCol="0">
            <a:spAutoFit/>
          </a:bodyPr>
          <a:lstStyle/>
          <a:p>
            <a:pPr algn="ctr"/>
            <a:r>
              <a:rPr lang="en-US" b="1" dirty="0"/>
              <a:t>Large-Language</a:t>
            </a:r>
          </a:p>
          <a:p>
            <a:pPr algn="ctr"/>
            <a:r>
              <a:rPr lang="en-US" b="1" dirty="0"/>
              <a:t>Model</a:t>
            </a:r>
          </a:p>
        </p:txBody>
      </p:sp>
      <p:sp>
        <p:nvSpPr>
          <p:cNvPr id="8" name="Rectangle 7">
            <a:extLst>
              <a:ext uri="{FF2B5EF4-FFF2-40B4-BE49-F238E27FC236}">
                <a16:creationId xmlns:a16="http://schemas.microsoft.com/office/drawing/2014/main" id="{148C677D-3732-4E81-24DB-8BDB2503BA56}"/>
              </a:ext>
            </a:extLst>
          </p:cNvPr>
          <p:cNvSpPr/>
          <p:nvPr/>
        </p:nvSpPr>
        <p:spPr>
          <a:xfrm>
            <a:off x="4908683" y="2021840"/>
            <a:ext cx="1287603" cy="5689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grpSp>
        <p:nvGrpSpPr>
          <p:cNvPr id="19" name="Group 18">
            <a:extLst>
              <a:ext uri="{FF2B5EF4-FFF2-40B4-BE49-F238E27FC236}">
                <a16:creationId xmlns:a16="http://schemas.microsoft.com/office/drawing/2014/main" id="{9445D437-5843-97CC-F951-35F00E751BCB}"/>
              </a:ext>
            </a:extLst>
          </p:cNvPr>
          <p:cNvGrpSpPr/>
          <p:nvPr/>
        </p:nvGrpSpPr>
        <p:grpSpPr>
          <a:xfrm>
            <a:off x="2203450" y="1855738"/>
            <a:ext cx="2145030" cy="923330"/>
            <a:chOff x="2203450" y="1855738"/>
            <a:chExt cx="2145030" cy="923330"/>
          </a:xfrm>
        </p:grpSpPr>
        <p:sp>
          <p:nvSpPr>
            <p:cNvPr id="6" name="Rectangle 5">
              <a:extLst>
                <a:ext uri="{FF2B5EF4-FFF2-40B4-BE49-F238E27FC236}">
                  <a16:creationId xmlns:a16="http://schemas.microsoft.com/office/drawing/2014/main" id="{92956085-0646-CE6E-3A66-26F64C8BD542}"/>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08B86EC-83E2-180D-24A1-244B7773EA0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cxnSp>
        <p:nvCxnSpPr>
          <p:cNvPr id="11" name="Straight Arrow Connector 10">
            <a:extLst>
              <a:ext uri="{FF2B5EF4-FFF2-40B4-BE49-F238E27FC236}">
                <a16:creationId xmlns:a16="http://schemas.microsoft.com/office/drawing/2014/main" id="{A7EBB08C-1508-F138-6F0F-B08BE6D62A4F}"/>
              </a:ext>
            </a:extLst>
          </p:cNvPr>
          <p:cNvCxnSpPr>
            <a:stCxn id="5" idx="3"/>
            <a:endCxn id="6" idx="1"/>
          </p:cNvCxnSpPr>
          <p:nvPr/>
        </p:nvCxnSpPr>
        <p:spPr>
          <a:xfrm>
            <a:off x="1643247"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3F70B3-2230-51B0-2FB3-4681A6C55951}"/>
              </a:ext>
            </a:extLst>
          </p:cNvPr>
          <p:cNvCxnSpPr>
            <a:cxnSpLocks/>
            <a:stCxn id="6" idx="3"/>
            <a:endCxn id="8" idx="1"/>
          </p:cNvCxnSpPr>
          <p:nvPr/>
        </p:nvCxnSpPr>
        <p:spPr>
          <a:xfrm flipV="1">
            <a:off x="4348480"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30C0-14FD-4734-FBCF-097B46852281}"/>
              </a:ext>
            </a:extLst>
          </p:cNvPr>
          <p:cNvSpPr>
            <a:spLocks noGrp="1"/>
          </p:cNvSpPr>
          <p:nvPr>
            <p:ph type="title"/>
          </p:nvPr>
        </p:nvSpPr>
        <p:spPr/>
        <p:txBody>
          <a:bodyPr>
            <a:normAutofit fontScale="90000"/>
          </a:bodyPr>
          <a:lstStyle/>
          <a:p>
            <a:r>
              <a:rPr lang="en-US" dirty="0"/>
              <a:t>Patterns and Bandwidth</a:t>
            </a:r>
          </a:p>
        </p:txBody>
      </p:sp>
      <p:sp>
        <p:nvSpPr>
          <p:cNvPr id="3" name="Content Placeholder 2">
            <a:extLst>
              <a:ext uri="{FF2B5EF4-FFF2-40B4-BE49-F238E27FC236}">
                <a16:creationId xmlns:a16="http://schemas.microsoft.com/office/drawing/2014/main" id="{F5A9B691-071B-9C58-20FF-EFE7D41A8C0D}"/>
              </a:ext>
            </a:extLst>
          </p:cNvPr>
          <p:cNvSpPr>
            <a:spLocks noGrp="1"/>
          </p:cNvSpPr>
          <p:nvPr>
            <p:ph idx="1"/>
          </p:nvPr>
        </p:nvSpPr>
        <p:spPr>
          <a:xfrm>
            <a:off x="589722" y="4478549"/>
            <a:ext cx="11105322" cy="2186831"/>
          </a:xfrm>
        </p:spPr>
        <p:txBody>
          <a:bodyPr>
            <a:normAutofit/>
          </a:bodyPr>
          <a:lstStyle/>
          <a:p>
            <a:r>
              <a:rPr lang="en-US" dirty="0"/>
              <a:t>Architecture patterns help in laying out the structure for a software system and provide a </a:t>
            </a:r>
            <a:r>
              <a:rPr lang="en-US" b="1" dirty="0"/>
              <a:t>vocabulary</a:t>
            </a:r>
            <a:r>
              <a:rPr lang="en-US" dirty="0"/>
              <a:t> for discussing system design</a:t>
            </a:r>
          </a:p>
          <a:p>
            <a:r>
              <a:rPr lang="en-US" dirty="0"/>
              <a:t>Precise design patterns create high-bandwidth discussions that help architects quickly understand design tradeoffs</a:t>
            </a:r>
          </a:p>
        </p:txBody>
      </p:sp>
      <p:sp>
        <p:nvSpPr>
          <p:cNvPr id="4" name="Slide Number Placeholder 3">
            <a:extLst>
              <a:ext uri="{FF2B5EF4-FFF2-40B4-BE49-F238E27FC236}">
                <a16:creationId xmlns:a16="http://schemas.microsoft.com/office/drawing/2014/main" id="{C1F89153-BE94-D024-FB1A-B363EF37A3F1}"/>
              </a:ext>
            </a:extLst>
          </p:cNvPr>
          <p:cNvSpPr>
            <a:spLocks noGrp="1"/>
          </p:cNvSpPr>
          <p:nvPr>
            <p:ph type="sldNum" sz="quarter" idx="12"/>
          </p:nvPr>
        </p:nvSpPr>
        <p:spPr/>
        <p:txBody>
          <a:bodyPr/>
          <a:lstStyle/>
          <a:p>
            <a:fld id="{E4E17628-BB69-494D-BA8C-C14032583637}" type="slidenum">
              <a:rPr lang="en-US" smtClean="0"/>
              <a:t>8</a:t>
            </a:fld>
            <a:endParaRPr lang="en-US"/>
          </a:p>
        </p:txBody>
      </p:sp>
      <p:pic>
        <p:nvPicPr>
          <p:cNvPr id="3074" name="Picture 2" descr="Generated by DALL·E">
            <a:extLst>
              <a:ext uri="{FF2B5EF4-FFF2-40B4-BE49-F238E27FC236}">
                <a16:creationId xmlns:a16="http://schemas.microsoft.com/office/drawing/2014/main" id="{2751BDAC-A475-B8D6-B7DB-03AB704345F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612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istic depiction in a spacious setting with a clear background. On the far left, a businesswoman in a stylish suit talks passionately into her paper cup. On the extreme right, a dark-skinned businessman in a tailored suit focuses intently on the sounds from his cup. A straight, tight string connects their cups, highlighting their distant yet connected communication.">
            <a:extLst>
              <a:ext uri="{FF2B5EF4-FFF2-40B4-BE49-F238E27FC236}">
                <a16:creationId xmlns:a16="http://schemas.microsoft.com/office/drawing/2014/main" id="{4876F9CE-3028-E306-F05F-D3AE40784AB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098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DE2C-E0D6-88D7-2665-700EFDAA4413}"/>
              </a:ext>
            </a:extLst>
          </p:cNvPr>
          <p:cNvSpPr>
            <a:spLocks noGrp="1"/>
          </p:cNvSpPr>
          <p:nvPr>
            <p:ph type="title"/>
          </p:nvPr>
        </p:nvSpPr>
        <p:spPr/>
        <p:txBody>
          <a:bodyPr>
            <a:normAutofit fontScale="90000"/>
          </a:bodyPr>
          <a:lstStyle/>
          <a:p>
            <a:r>
              <a:rPr lang="en-US" dirty="0"/>
              <a:t>Architecture Patterns Have Diagrams</a:t>
            </a:r>
          </a:p>
        </p:txBody>
      </p:sp>
      <p:sp>
        <p:nvSpPr>
          <p:cNvPr id="3" name="Content Placeholder 2">
            <a:extLst>
              <a:ext uri="{FF2B5EF4-FFF2-40B4-BE49-F238E27FC236}">
                <a16:creationId xmlns:a16="http://schemas.microsoft.com/office/drawing/2014/main" id="{08CC8D9D-6DFF-64ED-7D3E-B0C91D8ADB56}"/>
              </a:ext>
            </a:extLst>
          </p:cNvPr>
          <p:cNvSpPr>
            <a:spLocks noGrp="1"/>
          </p:cNvSpPr>
          <p:nvPr>
            <p:ph idx="1"/>
          </p:nvPr>
        </p:nvSpPr>
        <p:spPr>
          <a:xfrm>
            <a:off x="5729468" y="1359277"/>
            <a:ext cx="5624332" cy="4351338"/>
          </a:xfrm>
        </p:spPr>
        <p:txBody>
          <a:bodyPr/>
          <a:lstStyle/>
          <a:p>
            <a:r>
              <a:rPr lang="en-US" dirty="0"/>
              <a:t>Good architecture patterns have clear diagrams that have common meaning</a:t>
            </a:r>
          </a:p>
          <a:p>
            <a:r>
              <a:rPr lang="en-US" dirty="0"/>
              <a:t>New patterns can be derived from similar patterns</a:t>
            </a:r>
          </a:p>
          <a:p>
            <a:r>
              <a:rPr lang="en-US" dirty="0"/>
              <a:t>Example EIP Pattern: Content Enrichment</a:t>
            </a:r>
          </a:p>
        </p:txBody>
      </p:sp>
      <p:sp>
        <p:nvSpPr>
          <p:cNvPr id="4" name="Slide Number Placeholder 3">
            <a:extLst>
              <a:ext uri="{FF2B5EF4-FFF2-40B4-BE49-F238E27FC236}">
                <a16:creationId xmlns:a16="http://schemas.microsoft.com/office/drawing/2014/main" id="{3D892C94-4153-049D-B0B1-BF4F4CC4DD1D}"/>
              </a:ext>
            </a:extLst>
          </p:cNvPr>
          <p:cNvSpPr>
            <a:spLocks noGrp="1"/>
          </p:cNvSpPr>
          <p:nvPr>
            <p:ph type="sldNum" sz="quarter" idx="12"/>
          </p:nvPr>
        </p:nvSpPr>
        <p:spPr/>
        <p:txBody>
          <a:bodyPr/>
          <a:lstStyle/>
          <a:p>
            <a:fld id="{E4E17628-BB69-494D-BA8C-C14032583637}" type="slidenum">
              <a:rPr lang="en-US" smtClean="0"/>
              <a:t>9</a:t>
            </a:fld>
            <a:endParaRPr lang="en-US"/>
          </a:p>
        </p:txBody>
      </p:sp>
      <p:pic>
        <p:nvPicPr>
          <p:cNvPr id="1026" name="Picture 2" descr="Content Enricher - Enterprise Integration Patterns">
            <a:extLst>
              <a:ext uri="{FF2B5EF4-FFF2-40B4-BE49-F238E27FC236}">
                <a16:creationId xmlns:a16="http://schemas.microsoft.com/office/drawing/2014/main" id="{5C7353E2-1498-B5F6-277A-567C1A124BF2}"/>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98282" y="2630546"/>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26BCEE-8D9D-78FC-DD29-367860C36A80}"/>
              </a:ext>
            </a:extLst>
          </p:cNvPr>
          <p:cNvSpPr txBox="1"/>
          <p:nvPr/>
        </p:nvSpPr>
        <p:spPr>
          <a:xfrm>
            <a:off x="729205" y="6088284"/>
            <a:ext cx="8419292" cy="369332"/>
          </a:xfrm>
          <a:prstGeom prst="rect">
            <a:avLst/>
          </a:prstGeom>
          <a:noFill/>
        </p:spPr>
        <p:txBody>
          <a:bodyPr wrap="none" rtlCol="0">
            <a:spAutoFit/>
          </a:bodyPr>
          <a:lstStyle/>
          <a:p>
            <a:r>
              <a:rPr lang="en-US" dirty="0"/>
              <a:t>https://</a:t>
            </a:r>
            <a:r>
              <a:rPr lang="en-US" dirty="0" err="1"/>
              <a:t>www.enterpriseintegrationpatterns.com</a:t>
            </a:r>
            <a:r>
              <a:rPr lang="en-US" dirty="0"/>
              <a:t>/patterns/messaging/</a:t>
            </a:r>
            <a:r>
              <a:rPr lang="en-US" dirty="0" err="1"/>
              <a:t>DataEnricher.html</a:t>
            </a:r>
            <a:endParaRPr lang="en-US" dirty="0"/>
          </a:p>
        </p:txBody>
      </p:sp>
      <p:pic>
        <p:nvPicPr>
          <p:cNvPr id="8" name="Picture 7">
            <a:extLst>
              <a:ext uri="{FF2B5EF4-FFF2-40B4-BE49-F238E27FC236}">
                <a16:creationId xmlns:a16="http://schemas.microsoft.com/office/drawing/2014/main" id="{04D42CFC-9CF3-525C-6FF3-DE1D2F985A38}"/>
              </a:ext>
            </a:extLst>
          </p:cNvPr>
          <p:cNvPicPr>
            <a:picLocks noChangeAspect="1"/>
          </p:cNvPicPr>
          <p:nvPr/>
        </p:nvPicPr>
        <p:blipFill>
          <a:blip r:embed="rId4"/>
          <a:stretch>
            <a:fillRect/>
          </a:stretch>
        </p:blipFill>
        <p:spPr>
          <a:xfrm>
            <a:off x="729205" y="1402613"/>
            <a:ext cx="4340635" cy="1151938"/>
          </a:xfrm>
          <a:prstGeom prst="rect">
            <a:avLst/>
          </a:prstGeom>
        </p:spPr>
      </p:pic>
      <p:sp>
        <p:nvSpPr>
          <p:cNvPr id="9" name="Rectangle 8">
            <a:extLst>
              <a:ext uri="{FF2B5EF4-FFF2-40B4-BE49-F238E27FC236}">
                <a16:creationId xmlns:a16="http://schemas.microsoft.com/office/drawing/2014/main" id="{98BBF6C4-A056-D116-F28C-5FC1B2724A49}"/>
              </a:ext>
            </a:extLst>
          </p:cNvPr>
          <p:cNvSpPr/>
          <p:nvPr/>
        </p:nvSpPr>
        <p:spPr>
          <a:xfrm>
            <a:off x="1940560" y="1359277"/>
            <a:ext cx="3342640" cy="510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6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25338</TotalTime>
  <Words>1838</Words>
  <Application>Microsoft Macintosh PowerPoint</Application>
  <PresentationFormat>Widescreen</PresentationFormat>
  <Paragraphs>434</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Calibri</vt:lpstr>
      <vt:lpstr>Roboto</vt:lpstr>
      <vt:lpstr>Söhne</vt:lpstr>
      <vt:lpstr>Office Theme</vt:lpstr>
      <vt:lpstr>Generative Patterns for AI</vt:lpstr>
      <vt:lpstr>Talk Description</vt:lpstr>
      <vt:lpstr>Background for Dan McCreary</vt:lpstr>
      <vt:lpstr>Background for Steve Peterson</vt:lpstr>
      <vt:lpstr>Outline</vt:lpstr>
      <vt:lpstr>What is an Architectural Pattern?</vt:lpstr>
      <vt:lpstr>Abstractions and Subsystems</vt:lpstr>
      <vt:lpstr>Patterns and Bandwidth</vt:lpstr>
      <vt:lpstr>Architecture Patterns Have Diagrams</vt:lpstr>
      <vt:lpstr>Prompt Enrichment</vt:lpstr>
      <vt:lpstr>Architecture Tradeoff Analysis</vt:lpstr>
      <vt:lpstr>Example: Databases Architectures</vt:lpstr>
      <vt:lpstr>Architecture Tradeoffs in Generative AI</vt:lpstr>
      <vt:lpstr>Key GenAI Concepts</vt:lpstr>
      <vt:lpstr>Deep Neural Network</vt:lpstr>
      <vt:lpstr>Comparing Items: The Geospatial Metaphor</vt:lpstr>
      <vt:lpstr>Text Embedding</vt:lpstr>
      <vt:lpstr>Graph Embedding</vt:lpstr>
      <vt:lpstr>GenAI is about Comparison (not counting)</vt:lpstr>
      <vt:lpstr>Customer Embeddings</vt:lpstr>
      <vt:lpstr>Distance Between Words</vt:lpstr>
      <vt:lpstr>Key Question: What Do You Never Want to Compare?</vt:lpstr>
      <vt:lpstr>Multi-Modal Generative AI</vt:lpstr>
      <vt:lpstr>Example: Gardening Question Chatbot</vt:lpstr>
      <vt:lpstr>Example: Benefits Chatbot</vt:lpstr>
      <vt:lpstr>Sample Workflow</vt:lpstr>
      <vt:lpstr>LangChain</vt:lpstr>
      <vt:lpstr>Workflows, LangChain and Prompt Enrichment</vt:lpstr>
      <vt:lpstr>ChatGPT Advanced Data Analytics</vt:lpstr>
      <vt:lpstr>Hundreds of Cooperating Agents</vt:lpstr>
      <vt:lpstr>Helpdesk Chatbot</vt:lpstr>
      <vt:lpstr>Towards a Loosely Coupled Architecture</vt:lpstr>
      <vt:lpstr>Finding The Simplest Architecture</vt:lpstr>
      <vt:lpstr>Comparing Knowledge Representations</vt:lpstr>
      <vt:lpstr>GenAI Strategy 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Healthcare</dc:title>
  <dc:creator>Dan McCreary</dc:creator>
  <cp:lastModifiedBy>Dan McCreary</cp:lastModifiedBy>
  <cp:revision>19</cp:revision>
  <dcterms:created xsi:type="dcterms:W3CDTF">2023-08-15T03:37:54Z</dcterms:created>
  <dcterms:modified xsi:type="dcterms:W3CDTF">2023-11-09T12:58:35Z</dcterms:modified>
</cp:coreProperties>
</file>