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BB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6"/>
    <p:restoredTop sz="96327"/>
  </p:normalViewPr>
  <p:slideViewPr>
    <p:cSldViewPr snapToGrid="0">
      <p:cViewPr varScale="1">
        <p:scale>
          <a:sx n="128" d="100"/>
          <a:sy n="128" d="100"/>
        </p:scale>
        <p:origin x="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1D77-2D7A-5199-AFC0-C791BBC2F54A}"/>
              </a:ext>
            </a:extLst>
          </p:cNvPr>
          <p:cNvSpPr>
            <a:spLocks noGrp="1"/>
          </p:cNvSpPr>
          <p:nvPr>
            <p:ph type="ctrTitle" hasCustomPrompt="1"/>
          </p:nvPr>
        </p:nvSpPr>
        <p:spPr>
          <a:xfrm>
            <a:off x="1524000" y="1122363"/>
            <a:ext cx="9144000" cy="2387600"/>
          </a:xfrm>
          <a:prstGeom prst="rect">
            <a:avLst/>
          </a:prstGeom>
        </p:spPr>
        <p:txBody>
          <a:bodyPr anchor="b"/>
          <a:lstStyle>
            <a:lvl1pPr algn="ctr">
              <a:defRPr sz="6000">
                <a:solidFill>
                  <a:schemeClr val="bg1"/>
                </a:solidFill>
              </a:defRPr>
            </a:lvl1pPr>
          </a:lstStyle>
          <a:p>
            <a:r>
              <a:rPr lang="en-US" dirty="0"/>
              <a:t>Title of Presentation</a:t>
            </a:r>
          </a:p>
        </p:txBody>
      </p:sp>
      <p:sp>
        <p:nvSpPr>
          <p:cNvPr id="3" name="Subtitle 2">
            <a:extLst>
              <a:ext uri="{FF2B5EF4-FFF2-40B4-BE49-F238E27FC236}">
                <a16:creationId xmlns:a16="http://schemas.microsoft.com/office/drawing/2014/main" id="{DB181114-EDD0-CBFF-6026-9A22ACBDAD3E}"/>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name, Title, Organization</a:t>
            </a:r>
          </a:p>
        </p:txBody>
      </p:sp>
      <p:pic>
        <p:nvPicPr>
          <p:cNvPr id="12" name="Picture 11">
            <a:extLst>
              <a:ext uri="{FF2B5EF4-FFF2-40B4-BE49-F238E27FC236}">
                <a16:creationId xmlns:a16="http://schemas.microsoft.com/office/drawing/2014/main" id="{387E9A3C-D1B9-4EB7-2985-1BEE26391994}"/>
              </a:ext>
            </a:extLst>
          </p:cNvPr>
          <p:cNvPicPr>
            <a:picLocks noChangeAspect="1"/>
          </p:cNvPicPr>
          <p:nvPr userDrawn="1"/>
        </p:nvPicPr>
        <p:blipFill>
          <a:blip r:embed="rId3"/>
          <a:stretch>
            <a:fillRect/>
          </a:stretch>
        </p:blipFill>
        <p:spPr>
          <a:xfrm>
            <a:off x="483639" y="307109"/>
            <a:ext cx="3097761" cy="1137538"/>
          </a:xfrm>
          <a:prstGeom prst="rect">
            <a:avLst/>
          </a:prstGeom>
        </p:spPr>
      </p:pic>
    </p:spTree>
    <p:extLst>
      <p:ext uri="{BB962C8B-B14F-4D97-AF65-F5344CB8AC3E}">
        <p14:creationId xmlns:p14="http://schemas.microsoft.com/office/powerpoint/2010/main" val="189824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1D77-2D7A-5199-AFC0-C791BBC2F54A}"/>
              </a:ext>
            </a:extLst>
          </p:cNvPr>
          <p:cNvSpPr>
            <a:spLocks noGrp="1"/>
          </p:cNvSpPr>
          <p:nvPr>
            <p:ph type="ctrTitle" hasCustomPrompt="1"/>
          </p:nvPr>
        </p:nvSpPr>
        <p:spPr>
          <a:xfrm>
            <a:off x="1524000" y="1122363"/>
            <a:ext cx="9144000" cy="2387600"/>
          </a:xfrm>
          <a:prstGeom prst="rect">
            <a:avLst/>
          </a:prstGeom>
        </p:spPr>
        <p:txBody>
          <a:bodyPr anchor="b">
            <a:normAutofit/>
          </a:bodyPr>
          <a:lstStyle>
            <a:lvl1pPr algn="ctr">
              <a:defRPr sz="7200" b="1">
                <a:solidFill>
                  <a:schemeClr val="bg1"/>
                </a:solidFill>
                <a:latin typeface="+mn-lt"/>
              </a:defRPr>
            </a:lvl1pPr>
          </a:lstStyle>
          <a:p>
            <a:r>
              <a:rPr lang="en-US" dirty="0"/>
              <a:t>Thank you!</a:t>
            </a:r>
          </a:p>
        </p:txBody>
      </p:sp>
      <p:pic>
        <p:nvPicPr>
          <p:cNvPr id="12" name="Picture 11">
            <a:extLst>
              <a:ext uri="{FF2B5EF4-FFF2-40B4-BE49-F238E27FC236}">
                <a16:creationId xmlns:a16="http://schemas.microsoft.com/office/drawing/2014/main" id="{387E9A3C-D1B9-4EB7-2985-1BEE26391994}"/>
              </a:ext>
            </a:extLst>
          </p:cNvPr>
          <p:cNvPicPr>
            <a:picLocks noChangeAspect="1"/>
          </p:cNvPicPr>
          <p:nvPr userDrawn="1"/>
        </p:nvPicPr>
        <p:blipFill>
          <a:blip r:embed="rId3"/>
          <a:stretch>
            <a:fillRect/>
          </a:stretch>
        </p:blipFill>
        <p:spPr>
          <a:xfrm>
            <a:off x="483639" y="307109"/>
            <a:ext cx="3097761" cy="1137538"/>
          </a:xfrm>
          <a:prstGeom prst="rect">
            <a:avLst/>
          </a:prstGeom>
        </p:spPr>
      </p:pic>
    </p:spTree>
    <p:extLst>
      <p:ext uri="{BB962C8B-B14F-4D97-AF65-F5344CB8AC3E}">
        <p14:creationId xmlns:p14="http://schemas.microsoft.com/office/powerpoint/2010/main" val="224137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A9DA13-5A74-C23C-4F48-0041008F151F}"/>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64D4B5-04E8-1D9A-7D85-1FDC755E37CB}"/>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7" name="Picture 6">
            <a:extLst>
              <a:ext uri="{FF2B5EF4-FFF2-40B4-BE49-F238E27FC236}">
                <a16:creationId xmlns:a16="http://schemas.microsoft.com/office/drawing/2014/main" id="{23337F7F-9B97-72C3-540D-7A84709D5343}"/>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373307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B4EA-3B69-F761-A3A3-0933EB5B99A1}"/>
              </a:ext>
            </a:extLst>
          </p:cNvPr>
          <p:cNvSpPr>
            <a:spLocks noGrp="1"/>
          </p:cNvSpPr>
          <p:nvPr>
            <p:ph type="title"/>
          </p:nvPr>
        </p:nvSpPr>
        <p:spPr>
          <a:xfrm>
            <a:off x="251791" y="235917"/>
            <a:ext cx="10515600" cy="509518"/>
          </a:xfrm>
          <a:prstGeom prst="rect">
            <a:avLst/>
          </a:prstGeom>
        </p:spPr>
        <p:txBody>
          <a:bodyPr/>
          <a:lstStyle>
            <a:lvl1pPr>
              <a:defRPr sz="3600" b="0"/>
            </a:lvl1pPr>
          </a:lstStyle>
          <a:p>
            <a:r>
              <a:rPr lang="en-US" dirty="0"/>
              <a:t>Click to edit Master title style</a:t>
            </a:r>
          </a:p>
        </p:txBody>
      </p:sp>
      <p:sp>
        <p:nvSpPr>
          <p:cNvPr id="3" name="Content Placeholder 2">
            <a:extLst>
              <a:ext uri="{FF2B5EF4-FFF2-40B4-BE49-F238E27FC236}">
                <a16:creationId xmlns:a16="http://schemas.microsoft.com/office/drawing/2014/main" id="{33D804C7-88BE-FAFE-D2E6-369E3CEBE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A9DF770C-AB6D-DD66-D253-510666AF4566}"/>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E22649E-7801-4A9C-5463-24E84F968E42}"/>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9" name="Picture 8">
            <a:extLst>
              <a:ext uri="{FF2B5EF4-FFF2-40B4-BE49-F238E27FC236}">
                <a16:creationId xmlns:a16="http://schemas.microsoft.com/office/drawing/2014/main" id="{D946964B-AA99-ED7D-1E46-E0A6E902C7E6}"/>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310809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3487-FB2E-F95E-AF48-BCB4E636C8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75A2B-ACE4-D9B4-39B4-4C31F7499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16AA4D65-A2C7-707D-FD25-93F780075982}"/>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F0584C8-7A91-C49A-1EF8-A5868F14E24B}"/>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9" name="Picture 8">
            <a:extLst>
              <a:ext uri="{FF2B5EF4-FFF2-40B4-BE49-F238E27FC236}">
                <a16:creationId xmlns:a16="http://schemas.microsoft.com/office/drawing/2014/main" id="{011380F8-60E2-5CB8-92BE-048EADF5AA04}"/>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282768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098D-C468-F59C-F13E-1B0421EE87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8255AE1-2E50-D08D-A54E-8DC335B0E5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77E8AE-BB02-794F-24B0-3B427B789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9221F61B-9BDF-6D22-1803-51192FA8E072}"/>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9208848-0439-373C-80F2-D6318665BA58}"/>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0" name="Picture 9">
            <a:extLst>
              <a:ext uri="{FF2B5EF4-FFF2-40B4-BE49-F238E27FC236}">
                <a16:creationId xmlns:a16="http://schemas.microsoft.com/office/drawing/2014/main" id="{A16DB630-387D-A369-E320-89D108C372B3}"/>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39226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FC8C-3FCC-C26B-0710-FA7FEFF65D3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3B2CA2F-D8B2-DB95-7CF2-1097CB51F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CB8A5-7492-C2FD-27F0-3E4CF9D85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1F85-E013-4EC1-219C-C763EA11A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97E8AB-3152-7F9C-65E5-970B1E3610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D65CC059-68E6-7ABA-BA22-EC356BB11B64}"/>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A9FD7D5-D09F-7557-8A74-5CC12579F25D}"/>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2" name="Picture 11">
            <a:extLst>
              <a:ext uri="{FF2B5EF4-FFF2-40B4-BE49-F238E27FC236}">
                <a16:creationId xmlns:a16="http://schemas.microsoft.com/office/drawing/2014/main" id="{634CEEDF-16AA-92D8-C860-BA0F32929972}"/>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164196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8B3D-9D31-8904-461F-507C5FFFE06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6" name="Rectangle 5">
            <a:extLst>
              <a:ext uri="{FF2B5EF4-FFF2-40B4-BE49-F238E27FC236}">
                <a16:creationId xmlns:a16="http://schemas.microsoft.com/office/drawing/2014/main" id="{CAD69093-0E68-5983-E00E-6BCC43FC8536}"/>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AF5FAD3-CE1D-8DD0-5A63-66F67F3186C2}"/>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8" name="Picture 7">
            <a:extLst>
              <a:ext uri="{FF2B5EF4-FFF2-40B4-BE49-F238E27FC236}">
                <a16:creationId xmlns:a16="http://schemas.microsoft.com/office/drawing/2014/main" id="{A1E2EB10-E1AE-99C5-D1F6-362F9F98D81A}"/>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322513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E666-1AA3-899F-0AC0-EAE84E644FE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B5E99-BEFA-80F1-92C1-5415AD8E8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254CF1-5D08-DD07-FD03-23927E789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a:extLst>
              <a:ext uri="{FF2B5EF4-FFF2-40B4-BE49-F238E27FC236}">
                <a16:creationId xmlns:a16="http://schemas.microsoft.com/office/drawing/2014/main" id="{C9215AF6-580B-436F-8DBF-5F60183723DD}"/>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609E141-96D5-7825-184E-9BBB4A2567BF}"/>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0" name="Picture 9">
            <a:extLst>
              <a:ext uri="{FF2B5EF4-FFF2-40B4-BE49-F238E27FC236}">
                <a16:creationId xmlns:a16="http://schemas.microsoft.com/office/drawing/2014/main" id="{BF466331-9F4D-5E6C-A0AD-D8BA2762D0A4}"/>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50402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63A3-F402-5D1D-EB8A-DAB1858E701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C21EEB-E9B0-3A8B-27F3-D1AB8934F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83E3A1-C52C-F4F9-C55C-9B37640E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a:extLst>
              <a:ext uri="{FF2B5EF4-FFF2-40B4-BE49-F238E27FC236}">
                <a16:creationId xmlns:a16="http://schemas.microsoft.com/office/drawing/2014/main" id="{50E7106C-C3F5-A7CE-D63B-B1A02BCA8D63}"/>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1FE501E-B0A5-20E7-2CEE-28A5015E9583}"/>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0" name="Picture 9">
            <a:extLst>
              <a:ext uri="{FF2B5EF4-FFF2-40B4-BE49-F238E27FC236}">
                <a16:creationId xmlns:a16="http://schemas.microsoft.com/office/drawing/2014/main" id="{EFC33C6E-9C8E-2E95-A47C-B7D365D14191}"/>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102337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66F390-A514-2840-AA0D-754AF82469B0}"/>
              </a:ext>
            </a:extLst>
          </p:cNvPr>
          <p:cNvSpPr>
            <a:spLocks noGrp="1"/>
          </p:cNvSpPr>
          <p:nvPr>
            <p:ph type="body" idx="1"/>
          </p:nvPr>
        </p:nvSpPr>
        <p:spPr>
          <a:xfrm>
            <a:off x="676194" y="1169643"/>
            <a:ext cx="10515600" cy="4813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6">
            <a:extLst>
              <a:ext uri="{FF2B5EF4-FFF2-40B4-BE49-F238E27FC236}">
                <a16:creationId xmlns:a16="http://schemas.microsoft.com/office/drawing/2014/main" id="{290B5693-0CCC-CD03-C958-9DD6CFF356B8}"/>
              </a:ext>
            </a:extLst>
          </p:cNvPr>
          <p:cNvSpPr>
            <a:spLocks noGrp="1"/>
          </p:cNvSpPr>
          <p:nvPr>
            <p:ph type="title"/>
          </p:nvPr>
        </p:nvSpPr>
        <p:spPr>
          <a:xfrm>
            <a:off x="389306" y="231153"/>
            <a:ext cx="10515600" cy="449884"/>
          </a:xfrm>
          <a:prstGeom prst="rect">
            <a:avLst/>
          </a:prstGeom>
        </p:spPr>
        <p:txBody>
          <a:bodyPr vert="horz" lIns="91440" tIns="45720" rIns="91440" bIns="45720" rtlCol="0" anchor="ctr">
            <a:noAutofit/>
          </a:bodyPr>
          <a:lstStyle/>
          <a:p>
            <a:r>
              <a:rPr lang="en-US" dirty="0"/>
              <a:t>Click to edit Master title style</a:t>
            </a:r>
          </a:p>
        </p:txBody>
      </p:sp>
      <p:sp>
        <p:nvSpPr>
          <p:cNvPr id="8" name="Rectangle 7">
            <a:extLst>
              <a:ext uri="{FF2B5EF4-FFF2-40B4-BE49-F238E27FC236}">
                <a16:creationId xmlns:a16="http://schemas.microsoft.com/office/drawing/2014/main" id="{6956BB25-0FBB-51F1-57A7-A4D63E29AA8B}"/>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6168F8-99A1-AE36-6A61-1E764637BF30}"/>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0" name="Picture 9">
            <a:extLst>
              <a:ext uri="{FF2B5EF4-FFF2-40B4-BE49-F238E27FC236}">
                <a16:creationId xmlns:a16="http://schemas.microsoft.com/office/drawing/2014/main" id="{E571F6FB-2E8C-E84C-1611-5D500238A1A4}"/>
              </a:ext>
            </a:extLst>
          </p:cNvPr>
          <p:cNvPicPr>
            <a:picLocks noChangeAspect="1"/>
          </p:cNvPicPr>
          <p:nvPr userDrawn="1"/>
        </p:nvPicPr>
        <p:blipFill rotWithShape="1">
          <a:blip r:embed="rId12"/>
          <a:srcRect r="61041"/>
          <a:stretch/>
        </p:blipFill>
        <p:spPr>
          <a:xfrm>
            <a:off x="160910" y="6354191"/>
            <a:ext cx="456792" cy="430558"/>
          </a:xfrm>
          <a:prstGeom prst="rect">
            <a:avLst/>
          </a:prstGeom>
        </p:spPr>
      </p:pic>
    </p:spTree>
    <p:extLst>
      <p:ext uri="{BB962C8B-B14F-4D97-AF65-F5344CB8AC3E}">
        <p14:creationId xmlns:p14="http://schemas.microsoft.com/office/powerpoint/2010/main" val="204980189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C8D2-E020-8886-4AF1-4F28576BA086}"/>
              </a:ext>
            </a:extLst>
          </p:cNvPr>
          <p:cNvSpPr>
            <a:spLocks noGrp="1"/>
          </p:cNvSpPr>
          <p:nvPr>
            <p:ph type="ctrTitle"/>
          </p:nvPr>
        </p:nvSpPr>
        <p:spPr/>
        <p:txBody>
          <a:bodyPr/>
          <a:lstStyle/>
          <a:p>
            <a:r>
              <a:rPr lang="en-US" dirty="0"/>
              <a:t>The Business Value of Intelligent Agents</a:t>
            </a:r>
          </a:p>
        </p:txBody>
      </p:sp>
      <p:sp>
        <p:nvSpPr>
          <p:cNvPr id="3" name="Subtitle 2">
            <a:extLst>
              <a:ext uri="{FF2B5EF4-FFF2-40B4-BE49-F238E27FC236}">
                <a16:creationId xmlns:a16="http://schemas.microsoft.com/office/drawing/2014/main" id="{082B648D-67A4-7B2B-609B-1F5577660F3B}"/>
              </a:ext>
            </a:extLst>
          </p:cNvPr>
          <p:cNvSpPr>
            <a:spLocks noGrp="1"/>
          </p:cNvSpPr>
          <p:nvPr>
            <p:ph type="subTitle" idx="1"/>
          </p:nvPr>
        </p:nvSpPr>
        <p:spPr/>
        <p:txBody>
          <a:bodyPr/>
          <a:lstStyle/>
          <a:p>
            <a:r>
              <a:rPr lang="en-US" dirty="0"/>
              <a:t>Steve Peterson</a:t>
            </a:r>
          </a:p>
          <a:p>
            <a:r>
              <a:rPr lang="en-US" dirty="0"/>
              <a:t>Dan McCreary</a:t>
            </a:r>
          </a:p>
          <a:p>
            <a:r>
              <a:rPr lang="en-US" dirty="0"/>
              <a:t>MACC November 2024</a:t>
            </a:r>
          </a:p>
        </p:txBody>
      </p:sp>
    </p:spTree>
    <p:extLst>
      <p:ext uri="{BB962C8B-B14F-4D97-AF65-F5344CB8AC3E}">
        <p14:creationId xmlns:p14="http://schemas.microsoft.com/office/powerpoint/2010/main" val="153375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279E-E636-C480-E948-51101AB977A6}"/>
              </a:ext>
            </a:extLst>
          </p:cNvPr>
          <p:cNvSpPr>
            <a:spLocks noGrp="1"/>
          </p:cNvSpPr>
          <p:nvPr>
            <p:ph type="title"/>
          </p:nvPr>
        </p:nvSpPr>
        <p:spPr>
          <a:xfrm>
            <a:off x="838200" y="365126"/>
            <a:ext cx="10515600" cy="509518"/>
          </a:xfrm>
        </p:spPr>
        <p:txBody>
          <a:bodyPr/>
          <a:lstStyle/>
          <a:p>
            <a:r>
              <a:rPr lang="en-US" dirty="0"/>
              <a:t>Trend Analysis</a:t>
            </a:r>
          </a:p>
        </p:txBody>
      </p:sp>
      <p:sp>
        <p:nvSpPr>
          <p:cNvPr id="3" name="Content Placeholder 2">
            <a:extLst>
              <a:ext uri="{FF2B5EF4-FFF2-40B4-BE49-F238E27FC236}">
                <a16:creationId xmlns:a16="http://schemas.microsoft.com/office/drawing/2014/main" id="{0F682375-CA54-9324-C762-B1C2DCF465CA}"/>
              </a:ext>
            </a:extLst>
          </p:cNvPr>
          <p:cNvSpPr>
            <a:spLocks noGrp="1"/>
          </p:cNvSpPr>
          <p:nvPr>
            <p:ph idx="1"/>
          </p:nvPr>
        </p:nvSpPr>
        <p:spPr/>
        <p:txBody>
          <a:bodyPr/>
          <a:lstStyle/>
          <a:p>
            <a:pPr>
              <a:buFont typeface="Arial" panose="020B0604020202020204" pitchFamily="34" charset="0"/>
              <a:buChar char="•"/>
            </a:pPr>
            <a:r>
              <a:rPr lang="en-US" b="1" dirty="0"/>
              <a:t>Rapid </a:t>
            </a:r>
            <a:r>
              <a:rPr lang="en-US" b="1" dirty="0" err="1"/>
              <a:t>Progress</a:t>
            </a:r>
            <a:r>
              <a:rPr lang="en-US" dirty="0" err="1"/>
              <a:t>:Improvements</a:t>
            </a:r>
            <a:r>
              <a:rPr lang="en-US" dirty="0"/>
              <a:t> in multi-agent collaboration, autonomy, and decision-making are occurring rapidly due to advancements in AI research.</a:t>
            </a:r>
          </a:p>
          <a:p>
            <a:pPr>
              <a:buFont typeface="Arial" panose="020B0604020202020204" pitchFamily="34" charset="0"/>
              <a:buChar char="•"/>
            </a:pPr>
            <a:r>
              <a:rPr lang="en-US" b="1" dirty="0"/>
              <a:t>Moore's Law for AI</a:t>
            </a:r>
            <a:r>
              <a:rPr lang="en-US" dirty="0"/>
              <a:t>: Similar exponential improvements in processing power and software efficiency are accelerating agent capabilities.</a:t>
            </a:r>
          </a:p>
          <a:p>
            <a:pPr>
              <a:buFont typeface="Arial" panose="020B0604020202020204" pitchFamily="34" charset="0"/>
              <a:buChar char="•"/>
            </a:pPr>
            <a:r>
              <a:rPr lang="en-US" b="1" dirty="0"/>
              <a:t>Tooling</a:t>
            </a:r>
            <a:r>
              <a:rPr lang="en-US" dirty="0"/>
              <a:t>: Integration with tools like reinforcement learning and real-time data processing is making agents smarter and more adaptable.</a:t>
            </a:r>
          </a:p>
          <a:p>
            <a:endParaRPr lang="en-US" dirty="0"/>
          </a:p>
        </p:txBody>
      </p:sp>
    </p:spTree>
    <p:extLst>
      <p:ext uri="{BB962C8B-B14F-4D97-AF65-F5344CB8AC3E}">
        <p14:creationId xmlns:p14="http://schemas.microsoft.com/office/powerpoint/2010/main" val="408555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DBAE-ED2C-F1F9-5B50-DC86C70080F5}"/>
              </a:ext>
            </a:extLst>
          </p:cNvPr>
          <p:cNvSpPr>
            <a:spLocks noGrp="1"/>
          </p:cNvSpPr>
          <p:nvPr>
            <p:ph type="title"/>
          </p:nvPr>
        </p:nvSpPr>
        <p:spPr>
          <a:xfrm>
            <a:off x="202096" y="225978"/>
            <a:ext cx="10515600" cy="509518"/>
          </a:xfrm>
        </p:spPr>
        <p:txBody>
          <a:bodyPr/>
          <a:lstStyle/>
          <a:p>
            <a:endParaRPr lang="en-US"/>
          </a:p>
        </p:txBody>
      </p:sp>
      <p:sp>
        <p:nvSpPr>
          <p:cNvPr id="3" name="Content Placeholder 2">
            <a:extLst>
              <a:ext uri="{FF2B5EF4-FFF2-40B4-BE49-F238E27FC236}">
                <a16:creationId xmlns:a16="http://schemas.microsoft.com/office/drawing/2014/main" id="{B2AED69E-1C9D-B144-889A-8BFBC302AE1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1898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546F-E18C-6F1C-0535-EBE74EFE36A0}"/>
              </a:ext>
            </a:extLst>
          </p:cNvPr>
          <p:cNvSpPr>
            <a:spLocks noGrp="1"/>
          </p:cNvSpPr>
          <p:nvPr>
            <p:ph type="title"/>
          </p:nvPr>
        </p:nvSpPr>
        <p:spPr>
          <a:xfrm>
            <a:off x="251792" y="149086"/>
            <a:ext cx="10515600" cy="816045"/>
          </a:xfrm>
        </p:spPr>
        <p:txBody>
          <a:bodyPr/>
          <a:lstStyle/>
          <a:p>
            <a:r>
              <a:rPr lang="en-US" dirty="0"/>
              <a:t>Description of Talk</a:t>
            </a:r>
          </a:p>
        </p:txBody>
      </p:sp>
      <p:sp>
        <p:nvSpPr>
          <p:cNvPr id="3" name="Content Placeholder 2">
            <a:extLst>
              <a:ext uri="{FF2B5EF4-FFF2-40B4-BE49-F238E27FC236}">
                <a16:creationId xmlns:a16="http://schemas.microsoft.com/office/drawing/2014/main" id="{77E94E13-4797-6CFD-E26B-A111E1E74A4B}"/>
              </a:ext>
            </a:extLst>
          </p:cNvPr>
          <p:cNvSpPr>
            <a:spLocks noGrp="1"/>
          </p:cNvSpPr>
          <p:nvPr>
            <p:ph idx="1"/>
          </p:nvPr>
        </p:nvSpPr>
        <p:spPr/>
        <p:txBody>
          <a:bodyPr/>
          <a:lstStyle/>
          <a:p>
            <a:pPr marL="0" indent="0">
              <a:buNone/>
            </a:pPr>
            <a:r>
              <a:rPr lang="en-US" b="0" i="0" dirty="0">
                <a:solidFill>
                  <a:srgbClr val="333333"/>
                </a:solidFill>
                <a:effectLst/>
                <a:latin typeface="Overpass"/>
              </a:rPr>
              <a:t>Join Dan and Steve as they expand on last year’s Generative Patterns for AI, introducing new strategies for intelligent agents. Discover how agents can efficiently answer questions from documents and data sources, backed by real-world case studies showcasing cost savings. Learn actionable steps to implement pilot projects leveraging RAG and GraphRAG.</a:t>
            </a:r>
            <a:endParaRPr lang="en-US" dirty="0"/>
          </a:p>
        </p:txBody>
      </p:sp>
    </p:spTree>
    <p:extLst>
      <p:ext uri="{BB962C8B-B14F-4D97-AF65-F5344CB8AC3E}">
        <p14:creationId xmlns:p14="http://schemas.microsoft.com/office/powerpoint/2010/main" val="373981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736E45-4C2B-F47B-D81E-BD0AAE608C99}"/>
              </a:ext>
            </a:extLst>
          </p:cNvPr>
          <p:cNvSpPr>
            <a:spLocks noGrp="1"/>
          </p:cNvSpPr>
          <p:nvPr>
            <p:ph type="title"/>
          </p:nvPr>
        </p:nvSpPr>
        <p:spPr>
          <a:xfrm>
            <a:off x="327153" y="191806"/>
            <a:ext cx="10515600" cy="398804"/>
          </a:xfrm>
        </p:spPr>
        <p:txBody>
          <a:bodyPr>
            <a:noAutofit/>
          </a:bodyPr>
          <a:lstStyle/>
          <a:p>
            <a:r>
              <a:rPr lang="en-US" sz="2000" dirty="0"/>
              <a:t>Our Presenters</a:t>
            </a:r>
          </a:p>
        </p:txBody>
      </p:sp>
      <p:sp>
        <p:nvSpPr>
          <p:cNvPr id="5" name="Content Placeholder 4">
            <a:extLst>
              <a:ext uri="{FF2B5EF4-FFF2-40B4-BE49-F238E27FC236}">
                <a16:creationId xmlns:a16="http://schemas.microsoft.com/office/drawing/2014/main" id="{14B389D2-B418-6CB7-9763-19F692B8E1C2}"/>
              </a:ext>
            </a:extLst>
          </p:cNvPr>
          <p:cNvSpPr>
            <a:spLocks noGrp="1"/>
          </p:cNvSpPr>
          <p:nvPr>
            <p:ph sz="half" idx="1"/>
          </p:nvPr>
        </p:nvSpPr>
        <p:spPr>
          <a:xfrm>
            <a:off x="838200" y="3820457"/>
            <a:ext cx="5181600" cy="2356506"/>
          </a:xfrm>
        </p:spPr>
        <p:txBody>
          <a:bodyPr>
            <a:normAutofit fontScale="55000" lnSpcReduction="20000"/>
          </a:bodyPr>
          <a:lstStyle/>
          <a:p>
            <a:r>
              <a:rPr lang="en-US" b="0" i="0" dirty="0">
                <a:solidFill>
                  <a:srgbClr val="333333"/>
                </a:solidFill>
                <a:effectLst/>
                <a:latin typeface="Overpass"/>
              </a:rPr>
              <a:t>Steve Peterson is a seasoned Senior Director of Enterprise Architecture at Rodan + Fields, bringing over three decades of experience in spearheading enterprise architecture initiatives. His impressive career includes pivotal roles at renowned organizations such as IBM, Be The Match, UnitedHealthcare (UHC) &amp; Optum, and AT&amp;T. During his tenure at UHC, Steve showcased his visionary leadership by developing strategic roadmaps that prioritized innovations in integration, chatbots, and Natural Language Processing. </a:t>
            </a:r>
            <a:endParaRPr lang="en-US" dirty="0"/>
          </a:p>
        </p:txBody>
      </p:sp>
      <p:sp>
        <p:nvSpPr>
          <p:cNvPr id="6" name="Content Placeholder 5">
            <a:extLst>
              <a:ext uri="{FF2B5EF4-FFF2-40B4-BE49-F238E27FC236}">
                <a16:creationId xmlns:a16="http://schemas.microsoft.com/office/drawing/2014/main" id="{5EB290EB-9D3D-B3F8-6C89-1B2B91718480}"/>
              </a:ext>
            </a:extLst>
          </p:cNvPr>
          <p:cNvSpPr>
            <a:spLocks noGrp="1"/>
          </p:cNvSpPr>
          <p:nvPr>
            <p:ph sz="half" idx="2"/>
          </p:nvPr>
        </p:nvSpPr>
        <p:spPr>
          <a:xfrm>
            <a:off x="6172200" y="3528391"/>
            <a:ext cx="5181600" cy="2648571"/>
          </a:xfrm>
        </p:spPr>
        <p:txBody>
          <a:bodyPr>
            <a:normAutofit fontScale="55000" lnSpcReduction="20000"/>
          </a:bodyPr>
          <a:lstStyle/>
          <a:p>
            <a:pPr algn="l"/>
            <a:r>
              <a:rPr lang="en-US" b="1" i="0" dirty="0">
                <a:solidFill>
                  <a:srgbClr val="333333"/>
                </a:solidFill>
                <a:effectLst/>
                <a:latin typeface="var(--e-global-typography-ff6d2e3-font-family)"/>
              </a:rPr>
              <a:t>, Retired Solution Architect and Steve Peterson, Senior Director, AI &amp; Enterprise Architecture, Rodan + Fields​</a:t>
            </a:r>
          </a:p>
          <a:p>
            <a:pPr algn="l"/>
            <a:r>
              <a:rPr lang="en-US" b="0" i="0" dirty="0">
                <a:solidFill>
                  <a:srgbClr val="333333"/>
                </a:solidFill>
                <a:effectLst/>
                <a:latin typeface="Overpass"/>
              </a:rPr>
              <a:t>Dan McCreary is a retired Solution Architect who focused on AI and generative AI architectural patterns. In the past, he worked at Bell Labs with the creators of the UNIX operating system, with Steve Jobs at NeXT Computer, and founded his own consulting firm with over 75 employees. His background included topics such as scale-out enterprise knowledge graphs, high-performance computing, and NoSQL databases. He is the co-author of the book “Making Sense of NoSQL” and is a frequent blogger on AI strategy. </a:t>
            </a:r>
          </a:p>
          <a:p>
            <a:endParaRPr lang="en-US" dirty="0"/>
          </a:p>
        </p:txBody>
      </p:sp>
      <p:pic>
        <p:nvPicPr>
          <p:cNvPr id="1026" name="Picture 2">
            <a:extLst>
              <a:ext uri="{FF2B5EF4-FFF2-40B4-BE49-F238E27FC236}">
                <a16:creationId xmlns:a16="http://schemas.microsoft.com/office/drawing/2014/main" id="{79EF24B2-3319-2ECD-7B38-5C3341333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842" y="976251"/>
            <a:ext cx="2283454" cy="21796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41D086C-F71D-ABF5-0604-6F652EE0A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95" y="857885"/>
            <a:ext cx="2283453" cy="21796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0BB1FA-5242-5BED-FA38-87FE6ADC2B71}"/>
              </a:ext>
            </a:extLst>
          </p:cNvPr>
          <p:cNvSpPr txBox="1"/>
          <p:nvPr/>
        </p:nvSpPr>
        <p:spPr>
          <a:xfrm>
            <a:off x="2385392" y="3059668"/>
            <a:ext cx="2085507" cy="461665"/>
          </a:xfrm>
          <a:prstGeom prst="rect">
            <a:avLst/>
          </a:prstGeom>
          <a:noFill/>
        </p:spPr>
        <p:txBody>
          <a:bodyPr wrap="none" rtlCol="0">
            <a:spAutoFit/>
          </a:bodyPr>
          <a:lstStyle/>
          <a:p>
            <a:r>
              <a:rPr lang="en-US" sz="2400" b="1" dirty="0"/>
              <a:t>Steve Peterson</a:t>
            </a:r>
          </a:p>
        </p:txBody>
      </p:sp>
      <p:sp>
        <p:nvSpPr>
          <p:cNvPr id="8" name="TextBox 7">
            <a:extLst>
              <a:ext uri="{FF2B5EF4-FFF2-40B4-BE49-F238E27FC236}">
                <a16:creationId xmlns:a16="http://schemas.microsoft.com/office/drawing/2014/main" id="{0516D951-90FC-3702-1594-502E56EE30BB}"/>
              </a:ext>
            </a:extLst>
          </p:cNvPr>
          <p:cNvSpPr txBox="1"/>
          <p:nvPr/>
        </p:nvSpPr>
        <p:spPr>
          <a:xfrm>
            <a:off x="5075624" y="2806710"/>
            <a:ext cx="1995546" cy="461665"/>
          </a:xfrm>
          <a:prstGeom prst="rect">
            <a:avLst/>
          </a:prstGeom>
          <a:noFill/>
        </p:spPr>
        <p:txBody>
          <a:bodyPr wrap="none" rtlCol="0">
            <a:spAutoFit/>
          </a:bodyPr>
          <a:lstStyle/>
          <a:p>
            <a:r>
              <a:rPr lang="en-US" sz="2400" b="1" i="0" dirty="0">
                <a:solidFill>
                  <a:srgbClr val="333333"/>
                </a:solidFill>
                <a:effectLst/>
                <a:latin typeface="var(--e-global-typography-ff6d2e3-font-family)"/>
              </a:rPr>
              <a:t>Dan McCreary</a:t>
            </a:r>
            <a:endParaRPr lang="en-US" sz="2400" b="1" dirty="0"/>
          </a:p>
        </p:txBody>
      </p:sp>
    </p:spTree>
    <p:extLst>
      <p:ext uri="{BB962C8B-B14F-4D97-AF65-F5344CB8AC3E}">
        <p14:creationId xmlns:p14="http://schemas.microsoft.com/office/powerpoint/2010/main" val="226357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AF4C60-E623-EDD1-0B16-A9AB71AD641A}"/>
              </a:ext>
            </a:extLst>
          </p:cNvPr>
          <p:cNvSpPr>
            <a:spLocks noGrp="1"/>
          </p:cNvSpPr>
          <p:nvPr>
            <p:ph type="title"/>
          </p:nvPr>
        </p:nvSpPr>
        <p:spPr>
          <a:xfrm>
            <a:off x="579783" y="265734"/>
            <a:ext cx="10515600" cy="509518"/>
          </a:xfrm>
        </p:spPr>
        <p:txBody>
          <a:bodyPr/>
          <a:lstStyle/>
          <a:p>
            <a:r>
              <a:rPr lang="en-US" dirty="0"/>
              <a:t>Our Prediction</a:t>
            </a:r>
          </a:p>
        </p:txBody>
      </p:sp>
      <p:sp>
        <p:nvSpPr>
          <p:cNvPr id="6" name="Content Placeholder 5">
            <a:extLst>
              <a:ext uri="{FF2B5EF4-FFF2-40B4-BE49-F238E27FC236}">
                <a16:creationId xmlns:a16="http://schemas.microsoft.com/office/drawing/2014/main" id="{635145A8-C4A1-ABBF-82EA-16F15045A718}"/>
              </a:ext>
            </a:extLst>
          </p:cNvPr>
          <p:cNvSpPr>
            <a:spLocks noGrp="1"/>
          </p:cNvSpPr>
          <p:nvPr>
            <p:ph idx="1"/>
          </p:nvPr>
        </p:nvSpPr>
        <p:spPr/>
        <p:txBody>
          <a:bodyPr/>
          <a:lstStyle/>
          <a:p>
            <a:r>
              <a:rPr lang="en-US" dirty="0"/>
              <a:t>Intelligent Agents will have ten times more impact on Minnesota organizations than any of these other emerging technologies</a:t>
            </a:r>
          </a:p>
          <a:p>
            <a:pPr lvl="1"/>
            <a:r>
              <a:rPr lang="en-US" dirty="0"/>
              <a:t>Blockchain</a:t>
            </a:r>
          </a:p>
          <a:p>
            <a:pPr lvl="1"/>
            <a:r>
              <a:rPr lang="en-US" dirty="0"/>
              <a:t>AR/VR</a:t>
            </a:r>
          </a:p>
          <a:p>
            <a:pPr lvl="1"/>
            <a:r>
              <a:rPr lang="en-US" dirty="0"/>
              <a:t>Quantum computing</a:t>
            </a:r>
          </a:p>
          <a:p>
            <a:pPr lvl="1"/>
            <a:r>
              <a:rPr lang="en-US" dirty="0"/>
              <a:t>Crypto</a:t>
            </a:r>
          </a:p>
          <a:p>
            <a:pPr lvl="1"/>
            <a:r>
              <a:rPr lang="en-US" dirty="0"/>
              <a:t>Nuclear Fusion</a:t>
            </a:r>
          </a:p>
          <a:p>
            <a:pPr lvl="1"/>
            <a:r>
              <a:rPr lang="en-US" dirty="0"/>
              <a:t>Solar power</a:t>
            </a:r>
          </a:p>
          <a:p>
            <a:r>
              <a:rPr lang="en-US" dirty="0"/>
              <a:t>Most executives at Minnesota organizations are not prepared for advances in agentic AI</a:t>
            </a:r>
          </a:p>
        </p:txBody>
      </p:sp>
    </p:spTree>
    <p:extLst>
      <p:ext uri="{BB962C8B-B14F-4D97-AF65-F5344CB8AC3E}">
        <p14:creationId xmlns:p14="http://schemas.microsoft.com/office/powerpoint/2010/main" val="389156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0E7759-8B2E-0EED-DE27-F78C3BAED74A}"/>
              </a:ext>
            </a:extLst>
          </p:cNvPr>
          <p:cNvSpPr>
            <a:spLocks noGrp="1"/>
          </p:cNvSpPr>
          <p:nvPr>
            <p:ph type="title"/>
          </p:nvPr>
        </p:nvSpPr>
        <p:spPr>
          <a:xfrm>
            <a:off x="430696" y="166343"/>
            <a:ext cx="10515600" cy="817632"/>
          </a:xfrm>
        </p:spPr>
        <p:txBody>
          <a:bodyPr/>
          <a:lstStyle/>
          <a:p>
            <a:r>
              <a:rPr lang="en-US" dirty="0"/>
              <a:t>Outline of Today’s Talk</a:t>
            </a:r>
          </a:p>
        </p:txBody>
      </p:sp>
      <p:sp>
        <p:nvSpPr>
          <p:cNvPr id="6" name="Content Placeholder 5">
            <a:extLst>
              <a:ext uri="{FF2B5EF4-FFF2-40B4-BE49-F238E27FC236}">
                <a16:creationId xmlns:a16="http://schemas.microsoft.com/office/drawing/2014/main" id="{0EF18D16-374E-0B1E-2433-5529F96BDC4E}"/>
              </a:ext>
            </a:extLst>
          </p:cNvPr>
          <p:cNvSpPr>
            <a:spLocks noGrp="1"/>
          </p:cNvSpPr>
          <p:nvPr>
            <p:ph idx="1"/>
          </p:nvPr>
        </p:nvSpPr>
        <p:spPr>
          <a:xfrm>
            <a:off x="838200" y="1328668"/>
            <a:ext cx="10515600" cy="4351338"/>
          </a:xfrm>
        </p:spPr>
        <p:txBody>
          <a:bodyPr>
            <a:normAutofit lnSpcReduction="10000"/>
          </a:bodyPr>
          <a:lstStyle/>
          <a:p>
            <a:r>
              <a:rPr lang="en-US" dirty="0"/>
              <a:t>What are Intelligent Agents?</a:t>
            </a:r>
          </a:p>
          <a:p>
            <a:r>
              <a:rPr lang="en-US" dirty="0"/>
              <a:t>How are Intelligent Different from LLMs today?</a:t>
            </a:r>
          </a:p>
          <a:p>
            <a:r>
              <a:rPr lang="en-US" dirty="0"/>
              <a:t>GraphRAG – key emerging technology</a:t>
            </a:r>
          </a:p>
          <a:p>
            <a:r>
              <a:rPr lang="en-US" dirty="0"/>
              <a:t>Business Value – calculation cost and benefit for AI projects</a:t>
            </a:r>
          </a:p>
          <a:p>
            <a:r>
              <a:rPr lang="en-US" dirty="0"/>
              <a:t>Challenges of Calculating Current Business Value from Emerging Technologies – remember quantum and blockchain</a:t>
            </a:r>
          </a:p>
          <a:p>
            <a:r>
              <a:rPr lang="en-US" dirty="0"/>
              <a:t>Trend Analysis – how fast are agent technologies improving?</a:t>
            </a:r>
          </a:p>
          <a:p>
            <a:r>
              <a:rPr lang="en-US" dirty="0"/>
              <a:t>Impact for enterprise architecture</a:t>
            </a:r>
          </a:p>
          <a:p>
            <a:r>
              <a:rPr lang="en-US" dirty="0"/>
              <a:t>Three key recommendations</a:t>
            </a:r>
          </a:p>
          <a:p>
            <a:endParaRPr lang="en-US" dirty="0"/>
          </a:p>
        </p:txBody>
      </p:sp>
    </p:spTree>
    <p:extLst>
      <p:ext uri="{BB962C8B-B14F-4D97-AF65-F5344CB8AC3E}">
        <p14:creationId xmlns:p14="http://schemas.microsoft.com/office/powerpoint/2010/main" val="259552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CF2B-C7C0-87AA-2E32-B3384EBF79FC}"/>
              </a:ext>
            </a:extLst>
          </p:cNvPr>
          <p:cNvSpPr>
            <a:spLocks noGrp="1"/>
          </p:cNvSpPr>
          <p:nvPr>
            <p:ph type="title"/>
          </p:nvPr>
        </p:nvSpPr>
        <p:spPr>
          <a:xfrm>
            <a:off x="311426" y="154816"/>
            <a:ext cx="10515600" cy="1014827"/>
          </a:xfrm>
        </p:spPr>
        <p:txBody>
          <a:bodyPr/>
          <a:lstStyle/>
          <a:p>
            <a:r>
              <a:rPr lang="en-US" dirty="0"/>
              <a:t>What Are Intelligent Agents?</a:t>
            </a:r>
          </a:p>
        </p:txBody>
      </p:sp>
      <p:sp>
        <p:nvSpPr>
          <p:cNvPr id="3" name="Content Placeholder 2">
            <a:extLst>
              <a:ext uri="{FF2B5EF4-FFF2-40B4-BE49-F238E27FC236}">
                <a16:creationId xmlns:a16="http://schemas.microsoft.com/office/drawing/2014/main" id="{750C2204-6C6E-5181-AE10-B5D3E14BEDD3}"/>
              </a:ext>
            </a:extLst>
          </p:cNvPr>
          <p:cNvSpPr>
            <a:spLocks noGrp="1"/>
          </p:cNvSpPr>
          <p:nvPr>
            <p:ph idx="1"/>
          </p:nvPr>
        </p:nvSpPr>
        <p:spPr/>
        <p:txBody>
          <a:bodyPr>
            <a:normAutofit fontScale="92500" lnSpcReduction="20000"/>
          </a:bodyPr>
          <a:lstStyle/>
          <a:p>
            <a:pPr marL="0" indent="0">
              <a:buNone/>
            </a:pPr>
            <a:r>
              <a:rPr lang="en-US" dirty="0"/>
              <a:t>According to Andrew NG Agents have Four Key Architectural Differences</a:t>
            </a:r>
          </a:p>
          <a:p>
            <a:pPr marL="514350" indent="-514350">
              <a:buFont typeface="+mj-lt"/>
              <a:buAutoNum type="arabicPeriod"/>
            </a:pPr>
            <a:r>
              <a:rPr lang="en-US" b="1" dirty="0"/>
              <a:t>Autonomy and Decision-Making</a:t>
            </a:r>
            <a:r>
              <a:rPr lang="en-US" dirty="0"/>
              <a:t>: Intelligent agents can operate independently, making decisions to achieve goals, unlike LLMs, which respond only to prompts.</a:t>
            </a:r>
          </a:p>
          <a:p>
            <a:pPr marL="514350" indent="-514350">
              <a:buFont typeface="+mj-lt"/>
              <a:buAutoNum type="arabicPeriod"/>
            </a:pPr>
            <a:r>
              <a:rPr lang="en-US" b="1" dirty="0"/>
              <a:t>Iterative Workflows</a:t>
            </a:r>
            <a:r>
              <a:rPr lang="en-US" dirty="0"/>
              <a:t>: Intelligent agents refine their outputs through repeated cycles, while LLMs do not improve iteratively without external integration.</a:t>
            </a:r>
          </a:p>
          <a:p>
            <a:pPr marL="514350" indent="-514350">
              <a:buFont typeface="+mj-lt"/>
              <a:buAutoNum type="arabicPeriod"/>
            </a:pPr>
            <a:r>
              <a:rPr lang="en-US" b="1" dirty="0"/>
              <a:t>Tool Use and Environmental Interaction</a:t>
            </a:r>
            <a:r>
              <a:rPr lang="en-US" dirty="0"/>
              <a:t>: Intelligent agents interact with external tools and environments, whereas LLMs lack this capability.</a:t>
            </a:r>
          </a:p>
          <a:p>
            <a:pPr marL="514350" indent="-514350">
              <a:buFont typeface="+mj-lt"/>
              <a:buAutoNum type="arabicPeriod"/>
            </a:pPr>
            <a:r>
              <a:rPr lang="en-US" b="1" dirty="0"/>
              <a:t>Modular Design and Multi-Agent Collaboration</a:t>
            </a:r>
            <a:r>
              <a:rPr lang="en-US" dirty="0"/>
              <a:t>: Intelligent agents can work in multi-agent systems, solving complex problems together, unlike LLMs, which work in isolation.</a:t>
            </a:r>
          </a:p>
          <a:p>
            <a:endParaRPr lang="en-US" dirty="0"/>
          </a:p>
          <a:p>
            <a:endParaRPr lang="en-US" dirty="0"/>
          </a:p>
        </p:txBody>
      </p:sp>
    </p:spTree>
    <p:extLst>
      <p:ext uri="{BB962C8B-B14F-4D97-AF65-F5344CB8AC3E}">
        <p14:creationId xmlns:p14="http://schemas.microsoft.com/office/powerpoint/2010/main" val="135078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9D64-E57D-E650-FE3E-7A6F9D65B3C0}"/>
              </a:ext>
            </a:extLst>
          </p:cNvPr>
          <p:cNvSpPr>
            <a:spLocks noGrp="1"/>
          </p:cNvSpPr>
          <p:nvPr>
            <p:ph type="title"/>
          </p:nvPr>
        </p:nvSpPr>
        <p:spPr>
          <a:xfrm>
            <a:off x="291548" y="268356"/>
            <a:ext cx="10515600" cy="816045"/>
          </a:xfrm>
        </p:spPr>
        <p:txBody>
          <a:bodyPr/>
          <a:lstStyle/>
          <a:p>
            <a:r>
              <a:rPr lang="en-US" dirty="0"/>
              <a:t>How are Intelligent Agents Different?</a:t>
            </a:r>
          </a:p>
        </p:txBody>
      </p:sp>
      <p:sp>
        <p:nvSpPr>
          <p:cNvPr id="3" name="Content Placeholder 2">
            <a:extLst>
              <a:ext uri="{FF2B5EF4-FFF2-40B4-BE49-F238E27FC236}">
                <a16:creationId xmlns:a16="http://schemas.microsoft.com/office/drawing/2014/main" id="{1C918147-9F6C-D307-ECD8-30FCD83D16D2}"/>
              </a:ext>
            </a:extLst>
          </p:cNvPr>
          <p:cNvSpPr>
            <a:spLocks noGrp="1"/>
          </p:cNvSpPr>
          <p:nvPr>
            <p:ph idx="1"/>
          </p:nvPr>
        </p:nvSpPr>
        <p:spPr/>
        <p:txBody>
          <a:bodyPr/>
          <a:lstStyle/>
          <a:p>
            <a:r>
              <a:rPr lang="en-US" b="1" dirty="0"/>
              <a:t>Autonomy</a:t>
            </a:r>
            <a:r>
              <a:rPr lang="en-US" dirty="0"/>
              <a:t>: LLMs respond only when prompted, whereas intelligent agents proactively pursue goals.</a:t>
            </a:r>
          </a:p>
          <a:p>
            <a:r>
              <a:rPr lang="en-US" b="1" dirty="0"/>
              <a:t>Memory</a:t>
            </a:r>
            <a:r>
              <a:rPr lang="en-US" dirty="0"/>
              <a:t>: LLMs typically don’t have memory across sessions without external tools; agents can have memory and adapt iteratively.</a:t>
            </a:r>
          </a:p>
          <a:p>
            <a:r>
              <a:rPr lang="en-US" b="1" dirty="0"/>
              <a:t>Tool Usage</a:t>
            </a:r>
            <a:r>
              <a:rPr lang="en-US" dirty="0"/>
              <a:t>: LLMs need integration with external tools to perform actions, while intelligent agents have embedded mechanisms for interacting with the environment.</a:t>
            </a:r>
          </a:p>
          <a:p>
            <a:r>
              <a:rPr lang="en-US" b="1" dirty="0"/>
              <a:t>Collaboration</a:t>
            </a:r>
            <a:r>
              <a:rPr lang="en-US" dirty="0"/>
              <a:t>: Agents work together in a modular fashion to solve problems; LLMs work individually.</a:t>
            </a:r>
          </a:p>
        </p:txBody>
      </p:sp>
    </p:spTree>
    <p:extLst>
      <p:ext uri="{BB962C8B-B14F-4D97-AF65-F5344CB8AC3E}">
        <p14:creationId xmlns:p14="http://schemas.microsoft.com/office/powerpoint/2010/main" val="252875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3770-4DF0-B05B-5D31-D1DAEFF7B138}"/>
              </a:ext>
            </a:extLst>
          </p:cNvPr>
          <p:cNvSpPr>
            <a:spLocks noGrp="1"/>
          </p:cNvSpPr>
          <p:nvPr>
            <p:ph type="title"/>
          </p:nvPr>
        </p:nvSpPr>
        <p:spPr>
          <a:xfrm>
            <a:off x="569843" y="278296"/>
            <a:ext cx="10515600" cy="1024766"/>
          </a:xfrm>
        </p:spPr>
        <p:txBody>
          <a:bodyPr/>
          <a:lstStyle/>
          <a:p>
            <a:r>
              <a:rPr lang="en-US" dirty="0"/>
              <a:t>Calculating Today’s Agent Business Value</a:t>
            </a:r>
          </a:p>
        </p:txBody>
      </p:sp>
      <p:sp>
        <p:nvSpPr>
          <p:cNvPr id="3" name="Content Placeholder 2">
            <a:extLst>
              <a:ext uri="{FF2B5EF4-FFF2-40B4-BE49-F238E27FC236}">
                <a16:creationId xmlns:a16="http://schemas.microsoft.com/office/drawing/2014/main" id="{1EDEA2C7-7031-9FEF-80C5-5B4B95D6E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3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280A-2347-2CE0-E32A-2A07A4470EE1}"/>
              </a:ext>
            </a:extLst>
          </p:cNvPr>
          <p:cNvSpPr>
            <a:spLocks noGrp="1"/>
          </p:cNvSpPr>
          <p:nvPr>
            <p:ph type="title"/>
          </p:nvPr>
        </p:nvSpPr>
        <p:spPr>
          <a:xfrm>
            <a:off x="430696" y="353598"/>
            <a:ext cx="10515600" cy="816045"/>
          </a:xfrm>
        </p:spPr>
        <p:txBody>
          <a:bodyPr/>
          <a:lstStyle/>
          <a:p>
            <a:r>
              <a:rPr lang="en-US" dirty="0"/>
              <a:t>Challenges of Calculating Value of Emerging Tech</a:t>
            </a:r>
          </a:p>
        </p:txBody>
      </p:sp>
      <p:sp>
        <p:nvSpPr>
          <p:cNvPr id="3" name="Content Placeholder 2">
            <a:extLst>
              <a:ext uri="{FF2B5EF4-FFF2-40B4-BE49-F238E27FC236}">
                <a16:creationId xmlns:a16="http://schemas.microsoft.com/office/drawing/2014/main" id="{CD3BD9F7-1E3F-78F3-5CAC-891899DDA2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089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650</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Overpass</vt:lpstr>
      <vt:lpstr>var(--e-global-typography-ff6d2e3-font-family)</vt:lpstr>
      <vt:lpstr>Office Theme</vt:lpstr>
      <vt:lpstr>The Business Value of Intelligent Agents</vt:lpstr>
      <vt:lpstr>Description of Talk</vt:lpstr>
      <vt:lpstr>Our Presenters</vt:lpstr>
      <vt:lpstr>Our Prediction</vt:lpstr>
      <vt:lpstr>Outline of Today’s Talk</vt:lpstr>
      <vt:lpstr>What Are Intelligent Agents?</vt:lpstr>
      <vt:lpstr>How are Intelligent Agents Different?</vt:lpstr>
      <vt:lpstr>Calculating Today’s Agent Business Value</vt:lpstr>
      <vt:lpstr>Challenges of Calculating Value of Emerging Tech</vt:lpstr>
      <vt:lpstr>Trend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Fox</dc:creator>
  <cp:lastModifiedBy>Dan McCreary</cp:lastModifiedBy>
  <cp:revision>5</cp:revision>
  <dcterms:created xsi:type="dcterms:W3CDTF">2024-09-30T16:21:04Z</dcterms:created>
  <dcterms:modified xsi:type="dcterms:W3CDTF">2024-10-14T15:07:41Z</dcterms:modified>
</cp:coreProperties>
</file>