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256" r:id="rId2"/>
    <p:sldId id="416" r:id="rId3"/>
    <p:sldId id="286" r:id="rId4"/>
    <p:sldId id="287" r:id="rId5"/>
    <p:sldId id="413" r:id="rId6"/>
    <p:sldId id="288" r:id="rId7"/>
    <p:sldId id="281" r:id="rId8"/>
    <p:sldId id="283" r:id="rId9"/>
    <p:sldId id="282" r:id="rId10"/>
    <p:sldId id="410" r:id="rId11"/>
    <p:sldId id="279" r:id="rId12"/>
    <p:sldId id="266" r:id="rId13"/>
    <p:sldId id="271" r:id="rId14"/>
    <p:sldId id="414" r:id="rId15"/>
    <p:sldId id="272" r:id="rId16"/>
    <p:sldId id="273" r:id="rId17"/>
    <p:sldId id="408" r:id="rId18"/>
    <p:sldId id="274" r:id="rId19"/>
    <p:sldId id="275" r:id="rId20"/>
    <p:sldId id="276" r:id="rId21"/>
    <p:sldId id="277" r:id="rId22"/>
    <p:sldId id="280" r:id="rId23"/>
    <p:sldId id="260" r:id="rId24"/>
    <p:sldId id="259" r:id="rId25"/>
    <p:sldId id="459" r:id="rId26"/>
    <p:sldId id="460" r:id="rId27"/>
    <p:sldId id="261" r:id="rId28"/>
    <p:sldId id="262" r:id="rId29"/>
    <p:sldId id="263" r:id="rId30"/>
    <p:sldId id="269" r:id="rId31"/>
    <p:sldId id="268" r:id="rId32"/>
    <p:sldId id="267" r:id="rId33"/>
    <p:sldId id="264" r:id="rId34"/>
    <p:sldId id="265" r:id="rId35"/>
    <p:sldId id="278" r:id="rId36"/>
    <p:sldId id="412" r:id="rId37"/>
    <p:sldId id="395" r:id="rId38"/>
    <p:sldId id="411" r:id="rId39"/>
    <p:sldId id="415" r:id="rId40"/>
    <p:sldId id="284" r:id="rId41"/>
    <p:sldId id="45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5"/>
    <p:restoredTop sz="86236"/>
  </p:normalViewPr>
  <p:slideViewPr>
    <p:cSldViewPr snapToGrid="0" snapToObjects="1">
      <p:cViewPr varScale="1">
        <p:scale>
          <a:sx n="106" d="100"/>
          <a:sy n="106" d="100"/>
        </p:scale>
        <p:origin x="664" y="176"/>
      </p:cViewPr>
      <p:guideLst/>
    </p:cSldViewPr>
  </p:slideViewPr>
  <p:notesTextViewPr>
    <p:cViewPr>
      <p:scale>
        <a:sx n="1" d="1"/>
        <a:sy n="1" d="1"/>
      </p:scale>
      <p:origin x="0" y="0"/>
    </p:cViewPr>
  </p:notesTextViewPr>
  <p:notesViewPr>
    <p:cSldViewPr snapToGrid="0" snapToObjects="1">
      <p:cViewPr varScale="1">
        <p:scale>
          <a:sx n="94" d="100"/>
          <a:sy n="94" d="100"/>
        </p:scale>
        <p:origin x="228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B8551-9BFC-4E4A-85BF-A8B6B4F46AB6}" type="datetimeFigureOut">
              <a:rPr lang="en-US" smtClean="0"/>
              <a:t>5/4/21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18D6E-C76C-554B-93F6-46B096CB82C3}" type="slidenum">
              <a:rPr lang="en-US" smtClean="0"/>
              <a:t>‹#›</a:t>
            </a:fld>
            <a:endParaRPr lang="en-US"/>
          </a:p>
        </p:txBody>
      </p:sp>
    </p:spTree>
    <p:extLst>
      <p:ext uri="{BB962C8B-B14F-4D97-AF65-F5344CB8AC3E}">
        <p14:creationId xmlns:p14="http://schemas.microsoft.com/office/powerpoint/2010/main" val="8565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a:t>
            </a:r>
          </a:p>
        </p:txBody>
      </p:sp>
      <p:sp>
        <p:nvSpPr>
          <p:cNvPr id="4" name="Slide Number Placeholder 3"/>
          <p:cNvSpPr>
            <a:spLocks noGrp="1"/>
          </p:cNvSpPr>
          <p:nvPr>
            <p:ph type="sldNum" sz="quarter" idx="10"/>
          </p:nvPr>
        </p:nvSpPr>
        <p:spPr/>
        <p:txBody>
          <a:bodyPr/>
          <a:lstStyle/>
          <a:p>
            <a:fld id="{708EA56A-F1B3-4F1F-ACD0-DEC49C4A85DD}" type="slidenum">
              <a:rPr lang="en-US" smtClean="0"/>
              <a:pPr/>
              <a:t>3</a:t>
            </a:fld>
            <a:endParaRPr lang="en-US" dirty="0"/>
          </a:p>
        </p:txBody>
      </p:sp>
    </p:spTree>
    <p:extLst>
      <p:ext uri="{BB962C8B-B14F-4D97-AF65-F5344CB8AC3E}">
        <p14:creationId xmlns:p14="http://schemas.microsoft.com/office/powerpoint/2010/main" val="23884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 at Optum.</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4</a:t>
            </a:fld>
            <a:endParaRPr lang="en-US"/>
          </a:p>
        </p:txBody>
      </p:sp>
    </p:spTree>
    <p:extLst>
      <p:ext uri="{BB962C8B-B14F-4D97-AF65-F5344CB8AC3E}">
        <p14:creationId xmlns:p14="http://schemas.microsoft.com/office/powerpoint/2010/main" val="330392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db-engines.com</a:t>
            </a:r>
            <a:r>
              <a:rPr lang="en-US" dirty="0"/>
              <a:t>/</a:t>
            </a:r>
            <a:r>
              <a:rPr lang="en-US" dirty="0" err="1"/>
              <a:t>en</a:t>
            </a:r>
            <a:r>
              <a:rPr lang="en-US" dirty="0"/>
              <a:t>/</a:t>
            </a:r>
            <a:r>
              <a:rPr lang="en-US" dirty="0" err="1"/>
              <a:t>ranking_categories</a:t>
            </a:r>
            <a:endParaRPr lang="en-US" dirty="0"/>
          </a:p>
        </p:txBody>
      </p:sp>
      <p:sp>
        <p:nvSpPr>
          <p:cNvPr id="4" name="Slide Number Placeholder 3"/>
          <p:cNvSpPr>
            <a:spLocks noGrp="1"/>
          </p:cNvSpPr>
          <p:nvPr>
            <p:ph type="sldNum" sz="quarter" idx="10"/>
          </p:nvPr>
        </p:nvSpPr>
        <p:spPr/>
        <p:txBody>
          <a:bodyPr/>
          <a:lstStyle/>
          <a:p>
            <a:fld id="{BB6D38DD-AF93-9A4A-A336-39340BC39108}" type="slidenum">
              <a:rPr lang="en-US" smtClean="0"/>
              <a:t>6</a:t>
            </a:fld>
            <a:endParaRPr lang="en-US"/>
          </a:p>
        </p:txBody>
      </p:sp>
    </p:spTree>
    <p:extLst>
      <p:ext uri="{BB962C8B-B14F-4D97-AF65-F5344CB8AC3E}">
        <p14:creationId xmlns:p14="http://schemas.microsoft.com/office/powerpoint/2010/main" val="21087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towardsdatascience.com</a:t>
            </a:r>
            <a:r>
              <a:rPr lang="en-US" dirty="0"/>
              <a:t>/from-flatland-to-hog-heaven-the-four-lands-of-ekg-adoption-945571c09b67</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18</a:t>
            </a:fld>
            <a:endParaRPr lang="en-US"/>
          </a:p>
        </p:txBody>
      </p:sp>
    </p:spTree>
    <p:extLst>
      <p:ext uri="{BB962C8B-B14F-4D97-AF65-F5344CB8AC3E}">
        <p14:creationId xmlns:p14="http://schemas.microsoft.com/office/powerpoint/2010/main" val="339965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two regions of your data model:</a:t>
            </a:r>
          </a:p>
          <a:p>
            <a:pPr lvl="1"/>
            <a:r>
              <a:rPr lang="en-US" dirty="0"/>
              <a:t>The part of the world that you have modeled with precision.  We call this region the EKG region.</a:t>
            </a:r>
          </a:p>
          <a:p>
            <a:pPr lvl="1"/>
            <a:r>
              <a:rPr lang="en-US" dirty="0"/>
              <a:t>The part of the world that you have not modeled yet.  We call this the “region of chaos”</a:t>
            </a:r>
          </a:p>
          <a:p>
            <a:pPr lvl="1"/>
            <a:r>
              <a:rPr lang="en-US" dirty="0"/>
              <a:t>The border between the EKG and the region of chaos we will call “The Edge of Chaos”</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21</a:t>
            </a:fld>
            <a:endParaRPr lang="en-US"/>
          </a:p>
        </p:txBody>
      </p:sp>
    </p:spTree>
    <p:extLst>
      <p:ext uri="{BB962C8B-B14F-4D97-AF65-F5344CB8AC3E}">
        <p14:creationId xmlns:p14="http://schemas.microsoft.com/office/powerpoint/2010/main" val="14112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37</a:t>
            </a:fld>
            <a:endParaRPr lang="en-US"/>
          </a:p>
        </p:txBody>
      </p:sp>
    </p:spTree>
    <p:extLst>
      <p:ext uri="{BB962C8B-B14F-4D97-AF65-F5344CB8AC3E}">
        <p14:creationId xmlns:p14="http://schemas.microsoft.com/office/powerpoint/2010/main" val="20438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F2D0-C71A-0A47-A94B-F93DB89C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90E86-F5BA-3743-BE7A-4461A94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2BC79-0DA0-844C-B695-577C0DCF284A}"/>
              </a:ext>
            </a:extLst>
          </p:cNvPr>
          <p:cNvSpPr>
            <a:spLocks noGrp="1"/>
          </p:cNvSpPr>
          <p:nvPr>
            <p:ph type="dt" sz="half" idx="10"/>
          </p:nvPr>
        </p:nvSpPr>
        <p:spPr/>
        <p:txBody>
          <a:bodyPr/>
          <a:lstStyle/>
          <a:p>
            <a:fld id="{2B0D6BFE-46D4-C24E-9204-69FED389B6E2}" type="datetime1">
              <a:rPr lang="en-US" smtClean="0"/>
              <a:t>5/4/21</a:t>
            </a:fld>
            <a:endParaRPr lang="en-US"/>
          </a:p>
        </p:txBody>
      </p:sp>
      <p:sp>
        <p:nvSpPr>
          <p:cNvPr id="6" name="Slide Number Placeholder 5">
            <a:extLst>
              <a:ext uri="{FF2B5EF4-FFF2-40B4-BE49-F238E27FC236}">
                <a16:creationId xmlns:a16="http://schemas.microsoft.com/office/drawing/2014/main" id="{63176F21-A52D-FC4A-90C1-B4B38A9DC03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5498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C011-F745-254C-8FB4-85AF3EF20B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73D8B-1D12-A045-A021-2CBAFB617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7C579-237C-FE46-BF20-B7D34969D3B5}"/>
              </a:ext>
            </a:extLst>
          </p:cNvPr>
          <p:cNvSpPr>
            <a:spLocks noGrp="1"/>
          </p:cNvSpPr>
          <p:nvPr>
            <p:ph type="dt" sz="half" idx="10"/>
          </p:nvPr>
        </p:nvSpPr>
        <p:spPr/>
        <p:txBody>
          <a:bodyPr/>
          <a:lstStyle/>
          <a:p>
            <a:fld id="{18764C49-332E-A645-8B82-75B33FFBE427}" type="datetime1">
              <a:rPr lang="en-US" smtClean="0"/>
              <a:t>5/4/21</a:t>
            </a:fld>
            <a:endParaRPr lang="en-US"/>
          </a:p>
        </p:txBody>
      </p:sp>
      <p:sp>
        <p:nvSpPr>
          <p:cNvPr id="5" name="Footer Placeholder 4">
            <a:extLst>
              <a:ext uri="{FF2B5EF4-FFF2-40B4-BE49-F238E27FC236}">
                <a16:creationId xmlns:a16="http://schemas.microsoft.com/office/drawing/2014/main" id="{3EE9FBDC-CCC5-8B4C-BF9C-AD5EBB7234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E3C3C16-385C-8642-AE28-54B1EB0BA77B}"/>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68788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163-D20E-4848-8132-814AF77A8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62048-F47A-F441-89AE-C525495BC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85E8-FE70-E047-9112-C23EA2610E25}"/>
              </a:ext>
            </a:extLst>
          </p:cNvPr>
          <p:cNvSpPr>
            <a:spLocks noGrp="1"/>
          </p:cNvSpPr>
          <p:nvPr>
            <p:ph type="dt" sz="half" idx="10"/>
          </p:nvPr>
        </p:nvSpPr>
        <p:spPr/>
        <p:txBody>
          <a:bodyPr/>
          <a:lstStyle/>
          <a:p>
            <a:fld id="{0B9FFA7D-85FB-FB44-A9D1-D4C83F2CF2CB}" type="datetime1">
              <a:rPr lang="en-US" smtClean="0"/>
              <a:t>5/4/21</a:t>
            </a:fld>
            <a:endParaRPr lang="en-US"/>
          </a:p>
        </p:txBody>
      </p:sp>
      <p:sp>
        <p:nvSpPr>
          <p:cNvPr id="6" name="Slide Number Placeholder 5">
            <a:extLst>
              <a:ext uri="{FF2B5EF4-FFF2-40B4-BE49-F238E27FC236}">
                <a16:creationId xmlns:a16="http://schemas.microsoft.com/office/drawing/2014/main" id="{F5DA069D-026D-FC47-B386-C11B5BC01CD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37034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62F-2C03-4944-9893-5765D5992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2FFC3-4980-D845-80C7-8B8F41F36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E125-62A9-AD4C-B32E-7BD9268A5115}"/>
              </a:ext>
            </a:extLst>
          </p:cNvPr>
          <p:cNvSpPr>
            <a:spLocks noGrp="1"/>
          </p:cNvSpPr>
          <p:nvPr>
            <p:ph type="dt" sz="half" idx="10"/>
          </p:nvPr>
        </p:nvSpPr>
        <p:spPr/>
        <p:txBody>
          <a:bodyPr/>
          <a:lstStyle/>
          <a:p>
            <a:fld id="{196151F9-2A32-764C-8EF3-7CD7D0B450D8}" type="datetime1">
              <a:rPr lang="en-US" smtClean="0"/>
              <a:t>5/4/21</a:t>
            </a:fld>
            <a:endParaRPr lang="en-US"/>
          </a:p>
        </p:txBody>
      </p:sp>
      <p:sp>
        <p:nvSpPr>
          <p:cNvPr id="5" name="Footer Placeholder 4">
            <a:extLst>
              <a:ext uri="{FF2B5EF4-FFF2-40B4-BE49-F238E27FC236}">
                <a16:creationId xmlns:a16="http://schemas.microsoft.com/office/drawing/2014/main" id="{93ED99B4-1310-7641-9281-123532665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D76C0CA-FF93-994F-B144-ADC3EC99BC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44620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5BE1-4FB4-6340-BC01-52771794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FBBF3-F4BC-6A40-9960-69B718B9F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78D3B-65B8-6A46-9503-ABD2BA9C5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5A240-EC2B-634B-A8E4-33CDFF2131DC}"/>
              </a:ext>
            </a:extLst>
          </p:cNvPr>
          <p:cNvSpPr>
            <a:spLocks noGrp="1"/>
          </p:cNvSpPr>
          <p:nvPr>
            <p:ph type="dt" sz="half" idx="10"/>
          </p:nvPr>
        </p:nvSpPr>
        <p:spPr/>
        <p:txBody>
          <a:bodyPr/>
          <a:lstStyle/>
          <a:p>
            <a:fld id="{C9887BBF-38FB-E849-95CA-F8920E0C69E9}" type="datetime1">
              <a:rPr lang="en-US" smtClean="0"/>
              <a:t>5/4/21</a:t>
            </a:fld>
            <a:endParaRPr lang="en-US"/>
          </a:p>
        </p:txBody>
      </p:sp>
      <p:sp>
        <p:nvSpPr>
          <p:cNvPr id="7" name="Slide Number Placeholder 6">
            <a:extLst>
              <a:ext uri="{FF2B5EF4-FFF2-40B4-BE49-F238E27FC236}">
                <a16:creationId xmlns:a16="http://schemas.microsoft.com/office/drawing/2014/main" id="{DD4856C5-E0D4-4144-849C-E7451D1FD09F}"/>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61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6C3-6BBE-294A-9D2A-E2637F7FF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2523-F204-E144-89BB-20F22FD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D19B7-7344-8241-8F17-7D0FD4125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8EF6-A3B7-CF48-8A00-6C0C5A2DF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5FEB-AECB-344F-97C4-BE0469CD0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1EB05-12D7-0E46-AB53-1537CFCDDDB6}"/>
              </a:ext>
            </a:extLst>
          </p:cNvPr>
          <p:cNvSpPr>
            <a:spLocks noGrp="1"/>
          </p:cNvSpPr>
          <p:nvPr>
            <p:ph type="dt" sz="half" idx="10"/>
          </p:nvPr>
        </p:nvSpPr>
        <p:spPr/>
        <p:txBody>
          <a:bodyPr/>
          <a:lstStyle/>
          <a:p>
            <a:fld id="{32376774-6612-3340-AA76-66022F1C0349}" type="datetime1">
              <a:rPr lang="en-US" smtClean="0"/>
              <a:t>5/4/21</a:t>
            </a:fld>
            <a:endParaRPr lang="en-US"/>
          </a:p>
        </p:txBody>
      </p:sp>
      <p:sp>
        <p:nvSpPr>
          <p:cNvPr id="9" name="Slide Number Placeholder 8">
            <a:extLst>
              <a:ext uri="{FF2B5EF4-FFF2-40B4-BE49-F238E27FC236}">
                <a16:creationId xmlns:a16="http://schemas.microsoft.com/office/drawing/2014/main" id="{5D45C109-C684-494F-8BA8-531022B7383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93323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5/4/21</a:t>
            </a:fld>
            <a:endParaRPr lang="en-US"/>
          </a:p>
        </p:txBody>
      </p:sp>
      <p:sp>
        <p:nvSpPr>
          <p:cNvPr id="4" name="Footer Placeholder 3">
            <a:extLst>
              <a:ext uri="{FF2B5EF4-FFF2-40B4-BE49-F238E27FC236}">
                <a16:creationId xmlns:a16="http://schemas.microsoft.com/office/drawing/2014/main" id="{B7945A8E-BBF7-F74E-99B6-B0C6CE455A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20074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7574-C002-9743-98C5-4CA628DEF0ED}"/>
              </a:ext>
            </a:extLst>
          </p:cNvPr>
          <p:cNvSpPr>
            <a:spLocks noGrp="1"/>
          </p:cNvSpPr>
          <p:nvPr>
            <p:ph type="dt" sz="half" idx="10"/>
          </p:nvPr>
        </p:nvSpPr>
        <p:spPr/>
        <p:txBody>
          <a:bodyPr/>
          <a:lstStyle/>
          <a:p>
            <a:fld id="{B6177D00-4A33-8545-A014-1E74782871C7}" type="datetime1">
              <a:rPr lang="en-US" smtClean="0"/>
              <a:t>5/4/21</a:t>
            </a:fld>
            <a:endParaRPr lang="en-US"/>
          </a:p>
        </p:txBody>
      </p:sp>
      <p:sp>
        <p:nvSpPr>
          <p:cNvPr id="4" name="Slide Number Placeholder 3">
            <a:extLst>
              <a:ext uri="{FF2B5EF4-FFF2-40B4-BE49-F238E27FC236}">
                <a16:creationId xmlns:a16="http://schemas.microsoft.com/office/drawing/2014/main" id="{8A07714D-9678-1E4E-AC77-0997C89FEFE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16224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AA4-51C1-C845-BED0-81824458BC47}"/>
              </a:ext>
            </a:extLst>
          </p:cNvPr>
          <p:cNvSpPr>
            <a:spLocks noGrp="1"/>
          </p:cNvSpPr>
          <p:nvPr>
            <p:ph type="title"/>
          </p:nvPr>
        </p:nvSpPr>
        <p:spPr>
          <a:xfrm>
            <a:off x="839788" y="1480457"/>
            <a:ext cx="3932237" cy="57694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815E7AB-0B92-E746-BC49-FE4D384C35C2}"/>
              </a:ext>
            </a:extLst>
          </p:cNvPr>
          <p:cNvSpPr>
            <a:spLocks noGrp="1"/>
          </p:cNvSpPr>
          <p:nvPr>
            <p:ph idx="1"/>
          </p:nvPr>
        </p:nvSpPr>
        <p:spPr>
          <a:xfrm>
            <a:off x="5183188" y="1480457"/>
            <a:ext cx="6172200" cy="438059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606CC-0FC2-E74A-B1D5-350B5C39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33E4-F24A-7C4D-9534-8A79BE41705A}"/>
              </a:ext>
            </a:extLst>
          </p:cNvPr>
          <p:cNvSpPr>
            <a:spLocks noGrp="1"/>
          </p:cNvSpPr>
          <p:nvPr>
            <p:ph type="dt" sz="half" idx="10"/>
          </p:nvPr>
        </p:nvSpPr>
        <p:spPr/>
        <p:txBody>
          <a:bodyPr/>
          <a:lstStyle/>
          <a:p>
            <a:fld id="{6B8C1DA2-7456-6545-A251-AB128B1B3740}" type="datetime1">
              <a:rPr lang="en-US" smtClean="0"/>
              <a:t>5/4/21</a:t>
            </a:fld>
            <a:endParaRPr lang="en-US"/>
          </a:p>
        </p:txBody>
      </p:sp>
      <p:sp>
        <p:nvSpPr>
          <p:cNvPr id="7" name="Slide Number Placeholder 6">
            <a:extLst>
              <a:ext uri="{FF2B5EF4-FFF2-40B4-BE49-F238E27FC236}">
                <a16:creationId xmlns:a16="http://schemas.microsoft.com/office/drawing/2014/main" id="{A6EBFD54-BC8D-4E44-811B-1B9911C691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4170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A5A-2BE7-EB43-A949-B786B5E2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6BF54-E3C7-8D47-A851-7A0C452A6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C51C4-34E1-0846-A1A3-8E5AFCA7E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38C1-E875-FE43-8854-D9EA121AE067}"/>
              </a:ext>
            </a:extLst>
          </p:cNvPr>
          <p:cNvSpPr>
            <a:spLocks noGrp="1"/>
          </p:cNvSpPr>
          <p:nvPr>
            <p:ph type="dt" sz="half" idx="10"/>
          </p:nvPr>
        </p:nvSpPr>
        <p:spPr/>
        <p:txBody>
          <a:bodyPr/>
          <a:lstStyle/>
          <a:p>
            <a:fld id="{24BC7086-71CA-AB4E-83F1-7D5E225BD43E}" type="datetime1">
              <a:rPr lang="en-US" smtClean="0"/>
              <a:t>5/4/21</a:t>
            </a:fld>
            <a:endParaRPr lang="en-US"/>
          </a:p>
        </p:txBody>
      </p:sp>
      <p:sp>
        <p:nvSpPr>
          <p:cNvPr id="7" name="Slide Number Placeholder 6">
            <a:extLst>
              <a:ext uri="{FF2B5EF4-FFF2-40B4-BE49-F238E27FC236}">
                <a16:creationId xmlns:a16="http://schemas.microsoft.com/office/drawing/2014/main" id="{CCA22EFF-1739-DD40-B3DB-5AD382372D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11768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3B46A-5EE9-E145-ACA3-800916F6EB76}"/>
              </a:ext>
            </a:extLst>
          </p:cNvPr>
          <p:cNvSpPr>
            <a:spLocks noGrp="1"/>
          </p:cNvSpPr>
          <p:nvPr>
            <p:ph type="title"/>
          </p:nvPr>
        </p:nvSpPr>
        <p:spPr>
          <a:xfrm>
            <a:off x="397565" y="365126"/>
            <a:ext cx="10956235" cy="6924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84C28E7-535F-1746-901A-4BB229C0AC1B}"/>
              </a:ext>
            </a:extLst>
          </p:cNvPr>
          <p:cNvSpPr>
            <a:spLocks noGrp="1"/>
          </p:cNvSpPr>
          <p:nvPr>
            <p:ph type="body" idx="1"/>
          </p:nvPr>
        </p:nvSpPr>
        <p:spPr>
          <a:xfrm>
            <a:off x="725557" y="1386840"/>
            <a:ext cx="10628243" cy="4790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E6202B-C80A-7144-BD3B-CC17AA74B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0306-8690-5443-BFD2-27996FC1F00C}" type="datetime1">
              <a:rPr lang="en-US" smtClean="0"/>
              <a:t>5/4/21</a:t>
            </a:fld>
            <a:endParaRPr lang="en-US"/>
          </a:p>
        </p:txBody>
      </p:sp>
      <p:sp>
        <p:nvSpPr>
          <p:cNvPr id="6" name="Slide Number Placeholder 5">
            <a:extLst>
              <a:ext uri="{FF2B5EF4-FFF2-40B4-BE49-F238E27FC236}">
                <a16:creationId xmlns:a16="http://schemas.microsoft.com/office/drawing/2014/main" id="{2788309D-5A83-144F-8245-F9BD49FCF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E411-7D29-FF41-8363-58C7F0B695CE}" type="slidenum">
              <a:rPr lang="en-US" smtClean="0"/>
              <a:t>‹#›</a:t>
            </a:fld>
            <a:endParaRPr lang="en-US"/>
          </a:p>
        </p:txBody>
      </p:sp>
      <p:sp>
        <p:nvSpPr>
          <p:cNvPr id="7" name="Rectangle 6">
            <a:extLst>
              <a:ext uri="{FF2B5EF4-FFF2-40B4-BE49-F238E27FC236}">
                <a16:creationId xmlns:a16="http://schemas.microsoft.com/office/drawing/2014/main" id="{13E96F52-95D8-6040-918D-C3ADC9CB3DDB}"/>
              </a:ext>
            </a:extLst>
          </p:cNvPr>
          <p:cNvSpPr/>
          <p:nvPr userDrawn="1"/>
        </p:nvSpPr>
        <p:spPr>
          <a:xfrm>
            <a:off x="397565" y="1057620"/>
            <a:ext cx="10956235" cy="187286"/>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3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unsplash.com/@brunovdkraan?utm_source=medium&amp;utm_medium=referral"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unsplash.com/?utm_source=medium&amp;utm_medium=referra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Selfishnes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838512-5F10-974D-AC8C-CF353D225C1E}"/>
              </a:ext>
            </a:extLst>
          </p:cNvPr>
          <p:cNvPicPr>
            <a:picLocks noChangeAspect="1"/>
          </p:cNvPicPr>
          <p:nvPr/>
        </p:nvPicPr>
        <p:blipFill>
          <a:blip r:embed="rId2"/>
          <a:stretch>
            <a:fillRect/>
          </a:stretch>
        </p:blipFill>
        <p:spPr>
          <a:xfrm>
            <a:off x="70994" y="13890"/>
            <a:ext cx="12049246" cy="6830219"/>
          </a:xfrm>
          <a:prstGeom prst="rect">
            <a:avLst/>
          </a:prstGeom>
        </p:spPr>
      </p:pic>
      <p:sp>
        <p:nvSpPr>
          <p:cNvPr id="2" name="Title 1">
            <a:extLst>
              <a:ext uri="{FF2B5EF4-FFF2-40B4-BE49-F238E27FC236}">
                <a16:creationId xmlns:a16="http://schemas.microsoft.com/office/drawing/2014/main" id="{59629D37-6F30-C148-A5CF-F09581FCA063}"/>
              </a:ext>
            </a:extLst>
          </p:cNvPr>
          <p:cNvSpPr>
            <a:spLocks noGrp="1"/>
          </p:cNvSpPr>
          <p:nvPr>
            <p:ph type="ctrTitle"/>
          </p:nvPr>
        </p:nvSpPr>
        <p:spPr>
          <a:xfrm>
            <a:off x="1795622" y="1002111"/>
            <a:ext cx="9144000" cy="2387600"/>
          </a:xfrm>
        </p:spPr>
        <p:txBody>
          <a:bodyPr/>
          <a:lstStyle/>
          <a:p>
            <a:r>
              <a:rPr lang="en-US" dirty="0"/>
              <a:t>Graphs &amp; Systems Thinking Workshop</a:t>
            </a:r>
          </a:p>
        </p:txBody>
      </p:sp>
      <p:sp>
        <p:nvSpPr>
          <p:cNvPr id="3" name="Subtitle 2">
            <a:extLst>
              <a:ext uri="{FF2B5EF4-FFF2-40B4-BE49-F238E27FC236}">
                <a16:creationId xmlns:a16="http://schemas.microsoft.com/office/drawing/2014/main" id="{F6EE36A8-6D91-CE48-ADD8-C7832F11E4CD}"/>
              </a:ext>
            </a:extLst>
          </p:cNvPr>
          <p:cNvSpPr>
            <a:spLocks noGrp="1"/>
          </p:cNvSpPr>
          <p:nvPr>
            <p:ph type="subTitle" idx="1"/>
          </p:nvPr>
        </p:nvSpPr>
        <p:spPr>
          <a:xfrm>
            <a:off x="752354" y="3873841"/>
            <a:ext cx="10187268" cy="1655762"/>
          </a:xfrm>
        </p:spPr>
        <p:txBody>
          <a:bodyPr>
            <a:normAutofit lnSpcReduction="10000"/>
          </a:bodyPr>
          <a:lstStyle/>
          <a:p>
            <a:r>
              <a:rPr lang="en-US" dirty="0"/>
              <a:t>Using Systems Thinking to Guide Enterprise Knowledge Graph Adoption</a:t>
            </a:r>
          </a:p>
          <a:p>
            <a:endParaRPr lang="en-US" dirty="0"/>
          </a:p>
          <a:p>
            <a:endParaRPr lang="en-US" dirty="0"/>
          </a:p>
          <a:p>
            <a:r>
              <a:rPr lang="en-US" dirty="0"/>
              <a:t>Dan McCreary</a:t>
            </a:r>
          </a:p>
        </p:txBody>
      </p:sp>
      <p:sp>
        <p:nvSpPr>
          <p:cNvPr id="5" name="Slide Number Placeholder 4">
            <a:extLst>
              <a:ext uri="{FF2B5EF4-FFF2-40B4-BE49-F238E27FC236}">
                <a16:creationId xmlns:a16="http://schemas.microsoft.com/office/drawing/2014/main" id="{3463247B-8814-C741-9426-3974E26D33F8}"/>
              </a:ext>
            </a:extLst>
          </p:cNvPr>
          <p:cNvSpPr>
            <a:spLocks noGrp="1"/>
          </p:cNvSpPr>
          <p:nvPr>
            <p:ph type="sldNum" sz="quarter" idx="12"/>
          </p:nvPr>
        </p:nvSpPr>
        <p:spPr/>
        <p:txBody>
          <a:bodyPr/>
          <a:lstStyle/>
          <a:p>
            <a:fld id="{7269E411-7D29-FF41-8363-58C7F0B695CE}" type="slidenum">
              <a:rPr lang="en-US" smtClean="0"/>
              <a:t>1</a:t>
            </a:fld>
            <a:endParaRPr lang="en-US"/>
          </a:p>
        </p:txBody>
      </p:sp>
      <p:sp>
        <p:nvSpPr>
          <p:cNvPr id="6" name="TextBox 5">
            <a:extLst>
              <a:ext uri="{FF2B5EF4-FFF2-40B4-BE49-F238E27FC236}">
                <a16:creationId xmlns:a16="http://schemas.microsoft.com/office/drawing/2014/main" id="{8CBB7FF6-443B-674C-86FB-43B650A2AE05}"/>
              </a:ext>
            </a:extLst>
          </p:cNvPr>
          <p:cNvSpPr txBox="1"/>
          <p:nvPr/>
        </p:nvSpPr>
        <p:spPr>
          <a:xfrm>
            <a:off x="1035767" y="8511494"/>
            <a:ext cx="1519711" cy="369332"/>
          </a:xfrm>
          <a:prstGeom prst="rect">
            <a:avLst/>
          </a:prstGeom>
          <a:noFill/>
        </p:spPr>
        <p:txBody>
          <a:bodyPr wrap="none" rtlCol="0">
            <a:spAutoFit/>
          </a:bodyPr>
          <a:lstStyle/>
          <a:p>
            <a:r>
              <a:rPr lang="en-US" dirty="0"/>
              <a:t>Dan McCreary</a:t>
            </a:r>
          </a:p>
        </p:txBody>
      </p:sp>
    </p:spTree>
    <p:extLst>
      <p:ext uri="{BB962C8B-B14F-4D97-AF65-F5344CB8AC3E}">
        <p14:creationId xmlns:p14="http://schemas.microsoft.com/office/powerpoint/2010/main" val="827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28B-AB10-FC42-BB54-4D34DF3CF850}"/>
              </a:ext>
            </a:extLst>
          </p:cNvPr>
          <p:cNvSpPr>
            <a:spLocks noGrp="1"/>
          </p:cNvSpPr>
          <p:nvPr>
            <p:ph type="title"/>
          </p:nvPr>
        </p:nvSpPr>
        <p:spPr/>
        <p:txBody>
          <a:bodyPr>
            <a:normAutofit fontScale="90000"/>
          </a:bodyPr>
          <a:lstStyle/>
          <a:p>
            <a:r>
              <a:rPr lang="en-US" dirty="0"/>
              <a:t>Outline for the Workshop</a:t>
            </a:r>
          </a:p>
        </p:txBody>
      </p:sp>
      <p:sp>
        <p:nvSpPr>
          <p:cNvPr id="3" name="Content Placeholder 2">
            <a:extLst>
              <a:ext uri="{FF2B5EF4-FFF2-40B4-BE49-F238E27FC236}">
                <a16:creationId xmlns:a16="http://schemas.microsoft.com/office/drawing/2014/main" id="{B919686F-37FB-2E41-9942-7A5EB33AB70D}"/>
              </a:ext>
            </a:extLst>
          </p:cNvPr>
          <p:cNvSpPr>
            <a:spLocks noGrp="1"/>
          </p:cNvSpPr>
          <p:nvPr>
            <p:ph idx="1"/>
          </p:nvPr>
        </p:nvSpPr>
        <p:spPr>
          <a:xfrm>
            <a:off x="725557" y="1566227"/>
            <a:ext cx="10628243" cy="4790123"/>
          </a:xfrm>
        </p:spPr>
        <p:txBody>
          <a:bodyPr>
            <a:normAutofit fontScale="92500" lnSpcReduction="20000"/>
          </a:bodyPr>
          <a:lstStyle/>
          <a:p>
            <a:r>
              <a:rPr lang="en-US" dirty="0"/>
              <a:t>What is an Enterprise Knowledge Graph?</a:t>
            </a:r>
          </a:p>
          <a:p>
            <a:r>
              <a:rPr lang="en-US" dirty="0"/>
              <a:t>What is Systems Thinking?</a:t>
            </a:r>
          </a:p>
          <a:p>
            <a:r>
              <a:rPr lang="en-US" dirty="0"/>
              <a:t>What are predictive graph models?</a:t>
            </a:r>
          </a:p>
          <a:p>
            <a:r>
              <a:rPr lang="en-US" dirty="0"/>
              <a:t>What are feedback loops?</a:t>
            </a:r>
          </a:p>
          <a:p>
            <a:r>
              <a:rPr lang="en-US" dirty="0"/>
              <a:t>What are externalities?</a:t>
            </a:r>
          </a:p>
          <a:p>
            <a:r>
              <a:rPr lang="en-US" dirty="0"/>
              <a:t>How do we look for unintended consequences?</a:t>
            </a:r>
          </a:p>
          <a:p>
            <a:r>
              <a:rPr lang="en-US" dirty="0"/>
              <a:t>How do we decide what new data to model?</a:t>
            </a:r>
          </a:p>
          <a:p>
            <a:r>
              <a:rPr lang="en-US" dirty="0"/>
              <a:t>How do large, diverse connected datasets change the way we think?</a:t>
            </a:r>
          </a:p>
          <a:p>
            <a:r>
              <a:rPr lang="en-US" dirty="0"/>
              <a:t>What new insights can we discover?</a:t>
            </a:r>
          </a:p>
          <a:p>
            <a:r>
              <a:rPr lang="en-US" dirty="0"/>
              <a:t>How do we decide what datasets can provide the most value to our system?</a:t>
            </a:r>
            <a:br>
              <a:rPr lang="en-US" dirty="0"/>
            </a:br>
            <a:endParaRPr lang="en-US" dirty="0"/>
          </a:p>
        </p:txBody>
      </p:sp>
      <p:sp>
        <p:nvSpPr>
          <p:cNvPr id="4" name="Slide Number Placeholder 3">
            <a:extLst>
              <a:ext uri="{FF2B5EF4-FFF2-40B4-BE49-F238E27FC236}">
                <a16:creationId xmlns:a16="http://schemas.microsoft.com/office/drawing/2014/main" id="{7F4622ED-BB1E-4B49-937A-CC08C1837D8D}"/>
              </a:ext>
            </a:extLst>
          </p:cNvPr>
          <p:cNvSpPr>
            <a:spLocks noGrp="1"/>
          </p:cNvSpPr>
          <p:nvPr>
            <p:ph type="sldNum" sz="quarter" idx="12"/>
          </p:nvPr>
        </p:nvSpPr>
        <p:spPr/>
        <p:txBody>
          <a:bodyPr/>
          <a:lstStyle/>
          <a:p>
            <a:fld id="{7269E411-7D29-FF41-8363-58C7F0B695CE}" type="slidenum">
              <a:rPr lang="en-US" smtClean="0"/>
              <a:t>10</a:t>
            </a:fld>
            <a:endParaRPr lang="en-US"/>
          </a:p>
        </p:txBody>
      </p:sp>
    </p:spTree>
    <p:extLst>
      <p:ext uri="{BB962C8B-B14F-4D97-AF65-F5344CB8AC3E}">
        <p14:creationId xmlns:p14="http://schemas.microsoft.com/office/powerpoint/2010/main" val="16145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3ECB-8986-DB49-9E9C-E57DA32A25DB}"/>
              </a:ext>
            </a:extLst>
          </p:cNvPr>
          <p:cNvSpPr>
            <a:spLocks noGrp="1"/>
          </p:cNvSpPr>
          <p:nvPr>
            <p:ph type="title"/>
          </p:nvPr>
        </p:nvSpPr>
        <p:spPr/>
        <p:txBody>
          <a:bodyPr>
            <a:normAutofit fontScale="90000"/>
          </a:bodyPr>
          <a:lstStyle/>
          <a:p>
            <a:r>
              <a:rPr lang="en-US" dirty="0"/>
              <a:t>Workshop Philosophy</a:t>
            </a:r>
          </a:p>
        </p:txBody>
      </p:sp>
      <p:sp>
        <p:nvSpPr>
          <p:cNvPr id="3" name="Content Placeholder 2">
            <a:extLst>
              <a:ext uri="{FF2B5EF4-FFF2-40B4-BE49-F238E27FC236}">
                <a16:creationId xmlns:a16="http://schemas.microsoft.com/office/drawing/2014/main" id="{22D54AD9-DBE6-CB4F-A33E-1F0FA53B63E1}"/>
              </a:ext>
            </a:extLst>
          </p:cNvPr>
          <p:cNvSpPr>
            <a:spLocks noGrp="1"/>
          </p:cNvSpPr>
          <p:nvPr>
            <p:ph idx="1"/>
          </p:nvPr>
        </p:nvSpPr>
        <p:spPr/>
        <p:txBody>
          <a:bodyPr>
            <a:normAutofit/>
          </a:bodyPr>
          <a:lstStyle/>
          <a:p>
            <a:r>
              <a:rPr lang="en-US" sz="3600" dirty="0"/>
              <a:t>1/3 lecture – light introduction</a:t>
            </a:r>
          </a:p>
          <a:p>
            <a:r>
              <a:rPr lang="en-US" sz="3600" dirty="0"/>
              <a:t>1/3 trying out systems thinking on your challenges</a:t>
            </a:r>
          </a:p>
          <a:p>
            <a:r>
              <a:rPr lang="en-US" sz="3600" dirty="0"/>
              <a:t>1/3 shared analysis of what worked/what did not work</a:t>
            </a:r>
          </a:p>
        </p:txBody>
      </p:sp>
      <p:sp>
        <p:nvSpPr>
          <p:cNvPr id="5" name="Slide Number Placeholder 4">
            <a:extLst>
              <a:ext uri="{FF2B5EF4-FFF2-40B4-BE49-F238E27FC236}">
                <a16:creationId xmlns:a16="http://schemas.microsoft.com/office/drawing/2014/main" id="{8AFBABB4-3CCD-EE41-930F-4CEA05C74CC0}"/>
              </a:ext>
            </a:extLst>
          </p:cNvPr>
          <p:cNvSpPr>
            <a:spLocks noGrp="1"/>
          </p:cNvSpPr>
          <p:nvPr>
            <p:ph type="sldNum" sz="quarter" idx="12"/>
          </p:nvPr>
        </p:nvSpPr>
        <p:spPr/>
        <p:txBody>
          <a:bodyPr/>
          <a:lstStyle/>
          <a:p>
            <a:fld id="{7269E411-7D29-FF41-8363-58C7F0B695CE}" type="slidenum">
              <a:rPr lang="en-US" smtClean="0"/>
              <a:t>11</a:t>
            </a:fld>
            <a:endParaRPr lang="en-US"/>
          </a:p>
        </p:txBody>
      </p:sp>
    </p:spTree>
    <p:extLst>
      <p:ext uri="{BB962C8B-B14F-4D97-AF65-F5344CB8AC3E}">
        <p14:creationId xmlns:p14="http://schemas.microsoft.com/office/powerpoint/2010/main" val="122121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267-68FE-8D40-B4D4-A67F09CC80E6}"/>
              </a:ext>
            </a:extLst>
          </p:cNvPr>
          <p:cNvSpPr>
            <a:spLocks noGrp="1"/>
          </p:cNvSpPr>
          <p:nvPr>
            <p:ph type="title"/>
          </p:nvPr>
        </p:nvSpPr>
        <p:spPr/>
        <p:txBody>
          <a:bodyPr>
            <a:normAutofit fontScale="90000"/>
          </a:bodyPr>
          <a:lstStyle/>
          <a:p>
            <a:r>
              <a:rPr lang="en-US" dirty="0"/>
              <a:t>Class Structure</a:t>
            </a:r>
          </a:p>
        </p:txBody>
      </p:sp>
      <p:sp>
        <p:nvSpPr>
          <p:cNvPr id="3" name="Content Placeholder 2">
            <a:extLst>
              <a:ext uri="{FF2B5EF4-FFF2-40B4-BE49-F238E27FC236}">
                <a16:creationId xmlns:a16="http://schemas.microsoft.com/office/drawing/2014/main" id="{3BA2C663-2818-6E40-BDD2-2EB0CDBDE36F}"/>
              </a:ext>
            </a:extLst>
          </p:cNvPr>
          <p:cNvSpPr>
            <a:spLocks noGrp="1"/>
          </p:cNvSpPr>
          <p:nvPr>
            <p:ph idx="1"/>
          </p:nvPr>
        </p:nvSpPr>
        <p:spPr>
          <a:xfrm>
            <a:off x="2851484" y="1395663"/>
            <a:ext cx="8502315" cy="4781300"/>
          </a:xfrm>
        </p:spPr>
        <p:txBody>
          <a:bodyPr>
            <a:normAutofit fontScale="77500" lnSpcReduction="20000"/>
          </a:bodyPr>
          <a:lstStyle/>
          <a:p>
            <a:r>
              <a:rPr lang="en-US" dirty="0"/>
              <a:t>4 hours wall-clock time – 4 50-minute sessions with 10-minute breaks between sessions</a:t>
            </a:r>
          </a:p>
          <a:p>
            <a:r>
              <a:rPr lang="en-US" dirty="0"/>
              <a:t>Part 1: </a:t>
            </a:r>
            <a:r>
              <a:rPr lang="en-US" b="1" dirty="0"/>
              <a:t>Introduction</a:t>
            </a:r>
          </a:p>
          <a:p>
            <a:pPr lvl="1"/>
            <a:r>
              <a:rPr lang="en-US" dirty="0"/>
              <a:t>50 minutes overview of graph systems thinking</a:t>
            </a:r>
          </a:p>
          <a:p>
            <a:pPr lvl="1"/>
            <a:r>
              <a:rPr lang="en-US" dirty="0"/>
              <a:t>EKG assumptions, causal loop diagrams</a:t>
            </a:r>
          </a:p>
          <a:p>
            <a:r>
              <a:rPr lang="en-US" dirty="0"/>
              <a:t>Part 2: </a:t>
            </a:r>
            <a:r>
              <a:rPr lang="en-US" b="1" dirty="0"/>
              <a:t>Try It</a:t>
            </a:r>
          </a:p>
          <a:p>
            <a:pPr lvl="1"/>
            <a:r>
              <a:rPr lang="en-US" dirty="0"/>
              <a:t>35 minutes, 15 minutes - analysis</a:t>
            </a:r>
          </a:p>
          <a:p>
            <a:pPr lvl="1"/>
            <a:r>
              <a:rPr lang="en-US" dirty="0"/>
              <a:t>Draw causal loop diagrams for things that might impact your EKG evolution</a:t>
            </a:r>
          </a:p>
          <a:p>
            <a:r>
              <a:rPr lang="en-US" dirty="0"/>
              <a:t>Part 3: Refine Connected Emergence</a:t>
            </a:r>
          </a:p>
          <a:p>
            <a:pPr lvl="1"/>
            <a:r>
              <a:rPr lang="en-US" dirty="0"/>
              <a:t>How does connecting new data sources trigger insight?</a:t>
            </a:r>
          </a:p>
          <a:p>
            <a:pPr lvl="1"/>
            <a:r>
              <a:rPr lang="en-US" dirty="0"/>
              <a:t>Exercise: Predict new insights</a:t>
            </a:r>
          </a:p>
          <a:p>
            <a:r>
              <a:rPr lang="en-US" dirty="0"/>
              <a:t>Part 4: Working Session</a:t>
            </a:r>
          </a:p>
          <a:p>
            <a:pPr lvl="1"/>
            <a:r>
              <a:rPr lang="en-US" dirty="0"/>
              <a:t>Break up into groups</a:t>
            </a:r>
          </a:p>
          <a:p>
            <a:pPr lvl="1"/>
            <a:r>
              <a:rPr lang="en-US" dirty="0"/>
              <a:t>35 minutes: Focus on key problems that you are interested in</a:t>
            </a:r>
          </a:p>
          <a:p>
            <a:pPr lvl="1"/>
            <a:r>
              <a:rPr lang="en-US" dirty="0"/>
              <a:t>Final 15 minutes: share results</a:t>
            </a:r>
          </a:p>
        </p:txBody>
      </p:sp>
      <p:sp>
        <p:nvSpPr>
          <p:cNvPr id="5" name="Slide Number Placeholder 4">
            <a:extLst>
              <a:ext uri="{FF2B5EF4-FFF2-40B4-BE49-F238E27FC236}">
                <a16:creationId xmlns:a16="http://schemas.microsoft.com/office/drawing/2014/main" id="{0A486D03-39A3-C643-818E-6B1EA085EB8D}"/>
              </a:ext>
            </a:extLst>
          </p:cNvPr>
          <p:cNvSpPr>
            <a:spLocks noGrp="1"/>
          </p:cNvSpPr>
          <p:nvPr>
            <p:ph type="sldNum" sz="quarter" idx="12"/>
          </p:nvPr>
        </p:nvSpPr>
        <p:spPr/>
        <p:txBody>
          <a:bodyPr/>
          <a:lstStyle/>
          <a:p>
            <a:fld id="{7269E411-7D29-FF41-8363-58C7F0B695CE}" type="slidenum">
              <a:rPr lang="en-US" smtClean="0"/>
              <a:t>12</a:t>
            </a:fld>
            <a:endParaRPr lang="en-US"/>
          </a:p>
        </p:txBody>
      </p:sp>
      <p:sp>
        <p:nvSpPr>
          <p:cNvPr id="6" name="Rectangle 5">
            <a:extLst>
              <a:ext uri="{FF2B5EF4-FFF2-40B4-BE49-F238E27FC236}">
                <a16:creationId xmlns:a16="http://schemas.microsoft.com/office/drawing/2014/main" id="{E4AD6983-46A4-AC4C-993F-56DC23FFC4DE}"/>
              </a:ext>
            </a:extLst>
          </p:cNvPr>
          <p:cNvSpPr/>
          <p:nvPr/>
        </p:nvSpPr>
        <p:spPr>
          <a:xfrm>
            <a:off x="1307425" y="1910461"/>
            <a:ext cx="930443" cy="73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7" name="Rectangle 6">
            <a:extLst>
              <a:ext uri="{FF2B5EF4-FFF2-40B4-BE49-F238E27FC236}">
                <a16:creationId xmlns:a16="http://schemas.microsoft.com/office/drawing/2014/main" id="{FC89B1A3-5BBB-CA46-8524-68F676680CB2}"/>
              </a:ext>
            </a:extLst>
          </p:cNvPr>
          <p:cNvSpPr/>
          <p:nvPr/>
        </p:nvSpPr>
        <p:spPr>
          <a:xfrm>
            <a:off x="1307425" y="2672915"/>
            <a:ext cx="930443" cy="212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8" name="Rectangle 7">
            <a:extLst>
              <a:ext uri="{FF2B5EF4-FFF2-40B4-BE49-F238E27FC236}">
                <a16:creationId xmlns:a16="http://schemas.microsoft.com/office/drawing/2014/main" id="{54371014-6947-4F4E-8423-93E02FAA307E}"/>
              </a:ext>
            </a:extLst>
          </p:cNvPr>
          <p:cNvSpPr/>
          <p:nvPr/>
        </p:nvSpPr>
        <p:spPr>
          <a:xfrm>
            <a:off x="1307430" y="3852537"/>
            <a:ext cx="930443" cy="2007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9" name="Rectangle 8">
            <a:extLst>
              <a:ext uri="{FF2B5EF4-FFF2-40B4-BE49-F238E27FC236}">
                <a16:creationId xmlns:a16="http://schemas.microsoft.com/office/drawing/2014/main" id="{BB2CCF7C-65A6-9E4A-95DB-6A5D04BF6199}"/>
              </a:ext>
            </a:extLst>
          </p:cNvPr>
          <p:cNvSpPr/>
          <p:nvPr/>
        </p:nvSpPr>
        <p:spPr>
          <a:xfrm>
            <a:off x="1307425" y="5014589"/>
            <a:ext cx="930443" cy="276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10" name="Rectangle 9">
            <a:extLst>
              <a:ext uri="{FF2B5EF4-FFF2-40B4-BE49-F238E27FC236}">
                <a16:creationId xmlns:a16="http://schemas.microsoft.com/office/drawing/2014/main" id="{AB30C671-1B97-074A-9A11-DAD865600318}"/>
              </a:ext>
            </a:extLst>
          </p:cNvPr>
          <p:cNvSpPr/>
          <p:nvPr/>
        </p:nvSpPr>
        <p:spPr>
          <a:xfrm>
            <a:off x="1319459" y="3609423"/>
            <a:ext cx="930443" cy="248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1" name="Rectangle 10">
            <a:extLst>
              <a:ext uri="{FF2B5EF4-FFF2-40B4-BE49-F238E27FC236}">
                <a16:creationId xmlns:a16="http://schemas.microsoft.com/office/drawing/2014/main" id="{D8D860B8-8764-3C4E-B06C-FEC04D8B59E5}"/>
              </a:ext>
            </a:extLst>
          </p:cNvPr>
          <p:cNvSpPr/>
          <p:nvPr/>
        </p:nvSpPr>
        <p:spPr>
          <a:xfrm>
            <a:off x="1307429" y="2887015"/>
            <a:ext cx="930443" cy="7370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4" name="Rectangle 13">
            <a:extLst>
              <a:ext uri="{FF2B5EF4-FFF2-40B4-BE49-F238E27FC236}">
                <a16:creationId xmlns:a16="http://schemas.microsoft.com/office/drawing/2014/main" id="{E6650640-2E9D-B345-B174-E0AC09800FFD}"/>
              </a:ext>
            </a:extLst>
          </p:cNvPr>
          <p:cNvSpPr/>
          <p:nvPr/>
        </p:nvSpPr>
        <p:spPr>
          <a:xfrm>
            <a:off x="1307428" y="4049305"/>
            <a:ext cx="930443" cy="4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15" name="Rectangle 14">
            <a:extLst>
              <a:ext uri="{FF2B5EF4-FFF2-40B4-BE49-F238E27FC236}">
                <a16:creationId xmlns:a16="http://schemas.microsoft.com/office/drawing/2014/main" id="{A4E32DEC-6548-794F-A773-F0C23E8EAA24}"/>
              </a:ext>
            </a:extLst>
          </p:cNvPr>
          <p:cNvSpPr/>
          <p:nvPr/>
        </p:nvSpPr>
        <p:spPr>
          <a:xfrm>
            <a:off x="1307425" y="4475079"/>
            <a:ext cx="930443" cy="27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6" name="Rectangle 15">
            <a:extLst>
              <a:ext uri="{FF2B5EF4-FFF2-40B4-BE49-F238E27FC236}">
                <a16:creationId xmlns:a16="http://schemas.microsoft.com/office/drawing/2014/main" id="{5DA39A0D-D483-7347-9288-DA8D309CA36C}"/>
              </a:ext>
            </a:extLst>
          </p:cNvPr>
          <p:cNvSpPr/>
          <p:nvPr/>
        </p:nvSpPr>
        <p:spPr>
          <a:xfrm>
            <a:off x="1319461" y="4779180"/>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7" name="Rectangle 16">
            <a:extLst>
              <a:ext uri="{FF2B5EF4-FFF2-40B4-BE49-F238E27FC236}">
                <a16:creationId xmlns:a16="http://schemas.microsoft.com/office/drawing/2014/main" id="{3BDB9697-994E-8342-AD6C-5C9B4668D2F0}"/>
              </a:ext>
            </a:extLst>
          </p:cNvPr>
          <p:cNvSpPr/>
          <p:nvPr/>
        </p:nvSpPr>
        <p:spPr>
          <a:xfrm>
            <a:off x="1319461" y="5287265"/>
            <a:ext cx="930443" cy="637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8" name="Rectangle 17">
            <a:extLst>
              <a:ext uri="{FF2B5EF4-FFF2-40B4-BE49-F238E27FC236}">
                <a16:creationId xmlns:a16="http://schemas.microsoft.com/office/drawing/2014/main" id="{6E5AE8DA-C59C-0B4E-99DC-CBAF1B81FF7F}"/>
              </a:ext>
            </a:extLst>
          </p:cNvPr>
          <p:cNvSpPr/>
          <p:nvPr/>
        </p:nvSpPr>
        <p:spPr>
          <a:xfrm>
            <a:off x="1319459" y="5949148"/>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20" name="Straight Connector 19">
            <a:extLst>
              <a:ext uri="{FF2B5EF4-FFF2-40B4-BE49-F238E27FC236}">
                <a16:creationId xmlns:a16="http://schemas.microsoft.com/office/drawing/2014/main" id="{4EB8316D-7949-9740-B064-98D70B2ADBB5}"/>
              </a:ext>
            </a:extLst>
          </p:cNvPr>
          <p:cNvCxnSpPr/>
          <p:nvPr/>
        </p:nvCxnSpPr>
        <p:spPr>
          <a:xfrm>
            <a:off x="541421" y="1910462"/>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4C15D6-52A5-0F48-A022-C8186B8B0EEB}"/>
              </a:ext>
            </a:extLst>
          </p:cNvPr>
          <p:cNvCxnSpPr/>
          <p:nvPr/>
        </p:nvCxnSpPr>
        <p:spPr>
          <a:xfrm>
            <a:off x="497305" y="2890483"/>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600694-C2FF-D547-96F4-3868A4BC16A9}"/>
              </a:ext>
            </a:extLst>
          </p:cNvPr>
          <p:cNvCxnSpPr/>
          <p:nvPr/>
        </p:nvCxnSpPr>
        <p:spPr>
          <a:xfrm>
            <a:off x="541421" y="4042728"/>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5C1F9C-37DD-B24F-A7F4-1F3F3E44C72D}"/>
              </a:ext>
            </a:extLst>
          </p:cNvPr>
          <p:cNvCxnSpPr/>
          <p:nvPr/>
        </p:nvCxnSpPr>
        <p:spPr>
          <a:xfrm>
            <a:off x="541421" y="5287265"/>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D2D51E-024B-744B-BB2D-7159FC022B74}"/>
              </a:ext>
            </a:extLst>
          </p:cNvPr>
          <p:cNvCxnSpPr/>
          <p:nvPr/>
        </p:nvCxnSpPr>
        <p:spPr>
          <a:xfrm>
            <a:off x="541421" y="6176963"/>
            <a:ext cx="76600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7DA8F8-43CC-F74B-B697-03041B170590}"/>
              </a:ext>
            </a:extLst>
          </p:cNvPr>
          <p:cNvSpPr txBox="1"/>
          <p:nvPr/>
        </p:nvSpPr>
        <p:spPr>
          <a:xfrm>
            <a:off x="375164" y="2183139"/>
            <a:ext cx="637290" cy="369332"/>
          </a:xfrm>
          <a:prstGeom prst="rect">
            <a:avLst/>
          </a:prstGeom>
          <a:noFill/>
        </p:spPr>
        <p:txBody>
          <a:bodyPr wrap="none" rtlCol="0">
            <a:spAutoFit/>
          </a:bodyPr>
          <a:lstStyle/>
          <a:p>
            <a:r>
              <a:rPr lang="en-US" dirty="0"/>
              <a:t>Intro</a:t>
            </a:r>
          </a:p>
        </p:txBody>
      </p:sp>
      <p:sp>
        <p:nvSpPr>
          <p:cNvPr id="26" name="TextBox 25">
            <a:extLst>
              <a:ext uri="{FF2B5EF4-FFF2-40B4-BE49-F238E27FC236}">
                <a16:creationId xmlns:a16="http://schemas.microsoft.com/office/drawing/2014/main" id="{235B4A6D-C28D-034F-9691-A2CA5BE20B8C}"/>
              </a:ext>
            </a:extLst>
          </p:cNvPr>
          <p:cNvSpPr txBox="1"/>
          <p:nvPr/>
        </p:nvSpPr>
        <p:spPr>
          <a:xfrm>
            <a:off x="399232" y="3255550"/>
            <a:ext cx="655629" cy="369332"/>
          </a:xfrm>
          <a:prstGeom prst="rect">
            <a:avLst/>
          </a:prstGeom>
          <a:noFill/>
        </p:spPr>
        <p:txBody>
          <a:bodyPr wrap="none" rtlCol="0">
            <a:spAutoFit/>
          </a:bodyPr>
          <a:lstStyle/>
          <a:p>
            <a:r>
              <a:rPr lang="en-US" dirty="0"/>
              <a:t>Try It</a:t>
            </a:r>
          </a:p>
        </p:txBody>
      </p:sp>
      <p:sp>
        <p:nvSpPr>
          <p:cNvPr id="27" name="TextBox 26">
            <a:extLst>
              <a:ext uri="{FF2B5EF4-FFF2-40B4-BE49-F238E27FC236}">
                <a16:creationId xmlns:a16="http://schemas.microsoft.com/office/drawing/2014/main" id="{A41A7CC9-D24B-1141-9D4C-4A34168B2038}"/>
              </a:ext>
            </a:extLst>
          </p:cNvPr>
          <p:cNvSpPr txBox="1"/>
          <p:nvPr/>
        </p:nvSpPr>
        <p:spPr>
          <a:xfrm>
            <a:off x="448349" y="4463328"/>
            <a:ext cx="779701" cy="369332"/>
          </a:xfrm>
          <a:prstGeom prst="rect">
            <a:avLst/>
          </a:prstGeom>
          <a:noFill/>
        </p:spPr>
        <p:txBody>
          <a:bodyPr wrap="none" rtlCol="0">
            <a:spAutoFit/>
          </a:bodyPr>
          <a:lstStyle/>
          <a:p>
            <a:r>
              <a:rPr lang="en-US" dirty="0"/>
              <a:t>Refine</a:t>
            </a:r>
          </a:p>
        </p:txBody>
      </p:sp>
      <p:sp>
        <p:nvSpPr>
          <p:cNvPr id="28" name="TextBox 27">
            <a:extLst>
              <a:ext uri="{FF2B5EF4-FFF2-40B4-BE49-F238E27FC236}">
                <a16:creationId xmlns:a16="http://schemas.microsoft.com/office/drawing/2014/main" id="{5B5662C1-384A-7748-B316-9C44478A296A}"/>
              </a:ext>
            </a:extLst>
          </p:cNvPr>
          <p:cNvSpPr txBox="1"/>
          <p:nvPr/>
        </p:nvSpPr>
        <p:spPr>
          <a:xfrm>
            <a:off x="350793" y="5521242"/>
            <a:ext cx="885371" cy="369332"/>
          </a:xfrm>
          <a:prstGeom prst="rect">
            <a:avLst/>
          </a:prstGeom>
          <a:noFill/>
        </p:spPr>
        <p:txBody>
          <a:bodyPr wrap="none" rtlCol="0">
            <a:spAutoFit/>
          </a:bodyPr>
          <a:lstStyle/>
          <a:p>
            <a:r>
              <a:rPr lang="en-US" dirty="0"/>
              <a:t>Explore</a:t>
            </a:r>
          </a:p>
        </p:txBody>
      </p:sp>
    </p:spTree>
    <p:extLst>
      <p:ext uri="{BB962C8B-B14F-4D97-AF65-F5344CB8AC3E}">
        <p14:creationId xmlns:p14="http://schemas.microsoft.com/office/powerpoint/2010/main" val="157214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1AD9-D1E8-694F-88DE-8BE9BB951084}"/>
              </a:ext>
            </a:extLst>
          </p:cNvPr>
          <p:cNvSpPr>
            <a:spLocks noGrp="1"/>
          </p:cNvSpPr>
          <p:nvPr>
            <p:ph type="title"/>
          </p:nvPr>
        </p:nvSpPr>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B822C8A6-7D26-3744-8D47-BABDF5A270A7}"/>
              </a:ext>
            </a:extLst>
          </p:cNvPr>
          <p:cNvSpPr>
            <a:spLocks noGrp="1"/>
          </p:cNvSpPr>
          <p:nvPr>
            <p:ph idx="1"/>
          </p:nvPr>
        </p:nvSpPr>
        <p:spPr>
          <a:xfrm>
            <a:off x="838200" y="5003656"/>
            <a:ext cx="10515600" cy="1173307"/>
          </a:xfrm>
        </p:spPr>
        <p:txBody>
          <a:bodyPr>
            <a:normAutofit fontScale="85000" lnSpcReduction="10000"/>
          </a:bodyPr>
          <a:lstStyle/>
          <a:p>
            <a:pPr marL="0" indent="0">
              <a:lnSpc>
                <a:spcPct val="220000"/>
              </a:lnSpc>
              <a:buNone/>
            </a:pPr>
            <a:r>
              <a:rPr lang="en-US" sz="2400" dirty="0"/>
              <a:t>How to use systems thinking to guide the adoption of Enterprise Knowledge Graphs (EKGs)</a:t>
            </a:r>
          </a:p>
        </p:txBody>
      </p:sp>
      <p:sp>
        <p:nvSpPr>
          <p:cNvPr id="5" name="Slide Number Placeholder 4">
            <a:extLst>
              <a:ext uri="{FF2B5EF4-FFF2-40B4-BE49-F238E27FC236}">
                <a16:creationId xmlns:a16="http://schemas.microsoft.com/office/drawing/2014/main" id="{A06C3727-E9C2-7542-9654-BF297172879E}"/>
              </a:ext>
            </a:extLst>
          </p:cNvPr>
          <p:cNvSpPr>
            <a:spLocks noGrp="1"/>
          </p:cNvSpPr>
          <p:nvPr>
            <p:ph type="sldNum" sz="quarter" idx="12"/>
          </p:nvPr>
        </p:nvSpPr>
        <p:spPr/>
        <p:txBody>
          <a:bodyPr/>
          <a:lstStyle/>
          <a:p>
            <a:fld id="{7269E411-7D29-FF41-8363-58C7F0B695CE}" type="slidenum">
              <a:rPr lang="en-US" smtClean="0"/>
              <a:t>13</a:t>
            </a:fld>
            <a:endParaRPr lang="en-US"/>
          </a:p>
        </p:txBody>
      </p:sp>
      <p:sp>
        <p:nvSpPr>
          <p:cNvPr id="6" name="Oval 5">
            <a:extLst>
              <a:ext uri="{FF2B5EF4-FFF2-40B4-BE49-F238E27FC236}">
                <a16:creationId xmlns:a16="http://schemas.microsoft.com/office/drawing/2014/main" id="{91DFB9D2-2DB2-964D-992D-1DEC1F88D72B}"/>
              </a:ext>
            </a:extLst>
          </p:cNvPr>
          <p:cNvSpPr/>
          <p:nvPr/>
        </p:nvSpPr>
        <p:spPr>
          <a:xfrm>
            <a:off x="2577296" y="1682187"/>
            <a:ext cx="3518704" cy="26969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Enterprise</a:t>
            </a:r>
          </a:p>
          <a:p>
            <a:r>
              <a:rPr lang="en-US" sz="2800" dirty="0"/>
              <a:t>Knowledge</a:t>
            </a:r>
          </a:p>
          <a:p>
            <a:r>
              <a:rPr lang="en-US" sz="2800" dirty="0"/>
              <a:t>Graphs</a:t>
            </a:r>
          </a:p>
        </p:txBody>
      </p:sp>
      <p:sp>
        <p:nvSpPr>
          <p:cNvPr id="7" name="Oval 6">
            <a:extLst>
              <a:ext uri="{FF2B5EF4-FFF2-40B4-BE49-F238E27FC236}">
                <a16:creationId xmlns:a16="http://schemas.microsoft.com/office/drawing/2014/main" id="{385B062C-55C6-294F-9A35-20A5EBCBE8AD}"/>
              </a:ext>
            </a:extLst>
          </p:cNvPr>
          <p:cNvSpPr/>
          <p:nvPr/>
        </p:nvSpPr>
        <p:spPr>
          <a:xfrm>
            <a:off x="5166168" y="1615623"/>
            <a:ext cx="3611301" cy="2830030"/>
          </a:xfrm>
          <a:prstGeom prst="ellipse">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dirty="0"/>
              <a:t>Systems</a:t>
            </a:r>
          </a:p>
          <a:p>
            <a:pPr lvl="1" algn="ctr"/>
            <a:r>
              <a:rPr lang="en-US" sz="2800" dirty="0"/>
              <a:t>Thinking</a:t>
            </a:r>
          </a:p>
        </p:txBody>
      </p:sp>
      <p:sp>
        <p:nvSpPr>
          <p:cNvPr id="8" name="Up Arrow 7">
            <a:extLst>
              <a:ext uri="{FF2B5EF4-FFF2-40B4-BE49-F238E27FC236}">
                <a16:creationId xmlns:a16="http://schemas.microsoft.com/office/drawing/2014/main" id="{9C63E618-2EC0-6F41-907D-D9C7C465E4AE}"/>
              </a:ext>
            </a:extLst>
          </p:cNvPr>
          <p:cNvSpPr/>
          <p:nvPr/>
        </p:nvSpPr>
        <p:spPr>
          <a:xfrm>
            <a:off x="5416953" y="3155541"/>
            <a:ext cx="428263" cy="106826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71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9C0B-5CCB-0A46-B157-3799318DA011}"/>
              </a:ext>
            </a:extLst>
          </p:cNvPr>
          <p:cNvSpPr>
            <a:spLocks noGrp="1"/>
          </p:cNvSpPr>
          <p:nvPr>
            <p:ph type="title"/>
          </p:nvPr>
        </p:nvSpPr>
        <p:spPr/>
        <p:txBody>
          <a:bodyPr>
            <a:normAutofit fontScale="90000"/>
          </a:bodyPr>
          <a:lstStyle/>
          <a:p>
            <a:r>
              <a:rPr lang="en-US" dirty="0"/>
              <a:t>Terminology</a:t>
            </a:r>
          </a:p>
        </p:txBody>
      </p:sp>
      <p:sp>
        <p:nvSpPr>
          <p:cNvPr id="4" name="Slide Number Placeholder 3">
            <a:extLst>
              <a:ext uri="{FF2B5EF4-FFF2-40B4-BE49-F238E27FC236}">
                <a16:creationId xmlns:a16="http://schemas.microsoft.com/office/drawing/2014/main" id="{94292FA0-CA6C-6F41-9920-4CE06339E13C}"/>
              </a:ext>
            </a:extLst>
          </p:cNvPr>
          <p:cNvSpPr>
            <a:spLocks noGrp="1"/>
          </p:cNvSpPr>
          <p:nvPr>
            <p:ph type="sldNum" sz="quarter" idx="12"/>
          </p:nvPr>
        </p:nvSpPr>
        <p:spPr/>
        <p:txBody>
          <a:bodyPr/>
          <a:lstStyle/>
          <a:p>
            <a:fld id="{7269E411-7D29-FF41-8363-58C7F0B695CE}" type="slidenum">
              <a:rPr lang="en-US" smtClean="0"/>
              <a:t>14</a:t>
            </a:fld>
            <a:endParaRPr lang="en-US"/>
          </a:p>
        </p:txBody>
      </p:sp>
      <p:pic>
        <p:nvPicPr>
          <p:cNvPr id="6" name="Picture 5" descr="A picture containing text, accessory, newspaper&#10;&#10;Description automatically generated">
            <a:extLst>
              <a:ext uri="{FF2B5EF4-FFF2-40B4-BE49-F238E27FC236}">
                <a16:creationId xmlns:a16="http://schemas.microsoft.com/office/drawing/2014/main" id="{F3B3BE3F-66BB-A943-A5FB-4B8215B05B11}"/>
              </a:ext>
            </a:extLst>
          </p:cNvPr>
          <p:cNvPicPr>
            <a:picLocks noChangeAspect="1"/>
          </p:cNvPicPr>
          <p:nvPr/>
        </p:nvPicPr>
        <p:blipFill>
          <a:blip r:embed="rId2"/>
          <a:stretch>
            <a:fillRect/>
          </a:stretch>
        </p:blipFill>
        <p:spPr>
          <a:xfrm>
            <a:off x="3249049" y="1430981"/>
            <a:ext cx="4583509" cy="4552007"/>
          </a:xfrm>
          <a:prstGeom prst="rect">
            <a:avLst/>
          </a:prstGeom>
        </p:spPr>
      </p:pic>
      <p:sp>
        <p:nvSpPr>
          <p:cNvPr id="8" name="TextBox 7">
            <a:extLst>
              <a:ext uri="{FF2B5EF4-FFF2-40B4-BE49-F238E27FC236}">
                <a16:creationId xmlns:a16="http://schemas.microsoft.com/office/drawing/2014/main" id="{659F3F69-05D5-C945-8859-BF64007799D1}"/>
              </a:ext>
            </a:extLst>
          </p:cNvPr>
          <p:cNvSpPr txBox="1"/>
          <p:nvPr/>
        </p:nvSpPr>
        <p:spPr>
          <a:xfrm>
            <a:off x="2764801" y="6123542"/>
            <a:ext cx="5988627" cy="369332"/>
          </a:xfrm>
          <a:prstGeom prst="rect">
            <a:avLst/>
          </a:prstGeom>
          <a:noFill/>
        </p:spPr>
        <p:txBody>
          <a:bodyPr wrap="none" rtlCol="0">
            <a:spAutoFit/>
          </a:bodyPr>
          <a:lstStyle/>
          <a:p>
            <a:r>
              <a:rPr lang="en-US" dirty="0"/>
              <a:t>https://</a:t>
            </a:r>
            <a:r>
              <a:rPr lang="en-US" dirty="0" err="1"/>
              <a:t>dmccreary.github.io</a:t>
            </a:r>
            <a:r>
              <a:rPr lang="en-US" dirty="0"/>
              <a:t>/graph-systems-thinking/glossary/</a:t>
            </a:r>
          </a:p>
        </p:txBody>
      </p:sp>
    </p:spTree>
    <p:extLst>
      <p:ext uri="{BB962C8B-B14F-4D97-AF65-F5344CB8AC3E}">
        <p14:creationId xmlns:p14="http://schemas.microsoft.com/office/powerpoint/2010/main" val="68234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D922-CF47-5343-82B8-037AD8593A78}"/>
              </a:ext>
            </a:extLst>
          </p:cNvPr>
          <p:cNvSpPr>
            <a:spLocks noGrp="1"/>
          </p:cNvSpPr>
          <p:nvPr>
            <p:ph type="title"/>
          </p:nvPr>
        </p:nvSpPr>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D87B4373-D08F-334F-BD65-8F282F92D9E5}"/>
              </a:ext>
            </a:extLst>
          </p:cNvPr>
          <p:cNvSpPr>
            <a:spLocks noGrp="1"/>
          </p:cNvSpPr>
          <p:nvPr>
            <p:ph idx="1"/>
          </p:nvPr>
        </p:nvSpPr>
        <p:spPr/>
        <p:txBody>
          <a:bodyPr/>
          <a:lstStyle/>
          <a:p>
            <a:r>
              <a:rPr lang="en-US" dirty="0"/>
              <a:t>Enterprise Knowledge Graphs (EKGs) are going to become a central force in organizational dynamics</a:t>
            </a:r>
          </a:p>
          <a:p>
            <a:r>
              <a:rPr lang="en-US" dirty="0"/>
              <a:t>They are becoming the Central Nervous System (CNS) of organizations</a:t>
            </a:r>
          </a:p>
          <a:p>
            <a:r>
              <a:rPr lang="en-US" dirty="0"/>
              <a:t>We need tools to manage the adoption and growth of EKGs</a:t>
            </a:r>
          </a:p>
          <a:p>
            <a:r>
              <a:rPr lang="en-US" i="1" dirty="0"/>
              <a:t>Systems Thinking </a:t>
            </a:r>
            <a:r>
              <a:rPr lang="en-US" dirty="0"/>
              <a:t>is an appropriate tool to help us guide EKG Growth</a:t>
            </a:r>
          </a:p>
        </p:txBody>
      </p:sp>
      <p:sp>
        <p:nvSpPr>
          <p:cNvPr id="5" name="Slide Number Placeholder 4">
            <a:extLst>
              <a:ext uri="{FF2B5EF4-FFF2-40B4-BE49-F238E27FC236}">
                <a16:creationId xmlns:a16="http://schemas.microsoft.com/office/drawing/2014/main" id="{9AFCE81C-17F8-9B46-B025-43A96F5FC358}"/>
              </a:ext>
            </a:extLst>
          </p:cNvPr>
          <p:cNvSpPr>
            <a:spLocks noGrp="1"/>
          </p:cNvSpPr>
          <p:nvPr>
            <p:ph type="sldNum" sz="quarter" idx="12"/>
          </p:nvPr>
        </p:nvSpPr>
        <p:spPr/>
        <p:txBody>
          <a:bodyPr/>
          <a:lstStyle/>
          <a:p>
            <a:fld id="{7269E411-7D29-FF41-8363-58C7F0B695CE}" type="slidenum">
              <a:rPr lang="en-US" smtClean="0"/>
              <a:t>15</a:t>
            </a:fld>
            <a:endParaRPr lang="en-US"/>
          </a:p>
        </p:txBody>
      </p:sp>
    </p:spTree>
    <p:extLst>
      <p:ext uri="{BB962C8B-B14F-4D97-AF65-F5344CB8AC3E}">
        <p14:creationId xmlns:p14="http://schemas.microsoft.com/office/powerpoint/2010/main" val="248177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06C1-66BC-224C-AB0A-F0C32AC8A596}"/>
              </a:ext>
            </a:extLst>
          </p:cNvPr>
          <p:cNvSpPr>
            <a:spLocks noGrp="1"/>
          </p:cNvSpPr>
          <p:nvPr>
            <p:ph type="title"/>
          </p:nvPr>
        </p:nvSpPr>
        <p:spPr>
          <a:xfrm>
            <a:off x="332874" y="256380"/>
            <a:ext cx="10515600" cy="823913"/>
          </a:xfrm>
        </p:spPr>
        <p:txBody>
          <a:bodyPr/>
          <a:lstStyle/>
          <a:p>
            <a:r>
              <a:rPr lang="en-US" dirty="0"/>
              <a:t>EKGs: Today vs Future</a:t>
            </a:r>
          </a:p>
        </p:txBody>
      </p:sp>
      <p:sp>
        <p:nvSpPr>
          <p:cNvPr id="3" name="Text Placeholder 2">
            <a:extLst>
              <a:ext uri="{FF2B5EF4-FFF2-40B4-BE49-F238E27FC236}">
                <a16:creationId xmlns:a16="http://schemas.microsoft.com/office/drawing/2014/main" id="{8AEAD9D7-CD24-2546-847F-097496C0EDA4}"/>
              </a:ext>
            </a:extLst>
          </p:cNvPr>
          <p:cNvSpPr>
            <a:spLocks noGrp="1"/>
          </p:cNvSpPr>
          <p:nvPr>
            <p:ph type="body" idx="1"/>
          </p:nvPr>
        </p:nvSpPr>
        <p:spPr>
          <a:xfrm>
            <a:off x="839788" y="1189037"/>
            <a:ext cx="5157787" cy="823912"/>
          </a:xfrm>
        </p:spPr>
        <p:txBody>
          <a:bodyPr>
            <a:normAutofit/>
          </a:bodyPr>
          <a:lstStyle/>
          <a:p>
            <a:r>
              <a:rPr lang="en-US" sz="3600" dirty="0"/>
              <a:t>Today</a:t>
            </a:r>
          </a:p>
        </p:txBody>
      </p:sp>
      <p:sp>
        <p:nvSpPr>
          <p:cNvPr id="4" name="Content Placeholder 3">
            <a:extLst>
              <a:ext uri="{FF2B5EF4-FFF2-40B4-BE49-F238E27FC236}">
                <a16:creationId xmlns:a16="http://schemas.microsoft.com/office/drawing/2014/main" id="{290FC971-6B25-D447-B6B1-B8F6A1B7D6A9}"/>
              </a:ext>
            </a:extLst>
          </p:cNvPr>
          <p:cNvSpPr>
            <a:spLocks noGrp="1"/>
          </p:cNvSpPr>
          <p:nvPr>
            <p:ph sz="half" idx="2"/>
          </p:nvPr>
        </p:nvSpPr>
        <p:spPr>
          <a:xfrm>
            <a:off x="839788" y="2095018"/>
            <a:ext cx="5157787" cy="4094645"/>
          </a:xfrm>
        </p:spPr>
        <p:txBody>
          <a:bodyPr>
            <a:normAutofit lnSpcReduction="10000"/>
          </a:bodyPr>
          <a:lstStyle/>
          <a:p>
            <a:r>
              <a:rPr lang="en-US" dirty="0"/>
              <a:t>Many graph database don’t scale well over 100s of servers</a:t>
            </a:r>
          </a:p>
          <a:p>
            <a:r>
              <a:rPr lang="en-US" dirty="0"/>
              <a:t>Distributed graph database licenses are prohibitively expensive ($1M/TB)</a:t>
            </a:r>
          </a:p>
          <a:p>
            <a:r>
              <a:rPr lang="en-US" dirty="0"/>
              <a:t>Only the largest companies can afford them</a:t>
            </a:r>
          </a:p>
          <a:p>
            <a:r>
              <a:rPr lang="en-US" dirty="0"/>
              <a:t>No specialized graph chips</a:t>
            </a:r>
          </a:p>
          <a:p>
            <a:r>
              <a:rPr lang="en-US" dirty="0"/>
              <a:t>No built-in machine learning</a:t>
            </a:r>
          </a:p>
        </p:txBody>
      </p:sp>
      <p:sp>
        <p:nvSpPr>
          <p:cNvPr id="5" name="Text Placeholder 4">
            <a:extLst>
              <a:ext uri="{FF2B5EF4-FFF2-40B4-BE49-F238E27FC236}">
                <a16:creationId xmlns:a16="http://schemas.microsoft.com/office/drawing/2014/main" id="{6E758D32-857A-2443-B108-F95BDE9D6D27}"/>
              </a:ext>
            </a:extLst>
          </p:cNvPr>
          <p:cNvSpPr>
            <a:spLocks noGrp="1"/>
          </p:cNvSpPr>
          <p:nvPr>
            <p:ph type="body" sz="quarter" idx="3"/>
          </p:nvPr>
        </p:nvSpPr>
        <p:spPr>
          <a:xfrm>
            <a:off x="6172200" y="1189037"/>
            <a:ext cx="5183188" cy="823912"/>
          </a:xfrm>
        </p:spPr>
        <p:txBody>
          <a:bodyPr>
            <a:normAutofit/>
          </a:bodyPr>
          <a:lstStyle/>
          <a:p>
            <a:r>
              <a:rPr lang="en-US" sz="3600" dirty="0"/>
              <a:t>Future</a:t>
            </a:r>
          </a:p>
        </p:txBody>
      </p:sp>
      <p:sp>
        <p:nvSpPr>
          <p:cNvPr id="6" name="Content Placeholder 5">
            <a:extLst>
              <a:ext uri="{FF2B5EF4-FFF2-40B4-BE49-F238E27FC236}">
                <a16:creationId xmlns:a16="http://schemas.microsoft.com/office/drawing/2014/main" id="{226DF03A-B435-AE4D-B02C-D45985AE8F0D}"/>
              </a:ext>
            </a:extLst>
          </p:cNvPr>
          <p:cNvSpPr>
            <a:spLocks noGrp="1"/>
          </p:cNvSpPr>
          <p:nvPr>
            <p:ph sz="quarter" idx="4"/>
          </p:nvPr>
        </p:nvSpPr>
        <p:spPr>
          <a:xfrm>
            <a:off x="6172200" y="2095018"/>
            <a:ext cx="5183188" cy="4094645"/>
          </a:xfrm>
        </p:spPr>
        <p:txBody>
          <a:bodyPr>
            <a:normAutofit lnSpcReduction="10000"/>
          </a:bodyPr>
          <a:lstStyle/>
          <a:p>
            <a:r>
              <a:rPr lang="en-US" dirty="0"/>
              <a:t>Most software vendors will have scalable graph solutions</a:t>
            </a:r>
          </a:p>
          <a:p>
            <a:r>
              <a:rPr lang="en-US" dirty="0"/>
              <a:t>Open source distributed graphs will be common</a:t>
            </a:r>
          </a:p>
          <a:p>
            <a:r>
              <a:rPr lang="en-US" dirty="0"/>
              <a:t>Even small-medium companies will have robust EKGs</a:t>
            </a:r>
          </a:p>
          <a:p>
            <a:r>
              <a:rPr lang="en-US" dirty="0"/>
              <a:t>Specialized graph hardware</a:t>
            </a:r>
          </a:p>
          <a:p>
            <a:r>
              <a:rPr lang="en-US" dirty="0"/>
              <a:t>Out-of-the box machine learning</a:t>
            </a:r>
          </a:p>
        </p:txBody>
      </p:sp>
      <p:sp>
        <p:nvSpPr>
          <p:cNvPr id="8" name="Slide Number Placeholder 7">
            <a:extLst>
              <a:ext uri="{FF2B5EF4-FFF2-40B4-BE49-F238E27FC236}">
                <a16:creationId xmlns:a16="http://schemas.microsoft.com/office/drawing/2014/main" id="{76A16D02-B696-2347-ABC5-24FDD68ECF31}"/>
              </a:ext>
            </a:extLst>
          </p:cNvPr>
          <p:cNvSpPr>
            <a:spLocks noGrp="1"/>
          </p:cNvSpPr>
          <p:nvPr>
            <p:ph type="sldNum" sz="quarter" idx="12"/>
          </p:nvPr>
        </p:nvSpPr>
        <p:spPr/>
        <p:txBody>
          <a:bodyPr/>
          <a:lstStyle/>
          <a:p>
            <a:fld id="{7269E411-7D29-FF41-8363-58C7F0B695CE}" type="slidenum">
              <a:rPr lang="en-US" smtClean="0"/>
              <a:t>16</a:t>
            </a:fld>
            <a:endParaRPr lang="en-US"/>
          </a:p>
        </p:txBody>
      </p:sp>
    </p:spTree>
    <p:extLst>
      <p:ext uri="{BB962C8B-B14F-4D97-AF65-F5344CB8AC3E}">
        <p14:creationId xmlns:p14="http://schemas.microsoft.com/office/powerpoint/2010/main" val="235053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6C9-B991-C541-8746-8E96306EE212}"/>
              </a:ext>
            </a:extLst>
          </p:cNvPr>
          <p:cNvSpPr>
            <a:spLocks noGrp="1"/>
          </p:cNvSpPr>
          <p:nvPr>
            <p:ph type="title"/>
          </p:nvPr>
        </p:nvSpPr>
        <p:spPr/>
        <p:txBody>
          <a:bodyPr>
            <a:normAutofit fontScale="90000"/>
          </a:bodyPr>
          <a:lstStyle/>
          <a:p>
            <a:r>
              <a:rPr lang="en-US" dirty="0"/>
              <a:t>General CPU Hardware vs. Graph Hardware</a:t>
            </a:r>
          </a:p>
        </p:txBody>
      </p:sp>
      <p:sp>
        <p:nvSpPr>
          <p:cNvPr id="3" name="Content Placeholder 2">
            <a:extLst>
              <a:ext uri="{FF2B5EF4-FFF2-40B4-BE49-F238E27FC236}">
                <a16:creationId xmlns:a16="http://schemas.microsoft.com/office/drawing/2014/main" id="{08F6FEA7-151D-584D-A774-CD77FB3635C3}"/>
              </a:ext>
            </a:extLst>
          </p:cNvPr>
          <p:cNvSpPr>
            <a:spLocks noGrp="1"/>
          </p:cNvSpPr>
          <p:nvPr>
            <p:ph idx="1"/>
          </p:nvPr>
        </p:nvSpPr>
        <p:spPr>
          <a:xfrm>
            <a:off x="511627" y="4672691"/>
            <a:ext cx="10515600" cy="1866220"/>
          </a:xfrm>
        </p:spPr>
        <p:txBody>
          <a:bodyPr/>
          <a:lstStyle/>
          <a:p>
            <a:r>
              <a:rPr lang="en-US" dirty="0"/>
              <a:t>Most graph traversal algorithms only use simple pointer hopping</a:t>
            </a:r>
          </a:p>
          <a:p>
            <a:r>
              <a:rPr lang="en-US" dirty="0"/>
              <a:t>How efficient are CPU and GPUs at running graph algorithms?</a:t>
            </a:r>
          </a:p>
          <a:p>
            <a:pPr lvl="1"/>
            <a:r>
              <a:rPr lang="en-US" dirty="0"/>
              <a:t>No need for floating point</a:t>
            </a:r>
          </a:p>
          <a:p>
            <a:pPr lvl="1"/>
            <a:r>
              <a:rPr lang="en-US" dirty="0"/>
              <a:t>No need for matrix multiplication</a:t>
            </a:r>
          </a:p>
        </p:txBody>
      </p:sp>
      <p:sp>
        <p:nvSpPr>
          <p:cNvPr id="4" name="Slide Number Placeholder 3">
            <a:extLst>
              <a:ext uri="{FF2B5EF4-FFF2-40B4-BE49-F238E27FC236}">
                <a16:creationId xmlns:a16="http://schemas.microsoft.com/office/drawing/2014/main" id="{B5CA56B0-D755-B84D-8BEF-26D658E2C00A}"/>
              </a:ext>
            </a:extLst>
          </p:cNvPr>
          <p:cNvSpPr>
            <a:spLocks noGrp="1"/>
          </p:cNvSpPr>
          <p:nvPr>
            <p:ph type="sldNum" sz="quarter" idx="12"/>
          </p:nvPr>
        </p:nvSpPr>
        <p:spPr/>
        <p:txBody>
          <a:bodyPr/>
          <a:lstStyle/>
          <a:p>
            <a:fld id="{89680184-36F0-7340-B2B6-917CC4ADF00C}" type="slidenum">
              <a:rPr lang="en-US" smtClean="0"/>
              <a:t>17</a:t>
            </a:fld>
            <a:endParaRPr lang="en-US" dirty="0"/>
          </a:p>
        </p:txBody>
      </p:sp>
      <p:sp>
        <p:nvSpPr>
          <p:cNvPr id="5" name="Oval 4">
            <a:extLst>
              <a:ext uri="{FF2B5EF4-FFF2-40B4-BE49-F238E27FC236}">
                <a16:creationId xmlns:a16="http://schemas.microsoft.com/office/drawing/2014/main" id="{A13F7394-7970-7248-A748-C3C08C19A0C5}"/>
              </a:ext>
            </a:extLst>
          </p:cNvPr>
          <p:cNvSpPr/>
          <p:nvPr/>
        </p:nvSpPr>
        <p:spPr>
          <a:xfrm>
            <a:off x="2562393" y="1284994"/>
            <a:ext cx="3872801" cy="3279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 Xeon CPU</a:t>
            </a:r>
          </a:p>
          <a:p>
            <a:pPr algn="ctr"/>
            <a:r>
              <a:rPr lang="en-US" dirty="0"/>
              <a:t>(1503 defined x86 instructions )</a:t>
            </a:r>
          </a:p>
        </p:txBody>
      </p:sp>
      <p:sp>
        <p:nvSpPr>
          <p:cNvPr id="6" name="Oval 5">
            <a:extLst>
              <a:ext uri="{FF2B5EF4-FFF2-40B4-BE49-F238E27FC236}">
                <a16:creationId xmlns:a16="http://schemas.microsoft.com/office/drawing/2014/main" id="{F35DBDB2-7624-854D-A120-DED4B6550D5F}"/>
              </a:ext>
            </a:extLst>
          </p:cNvPr>
          <p:cNvSpPr/>
          <p:nvPr/>
        </p:nvSpPr>
        <p:spPr>
          <a:xfrm>
            <a:off x="7796446" y="2507087"/>
            <a:ext cx="1037422" cy="83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50 Instructions</a:t>
            </a:r>
          </a:p>
          <a:p>
            <a:pPr algn="ctr"/>
            <a:r>
              <a:rPr lang="en-US" sz="1200" dirty="0"/>
              <a:t>Needed</a:t>
            </a:r>
          </a:p>
        </p:txBody>
      </p:sp>
    </p:spTree>
    <p:extLst>
      <p:ext uri="{BB962C8B-B14F-4D97-AF65-F5344CB8AC3E}">
        <p14:creationId xmlns:p14="http://schemas.microsoft.com/office/powerpoint/2010/main" val="1520168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632BE5-4DF6-C244-A856-F4FB2AB83B80}"/>
              </a:ext>
            </a:extLst>
          </p:cNvPr>
          <p:cNvSpPr>
            <a:spLocks noGrp="1"/>
          </p:cNvSpPr>
          <p:nvPr>
            <p:ph type="title"/>
          </p:nvPr>
        </p:nvSpPr>
        <p:spPr/>
        <p:txBody>
          <a:bodyPr>
            <a:normAutofit fontScale="90000"/>
          </a:bodyPr>
          <a:lstStyle/>
          <a:p>
            <a:r>
              <a:rPr lang="en-US" dirty="0"/>
              <a:t>Four Stages of EKG Adoption</a:t>
            </a:r>
          </a:p>
        </p:txBody>
      </p:sp>
      <p:sp>
        <p:nvSpPr>
          <p:cNvPr id="10" name="Content Placeholder 9">
            <a:extLst>
              <a:ext uri="{FF2B5EF4-FFF2-40B4-BE49-F238E27FC236}">
                <a16:creationId xmlns:a16="http://schemas.microsoft.com/office/drawing/2014/main" id="{D344C676-4360-FB4D-A77D-5EA0443D261E}"/>
              </a:ext>
            </a:extLst>
          </p:cNvPr>
          <p:cNvSpPr>
            <a:spLocks noGrp="1"/>
          </p:cNvSpPr>
          <p:nvPr>
            <p:ph idx="1"/>
          </p:nvPr>
        </p:nvSpPr>
        <p:spPr>
          <a:xfrm>
            <a:off x="838200" y="4039565"/>
            <a:ext cx="4844970" cy="2137398"/>
          </a:xfrm>
        </p:spPr>
        <p:txBody>
          <a:bodyPr/>
          <a:lstStyle/>
          <a:p>
            <a:pPr marL="514350" indent="-514350">
              <a:buFont typeface="+mj-lt"/>
              <a:buAutoNum type="arabicPeriod"/>
            </a:pPr>
            <a:r>
              <a:rPr lang="en-US" dirty="0"/>
              <a:t>Flatland</a:t>
            </a:r>
          </a:p>
          <a:p>
            <a:pPr marL="514350" indent="-514350">
              <a:buFont typeface="+mj-lt"/>
              <a:buAutoNum type="arabicPeriod"/>
            </a:pPr>
            <a:r>
              <a:rPr lang="en-US" dirty="0"/>
              <a:t>Single node graph</a:t>
            </a:r>
          </a:p>
          <a:p>
            <a:pPr marL="514350" indent="-514350">
              <a:buFont typeface="+mj-lt"/>
              <a:buAutoNum type="arabicPeriod"/>
            </a:pPr>
            <a:r>
              <a:rPr lang="en-US" dirty="0"/>
              <a:t>Distributed graph</a:t>
            </a:r>
          </a:p>
          <a:p>
            <a:pPr marL="514350" indent="-514350">
              <a:buFont typeface="+mj-lt"/>
              <a:buAutoNum type="arabicPeriod"/>
            </a:pPr>
            <a:r>
              <a:rPr lang="en-US" dirty="0"/>
              <a:t>HOG Heaven</a:t>
            </a:r>
          </a:p>
        </p:txBody>
      </p:sp>
      <p:sp>
        <p:nvSpPr>
          <p:cNvPr id="8" name="Slide Number Placeholder 7">
            <a:extLst>
              <a:ext uri="{FF2B5EF4-FFF2-40B4-BE49-F238E27FC236}">
                <a16:creationId xmlns:a16="http://schemas.microsoft.com/office/drawing/2014/main" id="{4D7FEE3A-2A4A-864B-826D-7551B50C5487}"/>
              </a:ext>
            </a:extLst>
          </p:cNvPr>
          <p:cNvSpPr>
            <a:spLocks noGrp="1"/>
          </p:cNvSpPr>
          <p:nvPr>
            <p:ph type="sldNum" sz="quarter" idx="12"/>
          </p:nvPr>
        </p:nvSpPr>
        <p:spPr/>
        <p:txBody>
          <a:bodyPr/>
          <a:lstStyle/>
          <a:p>
            <a:fld id="{7269E411-7D29-FF41-8363-58C7F0B695CE}" type="slidenum">
              <a:rPr lang="en-US" smtClean="0"/>
              <a:t>18</a:t>
            </a:fld>
            <a:endParaRPr lang="en-US"/>
          </a:p>
        </p:txBody>
      </p:sp>
      <p:pic>
        <p:nvPicPr>
          <p:cNvPr id="1026" name="Picture 2">
            <a:extLst>
              <a:ext uri="{FF2B5EF4-FFF2-40B4-BE49-F238E27FC236}">
                <a16:creationId xmlns:a16="http://schemas.microsoft.com/office/drawing/2014/main" id="{AC45AC5A-3E87-914D-B77E-6D0B604165A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93134" y="1506719"/>
            <a:ext cx="9379638" cy="23534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402452-FD6D-E842-B6DA-C6D4EDF9C5F9}"/>
              </a:ext>
            </a:extLst>
          </p:cNvPr>
          <p:cNvSpPr txBox="1"/>
          <p:nvPr/>
        </p:nvSpPr>
        <p:spPr>
          <a:xfrm>
            <a:off x="5197033" y="5253633"/>
            <a:ext cx="6156767" cy="923330"/>
          </a:xfrm>
          <a:prstGeom prst="rect">
            <a:avLst/>
          </a:prstGeom>
          <a:noFill/>
        </p:spPr>
        <p:txBody>
          <a:bodyPr wrap="square" rtlCol="0">
            <a:spAutoFit/>
          </a:bodyPr>
          <a:lstStyle/>
          <a:p>
            <a:r>
              <a:rPr lang="en-US" b="1" dirty="0"/>
              <a:t>From Flatland to HOG Heaven</a:t>
            </a:r>
          </a:p>
          <a:p>
            <a:r>
              <a:rPr lang="en-US" dirty="0"/>
              <a:t>https://</a:t>
            </a:r>
            <a:r>
              <a:rPr lang="en-US" dirty="0" err="1"/>
              <a:t>towardsdatascience.com</a:t>
            </a:r>
            <a:r>
              <a:rPr lang="en-US" dirty="0"/>
              <a:t>/from-flatland-to-hog-heaven-the-four-lands-of-ekg-adoption-945571c09b67</a:t>
            </a:r>
          </a:p>
        </p:txBody>
      </p:sp>
    </p:spTree>
    <p:extLst>
      <p:ext uri="{BB962C8B-B14F-4D97-AF65-F5344CB8AC3E}">
        <p14:creationId xmlns:p14="http://schemas.microsoft.com/office/powerpoint/2010/main" val="49237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18C-08AE-F14B-824D-56B43A9C2D4C}"/>
              </a:ext>
            </a:extLst>
          </p:cNvPr>
          <p:cNvSpPr>
            <a:spLocks noGrp="1"/>
          </p:cNvSpPr>
          <p:nvPr>
            <p:ph type="title"/>
          </p:nvPr>
        </p:nvSpPr>
        <p:spPr/>
        <p:txBody>
          <a:bodyPr>
            <a:normAutofit fontScale="90000"/>
          </a:bodyPr>
          <a:lstStyle/>
          <a:p>
            <a:r>
              <a:rPr lang="en-US" dirty="0"/>
              <a:t>HOG Heaven</a:t>
            </a:r>
          </a:p>
        </p:txBody>
      </p:sp>
      <p:sp>
        <p:nvSpPr>
          <p:cNvPr id="3" name="Content Placeholder 2">
            <a:extLst>
              <a:ext uri="{FF2B5EF4-FFF2-40B4-BE49-F238E27FC236}">
                <a16:creationId xmlns:a16="http://schemas.microsoft.com/office/drawing/2014/main" id="{0AC5D3BB-39D6-474E-B85B-3B18EEB6C239}"/>
              </a:ext>
            </a:extLst>
          </p:cNvPr>
          <p:cNvSpPr>
            <a:spLocks noGrp="1"/>
          </p:cNvSpPr>
          <p:nvPr>
            <p:ph idx="1"/>
          </p:nvPr>
        </p:nvSpPr>
        <p:spPr>
          <a:xfrm>
            <a:off x="6096000" y="1386840"/>
            <a:ext cx="5257800" cy="4790123"/>
          </a:xfrm>
        </p:spPr>
        <p:txBody>
          <a:bodyPr/>
          <a:lstStyle/>
          <a:p>
            <a:r>
              <a:rPr lang="en-US" dirty="0"/>
              <a:t>Hardware optimized graph solutions</a:t>
            </a:r>
          </a:p>
          <a:p>
            <a:r>
              <a:rPr lang="en-US" dirty="0"/>
              <a:t>100B vertices</a:t>
            </a:r>
          </a:p>
          <a:p>
            <a:r>
              <a:rPr lang="en-US" dirty="0"/>
              <a:t>Vertex-level role-based access control</a:t>
            </a:r>
          </a:p>
          <a:p>
            <a:r>
              <a:rPr lang="en-US" dirty="0"/>
              <a:t>Complete views of customers in under 100 milliseconds</a:t>
            </a:r>
          </a:p>
          <a:p>
            <a:r>
              <a:rPr lang="en-US" dirty="0"/>
              <a:t>Embeddings for every vertex to enable fast similarity at scale</a:t>
            </a:r>
          </a:p>
          <a:p>
            <a:endParaRPr lang="en-US" dirty="0"/>
          </a:p>
        </p:txBody>
      </p:sp>
      <p:sp>
        <p:nvSpPr>
          <p:cNvPr id="4" name="Slide Number Placeholder 3">
            <a:extLst>
              <a:ext uri="{FF2B5EF4-FFF2-40B4-BE49-F238E27FC236}">
                <a16:creationId xmlns:a16="http://schemas.microsoft.com/office/drawing/2014/main" id="{15A626BB-16FA-1F44-8B9F-9ED41A31D2CD}"/>
              </a:ext>
            </a:extLst>
          </p:cNvPr>
          <p:cNvSpPr>
            <a:spLocks noGrp="1"/>
          </p:cNvSpPr>
          <p:nvPr>
            <p:ph type="sldNum" sz="quarter" idx="12"/>
          </p:nvPr>
        </p:nvSpPr>
        <p:spPr/>
        <p:txBody>
          <a:bodyPr/>
          <a:lstStyle/>
          <a:p>
            <a:fld id="{7269E411-7D29-FF41-8363-58C7F0B695CE}" type="slidenum">
              <a:rPr lang="en-US" smtClean="0"/>
              <a:t>19</a:t>
            </a:fld>
            <a:endParaRPr lang="en-US"/>
          </a:p>
        </p:txBody>
      </p:sp>
      <p:pic>
        <p:nvPicPr>
          <p:cNvPr id="2050" name="Picture 2">
            <a:extLst>
              <a:ext uri="{FF2B5EF4-FFF2-40B4-BE49-F238E27FC236}">
                <a16:creationId xmlns:a16="http://schemas.microsoft.com/office/drawing/2014/main" id="{9DCCC005-C275-BB4E-83B9-1B74D1CC0B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197" y="1714500"/>
            <a:ext cx="4573588"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22DEE6-DDC6-4046-B03E-9C21007FDF02}"/>
              </a:ext>
            </a:extLst>
          </p:cNvPr>
          <p:cNvSpPr txBox="1"/>
          <p:nvPr/>
        </p:nvSpPr>
        <p:spPr>
          <a:xfrm>
            <a:off x="1247576" y="5275162"/>
            <a:ext cx="3301994" cy="307777"/>
          </a:xfrm>
          <a:prstGeom prst="rect">
            <a:avLst/>
          </a:prstGeom>
          <a:noFill/>
        </p:spPr>
        <p:txBody>
          <a:bodyPr wrap="none" rtlCol="0">
            <a:spAutoFit/>
          </a:bodyPr>
          <a:lstStyle/>
          <a:p>
            <a:r>
              <a:rPr lang="en-US" sz="1400" dirty="0">
                <a:solidFill>
                  <a:schemeClr val="bg1">
                    <a:lumMod val="65000"/>
                  </a:schemeClr>
                </a:solidFill>
              </a:rPr>
              <a:t>Photo by </a:t>
            </a:r>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Bruno van der Kraan</a:t>
            </a:r>
            <a:r>
              <a:rPr lang="en-US" sz="1400" dirty="0">
                <a:solidFill>
                  <a:schemeClr val="bg1">
                    <a:lumMod val="65000"/>
                  </a:schemeClr>
                </a:solidFill>
              </a:rPr>
              <a:t> on </a:t>
            </a:r>
            <a:r>
              <a:rPr lang="en-US" sz="1400" u="sng" dirty="0">
                <a:solidFill>
                  <a:schemeClr val="bg1">
                    <a:lumMod val="65000"/>
                  </a:schemeClr>
                </a:solidFill>
                <a:hlinkClick r:id="rId4">
                  <a:extLst>
                    <a:ext uri="{A12FA001-AC4F-418D-AE19-62706E023703}">
                      <ahyp:hlinkClr xmlns:ahyp="http://schemas.microsoft.com/office/drawing/2018/hyperlinkcolor" val="tx"/>
                    </a:ext>
                  </a:extLst>
                </a:hlinkClick>
              </a:rPr>
              <a:t>Unsplash</a:t>
            </a:r>
            <a:endParaRPr lang="en-US" sz="1400" dirty="0">
              <a:solidFill>
                <a:schemeClr val="bg1">
                  <a:lumMod val="65000"/>
                </a:schemeClr>
              </a:solidFill>
            </a:endParaRPr>
          </a:p>
        </p:txBody>
      </p:sp>
    </p:spTree>
    <p:extLst>
      <p:ext uri="{BB962C8B-B14F-4D97-AF65-F5344CB8AC3E}">
        <p14:creationId xmlns:p14="http://schemas.microsoft.com/office/powerpoint/2010/main" val="75813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D5F2-163E-E940-82E2-04AA88B95522}"/>
              </a:ext>
            </a:extLst>
          </p:cNvPr>
          <p:cNvSpPr>
            <a:spLocks noGrp="1"/>
          </p:cNvSpPr>
          <p:nvPr>
            <p:ph type="title"/>
          </p:nvPr>
        </p:nvSpPr>
        <p:spPr/>
        <p:txBody>
          <a:bodyPr>
            <a:normAutofit fontScale="90000"/>
          </a:bodyPr>
          <a:lstStyle/>
          <a:p>
            <a:r>
              <a:rPr lang="en-US" dirty="0"/>
              <a:t>Welcome!</a:t>
            </a:r>
          </a:p>
        </p:txBody>
      </p:sp>
      <p:sp>
        <p:nvSpPr>
          <p:cNvPr id="4" name="Slide Number Placeholder 3">
            <a:extLst>
              <a:ext uri="{FF2B5EF4-FFF2-40B4-BE49-F238E27FC236}">
                <a16:creationId xmlns:a16="http://schemas.microsoft.com/office/drawing/2014/main" id="{F468D21D-040C-DA41-8EB5-CB1AC7ADCD19}"/>
              </a:ext>
            </a:extLst>
          </p:cNvPr>
          <p:cNvSpPr>
            <a:spLocks noGrp="1"/>
          </p:cNvSpPr>
          <p:nvPr>
            <p:ph type="sldNum" sz="quarter" idx="12"/>
          </p:nvPr>
        </p:nvSpPr>
        <p:spPr/>
        <p:txBody>
          <a:bodyPr/>
          <a:lstStyle/>
          <a:p>
            <a:fld id="{7269E411-7D29-FF41-8363-58C7F0B695CE}" type="slidenum">
              <a:rPr lang="en-US" smtClean="0"/>
              <a:t>2</a:t>
            </a:fld>
            <a:endParaRPr lang="en-US"/>
          </a:p>
        </p:txBody>
      </p:sp>
      <p:pic>
        <p:nvPicPr>
          <p:cNvPr id="5" name="Picture 4">
            <a:extLst>
              <a:ext uri="{FF2B5EF4-FFF2-40B4-BE49-F238E27FC236}">
                <a16:creationId xmlns:a16="http://schemas.microsoft.com/office/drawing/2014/main" id="{1E1D7316-CC43-4144-AF0F-DB44510E839E}"/>
              </a:ext>
            </a:extLst>
          </p:cNvPr>
          <p:cNvPicPr>
            <a:picLocks noChangeAspect="1"/>
          </p:cNvPicPr>
          <p:nvPr/>
        </p:nvPicPr>
        <p:blipFill>
          <a:blip r:embed="rId2"/>
          <a:stretch>
            <a:fillRect/>
          </a:stretch>
        </p:blipFill>
        <p:spPr>
          <a:xfrm>
            <a:off x="2967790" y="1651437"/>
            <a:ext cx="4720390" cy="4704913"/>
          </a:xfrm>
          <a:prstGeom prst="rect">
            <a:avLst/>
          </a:prstGeom>
        </p:spPr>
      </p:pic>
    </p:spTree>
    <p:extLst>
      <p:ext uri="{BB962C8B-B14F-4D97-AF65-F5344CB8AC3E}">
        <p14:creationId xmlns:p14="http://schemas.microsoft.com/office/powerpoint/2010/main" val="425576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44CA05-129A-2F45-B4EF-182E86600407}"/>
              </a:ext>
            </a:extLst>
          </p:cNvPr>
          <p:cNvSpPr>
            <a:spLocks noGrp="1"/>
          </p:cNvSpPr>
          <p:nvPr>
            <p:ph type="title"/>
          </p:nvPr>
        </p:nvSpPr>
        <p:spPr/>
        <p:txBody>
          <a:bodyPr>
            <a:normAutofit fontScale="90000"/>
          </a:bodyPr>
          <a:lstStyle/>
          <a:p>
            <a:r>
              <a:rPr lang="en-US" dirty="0"/>
              <a:t>Key Question</a:t>
            </a:r>
          </a:p>
        </p:txBody>
      </p:sp>
      <p:sp>
        <p:nvSpPr>
          <p:cNvPr id="10" name="Content Placeholder 9">
            <a:extLst>
              <a:ext uri="{FF2B5EF4-FFF2-40B4-BE49-F238E27FC236}">
                <a16:creationId xmlns:a16="http://schemas.microsoft.com/office/drawing/2014/main" id="{DFABFE30-424C-F749-8085-10642ADF0FAE}"/>
              </a:ext>
            </a:extLst>
          </p:cNvPr>
          <p:cNvSpPr>
            <a:spLocks noGrp="1"/>
          </p:cNvSpPr>
          <p:nvPr>
            <p:ph idx="1"/>
          </p:nvPr>
        </p:nvSpPr>
        <p:spPr>
          <a:xfrm>
            <a:off x="4792504" y="1850245"/>
            <a:ext cx="6446134" cy="1180618"/>
          </a:xfrm>
        </p:spPr>
        <p:txBody>
          <a:bodyPr/>
          <a:lstStyle/>
          <a:p>
            <a:pPr marL="0" indent="0">
              <a:buNone/>
            </a:pPr>
            <a:r>
              <a:rPr lang="en-US" i="1" dirty="0"/>
              <a:t>How do we choose </a:t>
            </a:r>
            <a:r>
              <a:rPr lang="en-US" b="1" i="1" dirty="0"/>
              <a:t>what</a:t>
            </a:r>
            <a:r>
              <a:rPr lang="en-US" i="1" dirty="0"/>
              <a:t> entities in our organization should be in our EKG?</a:t>
            </a:r>
          </a:p>
          <a:p>
            <a:pPr marL="0" indent="0">
              <a:buNone/>
            </a:pPr>
            <a:endParaRPr lang="en-US" i="1" dirty="0"/>
          </a:p>
        </p:txBody>
      </p:sp>
      <p:sp>
        <p:nvSpPr>
          <p:cNvPr id="8" name="Slide Number Placeholder 7">
            <a:extLst>
              <a:ext uri="{FF2B5EF4-FFF2-40B4-BE49-F238E27FC236}">
                <a16:creationId xmlns:a16="http://schemas.microsoft.com/office/drawing/2014/main" id="{8BD43E15-AFFC-4D49-AC4D-09040F6B4C97}"/>
              </a:ext>
            </a:extLst>
          </p:cNvPr>
          <p:cNvSpPr>
            <a:spLocks noGrp="1"/>
          </p:cNvSpPr>
          <p:nvPr>
            <p:ph type="sldNum" sz="quarter" idx="12"/>
          </p:nvPr>
        </p:nvSpPr>
        <p:spPr/>
        <p:txBody>
          <a:bodyPr/>
          <a:lstStyle/>
          <a:p>
            <a:fld id="{7269E411-7D29-FF41-8363-58C7F0B695CE}" type="slidenum">
              <a:rPr lang="en-US" smtClean="0"/>
              <a:t>20</a:t>
            </a:fld>
            <a:endParaRPr lang="en-US"/>
          </a:p>
        </p:txBody>
      </p:sp>
      <p:pic>
        <p:nvPicPr>
          <p:cNvPr id="12" name="Picture 11">
            <a:extLst>
              <a:ext uri="{FF2B5EF4-FFF2-40B4-BE49-F238E27FC236}">
                <a16:creationId xmlns:a16="http://schemas.microsoft.com/office/drawing/2014/main" id="{E00B6590-09C0-5A49-B4D2-80CBD2AB6F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3362" y="1672542"/>
            <a:ext cx="3632094" cy="3512916"/>
          </a:xfrm>
          <a:prstGeom prst="rect">
            <a:avLst/>
          </a:prstGeom>
        </p:spPr>
      </p:pic>
      <p:sp>
        <p:nvSpPr>
          <p:cNvPr id="13" name="TextBox 12">
            <a:extLst>
              <a:ext uri="{FF2B5EF4-FFF2-40B4-BE49-F238E27FC236}">
                <a16:creationId xmlns:a16="http://schemas.microsoft.com/office/drawing/2014/main" id="{EBB08D46-5C1B-CD49-8ADB-6513AE51BDF9}"/>
              </a:ext>
            </a:extLst>
          </p:cNvPr>
          <p:cNvSpPr txBox="1"/>
          <p:nvPr/>
        </p:nvSpPr>
        <p:spPr>
          <a:xfrm>
            <a:off x="5231757" y="3429000"/>
            <a:ext cx="5601182" cy="954107"/>
          </a:xfrm>
          <a:prstGeom prst="rect">
            <a:avLst/>
          </a:prstGeom>
          <a:noFill/>
        </p:spPr>
        <p:txBody>
          <a:bodyPr wrap="square" rtlCol="0">
            <a:spAutoFit/>
          </a:bodyPr>
          <a:lstStyle/>
          <a:p>
            <a:r>
              <a:rPr lang="en-US" sz="2800" b="1" dirty="0"/>
              <a:t>Answer: </a:t>
            </a:r>
            <a:r>
              <a:rPr lang="en-US" sz="2800" dirty="0"/>
              <a:t>Use Systems Thinking!</a:t>
            </a:r>
          </a:p>
          <a:p>
            <a:endParaRPr lang="en-US" sz="2800" dirty="0"/>
          </a:p>
        </p:txBody>
      </p:sp>
    </p:spTree>
    <p:extLst>
      <p:ext uri="{BB962C8B-B14F-4D97-AF65-F5344CB8AC3E}">
        <p14:creationId xmlns:p14="http://schemas.microsoft.com/office/powerpoint/2010/main" val="371822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FA-3EF5-4B4E-A0FB-E63B724555BD}"/>
              </a:ext>
            </a:extLst>
          </p:cNvPr>
          <p:cNvSpPr>
            <a:spLocks noGrp="1"/>
          </p:cNvSpPr>
          <p:nvPr>
            <p:ph type="title"/>
          </p:nvPr>
        </p:nvSpPr>
        <p:spPr/>
        <p:txBody>
          <a:bodyPr>
            <a:normAutofit fontScale="90000"/>
          </a:bodyPr>
          <a:lstStyle/>
          <a:p>
            <a:r>
              <a:rPr lang="en-US"/>
              <a:t>Edge of Chaos</a:t>
            </a:r>
            <a:endParaRPr lang="en-US" dirty="0"/>
          </a:p>
        </p:txBody>
      </p:sp>
      <p:sp>
        <p:nvSpPr>
          <p:cNvPr id="5" name="Slide Number Placeholder 4">
            <a:extLst>
              <a:ext uri="{FF2B5EF4-FFF2-40B4-BE49-F238E27FC236}">
                <a16:creationId xmlns:a16="http://schemas.microsoft.com/office/drawing/2014/main" id="{C6C58BFE-D968-FD49-967E-8DD585E51EFB}"/>
              </a:ext>
            </a:extLst>
          </p:cNvPr>
          <p:cNvSpPr>
            <a:spLocks noGrp="1"/>
          </p:cNvSpPr>
          <p:nvPr>
            <p:ph type="sldNum" sz="quarter" idx="12"/>
          </p:nvPr>
        </p:nvSpPr>
        <p:spPr/>
        <p:txBody>
          <a:bodyPr/>
          <a:lstStyle/>
          <a:p>
            <a:fld id="{7269E411-7D29-FF41-8363-58C7F0B695CE}" type="slidenum">
              <a:rPr lang="en-US" smtClean="0"/>
              <a:t>21</a:t>
            </a:fld>
            <a:endParaRPr lang="en-US"/>
          </a:p>
        </p:txBody>
      </p:sp>
      <p:grpSp>
        <p:nvGrpSpPr>
          <p:cNvPr id="17" name="Group 16">
            <a:extLst>
              <a:ext uri="{FF2B5EF4-FFF2-40B4-BE49-F238E27FC236}">
                <a16:creationId xmlns:a16="http://schemas.microsoft.com/office/drawing/2014/main" id="{5C76756A-0031-AD42-AD61-D1584902014E}"/>
              </a:ext>
            </a:extLst>
          </p:cNvPr>
          <p:cNvGrpSpPr/>
          <p:nvPr/>
        </p:nvGrpSpPr>
        <p:grpSpPr>
          <a:xfrm>
            <a:off x="1053947" y="1490950"/>
            <a:ext cx="3988106" cy="4022332"/>
            <a:chOff x="566773" y="892367"/>
            <a:chExt cx="3988106" cy="4022332"/>
          </a:xfrm>
        </p:grpSpPr>
        <p:sp>
          <p:nvSpPr>
            <p:cNvPr id="22" name="Cloud Callout 21">
              <a:extLst>
                <a:ext uri="{FF2B5EF4-FFF2-40B4-BE49-F238E27FC236}">
                  <a16:creationId xmlns:a16="http://schemas.microsoft.com/office/drawing/2014/main" id="{775E21E4-B30C-684B-9FCE-81FF2DB26631}"/>
                </a:ext>
              </a:extLst>
            </p:cNvPr>
            <p:cNvSpPr/>
            <p:nvPr/>
          </p:nvSpPr>
          <p:spPr>
            <a:xfrm>
              <a:off x="566773" y="892367"/>
              <a:ext cx="3988106" cy="3167751"/>
            </a:xfrm>
            <a:prstGeom prst="cloudCallout">
              <a:avLst>
                <a:gd name="adj1" fmla="val -17448"/>
                <a:gd name="adj2" fmla="val 728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F69559-DB7A-FA4A-ABAE-2B4CB7FF7C6C}"/>
                </a:ext>
              </a:extLst>
            </p:cNvPr>
            <p:cNvSpPr txBox="1"/>
            <p:nvPr/>
          </p:nvSpPr>
          <p:spPr>
            <a:xfrm>
              <a:off x="1128254" y="1740918"/>
              <a:ext cx="2865143" cy="923330"/>
            </a:xfrm>
            <a:prstGeom prst="rect">
              <a:avLst/>
            </a:prstGeom>
            <a:noFill/>
          </p:spPr>
          <p:txBody>
            <a:bodyPr wrap="none" rtlCol="0">
              <a:spAutoFit/>
            </a:bodyPr>
            <a:lstStyle/>
            <a:p>
              <a:pPr algn="ctr"/>
              <a:r>
                <a:rPr lang="en-US" dirty="0"/>
                <a:t>Concepts</a:t>
              </a:r>
            </a:p>
            <a:p>
              <a:pPr algn="ctr"/>
              <a:r>
                <a:rPr lang="en-US" dirty="0"/>
                <a:t>Already Modeled in the</a:t>
              </a:r>
            </a:p>
            <a:p>
              <a:pPr algn="ctr"/>
              <a:r>
                <a:rPr lang="en-US" dirty="0"/>
                <a:t>Enterprise Knowledge Graph</a:t>
              </a:r>
            </a:p>
          </p:txBody>
        </p:sp>
        <p:sp>
          <p:nvSpPr>
            <p:cNvPr id="24" name="Oval 23">
              <a:extLst>
                <a:ext uri="{FF2B5EF4-FFF2-40B4-BE49-F238E27FC236}">
                  <a16:creationId xmlns:a16="http://schemas.microsoft.com/office/drawing/2014/main" id="{2A57006A-85DF-AD4D-A613-250EA6F5CBE6}"/>
                </a:ext>
              </a:extLst>
            </p:cNvPr>
            <p:cNvSpPr/>
            <p:nvPr/>
          </p:nvSpPr>
          <p:spPr>
            <a:xfrm rot="1712555">
              <a:off x="1566544" y="3903389"/>
              <a:ext cx="731520" cy="101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90989F5-95B1-7341-A4BC-16C895422F10}"/>
              </a:ext>
            </a:extLst>
          </p:cNvPr>
          <p:cNvGrpSpPr/>
          <p:nvPr/>
        </p:nvGrpSpPr>
        <p:grpSpPr>
          <a:xfrm>
            <a:off x="2208521" y="1948093"/>
            <a:ext cx="4847929" cy="3955686"/>
            <a:chOff x="2208521" y="1948093"/>
            <a:chExt cx="4847929" cy="3955686"/>
          </a:xfrm>
        </p:grpSpPr>
        <p:sp>
          <p:nvSpPr>
            <p:cNvPr id="25" name="Freeform 24">
              <a:extLst>
                <a:ext uri="{FF2B5EF4-FFF2-40B4-BE49-F238E27FC236}">
                  <a16:creationId xmlns:a16="http://schemas.microsoft.com/office/drawing/2014/main" id="{4D985F66-8550-E14D-8AB7-490C2B69E3E3}"/>
                </a:ext>
              </a:extLst>
            </p:cNvPr>
            <p:cNvSpPr/>
            <p:nvPr/>
          </p:nvSpPr>
          <p:spPr>
            <a:xfrm>
              <a:off x="2301640" y="1948093"/>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52F92E-9D96-5445-B424-B0511A5A24BE}"/>
                </a:ext>
              </a:extLst>
            </p:cNvPr>
            <p:cNvSpPr/>
            <p:nvPr/>
          </p:nvSpPr>
          <p:spPr>
            <a:xfrm rot="19175529">
              <a:off x="2208521" y="3145610"/>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grpSp>
      <p:grpSp>
        <p:nvGrpSpPr>
          <p:cNvPr id="3" name="Group 2">
            <a:extLst>
              <a:ext uri="{FF2B5EF4-FFF2-40B4-BE49-F238E27FC236}">
                <a16:creationId xmlns:a16="http://schemas.microsoft.com/office/drawing/2014/main" id="{AFB14B42-4440-D944-A5B3-1462184B7B46}"/>
              </a:ext>
            </a:extLst>
          </p:cNvPr>
          <p:cNvGrpSpPr/>
          <p:nvPr/>
        </p:nvGrpSpPr>
        <p:grpSpPr>
          <a:xfrm>
            <a:off x="3897742" y="2963432"/>
            <a:ext cx="3630651" cy="2959588"/>
            <a:chOff x="3897742" y="2963432"/>
            <a:chExt cx="3630651" cy="2959588"/>
          </a:xfrm>
        </p:grpSpPr>
        <p:sp>
          <p:nvSpPr>
            <p:cNvPr id="26" name="Oval 25">
              <a:extLst>
                <a:ext uri="{FF2B5EF4-FFF2-40B4-BE49-F238E27FC236}">
                  <a16:creationId xmlns:a16="http://schemas.microsoft.com/office/drawing/2014/main" id="{5E418D99-C1AC-1741-B4F2-71D312F3E535}"/>
                </a:ext>
              </a:extLst>
            </p:cNvPr>
            <p:cNvSpPr/>
            <p:nvPr/>
          </p:nvSpPr>
          <p:spPr>
            <a:xfrm>
              <a:off x="3897742" y="5286069"/>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sp>
          <p:nvSpPr>
            <p:cNvPr id="27" name="Oval 26">
              <a:extLst>
                <a:ext uri="{FF2B5EF4-FFF2-40B4-BE49-F238E27FC236}">
                  <a16:creationId xmlns:a16="http://schemas.microsoft.com/office/drawing/2014/main" id="{817A9C08-26B4-884A-BFEA-B5D4E3D30999}"/>
                </a:ext>
              </a:extLst>
            </p:cNvPr>
            <p:cNvSpPr/>
            <p:nvPr/>
          </p:nvSpPr>
          <p:spPr>
            <a:xfrm>
              <a:off x="6583174" y="2963432"/>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8" name="Oval 27">
              <a:extLst>
                <a:ext uri="{FF2B5EF4-FFF2-40B4-BE49-F238E27FC236}">
                  <a16:creationId xmlns:a16="http://schemas.microsoft.com/office/drawing/2014/main" id="{F26984B0-3A4C-AA4C-AB62-05919C29E1F8}"/>
                </a:ext>
              </a:extLst>
            </p:cNvPr>
            <p:cNvSpPr/>
            <p:nvPr/>
          </p:nvSpPr>
          <p:spPr>
            <a:xfrm>
              <a:off x="6060905" y="3612866"/>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9" name="Oval 28">
              <a:extLst>
                <a:ext uri="{FF2B5EF4-FFF2-40B4-BE49-F238E27FC236}">
                  <a16:creationId xmlns:a16="http://schemas.microsoft.com/office/drawing/2014/main" id="{E9BD03AD-1270-2E49-81D3-EACC6BEBC505}"/>
                </a:ext>
              </a:extLst>
            </p:cNvPr>
            <p:cNvSpPr/>
            <p:nvPr/>
          </p:nvSpPr>
          <p:spPr>
            <a:xfrm>
              <a:off x="5389336" y="426230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0" name="Oval 29">
              <a:extLst>
                <a:ext uri="{FF2B5EF4-FFF2-40B4-BE49-F238E27FC236}">
                  <a16:creationId xmlns:a16="http://schemas.microsoft.com/office/drawing/2014/main" id="{074ECE34-9E7C-5A40-83BA-291D390FCCEA}"/>
                </a:ext>
              </a:extLst>
            </p:cNvPr>
            <p:cNvSpPr/>
            <p:nvPr/>
          </p:nvSpPr>
          <p:spPr>
            <a:xfrm>
              <a:off x="4714809" y="482417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2" name="TextBox 31">
              <a:extLst>
                <a:ext uri="{FF2B5EF4-FFF2-40B4-BE49-F238E27FC236}">
                  <a16:creationId xmlns:a16="http://schemas.microsoft.com/office/drawing/2014/main" id="{424117BE-F2B5-E04F-880C-8662B264F055}"/>
                </a:ext>
              </a:extLst>
            </p:cNvPr>
            <p:cNvSpPr txBox="1"/>
            <p:nvPr/>
          </p:nvSpPr>
          <p:spPr>
            <a:xfrm rot="19042359">
              <a:off x="5320161" y="4798037"/>
              <a:ext cx="2208232" cy="369332"/>
            </a:xfrm>
            <a:prstGeom prst="rect">
              <a:avLst/>
            </a:prstGeom>
            <a:noFill/>
          </p:spPr>
          <p:txBody>
            <a:bodyPr wrap="none" rtlCol="0">
              <a:spAutoFit/>
            </a:bodyPr>
            <a:lstStyle/>
            <a:p>
              <a:pPr algn="ctr"/>
              <a:r>
                <a:rPr lang="en-US" dirty="0"/>
                <a:t>Unmodeled Concepts</a:t>
              </a:r>
            </a:p>
          </p:txBody>
        </p:sp>
      </p:grpSp>
      <p:sp>
        <p:nvSpPr>
          <p:cNvPr id="33" name="Oval 32">
            <a:extLst>
              <a:ext uri="{FF2B5EF4-FFF2-40B4-BE49-F238E27FC236}">
                <a16:creationId xmlns:a16="http://schemas.microsoft.com/office/drawing/2014/main" id="{EC7FF69B-B012-9F44-ACEC-3DE59A7C00E3}"/>
              </a:ext>
            </a:extLst>
          </p:cNvPr>
          <p:cNvSpPr/>
          <p:nvPr/>
        </p:nvSpPr>
        <p:spPr>
          <a:xfrm>
            <a:off x="3094898" y="19801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BCE764-D864-114A-B471-91E0A212C6D1}"/>
              </a:ext>
            </a:extLst>
          </p:cNvPr>
          <p:cNvSpPr/>
          <p:nvPr/>
        </p:nvSpPr>
        <p:spPr>
          <a:xfrm>
            <a:off x="3769459" y="212185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C90DC9-B33E-5C40-ADCA-67965AB2BCC1}"/>
              </a:ext>
            </a:extLst>
          </p:cNvPr>
          <p:cNvSpPr/>
          <p:nvPr/>
        </p:nvSpPr>
        <p:spPr>
          <a:xfrm>
            <a:off x="2348352" y="215981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949985-F0A9-4946-BF09-415F59E54746}"/>
              </a:ext>
            </a:extLst>
          </p:cNvPr>
          <p:cNvSpPr/>
          <p:nvPr/>
        </p:nvSpPr>
        <p:spPr>
          <a:xfrm>
            <a:off x="1804307" y="232407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6C3B18-5C1D-C24C-B15F-273670142C18}"/>
              </a:ext>
            </a:extLst>
          </p:cNvPr>
          <p:cNvSpPr/>
          <p:nvPr/>
        </p:nvSpPr>
        <p:spPr>
          <a:xfrm>
            <a:off x="1657980" y="3537278"/>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115A00-33E5-EA47-BF61-1F202F5ED204}"/>
              </a:ext>
            </a:extLst>
          </p:cNvPr>
          <p:cNvSpPr/>
          <p:nvPr/>
        </p:nvSpPr>
        <p:spPr>
          <a:xfrm>
            <a:off x="2134698" y="33884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305688-D434-C544-8063-ABD36F405BA7}"/>
              </a:ext>
            </a:extLst>
          </p:cNvPr>
          <p:cNvSpPr/>
          <p:nvPr/>
        </p:nvSpPr>
        <p:spPr>
          <a:xfrm>
            <a:off x="2068208" y="382456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03512C-E192-3C42-811F-B4E09DF80E71}"/>
              </a:ext>
            </a:extLst>
          </p:cNvPr>
          <p:cNvSpPr/>
          <p:nvPr/>
        </p:nvSpPr>
        <p:spPr>
          <a:xfrm>
            <a:off x="2551638" y="356762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B4F68E8-A9DE-9441-8ED5-D7AE36FE7290}"/>
              </a:ext>
            </a:extLst>
          </p:cNvPr>
          <p:cNvSpPr/>
          <p:nvPr/>
        </p:nvSpPr>
        <p:spPr>
          <a:xfrm>
            <a:off x="2598647" y="392931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DDC4F7E-FE07-5942-8E3C-56EF8E5AD7F7}"/>
              </a:ext>
            </a:extLst>
          </p:cNvPr>
          <p:cNvSpPr/>
          <p:nvPr/>
        </p:nvSpPr>
        <p:spPr>
          <a:xfrm>
            <a:off x="3164552" y="3479369"/>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6C70AAC-6466-4D49-A2CF-8CEFD975A0C9}"/>
              </a:ext>
            </a:extLst>
          </p:cNvPr>
          <p:cNvSpPr/>
          <p:nvPr/>
        </p:nvSpPr>
        <p:spPr>
          <a:xfrm>
            <a:off x="3049592" y="385856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10A0ABC-5C99-0B4E-8BC9-9D1C09707417}"/>
              </a:ext>
            </a:extLst>
          </p:cNvPr>
          <p:cNvSpPr/>
          <p:nvPr/>
        </p:nvSpPr>
        <p:spPr>
          <a:xfrm>
            <a:off x="3656989" y="362062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E1A836D-0E04-3143-B3D9-0A5BF25CA88D}"/>
              </a:ext>
            </a:extLst>
          </p:cNvPr>
          <p:cNvSpPr/>
          <p:nvPr/>
        </p:nvSpPr>
        <p:spPr>
          <a:xfrm>
            <a:off x="4220351" y="2432687"/>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A1E6A4-610C-BD48-B217-1362E218DB80}"/>
              </a:ext>
            </a:extLst>
          </p:cNvPr>
          <p:cNvSpPr/>
          <p:nvPr/>
        </p:nvSpPr>
        <p:spPr>
          <a:xfrm>
            <a:off x="4049535" y="181139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87876-68C0-944D-920C-91B40551B8DF}"/>
              </a:ext>
            </a:extLst>
          </p:cNvPr>
          <p:cNvSpPr/>
          <p:nvPr/>
        </p:nvSpPr>
        <p:spPr>
          <a:xfrm>
            <a:off x="1336802" y="285868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3EFB48-5823-B141-9456-E17BDEF160B4}"/>
              </a:ext>
            </a:extLst>
          </p:cNvPr>
          <p:cNvSpPr/>
          <p:nvPr/>
        </p:nvSpPr>
        <p:spPr>
          <a:xfrm>
            <a:off x="4477314" y="291663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8551F-102E-B24A-8094-8E5EAEAC7CF8}"/>
              </a:ext>
            </a:extLst>
          </p:cNvPr>
          <p:cNvSpPr txBox="1"/>
          <p:nvPr/>
        </p:nvSpPr>
        <p:spPr>
          <a:xfrm>
            <a:off x="8199216" y="1496967"/>
            <a:ext cx="3428903" cy="4524315"/>
          </a:xfrm>
          <a:prstGeom prst="rect">
            <a:avLst/>
          </a:prstGeom>
          <a:noFill/>
        </p:spPr>
        <p:txBody>
          <a:bodyPr wrap="square" rtlCol="0">
            <a:spAutoFit/>
          </a:bodyPr>
          <a:lstStyle/>
          <a:p>
            <a:r>
              <a:rPr lang="en-US" dirty="0"/>
              <a:t>Consider two regions of your data model:</a:t>
            </a:r>
          </a:p>
          <a:p>
            <a:pPr lvl="1"/>
            <a:r>
              <a:rPr lang="en-US" dirty="0"/>
              <a:t>1) The part of the world that you have modeled with precision.  We call this region the EKG region</a:t>
            </a:r>
            <a:br>
              <a:rPr lang="en-US" dirty="0"/>
            </a:br>
            <a:endParaRPr lang="en-US" dirty="0"/>
          </a:p>
          <a:p>
            <a:pPr lvl="1"/>
            <a:r>
              <a:rPr lang="en-US" dirty="0"/>
              <a:t>2) The part of the world that you have not modeled yet.  We call this the “region of chaos”</a:t>
            </a:r>
            <a:br>
              <a:rPr lang="en-US" dirty="0"/>
            </a:br>
            <a:endParaRPr lang="en-US" dirty="0"/>
          </a:p>
          <a:p>
            <a:pPr lvl="1"/>
            <a:r>
              <a:rPr lang="en-US" dirty="0"/>
              <a:t>The border between the EKG and the region of chaos we will call “The Edge of Chaos”</a:t>
            </a:r>
          </a:p>
          <a:p>
            <a:endParaRPr lang="en-US" dirty="0"/>
          </a:p>
        </p:txBody>
      </p:sp>
    </p:spTree>
    <p:extLst>
      <p:ext uri="{BB962C8B-B14F-4D97-AF65-F5344CB8AC3E}">
        <p14:creationId xmlns:p14="http://schemas.microsoft.com/office/powerpoint/2010/main" val="3640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7D7-FC28-BF48-98A0-DD7FB0840B83}"/>
              </a:ext>
            </a:extLst>
          </p:cNvPr>
          <p:cNvSpPr>
            <a:spLocks noGrp="1"/>
          </p:cNvSpPr>
          <p:nvPr>
            <p:ph type="title"/>
          </p:nvPr>
        </p:nvSpPr>
        <p:spPr/>
        <p:txBody>
          <a:bodyPr>
            <a:normAutofit fontScale="90000"/>
          </a:bodyPr>
          <a:lstStyle/>
          <a:p>
            <a:r>
              <a:rPr lang="en-US" dirty="0"/>
              <a:t>What is a System?</a:t>
            </a:r>
          </a:p>
        </p:txBody>
      </p:sp>
      <p:sp>
        <p:nvSpPr>
          <p:cNvPr id="3" name="Content Placeholder 2">
            <a:extLst>
              <a:ext uri="{FF2B5EF4-FFF2-40B4-BE49-F238E27FC236}">
                <a16:creationId xmlns:a16="http://schemas.microsoft.com/office/drawing/2014/main" id="{5E5FE77D-1CDC-D24A-A420-76C78A0062F4}"/>
              </a:ext>
            </a:extLst>
          </p:cNvPr>
          <p:cNvSpPr>
            <a:spLocks noGrp="1"/>
          </p:cNvSpPr>
          <p:nvPr>
            <p:ph idx="1"/>
          </p:nvPr>
        </p:nvSpPr>
        <p:spPr/>
        <p:txBody>
          <a:bodyPr/>
          <a:lstStyle/>
          <a:p>
            <a:r>
              <a:rPr lang="en-US" dirty="0"/>
              <a:t>A collection of components that interact together to produce some sort of behavior of the whole</a:t>
            </a:r>
          </a:p>
          <a:p>
            <a:r>
              <a:rPr lang="en-US" dirty="0"/>
              <a:t>Systems can have subsystems</a:t>
            </a:r>
          </a:p>
        </p:txBody>
      </p:sp>
      <p:sp>
        <p:nvSpPr>
          <p:cNvPr id="5" name="Slide Number Placeholder 4">
            <a:extLst>
              <a:ext uri="{FF2B5EF4-FFF2-40B4-BE49-F238E27FC236}">
                <a16:creationId xmlns:a16="http://schemas.microsoft.com/office/drawing/2014/main" id="{0FF60644-7ADC-0943-86D8-FB2A693F86A6}"/>
              </a:ext>
            </a:extLst>
          </p:cNvPr>
          <p:cNvSpPr>
            <a:spLocks noGrp="1"/>
          </p:cNvSpPr>
          <p:nvPr>
            <p:ph type="sldNum" sz="quarter" idx="12"/>
          </p:nvPr>
        </p:nvSpPr>
        <p:spPr/>
        <p:txBody>
          <a:bodyPr/>
          <a:lstStyle/>
          <a:p>
            <a:fld id="{7269E411-7D29-FF41-8363-58C7F0B695CE}" type="slidenum">
              <a:rPr lang="en-US" smtClean="0"/>
              <a:t>22</a:t>
            </a:fld>
            <a:endParaRPr lang="en-US"/>
          </a:p>
        </p:txBody>
      </p:sp>
    </p:spTree>
    <p:extLst>
      <p:ext uri="{BB962C8B-B14F-4D97-AF65-F5344CB8AC3E}">
        <p14:creationId xmlns:p14="http://schemas.microsoft.com/office/powerpoint/2010/main" val="2754162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21F2-723B-364A-9D9E-3B9142A44988}"/>
              </a:ext>
            </a:extLst>
          </p:cNvPr>
          <p:cNvSpPr>
            <a:spLocks noGrp="1"/>
          </p:cNvSpPr>
          <p:nvPr>
            <p:ph type="title"/>
          </p:nvPr>
        </p:nvSpPr>
        <p:spPr/>
        <p:txBody>
          <a:bodyPr>
            <a:normAutofit fontScale="90000"/>
          </a:bodyPr>
          <a:lstStyle/>
          <a:p>
            <a:r>
              <a:rPr lang="en-US" dirty="0"/>
              <a:t>Example: Provider Recommendation</a:t>
            </a:r>
          </a:p>
        </p:txBody>
      </p:sp>
      <p:sp>
        <p:nvSpPr>
          <p:cNvPr id="3" name="Content Placeholder 2">
            <a:extLst>
              <a:ext uri="{FF2B5EF4-FFF2-40B4-BE49-F238E27FC236}">
                <a16:creationId xmlns:a16="http://schemas.microsoft.com/office/drawing/2014/main" id="{B7832680-3070-CD44-A37B-9DCEA27D43F1}"/>
              </a:ext>
            </a:extLst>
          </p:cNvPr>
          <p:cNvSpPr>
            <a:spLocks noGrp="1"/>
          </p:cNvSpPr>
          <p:nvPr>
            <p:ph idx="1"/>
          </p:nvPr>
        </p:nvSpPr>
        <p:spPr/>
        <p:txBody>
          <a:bodyPr/>
          <a:lstStyle/>
          <a:p>
            <a:pPr marL="0" indent="0">
              <a:buNone/>
            </a:pPr>
            <a:r>
              <a:rPr lang="en-US" i="1" dirty="0"/>
              <a:t>When our senior members call into our call centers to find a healthcare provider in their area, many of them </a:t>
            </a:r>
            <a:r>
              <a:rPr lang="en-US" b="1" i="1" dirty="0"/>
              <a:t>don’t drive</a:t>
            </a:r>
            <a:r>
              <a:rPr lang="en-US" i="1" dirty="0"/>
              <a:t>.  They only want providers that are on </a:t>
            </a:r>
            <a:r>
              <a:rPr lang="en-US" b="1" i="1" dirty="0"/>
              <a:t>bus routes</a:t>
            </a:r>
            <a:r>
              <a:rPr lang="en-US" i="1" dirty="0"/>
              <a:t>.  However, our current system does not store this information.</a:t>
            </a:r>
          </a:p>
        </p:txBody>
      </p:sp>
      <p:sp>
        <p:nvSpPr>
          <p:cNvPr id="4" name="Footer Placeholder 3">
            <a:extLst>
              <a:ext uri="{FF2B5EF4-FFF2-40B4-BE49-F238E27FC236}">
                <a16:creationId xmlns:a16="http://schemas.microsoft.com/office/drawing/2014/main" id="{67757276-8D01-9848-A51A-81AF88BD7462}"/>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D2086A-0727-B045-A236-B2D11010BD3C}"/>
              </a:ext>
            </a:extLst>
          </p:cNvPr>
          <p:cNvSpPr>
            <a:spLocks noGrp="1"/>
          </p:cNvSpPr>
          <p:nvPr>
            <p:ph type="sldNum" sz="quarter" idx="12"/>
          </p:nvPr>
        </p:nvSpPr>
        <p:spPr/>
        <p:txBody>
          <a:bodyPr/>
          <a:lstStyle/>
          <a:p>
            <a:fld id="{7269E411-7D29-FF41-8363-58C7F0B695CE}" type="slidenum">
              <a:rPr lang="en-US" smtClean="0"/>
              <a:t>23</a:t>
            </a:fld>
            <a:endParaRPr lang="en-US"/>
          </a:p>
        </p:txBody>
      </p:sp>
    </p:spTree>
    <p:extLst>
      <p:ext uri="{BB962C8B-B14F-4D97-AF65-F5344CB8AC3E}">
        <p14:creationId xmlns:p14="http://schemas.microsoft.com/office/powerpoint/2010/main" val="3128870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D50A-9C3A-F543-976C-EDE71FCC8A70}"/>
              </a:ext>
            </a:extLst>
          </p:cNvPr>
          <p:cNvSpPr>
            <a:spLocks noGrp="1"/>
          </p:cNvSpPr>
          <p:nvPr>
            <p:ph type="title"/>
          </p:nvPr>
        </p:nvSpPr>
        <p:spPr/>
        <p:txBody>
          <a:bodyPr>
            <a:normAutofit fontScale="90000"/>
          </a:bodyPr>
          <a:lstStyle/>
          <a:p>
            <a:r>
              <a:rPr lang="en-US" dirty="0"/>
              <a:t>Example: Geospatial Models</a:t>
            </a:r>
          </a:p>
        </p:txBody>
      </p:sp>
      <p:sp>
        <p:nvSpPr>
          <p:cNvPr id="5" name="Slide Number Placeholder 4">
            <a:extLst>
              <a:ext uri="{FF2B5EF4-FFF2-40B4-BE49-F238E27FC236}">
                <a16:creationId xmlns:a16="http://schemas.microsoft.com/office/drawing/2014/main" id="{C09D5AD7-CFAD-044B-83FA-D1E770769EDB}"/>
              </a:ext>
            </a:extLst>
          </p:cNvPr>
          <p:cNvSpPr>
            <a:spLocks noGrp="1"/>
          </p:cNvSpPr>
          <p:nvPr>
            <p:ph type="sldNum" sz="quarter" idx="12"/>
          </p:nvPr>
        </p:nvSpPr>
        <p:spPr/>
        <p:txBody>
          <a:bodyPr/>
          <a:lstStyle/>
          <a:p>
            <a:fld id="{7269E411-7D29-FF41-8363-58C7F0B695CE}" type="slidenum">
              <a:rPr lang="en-US" smtClean="0"/>
              <a:t>24</a:t>
            </a:fld>
            <a:endParaRPr lang="en-US"/>
          </a:p>
        </p:txBody>
      </p:sp>
      <p:sp>
        <p:nvSpPr>
          <p:cNvPr id="6" name="Oval 5">
            <a:extLst>
              <a:ext uri="{FF2B5EF4-FFF2-40B4-BE49-F238E27FC236}">
                <a16:creationId xmlns:a16="http://schemas.microsoft.com/office/drawing/2014/main" id="{FB102961-2FB2-B748-8B2E-9441E9DA8018}"/>
              </a:ext>
            </a:extLst>
          </p:cNvPr>
          <p:cNvSpPr/>
          <p:nvPr/>
        </p:nvSpPr>
        <p:spPr>
          <a:xfrm>
            <a:off x="854372" y="360371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Address</a:t>
            </a:r>
          </a:p>
        </p:txBody>
      </p:sp>
      <p:sp>
        <p:nvSpPr>
          <p:cNvPr id="7" name="Oval 6">
            <a:extLst>
              <a:ext uri="{FF2B5EF4-FFF2-40B4-BE49-F238E27FC236}">
                <a16:creationId xmlns:a16="http://schemas.microsoft.com/office/drawing/2014/main" id="{81CA1975-E84B-E04B-8361-965A121B8081}"/>
              </a:ext>
            </a:extLst>
          </p:cNvPr>
          <p:cNvSpPr/>
          <p:nvPr/>
        </p:nvSpPr>
        <p:spPr>
          <a:xfrm>
            <a:off x="823983" y="250548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Zip code</a:t>
            </a:r>
          </a:p>
        </p:txBody>
      </p:sp>
      <p:sp>
        <p:nvSpPr>
          <p:cNvPr id="8" name="Oval 7">
            <a:extLst>
              <a:ext uri="{FF2B5EF4-FFF2-40B4-BE49-F238E27FC236}">
                <a16:creationId xmlns:a16="http://schemas.microsoft.com/office/drawing/2014/main" id="{8EF18D5F-7F0A-504E-A46D-EF08BCC4E087}"/>
              </a:ext>
            </a:extLst>
          </p:cNvPr>
          <p:cNvSpPr/>
          <p:nvPr/>
        </p:nvSpPr>
        <p:spPr>
          <a:xfrm>
            <a:off x="3147060" y="257097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State</a:t>
            </a:r>
          </a:p>
        </p:txBody>
      </p:sp>
      <p:sp>
        <p:nvSpPr>
          <p:cNvPr id="9" name="Oval 8">
            <a:extLst>
              <a:ext uri="{FF2B5EF4-FFF2-40B4-BE49-F238E27FC236}">
                <a16:creationId xmlns:a16="http://schemas.microsoft.com/office/drawing/2014/main" id="{C1D60F56-B401-3C4C-A5C3-2C8219BB7E6A}"/>
              </a:ext>
            </a:extLst>
          </p:cNvPr>
          <p:cNvSpPr/>
          <p:nvPr/>
        </p:nvSpPr>
        <p:spPr>
          <a:xfrm>
            <a:off x="3299460" y="1470384"/>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Country</a:t>
            </a:r>
          </a:p>
        </p:txBody>
      </p:sp>
      <p:sp>
        <p:nvSpPr>
          <p:cNvPr id="10" name="Oval 9">
            <a:extLst>
              <a:ext uri="{FF2B5EF4-FFF2-40B4-BE49-F238E27FC236}">
                <a16:creationId xmlns:a16="http://schemas.microsoft.com/office/drawing/2014/main" id="{BD50C2B1-B295-9647-9CAF-66EFBAA372A1}"/>
              </a:ext>
            </a:extLst>
          </p:cNvPr>
          <p:cNvSpPr/>
          <p:nvPr/>
        </p:nvSpPr>
        <p:spPr>
          <a:xfrm>
            <a:off x="3457251" y="3472541"/>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City</a:t>
            </a:r>
          </a:p>
        </p:txBody>
      </p:sp>
      <p:sp>
        <p:nvSpPr>
          <p:cNvPr id="11" name="Freeform 10">
            <a:extLst>
              <a:ext uri="{FF2B5EF4-FFF2-40B4-BE49-F238E27FC236}">
                <a16:creationId xmlns:a16="http://schemas.microsoft.com/office/drawing/2014/main" id="{C7E4E4AD-8AE3-754D-BD5E-AA46A7B19094}"/>
              </a:ext>
            </a:extLst>
          </p:cNvPr>
          <p:cNvSpPr/>
          <p:nvPr/>
        </p:nvSpPr>
        <p:spPr>
          <a:xfrm>
            <a:off x="3292240" y="1874977"/>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CEA001-248D-9440-A3FB-855E45EDCCB1}"/>
              </a:ext>
            </a:extLst>
          </p:cNvPr>
          <p:cNvSpPr/>
          <p:nvPr/>
        </p:nvSpPr>
        <p:spPr>
          <a:xfrm rot="19175529">
            <a:off x="3199121" y="3072494"/>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sp>
        <p:nvSpPr>
          <p:cNvPr id="13" name="Oval 12">
            <a:extLst>
              <a:ext uri="{FF2B5EF4-FFF2-40B4-BE49-F238E27FC236}">
                <a16:creationId xmlns:a16="http://schemas.microsoft.com/office/drawing/2014/main" id="{C6ECB695-E3AC-2C44-B753-AD12431DAA6D}"/>
              </a:ext>
            </a:extLst>
          </p:cNvPr>
          <p:cNvSpPr/>
          <p:nvPr/>
        </p:nvSpPr>
        <p:spPr>
          <a:xfrm>
            <a:off x="8262241" y="2145127"/>
            <a:ext cx="1928505" cy="7056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Regions?</a:t>
            </a:r>
          </a:p>
        </p:txBody>
      </p:sp>
      <p:sp>
        <p:nvSpPr>
          <p:cNvPr id="14" name="Oval 13">
            <a:extLst>
              <a:ext uri="{FF2B5EF4-FFF2-40B4-BE49-F238E27FC236}">
                <a16:creationId xmlns:a16="http://schemas.microsoft.com/office/drawing/2014/main" id="{D048FEA7-B135-C441-921C-0FE6DEBD231A}"/>
              </a:ext>
            </a:extLst>
          </p:cNvPr>
          <p:cNvSpPr/>
          <p:nvPr/>
        </p:nvSpPr>
        <p:spPr>
          <a:xfrm>
            <a:off x="7434425" y="3133801"/>
            <a:ext cx="3375592" cy="8734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Metropolitan Areas?</a:t>
            </a:r>
          </a:p>
        </p:txBody>
      </p:sp>
      <p:sp>
        <p:nvSpPr>
          <p:cNvPr id="15" name="Oval 14">
            <a:extLst>
              <a:ext uri="{FF2B5EF4-FFF2-40B4-BE49-F238E27FC236}">
                <a16:creationId xmlns:a16="http://schemas.microsoft.com/office/drawing/2014/main" id="{7AA0FE5E-83B2-D848-982B-61B745FDDE3C}"/>
              </a:ext>
            </a:extLst>
          </p:cNvPr>
          <p:cNvSpPr/>
          <p:nvPr/>
        </p:nvSpPr>
        <p:spPr>
          <a:xfrm>
            <a:off x="6549664" y="4184211"/>
            <a:ext cx="2937476" cy="8583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Watersheds?</a:t>
            </a:r>
          </a:p>
        </p:txBody>
      </p:sp>
      <p:cxnSp>
        <p:nvCxnSpPr>
          <p:cNvPr id="17" name="Straight Connector 16">
            <a:extLst>
              <a:ext uri="{FF2B5EF4-FFF2-40B4-BE49-F238E27FC236}">
                <a16:creationId xmlns:a16="http://schemas.microsoft.com/office/drawing/2014/main" id="{428F1BB3-BD55-E940-B319-E47C7DA32131}"/>
              </a:ext>
            </a:extLst>
          </p:cNvPr>
          <p:cNvCxnSpPr>
            <a:cxnSpLocks/>
            <a:stCxn id="6" idx="0"/>
            <a:endCxn id="7" idx="4"/>
          </p:cNvCxnSpPr>
          <p:nvPr/>
        </p:nvCxnSpPr>
        <p:spPr>
          <a:xfrm flipH="1" flipV="1">
            <a:off x="1715523" y="3115080"/>
            <a:ext cx="30389" cy="488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157B51-1A9A-BF4B-BFD2-D6A928397E10}"/>
              </a:ext>
            </a:extLst>
          </p:cNvPr>
          <p:cNvCxnSpPr>
            <a:cxnSpLocks/>
            <a:stCxn id="6" idx="7"/>
            <a:endCxn id="8" idx="3"/>
          </p:cNvCxnSpPr>
          <p:nvPr/>
        </p:nvCxnSpPr>
        <p:spPr>
          <a:xfrm flipV="1">
            <a:off x="2376326" y="3091296"/>
            <a:ext cx="1031860" cy="6016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ABDD75-CFA6-774B-BA25-CD60F1F14AB3}"/>
              </a:ext>
            </a:extLst>
          </p:cNvPr>
          <p:cNvCxnSpPr>
            <a:cxnSpLocks/>
            <a:stCxn id="10" idx="0"/>
            <a:endCxn id="8" idx="4"/>
          </p:cNvCxnSpPr>
          <p:nvPr/>
        </p:nvCxnSpPr>
        <p:spPr>
          <a:xfrm flipH="1" flipV="1">
            <a:off x="4038600" y="3180570"/>
            <a:ext cx="310191" cy="2919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8DFC25-7882-5D46-93F7-4DE5FA5C1044}"/>
              </a:ext>
            </a:extLst>
          </p:cNvPr>
          <p:cNvCxnSpPr>
            <a:cxnSpLocks/>
            <a:stCxn id="10" idx="2"/>
            <a:endCxn id="6" idx="6"/>
          </p:cNvCxnSpPr>
          <p:nvPr/>
        </p:nvCxnSpPr>
        <p:spPr>
          <a:xfrm flipH="1">
            <a:off x="2637452" y="3777341"/>
            <a:ext cx="819799" cy="131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73D7C1-0BC7-2F42-82A1-300F9C474ED7}"/>
              </a:ext>
            </a:extLst>
          </p:cNvPr>
          <p:cNvCxnSpPr>
            <a:cxnSpLocks/>
            <a:stCxn id="8" idx="0"/>
            <a:endCxn id="9" idx="4"/>
          </p:cNvCxnSpPr>
          <p:nvPr/>
        </p:nvCxnSpPr>
        <p:spPr>
          <a:xfrm flipV="1">
            <a:off x="4038600" y="2079984"/>
            <a:ext cx="152400" cy="4909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595EFD-8249-E240-BAF8-2D7D87C33C8D}"/>
              </a:ext>
            </a:extLst>
          </p:cNvPr>
          <p:cNvCxnSpPr>
            <a:cxnSpLocks/>
            <a:stCxn id="7" idx="6"/>
            <a:endCxn id="8" idx="2"/>
          </p:cNvCxnSpPr>
          <p:nvPr/>
        </p:nvCxnSpPr>
        <p:spPr>
          <a:xfrm>
            <a:off x="2607063" y="2810280"/>
            <a:ext cx="539997" cy="654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36A475-0063-1F49-B499-F0E0432F23F1}"/>
              </a:ext>
            </a:extLst>
          </p:cNvPr>
          <p:cNvSpPr/>
          <p:nvPr/>
        </p:nvSpPr>
        <p:spPr>
          <a:xfrm>
            <a:off x="4930140" y="5128916"/>
            <a:ext cx="1958340"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Roads?</a:t>
            </a:r>
          </a:p>
        </p:txBody>
      </p:sp>
      <p:sp>
        <p:nvSpPr>
          <p:cNvPr id="39" name="Oval 38">
            <a:extLst>
              <a:ext uri="{FF2B5EF4-FFF2-40B4-BE49-F238E27FC236}">
                <a16:creationId xmlns:a16="http://schemas.microsoft.com/office/drawing/2014/main" id="{0B8B0C78-AD91-E54B-996A-08D1AFDCED8A}"/>
              </a:ext>
            </a:extLst>
          </p:cNvPr>
          <p:cNvSpPr/>
          <p:nvPr/>
        </p:nvSpPr>
        <p:spPr>
          <a:xfrm>
            <a:off x="7043001" y="5261993"/>
            <a:ext cx="2399219"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 Routes?</a:t>
            </a:r>
          </a:p>
        </p:txBody>
      </p:sp>
      <p:sp>
        <p:nvSpPr>
          <p:cNvPr id="40" name="TextBox 39">
            <a:extLst>
              <a:ext uri="{FF2B5EF4-FFF2-40B4-BE49-F238E27FC236}">
                <a16:creationId xmlns:a16="http://schemas.microsoft.com/office/drawing/2014/main" id="{F8E8B802-589B-3E47-9FE0-1471DD0C23F5}"/>
              </a:ext>
            </a:extLst>
          </p:cNvPr>
          <p:cNvSpPr txBox="1"/>
          <p:nvPr/>
        </p:nvSpPr>
        <p:spPr>
          <a:xfrm>
            <a:off x="1144189" y="4461274"/>
            <a:ext cx="2480487" cy="369332"/>
          </a:xfrm>
          <a:prstGeom prst="rect">
            <a:avLst/>
          </a:prstGeom>
          <a:noFill/>
        </p:spPr>
        <p:txBody>
          <a:bodyPr wrap="none" rtlCol="0">
            <a:spAutoFit/>
          </a:bodyPr>
          <a:lstStyle/>
          <a:p>
            <a:r>
              <a:rPr lang="en-US" dirty="0"/>
              <a:t>What you have modeled</a:t>
            </a:r>
          </a:p>
        </p:txBody>
      </p:sp>
      <p:sp>
        <p:nvSpPr>
          <p:cNvPr id="41" name="TextBox 40">
            <a:extLst>
              <a:ext uri="{FF2B5EF4-FFF2-40B4-BE49-F238E27FC236}">
                <a16:creationId xmlns:a16="http://schemas.microsoft.com/office/drawing/2014/main" id="{FED71B74-5E45-DA49-A40D-6778BCC0E9B3}"/>
              </a:ext>
            </a:extLst>
          </p:cNvPr>
          <p:cNvSpPr txBox="1"/>
          <p:nvPr/>
        </p:nvSpPr>
        <p:spPr>
          <a:xfrm>
            <a:off x="8741956" y="1502099"/>
            <a:ext cx="2292615" cy="369332"/>
          </a:xfrm>
          <a:prstGeom prst="rect">
            <a:avLst/>
          </a:prstGeom>
          <a:noFill/>
        </p:spPr>
        <p:txBody>
          <a:bodyPr wrap="none" rtlCol="0">
            <a:spAutoFit/>
          </a:bodyPr>
          <a:lstStyle/>
          <a:p>
            <a:r>
              <a:rPr lang="en-US" dirty="0"/>
              <a:t>What should you add?</a:t>
            </a:r>
          </a:p>
        </p:txBody>
      </p:sp>
    </p:spTree>
    <p:extLst>
      <p:ext uri="{BB962C8B-B14F-4D97-AF65-F5344CB8AC3E}">
        <p14:creationId xmlns:p14="http://schemas.microsoft.com/office/powerpoint/2010/main" val="757804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25</a:t>
            </a:fld>
            <a:endParaRPr lang="en-US"/>
          </a:p>
        </p:txBody>
      </p:sp>
    </p:spTree>
    <p:extLst>
      <p:ext uri="{BB962C8B-B14F-4D97-AF65-F5344CB8AC3E}">
        <p14:creationId xmlns:p14="http://schemas.microsoft.com/office/powerpoint/2010/main" val="317654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837DFEE7-0CE1-2647-B824-BD7CA6301949}"/>
              </a:ext>
            </a:extLst>
          </p:cNvPr>
          <p:cNvSpPr>
            <a:spLocks noGrp="1"/>
          </p:cNvSpPr>
          <p:nvPr>
            <p:ph idx="1"/>
          </p:nvPr>
        </p:nvSpPr>
        <p:spPr>
          <a:xfrm>
            <a:off x="781878" y="2186240"/>
            <a:ext cx="10628243" cy="2747963"/>
          </a:xfrm>
        </p:spPr>
        <p:txBody>
          <a:bodyPr>
            <a:normAutofit/>
          </a:bodyPr>
          <a:lstStyle/>
          <a:p>
            <a:pPr marL="0" indent="0">
              <a:buNone/>
            </a:pPr>
            <a:r>
              <a:rPr lang="en-US" dirty="0"/>
              <a:t>A situation in economic science when individual users, who have open access to a resource unhampered by shared social structures or formal rules that govern access and use, act independently according to their </a:t>
            </a:r>
            <a:r>
              <a:rPr lang="en-US" u="sng" dirty="0">
                <a:hlinkClick r:id="rId2" tooltip="Selfishness"/>
              </a:rPr>
              <a:t>own self-interest</a:t>
            </a:r>
            <a:r>
              <a:rPr lang="en-US" dirty="0"/>
              <a:t> and, contrary to the common good of all users, cause depletion of the resource through their uncoordinated action.</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26</a:t>
            </a:fld>
            <a:endParaRPr lang="en-US"/>
          </a:p>
        </p:txBody>
      </p:sp>
      <p:sp>
        <p:nvSpPr>
          <p:cNvPr id="5" name="TextBox 4">
            <a:extLst>
              <a:ext uri="{FF2B5EF4-FFF2-40B4-BE49-F238E27FC236}">
                <a16:creationId xmlns:a16="http://schemas.microsoft.com/office/drawing/2014/main" id="{28B4B61F-E75D-654A-A712-89E6BB8F352E}"/>
              </a:ext>
            </a:extLst>
          </p:cNvPr>
          <p:cNvSpPr txBox="1"/>
          <p:nvPr/>
        </p:nvSpPr>
        <p:spPr>
          <a:xfrm>
            <a:off x="4872789" y="6153370"/>
            <a:ext cx="5521704"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Tragedy_of_the_commons</a:t>
            </a:r>
            <a:endParaRPr lang="en-US" dirty="0"/>
          </a:p>
        </p:txBody>
      </p:sp>
    </p:spTree>
    <p:extLst>
      <p:ext uri="{BB962C8B-B14F-4D97-AF65-F5344CB8AC3E}">
        <p14:creationId xmlns:p14="http://schemas.microsoft.com/office/powerpoint/2010/main" val="59257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92A-EB76-AD4B-9349-7A707ACC838F}"/>
              </a:ext>
            </a:extLst>
          </p:cNvPr>
          <p:cNvSpPr>
            <a:spLocks noGrp="1"/>
          </p:cNvSpPr>
          <p:nvPr>
            <p:ph type="title"/>
          </p:nvPr>
        </p:nvSpPr>
        <p:spPr/>
        <p:txBody>
          <a:bodyPr>
            <a:normAutofit fontScale="90000"/>
          </a:bodyPr>
          <a:lstStyle/>
          <a:p>
            <a:r>
              <a:rPr lang="en-US" dirty="0"/>
              <a:t>Causal Loop Diagram</a:t>
            </a:r>
          </a:p>
        </p:txBody>
      </p:sp>
      <p:sp>
        <p:nvSpPr>
          <p:cNvPr id="3" name="Content Placeholder 2">
            <a:extLst>
              <a:ext uri="{FF2B5EF4-FFF2-40B4-BE49-F238E27FC236}">
                <a16:creationId xmlns:a16="http://schemas.microsoft.com/office/drawing/2014/main" id="{85E4F13B-317F-F44C-8E83-5FCC9D1522BC}"/>
              </a:ext>
            </a:extLst>
          </p:cNvPr>
          <p:cNvSpPr>
            <a:spLocks noGrp="1"/>
          </p:cNvSpPr>
          <p:nvPr>
            <p:ph idx="1"/>
          </p:nvPr>
        </p:nvSpPr>
        <p:spPr>
          <a:xfrm>
            <a:off x="838200" y="5784685"/>
            <a:ext cx="10515600" cy="392277"/>
          </a:xfrm>
        </p:spPr>
        <p:txBody>
          <a:bodyPr>
            <a:normAutofit fontScale="92500" lnSpcReduction="20000"/>
          </a:bodyPr>
          <a:lstStyle/>
          <a:p>
            <a:r>
              <a:rPr lang="en-US" dirty="0"/>
              <a:t>Assumption: Higher NPS promotes higher market share</a:t>
            </a:r>
          </a:p>
        </p:txBody>
      </p:sp>
      <p:sp>
        <p:nvSpPr>
          <p:cNvPr id="5" name="Slide Number Placeholder 4">
            <a:extLst>
              <a:ext uri="{FF2B5EF4-FFF2-40B4-BE49-F238E27FC236}">
                <a16:creationId xmlns:a16="http://schemas.microsoft.com/office/drawing/2014/main" id="{DB455E7A-AA16-B841-A7F1-15B1CCC9026D}"/>
              </a:ext>
            </a:extLst>
          </p:cNvPr>
          <p:cNvSpPr>
            <a:spLocks noGrp="1"/>
          </p:cNvSpPr>
          <p:nvPr>
            <p:ph type="sldNum" sz="quarter" idx="12"/>
          </p:nvPr>
        </p:nvSpPr>
        <p:spPr/>
        <p:txBody>
          <a:bodyPr/>
          <a:lstStyle/>
          <a:p>
            <a:fld id="{7269E411-7D29-FF41-8363-58C7F0B695CE}" type="slidenum">
              <a:rPr lang="en-US" smtClean="0"/>
              <a:t>27</a:t>
            </a:fld>
            <a:endParaRPr lang="en-US"/>
          </a:p>
        </p:txBody>
      </p:sp>
      <p:sp>
        <p:nvSpPr>
          <p:cNvPr id="6" name="Oval 5">
            <a:extLst>
              <a:ext uri="{FF2B5EF4-FFF2-40B4-BE49-F238E27FC236}">
                <a16:creationId xmlns:a16="http://schemas.microsoft.com/office/drawing/2014/main" id="{3B73ABF1-121C-B04B-A526-C0425DB650D5}"/>
              </a:ext>
            </a:extLst>
          </p:cNvPr>
          <p:cNvSpPr/>
          <p:nvPr/>
        </p:nvSpPr>
        <p:spPr>
          <a:xfrm>
            <a:off x="4472795" y="3120434"/>
            <a:ext cx="14638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NPS</a:t>
            </a:r>
          </a:p>
        </p:txBody>
      </p:sp>
      <p:sp>
        <p:nvSpPr>
          <p:cNvPr id="7" name="TextBox 6">
            <a:extLst>
              <a:ext uri="{FF2B5EF4-FFF2-40B4-BE49-F238E27FC236}">
                <a16:creationId xmlns:a16="http://schemas.microsoft.com/office/drawing/2014/main" id="{5F96C6AB-25EA-9F48-AB94-2239BB249462}"/>
              </a:ext>
            </a:extLst>
          </p:cNvPr>
          <p:cNvSpPr txBox="1"/>
          <p:nvPr/>
        </p:nvSpPr>
        <p:spPr>
          <a:xfrm>
            <a:off x="702384" y="1212040"/>
            <a:ext cx="5650329" cy="369332"/>
          </a:xfrm>
          <a:prstGeom prst="rect">
            <a:avLst/>
          </a:prstGeom>
          <a:noFill/>
        </p:spPr>
        <p:txBody>
          <a:bodyPr wrap="none" rtlCol="0">
            <a:spAutoFit/>
          </a:bodyPr>
          <a:lstStyle/>
          <a:p>
            <a:r>
              <a:rPr lang="en-US" dirty="0"/>
              <a:t>NPS = Net Promoter Score – how happy are our customers</a:t>
            </a:r>
          </a:p>
        </p:txBody>
      </p:sp>
      <p:sp>
        <p:nvSpPr>
          <p:cNvPr id="8" name="Oval 7">
            <a:extLst>
              <a:ext uri="{FF2B5EF4-FFF2-40B4-BE49-F238E27FC236}">
                <a16:creationId xmlns:a16="http://schemas.microsoft.com/office/drawing/2014/main" id="{6EA23AA2-7CCE-ED44-A689-B608969F8AC5}"/>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10" name="TextBox 9">
            <a:extLst>
              <a:ext uri="{FF2B5EF4-FFF2-40B4-BE49-F238E27FC236}">
                <a16:creationId xmlns:a16="http://schemas.microsoft.com/office/drawing/2014/main" id="{2035C090-44E8-9044-9261-DA9D3E26445C}"/>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11" name="Oval 10">
            <a:extLst>
              <a:ext uri="{FF2B5EF4-FFF2-40B4-BE49-F238E27FC236}">
                <a16:creationId xmlns:a16="http://schemas.microsoft.com/office/drawing/2014/main" id="{FF7BE807-7012-EB4E-8F92-FF05F110F838}"/>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Wrong Answers</a:t>
            </a:r>
          </a:p>
        </p:txBody>
      </p:sp>
      <p:cxnSp>
        <p:nvCxnSpPr>
          <p:cNvPr id="14" name="Curved Connector 13">
            <a:extLst>
              <a:ext uri="{FF2B5EF4-FFF2-40B4-BE49-F238E27FC236}">
                <a16:creationId xmlns:a16="http://schemas.microsoft.com/office/drawing/2014/main" id="{7290EB35-9A88-9147-B022-4277234AEF49}"/>
              </a:ext>
            </a:extLst>
          </p:cNvPr>
          <p:cNvCxnSpPr>
            <a:cxnSpLocks/>
            <a:stCxn id="11" idx="2"/>
            <a:endCxn id="6" idx="3"/>
          </p:cNvCxnSpPr>
          <p:nvPr/>
        </p:nvCxnSpPr>
        <p:spPr>
          <a:xfrm rot="10800000" flipH="1">
            <a:off x="4594060" y="3705801"/>
            <a:ext cx="93110" cy="1289616"/>
          </a:xfrm>
          <a:prstGeom prst="curvedConnector4">
            <a:avLst>
              <a:gd name="adj1" fmla="val -245516"/>
              <a:gd name="adj2" fmla="val 6270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DE14F-F617-6444-AFEE-293E6FE07494}"/>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22" name="Oval 21">
            <a:extLst>
              <a:ext uri="{FF2B5EF4-FFF2-40B4-BE49-F238E27FC236}">
                <a16:creationId xmlns:a16="http://schemas.microsoft.com/office/drawing/2014/main" id="{DB909944-A67E-F443-A3DC-454555BE0A3D}"/>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23" name="Curved Connector 22">
            <a:extLst>
              <a:ext uri="{FF2B5EF4-FFF2-40B4-BE49-F238E27FC236}">
                <a16:creationId xmlns:a16="http://schemas.microsoft.com/office/drawing/2014/main" id="{0ED2B556-3185-1541-9BB8-8E16385A22D5}"/>
              </a:ext>
            </a:extLst>
          </p:cNvPr>
          <p:cNvCxnSpPr>
            <a:cxnSpLocks/>
            <a:stCxn id="6" idx="6"/>
            <a:endCxn id="22"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AFA02962-DE23-C640-A855-9FFB536DAC97}"/>
              </a:ext>
            </a:extLst>
          </p:cNvPr>
          <p:cNvCxnSpPr>
            <a:cxnSpLocks/>
            <a:stCxn id="22" idx="1"/>
            <a:endCxn id="8"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72AB41-39F8-E04F-BAA7-DB71065A8DCC}"/>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35" name="Oval 34">
            <a:extLst>
              <a:ext uri="{FF2B5EF4-FFF2-40B4-BE49-F238E27FC236}">
                <a16:creationId xmlns:a16="http://schemas.microsoft.com/office/drawing/2014/main" id="{76D4452A-BC43-1346-A68D-F0818E7AEC4C}"/>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Funding to Calculate Bus Routes</a:t>
            </a:r>
          </a:p>
        </p:txBody>
      </p:sp>
      <p:cxnSp>
        <p:nvCxnSpPr>
          <p:cNvPr id="36" name="Curved Connector 35">
            <a:extLst>
              <a:ext uri="{FF2B5EF4-FFF2-40B4-BE49-F238E27FC236}">
                <a16:creationId xmlns:a16="http://schemas.microsoft.com/office/drawing/2014/main" id="{31A1DB52-0415-F242-949C-D845F39B0672}"/>
              </a:ext>
            </a:extLst>
          </p:cNvPr>
          <p:cNvCxnSpPr>
            <a:cxnSpLocks/>
            <a:stCxn id="6" idx="6"/>
            <a:endCxn id="3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3A7A6A0-F4AC-9B4B-AE4C-1F09617DA8B7}"/>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40" name="Curved Connector 39">
            <a:extLst>
              <a:ext uri="{FF2B5EF4-FFF2-40B4-BE49-F238E27FC236}">
                <a16:creationId xmlns:a16="http://schemas.microsoft.com/office/drawing/2014/main" id="{3EB10EC9-A3E2-E24F-AB40-00B9022A5211}"/>
              </a:ext>
            </a:extLst>
          </p:cNvPr>
          <p:cNvCxnSpPr>
            <a:cxnSpLocks/>
            <a:stCxn id="35" idx="3"/>
            <a:endCxn id="11"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293E62E-9D74-8342-AD2E-73A22A0BCA4A}"/>
              </a:ext>
            </a:extLst>
          </p:cNvPr>
          <p:cNvCxnSpPr>
            <a:cxnSpLocks/>
            <a:stCxn id="8" idx="2"/>
            <a:endCxn id="6" idx="1"/>
          </p:cNvCxnSpPr>
          <p:nvPr/>
        </p:nvCxnSpPr>
        <p:spPr>
          <a:xfrm rot="10800000" flipH="1" flipV="1">
            <a:off x="4594058" y="2009727"/>
            <a:ext cx="93112" cy="1211140"/>
          </a:xfrm>
          <a:prstGeom prst="curvedConnector4">
            <a:avLst>
              <a:gd name="adj1" fmla="val -245511"/>
              <a:gd name="adj2" fmla="val 6178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ross 48">
            <a:extLst>
              <a:ext uri="{FF2B5EF4-FFF2-40B4-BE49-F238E27FC236}">
                <a16:creationId xmlns:a16="http://schemas.microsoft.com/office/drawing/2014/main" id="{BE0DA3C4-982D-4C42-8061-2650D1CDB157}"/>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AC8D09-884C-0741-9FB2-D3E3F6FA7BB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84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29-3F83-BB4A-BB9A-2DF801B36296}"/>
              </a:ext>
            </a:extLst>
          </p:cNvPr>
          <p:cNvSpPr>
            <a:spLocks noGrp="1"/>
          </p:cNvSpPr>
          <p:nvPr>
            <p:ph type="title"/>
          </p:nvPr>
        </p:nvSpPr>
        <p:spPr/>
        <p:txBody>
          <a:bodyPr>
            <a:normAutofit fontScale="90000"/>
          </a:bodyPr>
          <a:lstStyle/>
          <a:p>
            <a:r>
              <a:rPr lang="en-US" dirty="0"/>
              <a:t>Predictive Feedback Cycle</a:t>
            </a:r>
          </a:p>
        </p:txBody>
      </p:sp>
      <p:sp>
        <p:nvSpPr>
          <p:cNvPr id="5" name="Slide Number Placeholder 4">
            <a:extLst>
              <a:ext uri="{FF2B5EF4-FFF2-40B4-BE49-F238E27FC236}">
                <a16:creationId xmlns:a16="http://schemas.microsoft.com/office/drawing/2014/main" id="{768CA483-196E-A04F-A883-198BAFD32EE2}"/>
              </a:ext>
            </a:extLst>
          </p:cNvPr>
          <p:cNvSpPr>
            <a:spLocks noGrp="1"/>
          </p:cNvSpPr>
          <p:nvPr>
            <p:ph type="sldNum" sz="quarter" idx="12"/>
          </p:nvPr>
        </p:nvSpPr>
        <p:spPr/>
        <p:txBody>
          <a:bodyPr/>
          <a:lstStyle/>
          <a:p>
            <a:fld id="{7269E411-7D29-FF41-8363-58C7F0B695CE}" type="slidenum">
              <a:rPr lang="en-US" smtClean="0"/>
              <a:t>28</a:t>
            </a:fld>
            <a:endParaRPr lang="en-US"/>
          </a:p>
        </p:txBody>
      </p:sp>
      <p:sp>
        <p:nvSpPr>
          <p:cNvPr id="6" name="Oval 5">
            <a:extLst>
              <a:ext uri="{FF2B5EF4-FFF2-40B4-BE49-F238E27FC236}">
                <a16:creationId xmlns:a16="http://schemas.microsoft.com/office/drawing/2014/main" id="{63C6F5ED-FA8F-FE4A-A755-6873073E6929}"/>
              </a:ext>
            </a:extLst>
          </p:cNvPr>
          <p:cNvSpPr/>
          <p:nvPr/>
        </p:nvSpPr>
        <p:spPr>
          <a:xfrm>
            <a:off x="4161447" y="299299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 Product</a:t>
            </a:r>
          </a:p>
        </p:txBody>
      </p:sp>
      <p:sp>
        <p:nvSpPr>
          <p:cNvPr id="8" name="TextBox 7">
            <a:extLst>
              <a:ext uri="{FF2B5EF4-FFF2-40B4-BE49-F238E27FC236}">
                <a16:creationId xmlns:a16="http://schemas.microsoft.com/office/drawing/2014/main" id="{80D082EA-8C98-AB41-BDA1-F3079D6C6572}"/>
              </a:ext>
            </a:extLst>
          </p:cNvPr>
          <p:cNvSpPr txBox="1"/>
          <p:nvPr/>
        </p:nvSpPr>
        <p:spPr>
          <a:xfrm>
            <a:off x="2845482" y="2304341"/>
            <a:ext cx="1060098" cy="369332"/>
          </a:xfrm>
          <a:prstGeom prst="rect">
            <a:avLst/>
          </a:prstGeom>
          <a:noFill/>
        </p:spPr>
        <p:txBody>
          <a:bodyPr wrap="none" rtlCol="0">
            <a:spAutoFit/>
          </a:bodyPr>
          <a:lstStyle/>
          <a:p>
            <a:r>
              <a:rPr lang="en-US" dirty="0"/>
              <a:t>Increases</a:t>
            </a:r>
          </a:p>
        </p:txBody>
      </p:sp>
      <p:sp>
        <p:nvSpPr>
          <p:cNvPr id="9" name="Oval 8">
            <a:extLst>
              <a:ext uri="{FF2B5EF4-FFF2-40B4-BE49-F238E27FC236}">
                <a16:creationId xmlns:a16="http://schemas.microsoft.com/office/drawing/2014/main" id="{43B628E9-1043-7048-9300-5A57E83140C9}"/>
              </a:ext>
            </a:extLst>
          </p:cNvPr>
          <p:cNvSpPr/>
          <p:nvPr/>
        </p:nvSpPr>
        <p:spPr>
          <a:xfrm>
            <a:off x="4302436" y="4552854"/>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Revenue</a:t>
            </a:r>
          </a:p>
        </p:txBody>
      </p:sp>
      <p:sp>
        <p:nvSpPr>
          <p:cNvPr id="11" name="TextBox 10">
            <a:extLst>
              <a:ext uri="{FF2B5EF4-FFF2-40B4-BE49-F238E27FC236}">
                <a16:creationId xmlns:a16="http://schemas.microsoft.com/office/drawing/2014/main" id="{10BDD98E-7ECF-ED4C-842B-805AB0151806}"/>
              </a:ext>
            </a:extLst>
          </p:cNvPr>
          <p:cNvSpPr txBox="1"/>
          <p:nvPr/>
        </p:nvSpPr>
        <p:spPr>
          <a:xfrm>
            <a:off x="8190119" y="2820357"/>
            <a:ext cx="2502545" cy="369332"/>
          </a:xfrm>
          <a:prstGeom prst="rect">
            <a:avLst/>
          </a:prstGeom>
          <a:noFill/>
        </p:spPr>
        <p:txBody>
          <a:bodyPr wrap="none" rtlCol="0">
            <a:spAutoFit/>
          </a:bodyPr>
          <a:lstStyle/>
          <a:p>
            <a:r>
              <a:rPr lang="en-US" dirty="0"/>
              <a:t>Good Recommendations</a:t>
            </a:r>
          </a:p>
        </p:txBody>
      </p:sp>
      <p:cxnSp>
        <p:nvCxnSpPr>
          <p:cNvPr id="12" name="Curved Connector 11">
            <a:extLst>
              <a:ext uri="{FF2B5EF4-FFF2-40B4-BE49-F238E27FC236}">
                <a16:creationId xmlns:a16="http://schemas.microsoft.com/office/drawing/2014/main" id="{36BC513A-D6BA-5843-8E81-B8A646764ED4}"/>
              </a:ext>
            </a:extLst>
          </p:cNvPr>
          <p:cNvCxnSpPr>
            <a:cxnSpLocks/>
            <a:stCxn id="21" idx="2"/>
            <a:endCxn id="6" idx="1"/>
          </p:cNvCxnSpPr>
          <p:nvPr/>
        </p:nvCxnSpPr>
        <p:spPr>
          <a:xfrm rot="10800000" flipH="1" flipV="1">
            <a:off x="4161446" y="1704114"/>
            <a:ext cx="292489" cy="1389309"/>
          </a:xfrm>
          <a:prstGeom prst="curvedConnector4">
            <a:avLst>
              <a:gd name="adj1" fmla="val -78157"/>
              <a:gd name="adj2" fmla="val 587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F51826A9-B8DA-FF48-9E84-947461862AED}"/>
              </a:ext>
            </a:extLst>
          </p:cNvPr>
          <p:cNvSpPr/>
          <p:nvPr/>
        </p:nvSpPr>
        <p:spPr>
          <a:xfrm>
            <a:off x="5516467" y="2348308"/>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D7DF21-87A1-F042-9E7D-22966F41C015}"/>
              </a:ext>
            </a:extLst>
          </p:cNvPr>
          <p:cNvSpPr/>
          <p:nvPr/>
        </p:nvSpPr>
        <p:spPr>
          <a:xfrm>
            <a:off x="7244793" y="1835276"/>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More Products</a:t>
            </a:r>
          </a:p>
        </p:txBody>
      </p:sp>
      <p:sp>
        <p:nvSpPr>
          <p:cNvPr id="21" name="Oval 20">
            <a:extLst>
              <a:ext uri="{FF2B5EF4-FFF2-40B4-BE49-F238E27FC236}">
                <a16:creationId xmlns:a16="http://schemas.microsoft.com/office/drawing/2014/main" id="{3EF5C9AC-680E-F242-891B-A8FD419F09E4}"/>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Revenue</a:t>
            </a:r>
          </a:p>
        </p:txBody>
      </p:sp>
      <p:cxnSp>
        <p:nvCxnSpPr>
          <p:cNvPr id="26" name="Curved Connector 25">
            <a:extLst>
              <a:ext uri="{FF2B5EF4-FFF2-40B4-BE49-F238E27FC236}">
                <a16:creationId xmlns:a16="http://schemas.microsoft.com/office/drawing/2014/main" id="{69535CB6-9E17-084B-95C6-00DFFB428232}"/>
              </a:ext>
            </a:extLst>
          </p:cNvPr>
          <p:cNvCxnSpPr>
            <a:cxnSpLocks/>
            <a:stCxn id="6" idx="6"/>
            <a:endCxn id="20" idx="4"/>
          </p:cNvCxnSpPr>
          <p:nvPr/>
        </p:nvCxnSpPr>
        <p:spPr>
          <a:xfrm flipV="1">
            <a:off x="6158689" y="2521076"/>
            <a:ext cx="2300135" cy="8148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D34C7E8-1769-E843-B859-79A638B6E77E}"/>
              </a:ext>
            </a:extLst>
          </p:cNvPr>
          <p:cNvCxnSpPr>
            <a:cxnSpLocks/>
            <a:stCxn id="6" idx="6"/>
            <a:endCxn id="44" idx="1"/>
          </p:cNvCxnSpPr>
          <p:nvPr/>
        </p:nvCxnSpPr>
        <p:spPr>
          <a:xfrm>
            <a:off x="6158689" y="3335891"/>
            <a:ext cx="1751031" cy="66638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7BE59-70EE-7C4E-808B-482D0E485890}"/>
              </a:ext>
            </a:extLst>
          </p:cNvPr>
          <p:cNvCxnSpPr>
            <a:cxnSpLocks/>
            <a:stCxn id="9" idx="2"/>
            <a:endCxn id="6" idx="3"/>
          </p:cNvCxnSpPr>
          <p:nvPr/>
        </p:nvCxnSpPr>
        <p:spPr>
          <a:xfrm rot="10800000" flipH="1">
            <a:off x="4302436" y="3578358"/>
            <a:ext cx="151500" cy="1320744"/>
          </a:xfrm>
          <a:prstGeom prst="curvedConnector4">
            <a:avLst>
              <a:gd name="adj1" fmla="val -150891"/>
              <a:gd name="adj2" fmla="val 5930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9E53511-6496-2B42-974C-B33F5E580FED}"/>
              </a:ext>
            </a:extLst>
          </p:cNvPr>
          <p:cNvSpPr/>
          <p:nvPr/>
        </p:nvSpPr>
        <p:spPr>
          <a:xfrm>
            <a:off x="7554139" y="390184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Fewer Products</a:t>
            </a:r>
          </a:p>
        </p:txBody>
      </p:sp>
      <p:cxnSp>
        <p:nvCxnSpPr>
          <p:cNvPr id="46" name="Curved Connector 45">
            <a:extLst>
              <a:ext uri="{FF2B5EF4-FFF2-40B4-BE49-F238E27FC236}">
                <a16:creationId xmlns:a16="http://schemas.microsoft.com/office/drawing/2014/main" id="{42074CC0-5A91-FA45-A6CE-3154EEC4CB07}"/>
              </a:ext>
            </a:extLst>
          </p:cNvPr>
          <p:cNvCxnSpPr>
            <a:cxnSpLocks/>
            <a:stCxn id="44" idx="3"/>
            <a:endCxn id="9" idx="6"/>
          </p:cNvCxnSpPr>
          <p:nvPr/>
        </p:nvCxnSpPr>
        <p:spPr>
          <a:xfrm rot="5400000">
            <a:off x="7114165" y="4103546"/>
            <a:ext cx="411889" cy="11792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64E64D-E464-F345-B2B2-87A997F2433E}"/>
              </a:ext>
            </a:extLst>
          </p:cNvPr>
          <p:cNvSpPr/>
          <p:nvPr/>
        </p:nvSpPr>
        <p:spPr>
          <a:xfrm>
            <a:off x="5596005" y="408600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79E2BDD0-2F8B-C046-A7AC-8973CA5E9AFD}"/>
              </a:ext>
            </a:extLst>
          </p:cNvPr>
          <p:cNvCxnSpPr>
            <a:cxnSpLocks/>
            <a:stCxn id="20" idx="2"/>
            <a:endCxn id="21" idx="6"/>
          </p:cNvCxnSpPr>
          <p:nvPr/>
        </p:nvCxnSpPr>
        <p:spPr>
          <a:xfrm rot="10800000">
            <a:off x="6589509" y="1704116"/>
            <a:ext cx="655285" cy="47406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F31355-9130-B044-BE64-E644B8B5B833}"/>
              </a:ext>
            </a:extLst>
          </p:cNvPr>
          <p:cNvSpPr txBox="1"/>
          <p:nvPr/>
        </p:nvSpPr>
        <p:spPr>
          <a:xfrm>
            <a:off x="7909720" y="3474713"/>
            <a:ext cx="2428998" cy="369332"/>
          </a:xfrm>
          <a:prstGeom prst="rect">
            <a:avLst/>
          </a:prstGeom>
          <a:noFill/>
        </p:spPr>
        <p:txBody>
          <a:bodyPr wrap="none" rtlCol="0">
            <a:spAutoFit/>
          </a:bodyPr>
          <a:lstStyle/>
          <a:p>
            <a:r>
              <a:rPr lang="en-US" dirty="0"/>
              <a:t>Poor Recommendations</a:t>
            </a:r>
          </a:p>
        </p:txBody>
      </p:sp>
      <p:sp>
        <p:nvSpPr>
          <p:cNvPr id="67" name="TextBox 66">
            <a:extLst>
              <a:ext uri="{FF2B5EF4-FFF2-40B4-BE49-F238E27FC236}">
                <a16:creationId xmlns:a16="http://schemas.microsoft.com/office/drawing/2014/main" id="{B5904E44-6829-5A4C-8468-1B9ED2611821}"/>
              </a:ext>
            </a:extLst>
          </p:cNvPr>
          <p:cNvSpPr txBox="1"/>
          <p:nvPr/>
        </p:nvSpPr>
        <p:spPr>
          <a:xfrm>
            <a:off x="2880736" y="3923160"/>
            <a:ext cx="1138645" cy="369332"/>
          </a:xfrm>
          <a:prstGeom prst="rect">
            <a:avLst/>
          </a:prstGeom>
          <a:noFill/>
        </p:spPr>
        <p:txBody>
          <a:bodyPr wrap="none" rtlCol="0">
            <a:spAutoFit/>
          </a:bodyPr>
          <a:lstStyle/>
          <a:p>
            <a:r>
              <a:rPr lang="en-US" dirty="0"/>
              <a:t>Decreases</a:t>
            </a:r>
          </a:p>
        </p:txBody>
      </p:sp>
    </p:spTree>
    <p:extLst>
      <p:ext uri="{BB962C8B-B14F-4D97-AF65-F5344CB8AC3E}">
        <p14:creationId xmlns:p14="http://schemas.microsoft.com/office/powerpoint/2010/main" val="158044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The AI Flywheel</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data creates more precise machine learning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29</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48784" y="1853265"/>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46026" y="2196165"/>
            <a:ext cx="1491505" cy="73530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081796" y="1965432"/>
            <a:ext cx="1310936" cy="369332"/>
          </a:xfrm>
          <a:prstGeom prst="rect">
            <a:avLst/>
          </a:prstGeom>
          <a:noFill/>
        </p:spPr>
        <p:txBody>
          <a:bodyPr wrap="none" rtlCol="0">
            <a:spAutoFit/>
          </a:bodyPr>
          <a:lstStyle/>
          <a:p>
            <a:r>
              <a:rPr lang="en-US" dirty="0"/>
              <a:t>Use to build</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1346779" cy="369332"/>
          </a:xfrm>
          <a:prstGeom prst="rect">
            <a:avLst/>
          </a:prstGeom>
          <a:noFill/>
        </p:spPr>
        <p:txBody>
          <a:bodyPr wrap="none" rtlCol="0">
            <a:spAutoFit/>
          </a:bodyPr>
          <a:lstStyle/>
          <a:p>
            <a:r>
              <a:rPr lang="en-US" dirty="0"/>
              <a:t>Use to make</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531562" y="4214683"/>
            <a:ext cx="1200970" cy="369332"/>
          </a:xfrm>
          <a:prstGeom prst="rect">
            <a:avLst/>
          </a:prstGeom>
          <a:noFill/>
        </p:spPr>
        <p:txBody>
          <a:bodyPr wrap="none" rtlCol="0">
            <a:spAutoFit/>
          </a:bodyPr>
          <a:lstStyle/>
          <a:p>
            <a:r>
              <a:rPr lang="en-US" dirty="0"/>
              <a:t>Can gather</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216538" y="1667290"/>
            <a:ext cx="603371" cy="166112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599528" y="193678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2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541806" y="711373"/>
            <a:ext cx="1484636" cy="251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fontScale="90000"/>
          </a:bodyPr>
          <a:lstStyle/>
          <a:p>
            <a:r>
              <a:rPr lang="en-US" b="1" dirty="0"/>
              <a:t>Hello, my name is</a:t>
            </a:r>
            <a:endParaRPr lang="en-US" b="1" u="sng" dirty="0"/>
          </a:p>
        </p:txBody>
      </p:sp>
      <p:sp>
        <p:nvSpPr>
          <p:cNvPr id="2" name="TextBox 1"/>
          <p:cNvSpPr txBox="1"/>
          <p:nvPr/>
        </p:nvSpPr>
        <p:spPr>
          <a:xfrm rot="20997008">
            <a:off x="5603627" y="182686"/>
            <a:ext cx="984745" cy="795112"/>
          </a:xfrm>
          <a:prstGeom prst="rect">
            <a:avLst/>
          </a:prstGeom>
          <a:noFill/>
          <a:ln>
            <a:noFill/>
          </a:ln>
        </p:spPr>
        <p:txBody>
          <a:bodyPr vert="horz" wrap="none" lIns="0" tIns="0" rIns="0" bIns="0" rtlCol="0" anchor="ctr" anchorCtr="0">
            <a:noAutofit/>
          </a:bodyPr>
          <a:lstStyle/>
          <a:p>
            <a:r>
              <a:rPr lang="en-US" sz="4434" b="1" dirty="0">
                <a:latin typeface="Apple Chancery" charset="0"/>
                <a:ea typeface="Apple Chancery" charset="0"/>
                <a:cs typeface="Apple Chancery" charset="0"/>
              </a:rPr>
              <a:t>Dan</a:t>
            </a:r>
          </a:p>
        </p:txBody>
      </p:sp>
      <p:sp>
        <p:nvSpPr>
          <p:cNvPr id="3" name="TextBox 2"/>
          <p:cNvSpPr txBox="1"/>
          <p:nvPr/>
        </p:nvSpPr>
        <p:spPr>
          <a:xfrm>
            <a:off x="8047988" y="5398235"/>
            <a:ext cx="3377845" cy="484410"/>
          </a:xfrm>
          <a:prstGeom prst="rect">
            <a:avLst/>
          </a:prstGeom>
          <a:noFill/>
        </p:spPr>
        <p:txBody>
          <a:bodyPr vert="horz" wrap="none" lIns="0" tIns="0" rIns="0" bIns="0" rtlCol="0" anchor="t" anchorCtr="0">
            <a:noAutofit/>
          </a:bodyPr>
          <a:lstStyle/>
          <a:p>
            <a:pPr algn="ctr">
              <a:spcAft>
                <a:spcPts val="695"/>
              </a:spcAft>
              <a:buClr>
                <a:schemeClr val="tx2"/>
              </a:buClr>
            </a:pPr>
            <a:r>
              <a:rPr lang="en-US" sz="1652" dirty="0">
                <a:solidFill>
                  <a:schemeClr val="accent3"/>
                </a:solidFill>
              </a:rPr>
              <a:t>dan.mccreary@gmail.com</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1339" y="3293740"/>
            <a:ext cx="1771145" cy="1963606"/>
          </a:xfrm>
          <a:prstGeom prst="rect">
            <a:avLst/>
          </a:prstGeom>
          <a:noFill/>
          <a:ln w="9525">
            <a:noFill/>
            <a:miter lim="800000"/>
            <a:headEnd/>
            <a:tailEnd/>
          </a:ln>
        </p:spPr>
      </p:pic>
      <p:sp>
        <p:nvSpPr>
          <p:cNvPr id="12" name="TextBox 11"/>
          <p:cNvSpPr txBox="1"/>
          <p:nvPr/>
        </p:nvSpPr>
        <p:spPr>
          <a:xfrm>
            <a:off x="495300" y="1558820"/>
            <a:ext cx="8030079" cy="3990836"/>
          </a:xfrm>
          <a:prstGeom prst="rect">
            <a:avLst/>
          </a:prstGeom>
          <a:noFill/>
        </p:spPr>
        <p:txBody>
          <a:bodyPr wrap="square" rtlCol="0">
            <a:spAutoFit/>
          </a:bodyPr>
          <a:lstStyle/>
          <a:p>
            <a:pPr marL="311719" indent="-311719">
              <a:spcAft>
                <a:spcPts val="409"/>
              </a:spcAft>
              <a:buFont typeface="Arial" charset="0"/>
              <a:buChar char="•"/>
            </a:pPr>
            <a:r>
              <a:rPr lang="en-US" sz="2400" dirty="0"/>
              <a:t>Distinguished Engineer in AI and Graph Technologies at Optum’s Advanced Technology Collaborative</a:t>
            </a:r>
          </a:p>
          <a:p>
            <a:pPr marL="311719" indent="-311719">
              <a:spcAft>
                <a:spcPts val="409"/>
              </a:spcAft>
              <a:buFont typeface="Arial" charset="0"/>
              <a:buChar char="•"/>
            </a:pPr>
            <a:r>
              <a:rPr lang="en-US" sz="2400" dirty="0"/>
              <a:t>Co-founder of "NoSQL Now!" conference (now part of Dataversity)</a:t>
            </a:r>
          </a:p>
          <a:p>
            <a:pPr marL="311719" indent="-311719">
              <a:spcAft>
                <a:spcPts val="409"/>
              </a:spcAft>
              <a:buFont typeface="Arial" charset="0"/>
              <a:buChar char="•"/>
            </a:pPr>
            <a:r>
              <a:rPr lang="en-US" sz="2400" dirty="0"/>
              <a:t>Author of "Making Sense of NoSQL" (w. Ann Kelly)</a:t>
            </a:r>
          </a:p>
          <a:p>
            <a:pPr marL="311719" indent="-311719">
              <a:spcAft>
                <a:spcPts val="409"/>
              </a:spcAft>
              <a:buFont typeface="Arial" charset="0"/>
              <a:buChar char="•"/>
            </a:pPr>
            <a:r>
              <a:rPr lang="en-US" sz="2400" dirty="0"/>
              <a:t>Background in solution architecture, metadata management, NLP, semantics, text analytics and </a:t>
            </a:r>
            <a:r>
              <a:rPr lang="en-US" sz="2400" b="1" dirty="0"/>
              <a:t>knowledge representation for AI</a:t>
            </a:r>
          </a:p>
          <a:p>
            <a:pPr marL="311719" indent="-311719">
              <a:spcAft>
                <a:spcPts val="409"/>
              </a:spcAft>
              <a:buFont typeface="Arial" charset="0"/>
              <a:buChar char="•"/>
            </a:pPr>
            <a:r>
              <a:rPr lang="en-US" sz="2400" dirty="0"/>
              <a:t>Disclaimer: All opinions are my own and may not reflect the views of my employer</a:t>
            </a: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1339" y="1558820"/>
            <a:ext cx="1771145" cy="1594031"/>
          </a:xfrm>
          <a:prstGeom prst="rect">
            <a:avLst/>
          </a:prstGeom>
        </p:spPr>
      </p:pic>
      <p:sp>
        <p:nvSpPr>
          <p:cNvPr id="4" name="Slide Number Placeholder 3">
            <a:extLst>
              <a:ext uri="{FF2B5EF4-FFF2-40B4-BE49-F238E27FC236}">
                <a16:creationId xmlns:a16="http://schemas.microsoft.com/office/drawing/2014/main" id="{B28DE53E-D2FE-1C41-9E9C-49B2C632AFEB}"/>
              </a:ext>
            </a:extLst>
          </p:cNvPr>
          <p:cNvSpPr>
            <a:spLocks noGrp="1"/>
          </p:cNvSpPr>
          <p:nvPr>
            <p:ph type="sldNum" sz="quarter" idx="12"/>
          </p:nvPr>
        </p:nvSpPr>
        <p:spPr/>
        <p:txBody>
          <a:bodyPr/>
          <a:lstStyle/>
          <a:p>
            <a:fld id="{89680184-36F0-7340-B2B6-917CC4ADF00C}" type="slidenum">
              <a:rPr lang="en-US" smtClean="0"/>
              <a:t>3</a:t>
            </a:fld>
            <a:endParaRPr lang="en-US" dirty="0"/>
          </a:p>
        </p:txBody>
      </p:sp>
    </p:spTree>
    <p:extLst>
      <p:ext uri="{BB962C8B-B14F-4D97-AF65-F5344CB8AC3E}">
        <p14:creationId xmlns:p14="http://schemas.microsoft.com/office/powerpoint/2010/main" val="2288963152"/>
      </p:ext>
    </p:extLst>
  </p:cSld>
  <p:clrMapOvr>
    <a:masterClrMapping/>
  </p:clrMapOvr>
  <mc:AlternateContent xmlns:mc="http://schemas.openxmlformats.org/markup-compatibility/2006" xmlns:p14="http://schemas.microsoft.com/office/powerpoint/2010/main">
    <mc:Choice Requires="p14">
      <p:transition p14:dur="0" advTm="61485"/>
    </mc:Choice>
    <mc:Fallback xmlns="">
      <p:transition xmlns:p14="http://schemas.microsoft.com/office/powerpoint/2010/main" advTm="6148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75A5-76FA-DF49-B26C-E592FE3E4B5E}"/>
              </a:ext>
            </a:extLst>
          </p:cNvPr>
          <p:cNvSpPr>
            <a:spLocks noGrp="1"/>
          </p:cNvSpPr>
          <p:nvPr>
            <p:ph type="title"/>
          </p:nvPr>
        </p:nvSpPr>
        <p:spPr/>
        <p:txBody>
          <a:bodyPr>
            <a:normAutofit fontScale="90000"/>
          </a:bodyPr>
          <a:lstStyle/>
          <a:p>
            <a:r>
              <a:rPr lang="en-US" dirty="0"/>
              <a:t>Metcalf’s Law</a:t>
            </a:r>
          </a:p>
        </p:txBody>
      </p:sp>
      <p:sp>
        <p:nvSpPr>
          <p:cNvPr id="3" name="Content Placeholder 2">
            <a:extLst>
              <a:ext uri="{FF2B5EF4-FFF2-40B4-BE49-F238E27FC236}">
                <a16:creationId xmlns:a16="http://schemas.microsoft.com/office/drawing/2014/main" id="{BD2B1F5D-7CD5-6247-AFA9-FE6EAC5E1343}"/>
              </a:ext>
            </a:extLst>
          </p:cNvPr>
          <p:cNvSpPr>
            <a:spLocks noGrp="1"/>
          </p:cNvSpPr>
          <p:nvPr>
            <p:ph idx="1"/>
          </p:nvPr>
        </p:nvSpPr>
        <p:spPr>
          <a:xfrm>
            <a:off x="4038600" y="1446403"/>
            <a:ext cx="7118684" cy="1081238"/>
          </a:xfrm>
        </p:spPr>
        <p:txBody>
          <a:bodyPr>
            <a:normAutofit/>
          </a:bodyPr>
          <a:lstStyle/>
          <a:p>
            <a:pPr marL="0" indent="0">
              <a:buNone/>
            </a:pPr>
            <a:r>
              <a:rPr lang="en-US" sz="2000" i="1" dirty="0"/>
              <a:t>The value of a telecommunications network is proportional to the square of the number of connected users of the system (n</a:t>
            </a:r>
            <a:r>
              <a:rPr lang="en-US" sz="2000" i="1" baseline="30000" dirty="0"/>
              <a:t>2</a:t>
            </a:r>
            <a:r>
              <a:rPr lang="en-US" sz="2000" i="1" dirty="0"/>
              <a:t>)</a:t>
            </a:r>
          </a:p>
          <a:p>
            <a:pPr marL="0" indent="0">
              <a:buNone/>
            </a:pPr>
            <a:endParaRPr lang="en-US" sz="2000" i="1" dirty="0"/>
          </a:p>
          <a:p>
            <a:pPr marL="0" indent="0">
              <a:buNone/>
            </a:pPr>
            <a:endParaRPr lang="en-US" sz="2000" i="1" dirty="0"/>
          </a:p>
        </p:txBody>
      </p:sp>
      <p:sp>
        <p:nvSpPr>
          <p:cNvPr id="4" name="Footer Placeholder 3">
            <a:extLst>
              <a:ext uri="{FF2B5EF4-FFF2-40B4-BE49-F238E27FC236}">
                <a16:creationId xmlns:a16="http://schemas.microsoft.com/office/drawing/2014/main" id="{20A60B5A-709C-EB45-B2B5-A0B08A5D6CA4}"/>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8B32618-3B60-E347-8325-BB0788774299}"/>
              </a:ext>
            </a:extLst>
          </p:cNvPr>
          <p:cNvSpPr>
            <a:spLocks noGrp="1"/>
          </p:cNvSpPr>
          <p:nvPr>
            <p:ph type="sldNum" sz="quarter" idx="12"/>
          </p:nvPr>
        </p:nvSpPr>
        <p:spPr/>
        <p:txBody>
          <a:bodyPr/>
          <a:lstStyle/>
          <a:p>
            <a:fld id="{7269E411-7D29-FF41-8363-58C7F0B695CE}" type="slidenum">
              <a:rPr lang="en-US" smtClean="0"/>
              <a:t>30</a:t>
            </a:fld>
            <a:endParaRPr lang="en-US"/>
          </a:p>
        </p:txBody>
      </p:sp>
      <p:pic>
        <p:nvPicPr>
          <p:cNvPr id="1026" name="Picture 2">
            <a:extLst>
              <a:ext uri="{FF2B5EF4-FFF2-40B4-BE49-F238E27FC236}">
                <a16:creationId xmlns:a16="http://schemas.microsoft.com/office/drawing/2014/main" id="{5A9BCF8E-4911-8343-B006-89E750A6C8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8232" y="1481489"/>
            <a:ext cx="2082663" cy="479012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D643F8D-0506-0E4B-ADCC-AA28F3DFDEA4}"/>
              </a:ext>
            </a:extLst>
          </p:cNvPr>
          <p:cNvGrpSpPr/>
          <p:nvPr/>
        </p:nvGrpSpPr>
        <p:grpSpPr>
          <a:xfrm>
            <a:off x="4403558" y="2648550"/>
            <a:ext cx="5068947" cy="3355208"/>
            <a:chOff x="4808621" y="2648550"/>
            <a:chExt cx="4663884" cy="2952488"/>
          </a:xfrm>
        </p:grpSpPr>
        <p:cxnSp>
          <p:nvCxnSpPr>
            <p:cNvPr id="7" name="Straight Arrow Connector 6">
              <a:extLst>
                <a:ext uri="{FF2B5EF4-FFF2-40B4-BE49-F238E27FC236}">
                  <a16:creationId xmlns:a16="http://schemas.microsoft.com/office/drawing/2014/main" id="{06A4AC31-0F56-1643-B16D-4BCCD8691D88}"/>
                </a:ext>
              </a:extLst>
            </p:cNvPr>
            <p:cNvCxnSpPr/>
            <p:nvPr/>
          </p:nvCxnSpPr>
          <p:spPr>
            <a:xfrm>
              <a:off x="4808621" y="5099359"/>
              <a:ext cx="44877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A3312F-7238-8F40-956E-D1303456B6E8}"/>
                </a:ext>
              </a:extLst>
            </p:cNvPr>
            <p:cNvCxnSpPr>
              <a:cxnSpLocks/>
            </p:cNvCxnSpPr>
            <p:nvPr/>
          </p:nvCxnSpPr>
          <p:spPr>
            <a:xfrm flipV="1">
              <a:off x="4808621" y="2873517"/>
              <a:ext cx="0" cy="222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21E96650-0E0D-DA44-A492-320D8CAA52D8}"/>
                </a:ext>
              </a:extLst>
            </p:cNvPr>
            <p:cNvSpPr/>
            <p:nvPr/>
          </p:nvSpPr>
          <p:spPr>
            <a:xfrm>
              <a:off x="5073316" y="2656949"/>
              <a:ext cx="3537284" cy="2249905"/>
            </a:xfrm>
            <a:custGeom>
              <a:avLst/>
              <a:gdLst>
                <a:gd name="connsiteX0" fmla="*/ 0 w 3537284"/>
                <a:gd name="connsiteY0" fmla="*/ 2249905 h 2249905"/>
                <a:gd name="connsiteX1" fmla="*/ 1515979 w 3537284"/>
                <a:gd name="connsiteY1" fmla="*/ 2129589 h 2249905"/>
                <a:gd name="connsiteX2" fmla="*/ 2418347 w 3537284"/>
                <a:gd name="connsiteY2" fmla="*/ 1708484 h 2249905"/>
                <a:gd name="connsiteX3" fmla="*/ 3104147 w 3537284"/>
                <a:gd name="connsiteY3" fmla="*/ 854242 h 2249905"/>
                <a:gd name="connsiteX4" fmla="*/ 3537284 w 3537284"/>
                <a:gd name="connsiteY4" fmla="*/ 0 h 224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7284" h="2249905">
                  <a:moveTo>
                    <a:pt x="0" y="2249905"/>
                  </a:moveTo>
                  <a:cubicBezTo>
                    <a:pt x="556460" y="2234865"/>
                    <a:pt x="1112921" y="2219826"/>
                    <a:pt x="1515979" y="2129589"/>
                  </a:cubicBezTo>
                  <a:cubicBezTo>
                    <a:pt x="1919037" y="2039352"/>
                    <a:pt x="2153652" y="1921042"/>
                    <a:pt x="2418347" y="1708484"/>
                  </a:cubicBezTo>
                  <a:cubicBezTo>
                    <a:pt x="2683042" y="1495926"/>
                    <a:pt x="2917658" y="1138989"/>
                    <a:pt x="3104147" y="854242"/>
                  </a:cubicBezTo>
                  <a:cubicBezTo>
                    <a:pt x="3290637" y="569495"/>
                    <a:pt x="3413960" y="284747"/>
                    <a:pt x="3537284"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9857C0-CE08-A743-BB3F-91B51A930DB0}"/>
                </a:ext>
              </a:extLst>
            </p:cNvPr>
            <p:cNvSpPr txBox="1"/>
            <p:nvPr/>
          </p:nvSpPr>
          <p:spPr>
            <a:xfrm>
              <a:off x="4808621" y="2648550"/>
              <a:ext cx="704039" cy="369332"/>
            </a:xfrm>
            <a:prstGeom prst="rect">
              <a:avLst/>
            </a:prstGeom>
            <a:noFill/>
          </p:spPr>
          <p:txBody>
            <a:bodyPr wrap="none" rtlCol="0">
              <a:spAutoFit/>
            </a:bodyPr>
            <a:lstStyle/>
            <a:p>
              <a:r>
                <a:rPr lang="en-US" dirty="0"/>
                <a:t>Value</a:t>
              </a:r>
            </a:p>
          </p:txBody>
        </p:sp>
        <p:sp>
          <p:nvSpPr>
            <p:cNvPr id="14" name="TextBox 13">
              <a:extLst>
                <a:ext uri="{FF2B5EF4-FFF2-40B4-BE49-F238E27FC236}">
                  <a16:creationId xmlns:a16="http://schemas.microsoft.com/office/drawing/2014/main" id="{08E2E98A-1A3D-8A41-A825-BDF3A63E3408}"/>
                </a:ext>
              </a:extLst>
            </p:cNvPr>
            <p:cNvSpPr txBox="1"/>
            <p:nvPr/>
          </p:nvSpPr>
          <p:spPr>
            <a:xfrm>
              <a:off x="7500042" y="5231706"/>
              <a:ext cx="1972463" cy="369332"/>
            </a:xfrm>
            <a:prstGeom prst="rect">
              <a:avLst/>
            </a:prstGeom>
            <a:noFill/>
          </p:spPr>
          <p:txBody>
            <a:bodyPr wrap="none" rtlCol="0">
              <a:spAutoFit/>
            </a:bodyPr>
            <a:lstStyle/>
            <a:p>
              <a:r>
                <a:rPr lang="en-US" dirty="0"/>
                <a:t>Number of Devices</a:t>
              </a:r>
            </a:p>
          </p:txBody>
        </p:sp>
      </p:grpSp>
      <p:sp>
        <p:nvSpPr>
          <p:cNvPr id="15" name="TextBox 14">
            <a:extLst>
              <a:ext uri="{FF2B5EF4-FFF2-40B4-BE49-F238E27FC236}">
                <a16:creationId xmlns:a16="http://schemas.microsoft.com/office/drawing/2014/main" id="{C15E35FC-04A1-244E-8C7C-B3C2226579D0}"/>
              </a:ext>
            </a:extLst>
          </p:cNvPr>
          <p:cNvSpPr txBox="1"/>
          <p:nvPr/>
        </p:nvSpPr>
        <p:spPr>
          <a:xfrm>
            <a:off x="6894586" y="6139504"/>
            <a:ext cx="4773038" cy="369332"/>
          </a:xfrm>
          <a:prstGeom prst="rect">
            <a:avLst/>
          </a:prstGeom>
          <a:noFill/>
        </p:spPr>
        <p:txBody>
          <a:bodyPr wrap="none" rtlCol="0">
            <a:spAutoFit/>
          </a:bodyPr>
          <a:lstStyle/>
          <a:p>
            <a:r>
              <a:rPr lang="en-US" dirty="0"/>
              <a:t>https://</a:t>
            </a:r>
            <a:r>
              <a:rPr lang="en-US" dirty="0" err="1"/>
              <a:t>en.wikipedia.org</a:t>
            </a:r>
            <a:r>
              <a:rPr lang="en-US" dirty="0"/>
              <a:t>/wiki/Metcalfe%27s_law</a:t>
            </a:r>
          </a:p>
        </p:txBody>
      </p:sp>
    </p:spTree>
    <p:extLst>
      <p:ext uri="{BB962C8B-B14F-4D97-AF65-F5344CB8AC3E}">
        <p14:creationId xmlns:p14="http://schemas.microsoft.com/office/powerpoint/2010/main" val="2462983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9AE-3632-CE4F-8F32-6A6C5B8655B6}"/>
              </a:ext>
            </a:extLst>
          </p:cNvPr>
          <p:cNvSpPr>
            <a:spLocks noGrp="1"/>
          </p:cNvSpPr>
          <p:nvPr>
            <p:ph type="title"/>
          </p:nvPr>
        </p:nvSpPr>
        <p:spPr/>
        <p:txBody>
          <a:bodyPr>
            <a:normAutofit fontScale="90000"/>
          </a:bodyPr>
          <a:lstStyle/>
          <a:p>
            <a:r>
              <a:rPr lang="en-US" dirty="0"/>
              <a:t>Network Effects (</a:t>
            </a:r>
            <a:r>
              <a:rPr lang="en-US" dirty="0" err="1"/>
              <a:t>Metcalfs’s</a:t>
            </a:r>
            <a:r>
              <a:rPr lang="en-US" dirty="0"/>
              <a:t> Law)</a:t>
            </a:r>
          </a:p>
        </p:txBody>
      </p:sp>
      <p:sp>
        <p:nvSpPr>
          <p:cNvPr id="3" name="Content Placeholder 2">
            <a:extLst>
              <a:ext uri="{FF2B5EF4-FFF2-40B4-BE49-F238E27FC236}">
                <a16:creationId xmlns:a16="http://schemas.microsoft.com/office/drawing/2014/main" id="{4811EAA8-31A9-E542-8808-21006EF9AF61}"/>
              </a:ext>
            </a:extLst>
          </p:cNvPr>
          <p:cNvSpPr>
            <a:spLocks noGrp="1"/>
          </p:cNvSpPr>
          <p:nvPr>
            <p:ph idx="1"/>
          </p:nvPr>
        </p:nvSpPr>
        <p:spPr>
          <a:xfrm>
            <a:off x="838200" y="5579964"/>
            <a:ext cx="10515600" cy="657543"/>
          </a:xfrm>
        </p:spPr>
        <p:txBody>
          <a:bodyPr>
            <a:normAutofit/>
          </a:bodyPr>
          <a:lstStyle/>
          <a:p>
            <a:pPr marL="0" indent="0">
              <a:buNone/>
            </a:pPr>
            <a:r>
              <a:rPr lang="en-US" sz="2000" dirty="0"/>
              <a:t>The value of any device on a network standard grows exponentially as the number of connections increase </a:t>
            </a:r>
          </a:p>
        </p:txBody>
      </p:sp>
      <p:sp>
        <p:nvSpPr>
          <p:cNvPr id="4" name="Footer Placeholder 3">
            <a:extLst>
              <a:ext uri="{FF2B5EF4-FFF2-40B4-BE49-F238E27FC236}">
                <a16:creationId xmlns:a16="http://schemas.microsoft.com/office/drawing/2014/main" id="{8F1F4C1B-78F3-8D46-BF08-421813B074FD}"/>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934B38D-AB36-1C45-B7EF-B96A3A3EFDED}"/>
              </a:ext>
            </a:extLst>
          </p:cNvPr>
          <p:cNvSpPr>
            <a:spLocks noGrp="1"/>
          </p:cNvSpPr>
          <p:nvPr>
            <p:ph type="sldNum" sz="quarter" idx="12"/>
          </p:nvPr>
        </p:nvSpPr>
        <p:spPr/>
        <p:txBody>
          <a:bodyPr/>
          <a:lstStyle/>
          <a:p>
            <a:fld id="{7269E411-7D29-FF41-8363-58C7F0B695CE}" type="slidenum">
              <a:rPr lang="en-US" smtClean="0"/>
              <a:t>31</a:t>
            </a:fld>
            <a:endParaRPr lang="en-US"/>
          </a:p>
        </p:txBody>
      </p:sp>
      <p:sp>
        <p:nvSpPr>
          <p:cNvPr id="19" name="Oval 18">
            <a:extLst>
              <a:ext uri="{FF2B5EF4-FFF2-40B4-BE49-F238E27FC236}">
                <a16:creationId xmlns:a16="http://schemas.microsoft.com/office/drawing/2014/main" id="{1C392F9E-CD64-B94B-9B00-B635865FCE53}"/>
              </a:ext>
            </a:extLst>
          </p:cNvPr>
          <p:cNvSpPr/>
          <p:nvPr/>
        </p:nvSpPr>
        <p:spPr>
          <a:xfrm>
            <a:off x="4384697" y="3067287"/>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Networking</a:t>
            </a:r>
          </a:p>
          <a:p>
            <a:pPr algn="ctr"/>
            <a:r>
              <a:rPr lang="en-US" dirty="0"/>
              <a:t>Standard</a:t>
            </a:r>
          </a:p>
        </p:txBody>
      </p:sp>
      <p:sp>
        <p:nvSpPr>
          <p:cNvPr id="20" name="TextBox 19">
            <a:extLst>
              <a:ext uri="{FF2B5EF4-FFF2-40B4-BE49-F238E27FC236}">
                <a16:creationId xmlns:a16="http://schemas.microsoft.com/office/drawing/2014/main" id="{50D2C6FF-CDA1-E84A-B2F7-DCDE97C77F88}"/>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1" name="Oval 20">
            <a:extLst>
              <a:ext uri="{FF2B5EF4-FFF2-40B4-BE49-F238E27FC236}">
                <a16:creationId xmlns:a16="http://schemas.microsoft.com/office/drawing/2014/main" id="{FE943415-187E-7C4E-AF86-380454F48CD6}"/>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Per Device</a:t>
            </a:r>
          </a:p>
        </p:txBody>
      </p:sp>
      <p:cxnSp>
        <p:nvCxnSpPr>
          <p:cNvPr id="22" name="Curved Connector 21">
            <a:extLst>
              <a:ext uri="{FF2B5EF4-FFF2-40B4-BE49-F238E27FC236}">
                <a16:creationId xmlns:a16="http://schemas.microsoft.com/office/drawing/2014/main" id="{7A7A7D1F-5CE5-C54C-BE6E-A5615C5260C8}"/>
              </a:ext>
            </a:extLst>
          </p:cNvPr>
          <p:cNvCxnSpPr>
            <a:cxnSpLocks/>
            <a:stCxn id="25" idx="2"/>
            <a:endCxn id="35" idx="0"/>
          </p:cNvCxnSpPr>
          <p:nvPr/>
        </p:nvCxnSpPr>
        <p:spPr>
          <a:xfrm rot="10800000" flipV="1">
            <a:off x="2812107" y="1704115"/>
            <a:ext cx="1349340" cy="44800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C254A265-4B6B-EE41-AE69-D1AB10A75B71}"/>
              </a:ext>
            </a:extLst>
          </p:cNvPr>
          <p:cNvSpPr/>
          <p:nvPr/>
        </p:nvSpPr>
        <p:spPr>
          <a:xfrm>
            <a:off x="5260018" y="2376187"/>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F3F669-41B4-A947-8774-16B57E9456A6}"/>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Devices</a:t>
            </a:r>
          </a:p>
          <a:p>
            <a:pPr algn="ctr"/>
            <a:r>
              <a:rPr lang="en-US" dirty="0"/>
              <a:t>Manufactured </a:t>
            </a:r>
          </a:p>
        </p:txBody>
      </p:sp>
      <p:sp>
        <p:nvSpPr>
          <p:cNvPr id="25" name="Oval 24">
            <a:extLst>
              <a:ext uri="{FF2B5EF4-FFF2-40B4-BE49-F238E27FC236}">
                <a16:creationId xmlns:a16="http://schemas.microsoft.com/office/drawing/2014/main" id="{AE93EC0E-CE40-814F-B3D4-309138178EBD}"/>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Device</a:t>
            </a:r>
          </a:p>
        </p:txBody>
      </p:sp>
      <p:cxnSp>
        <p:nvCxnSpPr>
          <p:cNvPr id="26" name="Curved Connector 25">
            <a:extLst>
              <a:ext uri="{FF2B5EF4-FFF2-40B4-BE49-F238E27FC236}">
                <a16:creationId xmlns:a16="http://schemas.microsoft.com/office/drawing/2014/main" id="{C5632D1F-26C3-E24F-98CC-DAE88B67D569}"/>
              </a:ext>
            </a:extLst>
          </p:cNvPr>
          <p:cNvCxnSpPr>
            <a:cxnSpLocks/>
            <a:stCxn id="19" idx="6"/>
            <a:endCxn id="24" idx="4"/>
          </p:cNvCxnSpPr>
          <p:nvPr/>
        </p:nvCxnSpPr>
        <p:spPr>
          <a:xfrm flipV="1">
            <a:off x="6381939" y="2476316"/>
            <a:ext cx="2277185" cy="933871"/>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CF36C58C-0F68-7A43-95F1-E352446F9DC4}"/>
              </a:ext>
            </a:extLst>
          </p:cNvPr>
          <p:cNvCxnSpPr>
            <a:cxnSpLocks/>
            <a:stCxn id="19" idx="6"/>
            <a:endCxn id="29" idx="1"/>
          </p:cNvCxnSpPr>
          <p:nvPr/>
        </p:nvCxnSpPr>
        <p:spPr>
          <a:xfrm>
            <a:off x="6381939" y="3410187"/>
            <a:ext cx="1486852" cy="7009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0212A5A6-BB24-B041-99EC-02E049008E90}"/>
              </a:ext>
            </a:extLst>
          </p:cNvPr>
          <p:cNvCxnSpPr>
            <a:cxnSpLocks/>
            <a:stCxn id="21" idx="2"/>
            <a:endCxn id="37" idx="4"/>
          </p:cNvCxnSpPr>
          <p:nvPr/>
        </p:nvCxnSpPr>
        <p:spPr>
          <a:xfrm rot="10800000">
            <a:off x="2812109" y="4709653"/>
            <a:ext cx="1349339" cy="3583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0A13D3-1A60-E74A-93A2-CB8CD78E0203}"/>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Can’t Communicate</a:t>
            </a:r>
          </a:p>
        </p:txBody>
      </p:sp>
      <p:cxnSp>
        <p:nvCxnSpPr>
          <p:cNvPr id="30" name="Curved Connector 29">
            <a:extLst>
              <a:ext uri="{FF2B5EF4-FFF2-40B4-BE49-F238E27FC236}">
                <a16:creationId xmlns:a16="http://schemas.microsoft.com/office/drawing/2014/main" id="{19DB0BF0-3ABB-B743-A81C-98BF17D2C530}"/>
              </a:ext>
            </a:extLst>
          </p:cNvPr>
          <p:cNvCxnSpPr>
            <a:cxnSpLocks/>
            <a:stCxn id="29" idx="3"/>
            <a:endCxn id="21"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6D403-336C-1F4E-BF35-2425C347EE91}"/>
              </a:ext>
            </a:extLst>
          </p:cNvPr>
          <p:cNvSpPr/>
          <p:nvPr/>
        </p:nvSpPr>
        <p:spPr>
          <a:xfrm>
            <a:off x="5383318" y="4113015"/>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a:extLst>
              <a:ext uri="{FF2B5EF4-FFF2-40B4-BE49-F238E27FC236}">
                <a16:creationId xmlns:a16="http://schemas.microsoft.com/office/drawing/2014/main" id="{11C9A158-FBCA-D342-B4A3-6B42137253BE}"/>
              </a:ext>
            </a:extLst>
          </p:cNvPr>
          <p:cNvCxnSpPr>
            <a:cxnSpLocks/>
            <a:stCxn id="24" idx="2"/>
            <a:endCxn id="25"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F67190-CFC5-F748-9C6C-3EB16E1745B2}"/>
              </a:ext>
            </a:extLst>
          </p:cNvPr>
          <p:cNvSpPr txBox="1"/>
          <p:nvPr/>
        </p:nvSpPr>
        <p:spPr>
          <a:xfrm>
            <a:off x="7949790" y="3551670"/>
            <a:ext cx="1685911" cy="369332"/>
          </a:xfrm>
          <a:prstGeom prst="rect">
            <a:avLst/>
          </a:prstGeom>
          <a:noFill/>
        </p:spPr>
        <p:txBody>
          <a:bodyPr wrap="none" rtlCol="0">
            <a:spAutoFit/>
          </a:bodyPr>
          <a:lstStyle/>
          <a:p>
            <a:r>
              <a:rPr lang="en-US" dirty="0"/>
              <a:t>Lower Adoption</a:t>
            </a:r>
          </a:p>
        </p:txBody>
      </p:sp>
      <p:sp>
        <p:nvSpPr>
          <p:cNvPr id="34" name="TextBox 33">
            <a:extLst>
              <a:ext uri="{FF2B5EF4-FFF2-40B4-BE49-F238E27FC236}">
                <a16:creationId xmlns:a16="http://schemas.microsoft.com/office/drawing/2014/main" id="{833037B5-96A0-1048-A39B-EBB52562BECC}"/>
              </a:ext>
            </a:extLst>
          </p:cNvPr>
          <p:cNvSpPr txBox="1"/>
          <p:nvPr/>
        </p:nvSpPr>
        <p:spPr>
          <a:xfrm>
            <a:off x="6589508" y="2651945"/>
            <a:ext cx="1732141" cy="369332"/>
          </a:xfrm>
          <a:prstGeom prst="rect">
            <a:avLst/>
          </a:prstGeom>
          <a:noFill/>
        </p:spPr>
        <p:txBody>
          <a:bodyPr wrap="none" rtlCol="0">
            <a:spAutoFit/>
          </a:bodyPr>
          <a:lstStyle/>
          <a:p>
            <a:r>
              <a:rPr lang="en-US" dirty="0"/>
              <a:t>Higher Adoption</a:t>
            </a:r>
          </a:p>
        </p:txBody>
      </p:sp>
      <p:sp>
        <p:nvSpPr>
          <p:cNvPr id="35" name="Oval 34">
            <a:extLst>
              <a:ext uri="{FF2B5EF4-FFF2-40B4-BE49-F238E27FC236}">
                <a16:creationId xmlns:a16="http://schemas.microsoft.com/office/drawing/2014/main" id="{97C22BDC-CB69-AA46-B313-BA35C2F1B3D8}"/>
              </a:ext>
            </a:extLst>
          </p:cNvPr>
          <p:cNvSpPr/>
          <p:nvPr/>
        </p:nvSpPr>
        <p:spPr>
          <a:xfrm>
            <a:off x="1598076" y="2152121"/>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Adoption</a:t>
            </a:r>
          </a:p>
        </p:txBody>
      </p:sp>
      <p:cxnSp>
        <p:nvCxnSpPr>
          <p:cNvPr id="36" name="Curved Connector 35">
            <a:extLst>
              <a:ext uri="{FF2B5EF4-FFF2-40B4-BE49-F238E27FC236}">
                <a16:creationId xmlns:a16="http://schemas.microsoft.com/office/drawing/2014/main" id="{10A9BD5B-8763-0A4A-94FA-2E4CE8A6B50F}"/>
              </a:ext>
            </a:extLst>
          </p:cNvPr>
          <p:cNvCxnSpPr>
            <a:cxnSpLocks/>
            <a:stCxn id="35" idx="4"/>
            <a:endCxn id="19" idx="2"/>
          </p:cNvCxnSpPr>
          <p:nvPr/>
        </p:nvCxnSpPr>
        <p:spPr>
          <a:xfrm rot="16200000" flipH="1">
            <a:off x="3312269" y="2337759"/>
            <a:ext cx="572266" cy="157259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8E030-EA68-D54E-882F-B938D6CFDD4A}"/>
              </a:ext>
            </a:extLst>
          </p:cNvPr>
          <p:cNvSpPr/>
          <p:nvPr/>
        </p:nvSpPr>
        <p:spPr>
          <a:xfrm>
            <a:off x="1598077" y="4017157"/>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Alternate Standards</a:t>
            </a:r>
          </a:p>
        </p:txBody>
      </p:sp>
      <p:cxnSp>
        <p:nvCxnSpPr>
          <p:cNvPr id="38" name="Curved Connector 37">
            <a:extLst>
              <a:ext uri="{FF2B5EF4-FFF2-40B4-BE49-F238E27FC236}">
                <a16:creationId xmlns:a16="http://schemas.microsoft.com/office/drawing/2014/main" id="{2498426B-6BD2-4745-95FC-1DD5BC5B624C}"/>
              </a:ext>
            </a:extLst>
          </p:cNvPr>
          <p:cNvCxnSpPr>
            <a:cxnSpLocks/>
            <a:stCxn id="37" idx="0"/>
            <a:endCxn id="19" idx="3"/>
          </p:cNvCxnSpPr>
          <p:nvPr/>
        </p:nvCxnSpPr>
        <p:spPr>
          <a:xfrm rot="5400000" flipH="1" flipV="1">
            <a:off x="3562396" y="2902367"/>
            <a:ext cx="364503" cy="1865078"/>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59E320-A0E8-EF4C-A556-8B3E701B6C89}"/>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3430286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Customer Support Chatbot</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feedback is used to build better intent detection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32</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78177" y="173987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Log</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a:t>
            </a:r>
          </a:p>
          <a:p>
            <a:pPr algn="ctr"/>
            <a:r>
              <a:rPr lang="en-US" dirty="0"/>
              <a:t>Answer</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75419" y="2082771"/>
            <a:ext cx="1462112" cy="84869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106475" y="1805884"/>
            <a:ext cx="3522246" cy="369332"/>
          </a:xfrm>
          <a:prstGeom prst="rect">
            <a:avLst/>
          </a:prstGeom>
          <a:noFill/>
        </p:spPr>
        <p:txBody>
          <a:bodyPr wrap="none" rtlCol="0">
            <a:spAutoFit/>
          </a:bodyPr>
          <a:lstStyle/>
          <a:p>
            <a:r>
              <a:rPr lang="en-US" dirty="0"/>
              <a:t>Use to build intent detection model</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2812180" cy="369332"/>
          </a:xfrm>
          <a:prstGeom prst="rect">
            <a:avLst/>
          </a:prstGeom>
          <a:noFill/>
        </p:spPr>
        <p:txBody>
          <a:bodyPr wrap="none" rtlCol="0">
            <a:spAutoFit/>
          </a:bodyPr>
          <a:lstStyle/>
          <a:p>
            <a:r>
              <a:rPr lang="en-US" dirty="0"/>
              <a:t>Attempt to answer question</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366860" y="4158865"/>
            <a:ext cx="1671740" cy="646331"/>
          </a:xfrm>
          <a:prstGeom prst="rect">
            <a:avLst/>
          </a:prstGeom>
          <a:noFill/>
        </p:spPr>
        <p:txBody>
          <a:bodyPr wrap="none" rtlCol="0">
            <a:spAutoFit/>
          </a:bodyPr>
          <a:lstStyle/>
          <a:p>
            <a:r>
              <a:rPr lang="en-US" dirty="0"/>
              <a:t>Did that answer</a:t>
            </a:r>
          </a:p>
          <a:p>
            <a:r>
              <a:rPr lang="en-US" dirty="0"/>
              <a:t>your question?</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174537" y="1595897"/>
            <a:ext cx="716765" cy="16905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490787" y="191762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15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33</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376857" y="299403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Precision</a:t>
            </a:r>
          </a:p>
        </p:txBody>
      </p:sp>
      <p:sp>
        <p:nvSpPr>
          <p:cNvPr id="21" name="TextBox 20">
            <a:extLst>
              <a:ext uri="{FF2B5EF4-FFF2-40B4-BE49-F238E27FC236}">
                <a16:creationId xmlns:a16="http://schemas.microsoft.com/office/drawing/2014/main" id="{02AA1A63-A241-5841-BDD2-4C24412DD737}"/>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for Each Business Unit</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799253" y="1704114"/>
            <a:ext cx="1362194" cy="5560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EKG Shared by Multiple Business Units</a:t>
            </a:r>
          </a:p>
        </p:txBody>
      </p:sp>
      <p:sp>
        <p:nvSpPr>
          <p:cNvPr id="29" name="Oval 28">
            <a:extLst>
              <a:ext uri="{FF2B5EF4-FFF2-40B4-BE49-F238E27FC236}">
                <a16:creationId xmlns:a16="http://schemas.microsoft.com/office/drawing/2014/main" id="{C56D6F67-21D9-C148-A65B-EE8FC30FD049}"/>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Business Unit</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374099" y="2476316"/>
            <a:ext cx="2285025" cy="86061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374099" y="3336934"/>
            <a:ext cx="1494692" cy="77419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Fork Their Own Data Marts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516467" y="411105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706526" y="3405724"/>
            <a:ext cx="568489" cy="369332"/>
          </a:xfrm>
          <a:prstGeom prst="rect">
            <a:avLst/>
          </a:prstGeom>
          <a:noFill/>
        </p:spPr>
        <p:txBody>
          <a:bodyPr wrap="none" rtlCol="0">
            <a:spAutoFit/>
          </a:bodyPr>
          <a:lstStyle/>
          <a:p>
            <a:r>
              <a:rPr lang="en-US" dirty="0"/>
              <a:t>Low</a:t>
            </a:r>
          </a:p>
        </p:txBody>
      </p:sp>
      <p:sp>
        <p:nvSpPr>
          <p:cNvPr id="39" name="TextBox 38">
            <a:extLst>
              <a:ext uri="{FF2B5EF4-FFF2-40B4-BE49-F238E27FC236}">
                <a16:creationId xmlns:a16="http://schemas.microsoft.com/office/drawing/2014/main" id="{43AC7746-06BA-3F4B-9C85-0164D6745486}"/>
              </a:ext>
            </a:extLst>
          </p:cNvPr>
          <p:cNvSpPr txBox="1"/>
          <p:nvPr/>
        </p:nvSpPr>
        <p:spPr>
          <a:xfrm>
            <a:off x="7513210" y="2699996"/>
            <a:ext cx="612668" cy="369332"/>
          </a:xfrm>
          <a:prstGeom prst="rect">
            <a:avLst/>
          </a:prstGeom>
          <a:noFill/>
        </p:spPr>
        <p:txBody>
          <a:bodyPr wrap="none" rtlCol="0">
            <a:spAutoFit/>
          </a:bodyPr>
          <a:lstStyle/>
          <a:p>
            <a:r>
              <a:rPr lang="en-US" dirty="0"/>
              <a:t>High</a:t>
            </a:r>
          </a:p>
        </p:txBody>
      </p:sp>
      <p:sp>
        <p:nvSpPr>
          <p:cNvPr id="42" name="Oval 41">
            <a:extLst>
              <a:ext uri="{FF2B5EF4-FFF2-40B4-BE49-F238E27FC236}">
                <a16:creationId xmlns:a16="http://schemas.microsoft.com/office/drawing/2014/main" id="{9F59605B-51B2-D04B-8E57-B8B91E5EE89D}"/>
              </a:ext>
            </a:extLst>
          </p:cNvPr>
          <p:cNvSpPr/>
          <p:nvPr/>
        </p:nvSpPr>
        <p:spPr>
          <a:xfrm>
            <a:off x="1585222" y="2260138"/>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Insights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392557" y="2352634"/>
            <a:ext cx="390996" cy="1577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Insights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07631" y="2890025"/>
            <a:ext cx="472339" cy="185109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120CD5-5A6D-B147-9DF2-39B2081D3A57}"/>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2418467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34</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444102" y="306705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Training</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Rework</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678885" y="1682265"/>
            <a:ext cx="1334398" cy="4707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Precise Data Models</a:t>
            </a:r>
          </a:p>
        </p:txBody>
      </p:sp>
      <p:sp>
        <p:nvSpPr>
          <p:cNvPr id="29" name="Oval 28">
            <a:extLst>
              <a:ext uri="{FF2B5EF4-FFF2-40B4-BE49-F238E27FC236}">
                <a16:creationId xmlns:a16="http://schemas.microsoft.com/office/drawing/2014/main" id="{C56D6F67-21D9-C148-A65B-EE8FC30FD049}"/>
              </a:ext>
            </a:extLst>
          </p:cNvPr>
          <p:cNvSpPr/>
          <p:nvPr/>
        </p:nvSpPr>
        <p:spPr>
          <a:xfrm>
            <a:off x="4013283" y="133936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Sharing of EKG</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441344" y="2476316"/>
            <a:ext cx="2217780" cy="93363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441344" y="3409954"/>
            <a:ext cx="1427447" cy="70117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Data Models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329344" y="4124519"/>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441345" y="1682266"/>
            <a:ext cx="825267" cy="33768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868791" y="3554213"/>
            <a:ext cx="1296252" cy="369332"/>
          </a:xfrm>
          <a:prstGeom prst="rect">
            <a:avLst/>
          </a:prstGeom>
          <a:noFill/>
        </p:spPr>
        <p:txBody>
          <a:bodyPr wrap="none" rtlCol="0">
            <a:spAutoFit/>
          </a:bodyPr>
          <a:lstStyle/>
          <a:p>
            <a:r>
              <a:rPr lang="en-US" dirty="0"/>
              <a:t>Low Quality</a:t>
            </a:r>
          </a:p>
        </p:txBody>
      </p:sp>
      <p:sp>
        <p:nvSpPr>
          <p:cNvPr id="39" name="TextBox 38">
            <a:extLst>
              <a:ext uri="{FF2B5EF4-FFF2-40B4-BE49-F238E27FC236}">
                <a16:creationId xmlns:a16="http://schemas.microsoft.com/office/drawing/2014/main" id="{43AC7746-06BA-3F4B-9C85-0164D6745486}"/>
              </a:ext>
            </a:extLst>
          </p:cNvPr>
          <p:cNvSpPr txBox="1"/>
          <p:nvPr/>
        </p:nvSpPr>
        <p:spPr>
          <a:xfrm>
            <a:off x="6874031" y="2676394"/>
            <a:ext cx="1340432" cy="369332"/>
          </a:xfrm>
          <a:prstGeom prst="rect">
            <a:avLst/>
          </a:prstGeom>
          <a:noFill/>
        </p:spPr>
        <p:txBody>
          <a:bodyPr wrap="none" rtlCol="0">
            <a:spAutoFit/>
          </a:bodyPr>
          <a:lstStyle/>
          <a:p>
            <a:r>
              <a:rPr lang="en-US" dirty="0"/>
              <a:t>High Quality</a:t>
            </a:r>
          </a:p>
        </p:txBody>
      </p:sp>
      <p:sp>
        <p:nvSpPr>
          <p:cNvPr id="42" name="Oval 41">
            <a:extLst>
              <a:ext uri="{FF2B5EF4-FFF2-40B4-BE49-F238E27FC236}">
                <a16:creationId xmlns:a16="http://schemas.microsoft.com/office/drawing/2014/main" id="{9F59605B-51B2-D04B-8E57-B8B91E5EE89D}"/>
              </a:ext>
            </a:extLst>
          </p:cNvPr>
          <p:cNvSpPr/>
          <p:nvPr/>
        </p:nvSpPr>
        <p:spPr>
          <a:xfrm>
            <a:off x="1464854" y="2152993"/>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Savings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275913" y="2241764"/>
            <a:ext cx="571161" cy="176521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Costs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77763" y="2892913"/>
            <a:ext cx="399319" cy="19183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C0BC2-8231-9946-8D51-1AD38A3D2D90}"/>
              </a:ext>
            </a:extLst>
          </p:cNvPr>
          <p:cNvSpPr txBox="1"/>
          <p:nvPr/>
        </p:nvSpPr>
        <p:spPr>
          <a:xfrm>
            <a:off x="7902706" y="4898252"/>
            <a:ext cx="3667158" cy="369332"/>
          </a:xfrm>
          <a:prstGeom prst="rect">
            <a:avLst/>
          </a:prstGeom>
          <a:noFill/>
        </p:spPr>
        <p:txBody>
          <a:bodyPr wrap="none" rtlCol="0">
            <a:spAutoFit/>
          </a:bodyPr>
          <a:lstStyle/>
          <a:p>
            <a:r>
              <a:rPr lang="en-US" i="1" dirty="0"/>
              <a:t>We just modeled this like our RDBMS</a:t>
            </a:r>
          </a:p>
        </p:txBody>
      </p:sp>
      <p:sp>
        <p:nvSpPr>
          <p:cNvPr id="40" name="TextBox 39">
            <a:extLst>
              <a:ext uri="{FF2B5EF4-FFF2-40B4-BE49-F238E27FC236}">
                <a16:creationId xmlns:a16="http://schemas.microsoft.com/office/drawing/2014/main" id="{351B449C-D30B-6349-91F5-48C9865889B3}"/>
              </a:ext>
            </a:extLst>
          </p:cNvPr>
          <p:cNvSpPr txBox="1"/>
          <p:nvPr/>
        </p:nvSpPr>
        <p:spPr>
          <a:xfrm>
            <a:off x="3161075" y="2852471"/>
            <a:ext cx="696216" cy="369332"/>
          </a:xfrm>
          <a:prstGeom prst="rect">
            <a:avLst/>
          </a:prstGeom>
          <a:noFill/>
        </p:spPr>
        <p:txBody>
          <a:bodyPr wrap="none" rtlCol="0">
            <a:spAutoFit/>
          </a:bodyPr>
          <a:lstStyle/>
          <a:p>
            <a:r>
              <a:rPr lang="en-US" dirty="0"/>
              <a:t>More</a:t>
            </a:r>
          </a:p>
        </p:txBody>
      </p:sp>
      <p:sp>
        <p:nvSpPr>
          <p:cNvPr id="41" name="TextBox 40">
            <a:extLst>
              <a:ext uri="{FF2B5EF4-FFF2-40B4-BE49-F238E27FC236}">
                <a16:creationId xmlns:a16="http://schemas.microsoft.com/office/drawing/2014/main" id="{8D77E980-F981-5149-94EE-6B8E47725C74}"/>
              </a:ext>
            </a:extLst>
          </p:cNvPr>
          <p:cNvSpPr txBox="1"/>
          <p:nvPr/>
        </p:nvSpPr>
        <p:spPr>
          <a:xfrm>
            <a:off x="3130257" y="3473647"/>
            <a:ext cx="577402" cy="369332"/>
          </a:xfrm>
          <a:prstGeom prst="rect">
            <a:avLst/>
          </a:prstGeom>
          <a:noFill/>
        </p:spPr>
        <p:txBody>
          <a:bodyPr wrap="none" rtlCol="0">
            <a:spAutoFit/>
          </a:bodyPr>
          <a:lstStyle/>
          <a:p>
            <a:r>
              <a:rPr lang="en-US" dirty="0"/>
              <a:t>Less</a:t>
            </a:r>
          </a:p>
        </p:txBody>
      </p:sp>
    </p:spTree>
    <p:extLst>
      <p:ext uri="{BB962C8B-B14F-4D97-AF65-F5344CB8AC3E}">
        <p14:creationId xmlns:p14="http://schemas.microsoft.com/office/powerpoint/2010/main" val="2470032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E1C6-CC43-0C43-831B-02DD34BCD428}"/>
              </a:ext>
            </a:extLst>
          </p:cNvPr>
          <p:cNvSpPr>
            <a:spLocks noGrp="1"/>
          </p:cNvSpPr>
          <p:nvPr>
            <p:ph type="title"/>
          </p:nvPr>
        </p:nvSpPr>
        <p:spPr/>
        <p:txBody>
          <a:bodyPr>
            <a:normAutofit fontScale="90000"/>
          </a:bodyPr>
          <a:lstStyle/>
          <a:p>
            <a:r>
              <a:rPr lang="en-US" dirty="0"/>
              <a:t>Systems Thinking Terminology</a:t>
            </a:r>
          </a:p>
        </p:txBody>
      </p:sp>
      <p:sp>
        <p:nvSpPr>
          <p:cNvPr id="3" name="Content Placeholder 2">
            <a:extLst>
              <a:ext uri="{FF2B5EF4-FFF2-40B4-BE49-F238E27FC236}">
                <a16:creationId xmlns:a16="http://schemas.microsoft.com/office/drawing/2014/main" id="{E4657934-20F4-524C-AEA4-B72DE053FDBE}"/>
              </a:ext>
            </a:extLst>
          </p:cNvPr>
          <p:cNvSpPr>
            <a:spLocks noGrp="1"/>
          </p:cNvSpPr>
          <p:nvPr>
            <p:ph idx="1"/>
          </p:nvPr>
        </p:nvSpPr>
        <p:spPr/>
        <p:txBody>
          <a:bodyPr/>
          <a:lstStyle/>
          <a:p>
            <a:r>
              <a:rPr lang="en-US" dirty="0"/>
              <a:t>Unintended consequences</a:t>
            </a:r>
          </a:p>
          <a:p>
            <a:r>
              <a:rPr lang="en-US" dirty="0"/>
              <a:t>Local optimization</a:t>
            </a:r>
          </a:p>
          <a:p>
            <a:r>
              <a:rPr lang="en-US" dirty="0"/>
              <a:t>Optimization to early</a:t>
            </a:r>
          </a:p>
          <a:p>
            <a:r>
              <a:rPr lang="en-US" dirty="0"/>
              <a:t>Emergence</a:t>
            </a:r>
          </a:p>
        </p:txBody>
      </p:sp>
      <p:sp>
        <p:nvSpPr>
          <p:cNvPr id="5" name="Slide Number Placeholder 4">
            <a:extLst>
              <a:ext uri="{FF2B5EF4-FFF2-40B4-BE49-F238E27FC236}">
                <a16:creationId xmlns:a16="http://schemas.microsoft.com/office/drawing/2014/main" id="{6598F8CA-524A-7347-A171-D07709E386A5}"/>
              </a:ext>
            </a:extLst>
          </p:cNvPr>
          <p:cNvSpPr>
            <a:spLocks noGrp="1"/>
          </p:cNvSpPr>
          <p:nvPr>
            <p:ph type="sldNum" sz="quarter" idx="12"/>
          </p:nvPr>
        </p:nvSpPr>
        <p:spPr/>
        <p:txBody>
          <a:bodyPr/>
          <a:lstStyle/>
          <a:p>
            <a:fld id="{7269E411-7D29-FF41-8363-58C7F0B695CE}" type="slidenum">
              <a:rPr lang="en-US" smtClean="0"/>
              <a:t>35</a:t>
            </a:fld>
            <a:endParaRPr lang="en-US"/>
          </a:p>
        </p:txBody>
      </p:sp>
    </p:spTree>
    <p:extLst>
      <p:ext uri="{BB962C8B-B14F-4D97-AF65-F5344CB8AC3E}">
        <p14:creationId xmlns:p14="http://schemas.microsoft.com/office/powerpoint/2010/main" val="144799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324B-80C3-1344-9251-92AA644E66B5}"/>
              </a:ext>
            </a:extLst>
          </p:cNvPr>
          <p:cNvSpPr>
            <a:spLocks noGrp="1"/>
          </p:cNvSpPr>
          <p:nvPr>
            <p:ph type="title"/>
          </p:nvPr>
        </p:nvSpPr>
        <p:spPr/>
        <p:txBody>
          <a:bodyPr>
            <a:normAutofit fontScale="90000"/>
          </a:bodyPr>
          <a:lstStyle/>
          <a:p>
            <a:r>
              <a:rPr lang="en-US" dirty="0"/>
              <a:t>Org Chart vs Influence Diagram</a:t>
            </a:r>
          </a:p>
        </p:txBody>
      </p:sp>
      <p:sp>
        <p:nvSpPr>
          <p:cNvPr id="5" name="Rounded Rectangle 4">
            <a:extLst>
              <a:ext uri="{FF2B5EF4-FFF2-40B4-BE49-F238E27FC236}">
                <a16:creationId xmlns:a16="http://schemas.microsoft.com/office/drawing/2014/main" id="{09514339-356A-D840-B726-998B7DDB4F17}"/>
              </a:ext>
            </a:extLst>
          </p:cNvPr>
          <p:cNvSpPr/>
          <p:nvPr/>
        </p:nvSpPr>
        <p:spPr>
          <a:xfrm>
            <a:off x="4585600" y="1758250"/>
            <a:ext cx="979714"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35864814-1CC7-CE41-BDE2-94BEFD3FDC45}"/>
              </a:ext>
            </a:extLst>
          </p:cNvPr>
          <p:cNvSpPr/>
          <p:nvPr/>
        </p:nvSpPr>
        <p:spPr>
          <a:xfrm>
            <a:off x="4585600" y="2408032"/>
            <a:ext cx="97971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CIO</a:t>
            </a:r>
          </a:p>
        </p:txBody>
      </p:sp>
      <p:sp>
        <p:nvSpPr>
          <p:cNvPr id="7" name="Rounded Rectangle 6">
            <a:extLst>
              <a:ext uri="{FF2B5EF4-FFF2-40B4-BE49-F238E27FC236}">
                <a16:creationId xmlns:a16="http://schemas.microsoft.com/office/drawing/2014/main" id="{A76BAAF0-C110-F04B-B697-47455DEBDDD3}"/>
              </a:ext>
            </a:extLst>
          </p:cNvPr>
          <p:cNvSpPr/>
          <p:nvPr/>
        </p:nvSpPr>
        <p:spPr>
          <a:xfrm>
            <a:off x="4148796" y="3175741"/>
            <a:ext cx="736940"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8" name="Rounded Rectangle 7">
            <a:extLst>
              <a:ext uri="{FF2B5EF4-FFF2-40B4-BE49-F238E27FC236}">
                <a16:creationId xmlns:a16="http://schemas.microsoft.com/office/drawing/2014/main" id="{B18C2D3F-9293-CB4E-9B10-773C6320F0D3}"/>
              </a:ext>
            </a:extLst>
          </p:cNvPr>
          <p:cNvSpPr/>
          <p:nvPr/>
        </p:nvSpPr>
        <p:spPr>
          <a:xfrm>
            <a:off x="5430110" y="3142543"/>
            <a:ext cx="736940"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9" name="Rounded Rectangle 8">
            <a:extLst>
              <a:ext uri="{FF2B5EF4-FFF2-40B4-BE49-F238E27FC236}">
                <a16:creationId xmlns:a16="http://schemas.microsoft.com/office/drawing/2014/main" id="{E2D4926E-F5F0-0546-A0CE-D5B88C3DB8EB}"/>
              </a:ext>
            </a:extLst>
          </p:cNvPr>
          <p:cNvSpPr/>
          <p:nvPr/>
        </p:nvSpPr>
        <p:spPr>
          <a:xfrm>
            <a:off x="3433271" y="3932282"/>
            <a:ext cx="1169436"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a:t>
            </a:r>
          </a:p>
        </p:txBody>
      </p:sp>
      <p:sp>
        <p:nvSpPr>
          <p:cNvPr id="10" name="Rounded Rectangle 9">
            <a:extLst>
              <a:ext uri="{FF2B5EF4-FFF2-40B4-BE49-F238E27FC236}">
                <a16:creationId xmlns:a16="http://schemas.microsoft.com/office/drawing/2014/main" id="{90617883-AFDA-A54F-B12A-E75CFFCE981D}"/>
              </a:ext>
            </a:extLst>
          </p:cNvPr>
          <p:cNvSpPr/>
          <p:nvPr/>
        </p:nvSpPr>
        <p:spPr>
          <a:xfrm>
            <a:off x="5391143" y="3923714"/>
            <a:ext cx="1169436"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11" name="Rounded Rectangle 10">
            <a:extLst>
              <a:ext uri="{FF2B5EF4-FFF2-40B4-BE49-F238E27FC236}">
                <a16:creationId xmlns:a16="http://schemas.microsoft.com/office/drawing/2014/main" id="{0DC9388A-F1C9-B942-9F82-4C04EBB885C0}"/>
              </a:ext>
            </a:extLst>
          </p:cNvPr>
          <p:cNvSpPr/>
          <p:nvPr/>
        </p:nvSpPr>
        <p:spPr>
          <a:xfrm>
            <a:off x="4585600"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sp>
        <p:nvSpPr>
          <p:cNvPr id="12" name="Rounded Rectangle 11">
            <a:extLst>
              <a:ext uri="{FF2B5EF4-FFF2-40B4-BE49-F238E27FC236}">
                <a16:creationId xmlns:a16="http://schemas.microsoft.com/office/drawing/2014/main" id="{D197563C-2966-B842-A189-64DF2F16D270}"/>
              </a:ext>
            </a:extLst>
          </p:cNvPr>
          <p:cNvSpPr/>
          <p:nvPr/>
        </p:nvSpPr>
        <p:spPr>
          <a:xfrm>
            <a:off x="6148388"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cxnSp>
        <p:nvCxnSpPr>
          <p:cNvPr id="14" name="Straight Connector 13">
            <a:extLst>
              <a:ext uri="{FF2B5EF4-FFF2-40B4-BE49-F238E27FC236}">
                <a16:creationId xmlns:a16="http://schemas.microsoft.com/office/drawing/2014/main" id="{2950416C-6574-7145-8611-48F11E97371B}"/>
              </a:ext>
            </a:extLst>
          </p:cNvPr>
          <p:cNvCxnSpPr>
            <a:stCxn id="5" idx="2"/>
            <a:endCxn id="6" idx="0"/>
          </p:cNvCxnSpPr>
          <p:nvPr/>
        </p:nvCxnSpPr>
        <p:spPr>
          <a:xfrm>
            <a:off x="5075457" y="2066160"/>
            <a:ext cx="0" cy="341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804CC-9173-3145-A8C2-5EC14E46EEE1}"/>
              </a:ext>
            </a:extLst>
          </p:cNvPr>
          <p:cNvCxnSpPr>
            <a:cxnSpLocks/>
            <a:stCxn id="6" idx="2"/>
            <a:endCxn id="7" idx="0"/>
          </p:cNvCxnSpPr>
          <p:nvPr/>
        </p:nvCxnSpPr>
        <p:spPr>
          <a:xfrm flipH="1">
            <a:off x="4517266" y="2715942"/>
            <a:ext cx="558191"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3BF67-0696-164C-9B4D-EE549BAF63F2}"/>
              </a:ext>
            </a:extLst>
          </p:cNvPr>
          <p:cNvCxnSpPr>
            <a:cxnSpLocks/>
            <a:stCxn id="6" idx="2"/>
            <a:endCxn id="8" idx="0"/>
          </p:cNvCxnSpPr>
          <p:nvPr/>
        </p:nvCxnSpPr>
        <p:spPr>
          <a:xfrm>
            <a:off x="5075457" y="2715942"/>
            <a:ext cx="723123" cy="426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7B6A4A-B9FE-E942-9E3F-C809F078D5A8}"/>
              </a:ext>
            </a:extLst>
          </p:cNvPr>
          <p:cNvCxnSpPr>
            <a:cxnSpLocks/>
            <a:stCxn id="8" idx="2"/>
            <a:endCxn id="10" idx="0"/>
          </p:cNvCxnSpPr>
          <p:nvPr/>
        </p:nvCxnSpPr>
        <p:spPr>
          <a:xfrm>
            <a:off x="5798580" y="3450453"/>
            <a:ext cx="177281" cy="4732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446131-17B3-7D4C-8522-0344B8C2AF3C}"/>
              </a:ext>
            </a:extLst>
          </p:cNvPr>
          <p:cNvCxnSpPr>
            <a:cxnSpLocks/>
            <a:stCxn id="7" idx="2"/>
            <a:endCxn id="9" idx="0"/>
          </p:cNvCxnSpPr>
          <p:nvPr/>
        </p:nvCxnSpPr>
        <p:spPr>
          <a:xfrm flipH="1">
            <a:off x="4017989" y="3483651"/>
            <a:ext cx="499277" cy="448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DF4CF1-12D1-7640-AAF6-6C65F0FB703F}"/>
              </a:ext>
            </a:extLst>
          </p:cNvPr>
          <p:cNvCxnSpPr>
            <a:cxnSpLocks/>
            <a:endCxn id="6" idx="1"/>
          </p:cNvCxnSpPr>
          <p:nvPr/>
        </p:nvCxnSpPr>
        <p:spPr>
          <a:xfrm rot="5400000" flipH="1" flipV="1">
            <a:off x="3457690" y="2795805"/>
            <a:ext cx="1361727" cy="89409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D45B8B-63FD-C146-8092-8FA744693AFC}"/>
              </a:ext>
            </a:extLst>
          </p:cNvPr>
          <p:cNvCxnSpPr>
            <a:cxnSpLocks/>
            <a:stCxn id="10" idx="2"/>
            <a:endCxn id="12" idx="0"/>
          </p:cNvCxnSpPr>
          <p:nvPr/>
        </p:nvCxnSpPr>
        <p:spPr>
          <a:xfrm>
            <a:off x="5975861" y="4231624"/>
            <a:ext cx="852840"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2A7B9F-4A1B-9B42-BBBA-B3DC36E511E6}"/>
              </a:ext>
            </a:extLst>
          </p:cNvPr>
          <p:cNvCxnSpPr>
            <a:cxnSpLocks/>
            <a:stCxn id="10" idx="2"/>
            <a:endCxn id="11" idx="0"/>
          </p:cNvCxnSpPr>
          <p:nvPr/>
        </p:nvCxnSpPr>
        <p:spPr>
          <a:xfrm flipH="1">
            <a:off x="5265913" y="4231624"/>
            <a:ext cx="709948"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848E280-7C07-F348-8C1D-EFCB31B032E0}"/>
              </a:ext>
            </a:extLst>
          </p:cNvPr>
          <p:cNvSpPr/>
          <p:nvPr/>
        </p:nvSpPr>
        <p:spPr>
          <a:xfrm>
            <a:off x="801807" y="1761071"/>
            <a:ext cx="136062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Promoters</a:t>
            </a:r>
          </a:p>
        </p:txBody>
      </p:sp>
      <p:sp>
        <p:nvSpPr>
          <p:cNvPr id="23" name="Rounded Rectangle 22">
            <a:extLst>
              <a:ext uri="{FF2B5EF4-FFF2-40B4-BE49-F238E27FC236}">
                <a16:creationId xmlns:a16="http://schemas.microsoft.com/office/drawing/2014/main" id="{F9E05DEC-B9CD-3348-B3D0-1EAF128E8064}"/>
              </a:ext>
            </a:extLst>
          </p:cNvPr>
          <p:cNvSpPr/>
          <p:nvPr/>
        </p:nvSpPr>
        <p:spPr>
          <a:xfrm>
            <a:off x="801806" y="2588719"/>
            <a:ext cx="1360615" cy="3436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Detractors</a:t>
            </a:r>
          </a:p>
        </p:txBody>
      </p:sp>
      <p:sp>
        <p:nvSpPr>
          <p:cNvPr id="25" name="Rounded Rectangle 24">
            <a:extLst>
              <a:ext uri="{FF2B5EF4-FFF2-40B4-BE49-F238E27FC236}">
                <a16:creationId xmlns:a16="http://schemas.microsoft.com/office/drawing/2014/main" id="{BC831341-ABFF-D144-A443-A4CB52F50EAC}"/>
              </a:ext>
            </a:extLst>
          </p:cNvPr>
          <p:cNvSpPr/>
          <p:nvPr/>
        </p:nvSpPr>
        <p:spPr>
          <a:xfrm>
            <a:off x="801806" y="2174895"/>
            <a:ext cx="1360615"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Neutral</a:t>
            </a:r>
          </a:p>
        </p:txBody>
      </p:sp>
    </p:spTree>
    <p:extLst>
      <p:ext uri="{BB962C8B-B14F-4D97-AF65-F5344CB8AC3E}">
        <p14:creationId xmlns:p14="http://schemas.microsoft.com/office/powerpoint/2010/main" val="33207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07" y="273163"/>
            <a:ext cx="11315701" cy="714389"/>
          </a:xfrm>
        </p:spPr>
        <p:txBody>
          <a:bodyPr>
            <a:normAutofit/>
          </a:bodyPr>
          <a:lstStyle/>
          <a:p>
            <a:r>
              <a:rPr lang="en-US" sz="4000" b="1" dirty="0"/>
              <a:t>From Data Scientist to Knowledge </a:t>
            </a:r>
            <a:r>
              <a:rPr lang="en-US" sz="4000" dirty="0"/>
              <a:t>Scientist</a:t>
            </a:r>
            <a:endParaRPr lang="en-US" sz="4000" b="1" dirty="0"/>
          </a:p>
        </p:txBody>
      </p:sp>
      <p:sp>
        <p:nvSpPr>
          <p:cNvPr id="3" name="Slide Number Placeholder 2"/>
          <p:cNvSpPr>
            <a:spLocks noGrp="1"/>
          </p:cNvSpPr>
          <p:nvPr>
            <p:ph type="sldNum" sz="quarter" idx="12"/>
          </p:nvPr>
        </p:nvSpPr>
        <p:spPr>
          <a:xfrm>
            <a:off x="11300661" y="6345496"/>
            <a:ext cx="453189" cy="365125"/>
          </a:xfrm>
        </p:spPr>
        <p:txBody>
          <a:bodyPr/>
          <a:lstStyle/>
          <a:p>
            <a:fld id="{3310D8EA-3107-4873-B9AB-DD7D3E79053A}" type="slidenum">
              <a:rPr lang="en-US" smtClean="0"/>
              <a:t>37</a:t>
            </a:fld>
            <a:endParaRPr lang="en-US"/>
          </a:p>
        </p:txBody>
      </p:sp>
      <p:grpSp>
        <p:nvGrpSpPr>
          <p:cNvPr id="4" name="Group 3">
            <a:extLst>
              <a:ext uri="{FF2B5EF4-FFF2-40B4-BE49-F238E27FC236}">
                <a16:creationId xmlns:a16="http://schemas.microsoft.com/office/drawing/2014/main" id="{A55C2427-6ECD-8D4A-8DD4-224E2EF29E65}"/>
              </a:ext>
            </a:extLst>
          </p:cNvPr>
          <p:cNvGrpSpPr/>
          <p:nvPr/>
        </p:nvGrpSpPr>
        <p:grpSpPr>
          <a:xfrm>
            <a:off x="551151" y="1681856"/>
            <a:ext cx="5191125" cy="4114559"/>
            <a:chOff x="551151" y="1681856"/>
            <a:chExt cx="5191125" cy="4114559"/>
          </a:xfrm>
        </p:grpSpPr>
        <p:sp>
          <p:nvSpPr>
            <p:cNvPr id="11" name="Trapezoid 10"/>
            <p:cNvSpPr/>
            <p:nvPr/>
          </p:nvSpPr>
          <p:spPr>
            <a:xfrm>
              <a:off x="551151" y="4840978"/>
              <a:ext cx="5191125" cy="955437"/>
            </a:xfrm>
            <a:prstGeom prst="trapezoid">
              <a:avLst>
                <a:gd name="adj" fmla="val 62025"/>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Data</a:t>
              </a:r>
              <a:endParaRPr lang="en-US" sz="2000" dirty="0"/>
            </a:p>
          </p:txBody>
        </p:sp>
        <p:sp>
          <p:nvSpPr>
            <p:cNvPr id="12" name="Trapezoid 11"/>
            <p:cNvSpPr/>
            <p:nvPr/>
          </p:nvSpPr>
          <p:spPr>
            <a:xfrm>
              <a:off x="1144665" y="3885541"/>
              <a:ext cx="4007977" cy="955437"/>
            </a:xfrm>
            <a:prstGeom prst="trapezoid">
              <a:avLst>
                <a:gd name="adj" fmla="val 61688"/>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Information</a:t>
              </a:r>
              <a:endParaRPr lang="en-US" sz="2000" dirty="0">
                <a:solidFill>
                  <a:schemeClr val="bg1"/>
                </a:solidFill>
              </a:endParaRPr>
            </a:p>
          </p:txBody>
        </p:sp>
        <p:sp>
          <p:nvSpPr>
            <p:cNvPr id="17" name="Triangle 16"/>
            <p:cNvSpPr/>
            <p:nvPr/>
          </p:nvSpPr>
          <p:spPr>
            <a:xfrm>
              <a:off x="1720516" y="1681856"/>
              <a:ext cx="2837630" cy="2203685"/>
            </a:xfrm>
            <a:prstGeom prst="triangl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1173" rIns="0" bIns="31173" numCol="1" spcCol="0" rtlCol="0" fromWordArt="0" anchor="ctr" anchorCtr="0" forceAA="0" compatLnSpc="1">
              <a:prstTxWarp prst="textNoShape">
                <a:avLst/>
              </a:prstTxWarp>
              <a:noAutofit/>
            </a:bodyPr>
            <a:lstStyle/>
            <a:p>
              <a:pPr algn="ctr"/>
              <a:r>
                <a:rPr lang="en-US" b="1" dirty="0">
                  <a:solidFill>
                    <a:schemeClr val="tx1"/>
                  </a:solidFill>
                </a:rPr>
                <a:t>Knowledge</a:t>
              </a:r>
            </a:p>
            <a:p>
              <a:pPr algn="ctr"/>
              <a:r>
                <a:rPr lang="en-US" b="1" dirty="0">
                  <a:solidFill>
                    <a:schemeClr val="tx1"/>
                  </a:solidFill>
                </a:rPr>
                <a:t>Graph</a:t>
              </a:r>
              <a:endParaRPr lang="en-US" sz="1400" dirty="0">
                <a:solidFill>
                  <a:schemeClr val="tx1"/>
                </a:solidFill>
              </a:endParaRPr>
            </a:p>
            <a:p>
              <a:pPr algn="ctr"/>
              <a:endParaRPr lang="en-US" dirty="0"/>
            </a:p>
          </p:txBody>
        </p:sp>
      </p:grpSp>
      <p:sp>
        <p:nvSpPr>
          <p:cNvPr id="6" name="Left-Right Arrow 5">
            <a:extLst>
              <a:ext uri="{FF2B5EF4-FFF2-40B4-BE49-F238E27FC236}">
                <a16:creationId xmlns:a16="http://schemas.microsoft.com/office/drawing/2014/main" id="{52D6535E-B7C6-F041-91CE-EEDD79ED293F}"/>
              </a:ext>
            </a:extLst>
          </p:cNvPr>
          <p:cNvSpPr/>
          <p:nvPr/>
        </p:nvSpPr>
        <p:spPr>
          <a:xfrm>
            <a:off x="4457248" y="3114441"/>
            <a:ext cx="3397134" cy="4297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624C56-D6B3-DD4C-AA3C-51DEE80B203F}"/>
              </a:ext>
            </a:extLst>
          </p:cNvPr>
          <p:cNvSpPr txBox="1"/>
          <p:nvPr/>
        </p:nvSpPr>
        <p:spPr>
          <a:xfrm>
            <a:off x="8138160" y="5210594"/>
            <a:ext cx="1785938" cy="369332"/>
          </a:xfrm>
          <a:prstGeom prst="rect">
            <a:avLst/>
          </a:prstGeom>
          <a:noFill/>
        </p:spPr>
        <p:txBody>
          <a:bodyPr wrap="none" rtlCol="0">
            <a:spAutoFit/>
          </a:bodyPr>
          <a:lstStyle/>
          <a:p>
            <a:r>
              <a:rPr lang="en-US" dirty="0"/>
              <a:t>Data Engineering</a:t>
            </a:r>
          </a:p>
        </p:txBody>
      </p:sp>
      <p:sp>
        <p:nvSpPr>
          <p:cNvPr id="14" name="TextBox 13">
            <a:extLst>
              <a:ext uri="{FF2B5EF4-FFF2-40B4-BE49-F238E27FC236}">
                <a16:creationId xmlns:a16="http://schemas.microsoft.com/office/drawing/2014/main" id="{6B9E3D3E-B1D2-7A4C-8ADC-12D63E89DE0E}"/>
              </a:ext>
            </a:extLst>
          </p:cNvPr>
          <p:cNvSpPr txBox="1"/>
          <p:nvPr/>
        </p:nvSpPr>
        <p:spPr>
          <a:xfrm>
            <a:off x="7955280" y="3067715"/>
            <a:ext cx="1330685" cy="523220"/>
          </a:xfrm>
          <a:prstGeom prst="rect">
            <a:avLst/>
          </a:prstGeom>
          <a:noFill/>
        </p:spPr>
        <p:txBody>
          <a:bodyPr wrap="none" rtlCol="0">
            <a:spAutoFit/>
          </a:bodyPr>
          <a:lstStyle/>
          <a:p>
            <a:r>
              <a:rPr lang="en-US" sz="2800" b="1" dirty="0"/>
              <a:t>Insights</a:t>
            </a:r>
          </a:p>
        </p:txBody>
      </p:sp>
      <p:sp>
        <p:nvSpPr>
          <p:cNvPr id="8" name="Up-Down Arrow 7">
            <a:extLst>
              <a:ext uri="{FF2B5EF4-FFF2-40B4-BE49-F238E27FC236}">
                <a16:creationId xmlns:a16="http://schemas.microsoft.com/office/drawing/2014/main" id="{B3104159-4037-A143-B798-89A18BCBFDC2}"/>
              </a:ext>
            </a:extLst>
          </p:cNvPr>
          <p:cNvSpPr/>
          <p:nvPr/>
        </p:nvSpPr>
        <p:spPr>
          <a:xfrm>
            <a:off x="7790532" y="3675621"/>
            <a:ext cx="2313432" cy="1378700"/>
          </a:xfrm>
          <a:prstGeom prst="upDownArrow">
            <a:avLst>
              <a:gd name="adj1" fmla="val 72925"/>
              <a:gd name="adj2" fmla="val 2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of</a:t>
            </a:r>
          </a:p>
          <a:p>
            <a:pPr algn="ctr"/>
            <a:r>
              <a:rPr lang="en-US" dirty="0"/>
              <a:t>your time</a:t>
            </a:r>
          </a:p>
        </p:txBody>
      </p:sp>
      <p:sp>
        <p:nvSpPr>
          <p:cNvPr id="10" name="TextBox 9">
            <a:extLst>
              <a:ext uri="{FF2B5EF4-FFF2-40B4-BE49-F238E27FC236}">
                <a16:creationId xmlns:a16="http://schemas.microsoft.com/office/drawing/2014/main" id="{19830363-E929-9944-8D5C-24B483607717}"/>
              </a:ext>
            </a:extLst>
          </p:cNvPr>
          <p:cNvSpPr txBox="1"/>
          <p:nvPr/>
        </p:nvSpPr>
        <p:spPr>
          <a:xfrm>
            <a:off x="4933365" y="2775052"/>
            <a:ext cx="2444900" cy="369332"/>
          </a:xfrm>
          <a:prstGeom prst="rect">
            <a:avLst/>
          </a:prstGeom>
          <a:noFill/>
        </p:spPr>
        <p:txBody>
          <a:bodyPr wrap="none" rtlCol="0">
            <a:spAutoFit/>
          </a:bodyPr>
          <a:lstStyle/>
          <a:p>
            <a:r>
              <a:rPr lang="en-US" dirty="0"/>
              <a:t>Fast Path with Feedback</a:t>
            </a:r>
          </a:p>
        </p:txBody>
      </p:sp>
      <p:sp>
        <p:nvSpPr>
          <p:cNvPr id="18" name="TextBox 17">
            <a:extLst>
              <a:ext uri="{FF2B5EF4-FFF2-40B4-BE49-F238E27FC236}">
                <a16:creationId xmlns:a16="http://schemas.microsoft.com/office/drawing/2014/main" id="{63AB5B9D-5340-6E4A-8E2F-206F89620E53}"/>
              </a:ext>
            </a:extLst>
          </p:cNvPr>
          <p:cNvSpPr txBox="1"/>
          <p:nvPr/>
        </p:nvSpPr>
        <p:spPr>
          <a:xfrm>
            <a:off x="6852029" y="4080743"/>
            <a:ext cx="1103251" cy="369332"/>
          </a:xfrm>
          <a:prstGeom prst="rect">
            <a:avLst/>
          </a:prstGeom>
          <a:noFill/>
        </p:spPr>
        <p:txBody>
          <a:bodyPr wrap="none" rtlCol="0">
            <a:spAutoFit/>
          </a:bodyPr>
          <a:lstStyle/>
          <a:p>
            <a:r>
              <a:rPr lang="en-US" dirty="0"/>
              <a:t>Slow Path</a:t>
            </a:r>
          </a:p>
        </p:txBody>
      </p:sp>
      <p:sp>
        <p:nvSpPr>
          <p:cNvPr id="15" name="Right Arrow 14">
            <a:extLst>
              <a:ext uri="{FF2B5EF4-FFF2-40B4-BE49-F238E27FC236}">
                <a16:creationId xmlns:a16="http://schemas.microsoft.com/office/drawing/2014/main" id="{DFCA59C6-5DE8-6C44-AB98-364FD4D53B30}"/>
              </a:ext>
            </a:extLst>
          </p:cNvPr>
          <p:cNvSpPr/>
          <p:nvPr/>
        </p:nvSpPr>
        <p:spPr>
          <a:xfrm>
            <a:off x="5742276" y="5210594"/>
            <a:ext cx="2213004" cy="27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CA63185-A641-9341-9D7D-610623D958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6156" y="3499716"/>
            <a:ext cx="941403" cy="407171"/>
          </a:xfrm>
          <a:prstGeom prst="rect">
            <a:avLst/>
          </a:prstGeom>
        </p:spPr>
      </p:pic>
      <p:pic>
        <p:nvPicPr>
          <p:cNvPr id="21" name="Picture 20">
            <a:extLst>
              <a:ext uri="{FF2B5EF4-FFF2-40B4-BE49-F238E27FC236}">
                <a16:creationId xmlns:a16="http://schemas.microsoft.com/office/drawing/2014/main" id="{06BF873D-9702-A045-979A-A344E5E93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5249" y="4625722"/>
            <a:ext cx="893058" cy="506735"/>
          </a:xfrm>
          <a:prstGeom prst="rect">
            <a:avLst/>
          </a:prstGeom>
        </p:spPr>
      </p:pic>
    </p:spTree>
    <p:extLst>
      <p:ext uri="{BB962C8B-B14F-4D97-AF65-F5344CB8AC3E}">
        <p14:creationId xmlns:p14="http://schemas.microsoft.com/office/powerpoint/2010/main" val="1627907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295-469D-8744-8A1F-5BD96E8A2929}"/>
              </a:ext>
            </a:extLst>
          </p:cNvPr>
          <p:cNvSpPr>
            <a:spLocks noGrp="1"/>
          </p:cNvSpPr>
          <p:nvPr>
            <p:ph type="title"/>
          </p:nvPr>
        </p:nvSpPr>
        <p:spPr/>
        <p:txBody>
          <a:bodyPr>
            <a:normAutofit fontScale="90000"/>
          </a:bodyPr>
          <a:lstStyle/>
          <a:p>
            <a:r>
              <a:rPr lang="en-US" dirty="0"/>
              <a:t>Customer-Centric EKG Strategy</a:t>
            </a:r>
          </a:p>
        </p:txBody>
      </p:sp>
      <p:sp>
        <p:nvSpPr>
          <p:cNvPr id="3" name="Content Placeholder 2">
            <a:extLst>
              <a:ext uri="{FF2B5EF4-FFF2-40B4-BE49-F238E27FC236}">
                <a16:creationId xmlns:a16="http://schemas.microsoft.com/office/drawing/2014/main" id="{4BAFD8B5-BECE-F042-BC1C-A24CA6690D4B}"/>
              </a:ext>
            </a:extLst>
          </p:cNvPr>
          <p:cNvSpPr>
            <a:spLocks noGrp="1"/>
          </p:cNvSpPr>
          <p:nvPr>
            <p:ph idx="1"/>
          </p:nvPr>
        </p:nvSpPr>
        <p:spPr>
          <a:xfrm>
            <a:off x="725557" y="5089358"/>
            <a:ext cx="10628243" cy="1087605"/>
          </a:xfrm>
        </p:spPr>
        <p:txBody>
          <a:bodyPr/>
          <a:lstStyle/>
          <a:p>
            <a:r>
              <a:rPr lang="en-US" dirty="0"/>
              <a:t>Put your customer at the center of your EKG</a:t>
            </a:r>
          </a:p>
        </p:txBody>
      </p:sp>
      <p:sp>
        <p:nvSpPr>
          <p:cNvPr id="4" name="Slide Number Placeholder 3">
            <a:extLst>
              <a:ext uri="{FF2B5EF4-FFF2-40B4-BE49-F238E27FC236}">
                <a16:creationId xmlns:a16="http://schemas.microsoft.com/office/drawing/2014/main" id="{79861BC4-8A3A-5A47-B21A-3996409C592C}"/>
              </a:ext>
            </a:extLst>
          </p:cNvPr>
          <p:cNvSpPr>
            <a:spLocks noGrp="1"/>
          </p:cNvSpPr>
          <p:nvPr>
            <p:ph type="sldNum" sz="quarter" idx="12"/>
          </p:nvPr>
        </p:nvSpPr>
        <p:spPr/>
        <p:txBody>
          <a:bodyPr/>
          <a:lstStyle/>
          <a:p>
            <a:fld id="{7269E411-7D29-FF41-8363-58C7F0B695CE}" type="slidenum">
              <a:rPr lang="en-US" smtClean="0"/>
              <a:t>38</a:t>
            </a:fld>
            <a:endParaRPr lang="en-US"/>
          </a:p>
        </p:txBody>
      </p:sp>
      <p:sp>
        <p:nvSpPr>
          <p:cNvPr id="5" name="Oval 4">
            <a:extLst>
              <a:ext uri="{FF2B5EF4-FFF2-40B4-BE49-F238E27FC236}">
                <a16:creationId xmlns:a16="http://schemas.microsoft.com/office/drawing/2014/main" id="{023D5E2D-06B0-4B4F-AA5D-E6C3F3E30460}"/>
              </a:ext>
            </a:extLst>
          </p:cNvPr>
          <p:cNvSpPr/>
          <p:nvPr/>
        </p:nvSpPr>
        <p:spPr>
          <a:xfrm>
            <a:off x="4239565" y="2665249"/>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Tree>
    <p:extLst>
      <p:ext uri="{BB962C8B-B14F-4D97-AF65-F5344CB8AC3E}">
        <p14:creationId xmlns:p14="http://schemas.microsoft.com/office/powerpoint/2010/main" val="3629220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0311-25C6-B14C-95B2-E40D7FC1464C}"/>
              </a:ext>
            </a:extLst>
          </p:cNvPr>
          <p:cNvSpPr>
            <a:spLocks noGrp="1"/>
          </p:cNvSpPr>
          <p:nvPr>
            <p:ph type="title"/>
          </p:nvPr>
        </p:nvSpPr>
        <p:spPr/>
        <p:txBody>
          <a:bodyPr>
            <a:normAutofit fontScale="90000"/>
          </a:bodyPr>
          <a:lstStyle/>
          <a:p>
            <a:r>
              <a:rPr lang="en-US" dirty="0"/>
              <a:t>Modeling Precision</a:t>
            </a:r>
          </a:p>
        </p:txBody>
      </p:sp>
      <p:sp>
        <p:nvSpPr>
          <p:cNvPr id="3" name="Content Placeholder 2">
            <a:extLst>
              <a:ext uri="{FF2B5EF4-FFF2-40B4-BE49-F238E27FC236}">
                <a16:creationId xmlns:a16="http://schemas.microsoft.com/office/drawing/2014/main" id="{0FBED1EE-EFA6-E14E-8A5C-155140394839}"/>
              </a:ext>
            </a:extLst>
          </p:cNvPr>
          <p:cNvSpPr>
            <a:spLocks noGrp="1"/>
          </p:cNvSpPr>
          <p:nvPr>
            <p:ph idx="1"/>
          </p:nvPr>
        </p:nvSpPr>
        <p:spPr>
          <a:xfrm>
            <a:off x="725557" y="2875547"/>
            <a:ext cx="10628243" cy="3301416"/>
          </a:xfrm>
        </p:spPr>
        <p:txBody>
          <a:bodyPr/>
          <a:lstStyle/>
          <a:p>
            <a:r>
              <a:rPr lang="en-US" dirty="0"/>
              <a:t>Graph data models are better at modeling the real world</a:t>
            </a:r>
          </a:p>
          <a:p>
            <a:r>
              <a:rPr lang="en-US" dirty="0"/>
              <a:t>Models that are correct are easily shared across business units</a:t>
            </a:r>
          </a:p>
        </p:txBody>
      </p:sp>
      <p:sp>
        <p:nvSpPr>
          <p:cNvPr id="4" name="Slide Number Placeholder 3">
            <a:extLst>
              <a:ext uri="{FF2B5EF4-FFF2-40B4-BE49-F238E27FC236}">
                <a16:creationId xmlns:a16="http://schemas.microsoft.com/office/drawing/2014/main" id="{08668DA0-9882-CE4B-B182-CA09EA8D8920}"/>
              </a:ext>
            </a:extLst>
          </p:cNvPr>
          <p:cNvSpPr>
            <a:spLocks noGrp="1"/>
          </p:cNvSpPr>
          <p:nvPr>
            <p:ph type="sldNum" sz="quarter" idx="12"/>
          </p:nvPr>
        </p:nvSpPr>
        <p:spPr/>
        <p:txBody>
          <a:bodyPr/>
          <a:lstStyle/>
          <a:p>
            <a:fld id="{7269E411-7D29-FF41-8363-58C7F0B695CE}" type="slidenum">
              <a:rPr lang="en-US" smtClean="0"/>
              <a:t>39</a:t>
            </a:fld>
            <a:endParaRPr lang="en-US"/>
          </a:p>
        </p:txBody>
      </p:sp>
      <p:sp>
        <p:nvSpPr>
          <p:cNvPr id="5" name="TextBox 4">
            <a:extLst>
              <a:ext uri="{FF2B5EF4-FFF2-40B4-BE49-F238E27FC236}">
                <a16:creationId xmlns:a16="http://schemas.microsoft.com/office/drawing/2014/main" id="{08625689-FC80-2849-A0AE-398DA1128071}"/>
              </a:ext>
            </a:extLst>
          </p:cNvPr>
          <p:cNvSpPr txBox="1"/>
          <p:nvPr/>
        </p:nvSpPr>
        <p:spPr>
          <a:xfrm>
            <a:off x="3658745" y="1601171"/>
            <a:ext cx="7695055" cy="461665"/>
          </a:xfrm>
          <a:prstGeom prst="rect">
            <a:avLst/>
          </a:prstGeom>
          <a:noFill/>
        </p:spPr>
        <p:txBody>
          <a:bodyPr wrap="none" rtlCol="0">
            <a:spAutoFit/>
          </a:bodyPr>
          <a:lstStyle/>
          <a:p>
            <a:r>
              <a:rPr lang="en-US" sz="2400" dirty="0"/>
              <a:t>All models are wrong. Some models are useful. - George Box</a:t>
            </a:r>
          </a:p>
        </p:txBody>
      </p:sp>
    </p:spTree>
    <p:extLst>
      <p:ext uri="{BB962C8B-B14F-4D97-AF65-F5344CB8AC3E}">
        <p14:creationId xmlns:p14="http://schemas.microsoft.com/office/powerpoint/2010/main" val="4147496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0" y="278099"/>
            <a:ext cx="9836944" cy="655345"/>
          </a:xfrm>
        </p:spPr>
        <p:txBody>
          <a:bodyPr/>
          <a:lstStyle/>
          <a:p>
            <a:r>
              <a:rPr lang="en-US" sz="3130" dirty="0"/>
              <a:t>Graph is a “NoSQL” Data Architecture</a:t>
            </a:r>
          </a:p>
        </p:txBody>
      </p:sp>
      <p:sp>
        <p:nvSpPr>
          <p:cNvPr id="143" name="Text Placeholder 7"/>
          <p:cNvSpPr txBox="1">
            <a:spLocks/>
          </p:cNvSpPr>
          <p:nvPr/>
        </p:nvSpPr>
        <p:spPr>
          <a:xfrm>
            <a:off x="1093871" y="1381212"/>
            <a:ext cx="194310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Relational</a:t>
            </a:r>
          </a:p>
        </p:txBody>
      </p:sp>
      <p:grpSp>
        <p:nvGrpSpPr>
          <p:cNvPr id="4" name="Group 143"/>
          <p:cNvGrpSpPr/>
          <p:nvPr/>
        </p:nvGrpSpPr>
        <p:grpSpPr>
          <a:xfrm>
            <a:off x="1182194" y="1845027"/>
            <a:ext cx="1678132" cy="1258927"/>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grpSp>
      <p:sp>
        <p:nvSpPr>
          <p:cNvPr id="177" name="Text Placeholder 7"/>
          <p:cNvSpPr txBox="1">
            <a:spLocks/>
          </p:cNvSpPr>
          <p:nvPr/>
        </p:nvSpPr>
        <p:spPr>
          <a:xfrm>
            <a:off x="4096845" y="1381212"/>
            <a:ext cx="3179619"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Analytical (OLAP)</a:t>
            </a:r>
          </a:p>
        </p:txBody>
      </p:sp>
      <p:sp>
        <p:nvSpPr>
          <p:cNvPr id="178" name="Text Placeholder 7"/>
          <p:cNvSpPr txBox="1">
            <a:spLocks/>
          </p:cNvSpPr>
          <p:nvPr/>
        </p:nvSpPr>
        <p:spPr>
          <a:xfrm>
            <a:off x="8336336" y="1381212"/>
            <a:ext cx="2119745"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Key-Value</a:t>
            </a:r>
          </a:p>
        </p:txBody>
      </p:sp>
      <p:sp>
        <p:nvSpPr>
          <p:cNvPr id="179" name="Text Placeholder 7"/>
          <p:cNvSpPr txBox="1">
            <a:spLocks/>
          </p:cNvSpPr>
          <p:nvPr/>
        </p:nvSpPr>
        <p:spPr>
          <a:xfrm>
            <a:off x="917226"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Column-Family</a:t>
            </a:r>
          </a:p>
        </p:txBody>
      </p:sp>
      <p:sp>
        <p:nvSpPr>
          <p:cNvPr id="180" name="Text Placeholder 7"/>
          <p:cNvSpPr txBox="1">
            <a:spLocks/>
          </p:cNvSpPr>
          <p:nvPr/>
        </p:nvSpPr>
        <p:spPr>
          <a:xfrm>
            <a:off x="7983044" y="3302732"/>
            <a:ext cx="2384714"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Document</a:t>
            </a:r>
          </a:p>
        </p:txBody>
      </p:sp>
      <p:sp>
        <p:nvSpPr>
          <p:cNvPr id="181" name="Text Placeholder 7"/>
          <p:cNvSpPr txBox="1">
            <a:spLocks/>
          </p:cNvSpPr>
          <p:nvPr/>
        </p:nvSpPr>
        <p:spPr>
          <a:xfrm>
            <a:off x="4141005"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Graph</a:t>
            </a:r>
          </a:p>
        </p:txBody>
      </p:sp>
      <p:grpSp>
        <p:nvGrpSpPr>
          <p:cNvPr id="5" name="Group 42"/>
          <p:cNvGrpSpPr/>
          <p:nvPr/>
        </p:nvGrpSpPr>
        <p:grpSpPr>
          <a:xfrm>
            <a:off x="7983045" y="3832806"/>
            <a:ext cx="2473036" cy="1656483"/>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4980072" y="1845027"/>
            <a:ext cx="1324841" cy="132518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4626780" y="3899066"/>
            <a:ext cx="1943100" cy="1391445"/>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8424658" y="1911286"/>
            <a:ext cx="1854777" cy="1258927"/>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182195" y="3899065"/>
            <a:ext cx="1943101" cy="1258927"/>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sp>
      </p:grpSp>
      <p:sp>
        <p:nvSpPr>
          <p:cNvPr id="14" name="Rectangle 13"/>
          <p:cNvSpPr/>
          <p:nvPr/>
        </p:nvSpPr>
        <p:spPr>
          <a:xfrm>
            <a:off x="4289075" y="3302732"/>
            <a:ext cx="2766580" cy="2309726"/>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err="1"/>
          </a:p>
        </p:txBody>
      </p:sp>
      <p:sp>
        <p:nvSpPr>
          <p:cNvPr id="3" name="TextBox 2"/>
          <p:cNvSpPr txBox="1"/>
          <p:nvPr/>
        </p:nvSpPr>
        <p:spPr>
          <a:xfrm>
            <a:off x="5245040" y="6013678"/>
            <a:ext cx="6235297" cy="338554"/>
          </a:xfrm>
          <a:prstGeom prst="rect">
            <a:avLst/>
          </a:prstGeom>
          <a:noFill/>
        </p:spPr>
        <p:txBody>
          <a:bodyPr wrap="none" rtlCol="0">
            <a:spAutoFit/>
          </a:bodyPr>
          <a:lstStyle/>
          <a:p>
            <a:r>
              <a:rPr lang="en-US" sz="1600" dirty="0">
                <a:solidFill>
                  <a:schemeClr val="bg1">
                    <a:lumMod val="50000"/>
                  </a:schemeClr>
                </a:solidFill>
              </a:rPr>
              <a:t>See Chapter 1: https://www.manning.com/books/making-sense-of-nosql</a:t>
            </a:r>
          </a:p>
        </p:txBody>
      </p:sp>
      <p:sp>
        <p:nvSpPr>
          <p:cNvPr id="13" name="Slide Number Placeholder 12">
            <a:extLst>
              <a:ext uri="{FF2B5EF4-FFF2-40B4-BE49-F238E27FC236}">
                <a16:creationId xmlns:a16="http://schemas.microsoft.com/office/drawing/2014/main" id="{8B8C8B82-B0BE-CC43-8E20-8D0EE53E0068}"/>
              </a:ext>
            </a:extLst>
          </p:cNvPr>
          <p:cNvSpPr>
            <a:spLocks noGrp="1"/>
          </p:cNvSpPr>
          <p:nvPr>
            <p:ph type="sldNum" sz="quarter" idx="12"/>
          </p:nvPr>
        </p:nvSpPr>
        <p:spPr>
          <a:xfrm>
            <a:off x="11237976" y="6362492"/>
            <a:ext cx="591312" cy="365125"/>
          </a:xfrm>
        </p:spPr>
        <p:txBody>
          <a:bodyPr/>
          <a:lstStyle/>
          <a:p>
            <a:fld id="{89680184-36F0-7340-B2B6-917CC4ADF00C}" type="slidenum">
              <a:rPr lang="en-US" smtClean="0"/>
              <a:t>4</a:t>
            </a:fld>
            <a:endParaRPr lang="en-US" dirty="0"/>
          </a:p>
        </p:txBody>
      </p:sp>
    </p:spTree>
    <p:extLst>
      <p:ext uri="{BB962C8B-B14F-4D97-AF65-F5344CB8AC3E}">
        <p14:creationId xmlns:p14="http://schemas.microsoft.com/office/powerpoint/2010/main" val="356024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27-30F6-6A4C-9439-E9EDE8AB382A}"/>
              </a:ext>
            </a:extLst>
          </p:cNvPr>
          <p:cNvSpPr>
            <a:spLocks noGrp="1"/>
          </p:cNvSpPr>
          <p:nvPr>
            <p:ph type="title"/>
          </p:nvPr>
        </p:nvSpPr>
        <p:spPr/>
        <p:txBody>
          <a:bodyPr>
            <a:normAutofit fontScale="90000"/>
          </a:bodyPr>
          <a:lstStyle/>
          <a:p>
            <a:r>
              <a:rPr lang="en-US" dirty="0"/>
              <a:t>Advanced Systems Theory</a:t>
            </a:r>
          </a:p>
        </p:txBody>
      </p:sp>
      <p:sp>
        <p:nvSpPr>
          <p:cNvPr id="3" name="Content Placeholder 2">
            <a:extLst>
              <a:ext uri="{FF2B5EF4-FFF2-40B4-BE49-F238E27FC236}">
                <a16:creationId xmlns:a16="http://schemas.microsoft.com/office/drawing/2014/main" id="{C30608BE-CA09-334F-A2EB-368AF79BCC7D}"/>
              </a:ext>
            </a:extLst>
          </p:cNvPr>
          <p:cNvSpPr>
            <a:spLocks noGrp="1"/>
          </p:cNvSpPr>
          <p:nvPr>
            <p:ph idx="1"/>
          </p:nvPr>
        </p:nvSpPr>
        <p:spPr>
          <a:xfrm>
            <a:off x="725557" y="5484469"/>
            <a:ext cx="10628243" cy="692494"/>
          </a:xfrm>
        </p:spPr>
        <p:txBody>
          <a:bodyPr/>
          <a:lstStyle/>
          <a:p>
            <a:r>
              <a:rPr lang="en-US" dirty="0"/>
              <a:t>Fields of Study</a:t>
            </a:r>
          </a:p>
        </p:txBody>
      </p:sp>
      <p:sp>
        <p:nvSpPr>
          <p:cNvPr id="4" name="Slide Number Placeholder 3">
            <a:extLst>
              <a:ext uri="{FF2B5EF4-FFF2-40B4-BE49-F238E27FC236}">
                <a16:creationId xmlns:a16="http://schemas.microsoft.com/office/drawing/2014/main" id="{9C4538C8-89B2-C143-8951-0264DCE3A32D}"/>
              </a:ext>
            </a:extLst>
          </p:cNvPr>
          <p:cNvSpPr>
            <a:spLocks noGrp="1"/>
          </p:cNvSpPr>
          <p:nvPr>
            <p:ph type="sldNum" sz="quarter" idx="12"/>
          </p:nvPr>
        </p:nvSpPr>
        <p:spPr/>
        <p:txBody>
          <a:bodyPr/>
          <a:lstStyle/>
          <a:p>
            <a:fld id="{7269E411-7D29-FF41-8363-58C7F0B695CE}" type="slidenum">
              <a:rPr lang="en-US" smtClean="0"/>
              <a:t>40</a:t>
            </a:fld>
            <a:endParaRPr lang="en-US"/>
          </a:p>
        </p:txBody>
      </p:sp>
      <p:sp>
        <p:nvSpPr>
          <p:cNvPr id="5" name="Oval 4">
            <a:extLst>
              <a:ext uri="{FF2B5EF4-FFF2-40B4-BE49-F238E27FC236}">
                <a16:creationId xmlns:a16="http://schemas.microsoft.com/office/drawing/2014/main" id="{9AE839C1-1A44-6D4B-8C87-D7B12C91D21E}"/>
              </a:ext>
            </a:extLst>
          </p:cNvPr>
          <p:cNvSpPr/>
          <p:nvPr/>
        </p:nvSpPr>
        <p:spPr>
          <a:xfrm>
            <a:off x="4131103" y="1455820"/>
            <a:ext cx="3489158"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Dynamical Systems</a:t>
            </a:r>
          </a:p>
        </p:txBody>
      </p:sp>
      <p:sp>
        <p:nvSpPr>
          <p:cNvPr id="6" name="Oval 5">
            <a:extLst>
              <a:ext uri="{FF2B5EF4-FFF2-40B4-BE49-F238E27FC236}">
                <a16:creationId xmlns:a16="http://schemas.microsoft.com/office/drawing/2014/main" id="{2B16142D-E919-F942-8C58-67D63FEBE116}"/>
              </a:ext>
            </a:extLst>
          </p:cNvPr>
          <p:cNvSpPr/>
          <p:nvPr/>
        </p:nvSpPr>
        <p:spPr>
          <a:xfrm>
            <a:off x="4006515" y="3610854"/>
            <a:ext cx="3741822"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Complex Adaptive System</a:t>
            </a:r>
          </a:p>
        </p:txBody>
      </p:sp>
      <p:cxnSp>
        <p:nvCxnSpPr>
          <p:cNvPr id="8" name="Straight Connector 7">
            <a:extLst>
              <a:ext uri="{FF2B5EF4-FFF2-40B4-BE49-F238E27FC236}">
                <a16:creationId xmlns:a16="http://schemas.microsoft.com/office/drawing/2014/main" id="{D66A7D5A-81F3-B74F-886C-D760BFBFFB21}"/>
              </a:ext>
            </a:extLst>
          </p:cNvPr>
          <p:cNvCxnSpPr>
            <a:stCxn id="5" idx="4"/>
            <a:endCxn id="6" idx="0"/>
          </p:cNvCxnSpPr>
          <p:nvPr/>
        </p:nvCxnSpPr>
        <p:spPr>
          <a:xfrm>
            <a:off x="5875682" y="2767262"/>
            <a:ext cx="1744" cy="843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99C145-96E0-F641-A862-8294E538E0C8}"/>
              </a:ext>
            </a:extLst>
          </p:cNvPr>
          <p:cNvSpPr txBox="1"/>
          <p:nvPr/>
        </p:nvSpPr>
        <p:spPr>
          <a:xfrm>
            <a:off x="6219275" y="2980796"/>
            <a:ext cx="1059136" cy="369332"/>
          </a:xfrm>
          <a:prstGeom prst="rect">
            <a:avLst/>
          </a:prstGeom>
          <a:noFill/>
        </p:spPr>
        <p:txBody>
          <a:bodyPr wrap="none" rtlCol="0">
            <a:spAutoFit/>
          </a:bodyPr>
          <a:lstStyle/>
          <a:p>
            <a:r>
              <a:rPr lang="en-US" dirty="0"/>
              <a:t>Subset of</a:t>
            </a:r>
          </a:p>
        </p:txBody>
      </p:sp>
    </p:spTree>
    <p:extLst>
      <p:ext uri="{BB962C8B-B14F-4D97-AF65-F5344CB8AC3E}">
        <p14:creationId xmlns:p14="http://schemas.microsoft.com/office/powerpoint/2010/main" val="3234718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6568B00-7778-B545-B32E-FC569F183F73}"/>
              </a:ext>
            </a:extLst>
          </p:cNvPr>
          <p:cNvSpPr>
            <a:spLocks noGrp="1"/>
          </p:cNvSpPr>
          <p:nvPr>
            <p:ph type="title"/>
          </p:nvPr>
        </p:nvSpPr>
        <p:spPr/>
        <p:txBody>
          <a:bodyPr>
            <a:normAutofit fontScale="90000"/>
          </a:bodyPr>
          <a:lstStyle/>
          <a:p>
            <a:r>
              <a:rPr lang="en-US" dirty="0"/>
              <a:t>Thank You!</a:t>
            </a:r>
          </a:p>
        </p:txBody>
      </p:sp>
      <p:sp>
        <p:nvSpPr>
          <p:cNvPr id="3" name="Text Placeholder 2">
            <a:extLst>
              <a:ext uri="{FF2B5EF4-FFF2-40B4-BE49-F238E27FC236}">
                <a16:creationId xmlns:a16="http://schemas.microsoft.com/office/drawing/2014/main" id="{D7FFEAE1-D8C7-2842-B2B8-F69C4243ABB8}"/>
              </a:ext>
            </a:extLst>
          </p:cNvPr>
          <p:cNvSpPr>
            <a:spLocks noGrp="1"/>
          </p:cNvSpPr>
          <p:nvPr>
            <p:ph idx="1"/>
          </p:nvPr>
        </p:nvSpPr>
        <p:spPr>
          <a:xfrm>
            <a:off x="5059323" y="1825403"/>
            <a:ext cx="4336092" cy="668241"/>
          </a:xfrm>
        </p:spPr>
        <p:txBody>
          <a:bodyPr/>
          <a:lstStyle/>
          <a:p>
            <a:pPr marL="0" indent="0">
              <a:buNone/>
            </a:pPr>
            <a:r>
              <a:rPr lang="en-US" sz="2182" dirty="0"/>
              <a:t>Dan.McCreary@gmail.com</a:t>
            </a:r>
          </a:p>
        </p:txBody>
      </p:sp>
      <p:sp>
        <p:nvSpPr>
          <p:cNvPr id="2" name="TextBox 1">
            <a:extLst>
              <a:ext uri="{FF2B5EF4-FFF2-40B4-BE49-F238E27FC236}">
                <a16:creationId xmlns:a16="http://schemas.microsoft.com/office/drawing/2014/main" id="{20A47B27-E915-3D4A-A966-1F5A423CD583}"/>
              </a:ext>
            </a:extLst>
          </p:cNvPr>
          <p:cNvSpPr txBox="1"/>
          <p:nvPr/>
        </p:nvSpPr>
        <p:spPr>
          <a:xfrm>
            <a:off x="6474571" y="2743967"/>
            <a:ext cx="4336092" cy="369332"/>
          </a:xfrm>
          <a:prstGeom prst="rect">
            <a:avLst/>
          </a:prstGeom>
          <a:noFill/>
        </p:spPr>
        <p:txBody>
          <a:bodyPr wrap="square" rtlCol="0">
            <a:spAutoFit/>
          </a:bodyPr>
          <a:lstStyle/>
          <a:p>
            <a:r>
              <a:rPr lang="en-US" dirty="0"/>
              <a:t>https://www.linkedin.com/in/danmccreary</a:t>
            </a:r>
          </a:p>
        </p:txBody>
      </p:sp>
      <p:pic>
        <p:nvPicPr>
          <p:cNvPr id="4" name="Picture 3">
            <a:extLst>
              <a:ext uri="{FF2B5EF4-FFF2-40B4-BE49-F238E27FC236}">
                <a16:creationId xmlns:a16="http://schemas.microsoft.com/office/drawing/2014/main" id="{87A547BE-9220-374A-BDF9-896411A2B32B}"/>
              </a:ext>
            </a:extLst>
          </p:cNvPr>
          <p:cNvPicPr>
            <a:picLocks noChangeAspect="1"/>
          </p:cNvPicPr>
          <p:nvPr/>
        </p:nvPicPr>
        <p:blipFill>
          <a:blip r:embed="rId2"/>
          <a:stretch>
            <a:fillRect/>
          </a:stretch>
        </p:blipFill>
        <p:spPr>
          <a:xfrm>
            <a:off x="5059323" y="2715030"/>
            <a:ext cx="1333774" cy="374656"/>
          </a:xfrm>
          <a:prstGeom prst="rect">
            <a:avLst/>
          </a:prstGeom>
        </p:spPr>
      </p:pic>
      <p:pic>
        <p:nvPicPr>
          <p:cNvPr id="5" name="Picture 4">
            <a:extLst>
              <a:ext uri="{FF2B5EF4-FFF2-40B4-BE49-F238E27FC236}">
                <a16:creationId xmlns:a16="http://schemas.microsoft.com/office/drawing/2014/main" id="{0DF8D2D1-B55C-CE4D-AC32-5938DF29C6B4}"/>
              </a:ext>
            </a:extLst>
          </p:cNvPr>
          <p:cNvPicPr>
            <a:picLocks noChangeAspect="1"/>
          </p:cNvPicPr>
          <p:nvPr/>
        </p:nvPicPr>
        <p:blipFill>
          <a:blip r:embed="rId3"/>
          <a:stretch>
            <a:fillRect/>
          </a:stretch>
        </p:blipFill>
        <p:spPr>
          <a:xfrm>
            <a:off x="5751016" y="3289088"/>
            <a:ext cx="669721" cy="688324"/>
          </a:xfrm>
          <a:prstGeom prst="rect">
            <a:avLst/>
          </a:prstGeom>
        </p:spPr>
      </p:pic>
      <p:sp>
        <p:nvSpPr>
          <p:cNvPr id="6" name="TextBox 5">
            <a:extLst>
              <a:ext uri="{FF2B5EF4-FFF2-40B4-BE49-F238E27FC236}">
                <a16:creationId xmlns:a16="http://schemas.microsoft.com/office/drawing/2014/main" id="{22BF8AEF-F360-DE4A-9017-AC5A6339EF31}"/>
              </a:ext>
            </a:extLst>
          </p:cNvPr>
          <p:cNvSpPr txBox="1"/>
          <p:nvPr/>
        </p:nvSpPr>
        <p:spPr>
          <a:xfrm>
            <a:off x="6474571" y="3427363"/>
            <a:ext cx="3615477" cy="400110"/>
          </a:xfrm>
          <a:prstGeom prst="rect">
            <a:avLst/>
          </a:prstGeom>
          <a:noFill/>
        </p:spPr>
        <p:txBody>
          <a:bodyPr wrap="none" rtlCol="0">
            <a:spAutoFit/>
          </a:bodyPr>
          <a:lstStyle/>
          <a:p>
            <a:r>
              <a:rPr lang="en-US" sz="2000" dirty="0"/>
              <a:t>https://</a:t>
            </a:r>
            <a:r>
              <a:rPr lang="en-US" sz="2000" dirty="0" err="1"/>
              <a:t>dmccreary.medium.com</a:t>
            </a:r>
            <a:r>
              <a:rPr lang="en-US" sz="2000" dirty="0"/>
              <a:t>/</a:t>
            </a:r>
          </a:p>
        </p:txBody>
      </p:sp>
      <p:pic>
        <p:nvPicPr>
          <p:cNvPr id="7" name="Picture 6">
            <a:extLst>
              <a:ext uri="{FF2B5EF4-FFF2-40B4-BE49-F238E27FC236}">
                <a16:creationId xmlns:a16="http://schemas.microsoft.com/office/drawing/2014/main" id="{38C78AC5-2D29-BF40-A4D5-BDFA99318071}"/>
              </a:ext>
            </a:extLst>
          </p:cNvPr>
          <p:cNvPicPr>
            <a:picLocks noChangeAspect="1"/>
          </p:cNvPicPr>
          <p:nvPr/>
        </p:nvPicPr>
        <p:blipFill>
          <a:blip r:embed="rId4"/>
          <a:stretch>
            <a:fillRect/>
          </a:stretch>
        </p:blipFill>
        <p:spPr>
          <a:xfrm>
            <a:off x="5986961" y="4110761"/>
            <a:ext cx="406137" cy="448888"/>
          </a:xfrm>
          <a:prstGeom prst="rect">
            <a:avLst/>
          </a:prstGeom>
        </p:spPr>
      </p:pic>
      <p:sp>
        <p:nvSpPr>
          <p:cNvPr id="8" name="TextBox 7">
            <a:extLst>
              <a:ext uri="{FF2B5EF4-FFF2-40B4-BE49-F238E27FC236}">
                <a16:creationId xmlns:a16="http://schemas.microsoft.com/office/drawing/2014/main" id="{096E9247-9B70-5649-974B-680F1EEC624F}"/>
              </a:ext>
            </a:extLst>
          </p:cNvPr>
          <p:cNvSpPr txBox="1"/>
          <p:nvPr/>
        </p:nvSpPr>
        <p:spPr>
          <a:xfrm>
            <a:off x="6393097" y="4110760"/>
            <a:ext cx="1000915" cy="281167"/>
          </a:xfrm>
          <a:prstGeom prst="rect">
            <a:avLst/>
          </a:prstGeom>
          <a:noFill/>
        </p:spPr>
        <p:txBody>
          <a:bodyPr wrap="none" rtlCol="0">
            <a:spAutoFit/>
          </a:bodyPr>
          <a:lstStyle/>
          <a:p>
            <a:r>
              <a:rPr lang="en-US" sz="1227" dirty="0"/>
              <a:t>@dmccreary</a:t>
            </a:r>
          </a:p>
        </p:txBody>
      </p:sp>
      <p:sp>
        <p:nvSpPr>
          <p:cNvPr id="10" name="Oval 9">
            <a:extLst>
              <a:ext uri="{FF2B5EF4-FFF2-40B4-BE49-F238E27FC236}">
                <a16:creationId xmlns:a16="http://schemas.microsoft.com/office/drawing/2014/main" id="{25689997-537E-0E4F-B61B-AB45B1A622A1}"/>
              </a:ext>
            </a:extLst>
          </p:cNvPr>
          <p:cNvSpPr/>
          <p:nvPr/>
        </p:nvSpPr>
        <p:spPr>
          <a:xfrm>
            <a:off x="2827422"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Oval 10">
            <a:extLst>
              <a:ext uri="{FF2B5EF4-FFF2-40B4-BE49-F238E27FC236}">
                <a16:creationId xmlns:a16="http://schemas.microsoft.com/office/drawing/2014/main" id="{DB62E396-3A85-9443-A7D7-E35060835F89}"/>
              </a:ext>
            </a:extLst>
          </p:cNvPr>
          <p:cNvSpPr/>
          <p:nvPr/>
        </p:nvSpPr>
        <p:spPr>
          <a:xfrm>
            <a:off x="638418"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a:t>
            </a:r>
          </a:p>
        </p:txBody>
      </p:sp>
      <p:cxnSp>
        <p:nvCxnSpPr>
          <p:cNvPr id="13" name="Curved Connector 12">
            <a:extLst>
              <a:ext uri="{FF2B5EF4-FFF2-40B4-BE49-F238E27FC236}">
                <a16:creationId xmlns:a16="http://schemas.microsoft.com/office/drawing/2014/main" id="{7DDC6E30-DBD7-F449-A8C1-05D2E7380504}"/>
              </a:ext>
            </a:extLst>
          </p:cNvPr>
          <p:cNvCxnSpPr>
            <a:stCxn id="11" idx="0"/>
            <a:endCxn id="10" idx="0"/>
          </p:cNvCxnSpPr>
          <p:nvPr/>
        </p:nvCxnSpPr>
        <p:spPr>
          <a:xfrm rot="5400000" flipH="1" flipV="1">
            <a:off x="2520989" y="1610550"/>
            <a:ext cx="12700" cy="2189004"/>
          </a:xfrm>
          <a:prstGeom prst="curvedConnector3">
            <a:avLst>
              <a:gd name="adj1" fmla="val 416841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1552F855-732E-EA43-8B5A-294CB2DB4F3A}"/>
              </a:ext>
            </a:extLst>
          </p:cNvPr>
          <p:cNvCxnSpPr>
            <a:cxnSpLocks/>
            <a:stCxn id="10" idx="4"/>
            <a:endCxn id="11" idx="4"/>
          </p:cNvCxnSpPr>
          <p:nvPr/>
        </p:nvCxnSpPr>
        <p:spPr>
          <a:xfrm rot="5400000">
            <a:off x="2520989" y="2373238"/>
            <a:ext cx="12700" cy="2189004"/>
          </a:xfrm>
          <a:prstGeom prst="curvedConnector3">
            <a:avLst>
              <a:gd name="adj1" fmla="val 378948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EFD28-589E-4048-8E22-3BB4311954FF}"/>
              </a:ext>
            </a:extLst>
          </p:cNvPr>
          <p:cNvSpPr txBox="1"/>
          <p:nvPr/>
        </p:nvSpPr>
        <p:spPr>
          <a:xfrm>
            <a:off x="1889408" y="1776060"/>
            <a:ext cx="1146724" cy="369332"/>
          </a:xfrm>
          <a:prstGeom prst="rect">
            <a:avLst/>
          </a:prstGeom>
          <a:noFill/>
        </p:spPr>
        <p:txBody>
          <a:bodyPr wrap="none" rtlCol="0">
            <a:spAutoFit/>
          </a:bodyPr>
          <a:lstStyle/>
          <a:p>
            <a:r>
              <a:rPr lang="en-US" dirty="0"/>
              <a:t>Generates</a:t>
            </a:r>
          </a:p>
        </p:txBody>
      </p:sp>
      <p:sp>
        <p:nvSpPr>
          <p:cNvPr id="20" name="TextBox 19">
            <a:extLst>
              <a:ext uri="{FF2B5EF4-FFF2-40B4-BE49-F238E27FC236}">
                <a16:creationId xmlns:a16="http://schemas.microsoft.com/office/drawing/2014/main" id="{2FCA02DA-8181-984E-9D82-1B450BA19E45}"/>
              </a:ext>
            </a:extLst>
          </p:cNvPr>
          <p:cNvSpPr txBox="1"/>
          <p:nvPr/>
        </p:nvSpPr>
        <p:spPr>
          <a:xfrm>
            <a:off x="1936311" y="4101821"/>
            <a:ext cx="1052917" cy="369332"/>
          </a:xfrm>
          <a:prstGeom prst="rect">
            <a:avLst/>
          </a:prstGeom>
          <a:noFill/>
        </p:spPr>
        <p:txBody>
          <a:bodyPr wrap="none" rtlCol="0">
            <a:spAutoFit/>
          </a:bodyPr>
          <a:lstStyle/>
          <a:p>
            <a:r>
              <a:rPr lang="en-US" dirty="0"/>
              <a:t>Improves</a:t>
            </a:r>
          </a:p>
        </p:txBody>
      </p:sp>
    </p:spTree>
    <p:extLst>
      <p:ext uri="{BB962C8B-B14F-4D97-AF65-F5344CB8AC3E}">
        <p14:creationId xmlns:p14="http://schemas.microsoft.com/office/powerpoint/2010/main" val="904800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5/5d/Konigsberg_bridge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7141" y="3356928"/>
            <a:ext cx="1365606" cy="10762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80060" y="3041447"/>
            <a:ext cx="11098530" cy="1143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494" y="3263865"/>
            <a:ext cx="1070838" cy="1368293"/>
          </a:xfrm>
          <a:prstGeom prst="rect">
            <a:avLst/>
          </a:prstGeom>
        </p:spPr>
      </p:pic>
      <p:sp>
        <p:nvSpPr>
          <p:cNvPr id="11" name="TextBox 10"/>
          <p:cNvSpPr txBox="1"/>
          <p:nvPr/>
        </p:nvSpPr>
        <p:spPr>
          <a:xfrm>
            <a:off x="1813168" y="1678555"/>
            <a:ext cx="959237" cy="1200329"/>
          </a:xfrm>
          <a:prstGeom prst="rect">
            <a:avLst/>
          </a:prstGeom>
          <a:noFill/>
        </p:spPr>
        <p:txBody>
          <a:bodyPr wrap="none" rtlCol="0">
            <a:spAutoFit/>
          </a:bodyPr>
          <a:lstStyle/>
          <a:p>
            <a:pPr algn="ctr"/>
            <a:r>
              <a:rPr lang="en-US" dirty="0"/>
              <a:t>Sir Tim’s</a:t>
            </a:r>
          </a:p>
          <a:p>
            <a:pPr algn="ctr"/>
            <a:r>
              <a:rPr lang="en-US" dirty="0"/>
              <a:t>Vision</a:t>
            </a:r>
            <a:br>
              <a:rPr lang="en-US" dirty="0"/>
            </a:br>
            <a:r>
              <a:rPr lang="en-US" dirty="0"/>
              <a:t>RDF</a:t>
            </a:r>
          </a:p>
          <a:p>
            <a:pPr algn="ctr"/>
            <a:r>
              <a:rPr lang="en-US" dirty="0"/>
              <a:t>2001</a:t>
            </a:r>
          </a:p>
        </p:txBody>
      </p:sp>
      <p:sp>
        <p:nvSpPr>
          <p:cNvPr id="10" name="TextBox 9"/>
          <p:cNvSpPr txBox="1"/>
          <p:nvPr/>
        </p:nvSpPr>
        <p:spPr>
          <a:xfrm>
            <a:off x="349890" y="1630130"/>
            <a:ext cx="1360821" cy="1200329"/>
          </a:xfrm>
          <a:prstGeom prst="rect">
            <a:avLst/>
          </a:prstGeom>
          <a:noFill/>
        </p:spPr>
        <p:txBody>
          <a:bodyPr wrap="none" rtlCol="0">
            <a:spAutoFit/>
          </a:bodyPr>
          <a:lstStyle/>
          <a:p>
            <a:pPr algn="ctr"/>
            <a:r>
              <a:rPr lang="en-US" dirty="0"/>
              <a:t>Euler Solves </a:t>
            </a:r>
          </a:p>
          <a:p>
            <a:pPr algn="ctr"/>
            <a:r>
              <a:rPr lang="en-US" dirty="0"/>
              <a:t>7 Bridges of</a:t>
            </a:r>
            <a:br>
              <a:rPr lang="en-US" dirty="0"/>
            </a:br>
            <a:r>
              <a:rPr lang="en-US" dirty="0"/>
              <a:t>Königsberg</a:t>
            </a:r>
          </a:p>
          <a:p>
            <a:pPr algn="ctr"/>
            <a:r>
              <a:rPr lang="en-US" dirty="0"/>
              <a:t>1736</a:t>
            </a:r>
          </a:p>
        </p:txBody>
      </p:sp>
      <p:sp>
        <p:nvSpPr>
          <p:cNvPr id="13" name="TextBox 12"/>
          <p:cNvSpPr txBox="1"/>
          <p:nvPr/>
        </p:nvSpPr>
        <p:spPr>
          <a:xfrm>
            <a:off x="4309537" y="1916073"/>
            <a:ext cx="901529" cy="923330"/>
          </a:xfrm>
          <a:prstGeom prst="rect">
            <a:avLst/>
          </a:prstGeom>
          <a:noFill/>
        </p:spPr>
        <p:txBody>
          <a:bodyPr wrap="none" rtlCol="0">
            <a:spAutoFit/>
          </a:bodyPr>
          <a:lstStyle/>
          <a:p>
            <a:pPr algn="ctr"/>
            <a:r>
              <a:rPr lang="en-US"/>
              <a:t>W3C</a:t>
            </a:r>
            <a:br>
              <a:rPr lang="en-US"/>
            </a:br>
            <a:r>
              <a:rPr lang="en-US"/>
              <a:t>SPARQL</a:t>
            </a:r>
          </a:p>
          <a:p>
            <a:pPr algn="ctr"/>
            <a:r>
              <a:rPr lang="en-US" dirty="0"/>
              <a:t>2008</a:t>
            </a:r>
          </a:p>
        </p:txBody>
      </p:sp>
      <p:sp>
        <p:nvSpPr>
          <p:cNvPr id="12" name="TextBox 11"/>
          <p:cNvSpPr txBox="1"/>
          <p:nvPr/>
        </p:nvSpPr>
        <p:spPr>
          <a:xfrm>
            <a:off x="5418230" y="1556566"/>
            <a:ext cx="1087156" cy="1477328"/>
          </a:xfrm>
          <a:prstGeom prst="rect">
            <a:avLst/>
          </a:prstGeom>
          <a:noFill/>
        </p:spPr>
        <p:txBody>
          <a:bodyPr wrap="none" rtlCol="0">
            <a:spAutoFit/>
          </a:bodyPr>
          <a:lstStyle/>
          <a:p>
            <a:pPr algn="ctr"/>
            <a:r>
              <a:rPr lang="is-IS" dirty="0"/>
              <a:t>Labeled</a:t>
            </a:r>
          </a:p>
          <a:p>
            <a:pPr algn="ctr"/>
            <a:r>
              <a:rPr lang="is-IS" dirty="0"/>
              <a:t>Property</a:t>
            </a:r>
          </a:p>
          <a:p>
            <a:pPr algn="ctr"/>
            <a:r>
              <a:rPr lang="is-IS" dirty="0"/>
              <a:t>Graph</a:t>
            </a:r>
          </a:p>
          <a:p>
            <a:pPr algn="ctr"/>
            <a:r>
              <a:rPr lang="is-IS" dirty="0"/>
              <a:t>Neo4j 1.0</a:t>
            </a:r>
          </a:p>
          <a:p>
            <a:pPr algn="ctr"/>
            <a:r>
              <a:rPr lang="is-IS" dirty="0"/>
              <a:t>2010</a:t>
            </a:r>
            <a:endParaRPr lang="en-US" dirty="0"/>
          </a:p>
        </p:txBody>
      </p:sp>
      <p:pic>
        <p:nvPicPr>
          <p:cNvPr id="1028" name="Picture 4" descr="eo4j-2015-logo.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06011" y="3217893"/>
            <a:ext cx="1311593" cy="5829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73969" y="2099385"/>
            <a:ext cx="652743" cy="923330"/>
          </a:xfrm>
          <a:prstGeom prst="rect">
            <a:avLst/>
          </a:prstGeom>
          <a:noFill/>
        </p:spPr>
        <p:txBody>
          <a:bodyPr wrap="none" rtlCol="0">
            <a:spAutoFit/>
          </a:bodyPr>
          <a:lstStyle/>
          <a:p>
            <a:pPr algn="ctr"/>
            <a:r>
              <a:rPr lang="is-IS" dirty="0"/>
              <a:t>LPG</a:t>
            </a:r>
          </a:p>
          <a:p>
            <a:pPr algn="ctr"/>
            <a:r>
              <a:rPr lang="en-US" dirty="0"/>
              <a:t>in</a:t>
            </a:r>
            <a:r>
              <a:rPr lang="is-IS" dirty="0"/>
              <a:t> AI</a:t>
            </a:r>
          </a:p>
          <a:p>
            <a:pPr algn="ctr"/>
            <a:r>
              <a:rPr lang="is-IS" dirty="0"/>
              <a:t>2018</a:t>
            </a:r>
            <a:endParaRPr lang="en-US" dirty="0"/>
          </a:p>
        </p:txBody>
      </p:sp>
      <p:sp>
        <p:nvSpPr>
          <p:cNvPr id="17" name="TextBox 16"/>
          <p:cNvSpPr txBox="1"/>
          <p:nvPr/>
        </p:nvSpPr>
        <p:spPr>
          <a:xfrm>
            <a:off x="6949658" y="1268389"/>
            <a:ext cx="1299266" cy="1754326"/>
          </a:xfrm>
          <a:prstGeom prst="rect">
            <a:avLst/>
          </a:prstGeom>
          <a:noFill/>
        </p:spPr>
        <p:txBody>
          <a:bodyPr wrap="none" rtlCol="0">
            <a:spAutoFit/>
          </a:bodyPr>
          <a:lstStyle/>
          <a:p>
            <a:pPr algn="ctr"/>
            <a:r>
              <a:rPr lang="is-IS" dirty="0"/>
              <a:t>Google’s</a:t>
            </a:r>
          </a:p>
          <a:p>
            <a:pPr algn="ctr"/>
            <a:r>
              <a:rPr lang="is-IS" dirty="0"/>
              <a:t>Knowledge</a:t>
            </a:r>
          </a:p>
          <a:p>
            <a:pPr algn="ctr"/>
            <a:r>
              <a:rPr lang="is-IS" dirty="0"/>
              <a:t>Graph</a:t>
            </a:r>
          </a:p>
          <a:p>
            <a:pPr algn="ctr"/>
            <a:r>
              <a:rPr lang="is-IS" dirty="0"/>
              <a:t>“Things Not</a:t>
            </a:r>
          </a:p>
          <a:p>
            <a:pPr algn="ctr"/>
            <a:r>
              <a:rPr lang="is-IS" dirty="0"/>
              <a:t>Strings”</a:t>
            </a:r>
          </a:p>
          <a:p>
            <a:pPr algn="ctr"/>
            <a:r>
              <a:rPr lang="is-IS" dirty="0"/>
              <a:t>May 2012</a:t>
            </a:r>
            <a:endParaRPr lang="en-US" dirty="0"/>
          </a:p>
        </p:txBody>
      </p:sp>
      <p:sp>
        <p:nvSpPr>
          <p:cNvPr id="15" name="Title 14"/>
          <p:cNvSpPr>
            <a:spLocks noGrp="1"/>
          </p:cNvSpPr>
          <p:nvPr>
            <p:ph type="title"/>
          </p:nvPr>
        </p:nvSpPr>
        <p:spPr>
          <a:xfrm>
            <a:off x="177141" y="234049"/>
            <a:ext cx="10515600" cy="723445"/>
          </a:xfrm>
        </p:spPr>
        <p:txBody>
          <a:bodyPr>
            <a:normAutofit/>
          </a:bodyPr>
          <a:lstStyle/>
          <a:p>
            <a:r>
              <a:rPr lang="en-US"/>
              <a:t>Graph Timeline</a:t>
            </a:r>
            <a:endParaRPr lang="en-US" dirty="0"/>
          </a:p>
        </p:txBody>
      </p:sp>
      <p:sp>
        <p:nvSpPr>
          <p:cNvPr id="2" name="Slide Number Placeholder 1">
            <a:extLst>
              <a:ext uri="{FF2B5EF4-FFF2-40B4-BE49-F238E27FC236}">
                <a16:creationId xmlns:a16="http://schemas.microsoft.com/office/drawing/2014/main" id="{A69D7ADE-F117-A24A-BE9E-613421182A72}"/>
              </a:ext>
            </a:extLst>
          </p:cNvPr>
          <p:cNvSpPr>
            <a:spLocks noGrp="1"/>
          </p:cNvSpPr>
          <p:nvPr>
            <p:ph type="sldNum" sz="quarter" idx="12"/>
          </p:nvPr>
        </p:nvSpPr>
        <p:spPr/>
        <p:txBody>
          <a:bodyPr/>
          <a:lstStyle/>
          <a:p>
            <a:fld id="{89680184-36F0-7340-B2B6-917CC4ADF00C}" type="slidenum">
              <a:rPr lang="en-US" smtClean="0"/>
              <a:t>5</a:t>
            </a:fld>
            <a:endParaRPr lang="en-US"/>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3326" y="3272034"/>
            <a:ext cx="1445126" cy="474827"/>
          </a:xfrm>
          <a:prstGeom prst="rect">
            <a:avLst/>
          </a:prstGeom>
        </p:spPr>
      </p:pic>
      <p:sp>
        <p:nvSpPr>
          <p:cNvPr id="20" name="TextBox 19"/>
          <p:cNvSpPr txBox="1"/>
          <p:nvPr/>
        </p:nvSpPr>
        <p:spPr>
          <a:xfrm>
            <a:off x="8455308" y="2278720"/>
            <a:ext cx="1124731" cy="646331"/>
          </a:xfrm>
          <a:prstGeom prst="rect">
            <a:avLst/>
          </a:prstGeom>
          <a:noFill/>
        </p:spPr>
        <p:txBody>
          <a:bodyPr wrap="none" rtlCol="0">
            <a:spAutoFit/>
          </a:bodyPr>
          <a:lstStyle/>
          <a:p>
            <a:pPr algn="ctr"/>
            <a:r>
              <a:rPr lang="en-US" dirty="0"/>
              <a:t>AlexNet</a:t>
            </a:r>
          </a:p>
          <a:p>
            <a:pPr algn="ctr"/>
            <a:r>
              <a:rPr lang="en-US" dirty="0"/>
              <a:t>Sept 2012</a:t>
            </a:r>
          </a:p>
        </p:txBody>
      </p:sp>
      <p:sp>
        <p:nvSpPr>
          <p:cNvPr id="21" name="Right Arrow 20"/>
          <p:cNvSpPr/>
          <p:nvPr/>
        </p:nvSpPr>
        <p:spPr>
          <a:xfrm>
            <a:off x="7528373" y="4488508"/>
            <a:ext cx="4050217" cy="5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Graphs Rise</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00189" y="3447315"/>
            <a:ext cx="1258819" cy="239078"/>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72432" y="3215440"/>
            <a:ext cx="1010239" cy="1512964"/>
          </a:xfrm>
          <a:prstGeom prst="rect">
            <a:avLst/>
          </a:prstGeom>
        </p:spPr>
      </p:pic>
      <p:sp>
        <p:nvSpPr>
          <p:cNvPr id="26" name="TextBox 25"/>
          <p:cNvSpPr txBox="1"/>
          <p:nvPr/>
        </p:nvSpPr>
        <p:spPr>
          <a:xfrm>
            <a:off x="3011852" y="1916073"/>
            <a:ext cx="1268489" cy="923330"/>
          </a:xfrm>
          <a:prstGeom prst="rect">
            <a:avLst/>
          </a:prstGeom>
          <a:noFill/>
        </p:spPr>
        <p:txBody>
          <a:bodyPr wrap="none" rtlCol="0">
            <a:spAutoFit/>
          </a:bodyPr>
          <a:lstStyle/>
          <a:p>
            <a:pPr algn="ctr"/>
            <a:r>
              <a:rPr lang="en-US" dirty="0"/>
              <a:t>On</a:t>
            </a:r>
          </a:p>
          <a:p>
            <a:pPr algn="ctr"/>
            <a:r>
              <a:rPr lang="en-US" dirty="0"/>
              <a:t>Intelligence</a:t>
            </a:r>
          </a:p>
          <a:p>
            <a:pPr algn="ctr"/>
            <a:r>
              <a:rPr lang="en-US" dirty="0"/>
              <a:t>2005</a:t>
            </a:r>
          </a:p>
        </p:txBody>
      </p:sp>
      <p:pic>
        <p:nvPicPr>
          <p:cNvPr id="4" name="Picture 3">
            <a:extLst>
              <a:ext uri="{FF2B5EF4-FFF2-40B4-BE49-F238E27FC236}">
                <a16:creationId xmlns:a16="http://schemas.microsoft.com/office/drawing/2014/main" id="{8C48F90D-C986-BA44-B030-2449CDB41E2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17673" y="3329726"/>
            <a:ext cx="1467736" cy="420049"/>
          </a:xfrm>
          <a:prstGeom prst="rect">
            <a:avLst/>
          </a:prstGeom>
        </p:spPr>
      </p:pic>
      <p:pic>
        <p:nvPicPr>
          <p:cNvPr id="23" name="Picture 2" descr="https://upload.wikimedia.org/wikipedia/commons/thumb/f/f7/Semantic_web_stack.svg/1280px-Semantic_web_stack.svg.png">
            <a:extLst>
              <a:ext uri="{FF2B5EF4-FFF2-40B4-BE49-F238E27FC236}">
                <a16:creationId xmlns:a16="http://schemas.microsoft.com/office/drawing/2014/main" id="{89DD7196-3466-784B-BB9A-CC2BBBBF104C}"/>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207999" y="4253241"/>
            <a:ext cx="1778107" cy="177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1462D-EB82-EE44-992B-FDC19FB0F0F6}"/>
              </a:ext>
            </a:extLst>
          </p:cNvPr>
          <p:cNvSpPr txBox="1"/>
          <p:nvPr/>
        </p:nvSpPr>
        <p:spPr>
          <a:xfrm>
            <a:off x="4015559" y="6114434"/>
            <a:ext cx="2080441" cy="369332"/>
          </a:xfrm>
          <a:prstGeom prst="rect">
            <a:avLst/>
          </a:prstGeom>
          <a:noFill/>
        </p:spPr>
        <p:txBody>
          <a:bodyPr wrap="none" rtlCol="0">
            <a:spAutoFit/>
          </a:bodyPr>
          <a:lstStyle/>
          <a:p>
            <a:r>
              <a:rPr lang="en-US" dirty="0"/>
              <a:t>Semantic Web Stack</a:t>
            </a:r>
          </a:p>
        </p:txBody>
      </p:sp>
    </p:spTree>
    <p:extLst>
      <p:ext uri="{BB962C8B-B14F-4D97-AF65-F5344CB8AC3E}">
        <p14:creationId xmlns:p14="http://schemas.microsoft.com/office/powerpoint/2010/main" val="2274066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897403-0988-604D-B1D6-0F57326B0E86}"/>
              </a:ext>
            </a:extLst>
          </p:cNvPr>
          <p:cNvPicPr>
            <a:picLocks noChangeAspect="1"/>
          </p:cNvPicPr>
          <p:nvPr/>
        </p:nvPicPr>
        <p:blipFill>
          <a:blip r:embed="rId3"/>
          <a:stretch>
            <a:fillRect/>
          </a:stretch>
        </p:blipFill>
        <p:spPr>
          <a:xfrm>
            <a:off x="1125385" y="1377370"/>
            <a:ext cx="10254930" cy="5008682"/>
          </a:xfrm>
          <a:prstGeom prst="rect">
            <a:avLst/>
          </a:prstGeom>
        </p:spPr>
      </p:pic>
      <p:sp>
        <p:nvSpPr>
          <p:cNvPr id="2" name="Title 1"/>
          <p:cNvSpPr>
            <a:spLocks noGrp="1"/>
          </p:cNvSpPr>
          <p:nvPr>
            <p:ph type="title"/>
          </p:nvPr>
        </p:nvSpPr>
        <p:spPr>
          <a:xfrm>
            <a:off x="344906" y="299027"/>
            <a:ext cx="10515600" cy="826988"/>
          </a:xfrm>
        </p:spPr>
        <p:txBody>
          <a:bodyPr/>
          <a:lstStyle/>
          <a:p>
            <a:r>
              <a:rPr lang="en-US" dirty="0"/>
              <a:t>Graph Databases are Hot!</a:t>
            </a:r>
          </a:p>
        </p:txBody>
      </p:sp>
      <p:sp>
        <p:nvSpPr>
          <p:cNvPr id="5" name="TextBox 4"/>
          <p:cNvSpPr txBox="1"/>
          <p:nvPr/>
        </p:nvSpPr>
        <p:spPr>
          <a:xfrm rot="20176168">
            <a:off x="6447673" y="2115347"/>
            <a:ext cx="2715487" cy="523220"/>
          </a:xfrm>
          <a:prstGeom prst="rect">
            <a:avLst/>
          </a:prstGeom>
          <a:noFill/>
        </p:spPr>
        <p:txBody>
          <a:bodyPr wrap="none" rtlCol="0">
            <a:spAutoFit/>
          </a:bodyPr>
          <a:lstStyle/>
          <a:p>
            <a:r>
              <a:rPr lang="en-US" sz="2800" b="1" dirty="0">
                <a:solidFill>
                  <a:schemeClr val="accent6"/>
                </a:solidFill>
              </a:rPr>
              <a:t>Graph Databases</a:t>
            </a:r>
          </a:p>
        </p:txBody>
      </p:sp>
      <p:sp>
        <p:nvSpPr>
          <p:cNvPr id="3" name="Slide Number Placeholder 2">
            <a:extLst>
              <a:ext uri="{FF2B5EF4-FFF2-40B4-BE49-F238E27FC236}">
                <a16:creationId xmlns:a16="http://schemas.microsoft.com/office/drawing/2014/main" id="{F6085204-F6D7-934F-9496-55C06577FD58}"/>
              </a:ext>
            </a:extLst>
          </p:cNvPr>
          <p:cNvSpPr>
            <a:spLocks noGrp="1"/>
          </p:cNvSpPr>
          <p:nvPr>
            <p:ph type="sldNum" sz="quarter" idx="12"/>
          </p:nvPr>
        </p:nvSpPr>
        <p:spPr>
          <a:xfrm>
            <a:off x="11073384" y="6272282"/>
            <a:ext cx="865632" cy="365125"/>
          </a:xfrm>
        </p:spPr>
        <p:txBody>
          <a:bodyPr/>
          <a:lstStyle/>
          <a:p>
            <a:fld id="{89680184-36F0-7340-B2B6-917CC4ADF00C}" type="slidenum">
              <a:rPr lang="en-US" smtClean="0"/>
              <a:t>6</a:t>
            </a:fld>
            <a:endParaRPr lang="en-US" dirty="0"/>
          </a:p>
        </p:txBody>
      </p:sp>
    </p:spTree>
    <p:extLst>
      <p:ext uri="{BB962C8B-B14F-4D97-AF65-F5344CB8AC3E}">
        <p14:creationId xmlns:p14="http://schemas.microsoft.com/office/powerpoint/2010/main" val="301877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A2C7-86AC-D54A-AB3C-4338714CBAB1}"/>
              </a:ext>
            </a:extLst>
          </p:cNvPr>
          <p:cNvSpPr>
            <a:spLocks noGrp="1"/>
          </p:cNvSpPr>
          <p:nvPr>
            <p:ph type="title"/>
          </p:nvPr>
        </p:nvSpPr>
        <p:spPr/>
        <p:txBody>
          <a:bodyPr>
            <a:normAutofit fontScale="90000"/>
          </a:bodyPr>
          <a:lstStyle/>
          <a:p>
            <a:r>
              <a:rPr lang="en-US" dirty="0"/>
              <a:t>Workshop Description</a:t>
            </a:r>
          </a:p>
        </p:txBody>
      </p:sp>
      <p:sp>
        <p:nvSpPr>
          <p:cNvPr id="3" name="Content Placeholder 2">
            <a:extLst>
              <a:ext uri="{FF2B5EF4-FFF2-40B4-BE49-F238E27FC236}">
                <a16:creationId xmlns:a16="http://schemas.microsoft.com/office/drawing/2014/main" id="{8B79783B-1C75-F84D-96C2-76437AAF719F}"/>
              </a:ext>
            </a:extLst>
          </p:cNvPr>
          <p:cNvSpPr>
            <a:spLocks noGrp="1"/>
          </p:cNvSpPr>
          <p:nvPr>
            <p:ph idx="1"/>
          </p:nvPr>
        </p:nvSpPr>
        <p:spPr/>
        <p:txBody>
          <a:bodyPr>
            <a:normAutofit/>
          </a:bodyPr>
          <a:lstStyle/>
          <a:p>
            <a:pPr marL="0" indent="0">
              <a:spcBef>
                <a:spcPts val="0"/>
              </a:spcBef>
              <a:spcAft>
                <a:spcPts val="1400"/>
              </a:spcAft>
              <a:buNone/>
            </a:pPr>
            <a:r>
              <a:rPr lang="en-US" sz="2400" dirty="0"/>
              <a:t>Graph databases are characterized by their ability to model relationships between entities. Graph models allow for relationship traversals up to 3-5 orders of magnitude faster than traditional relational models.</a:t>
            </a:r>
          </a:p>
          <a:p>
            <a:pPr marL="0" indent="0">
              <a:spcBef>
                <a:spcPts val="0"/>
              </a:spcBef>
              <a:spcAft>
                <a:spcPts val="1400"/>
              </a:spcAft>
              <a:buNone/>
            </a:pPr>
            <a:r>
              <a:rPr lang="en-US" sz="2400" dirty="0"/>
              <a:t>This performance advantage allows graphs to include more data and different types of data than were possible in the past. This workshop will introduce the fundamental concepts around </a:t>
            </a:r>
            <a:r>
              <a:rPr lang="en-US" sz="2400" b="1" dirty="0"/>
              <a:t>Enterprise Knowledge Graphs </a:t>
            </a:r>
            <a:r>
              <a:rPr lang="en-US" sz="2400" dirty="0"/>
              <a:t>(EKGs) and </a:t>
            </a:r>
            <a:r>
              <a:rPr lang="en-US" sz="2400" b="1" dirty="0"/>
              <a:t>Systems Thinking </a:t>
            </a:r>
            <a:r>
              <a:rPr lang="en-US" sz="2400" dirty="0"/>
              <a:t>and how they fit together. We then will walk the group through a series of exercises to demonstrate how the two concepts are related with examples.</a:t>
            </a:r>
          </a:p>
        </p:txBody>
      </p:sp>
      <p:sp>
        <p:nvSpPr>
          <p:cNvPr id="5" name="Slide Number Placeholder 4">
            <a:extLst>
              <a:ext uri="{FF2B5EF4-FFF2-40B4-BE49-F238E27FC236}">
                <a16:creationId xmlns:a16="http://schemas.microsoft.com/office/drawing/2014/main" id="{1E4F39A1-EB5C-AA47-BFAF-629712879DDE}"/>
              </a:ext>
            </a:extLst>
          </p:cNvPr>
          <p:cNvSpPr>
            <a:spLocks noGrp="1"/>
          </p:cNvSpPr>
          <p:nvPr>
            <p:ph type="sldNum" sz="quarter" idx="12"/>
          </p:nvPr>
        </p:nvSpPr>
        <p:spPr/>
        <p:txBody>
          <a:bodyPr/>
          <a:lstStyle/>
          <a:p>
            <a:fld id="{7269E411-7D29-FF41-8363-58C7F0B695CE}" type="slidenum">
              <a:rPr lang="en-US" smtClean="0"/>
              <a:t>7</a:t>
            </a:fld>
            <a:endParaRPr lang="en-US"/>
          </a:p>
        </p:txBody>
      </p:sp>
    </p:spTree>
    <p:extLst>
      <p:ext uri="{BB962C8B-B14F-4D97-AF65-F5344CB8AC3E}">
        <p14:creationId xmlns:p14="http://schemas.microsoft.com/office/powerpoint/2010/main" val="421561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F11C-9C07-A240-97B7-A03F107CB0B7}"/>
              </a:ext>
            </a:extLst>
          </p:cNvPr>
          <p:cNvSpPr>
            <a:spLocks noGrp="1"/>
          </p:cNvSpPr>
          <p:nvPr>
            <p:ph type="title"/>
          </p:nvPr>
        </p:nvSpPr>
        <p:spPr/>
        <p:txBody>
          <a:bodyPr>
            <a:normAutofit fontScale="90000"/>
          </a:bodyPr>
          <a:lstStyle/>
          <a:p>
            <a:r>
              <a:rPr lang="en-US" dirty="0"/>
              <a:t>EKG Architects Questions</a:t>
            </a:r>
          </a:p>
        </p:txBody>
      </p:sp>
      <p:sp>
        <p:nvSpPr>
          <p:cNvPr id="3" name="Content Placeholder 2">
            <a:extLst>
              <a:ext uri="{FF2B5EF4-FFF2-40B4-BE49-F238E27FC236}">
                <a16:creationId xmlns:a16="http://schemas.microsoft.com/office/drawing/2014/main" id="{BE8095B1-6E78-1D4A-A30F-4F9191BAC63A}"/>
              </a:ext>
            </a:extLst>
          </p:cNvPr>
          <p:cNvSpPr>
            <a:spLocks noGrp="1"/>
          </p:cNvSpPr>
          <p:nvPr>
            <p:ph idx="1"/>
          </p:nvPr>
        </p:nvSpPr>
        <p:spPr>
          <a:xfrm>
            <a:off x="725557" y="1732547"/>
            <a:ext cx="10628243" cy="4444416"/>
          </a:xfrm>
        </p:spPr>
        <p:txBody>
          <a:bodyPr/>
          <a:lstStyle/>
          <a:p>
            <a:r>
              <a:rPr lang="en-US" dirty="0"/>
              <a:t>What other data should we include in our graph?</a:t>
            </a:r>
          </a:p>
          <a:p>
            <a:r>
              <a:rPr lang="en-US" dirty="0"/>
              <a:t>What benefits could we gain if we began to think of our organization as a more holistic and integrated system?</a:t>
            </a:r>
          </a:p>
          <a:p>
            <a:r>
              <a:rPr lang="en-US" dirty="0"/>
              <a:t>How do the diverse datasets interact to give us deeper insights into how to optimize our operations?</a:t>
            </a:r>
          </a:p>
        </p:txBody>
      </p:sp>
      <p:sp>
        <p:nvSpPr>
          <p:cNvPr id="5" name="Slide Number Placeholder 4">
            <a:extLst>
              <a:ext uri="{FF2B5EF4-FFF2-40B4-BE49-F238E27FC236}">
                <a16:creationId xmlns:a16="http://schemas.microsoft.com/office/drawing/2014/main" id="{513A3EF1-0E12-C94B-B8FC-6FD5A60B7D3A}"/>
              </a:ext>
            </a:extLst>
          </p:cNvPr>
          <p:cNvSpPr>
            <a:spLocks noGrp="1"/>
          </p:cNvSpPr>
          <p:nvPr>
            <p:ph type="sldNum" sz="quarter" idx="12"/>
          </p:nvPr>
        </p:nvSpPr>
        <p:spPr/>
        <p:txBody>
          <a:bodyPr/>
          <a:lstStyle/>
          <a:p>
            <a:fld id="{7269E411-7D29-FF41-8363-58C7F0B695CE}" type="slidenum">
              <a:rPr lang="en-US" smtClean="0"/>
              <a:t>8</a:t>
            </a:fld>
            <a:endParaRPr lang="en-US"/>
          </a:p>
        </p:txBody>
      </p:sp>
    </p:spTree>
    <p:extLst>
      <p:ext uri="{BB962C8B-B14F-4D97-AF65-F5344CB8AC3E}">
        <p14:creationId xmlns:p14="http://schemas.microsoft.com/office/powerpoint/2010/main" val="408345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1D0-67A0-6148-B113-D4B5B9C8AA4B}"/>
              </a:ext>
            </a:extLst>
          </p:cNvPr>
          <p:cNvSpPr>
            <a:spLocks noGrp="1"/>
          </p:cNvSpPr>
          <p:nvPr>
            <p:ph type="title"/>
          </p:nvPr>
        </p:nvSpPr>
        <p:spPr/>
        <p:txBody>
          <a:bodyPr>
            <a:normAutofit fontScale="90000"/>
          </a:bodyPr>
          <a:lstStyle/>
          <a:p>
            <a:r>
              <a:rPr lang="en-US" dirty="0"/>
              <a:t>Objectives for the Workshop</a:t>
            </a:r>
          </a:p>
        </p:txBody>
      </p:sp>
      <p:sp>
        <p:nvSpPr>
          <p:cNvPr id="3" name="Content Placeholder 2">
            <a:extLst>
              <a:ext uri="{FF2B5EF4-FFF2-40B4-BE49-F238E27FC236}">
                <a16:creationId xmlns:a16="http://schemas.microsoft.com/office/drawing/2014/main" id="{E924BCBF-33D8-7645-8287-69E2B3656F35}"/>
              </a:ext>
            </a:extLst>
          </p:cNvPr>
          <p:cNvSpPr>
            <a:spLocks noGrp="1"/>
          </p:cNvSpPr>
          <p:nvPr>
            <p:ph idx="1"/>
          </p:nvPr>
        </p:nvSpPr>
        <p:spPr/>
        <p:txBody>
          <a:bodyPr>
            <a:normAutofit fontScale="92500"/>
          </a:bodyPr>
          <a:lstStyle/>
          <a:p>
            <a:pPr fontAlgn="base"/>
            <a:r>
              <a:rPr lang="en-US" dirty="0"/>
              <a:t>Define the characteristics of an Enterprise Knowledge Graph (EKG)</a:t>
            </a:r>
          </a:p>
          <a:p>
            <a:pPr fontAlgn="base"/>
            <a:r>
              <a:rPr lang="en-US" dirty="0"/>
              <a:t>Allow participants to understand how EKG data modeling processes determine what is stored in an enterprise knowledge graph</a:t>
            </a:r>
          </a:p>
          <a:p>
            <a:pPr fontAlgn="base"/>
            <a:r>
              <a:rPr lang="en-US" dirty="0"/>
              <a:t>Learn the fundamentals of Systems Thinking and how large graph models help us with Systems Thinking</a:t>
            </a:r>
          </a:p>
          <a:p>
            <a:pPr fontAlgn="base"/>
            <a:r>
              <a:rPr lang="en-US" dirty="0"/>
              <a:t>See the role of time in data models (temporal modeling)</a:t>
            </a:r>
          </a:p>
          <a:p>
            <a:pPr fontAlgn="base"/>
            <a:r>
              <a:rPr lang="en-US" dirty="0"/>
              <a:t>How to align the EKG data model with enterprise strategy (lower costs, increase revenue, increase agility)</a:t>
            </a:r>
          </a:p>
          <a:p>
            <a:pPr fontAlgn="base"/>
            <a:r>
              <a:rPr lang="en-US" dirty="0"/>
              <a:t>Learn how to predict the value of insights as you connect more systems together</a:t>
            </a:r>
          </a:p>
          <a:p>
            <a:endParaRPr lang="en-US" dirty="0"/>
          </a:p>
        </p:txBody>
      </p:sp>
      <p:sp>
        <p:nvSpPr>
          <p:cNvPr id="5" name="Slide Number Placeholder 4">
            <a:extLst>
              <a:ext uri="{FF2B5EF4-FFF2-40B4-BE49-F238E27FC236}">
                <a16:creationId xmlns:a16="http://schemas.microsoft.com/office/drawing/2014/main" id="{FC629F5B-2D6D-FC40-80C1-DFD2885B2E8A}"/>
              </a:ext>
            </a:extLst>
          </p:cNvPr>
          <p:cNvSpPr>
            <a:spLocks noGrp="1"/>
          </p:cNvSpPr>
          <p:nvPr>
            <p:ph type="sldNum" sz="quarter" idx="12"/>
          </p:nvPr>
        </p:nvSpPr>
        <p:spPr/>
        <p:txBody>
          <a:bodyPr/>
          <a:lstStyle/>
          <a:p>
            <a:fld id="{7269E411-7D29-FF41-8363-58C7F0B695CE}" type="slidenum">
              <a:rPr lang="en-US" smtClean="0"/>
              <a:t>9</a:t>
            </a:fld>
            <a:endParaRPr lang="en-US"/>
          </a:p>
        </p:txBody>
      </p:sp>
    </p:spTree>
    <p:extLst>
      <p:ext uri="{BB962C8B-B14F-4D97-AF65-F5344CB8AC3E}">
        <p14:creationId xmlns:p14="http://schemas.microsoft.com/office/powerpoint/2010/main" val="4028637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TotalTime>
  <Words>2116</Words>
  <Application>Microsoft Macintosh PowerPoint</Application>
  <PresentationFormat>Widescreen</PresentationFormat>
  <Paragraphs>424</Paragraphs>
  <Slides>41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Apple Chancery</vt:lpstr>
      <vt:lpstr>Arial</vt:lpstr>
      <vt:lpstr>Arial Narrow</vt:lpstr>
      <vt:lpstr>Calibri</vt:lpstr>
      <vt:lpstr>Office Theme</vt:lpstr>
      <vt:lpstr>Graphs &amp; Systems Thinking Workshop</vt:lpstr>
      <vt:lpstr>Welcome!</vt:lpstr>
      <vt:lpstr>Hello, my name is</vt:lpstr>
      <vt:lpstr>Graph is a “NoSQL” Data Architecture</vt:lpstr>
      <vt:lpstr>Graph Timeline</vt:lpstr>
      <vt:lpstr>Graph Databases are Hot!</vt:lpstr>
      <vt:lpstr>Workshop Description</vt:lpstr>
      <vt:lpstr>EKG Architects Questions</vt:lpstr>
      <vt:lpstr>Objectives for the Workshop</vt:lpstr>
      <vt:lpstr>Outline for the Workshop</vt:lpstr>
      <vt:lpstr>Workshop Philosophy</vt:lpstr>
      <vt:lpstr>Class Structure</vt:lpstr>
      <vt:lpstr>Agenda</vt:lpstr>
      <vt:lpstr>Terminology</vt:lpstr>
      <vt:lpstr>Assumptions</vt:lpstr>
      <vt:lpstr>EKGs: Today vs Future</vt:lpstr>
      <vt:lpstr>General CPU Hardware vs. Graph Hardware</vt:lpstr>
      <vt:lpstr>Four Stages of EKG Adoption</vt:lpstr>
      <vt:lpstr>HOG Heaven</vt:lpstr>
      <vt:lpstr>Key Question</vt:lpstr>
      <vt:lpstr>Edge of Chaos</vt:lpstr>
      <vt:lpstr>What is a System?</vt:lpstr>
      <vt:lpstr>Example: Provider Recommendation</vt:lpstr>
      <vt:lpstr>Example: Geospatial Models</vt:lpstr>
      <vt:lpstr>Tragedy of The Commons</vt:lpstr>
      <vt:lpstr>Tragedy of The Commons</vt:lpstr>
      <vt:lpstr>Causal Loop Diagram</vt:lpstr>
      <vt:lpstr>Predictive Feedback Cycle</vt:lpstr>
      <vt:lpstr>The AI Flywheel</vt:lpstr>
      <vt:lpstr>Metcalf’s Law</vt:lpstr>
      <vt:lpstr>Network Effects (Metcalfs’s Law)</vt:lpstr>
      <vt:lpstr>Customer Support Chatbot</vt:lpstr>
      <vt:lpstr>Data Model Precision and Cost Sharing</vt:lpstr>
      <vt:lpstr>Data Model Precision and Cost Sharing</vt:lpstr>
      <vt:lpstr>Systems Thinking Terminology</vt:lpstr>
      <vt:lpstr>Org Chart vs Influence Diagram</vt:lpstr>
      <vt:lpstr>From Data Scientist to Knowledge Scientist</vt:lpstr>
      <vt:lpstr>Customer-Centric EKG Strategy</vt:lpstr>
      <vt:lpstr>Modeling Precision</vt:lpstr>
      <vt:lpstr>Advanced Systems Theory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Systems Thinking Workshop</dc:title>
  <dc:creator>Dan McCreary</dc:creator>
  <cp:lastModifiedBy>Dan McCreary</cp:lastModifiedBy>
  <cp:revision>33</cp:revision>
  <dcterms:created xsi:type="dcterms:W3CDTF">2021-03-20T11:19:35Z</dcterms:created>
  <dcterms:modified xsi:type="dcterms:W3CDTF">2021-05-04T12:17:49Z</dcterms:modified>
</cp:coreProperties>
</file>