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6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60" r:id="rId11"/>
    <p:sldId id="259" r:id="rId12"/>
    <p:sldId id="261" r:id="rId13"/>
    <p:sldId id="262" r:id="rId14"/>
    <p:sldId id="263" r:id="rId15"/>
    <p:sldId id="269" r:id="rId16"/>
    <p:sldId id="268" r:id="rId17"/>
    <p:sldId id="267" r:id="rId18"/>
    <p:sldId id="264" r:id="rId19"/>
    <p:sldId id="265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6259"/>
  </p:normalViewPr>
  <p:slideViewPr>
    <p:cSldViewPr snapToGrid="0" snapToObjects="1">
      <p:cViewPr varScale="1">
        <p:scale>
          <a:sx n="110" d="100"/>
          <a:sy n="110" d="100"/>
        </p:scale>
        <p:origin x="1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228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B8551-9BFC-4E4A-85BF-A8B6B4F46AB6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18D6E-C76C-554B-93F6-46B096CB8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7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/from-flatland-to-hog-heaven-the-four-lands-of-ekg-adoption-945571c09b67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E18D6E-C76C-554B-93F6-46B096CB82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53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two regions of your data model:</a:t>
            </a:r>
          </a:p>
          <a:p>
            <a:pPr lvl="1"/>
            <a:r>
              <a:rPr lang="en-US" dirty="0"/>
              <a:t>The part of the world that you have modeled with precision.  We call this region the EKG region.</a:t>
            </a:r>
          </a:p>
          <a:p>
            <a:pPr lvl="1"/>
            <a:r>
              <a:rPr lang="en-US" dirty="0"/>
              <a:t>The part of the world that you have not modeled yet.  We call this the “region of chaos”</a:t>
            </a:r>
          </a:p>
          <a:p>
            <a:pPr lvl="1"/>
            <a:r>
              <a:rPr lang="en-US" dirty="0"/>
              <a:t>The border between the EKG and the region of chaos we will call “The Edge of Chaos”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E18D6E-C76C-554B-93F6-46B096CB82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5F2D0-C71A-0A47-A94B-F93DB89CC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90E86-F5BA-3743-BE7A-4461A947F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2BC79-0DA0-844C-B695-577C0DCF2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6BFE-46D4-C24E-9204-69FED389B6E2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553E6-403E-6542-99DC-EF02CC83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Graph Systems Thinking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76F21-A52D-FC4A-90C1-B4B38A9D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9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4C011-F745-254C-8FB4-85AF3EF2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73D8B-1D12-A045-A021-2CBAFB617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7C579-237C-FE46-BF20-B7D34969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4C49-332E-A645-8B82-75B33FFBE427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9FBDC-CCC5-8B4C-BF9C-AD5EBB72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C3C16-385C-8642-AE28-54B1EB0B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8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93694C-D40F-7E45-8C5F-D453CEDCA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B072E-2268-AF42-BE27-0323A18AD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E2D33-DF56-C94A-8744-3C84DC92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A6EC-2A5B-9B43-A683-163B72279E8A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72A37-BE6A-234C-98DF-EA1C7B75D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ED935-FC2F-3047-B05F-B8C481F7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2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4163-D20E-4848-8132-814AF77A8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62048-F47A-F441-89AE-C525495BC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E85E8-FE70-E047-9112-C23EA261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FA7D-85FB-FB44-A9D1-D4C83F2CF2CB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F24C1-C57B-4548-9571-4549A1E9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A069D-026D-FC47-B386-C11B5BC01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4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E62F-2C03-4944-9893-5765D599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2FFC3-4980-D845-80C7-8B8F41F36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DE125-62A9-AD4C-B32E-7BD9268A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51F9-2A32-764C-8EF3-7CD7D0B450D8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D99B4-1310-7641-9281-12353266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6C0CA-FF93-994F-B144-ADC3EC99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0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5BE1-4FB4-6340-BC01-527717940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FBBF3-F4BC-6A40-9960-69B718B9F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78D3B-65B8-6A46-9503-ABD2BA9C5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5A240-EC2B-634B-A8E4-33CDFF21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7BBF-38FB-E849-95CA-F8920E0C69E9}" type="datetime1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D6932-9644-C04E-B152-7D6529D8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856C5-E0D4-4144-849C-E7451D1F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56C3-6BBE-294A-9D2A-E2637F7FF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82523-F204-E144-89BB-20F22FD52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D19B7-7344-8241-8F17-7D0FD4125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F48EF6-A3B7-CF48-8A00-6C0C5A2DF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A5FEB-AECB-344F-97C4-BE0469CD0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1EB05-12D7-0E46-AB53-1537CFCDD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6774-6612-3340-AA76-66022F1C0349}" type="datetime1">
              <a:rPr lang="en-US" smtClean="0"/>
              <a:t>5/3/21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6AF5D0-7EC3-0B40-B783-1F88DD4E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5C109-C684-494F-8BA8-531022B73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3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EBAD-2DC4-204D-9A1E-6639BE9D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31222A-0B5C-7F47-B996-C2D628C7F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C8AF-8254-0544-8413-AB14A8499619}" type="datetime1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45A8E-BBF7-F74E-99B6-B0C6CE45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A4000-8D04-B34F-98C8-748FDEA8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4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CE7574-C002-9743-98C5-4CA628DEF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7D00-4A33-8545-A014-1E74782871C7}" type="datetime1">
              <a:rPr lang="en-US" smtClean="0"/>
              <a:t>5/3/21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31F62-DE63-2347-BE5A-E272D6E7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7714D-9678-1E4E-AC77-0997C89F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4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4AA4-51C1-C845-BED0-81824458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5E7AB-0B92-E746-BC49-FE4D384C3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606CC-0FC2-E74A-B1D5-350B5C396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D33E4-F24A-7C4D-9534-8A79BE417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1DA2-7456-6545-A251-AB128B1B3740}" type="datetime1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36B22-E4B5-C545-B378-4CAA6056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BFD54-BC8D-4E44-811B-1B9911C6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0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8FA5A-2BE7-EB43-A949-B786B5E2C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B6BF54-E3C7-8D47-A851-7A0C452A6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C51C4-34E1-0846-A1A3-8E5AFCA7E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238C1-E875-FE43-8854-D9EA121A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7086-71CA-AB4E-83F1-7D5E225BD43E}" type="datetime1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34B08-C4BE-5A47-A385-044D1D6A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22EFF-1739-DD40-B3DB-5AD382372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8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E3B46A-5EE9-E145-ACA3-800916F6E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365126"/>
            <a:ext cx="10956235" cy="692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C28E7-535F-1746-901A-4BB229C0A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5557" y="1386840"/>
            <a:ext cx="10628243" cy="4790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6202B-C80A-7144-BD3B-CC17AA74B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50306-8690-5443-BFD2-27996FC1F00C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2B1DD-E39C-6E48-B000-E643B8753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8309D-5A83-144F-8245-F9BD49FCF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E96F52-95D8-6040-918D-C3ADC9CB3DDB}"/>
              </a:ext>
            </a:extLst>
          </p:cNvPr>
          <p:cNvSpPr/>
          <p:nvPr userDrawn="1"/>
        </p:nvSpPr>
        <p:spPr>
          <a:xfrm>
            <a:off x="397565" y="1057620"/>
            <a:ext cx="10956235" cy="187286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8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brunovdkraan?utm_source=medium&amp;utm_medium=referra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nsplash.com/?utm_source=medium&amp;utm_medium=referra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838512-5F10-974D-AC8C-CF353D225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4" y="13890"/>
            <a:ext cx="12049246" cy="68302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629D37-6F30-C148-A5CF-F09581FCA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622" y="1002111"/>
            <a:ext cx="9144000" cy="2387600"/>
          </a:xfrm>
        </p:spPr>
        <p:txBody>
          <a:bodyPr/>
          <a:lstStyle/>
          <a:p>
            <a:r>
              <a:rPr lang="en-US" dirty="0"/>
              <a:t>Graph &amp; Systems Thinking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E36A8-6D91-CE48-ADD8-C7832F11E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354" y="3873841"/>
            <a:ext cx="10187268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Systems Thinking to Guide Enterprise Knowledge Graph Adoption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Dan McCreary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3247B-8814-C741-9426-3974E26D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BB7FF6-443B-674C-86FB-43B650A2AE05}"/>
              </a:ext>
            </a:extLst>
          </p:cNvPr>
          <p:cNvSpPr txBox="1"/>
          <p:nvPr/>
        </p:nvSpPr>
        <p:spPr>
          <a:xfrm>
            <a:off x="1035767" y="8511494"/>
            <a:ext cx="1519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Dan McCreary</a:t>
            </a:r>
          </a:p>
        </p:txBody>
      </p:sp>
    </p:spTree>
    <p:extLst>
      <p:ext uri="{BB962C8B-B14F-4D97-AF65-F5344CB8AC3E}">
        <p14:creationId xmlns:p14="http://schemas.microsoft.com/office/powerpoint/2010/main" val="82796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21F2-723B-364A-9D9E-3B9142A4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Provider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32680-3070-CD44-A37B-9DCEA27D4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When our senior members call into our call centers to find a healthcare provider in their area, many of them </a:t>
            </a:r>
            <a:r>
              <a:rPr lang="en-US" b="1" i="1" dirty="0"/>
              <a:t>don’t drive</a:t>
            </a:r>
            <a:r>
              <a:rPr lang="en-US" i="1" dirty="0"/>
              <a:t>.  They only want providers that are on </a:t>
            </a:r>
            <a:r>
              <a:rPr lang="en-US" b="1" i="1" dirty="0"/>
              <a:t>bus routes</a:t>
            </a:r>
            <a:r>
              <a:rPr lang="en-US" i="1" dirty="0"/>
              <a:t>.  However, our current system does not store this information.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57276-8D01-9848-A51A-81AF88BD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2086A-0727-B045-A236-B2D11010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70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D50A-9C3A-F543-976C-EDE71FCC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r>
              <a:rPr lang="en-US" dirty="0" err="1"/>
              <a:t>Geospacial</a:t>
            </a:r>
            <a:r>
              <a:rPr lang="en-US" dirty="0"/>
              <a:t> Models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D5AD7-CFAD-044B-83FA-D1E77076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11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102961-2FB2-B748-8B2E-9441E9DA8018}"/>
              </a:ext>
            </a:extLst>
          </p:cNvPr>
          <p:cNvSpPr/>
          <p:nvPr/>
        </p:nvSpPr>
        <p:spPr>
          <a:xfrm>
            <a:off x="854372" y="3603710"/>
            <a:ext cx="1783080" cy="609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Address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CA1975-E84B-E04B-8361-965A121B8081}"/>
              </a:ext>
            </a:extLst>
          </p:cNvPr>
          <p:cNvSpPr/>
          <p:nvPr/>
        </p:nvSpPr>
        <p:spPr>
          <a:xfrm>
            <a:off x="823983" y="2505480"/>
            <a:ext cx="1783080" cy="609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Zip code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F18D5F-7F0A-504E-A46D-EF08BCC4E087}"/>
              </a:ext>
            </a:extLst>
          </p:cNvPr>
          <p:cNvSpPr/>
          <p:nvPr/>
        </p:nvSpPr>
        <p:spPr>
          <a:xfrm>
            <a:off x="3147060" y="2570970"/>
            <a:ext cx="1783080" cy="609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State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D60F56-B401-3C4C-A5C3-2C8219BB7E6A}"/>
              </a:ext>
            </a:extLst>
          </p:cNvPr>
          <p:cNvSpPr/>
          <p:nvPr/>
        </p:nvSpPr>
        <p:spPr>
          <a:xfrm>
            <a:off x="3299460" y="1470384"/>
            <a:ext cx="1783080" cy="609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Country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50C2B1-B295-9647-9CAF-66EFBAA372A1}"/>
              </a:ext>
            </a:extLst>
          </p:cNvPr>
          <p:cNvSpPr/>
          <p:nvPr/>
        </p:nvSpPr>
        <p:spPr>
          <a:xfrm>
            <a:off x="3457251" y="3472541"/>
            <a:ext cx="1783080" cy="609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City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C7E4E4AD-8AE3-754D-BD5E-AA46A7B19094}"/>
              </a:ext>
            </a:extLst>
          </p:cNvPr>
          <p:cNvSpPr/>
          <p:nvPr/>
        </p:nvSpPr>
        <p:spPr>
          <a:xfrm>
            <a:off x="3292240" y="1874977"/>
            <a:ext cx="4580982" cy="3955686"/>
          </a:xfrm>
          <a:custGeom>
            <a:avLst/>
            <a:gdLst>
              <a:gd name="connsiteX0" fmla="*/ 3729081 w 4585877"/>
              <a:gd name="connsiteY0" fmla="*/ 313827 h 3962444"/>
              <a:gd name="connsiteX1" fmla="*/ 3119481 w 4585877"/>
              <a:gd name="connsiteY1" fmla="*/ 1184684 h 3962444"/>
              <a:gd name="connsiteX2" fmla="*/ 2327001 w 4585877"/>
              <a:gd name="connsiteY2" fmla="*/ 2003290 h 3962444"/>
              <a:gd name="connsiteX3" fmla="*/ 1412601 w 4585877"/>
              <a:gd name="connsiteY3" fmla="*/ 2699976 h 3962444"/>
              <a:gd name="connsiteX4" fmla="*/ 437241 w 4585877"/>
              <a:gd name="connsiteY4" fmla="*/ 3109279 h 3962444"/>
              <a:gd name="connsiteX5" fmla="*/ 1813 w 4585877"/>
              <a:gd name="connsiteY5" fmla="*/ 3448913 h 3962444"/>
              <a:gd name="connsiteX6" fmla="*/ 271779 w 4585877"/>
              <a:gd name="connsiteY6" fmla="*/ 3535999 h 3962444"/>
              <a:gd name="connsiteX7" fmla="*/ 10521 w 4585877"/>
              <a:gd name="connsiteY7" fmla="*/ 3901759 h 3962444"/>
              <a:gd name="connsiteX8" fmla="*/ 480784 w 4585877"/>
              <a:gd name="connsiteY8" fmla="*/ 3901759 h 3962444"/>
              <a:gd name="connsiteX9" fmla="*/ 1795779 w 4585877"/>
              <a:gd name="connsiteY9" fmla="*/ 3309576 h 3962444"/>
              <a:gd name="connsiteX10" fmla="*/ 3058521 w 4585877"/>
              <a:gd name="connsiteY10" fmla="*/ 2438719 h 3962444"/>
              <a:gd name="connsiteX11" fmla="*/ 3833584 w 4585877"/>
              <a:gd name="connsiteY11" fmla="*/ 1681073 h 3962444"/>
              <a:gd name="connsiteX12" fmla="*/ 4347390 w 4585877"/>
              <a:gd name="connsiteY12" fmla="*/ 949553 h 3962444"/>
              <a:gd name="connsiteX13" fmla="*/ 4556396 w 4585877"/>
              <a:gd name="connsiteY13" fmla="*/ 418330 h 3962444"/>
              <a:gd name="connsiteX14" fmla="*/ 4556396 w 4585877"/>
              <a:gd name="connsiteY14" fmla="*/ 26444 h 3962444"/>
              <a:gd name="connsiteX15" fmla="*/ 4295139 w 4585877"/>
              <a:gd name="connsiteY15" fmla="*/ 235450 h 3962444"/>
              <a:gd name="connsiteX16" fmla="*/ 4216761 w 4585877"/>
              <a:gd name="connsiteY16" fmla="*/ 61279 h 3962444"/>
              <a:gd name="connsiteX17" fmla="*/ 4042590 w 4585877"/>
              <a:gd name="connsiteY17" fmla="*/ 235450 h 3962444"/>
              <a:gd name="connsiteX18" fmla="*/ 3894544 w 4585877"/>
              <a:gd name="connsiteY18" fmla="*/ 319 h 3962444"/>
              <a:gd name="connsiteX19" fmla="*/ 3729081 w 4585877"/>
              <a:gd name="connsiteY19" fmla="*/ 313827 h 3962444"/>
              <a:gd name="connsiteX0" fmla="*/ 3721501 w 4578297"/>
              <a:gd name="connsiteY0" fmla="*/ 313827 h 3962444"/>
              <a:gd name="connsiteX1" fmla="*/ 3111901 w 4578297"/>
              <a:gd name="connsiteY1" fmla="*/ 1184684 h 3962444"/>
              <a:gd name="connsiteX2" fmla="*/ 2319421 w 4578297"/>
              <a:gd name="connsiteY2" fmla="*/ 2003290 h 3962444"/>
              <a:gd name="connsiteX3" fmla="*/ 1405021 w 4578297"/>
              <a:gd name="connsiteY3" fmla="*/ 2699976 h 3962444"/>
              <a:gd name="connsiteX4" fmla="*/ 429661 w 4578297"/>
              <a:gd name="connsiteY4" fmla="*/ 3109279 h 3962444"/>
              <a:gd name="connsiteX5" fmla="*/ 63901 w 4578297"/>
              <a:gd name="connsiteY5" fmla="*/ 3353119 h 3962444"/>
              <a:gd name="connsiteX6" fmla="*/ 264199 w 4578297"/>
              <a:gd name="connsiteY6" fmla="*/ 3535999 h 3962444"/>
              <a:gd name="connsiteX7" fmla="*/ 2941 w 4578297"/>
              <a:gd name="connsiteY7" fmla="*/ 3901759 h 3962444"/>
              <a:gd name="connsiteX8" fmla="*/ 473204 w 4578297"/>
              <a:gd name="connsiteY8" fmla="*/ 3901759 h 3962444"/>
              <a:gd name="connsiteX9" fmla="*/ 1788199 w 4578297"/>
              <a:gd name="connsiteY9" fmla="*/ 3309576 h 3962444"/>
              <a:gd name="connsiteX10" fmla="*/ 3050941 w 4578297"/>
              <a:gd name="connsiteY10" fmla="*/ 2438719 h 3962444"/>
              <a:gd name="connsiteX11" fmla="*/ 3826004 w 4578297"/>
              <a:gd name="connsiteY11" fmla="*/ 1681073 h 3962444"/>
              <a:gd name="connsiteX12" fmla="*/ 4339810 w 4578297"/>
              <a:gd name="connsiteY12" fmla="*/ 949553 h 3962444"/>
              <a:gd name="connsiteX13" fmla="*/ 4548816 w 4578297"/>
              <a:gd name="connsiteY13" fmla="*/ 418330 h 3962444"/>
              <a:gd name="connsiteX14" fmla="*/ 4548816 w 4578297"/>
              <a:gd name="connsiteY14" fmla="*/ 26444 h 3962444"/>
              <a:gd name="connsiteX15" fmla="*/ 4287559 w 4578297"/>
              <a:gd name="connsiteY15" fmla="*/ 235450 h 3962444"/>
              <a:gd name="connsiteX16" fmla="*/ 4209181 w 4578297"/>
              <a:gd name="connsiteY16" fmla="*/ 61279 h 3962444"/>
              <a:gd name="connsiteX17" fmla="*/ 4035010 w 4578297"/>
              <a:gd name="connsiteY17" fmla="*/ 235450 h 3962444"/>
              <a:gd name="connsiteX18" fmla="*/ 3886964 w 4578297"/>
              <a:gd name="connsiteY18" fmla="*/ 319 h 3962444"/>
              <a:gd name="connsiteX19" fmla="*/ 3721501 w 4578297"/>
              <a:gd name="connsiteY19" fmla="*/ 313827 h 3962444"/>
              <a:gd name="connsiteX0" fmla="*/ 3724275 w 4581071"/>
              <a:gd name="connsiteY0" fmla="*/ 313827 h 3955686"/>
              <a:gd name="connsiteX1" fmla="*/ 3114675 w 4581071"/>
              <a:gd name="connsiteY1" fmla="*/ 1184684 h 3955686"/>
              <a:gd name="connsiteX2" fmla="*/ 2322195 w 4581071"/>
              <a:gd name="connsiteY2" fmla="*/ 2003290 h 3955686"/>
              <a:gd name="connsiteX3" fmla="*/ 1407795 w 4581071"/>
              <a:gd name="connsiteY3" fmla="*/ 2699976 h 3955686"/>
              <a:gd name="connsiteX4" fmla="*/ 432435 w 4581071"/>
              <a:gd name="connsiteY4" fmla="*/ 3109279 h 3955686"/>
              <a:gd name="connsiteX5" fmla="*/ 66675 w 4581071"/>
              <a:gd name="connsiteY5" fmla="*/ 3353119 h 3955686"/>
              <a:gd name="connsiteX6" fmla="*/ 206013 w 4581071"/>
              <a:gd name="connsiteY6" fmla="*/ 3666627 h 3955686"/>
              <a:gd name="connsiteX7" fmla="*/ 5715 w 4581071"/>
              <a:gd name="connsiteY7" fmla="*/ 3901759 h 3955686"/>
              <a:gd name="connsiteX8" fmla="*/ 475978 w 4581071"/>
              <a:gd name="connsiteY8" fmla="*/ 3901759 h 3955686"/>
              <a:gd name="connsiteX9" fmla="*/ 1790973 w 4581071"/>
              <a:gd name="connsiteY9" fmla="*/ 3309576 h 3955686"/>
              <a:gd name="connsiteX10" fmla="*/ 3053715 w 4581071"/>
              <a:gd name="connsiteY10" fmla="*/ 2438719 h 3955686"/>
              <a:gd name="connsiteX11" fmla="*/ 3828778 w 4581071"/>
              <a:gd name="connsiteY11" fmla="*/ 1681073 h 3955686"/>
              <a:gd name="connsiteX12" fmla="*/ 4342584 w 4581071"/>
              <a:gd name="connsiteY12" fmla="*/ 949553 h 3955686"/>
              <a:gd name="connsiteX13" fmla="*/ 4551590 w 4581071"/>
              <a:gd name="connsiteY13" fmla="*/ 418330 h 3955686"/>
              <a:gd name="connsiteX14" fmla="*/ 4551590 w 4581071"/>
              <a:gd name="connsiteY14" fmla="*/ 26444 h 3955686"/>
              <a:gd name="connsiteX15" fmla="*/ 4290333 w 4581071"/>
              <a:gd name="connsiteY15" fmla="*/ 235450 h 3955686"/>
              <a:gd name="connsiteX16" fmla="*/ 4211955 w 4581071"/>
              <a:gd name="connsiteY16" fmla="*/ 61279 h 3955686"/>
              <a:gd name="connsiteX17" fmla="*/ 4037784 w 4581071"/>
              <a:gd name="connsiteY17" fmla="*/ 235450 h 3955686"/>
              <a:gd name="connsiteX18" fmla="*/ 3889738 w 4581071"/>
              <a:gd name="connsiteY18" fmla="*/ 319 h 3955686"/>
              <a:gd name="connsiteX19" fmla="*/ 3724275 w 4581071"/>
              <a:gd name="connsiteY19" fmla="*/ 313827 h 3955686"/>
              <a:gd name="connsiteX0" fmla="*/ 3723358 w 4580154"/>
              <a:gd name="connsiteY0" fmla="*/ 313827 h 3955686"/>
              <a:gd name="connsiteX1" fmla="*/ 3113758 w 4580154"/>
              <a:gd name="connsiteY1" fmla="*/ 1184684 h 3955686"/>
              <a:gd name="connsiteX2" fmla="*/ 2321278 w 4580154"/>
              <a:gd name="connsiteY2" fmla="*/ 2003290 h 3955686"/>
              <a:gd name="connsiteX3" fmla="*/ 1406878 w 4580154"/>
              <a:gd name="connsiteY3" fmla="*/ 2699976 h 3955686"/>
              <a:gd name="connsiteX4" fmla="*/ 431518 w 4580154"/>
              <a:gd name="connsiteY4" fmla="*/ 3109279 h 3955686"/>
              <a:gd name="connsiteX5" fmla="*/ 65758 w 4580154"/>
              <a:gd name="connsiteY5" fmla="*/ 3353119 h 3955686"/>
              <a:gd name="connsiteX6" fmla="*/ 205096 w 4580154"/>
              <a:gd name="connsiteY6" fmla="*/ 3666627 h 3955686"/>
              <a:gd name="connsiteX7" fmla="*/ 4798 w 4580154"/>
              <a:gd name="connsiteY7" fmla="*/ 3901759 h 3955686"/>
              <a:gd name="connsiteX8" fmla="*/ 475061 w 4580154"/>
              <a:gd name="connsiteY8" fmla="*/ 3901759 h 3955686"/>
              <a:gd name="connsiteX9" fmla="*/ 1790056 w 4580154"/>
              <a:gd name="connsiteY9" fmla="*/ 3309576 h 3955686"/>
              <a:gd name="connsiteX10" fmla="*/ 3052798 w 4580154"/>
              <a:gd name="connsiteY10" fmla="*/ 2438719 h 3955686"/>
              <a:gd name="connsiteX11" fmla="*/ 3827861 w 4580154"/>
              <a:gd name="connsiteY11" fmla="*/ 1681073 h 3955686"/>
              <a:gd name="connsiteX12" fmla="*/ 4341667 w 4580154"/>
              <a:gd name="connsiteY12" fmla="*/ 949553 h 3955686"/>
              <a:gd name="connsiteX13" fmla="*/ 4550673 w 4580154"/>
              <a:gd name="connsiteY13" fmla="*/ 418330 h 3955686"/>
              <a:gd name="connsiteX14" fmla="*/ 4550673 w 4580154"/>
              <a:gd name="connsiteY14" fmla="*/ 26444 h 3955686"/>
              <a:gd name="connsiteX15" fmla="*/ 4289416 w 4580154"/>
              <a:gd name="connsiteY15" fmla="*/ 235450 h 3955686"/>
              <a:gd name="connsiteX16" fmla="*/ 4211038 w 4580154"/>
              <a:gd name="connsiteY16" fmla="*/ 61279 h 3955686"/>
              <a:gd name="connsiteX17" fmla="*/ 4036867 w 4580154"/>
              <a:gd name="connsiteY17" fmla="*/ 235450 h 3955686"/>
              <a:gd name="connsiteX18" fmla="*/ 3888821 w 4580154"/>
              <a:gd name="connsiteY18" fmla="*/ 319 h 3955686"/>
              <a:gd name="connsiteX19" fmla="*/ 3723358 w 4580154"/>
              <a:gd name="connsiteY19" fmla="*/ 313827 h 3955686"/>
              <a:gd name="connsiteX0" fmla="*/ 3723358 w 4580154"/>
              <a:gd name="connsiteY0" fmla="*/ 313827 h 3955686"/>
              <a:gd name="connsiteX1" fmla="*/ 3113758 w 4580154"/>
              <a:gd name="connsiteY1" fmla="*/ 1184684 h 3955686"/>
              <a:gd name="connsiteX2" fmla="*/ 2321278 w 4580154"/>
              <a:gd name="connsiteY2" fmla="*/ 2003290 h 3955686"/>
              <a:gd name="connsiteX3" fmla="*/ 1406878 w 4580154"/>
              <a:gd name="connsiteY3" fmla="*/ 2699976 h 3955686"/>
              <a:gd name="connsiteX4" fmla="*/ 431518 w 4580154"/>
              <a:gd name="connsiteY4" fmla="*/ 3109279 h 3955686"/>
              <a:gd name="connsiteX5" fmla="*/ 152843 w 4580154"/>
              <a:gd name="connsiteY5" fmla="*/ 3248616 h 3955686"/>
              <a:gd name="connsiteX6" fmla="*/ 65758 w 4580154"/>
              <a:gd name="connsiteY6" fmla="*/ 3353119 h 3955686"/>
              <a:gd name="connsiteX7" fmla="*/ 205096 w 4580154"/>
              <a:gd name="connsiteY7" fmla="*/ 3666627 h 3955686"/>
              <a:gd name="connsiteX8" fmla="*/ 4798 w 4580154"/>
              <a:gd name="connsiteY8" fmla="*/ 3901759 h 3955686"/>
              <a:gd name="connsiteX9" fmla="*/ 475061 w 4580154"/>
              <a:gd name="connsiteY9" fmla="*/ 3901759 h 3955686"/>
              <a:gd name="connsiteX10" fmla="*/ 1790056 w 4580154"/>
              <a:gd name="connsiteY10" fmla="*/ 3309576 h 3955686"/>
              <a:gd name="connsiteX11" fmla="*/ 3052798 w 4580154"/>
              <a:gd name="connsiteY11" fmla="*/ 2438719 h 3955686"/>
              <a:gd name="connsiteX12" fmla="*/ 3827861 w 4580154"/>
              <a:gd name="connsiteY12" fmla="*/ 1681073 h 3955686"/>
              <a:gd name="connsiteX13" fmla="*/ 4341667 w 4580154"/>
              <a:gd name="connsiteY13" fmla="*/ 949553 h 3955686"/>
              <a:gd name="connsiteX14" fmla="*/ 4550673 w 4580154"/>
              <a:gd name="connsiteY14" fmla="*/ 418330 h 3955686"/>
              <a:gd name="connsiteX15" fmla="*/ 4550673 w 4580154"/>
              <a:gd name="connsiteY15" fmla="*/ 26444 h 3955686"/>
              <a:gd name="connsiteX16" fmla="*/ 4289416 w 4580154"/>
              <a:gd name="connsiteY16" fmla="*/ 235450 h 3955686"/>
              <a:gd name="connsiteX17" fmla="*/ 4211038 w 4580154"/>
              <a:gd name="connsiteY17" fmla="*/ 61279 h 3955686"/>
              <a:gd name="connsiteX18" fmla="*/ 4036867 w 4580154"/>
              <a:gd name="connsiteY18" fmla="*/ 235450 h 3955686"/>
              <a:gd name="connsiteX19" fmla="*/ 3888821 w 4580154"/>
              <a:gd name="connsiteY19" fmla="*/ 319 h 3955686"/>
              <a:gd name="connsiteX20" fmla="*/ 3723358 w 4580154"/>
              <a:gd name="connsiteY20" fmla="*/ 313827 h 3955686"/>
              <a:gd name="connsiteX0" fmla="*/ 3723358 w 4580154"/>
              <a:gd name="connsiteY0" fmla="*/ 313827 h 3955686"/>
              <a:gd name="connsiteX1" fmla="*/ 3113758 w 4580154"/>
              <a:gd name="connsiteY1" fmla="*/ 1184684 h 3955686"/>
              <a:gd name="connsiteX2" fmla="*/ 2321278 w 4580154"/>
              <a:gd name="connsiteY2" fmla="*/ 2003290 h 3955686"/>
              <a:gd name="connsiteX3" fmla="*/ 1406878 w 4580154"/>
              <a:gd name="connsiteY3" fmla="*/ 2699976 h 3955686"/>
              <a:gd name="connsiteX4" fmla="*/ 431518 w 4580154"/>
              <a:gd name="connsiteY4" fmla="*/ 3109279 h 3955686"/>
              <a:gd name="connsiteX5" fmla="*/ 327015 w 4580154"/>
              <a:gd name="connsiteY5" fmla="*/ 3318285 h 3955686"/>
              <a:gd name="connsiteX6" fmla="*/ 65758 w 4580154"/>
              <a:gd name="connsiteY6" fmla="*/ 3353119 h 3955686"/>
              <a:gd name="connsiteX7" fmla="*/ 205096 w 4580154"/>
              <a:gd name="connsiteY7" fmla="*/ 3666627 h 3955686"/>
              <a:gd name="connsiteX8" fmla="*/ 4798 w 4580154"/>
              <a:gd name="connsiteY8" fmla="*/ 3901759 h 3955686"/>
              <a:gd name="connsiteX9" fmla="*/ 475061 w 4580154"/>
              <a:gd name="connsiteY9" fmla="*/ 3901759 h 3955686"/>
              <a:gd name="connsiteX10" fmla="*/ 1790056 w 4580154"/>
              <a:gd name="connsiteY10" fmla="*/ 3309576 h 3955686"/>
              <a:gd name="connsiteX11" fmla="*/ 3052798 w 4580154"/>
              <a:gd name="connsiteY11" fmla="*/ 2438719 h 3955686"/>
              <a:gd name="connsiteX12" fmla="*/ 3827861 w 4580154"/>
              <a:gd name="connsiteY12" fmla="*/ 1681073 h 3955686"/>
              <a:gd name="connsiteX13" fmla="*/ 4341667 w 4580154"/>
              <a:gd name="connsiteY13" fmla="*/ 949553 h 3955686"/>
              <a:gd name="connsiteX14" fmla="*/ 4550673 w 4580154"/>
              <a:gd name="connsiteY14" fmla="*/ 418330 h 3955686"/>
              <a:gd name="connsiteX15" fmla="*/ 4550673 w 4580154"/>
              <a:gd name="connsiteY15" fmla="*/ 26444 h 3955686"/>
              <a:gd name="connsiteX16" fmla="*/ 4289416 w 4580154"/>
              <a:gd name="connsiteY16" fmla="*/ 235450 h 3955686"/>
              <a:gd name="connsiteX17" fmla="*/ 4211038 w 4580154"/>
              <a:gd name="connsiteY17" fmla="*/ 61279 h 3955686"/>
              <a:gd name="connsiteX18" fmla="*/ 4036867 w 4580154"/>
              <a:gd name="connsiteY18" fmla="*/ 235450 h 3955686"/>
              <a:gd name="connsiteX19" fmla="*/ 3888821 w 4580154"/>
              <a:gd name="connsiteY19" fmla="*/ 319 h 3955686"/>
              <a:gd name="connsiteX20" fmla="*/ 3723358 w 4580154"/>
              <a:gd name="connsiteY20" fmla="*/ 313827 h 3955686"/>
              <a:gd name="connsiteX0" fmla="*/ 3724186 w 4580982"/>
              <a:gd name="connsiteY0" fmla="*/ 313827 h 3955686"/>
              <a:gd name="connsiteX1" fmla="*/ 3114586 w 4580982"/>
              <a:gd name="connsiteY1" fmla="*/ 1184684 h 3955686"/>
              <a:gd name="connsiteX2" fmla="*/ 2322106 w 4580982"/>
              <a:gd name="connsiteY2" fmla="*/ 2003290 h 3955686"/>
              <a:gd name="connsiteX3" fmla="*/ 1407706 w 4580982"/>
              <a:gd name="connsiteY3" fmla="*/ 2699976 h 3955686"/>
              <a:gd name="connsiteX4" fmla="*/ 432346 w 4580982"/>
              <a:gd name="connsiteY4" fmla="*/ 3109279 h 3955686"/>
              <a:gd name="connsiteX5" fmla="*/ 327843 w 4580982"/>
              <a:gd name="connsiteY5" fmla="*/ 3318285 h 3955686"/>
              <a:gd name="connsiteX6" fmla="*/ 40461 w 4580982"/>
              <a:gd name="connsiteY6" fmla="*/ 3405370 h 3955686"/>
              <a:gd name="connsiteX7" fmla="*/ 205924 w 4580982"/>
              <a:gd name="connsiteY7" fmla="*/ 3666627 h 3955686"/>
              <a:gd name="connsiteX8" fmla="*/ 5626 w 4580982"/>
              <a:gd name="connsiteY8" fmla="*/ 3901759 h 3955686"/>
              <a:gd name="connsiteX9" fmla="*/ 475889 w 4580982"/>
              <a:gd name="connsiteY9" fmla="*/ 3901759 h 3955686"/>
              <a:gd name="connsiteX10" fmla="*/ 1790884 w 4580982"/>
              <a:gd name="connsiteY10" fmla="*/ 3309576 h 3955686"/>
              <a:gd name="connsiteX11" fmla="*/ 3053626 w 4580982"/>
              <a:gd name="connsiteY11" fmla="*/ 2438719 h 3955686"/>
              <a:gd name="connsiteX12" fmla="*/ 3828689 w 4580982"/>
              <a:gd name="connsiteY12" fmla="*/ 1681073 h 3955686"/>
              <a:gd name="connsiteX13" fmla="*/ 4342495 w 4580982"/>
              <a:gd name="connsiteY13" fmla="*/ 949553 h 3955686"/>
              <a:gd name="connsiteX14" fmla="*/ 4551501 w 4580982"/>
              <a:gd name="connsiteY14" fmla="*/ 418330 h 3955686"/>
              <a:gd name="connsiteX15" fmla="*/ 4551501 w 4580982"/>
              <a:gd name="connsiteY15" fmla="*/ 26444 h 3955686"/>
              <a:gd name="connsiteX16" fmla="*/ 4290244 w 4580982"/>
              <a:gd name="connsiteY16" fmla="*/ 235450 h 3955686"/>
              <a:gd name="connsiteX17" fmla="*/ 4211866 w 4580982"/>
              <a:gd name="connsiteY17" fmla="*/ 61279 h 3955686"/>
              <a:gd name="connsiteX18" fmla="*/ 4037695 w 4580982"/>
              <a:gd name="connsiteY18" fmla="*/ 235450 h 3955686"/>
              <a:gd name="connsiteX19" fmla="*/ 3889649 w 4580982"/>
              <a:gd name="connsiteY19" fmla="*/ 319 h 3955686"/>
              <a:gd name="connsiteX20" fmla="*/ 3724186 w 4580982"/>
              <a:gd name="connsiteY20" fmla="*/ 313827 h 3955686"/>
              <a:gd name="connsiteX0" fmla="*/ 3724186 w 4580982"/>
              <a:gd name="connsiteY0" fmla="*/ 313827 h 3955686"/>
              <a:gd name="connsiteX1" fmla="*/ 3114586 w 4580982"/>
              <a:gd name="connsiteY1" fmla="*/ 1184684 h 3955686"/>
              <a:gd name="connsiteX2" fmla="*/ 2322106 w 4580982"/>
              <a:gd name="connsiteY2" fmla="*/ 2003290 h 3955686"/>
              <a:gd name="connsiteX3" fmla="*/ 1407706 w 4580982"/>
              <a:gd name="connsiteY3" fmla="*/ 2699976 h 3955686"/>
              <a:gd name="connsiteX4" fmla="*/ 362677 w 4580982"/>
              <a:gd name="connsiteY4" fmla="*/ 3117988 h 3955686"/>
              <a:gd name="connsiteX5" fmla="*/ 327843 w 4580982"/>
              <a:gd name="connsiteY5" fmla="*/ 3318285 h 3955686"/>
              <a:gd name="connsiteX6" fmla="*/ 40461 w 4580982"/>
              <a:gd name="connsiteY6" fmla="*/ 3405370 h 3955686"/>
              <a:gd name="connsiteX7" fmla="*/ 205924 w 4580982"/>
              <a:gd name="connsiteY7" fmla="*/ 3666627 h 3955686"/>
              <a:gd name="connsiteX8" fmla="*/ 5626 w 4580982"/>
              <a:gd name="connsiteY8" fmla="*/ 3901759 h 3955686"/>
              <a:gd name="connsiteX9" fmla="*/ 475889 w 4580982"/>
              <a:gd name="connsiteY9" fmla="*/ 3901759 h 3955686"/>
              <a:gd name="connsiteX10" fmla="*/ 1790884 w 4580982"/>
              <a:gd name="connsiteY10" fmla="*/ 3309576 h 3955686"/>
              <a:gd name="connsiteX11" fmla="*/ 3053626 w 4580982"/>
              <a:gd name="connsiteY11" fmla="*/ 2438719 h 3955686"/>
              <a:gd name="connsiteX12" fmla="*/ 3828689 w 4580982"/>
              <a:gd name="connsiteY12" fmla="*/ 1681073 h 3955686"/>
              <a:gd name="connsiteX13" fmla="*/ 4342495 w 4580982"/>
              <a:gd name="connsiteY13" fmla="*/ 949553 h 3955686"/>
              <a:gd name="connsiteX14" fmla="*/ 4551501 w 4580982"/>
              <a:gd name="connsiteY14" fmla="*/ 418330 h 3955686"/>
              <a:gd name="connsiteX15" fmla="*/ 4551501 w 4580982"/>
              <a:gd name="connsiteY15" fmla="*/ 26444 h 3955686"/>
              <a:gd name="connsiteX16" fmla="*/ 4290244 w 4580982"/>
              <a:gd name="connsiteY16" fmla="*/ 235450 h 3955686"/>
              <a:gd name="connsiteX17" fmla="*/ 4211866 w 4580982"/>
              <a:gd name="connsiteY17" fmla="*/ 61279 h 3955686"/>
              <a:gd name="connsiteX18" fmla="*/ 4037695 w 4580982"/>
              <a:gd name="connsiteY18" fmla="*/ 235450 h 3955686"/>
              <a:gd name="connsiteX19" fmla="*/ 3889649 w 4580982"/>
              <a:gd name="connsiteY19" fmla="*/ 319 h 3955686"/>
              <a:gd name="connsiteX20" fmla="*/ 3724186 w 4580982"/>
              <a:gd name="connsiteY20" fmla="*/ 313827 h 3955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80982" h="3955686">
                <a:moveTo>
                  <a:pt x="3724186" y="313827"/>
                </a:moveTo>
                <a:cubicBezTo>
                  <a:pt x="3595009" y="511221"/>
                  <a:pt x="3348266" y="903107"/>
                  <a:pt x="3114586" y="1184684"/>
                </a:cubicBezTo>
                <a:cubicBezTo>
                  <a:pt x="2880906" y="1466261"/>
                  <a:pt x="2606586" y="1750741"/>
                  <a:pt x="2322106" y="2003290"/>
                </a:cubicBezTo>
                <a:cubicBezTo>
                  <a:pt x="2037626" y="2255839"/>
                  <a:pt x="1734277" y="2514193"/>
                  <a:pt x="1407706" y="2699976"/>
                </a:cubicBezTo>
                <a:cubicBezTo>
                  <a:pt x="1081135" y="2885759"/>
                  <a:pt x="542654" y="3014937"/>
                  <a:pt x="362677" y="3117988"/>
                </a:cubicBezTo>
                <a:cubicBezTo>
                  <a:pt x="182700" y="3221039"/>
                  <a:pt x="388803" y="3277645"/>
                  <a:pt x="327843" y="3318285"/>
                </a:cubicBezTo>
                <a:cubicBezTo>
                  <a:pt x="266883" y="3358925"/>
                  <a:pt x="60781" y="3347313"/>
                  <a:pt x="40461" y="3405370"/>
                </a:cubicBezTo>
                <a:cubicBezTo>
                  <a:pt x="20141" y="3463427"/>
                  <a:pt x="211730" y="3583896"/>
                  <a:pt x="205924" y="3666627"/>
                </a:cubicBezTo>
                <a:cubicBezTo>
                  <a:pt x="200118" y="3749358"/>
                  <a:pt x="-39368" y="3862570"/>
                  <a:pt x="5626" y="3901759"/>
                </a:cubicBezTo>
                <a:cubicBezTo>
                  <a:pt x="50620" y="3940948"/>
                  <a:pt x="178346" y="4000456"/>
                  <a:pt x="475889" y="3901759"/>
                </a:cubicBezTo>
                <a:cubicBezTo>
                  <a:pt x="773432" y="3803062"/>
                  <a:pt x="1361261" y="3553416"/>
                  <a:pt x="1790884" y="3309576"/>
                </a:cubicBezTo>
                <a:cubicBezTo>
                  <a:pt x="2220507" y="3065736"/>
                  <a:pt x="2713992" y="2710136"/>
                  <a:pt x="3053626" y="2438719"/>
                </a:cubicBezTo>
                <a:cubicBezTo>
                  <a:pt x="3393260" y="2167302"/>
                  <a:pt x="3613877" y="1929267"/>
                  <a:pt x="3828689" y="1681073"/>
                </a:cubicBezTo>
                <a:cubicBezTo>
                  <a:pt x="4043501" y="1432879"/>
                  <a:pt x="4222026" y="1160010"/>
                  <a:pt x="4342495" y="949553"/>
                </a:cubicBezTo>
                <a:cubicBezTo>
                  <a:pt x="4462964" y="739096"/>
                  <a:pt x="4516667" y="572182"/>
                  <a:pt x="4551501" y="418330"/>
                </a:cubicBezTo>
                <a:cubicBezTo>
                  <a:pt x="4586335" y="264478"/>
                  <a:pt x="4595044" y="56924"/>
                  <a:pt x="4551501" y="26444"/>
                </a:cubicBezTo>
                <a:cubicBezTo>
                  <a:pt x="4507958" y="-4036"/>
                  <a:pt x="4346850" y="229644"/>
                  <a:pt x="4290244" y="235450"/>
                </a:cubicBezTo>
                <a:cubicBezTo>
                  <a:pt x="4233638" y="241256"/>
                  <a:pt x="4253957" y="61279"/>
                  <a:pt x="4211866" y="61279"/>
                </a:cubicBezTo>
                <a:cubicBezTo>
                  <a:pt x="4169775" y="61279"/>
                  <a:pt x="4091398" y="245610"/>
                  <a:pt x="4037695" y="235450"/>
                </a:cubicBezTo>
                <a:cubicBezTo>
                  <a:pt x="3983992" y="225290"/>
                  <a:pt x="3941901" y="-9841"/>
                  <a:pt x="3889649" y="319"/>
                </a:cubicBezTo>
                <a:cubicBezTo>
                  <a:pt x="3837398" y="10479"/>
                  <a:pt x="3853363" y="116433"/>
                  <a:pt x="3724186" y="31382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CEA001-248D-9440-A3FB-855E45EDCCB1}"/>
              </a:ext>
            </a:extLst>
          </p:cNvPr>
          <p:cNvSpPr/>
          <p:nvPr/>
        </p:nvSpPr>
        <p:spPr>
          <a:xfrm rot="19175529">
            <a:off x="3199121" y="3072494"/>
            <a:ext cx="4847929" cy="128417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EDGE OF CHAOS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6ECB695-E3AC-2C44-B753-AD12431DAA6D}"/>
              </a:ext>
            </a:extLst>
          </p:cNvPr>
          <p:cNvSpPr/>
          <p:nvPr/>
        </p:nvSpPr>
        <p:spPr>
          <a:xfrm>
            <a:off x="8262241" y="2145127"/>
            <a:ext cx="1928505" cy="7056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Regions?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048FEA7-B135-C441-921C-0FE6DEBD231A}"/>
              </a:ext>
            </a:extLst>
          </p:cNvPr>
          <p:cNvSpPr/>
          <p:nvPr/>
        </p:nvSpPr>
        <p:spPr>
          <a:xfrm>
            <a:off x="7434425" y="3133801"/>
            <a:ext cx="3375592" cy="87344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Metropolitan Areas?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AA0FE5E-83B2-D848-982B-61B745FDDE3C}"/>
              </a:ext>
            </a:extLst>
          </p:cNvPr>
          <p:cNvSpPr/>
          <p:nvPr/>
        </p:nvSpPr>
        <p:spPr>
          <a:xfrm>
            <a:off x="6549664" y="4184211"/>
            <a:ext cx="2937476" cy="85833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Watersheds?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8F1BB3-BD55-E940-B319-E47C7DA32131}"/>
              </a:ext>
            </a:extLst>
          </p:cNvPr>
          <p:cNvCxnSpPr>
            <a:cxnSpLocks/>
            <a:stCxn id="6" idx="0"/>
            <a:endCxn id="7" idx="4"/>
          </p:cNvCxnSpPr>
          <p:nvPr/>
        </p:nvCxnSpPr>
        <p:spPr>
          <a:xfrm flipH="1" flipV="1">
            <a:off x="1715523" y="3115080"/>
            <a:ext cx="30389" cy="4886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157B51-1A9A-BF4B-BFD2-D6A928397E10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2376326" y="3091296"/>
            <a:ext cx="1031860" cy="6016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8ABDD75-CFA6-774B-BA25-CD60F1F14AB3}"/>
              </a:ext>
            </a:extLst>
          </p:cNvPr>
          <p:cNvCxnSpPr>
            <a:cxnSpLocks/>
            <a:stCxn id="10" idx="0"/>
            <a:endCxn id="8" idx="4"/>
          </p:cNvCxnSpPr>
          <p:nvPr/>
        </p:nvCxnSpPr>
        <p:spPr>
          <a:xfrm flipH="1" flipV="1">
            <a:off x="4038600" y="3180570"/>
            <a:ext cx="310191" cy="2919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8DFC25-7882-5D46-93F7-4DE5FA5C1044}"/>
              </a:ext>
            </a:extLst>
          </p:cNvPr>
          <p:cNvCxnSpPr>
            <a:cxnSpLocks/>
            <a:stCxn id="10" idx="2"/>
            <a:endCxn id="6" idx="6"/>
          </p:cNvCxnSpPr>
          <p:nvPr/>
        </p:nvCxnSpPr>
        <p:spPr>
          <a:xfrm flipH="1">
            <a:off x="2637452" y="3777341"/>
            <a:ext cx="819799" cy="1311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F73D7C1-0BC7-2F42-82A1-300F9C474ED7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V="1">
            <a:off x="4038600" y="2079984"/>
            <a:ext cx="152400" cy="4909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4595EFD-8249-E240-BAF8-2D7D87C33C8D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607063" y="2810280"/>
            <a:ext cx="539997" cy="654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F736A475-0063-1F49-B499-F0E0432F23F1}"/>
              </a:ext>
            </a:extLst>
          </p:cNvPr>
          <p:cNvSpPr/>
          <p:nvPr/>
        </p:nvSpPr>
        <p:spPr>
          <a:xfrm>
            <a:off x="4930140" y="5128916"/>
            <a:ext cx="1958340" cy="82066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Roads?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B8B0C78-AD91-E54B-996A-08D1AFDCED8A}"/>
              </a:ext>
            </a:extLst>
          </p:cNvPr>
          <p:cNvSpPr/>
          <p:nvPr/>
        </p:nvSpPr>
        <p:spPr>
          <a:xfrm>
            <a:off x="7043001" y="5261993"/>
            <a:ext cx="2399219" cy="82066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Bus Routes?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E8B802-589B-3E47-9FE0-1471DD0C23F5}"/>
              </a:ext>
            </a:extLst>
          </p:cNvPr>
          <p:cNvSpPr txBox="1"/>
          <p:nvPr/>
        </p:nvSpPr>
        <p:spPr>
          <a:xfrm>
            <a:off x="1144189" y="4461274"/>
            <a:ext cx="24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you have modeled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D71B74-5E45-DA49-A40D-6778BCC0E9B3}"/>
              </a:ext>
            </a:extLst>
          </p:cNvPr>
          <p:cNvSpPr txBox="1"/>
          <p:nvPr/>
        </p:nvSpPr>
        <p:spPr>
          <a:xfrm>
            <a:off x="8741956" y="1502099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should you add?</a:t>
            </a:r>
          </a:p>
        </p:txBody>
      </p:sp>
    </p:spTree>
    <p:extLst>
      <p:ext uri="{BB962C8B-B14F-4D97-AF65-F5344CB8AC3E}">
        <p14:creationId xmlns:p14="http://schemas.microsoft.com/office/powerpoint/2010/main" val="757804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292A-EB76-AD4B-9349-7A707ACC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Causal Loop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4F13B-317F-F44C-8E83-5FCC9D152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84685"/>
            <a:ext cx="10515600" cy="39227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Assumption: Higher NPS promotes higher market share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1E730-A25A-B347-9473-BFF325837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55E7A-AA16-B841-A7F1-15B1CCC9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12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73ABF1-121C-B04B-A526-C0425DB650D5}"/>
              </a:ext>
            </a:extLst>
          </p:cNvPr>
          <p:cNvSpPr/>
          <p:nvPr/>
        </p:nvSpPr>
        <p:spPr>
          <a:xfrm>
            <a:off x="4472795" y="3120434"/>
            <a:ext cx="1463842" cy="6858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Member NPS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6C6AB-25EA-9F48-AB94-2239BB249462}"/>
              </a:ext>
            </a:extLst>
          </p:cNvPr>
          <p:cNvSpPr txBox="1"/>
          <p:nvPr/>
        </p:nvSpPr>
        <p:spPr>
          <a:xfrm>
            <a:off x="702384" y="1212040"/>
            <a:ext cx="5650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NPS = Net Promoter Score – how happy are our customers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A23AA2-7CCE-ED44-A689-B608969F8AC5}"/>
              </a:ext>
            </a:extLst>
          </p:cNvPr>
          <p:cNvSpPr/>
          <p:nvPr/>
        </p:nvSpPr>
        <p:spPr>
          <a:xfrm>
            <a:off x="4594058" y="1623868"/>
            <a:ext cx="1675438" cy="771717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Fast Right Answers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35C090-44E8-9044-9261-DA9D3E26445C}"/>
              </a:ext>
            </a:extLst>
          </p:cNvPr>
          <p:cNvSpPr txBox="1"/>
          <p:nvPr/>
        </p:nvSpPr>
        <p:spPr>
          <a:xfrm>
            <a:off x="3141240" y="2405269"/>
            <a:ext cx="106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7BE807-7012-EB4E-8F92-FF05F110F838}"/>
              </a:ext>
            </a:extLst>
          </p:cNvPr>
          <p:cNvSpPr/>
          <p:nvPr/>
        </p:nvSpPr>
        <p:spPr>
          <a:xfrm>
            <a:off x="4594060" y="4567295"/>
            <a:ext cx="1894469" cy="85624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Slow Wrong Answers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7290EB35-9A88-9147-B022-4277234AEF49}"/>
              </a:ext>
            </a:extLst>
          </p:cNvPr>
          <p:cNvCxnSpPr>
            <a:cxnSpLocks/>
            <a:stCxn id="11" idx="2"/>
            <a:endCxn id="6" idx="3"/>
          </p:cNvCxnSpPr>
          <p:nvPr/>
        </p:nvCxnSpPr>
        <p:spPr>
          <a:xfrm rot="10800000" flipH="1">
            <a:off x="4594060" y="3705801"/>
            <a:ext cx="93110" cy="1289616"/>
          </a:xfrm>
          <a:prstGeom prst="curvedConnector4">
            <a:avLst>
              <a:gd name="adj1" fmla="val -245516"/>
              <a:gd name="adj2" fmla="val 6270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F4DE14F-F617-6444-AFEE-293E6FE07494}"/>
              </a:ext>
            </a:extLst>
          </p:cNvPr>
          <p:cNvSpPr txBox="1"/>
          <p:nvPr/>
        </p:nvSpPr>
        <p:spPr>
          <a:xfrm>
            <a:off x="3038842" y="4164233"/>
            <a:ext cx="11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Decreases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B909944-A67E-F443-A3DC-454555BE0A3D}"/>
              </a:ext>
            </a:extLst>
          </p:cNvPr>
          <p:cNvSpPr/>
          <p:nvPr/>
        </p:nvSpPr>
        <p:spPr>
          <a:xfrm>
            <a:off x="7250411" y="2352201"/>
            <a:ext cx="2604835" cy="967792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Funding to Calculate Bus Routes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0ED2B556-3185-1541-9BB8-8E16385A22D5}"/>
              </a:ext>
            </a:extLst>
          </p:cNvPr>
          <p:cNvCxnSpPr>
            <a:cxnSpLocks/>
            <a:stCxn id="6" idx="6"/>
            <a:endCxn id="22" idx="2"/>
          </p:cNvCxnSpPr>
          <p:nvPr/>
        </p:nvCxnSpPr>
        <p:spPr>
          <a:xfrm flipV="1">
            <a:off x="5936637" y="2836097"/>
            <a:ext cx="1313774" cy="627237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AFA02962-DE23-C640-A855-9FFB536DAC97}"/>
              </a:ext>
            </a:extLst>
          </p:cNvPr>
          <p:cNvCxnSpPr>
            <a:cxnSpLocks/>
            <a:stCxn id="22" idx="1"/>
            <a:endCxn id="8" idx="6"/>
          </p:cNvCxnSpPr>
          <p:nvPr/>
        </p:nvCxnSpPr>
        <p:spPr>
          <a:xfrm rot="16200000" flipV="1">
            <a:off x="6708586" y="1570637"/>
            <a:ext cx="484204" cy="1362384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972AB41-39F8-E04F-BAA7-DB71065A8DCC}"/>
              </a:ext>
            </a:extLst>
          </p:cNvPr>
          <p:cNvSpPr txBox="1"/>
          <p:nvPr/>
        </p:nvSpPr>
        <p:spPr>
          <a:xfrm>
            <a:off x="6029233" y="2529676"/>
            <a:ext cx="106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6D4452A-BC43-1346-A68D-F0818E7AEC4C}"/>
              </a:ext>
            </a:extLst>
          </p:cNvPr>
          <p:cNvSpPr/>
          <p:nvPr/>
        </p:nvSpPr>
        <p:spPr>
          <a:xfrm>
            <a:off x="7189846" y="3599503"/>
            <a:ext cx="2604835" cy="967792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Less Funding to Calculate Bus Routes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31A1DB52-0415-F242-949C-D845F39B0672}"/>
              </a:ext>
            </a:extLst>
          </p:cNvPr>
          <p:cNvCxnSpPr>
            <a:cxnSpLocks/>
            <a:stCxn id="6" idx="6"/>
            <a:endCxn id="35" idx="2"/>
          </p:cNvCxnSpPr>
          <p:nvPr/>
        </p:nvCxnSpPr>
        <p:spPr>
          <a:xfrm>
            <a:off x="5936637" y="3463334"/>
            <a:ext cx="1253209" cy="620065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3A7A6A0-F4AC-9B4B-AE4C-1F09617DA8B7}"/>
              </a:ext>
            </a:extLst>
          </p:cNvPr>
          <p:cNvSpPr txBox="1"/>
          <p:nvPr/>
        </p:nvSpPr>
        <p:spPr>
          <a:xfrm>
            <a:off x="5883955" y="3984216"/>
            <a:ext cx="11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Decreases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3EB10EC9-A3E2-E24F-AB40-00B9022A5211}"/>
              </a:ext>
            </a:extLst>
          </p:cNvPr>
          <p:cNvCxnSpPr>
            <a:cxnSpLocks/>
            <a:stCxn id="35" idx="3"/>
            <a:endCxn id="11" idx="6"/>
          </p:cNvCxnSpPr>
          <p:nvPr/>
        </p:nvCxnSpPr>
        <p:spPr>
          <a:xfrm rot="5400000">
            <a:off x="6744996" y="4169098"/>
            <a:ext cx="569852" cy="1082786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9293E62E-9D74-8342-AD2E-73A22A0BCA4A}"/>
              </a:ext>
            </a:extLst>
          </p:cNvPr>
          <p:cNvCxnSpPr>
            <a:cxnSpLocks/>
            <a:stCxn id="8" idx="2"/>
            <a:endCxn id="6" idx="1"/>
          </p:cNvCxnSpPr>
          <p:nvPr/>
        </p:nvCxnSpPr>
        <p:spPr>
          <a:xfrm rot="10800000" flipH="1" flipV="1">
            <a:off x="4594058" y="2009727"/>
            <a:ext cx="93112" cy="1211140"/>
          </a:xfrm>
          <a:prstGeom prst="curvedConnector4">
            <a:avLst>
              <a:gd name="adj1" fmla="val -245511"/>
              <a:gd name="adj2" fmla="val 6178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ross 48">
            <a:extLst>
              <a:ext uri="{FF2B5EF4-FFF2-40B4-BE49-F238E27FC236}">
                <a16:creationId xmlns:a16="http://schemas.microsoft.com/office/drawing/2014/main" id="{BE0DA3C4-982D-4C42-8061-2650D1CDB157}"/>
              </a:ext>
            </a:extLst>
          </p:cNvPr>
          <p:cNvSpPr/>
          <p:nvPr/>
        </p:nvSpPr>
        <p:spPr>
          <a:xfrm>
            <a:off x="5330353" y="2555095"/>
            <a:ext cx="386356" cy="369332"/>
          </a:xfrm>
          <a:prstGeom prst="plus">
            <a:avLst>
              <a:gd name="adj" fmla="val 3477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1AC8D09-884C-0741-9FB2-D3E3F6FA7BB5}"/>
              </a:ext>
            </a:extLst>
          </p:cNvPr>
          <p:cNvSpPr/>
          <p:nvPr/>
        </p:nvSpPr>
        <p:spPr>
          <a:xfrm>
            <a:off x="5330353" y="4138337"/>
            <a:ext cx="386356" cy="1180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4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7A29-3F83-BB4A-BB9A-2DF801B3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Predictive Feedback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DD8C5-9AD2-394C-BD30-522868D07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84469"/>
            <a:ext cx="10515600" cy="6924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A0DBF-2BF8-CC45-A61E-51FF238F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CA483-196E-A04F-A883-198BAFD3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13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C6F5ED-FA8F-FE4A-A755-6873073E6929}"/>
              </a:ext>
            </a:extLst>
          </p:cNvPr>
          <p:cNvSpPr/>
          <p:nvPr/>
        </p:nvSpPr>
        <p:spPr>
          <a:xfrm>
            <a:off x="4161447" y="2992991"/>
            <a:ext cx="1997242" cy="6858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Recommend Product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D082EA-8C98-AB41-BDA1-F3079D6C6572}"/>
              </a:ext>
            </a:extLst>
          </p:cNvPr>
          <p:cNvSpPr txBox="1"/>
          <p:nvPr/>
        </p:nvSpPr>
        <p:spPr>
          <a:xfrm>
            <a:off x="2845482" y="2304341"/>
            <a:ext cx="106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B628E9-1043-7048-9300-5A57E83140C9}"/>
              </a:ext>
            </a:extLst>
          </p:cNvPr>
          <p:cNvSpPr/>
          <p:nvPr/>
        </p:nvSpPr>
        <p:spPr>
          <a:xfrm>
            <a:off x="4302436" y="4552854"/>
            <a:ext cx="2428061" cy="692495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Less Revenue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BDD98E-7ECF-ED4C-842B-805AB0151806}"/>
              </a:ext>
            </a:extLst>
          </p:cNvPr>
          <p:cNvSpPr txBox="1"/>
          <p:nvPr/>
        </p:nvSpPr>
        <p:spPr>
          <a:xfrm>
            <a:off x="8190119" y="2820357"/>
            <a:ext cx="2502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 Recommendations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36BC513A-D6BA-5843-8E81-B8A646764ED4}"/>
              </a:ext>
            </a:extLst>
          </p:cNvPr>
          <p:cNvCxnSpPr>
            <a:cxnSpLocks/>
            <a:stCxn id="21" idx="2"/>
            <a:endCxn id="6" idx="1"/>
          </p:cNvCxnSpPr>
          <p:nvPr/>
        </p:nvCxnSpPr>
        <p:spPr>
          <a:xfrm rot="10800000" flipH="1" flipV="1">
            <a:off x="4161446" y="1704114"/>
            <a:ext cx="292489" cy="1389309"/>
          </a:xfrm>
          <a:prstGeom prst="curvedConnector4">
            <a:avLst>
              <a:gd name="adj1" fmla="val -78157"/>
              <a:gd name="adj2" fmla="val 5872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ross 12">
            <a:extLst>
              <a:ext uri="{FF2B5EF4-FFF2-40B4-BE49-F238E27FC236}">
                <a16:creationId xmlns:a16="http://schemas.microsoft.com/office/drawing/2014/main" id="{F51826A9-B8DA-FF48-9E84-947461862AED}"/>
              </a:ext>
            </a:extLst>
          </p:cNvPr>
          <p:cNvSpPr/>
          <p:nvPr/>
        </p:nvSpPr>
        <p:spPr>
          <a:xfrm>
            <a:off x="5516467" y="2348308"/>
            <a:ext cx="386356" cy="369332"/>
          </a:xfrm>
          <a:prstGeom prst="plus">
            <a:avLst>
              <a:gd name="adj" fmla="val 3477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AD7DF21-87A1-F042-9E7D-22966F41C015}"/>
              </a:ext>
            </a:extLst>
          </p:cNvPr>
          <p:cNvSpPr/>
          <p:nvPr/>
        </p:nvSpPr>
        <p:spPr>
          <a:xfrm>
            <a:off x="7244793" y="1835276"/>
            <a:ext cx="2428061" cy="6858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 Purchase More Products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F5C9AC-680E-F242-891B-A8FD419F09E4}"/>
              </a:ext>
            </a:extLst>
          </p:cNvPr>
          <p:cNvSpPr/>
          <p:nvPr/>
        </p:nvSpPr>
        <p:spPr>
          <a:xfrm>
            <a:off x="4161447" y="1361215"/>
            <a:ext cx="2428061" cy="6858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Revenue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69535CB6-9E17-084B-95C6-00DFFB428232}"/>
              </a:ext>
            </a:extLst>
          </p:cNvPr>
          <p:cNvCxnSpPr>
            <a:cxnSpLocks/>
            <a:stCxn id="6" idx="6"/>
            <a:endCxn id="20" idx="4"/>
          </p:cNvCxnSpPr>
          <p:nvPr/>
        </p:nvCxnSpPr>
        <p:spPr>
          <a:xfrm flipV="1">
            <a:off x="6158689" y="2521076"/>
            <a:ext cx="2300135" cy="814815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AD34C7E8-1769-E843-B859-79A638B6E77E}"/>
              </a:ext>
            </a:extLst>
          </p:cNvPr>
          <p:cNvCxnSpPr>
            <a:cxnSpLocks/>
            <a:stCxn id="6" idx="6"/>
            <a:endCxn id="44" idx="1"/>
          </p:cNvCxnSpPr>
          <p:nvPr/>
        </p:nvCxnSpPr>
        <p:spPr>
          <a:xfrm>
            <a:off x="6158689" y="3335891"/>
            <a:ext cx="1751031" cy="666388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12D7BE59-70EE-7C4E-808B-482D0E485890}"/>
              </a:ext>
            </a:extLst>
          </p:cNvPr>
          <p:cNvCxnSpPr>
            <a:cxnSpLocks/>
            <a:stCxn id="9" idx="2"/>
            <a:endCxn id="6" idx="3"/>
          </p:cNvCxnSpPr>
          <p:nvPr/>
        </p:nvCxnSpPr>
        <p:spPr>
          <a:xfrm rot="10800000" flipH="1">
            <a:off x="4302436" y="3578358"/>
            <a:ext cx="151500" cy="1320744"/>
          </a:xfrm>
          <a:prstGeom prst="curvedConnector4">
            <a:avLst>
              <a:gd name="adj1" fmla="val -150891"/>
              <a:gd name="adj2" fmla="val 5930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9E53511-6496-2B42-974C-B33F5E580FED}"/>
              </a:ext>
            </a:extLst>
          </p:cNvPr>
          <p:cNvSpPr/>
          <p:nvPr/>
        </p:nvSpPr>
        <p:spPr>
          <a:xfrm>
            <a:off x="7554139" y="3901846"/>
            <a:ext cx="2428061" cy="6858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 Purchase Fewer Products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42074CC0-5A91-FA45-A6CE-3154EEC4CB07}"/>
              </a:ext>
            </a:extLst>
          </p:cNvPr>
          <p:cNvCxnSpPr>
            <a:cxnSpLocks/>
            <a:stCxn id="44" idx="3"/>
            <a:endCxn id="9" idx="6"/>
          </p:cNvCxnSpPr>
          <p:nvPr/>
        </p:nvCxnSpPr>
        <p:spPr>
          <a:xfrm rot="5400000">
            <a:off x="7114165" y="4103546"/>
            <a:ext cx="411889" cy="1179223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664E64D-E464-F345-B2B2-87A997F2433E}"/>
              </a:ext>
            </a:extLst>
          </p:cNvPr>
          <p:cNvSpPr/>
          <p:nvPr/>
        </p:nvSpPr>
        <p:spPr>
          <a:xfrm>
            <a:off x="5596005" y="4086007"/>
            <a:ext cx="386356" cy="1180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79E2BDD0-2F8B-C046-A7AC-8973CA5E9AFD}"/>
              </a:ext>
            </a:extLst>
          </p:cNvPr>
          <p:cNvCxnSpPr>
            <a:cxnSpLocks/>
            <a:stCxn id="20" idx="2"/>
            <a:endCxn id="21" idx="6"/>
          </p:cNvCxnSpPr>
          <p:nvPr/>
        </p:nvCxnSpPr>
        <p:spPr>
          <a:xfrm rot="10800000">
            <a:off x="6589509" y="1704116"/>
            <a:ext cx="655285" cy="474061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5F31355-9130-B044-BE64-E644B8B5B833}"/>
              </a:ext>
            </a:extLst>
          </p:cNvPr>
          <p:cNvSpPr txBox="1"/>
          <p:nvPr/>
        </p:nvSpPr>
        <p:spPr>
          <a:xfrm>
            <a:off x="7909720" y="3474713"/>
            <a:ext cx="2428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Poor Recommendations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904E44-6829-5A4C-8468-1B9ED2611821}"/>
              </a:ext>
            </a:extLst>
          </p:cNvPr>
          <p:cNvSpPr txBox="1"/>
          <p:nvPr/>
        </p:nvSpPr>
        <p:spPr>
          <a:xfrm>
            <a:off x="2880736" y="3923160"/>
            <a:ext cx="11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Decreases</a:t>
            </a:r>
          </a:p>
        </p:txBody>
      </p:sp>
    </p:spTree>
    <p:extLst>
      <p:ext uri="{BB962C8B-B14F-4D97-AF65-F5344CB8AC3E}">
        <p14:creationId xmlns:p14="http://schemas.microsoft.com/office/powerpoint/2010/main" val="158044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6A3E-9709-E947-9EF0-DBC0EB9E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AI Flywheel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2A1C2-1E74-934B-81B3-2EE1251D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1863"/>
            <a:ext cx="10515600" cy="895100"/>
          </a:xfrm>
        </p:spPr>
        <p:txBody>
          <a:bodyPr/>
          <a:lstStyle/>
          <a:p>
            <a:r>
              <a:rPr lang="en-US" dirty="0"/>
              <a:t>More data creates more precise machine learning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DAD18-178B-FA42-B621-8EEBD37C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ADCFC-D406-7B4B-B823-88389AB8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14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309696-D940-5A4D-A8FF-BA873ED66D2E}"/>
              </a:ext>
            </a:extLst>
          </p:cNvPr>
          <p:cNvSpPr/>
          <p:nvPr/>
        </p:nvSpPr>
        <p:spPr>
          <a:xfrm>
            <a:off x="4348784" y="1853265"/>
            <a:ext cx="1997242" cy="6858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BB5B02-AF1B-D649-B786-7A82DA19E2FA}"/>
              </a:ext>
            </a:extLst>
          </p:cNvPr>
          <p:cNvSpPr/>
          <p:nvPr/>
        </p:nvSpPr>
        <p:spPr>
          <a:xfrm>
            <a:off x="4304669" y="3793723"/>
            <a:ext cx="2144258" cy="692495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E8AD81-D85C-DE45-9B0B-E894CFA7122E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6346026" y="2196165"/>
            <a:ext cx="1491505" cy="735303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5EE52AE-6F4E-1E4C-84E1-8CE83CBCB787}"/>
              </a:ext>
            </a:extLst>
          </p:cNvPr>
          <p:cNvSpPr/>
          <p:nvPr/>
        </p:nvSpPr>
        <p:spPr>
          <a:xfrm>
            <a:off x="7481950" y="2831035"/>
            <a:ext cx="2428061" cy="6858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 Model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0A0FCC-EC41-2046-9DAA-0EED03760FDE}"/>
              </a:ext>
            </a:extLst>
          </p:cNvPr>
          <p:cNvSpPr/>
          <p:nvPr/>
        </p:nvSpPr>
        <p:spPr>
          <a:xfrm>
            <a:off x="1473631" y="2799536"/>
            <a:ext cx="2428061" cy="692495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Feedback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79D8C8-64AF-CA4C-ABB5-885632734082}"/>
              </a:ext>
            </a:extLst>
          </p:cNvPr>
          <p:cNvSpPr txBox="1"/>
          <p:nvPr/>
        </p:nvSpPr>
        <p:spPr>
          <a:xfrm>
            <a:off x="7081796" y="1965432"/>
            <a:ext cx="1310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to build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3BE639E0-B758-444D-8DF9-8387DA2AF153}"/>
              </a:ext>
            </a:extLst>
          </p:cNvPr>
          <p:cNvCxnSpPr>
            <a:cxnSpLocks/>
            <a:stCxn id="9" idx="3"/>
            <a:endCxn id="7" idx="6"/>
          </p:cNvCxnSpPr>
          <p:nvPr/>
        </p:nvCxnSpPr>
        <p:spPr>
          <a:xfrm rot="5400000">
            <a:off x="6781445" y="3083884"/>
            <a:ext cx="723569" cy="1388604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6E394E-0671-D848-9369-44119113F3B5}"/>
              </a:ext>
            </a:extLst>
          </p:cNvPr>
          <p:cNvSpPr txBox="1"/>
          <p:nvPr/>
        </p:nvSpPr>
        <p:spPr>
          <a:xfrm>
            <a:off x="7257056" y="3959198"/>
            <a:ext cx="1346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to make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4833B034-2943-914C-A660-F53B909B7371}"/>
              </a:ext>
            </a:extLst>
          </p:cNvPr>
          <p:cNvCxnSpPr>
            <a:cxnSpLocks/>
            <a:stCxn id="7" idx="2"/>
            <a:endCxn id="10" idx="4"/>
          </p:cNvCxnSpPr>
          <p:nvPr/>
        </p:nvCxnSpPr>
        <p:spPr>
          <a:xfrm rot="10800000">
            <a:off x="2687663" y="3492031"/>
            <a:ext cx="1617007" cy="647940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BA3D306-6365-FA43-A6D2-D7E2B4D4B37F}"/>
              </a:ext>
            </a:extLst>
          </p:cNvPr>
          <p:cNvSpPr txBox="1"/>
          <p:nvPr/>
        </p:nvSpPr>
        <p:spPr>
          <a:xfrm>
            <a:off x="2531562" y="4214683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gather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D6E8E48-00B0-324E-B225-D77BEE27A1FE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rot="5400000" flipH="1" flipV="1">
            <a:off x="3216538" y="1667290"/>
            <a:ext cx="603371" cy="1661122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F99BB17-3EFB-6443-9A53-7E481A956CB2}"/>
              </a:ext>
            </a:extLst>
          </p:cNvPr>
          <p:cNvSpPr txBox="1"/>
          <p:nvPr/>
        </p:nvSpPr>
        <p:spPr>
          <a:xfrm>
            <a:off x="2599528" y="1936788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Creates</a:t>
            </a:r>
          </a:p>
        </p:txBody>
      </p:sp>
      <p:sp>
        <p:nvSpPr>
          <p:cNvPr id="35" name="Cross 34">
            <a:extLst>
              <a:ext uri="{FF2B5EF4-FFF2-40B4-BE49-F238E27FC236}">
                <a16:creationId xmlns:a16="http://schemas.microsoft.com/office/drawing/2014/main" id="{C4ABCE87-186E-8E4D-ABA6-381376E14330}"/>
              </a:ext>
            </a:extLst>
          </p:cNvPr>
          <p:cNvSpPr/>
          <p:nvPr/>
        </p:nvSpPr>
        <p:spPr>
          <a:xfrm>
            <a:off x="5154227" y="2879611"/>
            <a:ext cx="386356" cy="369332"/>
          </a:xfrm>
          <a:prstGeom prst="plus">
            <a:avLst>
              <a:gd name="adj" fmla="val 3477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20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75A5-76FA-DF49-B26C-E592FE3E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Metcalf’s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B1F5D-7CD5-6247-AFA9-FE6EAC5E1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1446403"/>
            <a:ext cx="7118684" cy="1081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/>
              <a:t>The value of a telecommunications network is proportional to the square of the number of connected users of the system (n</a:t>
            </a:r>
            <a:r>
              <a:rPr lang="en-US" sz="2000" i="1" baseline="30000" dirty="0"/>
              <a:t>2</a:t>
            </a:r>
            <a:r>
              <a:rPr lang="en-US" sz="2000" i="1" dirty="0"/>
              <a:t>)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endParaRPr lang="en-US" sz="20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60B5A-709C-EB45-B2B5-A0B08A5D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32618-3B60-E347-8325-BB078877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15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9BCF8E-4911-8343-B006-89E750A6C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232" y="1481489"/>
            <a:ext cx="2082663" cy="479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D643F8D-0506-0E4B-ADCC-AA28F3DFDEA4}"/>
              </a:ext>
            </a:extLst>
          </p:cNvPr>
          <p:cNvGrpSpPr/>
          <p:nvPr/>
        </p:nvGrpSpPr>
        <p:grpSpPr>
          <a:xfrm>
            <a:off x="4403558" y="2648550"/>
            <a:ext cx="5068947" cy="3355208"/>
            <a:chOff x="4808621" y="2648550"/>
            <a:chExt cx="4663884" cy="2952488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6A4AC31-0F56-1643-B16D-4BCCD8691D88}"/>
                </a:ext>
              </a:extLst>
            </p:cNvPr>
            <p:cNvCxnSpPr/>
            <p:nvPr/>
          </p:nvCxnSpPr>
          <p:spPr>
            <a:xfrm>
              <a:off x="4808621" y="5099359"/>
              <a:ext cx="448777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A3312F-7238-8F40-956E-D1303456B6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8621" y="2873517"/>
              <a:ext cx="0" cy="22258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1E96650-0E0D-DA44-A492-320D8CAA52D8}"/>
                </a:ext>
              </a:extLst>
            </p:cNvPr>
            <p:cNvSpPr/>
            <p:nvPr/>
          </p:nvSpPr>
          <p:spPr>
            <a:xfrm>
              <a:off x="5073316" y="2656949"/>
              <a:ext cx="3537284" cy="2249905"/>
            </a:xfrm>
            <a:custGeom>
              <a:avLst/>
              <a:gdLst>
                <a:gd name="connsiteX0" fmla="*/ 0 w 3537284"/>
                <a:gd name="connsiteY0" fmla="*/ 2249905 h 2249905"/>
                <a:gd name="connsiteX1" fmla="*/ 1515979 w 3537284"/>
                <a:gd name="connsiteY1" fmla="*/ 2129589 h 2249905"/>
                <a:gd name="connsiteX2" fmla="*/ 2418347 w 3537284"/>
                <a:gd name="connsiteY2" fmla="*/ 1708484 h 2249905"/>
                <a:gd name="connsiteX3" fmla="*/ 3104147 w 3537284"/>
                <a:gd name="connsiteY3" fmla="*/ 854242 h 2249905"/>
                <a:gd name="connsiteX4" fmla="*/ 3537284 w 3537284"/>
                <a:gd name="connsiteY4" fmla="*/ 0 h 22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7284" h="2249905">
                  <a:moveTo>
                    <a:pt x="0" y="2249905"/>
                  </a:moveTo>
                  <a:cubicBezTo>
                    <a:pt x="556460" y="2234865"/>
                    <a:pt x="1112921" y="2219826"/>
                    <a:pt x="1515979" y="2129589"/>
                  </a:cubicBezTo>
                  <a:cubicBezTo>
                    <a:pt x="1919037" y="2039352"/>
                    <a:pt x="2153652" y="1921042"/>
                    <a:pt x="2418347" y="1708484"/>
                  </a:cubicBezTo>
                  <a:cubicBezTo>
                    <a:pt x="2683042" y="1495926"/>
                    <a:pt x="2917658" y="1138989"/>
                    <a:pt x="3104147" y="854242"/>
                  </a:cubicBezTo>
                  <a:cubicBezTo>
                    <a:pt x="3290637" y="569495"/>
                    <a:pt x="3413960" y="284747"/>
                    <a:pt x="3537284" y="0"/>
                  </a:cubicBezTo>
                </a:path>
              </a:pathLst>
            </a:cu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9857C0-CE08-A743-BB3F-91B51A930DB0}"/>
                </a:ext>
              </a:extLst>
            </p:cNvPr>
            <p:cNvSpPr txBox="1"/>
            <p:nvPr/>
          </p:nvSpPr>
          <p:spPr>
            <a:xfrm>
              <a:off x="4808621" y="2648550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Value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E2E98A-1A3D-8A41-A825-BDF3A63E3408}"/>
                </a:ext>
              </a:extLst>
            </p:cNvPr>
            <p:cNvSpPr txBox="1"/>
            <p:nvPr/>
          </p:nvSpPr>
          <p:spPr>
            <a:xfrm>
              <a:off x="7500042" y="5231706"/>
              <a:ext cx="1972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Devices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15E35FC-04A1-244E-8C7C-B3C2226579D0}"/>
              </a:ext>
            </a:extLst>
          </p:cNvPr>
          <p:cNvSpPr txBox="1"/>
          <p:nvPr/>
        </p:nvSpPr>
        <p:spPr>
          <a:xfrm>
            <a:off x="6894586" y="6139504"/>
            <a:ext cx="477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/wiki/Metcalfe%27s_law</a:t>
            </a:r>
          </a:p>
        </p:txBody>
      </p:sp>
    </p:spTree>
    <p:extLst>
      <p:ext uri="{BB962C8B-B14F-4D97-AF65-F5344CB8AC3E}">
        <p14:creationId xmlns:p14="http://schemas.microsoft.com/office/powerpoint/2010/main" val="2462983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09AE-3632-CE4F-8F32-6A6C5B86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Effects (</a:t>
            </a:r>
            <a:r>
              <a:rPr lang="en-US" dirty="0" err="1"/>
              <a:t>Metcalfs’s</a:t>
            </a:r>
            <a:r>
              <a:rPr lang="en-US" dirty="0"/>
              <a:t> Law)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EAA8-31A9-E542-8808-21006EF9A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79964"/>
            <a:ext cx="10515600" cy="657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value of any device on a network standard grows exponentially as the number of connections increase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F4C1B-78F3-8D46-BF08-421813B0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4B38D-AB36-1C45-B7EF-B96A3A3E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16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392F9E-CD64-B94B-9B00-B635865FCE53}"/>
              </a:ext>
            </a:extLst>
          </p:cNvPr>
          <p:cNvSpPr/>
          <p:nvPr/>
        </p:nvSpPr>
        <p:spPr>
          <a:xfrm>
            <a:off x="4384697" y="3067287"/>
            <a:ext cx="1997242" cy="6858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Networking</a:t>
            </a:r>
          </a:p>
          <a:p>
            <a:pPr algn="ctr"/>
            <a:r>
              <a:rPr lang="en-US" dirty="0"/>
              <a:t>Standard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D2C6FF-CDA1-E84A-B2F7-DCDE97C77F88}"/>
              </a:ext>
            </a:extLst>
          </p:cNvPr>
          <p:cNvSpPr txBox="1"/>
          <p:nvPr/>
        </p:nvSpPr>
        <p:spPr>
          <a:xfrm>
            <a:off x="1891003" y="1474846"/>
            <a:ext cx="146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Increases Use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943415-187E-7C4E-AF86-380454F48CD6}"/>
              </a:ext>
            </a:extLst>
          </p:cNvPr>
          <p:cNvSpPr/>
          <p:nvPr/>
        </p:nvSpPr>
        <p:spPr>
          <a:xfrm>
            <a:off x="4161447" y="4649935"/>
            <a:ext cx="2428061" cy="83610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Cost Per Device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A7A7D1F-5CE5-C54C-BE6E-A5615C5260C8}"/>
              </a:ext>
            </a:extLst>
          </p:cNvPr>
          <p:cNvCxnSpPr>
            <a:cxnSpLocks/>
            <a:stCxn id="25" idx="2"/>
            <a:endCxn id="35" idx="0"/>
          </p:cNvCxnSpPr>
          <p:nvPr/>
        </p:nvCxnSpPr>
        <p:spPr>
          <a:xfrm rot="10800000" flipV="1">
            <a:off x="2812107" y="1704115"/>
            <a:ext cx="1349340" cy="448006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ross 22">
            <a:extLst>
              <a:ext uri="{FF2B5EF4-FFF2-40B4-BE49-F238E27FC236}">
                <a16:creationId xmlns:a16="http://schemas.microsoft.com/office/drawing/2014/main" id="{C254A265-4B6B-EE41-AE69-D1AB10A75B71}"/>
              </a:ext>
            </a:extLst>
          </p:cNvPr>
          <p:cNvSpPr/>
          <p:nvPr/>
        </p:nvSpPr>
        <p:spPr>
          <a:xfrm>
            <a:off x="5260018" y="2376187"/>
            <a:ext cx="386356" cy="369332"/>
          </a:xfrm>
          <a:prstGeom prst="plus">
            <a:avLst>
              <a:gd name="adj" fmla="val 3477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F3F669-41B4-A947-8774-16B57E9456A6}"/>
              </a:ext>
            </a:extLst>
          </p:cNvPr>
          <p:cNvSpPr/>
          <p:nvPr/>
        </p:nvSpPr>
        <p:spPr>
          <a:xfrm>
            <a:off x="7266611" y="1563580"/>
            <a:ext cx="2785026" cy="912736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Devices</a:t>
            </a:r>
          </a:p>
          <a:p>
            <a:pPr algn="ctr"/>
            <a:r>
              <a:rPr lang="en-US" dirty="0"/>
              <a:t>Manufactured 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E93EC0E-CE40-814F-B3D4-309138178EBD}"/>
              </a:ext>
            </a:extLst>
          </p:cNvPr>
          <p:cNvSpPr/>
          <p:nvPr/>
        </p:nvSpPr>
        <p:spPr>
          <a:xfrm>
            <a:off x="4161447" y="1361215"/>
            <a:ext cx="2428061" cy="6858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Lower Cost Per</a:t>
            </a:r>
          </a:p>
          <a:p>
            <a:pPr algn="ctr"/>
            <a:r>
              <a:rPr lang="en-US" dirty="0"/>
              <a:t>Device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C5632D1F-26C3-E24F-98CC-DAE88B67D569}"/>
              </a:ext>
            </a:extLst>
          </p:cNvPr>
          <p:cNvCxnSpPr>
            <a:cxnSpLocks/>
            <a:stCxn id="19" idx="6"/>
            <a:endCxn id="24" idx="4"/>
          </p:cNvCxnSpPr>
          <p:nvPr/>
        </p:nvCxnSpPr>
        <p:spPr>
          <a:xfrm flipV="1">
            <a:off x="6381939" y="2476316"/>
            <a:ext cx="2277185" cy="933871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CF36C58C-0F68-7A43-95F1-E352446F9DC4}"/>
              </a:ext>
            </a:extLst>
          </p:cNvPr>
          <p:cNvCxnSpPr>
            <a:cxnSpLocks/>
            <a:stCxn id="19" idx="6"/>
            <a:endCxn id="29" idx="1"/>
          </p:cNvCxnSpPr>
          <p:nvPr/>
        </p:nvCxnSpPr>
        <p:spPr>
          <a:xfrm>
            <a:off x="6381939" y="3410187"/>
            <a:ext cx="1486852" cy="700942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212A5A6-BB24-B041-99EC-02E049008E90}"/>
              </a:ext>
            </a:extLst>
          </p:cNvPr>
          <p:cNvCxnSpPr>
            <a:cxnSpLocks/>
            <a:stCxn id="21" idx="2"/>
            <a:endCxn id="37" idx="4"/>
          </p:cNvCxnSpPr>
          <p:nvPr/>
        </p:nvCxnSpPr>
        <p:spPr>
          <a:xfrm rot="10800000">
            <a:off x="2812109" y="4709653"/>
            <a:ext cx="1349339" cy="358335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1A0A13D3-1A60-E74A-93A2-CB8CD78E0203}"/>
              </a:ext>
            </a:extLst>
          </p:cNvPr>
          <p:cNvSpPr/>
          <p:nvPr/>
        </p:nvSpPr>
        <p:spPr>
          <a:xfrm>
            <a:off x="7513210" y="4010696"/>
            <a:ext cx="2428061" cy="6858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 Can’t Communicate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19DB0BF0-3ABB-B743-A81C-98BF17D2C530}"/>
              </a:ext>
            </a:extLst>
          </p:cNvPr>
          <p:cNvCxnSpPr>
            <a:cxnSpLocks/>
            <a:stCxn id="29" idx="3"/>
            <a:endCxn id="21" idx="6"/>
          </p:cNvCxnSpPr>
          <p:nvPr/>
        </p:nvCxnSpPr>
        <p:spPr>
          <a:xfrm rot="5400000">
            <a:off x="6993188" y="4192384"/>
            <a:ext cx="471924" cy="1279283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FA6D403-336C-1F4E-BF35-2425C347EE91}"/>
              </a:ext>
            </a:extLst>
          </p:cNvPr>
          <p:cNvSpPr/>
          <p:nvPr/>
        </p:nvSpPr>
        <p:spPr>
          <a:xfrm>
            <a:off x="5383318" y="4113015"/>
            <a:ext cx="386356" cy="1180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11C9A158-FBCA-D342-B4A3-6B42137253BE}"/>
              </a:ext>
            </a:extLst>
          </p:cNvPr>
          <p:cNvCxnSpPr>
            <a:cxnSpLocks/>
            <a:stCxn id="24" idx="2"/>
            <a:endCxn id="25" idx="6"/>
          </p:cNvCxnSpPr>
          <p:nvPr/>
        </p:nvCxnSpPr>
        <p:spPr>
          <a:xfrm rot="10800000">
            <a:off x="6589509" y="1704116"/>
            <a:ext cx="677103" cy="315833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BF67190-CFC5-F748-9C6C-3EB16E1745B2}"/>
              </a:ext>
            </a:extLst>
          </p:cNvPr>
          <p:cNvSpPr txBox="1"/>
          <p:nvPr/>
        </p:nvSpPr>
        <p:spPr>
          <a:xfrm>
            <a:off x="7949790" y="3551670"/>
            <a:ext cx="168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Adoption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3037B5-96A0-1048-A39B-EBB52562BECC}"/>
              </a:ext>
            </a:extLst>
          </p:cNvPr>
          <p:cNvSpPr txBox="1"/>
          <p:nvPr/>
        </p:nvSpPr>
        <p:spPr>
          <a:xfrm>
            <a:off x="6589508" y="2651945"/>
            <a:ext cx="173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Higher Adoption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7C22BDC-CB69-AA46-B313-BA35C2F1B3D8}"/>
              </a:ext>
            </a:extLst>
          </p:cNvPr>
          <p:cNvSpPr/>
          <p:nvPr/>
        </p:nvSpPr>
        <p:spPr>
          <a:xfrm>
            <a:off x="1598076" y="2152121"/>
            <a:ext cx="2428061" cy="6858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Higher Adoption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10A9BD5B-8763-0A4A-94FA-2E4CE8A6B50F}"/>
              </a:ext>
            </a:extLst>
          </p:cNvPr>
          <p:cNvCxnSpPr>
            <a:cxnSpLocks/>
            <a:stCxn id="35" idx="4"/>
            <a:endCxn id="19" idx="2"/>
          </p:cNvCxnSpPr>
          <p:nvPr/>
        </p:nvCxnSpPr>
        <p:spPr>
          <a:xfrm rot="16200000" flipH="1">
            <a:off x="3312269" y="2337759"/>
            <a:ext cx="572266" cy="1572590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D048E030-EA68-D54E-882F-B938D6CFDD4A}"/>
              </a:ext>
            </a:extLst>
          </p:cNvPr>
          <p:cNvSpPr/>
          <p:nvPr/>
        </p:nvSpPr>
        <p:spPr>
          <a:xfrm>
            <a:off x="1598077" y="4017157"/>
            <a:ext cx="2428061" cy="692495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Alternate Standards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2498426B-6BD2-4745-95FC-1DD5BC5B624C}"/>
              </a:ext>
            </a:extLst>
          </p:cNvPr>
          <p:cNvCxnSpPr>
            <a:cxnSpLocks/>
            <a:stCxn id="37" idx="0"/>
            <a:endCxn id="19" idx="3"/>
          </p:cNvCxnSpPr>
          <p:nvPr/>
        </p:nvCxnSpPr>
        <p:spPr>
          <a:xfrm rot="5400000" flipH="1" flipV="1">
            <a:off x="3562396" y="2902367"/>
            <a:ext cx="364503" cy="1865078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A59E320-A0E8-EF4C-A556-8B3E701B6C89}"/>
              </a:ext>
            </a:extLst>
          </p:cNvPr>
          <p:cNvSpPr txBox="1"/>
          <p:nvPr/>
        </p:nvSpPr>
        <p:spPr>
          <a:xfrm>
            <a:off x="1772704" y="3503021"/>
            <a:ext cx="157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Decreased Use</a:t>
            </a:r>
          </a:p>
        </p:txBody>
      </p:sp>
    </p:spTree>
    <p:extLst>
      <p:ext uri="{BB962C8B-B14F-4D97-AF65-F5344CB8AC3E}">
        <p14:creationId xmlns:p14="http://schemas.microsoft.com/office/powerpoint/2010/main" val="3430286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6A3E-9709-E947-9EF0-DBC0EB9E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Customer Support 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2A1C2-1E74-934B-81B3-2EE1251D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1863"/>
            <a:ext cx="10515600" cy="895100"/>
          </a:xfrm>
        </p:spPr>
        <p:txBody>
          <a:bodyPr/>
          <a:lstStyle/>
          <a:p>
            <a:r>
              <a:rPr lang="en-US" dirty="0"/>
              <a:t>More feedback is used to build better intent detection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DAD18-178B-FA42-B621-8EEBD37C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ADCFC-D406-7B4B-B823-88389AB8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17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309696-D940-5A4D-A8FF-BA873ED66D2E}"/>
              </a:ext>
            </a:extLst>
          </p:cNvPr>
          <p:cNvSpPr/>
          <p:nvPr/>
        </p:nvSpPr>
        <p:spPr>
          <a:xfrm>
            <a:off x="4378177" y="1739871"/>
            <a:ext cx="1997242" cy="6858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Log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BB5B02-AF1B-D649-B786-7A82DA19E2FA}"/>
              </a:ext>
            </a:extLst>
          </p:cNvPr>
          <p:cNvSpPr/>
          <p:nvPr/>
        </p:nvSpPr>
        <p:spPr>
          <a:xfrm>
            <a:off x="4304669" y="3793723"/>
            <a:ext cx="2144258" cy="692495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Chatbot</a:t>
            </a:r>
          </a:p>
          <a:p>
            <a:pPr algn="ctr"/>
            <a:r>
              <a:rPr lang="en-US" dirty="0"/>
              <a:t>Answer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E8AD81-D85C-DE45-9B0B-E894CFA7122E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6375419" y="2082771"/>
            <a:ext cx="1462112" cy="84869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5EE52AE-6F4E-1E4C-84E1-8CE83CBCB787}"/>
              </a:ext>
            </a:extLst>
          </p:cNvPr>
          <p:cNvSpPr/>
          <p:nvPr/>
        </p:nvSpPr>
        <p:spPr>
          <a:xfrm>
            <a:off x="7481950" y="2831035"/>
            <a:ext cx="2428061" cy="6858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 Model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0A0FCC-EC41-2046-9DAA-0EED03760FDE}"/>
              </a:ext>
            </a:extLst>
          </p:cNvPr>
          <p:cNvSpPr/>
          <p:nvPr/>
        </p:nvSpPr>
        <p:spPr>
          <a:xfrm>
            <a:off x="1473631" y="2799536"/>
            <a:ext cx="2428061" cy="692495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Feedback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79D8C8-64AF-CA4C-ABB5-885632734082}"/>
              </a:ext>
            </a:extLst>
          </p:cNvPr>
          <p:cNvSpPr txBox="1"/>
          <p:nvPr/>
        </p:nvSpPr>
        <p:spPr>
          <a:xfrm>
            <a:off x="7106475" y="1805884"/>
            <a:ext cx="3522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to build intent detection model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3BE639E0-B758-444D-8DF9-8387DA2AF153}"/>
              </a:ext>
            </a:extLst>
          </p:cNvPr>
          <p:cNvCxnSpPr>
            <a:cxnSpLocks/>
            <a:stCxn id="9" idx="3"/>
            <a:endCxn id="7" idx="6"/>
          </p:cNvCxnSpPr>
          <p:nvPr/>
        </p:nvCxnSpPr>
        <p:spPr>
          <a:xfrm rot="5400000">
            <a:off x="6781445" y="3083884"/>
            <a:ext cx="723569" cy="1388604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6E394E-0671-D848-9369-44119113F3B5}"/>
              </a:ext>
            </a:extLst>
          </p:cNvPr>
          <p:cNvSpPr txBox="1"/>
          <p:nvPr/>
        </p:nvSpPr>
        <p:spPr>
          <a:xfrm>
            <a:off x="7257056" y="3959198"/>
            <a:ext cx="2812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Attempt to answer question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4833B034-2943-914C-A660-F53B909B7371}"/>
              </a:ext>
            </a:extLst>
          </p:cNvPr>
          <p:cNvCxnSpPr>
            <a:cxnSpLocks/>
            <a:stCxn id="7" idx="2"/>
            <a:endCxn id="10" idx="4"/>
          </p:cNvCxnSpPr>
          <p:nvPr/>
        </p:nvCxnSpPr>
        <p:spPr>
          <a:xfrm rot="10800000">
            <a:off x="2687663" y="3492031"/>
            <a:ext cx="1617007" cy="647940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BA3D306-6365-FA43-A6D2-D7E2B4D4B37F}"/>
              </a:ext>
            </a:extLst>
          </p:cNvPr>
          <p:cNvSpPr txBox="1"/>
          <p:nvPr/>
        </p:nvSpPr>
        <p:spPr>
          <a:xfrm>
            <a:off x="2366860" y="4158865"/>
            <a:ext cx="1671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Did that answer</a:t>
            </a:r>
          </a:p>
          <a:p>
            <a:r>
              <a:rPr lang="en-US" dirty="0"/>
              <a:t>your question?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D6E8E48-00B0-324E-B225-D77BEE27A1FE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rot="5400000" flipH="1" flipV="1">
            <a:off x="3174537" y="1595897"/>
            <a:ext cx="716765" cy="1690515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F99BB17-3EFB-6443-9A53-7E481A956CB2}"/>
              </a:ext>
            </a:extLst>
          </p:cNvPr>
          <p:cNvSpPr txBox="1"/>
          <p:nvPr/>
        </p:nvSpPr>
        <p:spPr>
          <a:xfrm>
            <a:off x="2490787" y="1917628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Creates</a:t>
            </a:r>
          </a:p>
        </p:txBody>
      </p:sp>
      <p:sp>
        <p:nvSpPr>
          <p:cNvPr id="35" name="Cross 34">
            <a:extLst>
              <a:ext uri="{FF2B5EF4-FFF2-40B4-BE49-F238E27FC236}">
                <a16:creationId xmlns:a16="http://schemas.microsoft.com/office/drawing/2014/main" id="{C4ABCE87-186E-8E4D-ABA6-381376E14330}"/>
              </a:ext>
            </a:extLst>
          </p:cNvPr>
          <p:cNvSpPr/>
          <p:nvPr/>
        </p:nvSpPr>
        <p:spPr>
          <a:xfrm>
            <a:off x="5154227" y="2879611"/>
            <a:ext cx="386356" cy="369332"/>
          </a:xfrm>
          <a:prstGeom prst="plus">
            <a:avLst>
              <a:gd name="adj" fmla="val 3477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15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6A3E-9709-E947-9EF0-DBC0EB9E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Model Precision and Cost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2A1C2-1E74-934B-81B3-2EE1251D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83" y="5617255"/>
            <a:ext cx="10515600" cy="895100"/>
          </a:xfrm>
        </p:spPr>
        <p:txBody>
          <a:bodyPr/>
          <a:lstStyle/>
          <a:p>
            <a:r>
              <a:rPr lang="en-US" dirty="0"/>
              <a:t>Precise data models allow multiple business units to share EKG infrastructure costs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DAD18-178B-FA42-B621-8EEBD37C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ADCFC-D406-7B4B-B823-88389AB8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18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52A5DD3-0904-6247-8C74-280B20860B10}"/>
              </a:ext>
            </a:extLst>
          </p:cNvPr>
          <p:cNvSpPr/>
          <p:nvPr/>
        </p:nvSpPr>
        <p:spPr>
          <a:xfrm>
            <a:off x="4376857" y="2994034"/>
            <a:ext cx="1997242" cy="6858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Model</a:t>
            </a:r>
          </a:p>
          <a:p>
            <a:pPr algn="ctr"/>
            <a:r>
              <a:rPr lang="en-US" dirty="0"/>
              <a:t>Precision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AA1A63-A241-5841-BDD2-4C24412DD737}"/>
              </a:ext>
            </a:extLst>
          </p:cNvPr>
          <p:cNvSpPr txBox="1"/>
          <p:nvPr/>
        </p:nvSpPr>
        <p:spPr>
          <a:xfrm>
            <a:off x="1891003" y="1474846"/>
            <a:ext cx="146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Increases Use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3A31B9F-58C9-8348-9A17-A43E06B9DDC2}"/>
              </a:ext>
            </a:extLst>
          </p:cNvPr>
          <p:cNvSpPr/>
          <p:nvPr/>
        </p:nvSpPr>
        <p:spPr>
          <a:xfrm>
            <a:off x="4161447" y="4649935"/>
            <a:ext cx="2428061" cy="83610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Cost for Each Business Unit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B426D33E-7C9A-BA42-82E1-C08E906E67DE}"/>
              </a:ext>
            </a:extLst>
          </p:cNvPr>
          <p:cNvCxnSpPr>
            <a:cxnSpLocks/>
            <a:stCxn id="29" idx="2"/>
            <a:endCxn id="42" idx="0"/>
          </p:cNvCxnSpPr>
          <p:nvPr/>
        </p:nvCxnSpPr>
        <p:spPr>
          <a:xfrm rot="10800000" flipV="1">
            <a:off x="2799253" y="1704114"/>
            <a:ext cx="1362194" cy="556023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ross 26">
            <a:extLst>
              <a:ext uri="{FF2B5EF4-FFF2-40B4-BE49-F238E27FC236}">
                <a16:creationId xmlns:a16="http://schemas.microsoft.com/office/drawing/2014/main" id="{7296F17A-6635-A64C-BD94-4ACE1F071B50}"/>
              </a:ext>
            </a:extLst>
          </p:cNvPr>
          <p:cNvSpPr/>
          <p:nvPr/>
        </p:nvSpPr>
        <p:spPr>
          <a:xfrm>
            <a:off x="5323289" y="2311810"/>
            <a:ext cx="386356" cy="369332"/>
          </a:xfrm>
          <a:prstGeom prst="plus">
            <a:avLst>
              <a:gd name="adj" fmla="val 3477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8DE9E92-E5DF-1A4A-BC27-D142A66CD839}"/>
              </a:ext>
            </a:extLst>
          </p:cNvPr>
          <p:cNvSpPr/>
          <p:nvPr/>
        </p:nvSpPr>
        <p:spPr>
          <a:xfrm>
            <a:off x="7266611" y="1563580"/>
            <a:ext cx="2785026" cy="912736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EKG Shared by Multiple Business Units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56D6F67-21D9-C148-A65B-EE8FC30FD049}"/>
              </a:ext>
            </a:extLst>
          </p:cNvPr>
          <p:cNvSpPr/>
          <p:nvPr/>
        </p:nvSpPr>
        <p:spPr>
          <a:xfrm>
            <a:off x="4161447" y="1361215"/>
            <a:ext cx="2428061" cy="6858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Lower Cost Per</a:t>
            </a:r>
          </a:p>
          <a:p>
            <a:pPr algn="ctr"/>
            <a:r>
              <a:rPr lang="en-US" dirty="0"/>
              <a:t>Business Unit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19F58C53-9118-714D-90DF-EDFF5055DD08}"/>
              </a:ext>
            </a:extLst>
          </p:cNvPr>
          <p:cNvCxnSpPr>
            <a:cxnSpLocks/>
            <a:stCxn id="19" idx="6"/>
            <a:endCxn id="28" idx="4"/>
          </p:cNvCxnSpPr>
          <p:nvPr/>
        </p:nvCxnSpPr>
        <p:spPr>
          <a:xfrm flipV="1">
            <a:off x="6374099" y="2476316"/>
            <a:ext cx="2285025" cy="860618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B91C69D7-4245-224C-B804-448DEC48B510}"/>
              </a:ext>
            </a:extLst>
          </p:cNvPr>
          <p:cNvCxnSpPr>
            <a:cxnSpLocks/>
            <a:stCxn id="19" idx="6"/>
            <a:endCxn id="33" idx="1"/>
          </p:cNvCxnSpPr>
          <p:nvPr/>
        </p:nvCxnSpPr>
        <p:spPr>
          <a:xfrm>
            <a:off x="6374099" y="3336934"/>
            <a:ext cx="1494692" cy="774195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A8F46795-BD46-4347-B383-77F9F9360829}"/>
              </a:ext>
            </a:extLst>
          </p:cNvPr>
          <p:cNvCxnSpPr>
            <a:cxnSpLocks/>
            <a:stCxn id="23" idx="2"/>
            <a:endCxn id="48" idx="4"/>
          </p:cNvCxnSpPr>
          <p:nvPr/>
        </p:nvCxnSpPr>
        <p:spPr>
          <a:xfrm rot="10800000">
            <a:off x="2818255" y="4744235"/>
            <a:ext cx="1343193" cy="323752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10D73D8-A4F6-BD42-8A8B-25EAE00A7812}"/>
              </a:ext>
            </a:extLst>
          </p:cNvPr>
          <p:cNvSpPr/>
          <p:nvPr/>
        </p:nvSpPr>
        <p:spPr>
          <a:xfrm>
            <a:off x="7513210" y="4010696"/>
            <a:ext cx="2428061" cy="6858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 Fork Their Own Data Marts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567ECB5C-64A0-B84A-9885-BDDB8E589728}"/>
              </a:ext>
            </a:extLst>
          </p:cNvPr>
          <p:cNvCxnSpPr>
            <a:cxnSpLocks/>
            <a:stCxn id="33" idx="3"/>
            <a:endCxn id="23" idx="6"/>
          </p:cNvCxnSpPr>
          <p:nvPr/>
        </p:nvCxnSpPr>
        <p:spPr>
          <a:xfrm rot="5400000">
            <a:off x="6993188" y="4192384"/>
            <a:ext cx="471924" cy="1279283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36C57A6-27D9-3B4D-BF83-0B9B5361EFF2}"/>
              </a:ext>
            </a:extLst>
          </p:cNvPr>
          <p:cNvSpPr/>
          <p:nvPr/>
        </p:nvSpPr>
        <p:spPr>
          <a:xfrm>
            <a:off x="5516467" y="4111057"/>
            <a:ext cx="386356" cy="1180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4EA9A8F5-0EC8-6F48-BC5C-A6CA86D43A1B}"/>
              </a:ext>
            </a:extLst>
          </p:cNvPr>
          <p:cNvCxnSpPr>
            <a:cxnSpLocks/>
            <a:stCxn id="28" idx="2"/>
            <a:endCxn id="29" idx="6"/>
          </p:cNvCxnSpPr>
          <p:nvPr/>
        </p:nvCxnSpPr>
        <p:spPr>
          <a:xfrm rot="10800000">
            <a:off x="6589509" y="1704116"/>
            <a:ext cx="677103" cy="315833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7721E88-B393-FA49-9D1B-129852CFF1A6}"/>
              </a:ext>
            </a:extLst>
          </p:cNvPr>
          <p:cNvSpPr txBox="1"/>
          <p:nvPr/>
        </p:nvSpPr>
        <p:spPr>
          <a:xfrm>
            <a:off x="7706526" y="3405724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AC7746-06BA-3F4B-9C85-0164D6745486}"/>
              </a:ext>
            </a:extLst>
          </p:cNvPr>
          <p:cNvSpPr txBox="1"/>
          <p:nvPr/>
        </p:nvSpPr>
        <p:spPr>
          <a:xfrm>
            <a:off x="7513210" y="269999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F59605B-51B2-D04B-8E57-B8B91E5EE89D}"/>
              </a:ext>
            </a:extLst>
          </p:cNvPr>
          <p:cNvSpPr/>
          <p:nvPr/>
        </p:nvSpPr>
        <p:spPr>
          <a:xfrm>
            <a:off x="1585222" y="2260138"/>
            <a:ext cx="2428061" cy="6858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Insights</a:t>
            </a: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A2FD4DC8-94F4-244D-8C1B-F22A53F4C6A9}"/>
              </a:ext>
            </a:extLst>
          </p:cNvPr>
          <p:cNvCxnSpPr>
            <a:cxnSpLocks/>
            <a:stCxn id="42" idx="4"/>
            <a:endCxn id="19" idx="2"/>
          </p:cNvCxnSpPr>
          <p:nvPr/>
        </p:nvCxnSpPr>
        <p:spPr>
          <a:xfrm rot="16200000" flipH="1">
            <a:off x="3392557" y="2352634"/>
            <a:ext cx="390996" cy="1577604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273E6B7-E295-7846-86AE-E5082548DDAA}"/>
              </a:ext>
            </a:extLst>
          </p:cNvPr>
          <p:cNvSpPr/>
          <p:nvPr/>
        </p:nvSpPr>
        <p:spPr>
          <a:xfrm>
            <a:off x="1604223" y="4051740"/>
            <a:ext cx="2428061" cy="692495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Few Insights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4C96BA28-4FBA-9447-9047-BE2403AB0E6C}"/>
              </a:ext>
            </a:extLst>
          </p:cNvPr>
          <p:cNvCxnSpPr>
            <a:cxnSpLocks/>
            <a:stCxn id="48" idx="0"/>
            <a:endCxn id="19" idx="3"/>
          </p:cNvCxnSpPr>
          <p:nvPr/>
        </p:nvCxnSpPr>
        <p:spPr>
          <a:xfrm rot="5400000" flipH="1" flipV="1">
            <a:off x="3507631" y="2890025"/>
            <a:ext cx="472339" cy="1851092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7120CD5-5A6D-B147-9DF2-39B2081D3A57}"/>
              </a:ext>
            </a:extLst>
          </p:cNvPr>
          <p:cNvSpPr txBox="1"/>
          <p:nvPr/>
        </p:nvSpPr>
        <p:spPr>
          <a:xfrm>
            <a:off x="1772704" y="3503021"/>
            <a:ext cx="157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Decreased Use</a:t>
            </a:r>
          </a:p>
        </p:txBody>
      </p:sp>
    </p:spTree>
    <p:extLst>
      <p:ext uri="{BB962C8B-B14F-4D97-AF65-F5344CB8AC3E}">
        <p14:creationId xmlns:p14="http://schemas.microsoft.com/office/powerpoint/2010/main" val="2418467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6A3E-9709-E947-9EF0-DBC0EB9E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Model Precision and Cost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2A1C2-1E74-934B-81B3-2EE1251D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83" y="5617255"/>
            <a:ext cx="10515600" cy="895100"/>
          </a:xfrm>
        </p:spPr>
        <p:txBody>
          <a:bodyPr/>
          <a:lstStyle/>
          <a:p>
            <a:r>
              <a:rPr lang="en-US" dirty="0"/>
              <a:t>Precise data models allow multiple business units to share EKG infrastructure costs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DAD18-178B-FA42-B621-8EEBD37C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ADCFC-D406-7B4B-B823-88389AB8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19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52A5DD3-0904-6247-8C74-280B20860B10}"/>
              </a:ext>
            </a:extLst>
          </p:cNvPr>
          <p:cNvSpPr/>
          <p:nvPr/>
        </p:nvSpPr>
        <p:spPr>
          <a:xfrm>
            <a:off x="4444102" y="3067054"/>
            <a:ext cx="1997242" cy="6858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Model</a:t>
            </a:r>
          </a:p>
          <a:p>
            <a:pPr algn="ctr"/>
            <a:r>
              <a:rPr lang="en-US" dirty="0"/>
              <a:t>Training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3A31B9F-58C9-8348-9A17-A43E06B9DDC2}"/>
              </a:ext>
            </a:extLst>
          </p:cNvPr>
          <p:cNvSpPr/>
          <p:nvPr/>
        </p:nvSpPr>
        <p:spPr>
          <a:xfrm>
            <a:off x="4161447" y="4649935"/>
            <a:ext cx="2428061" cy="83610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 Rework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B426D33E-7C9A-BA42-82E1-C08E906E67DE}"/>
              </a:ext>
            </a:extLst>
          </p:cNvPr>
          <p:cNvCxnSpPr>
            <a:cxnSpLocks/>
            <a:stCxn id="29" idx="2"/>
            <a:endCxn id="42" idx="0"/>
          </p:cNvCxnSpPr>
          <p:nvPr/>
        </p:nvCxnSpPr>
        <p:spPr>
          <a:xfrm rot="10800000" flipV="1">
            <a:off x="2678885" y="1682265"/>
            <a:ext cx="1334398" cy="470728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ross 26">
            <a:extLst>
              <a:ext uri="{FF2B5EF4-FFF2-40B4-BE49-F238E27FC236}">
                <a16:creationId xmlns:a16="http://schemas.microsoft.com/office/drawing/2014/main" id="{7296F17A-6635-A64C-BD94-4ACE1F071B50}"/>
              </a:ext>
            </a:extLst>
          </p:cNvPr>
          <p:cNvSpPr/>
          <p:nvPr/>
        </p:nvSpPr>
        <p:spPr>
          <a:xfrm>
            <a:off x="5323289" y="2311810"/>
            <a:ext cx="386356" cy="369332"/>
          </a:xfrm>
          <a:prstGeom prst="plus">
            <a:avLst>
              <a:gd name="adj" fmla="val 3477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8DE9E92-E5DF-1A4A-BC27-D142A66CD839}"/>
              </a:ext>
            </a:extLst>
          </p:cNvPr>
          <p:cNvSpPr/>
          <p:nvPr/>
        </p:nvSpPr>
        <p:spPr>
          <a:xfrm>
            <a:off x="7266611" y="1563580"/>
            <a:ext cx="2785026" cy="912736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Precise Data Models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56D6F67-21D9-C148-A65B-EE8FC30FD049}"/>
              </a:ext>
            </a:extLst>
          </p:cNvPr>
          <p:cNvSpPr/>
          <p:nvPr/>
        </p:nvSpPr>
        <p:spPr>
          <a:xfrm>
            <a:off x="4013283" y="1339365"/>
            <a:ext cx="2428061" cy="6858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Higher Sharing of EKG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19F58C53-9118-714D-90DF-EDFF5055DD08}"/>
              </a:ext>
            </a:extLst>
          </p:cNvPr>
          <p:cNvCxnSpPr>
            <a:cxnSpLocks/>
            <a:stCxn id="19" idx="6"/>
            <a:endCxn id="28" idx="4"/>
          </p:cNvCxnSpPr>
          <p:nvPr/>
        </p:nvCxnSpPr>
        <p:spPr>
          <a:xfrm flipV="1">
            <a:off x="6441344" y="2476316"/>
            <a:ext cx="2217780" cy="933638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B91C69D7-4245-224C-B804-448DEC48B510}"/>
              </a:ext>
            </a:extLst>
          </p:cNvPr>
          <p:cNvCxnSpPr>
            <a:cxnSpLocks/>
            <a:stCxn id="19" idx="6"/>
            <a:endCxn id="33" idx="1"/>
          </p:cNvCxnSpPr>
          <p:nvPr/>
        </p:nvCxnSpPr>
        <p:spPr>
          <a:xfrm>
            <a:off x="6441344" y="3409954"/>
            <a:ext cx="1427447" cy="701175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A8F46795-BD46-4347-B383-77F9F9360829}"/>
              </a:ext>
            </a:extLst>
          </p:cNvPr>
          <p:cNvCxnSpPr>
            <a:cxnSpLocks/>
            <a:stCxn id="23" idx="2"/>
            <a:endCxn id="48" idx="4"/>
          </p:cNvCxnSpPr>
          <p:nvPr/>
        </p:nvCxnSpPr>
        <p:spPr>
          <a:xfrm rot="10800000">
            <a:off x="2818255" y="4744235"/>
            <a:ext cx="1343193" cy="323752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10D73D8-A4F6-BD42-8A8B-25EAE00A7812}"/>
              </a:ext>
            </a:extLst>
          </p:cNvPr>
          <p:cNvSpPr/>
          <p:nvPr/>
        </p:nvSpPr>
        <p:spPr>
          <a:xfrm>
            <a:off x="7513210" y="4010696"/>
            <a:ext cx="2428061" cy="6858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Poor Data Models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567ECB5C-64A0-B84A-9885-BDDB8E589728}"/>
              </a:ext>
            </a:extLst>
          </p:cNvPr>
          <p:cNvCxnSpPr>
            <a:cxnSpLocks/>
            <a:stCxn id="33" idx="3"/>
            <a:endCxn id="23" idx="6"/>
          </p:cNvCxnSpPr>
          <p:nvPr/>
        </p:nvCxnSpPr>
        <p:spPr>
          <a:xfrm rot="5400000">
            <a:off x="6993188" y="4192384"/>
            <a:ext cx="471924" cy="1279283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36C57A6-27D9-3B4D-BF83-0B9B5361EFF2}"/>
              </a:ext>
            </a:extLst>
          </p:cNvPr>
          <p:cNvSpPr/>
          <p:nvPr/>
        </p:nvSpPr>
        <p:spPr>
          <a:xfrm>
            <a:off x="5329344" y="4124519"/>
            <a:ext cx="386356" cy="1180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4EA9A8F5-0EC8-6F48-BC5C-A6CA86D43A1B}"/>
              </a:ext>
            </a:extLst>
          </p:cNvPr>
          <p:cNvCxnSpPr>
            <a:cxnSpLocks/>
            <a:stCxn id="28" idx="2"/>
            <a:endCxn id="29" idx="6"/>
          </p:cNvCxnSpPr>
          <p:nvPr/>
        </p:nvCxnSpPr>
        <p:spPr>
          <a:xfrm rot="10800000">
            <a:off x="6441345" y="1682266"/>
            <a:ext cx="825267" cy="337683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7721E88-B393-FA49-9D1B-129852CFF1A6}"/>
              </a:ext>
            </a:extLst>
          </p:cNvPr>
          <p:cNvSpPr txBox="1"/>
          <p:nvPr/>
        </p:nvSpPr>
        <p:spPr>
          <a:xfrm>
            <a:off x="7868791" y="3554213"/>
            <a:ext cx="129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Quality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AC7746-06BA-3F4B-9C85-0164D6745486}"/>
              </a:ext>
            </a:extLst>
          </p:cNvPr>
          <p:cNvSpPr txBox="1"/>
          <p:nvPr/>
        </p:nvSpPr>
        <p:spPr>
          <a:xfrm>
            <a:off x="6874031" y="2676394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Quality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F59605B-51B2-D04B-8E57-B8B91E5EE89D}"/>
              </a:ext>
            </a:extLst>
          </p:cNvPr>
          <p:cNvSpPr/>
          <p:nvPr/>
        </p:nvSpPr>
        <p:spPr>
          <a:xfrm>
            <a:off x="1464854" y="2152993"/>
            <a:ext cx="2428061" cy="6858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Cost Savings</a:t>
            </a: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A2FD4DC8-94F4-244D-8C1B-F22A53F4C6A9}"/>
              </a:ext>
            </a:extLst>
          </p:cNvPr>
          <p:cNvCxnSpPr>
            <a:cxnSpLocks/>
            <a:stCxn id="42" idx="4"/>
            <a:endCxn id="19" idx="2"/>
          </p:cNvCxnSpPr>
          <p:nvPr/>
        </p:nvCxnSpPr>
        <p:spPr>
          <a:xfrm rot="16200000" flipH="1">
            <a:off x="3275913" y="2241764"/>
            <a:ext cx="571161" cy="176521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273E6B7-E295-7846-86AE-E5082548DDAA}"/>
              </a:ext>
            </a:extLst>
          </p:cNvPr>
          <p:cNvSpPr/>
          <p:nvPr/>
        </p:nvSpPr>
        <p:spPr>
          <a:xfrm>
            <a:off x="1604223" y="4051740"/>
            <a:ext cx="2428061" cy="692495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Higher Costs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4C96BA28-4FBA-9447-9047-BE2403AB0E6C}"/>
              </a:ext>
            </a:extLst>
          </p:cNvPr>
          <p:cNvCxnSpPr>
            <a:cxnSpLocks/>
            <a:stCxn id="48" idx="0"/>
            <a:endCxn id="19" idx="3"/>
          </p:cNvCxnSpPr>
          <p:nvPr/>
        </p:nvCxnSpPr>
        <p:spPr>
          <a:xfrm rot="5400000" flipH="1" flipV="1">
            <a:off x="3577763" y="2892913"/>
            <a:ext cx="399319" cy="1918337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A3C0BC2-8231-9946-8D51-1AD38A3D2D90}"/>
              </a:ext>
            </a:extLst>
          </p:cNvPr>
          <p:cNvSpPr txBox="1"/>
          <p:nvPr/>
        </p:nvSpPr>
        <p:spPr>
          <a:xfrm>
            <a:off x="7902706" y="4898252"/>
            <a:ext cx="366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 just modeled this like our RDBMS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1B449C-D30B-6349-91F5-48C9865889B3}"/>
              </a:ext>
            </a:extLst>
          </p:cNvPr>
          <p:cNvSpPr txBox="1"/>
          <p:nvPr/>
        </p:nvSpPr>
        <p:spPr>
          <a:xfrm>
            <a:off x="3161075" y="2852471"/>
            <a:ext cx="69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77E980-F981-5149-94EE-6B8E47725C74}"/>
              </a:ext>
            </a:extLst>
          </p:cNvPr>
          <p:cNvSpPr txBox="1"/>
          <p:nvPr/>
        </p:nvSpPr>
        <p:spPr>
          <a:xfrm>
            <a:off x="3130257" y="3473647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</a:t>
            </a:r>
          </a:p>
        </p:txBody>
      </p:sp>
    </p:spTree>
    <p:extLst>
      <p:ext uri="{BB962C8B-B14F-4D97-AF65-F5344CB8AC3E}">
        <p14:creationId xmlns:p14="http://schemas.microsoft.com/office/powerpoint/2010/main" val="247003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07267-68FE-8D40-B4D4-A67F09CC8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2C663-2818-6E40-BDD2-2EB0CDBDE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484" y="1395663"/>
            <a:ext cx="8502315" cy="47813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4 hours wall-clock time – 4 50-minute sessions with 10-minute breaks between sessions</a:t>
            </a:r>
          </a:p>
          <a:p>
            <a:r>
              <a:rPr lang="en-US" dirty="0"/>
              <a:t>Part 1: </a:t>
            </a:r>
            <a:r>
              <a:rPr lang="en-US" b="1" dirty="0"/>
              <a:t>Introduction</a:t>
            </a:r>
          </a:p>
          <a:p>
            <a:pPr lvl="1"/>
            <a:r>
              <a:rPr lang="en-US" dirty="0"/>
              <a:t>50 minutes overview of graph systems thinking</a:t>
            </a:r>
          </a:p>
          <a:p>
            <a:pPr lvl="1"/>
            <a:r>
              <a:rPr lang="en-US" dirty="0"/>
              <a:t>EKG assumptions, causal loop diagrams</a:t>
            </a:r>
          </a:p>
          <a:p>
            <a:r>
              <a:rPr lang="en-US" dirty="0"/>
              <a:t>Part 2: </a:t>
            </a:r>
            <a:r>
              <a:rPr lang="en-US" b="1" dirty="0"/>
              <a:t>Try It</a:t>
            </a:r>
          </a:p>
          <a:p>
            <a:pPr lvl="1"/>
            <a:r>
              <a:rPr lang="en-US" dirty="0"/>
              <a:t>35 minutes, 15 minutes - analysis</a:t>
            </a:r>
          </a:p>
          <a:p>
            <a:pPr lvl="1"/>
            <a:r>
              <a:rPr lang="en-US" dirty="0"/>
              <a:t>Draw causal loop diagrams for things that might impact your EKG evolution</a:t>
            </a:r>
          </a:p>
          <a:p>
            <a:r>
              <a:rPr lang="en-US" dirty="0"/>
              <a:t>Part 3: Refine Connected Emergence</a:t>
            </a:r>
          </a:p>
          <a:p>
            <a:pPr lvl="1"/>
            <a:r>
              <a:rPr lang="en-US" dirty="0"/>
              <a:t>How does connecting new data sources trigger insight?</a:t>
            </a:r>
          </a:p>
          <a:p>
            <a:pPr lvl="1"/>
            <a:r>
              <a:rPr lang="en-US" dirty="0"/>
              <a:t>Exercise: Predict new insights</a:t>
            </a:r>
          </a:p>
          <a:p>
            <a:r>
              <a:rPr lang="en-US" dirty="0"/>
              <a:t>Part 4: Working Session</a:t>
            </a:r>
          </a:p>
          <a:p>
            <a:pPr lvl="1"/>
            <a:r>
              <a:rPr lang="en-US" dirty="0"/>
              <a:t>Break up into groups</a:t>
            </a:r>
          </a:p>
          <a:p>
            <a:pPr lvl="1"/>
            <a:r>
              <a:rPr lang="en-US" dirty="0"/>
              <a:t>35 minutes: Focus on key problems that you are interested in</a:t>
            </a:r>
          </a:p>
          <a:p>
            <a:pPr lvl="1"/>
            <a:r>
              <a:rPr lang="en-US" dirty="0"/>
              <a:t>Final 15 minutes: share 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D4674-2827-EC4D-A0CF-FFB8A28A0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86D03-39A3-C643-818E-6B1EA085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AD6983-46A4-AC4C-993F-56DC23FFC4DE}"/>
              </a:ext>
            </a:extLst>
          </p:cNvPr>
          <p:cNvSpPr/>
          <p:nvPr/>
        </p:nvSpPr>
        <p:spPr>
          <a:xfrm>
            <a:off x="1307425" y="1910461"/>
            <a:ext cx="930443" cy="737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89B1A3-5BBB-CA46-8524-68F676680CB2}"/>
              </a:ext>
            </a:extLst>
          </p:cNvPr>
          <p:cNvSpPr/>
          <p:nvPr/>
        </p:nvSpPr>
        <p:spPr>
          <a:xfrm>
            <a:off x="1307425" y="2672915"/>
            <a:ext cx="930443" cy="2121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Break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371014-6947-4F4E-8423-93E02FAA307E}"/>
              </a:ext>
            </a:extLst>
          </p:cNvPr>
          <p:cNvSpPr/>
          <p:nvPr/>
        </p:nvSpPr>
        <p:spPr>
          <a:xfrm>
            <a:off x="1307430" y="3852537"/>
            <a:ext cx="930443" cy="2007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Break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2CCF7C-65A6-9E4A-95DB-6A5D04BF6199}"/>
              </a:ext>
            </a:extLst>
          </p:cNvPr>
          <p:cNvSpPr/>
          <p:nvPr/>
        </p:nvSpPr>
        <p:spPr>
          <a:xfrm>
            <a:off x="1307425" y="5014589"/>
            <a:ext cx="930443" cy="276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Break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30C671-1B97-074A-9A11-DAD865600318}"/>
              </a:ext>
            </a:extLst>
          </p:cNvPr>
          <p:cNvSpPr/>
          <p:nvPr/>
        </p:nvSpPr>
        <p:spPr>
          <a:xfrm>
            <a:off x="1319459" y="3609423"/>
            <a:ext cx="930443" cy="2486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D860B8-8764-3C4E-B06C-FEC04D8B59E5}"/>
              </a:ext>
            </a:extLst>
          </p:cNvPr>
          <p:cNvSpPr/>
          <p:nvPr/>
        </p:nvSpPr>
        <p:spPr>
          <a:xfrm>
            <a:off x="1307429" y="2887015"/>
            <a:ext cx="930443" cy="737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650640-2E9D-B345-B174-E0AC09800FFD}"/>
              </a:ext>
            </a:extLst>
          </p:cNvPr>
          <p:cNvSpPr/>
          <p:nvPr/>
        </p:nvSpPr>
        <p:spPr>
          <a:xfrm>
            <a:off x="1307428" y="4049305"/>
            <a:ext cx="930443" cy="401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E32DEC-6548-794F-A773-F0C23E8EAA24}"/>
              </a:ext>
            </a:extLst>
          </p:cNvPr>
          <p:cNvSpPr/>
          <p:nvPr/>
        </p:nvSpPr>
        <p:spPr>
          <a:xfrm>
            <a:off x="1307425" y="4475079"/>
            <a:ext cx="930443" cy="2723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A39A0D-D483-7347-9288-DA8D309CA36C}"/>
              </a:ext>
            </a:extLst>
          </p:cNvPr>
          <p:cNvSpPr/>
          <p:nvPr/>
        </p:nvSpPr>
        <p:spPr>
          <a:xfrm>
            <a:off x="1319461" y="4779180"/>
            <a:ext cx="930443" cy="2285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DB9697-994E-8342-AD6C-5C9B4668D2F0}"/>
              </a:ext>
            </a:extLst>
          </p:cNvPr>
          <p:cNvSpPr/>
          <p:nvPr/>
        </p:nvSpPr>
        <p:spPr>
          <a:xfrm>
            <a:off x="1319461" y="5287265"/>
            <a:ext cx="930443" cy="6377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5AE8DA-C59C-0B4E-99DC-CBAF1B81FF7F}"/>
              </a:ext>
            </a:extLst>
          </p:cNvPr>
          <p:cNvSpPr/>
          <p:nvPr/>
        </p:nvSpPr>
        <p:spPr>
          <a:xfrm>
            <a:off x="1319459" y="5949148"/>
            <a:ext cx="930443" cy="2285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B8316D-7949-9740-B064-98D70B2ADBB5}"/>
              </a:ext>
            </a:extLst>
          </p:cNvPr>
          <p:cNvCxnSpPr/>
          <p:nvPr/>
        </p:nvCxnSpPr>
        <p:spPr>
          <a:xfrm>
            <a:off x="541421" y="1910462"/>
            <a:ext cx="7660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4C15D6-52A5-0F48-A022-C8186B8B0EEB}"/>
              </a:ext>
            </a:extLst>
          </p:cNvPr>
          <p:cNvCxnSpPr/>
          <p:nvPr/>
        </p:nvCxnSpPr>
        <p:spPr>
          <a:xfrm>
            <a:off x="497305" y="2890483"/>
            <a:ext cx="7660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600694-C2FF-D547-96F4-3868A4BC16A9}"/>
              </a:ext>
            </a:extLst>
          </p:cNvPr>
          <p:cNvCxnSpPr/>
          <p:nvPr/>
        </p:nvCxnSpPr>
        <p:spPr>
          <a:xfrm>
            <a:off x="541421" y="4042728"/>
            <a:ext cx="7660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5C1F9C-37DD-B24F-A7F4-1F3F3E44C72D}"/>
              </a:ext>
            </a:extLst>
          </p:cNvPr>
          <p:cNvCxnSpPr/>
          <p:nvPr/>
        </p:nvCxnSpPr>
        <p:spPr>
          <a:xfrm>
            <a:off x="541421" y="5287265"/>
            <a:ext cx="7660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4D2D51E-024B-744B-BB2D-7159FC022B74}"/>
              </a:ext>
            </a:extLst>
          </p:cNvPr>
          <p:cNvCxnSpPr/>
          <p:nvPr/>
        </p:nvCxnSpPr>
        <p:spPr>
          <a:xfrm>
            <a:off x="541421" y="6176963"/>
            <a:ext cx="7660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7DA8F8-43CC-F74B-B697-03041B170590}"/>
              </a:ext>
            </a:extLst>
          </p:cNvPr>
          <p:cNvSpPr txBox="1"/>
          <p:nvPr/>
        </p:nvSpPr>
        <p:spPr>
          <a:xfrm>
            <a:off x="375164" y="2183139"/>
            <a:ext cx="637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5B4A6D-C28D-034F-9691-A2CA5BE20B8C}"/>
              </a:ext>
            </a:extLst>
          </p:cNvPr>
          <p:cNvSpPr txBox="1"/>
          <p:nvPr/>
        </p:nvSpPr>
        <p:spPr>
          <a:xfrm>
            <a:off x="399232" y="3255550"/>
            <a:ext cx="65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It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1A7CC9-D24B-1141-9D4C-4A34168B2038}"/>
              </a:ext>
            </a:extLst>
          </p:cNvPr>
          <p:cNvSpPr txBox="1"/>
          <p:nvPr/>
        </p:nvSpPr>
        <p:spPr>
          <a:xfrm>
            <a:off x="448349" y="4463328"/>
            <a:ext cx="779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Refine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5662C1-384A-7748-B316-9C44478A296A}"/>
              </a:ext>
            </a:extLst>
          </p:cNvPr>
          <p:cNvSpPr txBox="1"/>
          <p:nvPr/>
        </p:nvSpPr>
        <p:spPr>
          <a:xfrm>
            <a:off x="350793" y="5521242"/>
            <a:ext cx="88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1572141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E1C6-CC43-0C43-831B-02DD34BC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Systems Thinking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7934-20F4-524C-AEA4-B72DE053F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Unintended consequences</a:t>
            </a:r>
          </a:p>
          <a:p>
            <a:r>
              <a:rPr lang="en-US" dirty="0"/>
              <a:t>Local optimization</a:t>
            </a:r>
          </a:p>
          <a:p>
            <a:r>
              <a:rPr lang="en-US" dirty="0"/>
              <a:t>Optimization to early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86131-A1B5-434F-8217-B16B80AD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8F8CA-524A-7347-A171-D07709E3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1AD9-D1E8-694F-88DE-8BE9BB95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2C8A6-7D26-3744-8D47-BABDF5A27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03656"/>
            <a:ext cx="10515600" cy="1173307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220000"/>
              </a:lnSpc>
              <a:buNone/>
            </a:pPr>
            <a:r>
              <a:rPr lang="en-US" sz="2400" dirty="0"/>
              <a:t>How to use systems thinking to guide the adoption of Enterprise Knowledge Graphs (EKGs)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C3727-E9C2-7542-9654-BF297172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3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DFB9D2-2DB2-964D-992D-1DEC1F88D72B}"/>
              </a:ext>
            </a:extLst>
          </p:cNvPr>
          <p:cNvSpPr/>
          <p:nvPr/>
        </p:nvSpPr>
        <p:spPr>
          <a:xfrm>
            <a:off x="2577296" y="1682187"/>
            <a:ext cx="3518704" cy="26969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Enterprise</a:t>
            </a:r>
          </a:p>
          <a:p>
            <a:r>
              <a:rPr lang="en-US" sz="2800" dirty="0"/>
              <a:t>Knowledge</a:t>
            </a:r>
          </a:p>
          <a:p>
            <a:r>
              <a:rPr lang="en-US" sz="2800" dirty="0"/>
              <a:t>Graphs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5B062C-55C6-294F-9A35-20A5EBCBE8AD}"/>
              </a:ext>
            </a:extLst>
          </p:cNvPr>
          <p:cNvSpPr/>
          <p:nvPr/>
        </p:nvSpPr>
        <p:spPr>
          <a:xfrm>
            <a:off x="5166168" y="1615623"/>
            <a:ext cx="3611301" cy="2830030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dirty="0"/>
              <a:t>Systems</a:t>
            </a:r>
          </a:p>
          <a:p>
            <a:pPr lvl="1" algn="ctr"/>
            <a:r>
              <a:rPr lang="en-US" sz="2800" dirty="0"/>
              <a:t>Thinking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9C63E618-2EC0-6F41-907D-D9C7C465E4AE}"/>
              </a:ext>
            </a:extLst>
          </p:cNvPr>
          <p:cNvSpPr/>
          <p:nvPr/>
        </p:nvSpPr>
        <p:spPr>
          <a:xfrm>
            <a:off x="5416953" y="3155541"/>
            <a:ext cx="428263" cy="106826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1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D922-CF47-5343-82B8-037AD859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B4373-D08F-334F-BD65-8F282F92D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Enterprise Knowledge Graphs (EKGs) are going to become a central force in organizational dynamics</a:t>
            </a:r>
          </a:p>
          <a:p>
            <a:r>
              <a:rPr lang="en-US" dirty="0"/>
              <a:t>They are becoming the Central Nervous System (CNS) of organizations</a:t>
            </a:r>
          </a:p>
          <a:p>
            <a:r>
              <a:rPr lang="en-US" dirty="0"/>
              <a:t>We need tools to manage the adoption and growth of EKGs</a:t>
            </a:r>
          </a:p>
          <a:p>
            <a:r>
              <a:rPr lang="en-US" i="1" dirty="0"/>
              <a:t>Systems Thinking </a:t>
            </a:r>
            <a:r>
              <a:rPr lang="en-US" dirty="0"/>
              <a:t>is an appropriate tool to help us guide EKG Growth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CE81C-17F8-9B46-B025-43A96F5F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7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406C1-66BC-224C-AB0A-F0C32AC8A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823913"/>
          </a:xfrm>
        </p:spPr>
        <p:txBody>
          <a:bodyPr/>
          <a:lstStyle/>
          <a:p>
            <a:r>
              <a:rPr lang="en-US" dirty="0"/>
              <a:t>EKGs: Today vs Future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AD9D7-CD24-2546-847F-097496C0E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89037"/>
            <a:ext cx="5157787" cy="823912"/>
          </a:xfrm>
        </p:spPr>
        <p:txBody>
          <a:bodyPr>
            <a:normAutofit/>
          </a:bodyPr>
          <a:lstStyle/>
          <a:p>
            <a:r>
              <a:rPr lang="en-US" sz="3600" dirty="0"/>
              <a:t>Today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FC971-6B25-D447-B6B1-B8F6A1B7D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95018"/>
            <a:ext cx="5157787" cy="40946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Many graph database don’t scale well over 100s of servers</a:t>
            </a:r>
          </a:p>
          <a:p>
            <a:r>
              <a:rPr lang="en-US" dirty="0"/>
              <a:t>Distributed graph database licenses are prohibitively expensive ($1M/TB)</a:t>
            </a:r>
          </a:p>
          <a:p>
            <a:r>
              <a:rPr lang="en-US" dirty="0"/>
              <a:t>Only the largest companies can afford them</a:t>
            </a:r>
          </a:p>
          <a:p>
            <a:r>
              <a:rPr lang="en-US" dirty="0"/>
              <a:t>No specialized graph chips</a:t>
            </a:r>
          </a:p>
          <a:p>
            <a:r>
              <a:rPr lang="en-US" dirty="0"/>
              <a:t>No built-in machine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58D32-857A-2443-B108-F95BDE9D6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89037"/>
            <a:ext cx="5183188" cy="823912"/>
          </a:xfrm>
        </p:spPr>
        <p:txBody>
          <a:bodyPr>
            <a:normAutofit/>
          </a:bodyPr>
          <a:lstStyle/>
          <a:p>
            <a:r>
              <a:rPr lang="en-US" sz="3600" dirty="0"/>
              <a:t>Future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6DF03A-B435-AE4D-B02C-D45985AE8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95018"/>
            <a:ext cx="5183188" cy="40946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Most software vendors will have scalable graph solutions</a:t>
            </a:r>
          </a:p>
          <a:p>
            <a:r>
              <a:rPr lang="en-US" dirty="0"/>
              <a:t>Open source distributed graphs will be common</a:t>
            </a:r>
          </a:p>
          <a:p>
            <a:r>
              <a:rPr lang="en-US" dirty="0"/>
              <a:t>Even small-medium companies will have robust EKGs</a:t>
            </a:r>
          </a:p>
          <a:p>
            <a:r>
              <a:rPr lang="en-US" dirty="0"/>
              <a:t>Specialized graph hardware</a:t>
            </a:r>
          </a:p>
          <a:p>
            <a:r>
              <a:rPr lang="en-US" dirty="0"/>
              <a:t>Out-of-the box machine learning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A16D02-B696-2347-ABC5-24FDD68E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3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1632BE5-4DF6-C244-A856-F4FB2AB8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Four Stages of EKG Adoption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344C676-4360-FB4D-A77D-5EA0443D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39565"/>
            <a:ext cx="4844970" cy="213739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Flatland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Single node 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Distributed 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HOG Heaven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7FEE3A-2A4A-864B-826D-7551B50C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45AC5A-3E87-914D-B77E-6D0B60416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93134" y="1506719"/>
            <a:ext cx="9379638" cy="235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402452-FD6D-E842-B6DA-C6D4EDF9C5F9}"/>
              </a:ext>
            </a:extLst>
          </p:cNvPr>
          <p:cNvSpPr txBox="1"/>
          <p:nvPr/>
        </p:nvSpPr>
        <p:spPr>
          <a:xfrm>
            <a:off x="5197033" y="5253633"/>
            <a:ext cx="6156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From Flatland to HOG Heaven</a:t>
            </a:r>
          </a:p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/from-flatland-to-hog-heaven-the-four-lands-of-ekg-adoption-945571c09b67</a:t>
            </a:r>
          </a:p>
        </p:txBody>
      </p:sp>
    </p:spTree>
    <p:extLst>
      <p:ext uri="{BB962C8B-B14F-4D97-AF65-F5344CB8AC3E}">
        <p14:creationId xmlns:p14="http://schemas.microsoft.com/office/powerpoint/2010/main" val="492379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E18C-08AE-F14B-824D-56B43A9C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HOG Heaven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5D3BB-39D6-474E-B85B-3B18EEB6C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86840"/>
            <a:ext cx="5257800" cy="4790123"/>
          </a:xfrm>
        </p:spPr>
        <p:txBody>
          <a:bodyPr/>
          <a:lstStyle/>
          <a:p>
            <a:r>
              <a:rPr lang="en-US" dirty="0"/>
              <a:t>Hardware optimized graph solutions</a:t>
            </a:r>
          </a:p>
          <a:p>
            <a:r>
              <a:rPr lang="en-US" dirty="0"/>
              <a:t>100B vertices</a:t>
            </a:r>
          </a:p>
          <a:p>
            <a:r>
              <a:rPr lang="en-US" dirty="0"/>
              <a:t>Vertex-level role-based access control</a:t>
            </a:r>
          </a:p>
          <a:p>
            <a:r>
              <a:rPr lang="en-US" dirty="0"/>
              <a:t>Complete views of customers in under 100 milliseconds</a:t>
            </a:r>
          </a:p>
          <a:p>
            <a:r>
              <a:rPr lang="en-US" dirty="0"/>
              <a:t>Embeddings for every vertex to enable fast similarity at scale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626BB-16FA-1F44-8B9F-9ED41A31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DCCC005-C275-BB4E-83B9-1B74D1CC0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197" y="1714500"/>
            <a:ext cx="457358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22DEE6-DDC6-4046-B03E-9C21007FDF02}"/>
              </a:ext>
            </a:extLst>
          </p:cNvPr>
          <p:cNvSpPr txBox="1"/>
          <p:nvPr/>
        </p:nvSpPr>
        <p:spPr>
          <a:xfrm>
            <a:off x="1247576" y="5275162"/>
            <a:ext cx="3301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Photo by </a:t>
            </a:r>
            <a:r>
              <a:rPr lang="en-US" sz="1400" u="sng" dirty="0">
                <a:solidFill>
                  <a:schemeClr val="bg1">
                    <a:lumMod val="6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Bruno van der Kraan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 on </a:t>
            </a:r>
            <a:r>
              <a:rPr lang="en-US" sz="1400" u="sng" dirty="0">
                <a:solidFill>
                  <a:schemeClr val="bg1">
                    <a:lumMod val="6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13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644CA05-129A-2F45-B4EF-182E86600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Question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FABFE30-424C-F749-8085-10642ADF0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2504" y="1850245"/>
            <a:ext cx="6446134" cy="1180618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How do we choose what entities in our organization should be in our EKG?</a:t>
            </a:r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BD43E15-AFFC-4D49-AC4D-09040F6B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8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0B6590-09C0-5A49-B4D2-80CBD2AB6F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3362" y="1672542"/>
            <a:ext cx="3632094" cy="35129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BB08D46-5C1B-CD49-8ADB-6513AE51BDF9}"/>
              </a:ext>
            </a:extLst>
          </p:cNvPr>
          <p:cNvSpPr txBox="1"/>
          <p:nvPr/>
        </p:nvSpPr>
        <p:spPr>
          <a:xfrm>
            <a:off x="5231757" y="3429000"/>
            <a:ext cx="5601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Answer: </a:t>
            </a:r>
            <a:r>
              <a:rPr lang="en-US" sz="2800" dirty="0"/>
              <a:t>Use Systems Thinking!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822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EEAFA-3EF5-4B4E-A0FB-E63B7245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Edge of Chaos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58BFE-D968-FD49-967E-8DD585E5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9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C76756A-0031-AD42-AD61-D1584902014E}"/>
              </a:ext>
            </a:extLst>
          </p:cNvPr>
          <p:cNvGrpSpPr/>
          <p:nvPr/>
        </p:nvGrpSpPr>
        <p:grpSpPr>
          <a:xfrm>
            <a:off x="1053947" y="1490950"/>
            <a:ext cx="3988106" cy="4022332"/>
            <a:chOff x="566773" y="892367"/>
            <a:chExt cx="3988106" cy="4022332"/>
          </a:xfrm>
        </p:grpSpPr>
        <p:sp>
          <p:nvSpPr>
            <p:cNvPr id="22" name="Cloud Callout 21">
              <a:extLst>
                <a:ext uri="{FF2B5EF4-FFF2-40B4-BE49-F238E27FC236}">
                  <a16:creationId xmlns:a16="http://schemas.microsoft.com/office/drawing/2014/main" id="{775E21E4-B30C-684B-9FCE-81FF2DB26631}"/>
                </a:ext>
              </a:extLst>
            </p:cNvPr>
            <p:cNvSpPr/>
            <p:nvPr/>
          </p:nvSpPr>
          <p:spPr>
            <a:xfrm>
              <a:off x="566773" y="892367"/>
              <a:ext cx="3988106" cy="3167751"/>
            </a:xfrm>
            <a:prstGeom prst="cloudCallout">
              <a:avLst>
                <a:gd name="adj1" fmla="val -17448"/>
                <a:gd name="adj2" fmla="val 72897"/>
              </a:avLst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CF69559-DB7A-FA4A-ABAE-2B4CB7FF7C6C}"/>
                </a:ext>
              </a:extLst>
            </p:cNvPr>
            <p:cNvSpPr txBox="1"/>
            <p:nvPr/>
          </p:nvSpPr>
          <p:spPr>
            <a:xfrm>
              <a:off x="1128254" y="1740918"/>
              <a:ext cx="286514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Concepts</a:t>
              </a:r>
            </a:p>
            <a:p>
              <a:pPr algn="ctr"/>
              <a:r>
                <a:rPr lang="en-US" dirty="0"/>
                <a:t>Already Modeled in the</a:t>
              </a:r>
            </a:p>
            <a:p>
              <a:pPr algn="ctr"/>
              <a:r>
                <a:rPr lang="en-US" dirty="0"/>
                <a:t>Enterprise Knowledge Graph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A57006A-85DF-AD4D-A613-250EA6F5CBE6}"/>
                </a:ext>
              </a:extLst>
            </p:cNvPr>
            <p:cNvSpPr/>
            <p:nvPr/>
          </p:nvSpPr>
          <p:spPr>
            <a:xfrm rot="1712555">
              <a:off x="1566544" y="3903389"/>
              <a:ext cx="731520" cy="1011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90989F5-95B1-7341-A4BC-16C895422F10}"/>
              </a:ext>
            </a:extLst>
          </p:cNvPr>
          <p:cNvGrpSpPr/>
          <p:nvPr/>
        </p:nvGrpSpPr>
        <p:grpSpPr>
          <a:xfrm>
            <a:off x="2208521" y="1948093"/>
            <a:ext cx="4847929" cy="3955686"/>
            <a:chOff x="2208521" y="1948093"/>
            <a:chExt cx="4847929" cy="3955686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4D985F66-8550-E14D-8AB7-490C2B69E3E3}"/>
                </a:ext>
              </a:extLst>
            </p:cNvPr>
            <p:cNvSpPr/>
            <p:nvPr/>
          </p:nvSpPr>
          <p:spPr>
            <a:xfrm>
              <a:off x="2301640" y="1948093"/>
              <a:ext cx="4580982" cy="3955686"/>
            </a:xfrm>
            <a:custGeom>
              <a:avLst/>
              <a:gdLst>
                <a:gd name="connsiteX0" fmla="*/ 3729081 w 4585877"/>
                <a:gd name="connsiteY0" fmla="*/ 313827 h 3962444"/>
                <a:gd name="connsiteX1" fmla="*/ 3119481 w 4585877"/>
                <a:gd name="connsiteY1" fmla="*/ 1184684 h 3962444"/>
                <a:gd name="connsiteX2" fmla="*/ 2327001 w 4585877"/>
                <a:gd name="connsiteY2" fmla="*/ 2003290 h 3962444"/>
                <a:gd name="connsiteX3" fmla="*/ 1412601 w 4585877"/>
                <a:gd name="connsiteY3" fmla="*/ 2699976 h 3962444"/>
                <a:gd name="connsiteX4" fmla="*/ 437241 w 4585877"/>
                <a:gd name="connsiteY4" fmla="*/ 3109279 h 3962444"/>
                <a:gd name="connsiteX5" fmla="*/ 1813 w 4585877"/>
                <a:gd name="connsiteY5" fmla="*/ 3448913 h 3962444"/>
                <a:gd name="connsiteX6" fmla="*/ 271779 w 4585877"/>
                <a:gd name="connsiteY6" fmla="*/ 3535999 h 3962444"/>
                <a:gd name="connsiteX7" fmla="*/ 10521 w 4585877"/>
                <a:gd name="connsiteY7" fmla="*/ 3901759 h 3962444"/>
                <a:gd name="connsiteX8" fmla="*/ 480784 w 4585877"/>
                <a:gd name="connsiteY8" fmla="*/ 3901759 h 3962444"/>
                <a:gd name="connsiteX9" fmla="*/ 1795779 w 4585877"/>
                <a:gd name="connsiteY9" fmla="*/ 3309576 h 3962444"/>
                <a:gd name="connsiteX10" fmla="*/ 3058521 w 4585877"/>
                <a:gd name="connsiteY10" fmla="*/ 2438719 h 3962444"/>
                <a:gd name="connsiteX11" fmla="*/ 3833584 w 4585877"/>
                <a:gd name="connsiteY11" fmla="*/ 1681073 h 3962444"/>
                <a:gd name="connsiteX12" fmla="*/ 4347390 w 4585877"/>
                <a:gd name="connsiteY12" fmla="*/ 949553 h 3962444"/>
                <a:gd name="connsiteX13" fmla="*/ 4556396 w 4585877"/>
                <a:gd name="connsiteY13" fmla="*/ 418330 h 3962444"/>
                <a:gd name="connsiteX14" fmla="*/ 4556396 w 4585877"/>
                <a:gd name="connsiteY14" fmla="*/ 26444 h 3962444"/>
                <a:gd name="connsiteX15" fmla="*/ 4295139 w 4585877"/>
                <a:gd name="connsiteY15" fmla="*/ 235450 h 3962444"/>
                <a:gd name="connsiteX16" fmla="*/ 4216761 w 4585877"/>
                <a:gd name="connsiteY16" fmla="*/ 61279 h 3962444"/>
                <a:gd name="connsiteX17" fmla="*/ 4042590 w 4585877"/>
                <a:gd name="connsiteY17" fmla="*/ 235450 h 3962444"/>
                <a:gd name="connsiteX18" fmla="*/ 3894544 w 4585877"/>
                <a:gd name="connsiteY18" fmla="*/ 319 h 3962444"/>
                <a:gd name="connsiteX19" fmla="*/ 3729081 w 4585877"/>
                <a:gd name="connsiteY19" fmla="*/ 313827 h 3962444"/>
                <a:gd name="connsiteX0" fmla="*/ 3721501 w 4578297"/>
                <a:gd name="connsiteY0" fmla="*/ 313827 h 3962444"/>
                <a:gd name="connsiteX1" fmla="*/ 3111901 w 4578297"/>
                <a:gd name="connsiteY1" fmla="*/ 1184684 h 3962444"/>
                <a:gd name="connsiteX2" fmla="*/ 2319421 w 4578297"/>
                <a:gd name="connsiteY2" fmla="*/ 2003290 h 3962444"/>
                <a:gd name="connsiteX3" fmla="*/ 1405021 w 4578297"/>
                <a:gd name="connsiteY3" fmla="*/ 2699976 h 3962444"/>
                <a:gd name="connsiteX4" fmla="*/ 429661 w 4578297"/>
                <a:gd name="connsiteY4" fmla="*/ 3109279 h 3962444"/>
                <a:gd name="connsiteX5" fmla="*/ 63901 w 4578297"/>
                <a:gd name="connsiteY5" fmla="*/ 3353119 h 3962444"/>
                <a:gd name="connsiteX6" fmla="*/ 264199 w 4578297"/>
                <a:gd name="connsiteY6" fmla="*/ 3535999 h 3962444"/>
                <a:gd name="connsiteX7" fmla="*/ 2941 w 4578297"/>
                <a:gd name="connsiteY7" fmla="*/ 3901759 h 3962444"/>
                <a:gd name="connsiteX8" fmla="*/ 473204 w 4578297"/>
                <a:gd name="connsiteY8" fmla="*/ 3901759 h 3962444"/>
                <a:gd name="connsiteX9" fmla="*/ 1788199 w 4578297"/>
                <a:gd name="connsiteY9" fmla="*/ 3309576 h 3962444"/>
                <a:gd name="connsiteX10" fmla="*/ 3050941 w 4578297"/>
                <a:gd name="connsiteY10" fmla="*/ 2438719 h 3962444"/>
                <a:gd name="connsiteX11" fmla="*/ 3826004 w 4578297"/>
                <a:gd name="connsiteY11" fmla="*/ 1681073 h 3962444"/>
                <a:gd name="connsiteX12" fmla="*/ 4339810 w 4578297"/>
                <a:gd name="connsiteY12" fmla="*/ 949553 h 3962444"/>
                <a:gd name="connsiteX13" fmla="*/ 4548816 w 4578297"/>
                <a:gd name="connsiteY13" fmla="*/ 418330 h 3962444"/>
                <a:gd name="connsiteX14" fmla="*/ 4548816 w 4578297"/>
                <a:gd name="connsiteY14" fmla="*/ 26444 h 3962444"/>
                <a:gd name="connsiteX15" fmla="*/ 4287559 w 4578297"/>
                <a:gd name="connsiteY15" fmla="*/ 235450 h 3962444"/>
                <a:gd name="connsiteX16" fmla="*/ 4209181 w 4578297"/>
                <a:gd name="connsiteY16" fmla="*/ 61279 h 3962444"/>
                <a:gd name="connsiteX17" fmla="*/ 4035010 w 4578297"/>
                <a:gd name="connsiteY17" fmla="*/ 235450 h 3962444"/>
                <a:gd name="connsiteX18" fmla="*/ 3886964 w 4578297"/>
                <a:gd name="connsiteY18" fmla="*/ 319 h 3962444"/>
                <a:gd name="connsiteX19" fmla="*/ 3721501 w 4578297"/>
                <a:gd name="connsiteY19" fmla="*/ 313827 h 3962444"/>
                <a:gd name="connsiteX0" fmla="*/ 3724275 w 4581071"/>
                <a:gd name="connsiteY0" fmla="*/ 313827 h 3955686"/>
                <a:gd name="connsiteX1" fmla="*/ 3114675 w 4581071"/>
                <a:gd name="connsiteY1" fmla="*/ 1184684 h 3955686"/>
                <a:gd name="connsiteX2" fmla="*/ 2322195 w 4581071"/>
                <a:gd name="connsiteY2" fmla="*/ 2003290 h 3955686"/>
                <a:gd name="connsiteX3" fmla="*/ 1407795 w 4581071"/>
                <a:gd name="connsiteY3" fmla="*/ 2699976 h 3955686"/>
                <a:gd name="connsiteX4" fmla="*/ 432435 w 4581071"/>
                <a:gd name="connsiteY4" fmla="*/ 3109279 h 3955686"/>
                <a:gd name="connsiteX5" fmla="*/ 66675 w 4581071"/>
                <a:gd name="connsiteY5" fmla="*/ 3353119 h 3955686"/>
                <a:gd name="connsiteX6" fmla="*/ 206013 w 4581071"/>
                <a:gd name="connsiteY6" fmla="*/ 3666627 h 3955686"/>
                <a:gd name="connsiteX7" fmla="*/ 5715 w 4581071"/>
                <a:gd name="connsiteY7" fmla="*/ 3901759 h 3955686"/>
                <a:gd name="connsiteX8" fmla="*/ 475978 w 4581071"/>
                <a:gd name="connsiteY8" fmla="*/ 3901759 h 3955686"/>
                <a:gd name="connsiteX9" fmla="*/ 1790973 w 4581071"/>
                <a:gd name="connsiteY9" fmla="*/ 3309576 h 3955686"/>
                <a:gd name="connsiteX10" fmla="*/ 3053715 w 4581071"/>
                <a:gd name="connsiteY10" fmla="*/ 2438719 h 3955686"/>
                <a:gd name="connsiteX11" fmla="*/ 3828778 w 4581071"/>
                <a:gd name="connsiteY11" fmla="*/ 1681073 h 3955686"/>
                <a:gd name="connsiteX12" fmla="*/ 4342584 w 4581071"/>
                <a:gd name="connsiteY12" fmla="*/ 949553 h 3955686"/>
                <a:gd name="connsiteX13" fmla="*/ 4551590 w 4581071"/>
                <a:gd name="connsiteY13" fmla="*/ 418330 h 3955686"/>
                <a:gd name="connsiteX14" fmla="*/ 4551590 w 4581071"/>
                <a:gd name="connsiteY14" fmla="*/ 26444 h 3955686"/>
                <a:gd name="connsiteX15" fmla="*/ 4290333 w 4581071"/>
                <a:gd name="connsiteY15" fmla="*/ 235450 h 3955686"/>
                <a:gd name="connsiteX16" fmla="*/ 4211955 w 4581071"/>
                <a:gd name="connsiteY16" fmla="*/ 61279 h 3955686"/>
                <a:gd name="connsiteX17" fmla="*/ 4037784 w 4581071"/>
                <a:gd name="connsiteY17" fmla="*/ 235450 h 3955686"/>
                <a:gd name="connsiteX18" fmla="*/ 3889738 w 4581071"/>
                <a:gd name="connsiteY18" fmla="*/ 319 h 3955686"/>
                <a:gd name="connsiteX19" fmla="*/ 3724275 w 4581071"/>
                <a:gd name="connsiteY19" fmla="*/ 313827 h 3955686"/>
                <a:gd name="connsiteX0" fmla="*/ 3723358 w 4580154"/>
                <a:gd name="connsiteY0" fmla="*/ 313827 h 3955686"/>
                <a:gd name="connsiteX1" fmla="*/ 3113758 w 4580154"/>
                <a:gd name="connsiteY1" fmla="*/ 1184684 h 3955686"/>
                <a:gd name="connsiteX2" fmla="*/ 2321278 w 4580154"/>
                <a:gd name="connsiteY2" fmla="*/ 2003290 h 3955686"/>
                <a:gd name="connsiteX3" fmla="*/ 1406878 w 4580154"/>
                <a:gd name="connsiteY3" fmla="*/ 2699976 h 3955686"/>
                <a:gd name="connsiteX4" fmla="*/ 431518 w 4580154"/>
                <a:gd name="connsiteY4" fmla="*/ 3109279 h 3955686"/>
                <a:gd name="connsiteX5" fmla="*/ 65758 w 4580154"/>
                <a:gd name="connsiteY5" fmla="*/ 3353119 h 3955686"/>
                <a:gd name="connsiteX6" fmla="*/ 205096 w 4580154"/>
                <a:gd name="connsiteY6" fmla="*/ 3666627 h 3955686"/>
                <a:gd name="connsiteX7" fmla="*/ 4798 w 4580154"/>
                <a:gd name="connsiteY7" fmla="*/ 3901759 h 3955686"/>
                <a:gd name="connsiteX8" fmla="*/ 475061 w 4580154"/>
                <a:gd name="connsiteY8" fmla="*/ 3901759 h 3955686"/>
                <a:gd name="connsiteX9" fmla="*/ 1790056 w 4580154"/>
                <a:gd name="connsiteY9" fmla="*/ 3309576 h 3955686"/>
                <a:gd name="connsiteX10" fmla="*/ 3052798 w 4580154"/>
                <a:gd name="connsiteY10" fmla="*/ 2438719 h 3955686"/>
                <a:gd name="connsiteX11" fmla="*/ 3827861 w 4580154"/>
                <a:gd name="connsiteY11" fmla="*/ 1681073 h 3955686"/>
                <a:gd name="connsiteX12" fmla="*/ 4341667 w 4580154"/>
                <a:gd name="connsiteY12" fmla="*/ 949553 h 3955686"/>
                <a:gd name="connsiteX13" fmla="*/ 4550673 w 4580154"/>
                <a:gd name="connsiteY13" fmla="*/ 418330 h 3955686"/>
                <a:gd name="connsiteX14" fmla="*/ 4550673 w 4580154"/>
                <a:gd name="connsiteY14" fmla="*/ 26444 h 3955686"/>
                <a:gd name="connsiteX15" fmla="*/ 4289416 w 4580154"/>
                <a:gd name="connsiteY15" fmla="*/ 235450 h 3955686"/>
                <a:gd name="connsiteX16" fmla="*/ 4211038 w 4580154"/>
                <a:gd name="connsiteY16" fmla="*/ 61279 h 3955686"/>
                <a:gd name="connsiteX17" fmla="*/ 4036867 w 4580154"/>
                <a:gd name="connsiteY17" fmla="*/ 235450 h 3955686"/>
                <a:gd name="connsiteX18" fmla="*/ 3888821 w 4580154"/>
                <a:gd name="connsiteY18" fmla="*/ 319 h 3955686"/>
                <a:gd name="connsiteX19" fmla="*/ 3723358 w 4580154"/>
                <a:gd name="connsiteY19" fmla="*/ 313827 h 3955686"/>
                <a:gd name="connsiteX0" fmla="*/ 3723358 w 4580154"/>
                <a:gd name="connsiteY0" fmla="*/ 313827 h 3955686"/>
                <a:gd name="connsiteX1" fmla="*/ 3113758 w 4580154"/>
                <a:gd name="connsiteY1" fmla="*/ 1184684 h 3955686"/>
                <a:gd name="connsiteX2" fmla="*/ 2321278 w 4580154"/>
                <a:gd name="connsiteY2" fmla="*/ 2003290 h 3955686"/>
                <a:gd name="connsiteX3" fmla="*/ 1406878 w 4580154"/>
                <a:gd name="connsiteY3" fmla="*/ 2699976 h 3955686"/>
                <a:gd name="connsiteX4" fmla="*/ 431518 w 4580154"/>
                <a:gd name="connsiteY4" fmla="*/ 3109279 h 3955686"/>
                <a:gd name="connsiteX5" fmla="*/ 152843 w 4580154"/>
                <a:gd name="connsiteY5" fmla="*/ 3248616 h 3955686"/>
                <a:gd name="connsiteX6" fmla="*/ 65758 w 4580154"/>
                <a:gd name="connsiteY6" fmla="*/ 3353119 h 3955686"/>
                <a:gd name="connsiteX7" fmla="*/ 205096 w 4580154"/>
                <a:gd name="connsiteY7" fmla="*/ 3666627 h 3955686"/>
                <a:gd name="connsiteX8" fmla="*/ 4798 w 4580154"/>
                <a:gd name="connsiteY8" fmla="*/ 3901759 h 3955686"/>
                <a:gd name="connsiteX9" fmla="*/ 475061 w 4580154"/>
                <a:gd name="connsiteY9" fmla="*/ 3901759 h 3955686"/>
                <a:gd name="connsiteX10" fmla="*/ 1790056 w 4580154"/>
                <a:gd name="connsiteY10" fmla="*/ 3309576 h 3955686"/>
                <a:gd name="connsiteX11" fmla="*/ 3052798 w 4580154"/>
                <a:gd name="connsiteY11" fmla="*/ 2438719 h 3955686"/>
                <a:gd name="connsiteX12" fmla="*/ 3827861 w 4580154"/>
                <a:gd name="connsiteY12" fmla="*/ 1681073 h 3955686"/>
                <a:gd name="connsiteX13" fmla="*/ 4341667 w 4580154"/>
                <a:gd name="connsiteY13" fmla="*/ 949553 h 3955686"/>
                <a:gd name="connsiteX14" fmla="*/ 4550673 w 4580154"/>
                <a:gd name="connsiteY14" fmla="*/ 418330 h 3955686"/>
                <a:gd name="connsiteX15" fmla="*/ 4550673 w 4580154"/>
                <a:gd name="connsiteY15" fmla="*/ 26444 h 3955686"/>
                <a:gd name="connsiteX16" fmla="*/ 4289416 w 4580154"/>
                <a:gd name="connsiteY16" fmla="*/ 235450 h 3955686"/>
                <a:gd name="connsiteX17" fmla="*/ 4211038 w 4580154"/>
                <a:gd name="connsiteY17" fmla="*/ 61279 h 3955686"/>
                <a:gd name="connsiteX18" fmla="*/ 4036867 w 4580154"/>
                <a:gd name="connsiteY18" fmla="*/ 235450 h 3955686"/>
                <a:gd name="connsiteX19" fmla="*/ 3888821 w 4580154"/>
                <a:gd name="connsiteY19" fmla="*/ 319 h 3955686"/>
                <a:gd name="connsiteX20" fmla="*/ 3723358 w 4580154"/>
                <a:gd name="connsiteY20" fmla="*/ 313827 h 3955686"/>
                <a:gd name="connsiteX0" fmla="*/ 3723358 w 4580154"/>
                <a:gd name="connsiteY0" fmla="*/ 313827 h 3955686"/>
                <a:gd name="connsiteX1" fmla="*/ 3113758 w 4580154"/>
                <a:gd name="connsiteY1" fmla="*/ 1184684 h 3955686"/>
                <a:gd name="connsiteX2" fmla="*/ 2321278 w 4580154"/>
                <a:gd name="connsiteY2" fmla="*/ 2003290 h 3955686"/>
                <a:gd name="connsiteX3" fmla="*/ 1406878 w 4580154"/>
                <a:gd name="connsiteY3" fmla="*/ 2699976 h 3955686"/>
                <a:gd name="connsiteX4" fmla="*/ 431518 w 4580154"/>
                <a:gd name="connsiteY4" fmla="*/ 3109279 h 3955686"/>
                <a:gd name="connsiteX5" fmla="*/ 327015 w 4580154"/>
                <a:gd name="connsiteY5" fmla="*/ 3318285 h 3955686"/>
                <a:gd name="connsiteX6" fmla="*/ 65758 w 4580154"/>
                <a:gd name="connsiteY6" fmla="*/ 3353119 h 3955686"/>
                <a:gd name="connsiteX7" fmla="*/ 205096 w 4580154"/>
                <a:gd name="connsiteY7" fmla="*/ 3666627 h 3955686"/>
                <a:gd name="connsiteX8" fmla="*/ 4798 w 4580154"/>
                <a:gd name="connsiteY8" fmla="*/ 3901759 h 3955686"/>
                <a:gd name="connsiteX9" fmla="*/ 475061 w 4580154"/>
                <a:gd name="connsiteY9" fmla="*/ 3901759 h 3955686"/>
                <a:gd name="connsiteX10" fmla="*/ 1790056 w 4580154"/>
                <a:gd name="connsiteY10" fmla="*/ 3309576 h 3955686"/>
                <a:gd name="connsiteX11" fmla="*/ 3052798 w 4580154"/>
                <a:gd name="connsiteY11" fmla="*/ 2438719 h 3955686"/>
                <a:gd name="connsiteX12" fmla="*/ 3827861 w 4580154"/>
                <a:gd name="connsiteY12" fmla="*/ 1681073 h 3955686"/>
                <a:gd name="connsiteX13" fmla="*/ 4341667 w 4580154"/>
                <a:gd name="connsiteY13" fmla="*/ 949553 h 3955686"/>
                <a:gd name="connsiteX14" fmla="*/ 4550673 w 4580154"/>
                <a:gd name="connsiteY14" fmla="*/ 418330 h 3955686"/>
                <a:gd name="connsiteX15" fmla="*/ 4550673 w 4580154"/>
                <a:gd name="connsiteY15" fmla="*/ 26444 h 3955686"/>
                <a:gd name="connsiteX16" fmla="*/ 4289416 w 4580154"/>
                <a:gd name="connsiteY16" fmla="*/ 235450 h 3955686"/>
                <a:gd name="connsiteX17" fmla="*/ 4211038 w 4580154"/>
                <a:gd name="connsiteY17" fmla="*/ 61279 h 3955686"/>
                <a:gd name="connsiteX18" fmla="*/ 4036867 w 4580154"/>
                <a:gd name="connsiteY18" fmla="*/ 235450 h 3955686"/>
                <a:gd name="connsiteX19" fmla="*/ 3888821 w 4580154"/>
                <a:gd name="connsiteY19" fmla="*/ 319 h 3955686"/>
                <a:gd name="connsiteX20" fmla="*/ 3723358 w 4580154"/>
                <a:gd name="connsiteY20" fmla="*/ 313827 h 3955686"/>
                <a:gd name="connsiteX0" fmla="*/ 3724186 w 4580982"/>
                <a:gd name="connsiteY0" fmla="*/ 313827 h 3955686"/>
                <a:gd name="connsiteX1" fmla="*/ 3114586 w 4580982"/>
                <a:gd name="connsiteY1" fmla="*/ 1184684 h 3955686"/>
                <a:gd name="connsiteX2" fmla="*/ 2322106 w 4580982"/>
                <a:gd name="connsiteY2" fmla="*/ 2003290 h 3955686"/>
                <a:gd name="connsiteX3" fmla="*/ 1407706 w 4580982"/>
                <a:gd name="connsiteY3" fmla="*/ 2699976 h 3955686"/>
                <a:gd name="connsiteX4" fmla="*/ 432346 w 4580982"/>
                <a:gd name="connsiteY4" fmla="*/ 3109279 h 3955686"/>
                <a:gd name="connsiteX5" fmla="*/ 327843 w 4580982"/>
                <a:gd name="connsiteY5" fmla="*/ 3318285 h 3955686"/>
                <a:gd name="connsiteX6" fmla="*/ 40461 w 4580982"/>
                <a:gd name="connsiteY6" fmla="*/ 3405370 h 3955686"/>
                <a:gd name="connsiteX7" fmla="*/ 205924 w 4580982"/>
                <a:gd name="connsiteY7" fmla="*/ 3666627 h 3955686"/>
                <a:gd name="connsiteX8" fmla="*/ 5626 w 4580982"/>
                <a:gd name="connsiteY8" fmla="*/ 3901759 h 3955686"/>
                <a:gd name="connsiteX9" fmla="*/ 475889 w 4580982"/>
                <a:gd name="connsiteY9" fmla="*/ 3901759 h 3955686"/>
                <a:gd name="connsiteX10" fmla="*/ 1790884 w 4580982"/>
                <a:gd name="connsiteY10" fmla="*/ 3309576 h 3955686"/>
                <a:gd name="connsiteX11" fmla="*/ 3053626 w 4580982"/>
                <a:gd name="connsiteY11" fmla="*/ 2438719 h 3955686"/>
                <a:gd name="connsiteX12" fmla="*/ 3828689 w 4580982"/>
                <a:gd name="connsiteY12" fmla="*/ 1681073 h 3955686"/>
                <a:gd name="connsiteX13" fmla="*/ 4342495 w 4580982"/>
                <a:gd name="connsiteY13" fmla="*/ 949553 h 3955686"/>
                <a:gd name="connsiteX14" fmla="*/ 4551501 w 4580982"/>
                <a:gd name="connsiteY14" fmla="*/ 418330 h 3955686"/>
                <a:gd name="connsiteX15" fmla="*/ 4551501 w 4580982"/>
                <a:gd name="connsiteY15" fmla="*/ 26444 h 3955686"/>
                <a:gd name="connsiteX16" fmla="*/ 4290244 w 4580982"/>
                <a:gd name="connsiteY16" fmla="*/ 235450 h 3955686"/>
                <a:gd name="connsiteX17" fmla="*/ 4211866 w 4580982"/>
                <a:gd name="connsiteY17" fmla="*/ 61279 h 3955686"/>
                <a:gd name="connsiteX18" fmla="*/ 4037695 w 4580982"/>
                <a:gd name="connsiteY18" fmla="*/ 235450 h 3955686"/>
                <a:gd name="connsiteX19" fmla="*/ 3889649 w 4580982"/>
                <a:gd name="connsiteY19" fmla="*/ 319 h 3955686"/>
                <a:gd name="connsiteX20" fmla="*/ 3724186 w 4580982"/>
                <a:gd name="connsiteY20" fmla="*/ 313827 h 3955686"/>
                <a:gd name="connsiteX0" fmla="*/ 3724186 w 4580982"/>
                <a:gd name="connsiteY0" fmla="*/ 313827 h 3955686"/>
                <a:gd name="connsiteX1" fmla="*/ 3114586 w 4580982"/>
                <a:gd name="connsiteY1" fmla="*/ 1184684 h 3955686"/>
                <a:gd name="connsiteX2" fmla="*/ 2322106 w 4580982"/>
                <a:gd name="connsiteY2" fmla="*/ 2003290 h 3955686"/>
                <a:gd name="connsiteX3" fmla="*/ 1407706 w 4580982"/>
                <a:gd name="connsiteY3" fmla="*/ 2699976 h 3955686"/>
                <a:gd name="connsiteX4" fmla="*/ 362677 w 4580982"/>
                <a:gd name="connsiteY4" fmla="*/ 3117988 h 3955686"/>
                <a:gd name="connsiteX5" fmla="*/ 327843 w 4580982"/>
                <a:gd name="connsiteY5" fmla="*/ 3318285 h 3955686"/>
                <a:gd name="connsiteX6" fmla="*/ 40461 w 4580982"/>
                <a:gd name="connsiteY6" fmla="*/ 3405370 h 3955686"/>
                <a:gd name="connsiteX7" fmla="*/ 205924 w 4580982"/>
                <a:gd name="connsiteY7" fmla="*/ 3666627 h 3955686"/>
                <a:gd name="connsiteX8" fmla="*/ 5626 w 4580982"/>
                <a:gd name="connsiteY8" fmla="*/ 3901759 h 3955686"/>
                <a:gd name="connsiteX9" fmla="*/ 475889 w 4580982"/>
                <a:gd name="connsiteY9" fmla="*/ 3901759 h 3955686"/>
                <a:gd name="connsiteX10" fmla="*/ 1790884 w 4580982"/>
                <a:gd name="connsiteY10" fmla="*/ 3309576 h 3955686"/>
                <a:gd name="connsiteX11" fmla="*/ 3053626 w 4580982"/>
                <a:gd name="connsiteY11" fmla="*/ 2438719 h 3955686"/>
                <a:gd name="connsiteX12" fmla="*/ 3828689 w 4580982"/>
                <a:gd name="connsiteY12" fmla="*/ 1681073 h 3955686"/>
                <a:gd name="connsiteX13" fmla="*/ 4342495 w 4580982"/>
                <a:gd name="connsiteY13" fmla="*/ 949553 h 3955686"/>
                <a:gd name="connsiteX14" fmla="*/ 4551501 w 4580982"/>
                <a:gd name="connsiteY14" fmla="*/ 418330 h 3955686"/>
                <a:gd name="connsiteX15" fmla="*/ 4551501 w 4580982"/>
                <a:gd name="connsiteY15" fmla="*/ 26444 h 3955686"/>
                <a:gd name="connsiteX16" fmla="*/ 4290244 w 4580982"/>
                <a:gd name="connsiteY16" fmla="*/ 235450 h 3955686"/>
                <a:gd name="connsiteX17" fmla="*/ 4211866 w 4580982"/>
                <a:gd name="connsiteY17" fmla="*/ 61279 h 3955686"/>
                <a:gd name="connsiteX18" fmla="*/ 4037695 w 4580982"/>
                <a:gd name="connsiteY18" fmla="*/ 235450 h 3955686"/>
                <a:gd name="connsiteX19" fmla="*/ 3889649 w 4580982"/>
                <a:gd name="connsiteY19" fmla="*/ 319 h 3955686"/>
                <a:gd name="connsiteX20" fmla="*/ 3724186 w 4580982"/>
                <a:gd name="connsiteY20" fmla="*/ 313827 h 3955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580982" h="3955686">
                  <a:moveTo>
                    <a:pt x="3724186" y="313827"/>
                  </a:moveTo>
                  <a:cubicBezTo>
                    <a:pt x="3595009" y="511221"/>
                    <a:pt x="3348266" y="903107"/>
                    <a:pt x="3114586" y="1184684"/>
                  </a:cubicBezTo>
                  <a:cubicBezTo>
                    <a:pt x="2880906" y="1466261"/>
                    <a:pt x="2606586" y="1750741"/>
                    <a:pt x="2322106" y="2003290"/>
                  </a:cubicBezTo>
                  <a:cubicBezTo>
                    <a:pt x="2037626" y="2255839"/>
                    <a:pt x="1734277" y="2514193"/>
                    <a:pt x="1407706" y="2699976"/>
                  </a:cubicBezTo>
                  <a:cubicBezTo>
                    <a:pt x="1081135" y="2885759"/>
                    <a:pt x="542654" y="3014937"/>
                    <a:pt x="362677" y="3117988"/>
                  </a:cubicBezTo>
                  <a:cubicBezTo>
                    <a:pt x="182700" y="3221039"/>
                    <a:pt x="388803" y="3277645"/>
                    <a:pt x="327843" y="3318285"/>
                  </a:cubicBezTo>
                  <a:cubicBezTo>
                    <a:pt x="266883" y="3358925"/>
                    <a:pt x="60781" y="3347313"/>
                    <a:pt x="40461" y="3405370"/>
                  </a:cubicBezTo>
                  <a:cubicBezTo>
                    <a:pt x="20141" y="3463427"/>
                    <a:pt x="211730" y="3583896"/>
                    <a:pt x="205924" y="3666627"/>
                  </a:cubicBezTo>
                  <a:cubicBezTo>
                    <a:pt x="200118" y="3749358"/>
                    <a:pt x="-39368" y="3862570"/>
                    <a:pt x="5626" y="3901759"/>
                  </a:cubicBezTo>
                  <a:cubicBezTo>
                    <a:pt x="50620" y="3940948"/>
                    <a:pt x="178346" y="4000456"/>
                    <a:pt x="475889" y="3901759"/>
                  </a:cubicBezTo>
                  <a:cubicBezTo>
                    <a:pt x="773432" y="3803062"/>
                    <a:pt x="1361261" y="3553416"/>
                    <a:pt x="1790884" y="3309576"/>
                  </a:cubicBezTo>
                  <a:cubicBezTo>
                    <a:pt x="2220507" y="3065736"/>
                    <a:pt x="2713992" y="2710136"/>
                    <a:pt x="3053626" y="2438719"/>
                  </a:cubicBezTo>
                  <a:cubicBezTo>
                    <a:pt x="3393260" y="2167302"/>
                    <a:pt x="3613877" y="1929267"/>
                    <a:pt x="3828689" y="1681073"/>
                  </a:cubicBezTo>
                  <a:cubicBezTo>
                    <a:pt x="4043501" y="1432879"/>
                    <a:pt x="4222026" y="1160010"/>
                    <a:pt x="4342495" y="949553"/>
                  </a:cubicBezTo>
                  <a:cubicBezTo>
                    <a:pt x="4462964" y="739096"/>
                    <a:pt x="4516667" y="572182"/>
                    <a:pt x="4551501" y="418330"/>
                  </a:cubicBezTo>
                  <a:cubicBezTo>
                    <a:pt x="4586335" y="264478"/>
                    <a:pt x="4595044" y="56924"/>
                    <a:pt x="4551501" y="26444"/>
                  </a:cubicBezTo>
                  <a:cubicBezTo>
                    <a:pt x="4507958" y="-4036"/>
                    <a:pt x="4346850" y="229644"/>
                    <a:pt x="4290244" y="235450"/>
                  </a:cubicBezTo>
                  <a:cubicBezTo>
                    <a:pt x="4233638" y="241256"/>
                    <a:pt x="4253957" y="61279"/>
                    <a:pt x="4211866" y="61279"/>
                  </a:cubicBezTo>
                  <a:cubicBezTo>
                    <a:pt x="4169775" y="61279"/>
                    <a:pt x="4091398" y="245610"/>
                    <a:pt x="4037695" y="235450"/>
                  </a:cubicBezTo>
                  <a:cubicBezTo>
                    <a:pt x="3983992" y="225290"/>
                    <a:pt x="3941901" y="-9841"/>
                    <a:pt x="3889649" y="319"/>
                  </a:cubicBezTo>
                  <a:cubicBezTo>
                    <a:pt x="3837398" y="10479"/>
                    <a:pt x="3853363" y="116433"/>
                    <a:pt x="3724186" y="313827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952F92E-9D96-5445-B424-B0511A5A24BE}"/>
                </a:ext>
              </a:extLst>
            </p:cNvPr>
            <p:cNvSpPr/>
            <p:nvPr/>
          </p:nvSpPr>
          <p:spPr>
            <a:xfrm rot="19175529">
              <a:off x="2208521" y="3145610"/>
              <a:ext cx="4847929" cy="12841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54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EDGE OF CHAOS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FB14B42-4440-D944-A5B3-1462184B7B46}"/>
              </a:ext>
            </a:extLst>
          </p:cNvPr>
          <p:cNvGrpSpPr/>
          <p:nvPr/>
        </p:nvGrpSpPr>
        <p:grpSpPr>
          <a:xfrm>
            <a:off x="3897742" y="2963432"/>
            <a:ext cx="3630651" cy="2959588"/>
            <a:chOff x="3897742" y="2963432"/>
            <a:chExt cx="3630651" cy="295958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E418D99-C1AC-1741-B4F2-71D312F3E535}"/>
                </a:ext>
              </a:extLst>
            </p:cNvPr>
            <p:cNvSpPr/>
            <p:nvPr/>
          </p:nvSpPr>
          <p:spPr>
            <a:xfrm>
              <a:off x="3897742" y="5286069"/>
              <a:ext cx="895514" cy="63695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</a:rPr>
                <a:t>?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17A9C08-26B4-884A-BFEA-B5D4E3D30999}"/>
                </a:ext>
              </a:extLst>
            </p:cNvPr>
            <p:cNvSpPr/>
            <p:nvPr/>
          </p:nvSpPr>
          <p:spPr>
            <a:xfrm>
              <a:off x="6583174" y="2963432"/>
              <a:ext cx="895514" cy="63695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</a:rPr>
                <a:t>?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26984B0-3A4C-AA4C-AB62-05919C29E1F8}"/>
                </a:ext>
              </a:extLst>
            </p:cNvPr>
            <p:cNvSpPr/>
            <p:nvPr/>
          </p:nvSpPr>
          <p:spPr>
            <a:xfrm>
              <a:off x="6060905" y="3612866"/>
              <a:ext cx="895514" cy="63695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</a:rPr>
                <a:t>?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9BD03AD-1270-2E49-81D3-EACC6BEBC505}"/>
                </a:ext>
              </a:extLst>
            </p:cNvPr>
            <p:cNvSpPr/>
            <p:nvPr/>
          </p:nvSpPr>
          <p:spPr>
            <a:xfrm>
              <a:off x="5389336" y="4262300"/>
              <a:ext cx="895514" cy="63695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</a:rPr>
                <a:t>?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74ECE34-9E7C-5A40-83BA-291D390FCCEA}"/>
                </a:ext>
              </a:extLst>
            </p:cNvPr>
            <p:cNvSpPr/>
            <p:nvPr/>
          </p:nvSpPr>
          <p:spPr>
            <a:xfrm>
              <a:off x="4714809" y="4824170"/>
              <a:ext cx="895514" cy="63695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</a:rPr>
                <a:t>?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4117BE-F2B5-E04F-880C-8662B264F055}"/>
                </a:ext>
              </a:extLst>
            </p:cNvPr>
            <p:cNvSpPr txBox="1"/>
            <p:nvPr/>
          </p:nvSpPr>
          <p:spPr>
            <a:xfrm rot="19042359">
              <a:off x="5320161" y="4798037"/>
              <a:ext cx="2208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Unmodeled Concepts</a:t>
              </a: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EC7FF69B-B012-9F44-ACEC-3DE59A7C00E3}"/>
              </a:ext>
            </a:extLst>
          </p:cNvPr>
          <p:cNvSpPr/>
          <p:nvPr/>
        </p:nvSpPr>
        <p:spPr>
          <a:xfrm>
            <a:off x="3094898" y="1980124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EBCE764-D864-114A-B471-91E0A212C6D1}"/>
              </a:ext>
            </a:extLst>
          </p:cNvPr>
          <p:cNvSpPr/>
          <p:nvPr/>
        </p:nvSpPr>
        <p:spPr>
          <a:xfrm>
            <a:off x="3769459" y="2121855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1C90DC9-B33E-5C40-ADCA-67965AB2BCC1}"/>
              </a:ext>
            </a:extLst>
          </p:cNvPr>
          <p:cNvSpPr/>
          <p:nvPr/>
        </p:nvSpPr>
        <p:spPr>
          <a:xfrm>
            <a:off x="2348352" y="2159813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3949985-F0A9-4946-BF09-415F59E54746}"/>
              </a:ext>
            </a:extLst>
          </p:cNvPr>
          <p:cNvSpPr/>
          <p:nvPr/>
        </p:nvSpPr>
        <p:spPr>
          <a:xfrm>
            <a:off x="1804307" y="2324071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06C3B18-5C1D-C24C-B15F-273670142C18}"/>
              </a:ext>
            </a:extLst>
          </p:cNvPr>
          <p:cNvSpPr/>
          <p:nvPr/>
        </p:nvSpPr>
        <p:spPr>
          <a:xfrm>
            <a:off x="1657980" y="3537278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B115A00-33E5-EA47-BF61-1F202F5ED204}"/>
              </a:ext>
            </a:extLst>
          </p:cNvPr>
          <p:cNvSpPr/>
          <p:nvPr/>
        </p:nvSpPr>
        <p:spPr>
          <a:xfrm>
            <a:off x="2134698" y="3388424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5305688-D434-C544-8063-ABD36F405BA7}"/>
              </a:ext>
            </a:extLst>
          </p:cNvPr>
          <p:cNvSpPr/>
          <p:nvPr/>
        </p:nvSpPr>
        <p:spPr>
          <a:xfrm>
            <a:off x="2068208" y="3824566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B03512C-E192-3C42-811F-B4E09DF80E71}"/>
              </a:ext>
            </a:extLst>
          </p:cNvPr>
          <p:cNvSpPr/>
          <p:nvPr/>
        </p:nvSpPr>
        <p:spPr>
          <a:xfrm>
            <a:off x="2551638" y="3567621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B4F68E8-A9DE-9441-8ED5-D7AE36FE7290}"/>
              </a:ext>
            </a:extLst>
          </p:cNvPr>
          <p:cNvSpPr/>
          <p:nvPr/>
        </p:nvSpPr>
        <p:spPr>
          <a:xfrm>
            <a:off x="2598647" y="3929315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DDC4F7E-FE07-5942-8E3C-56EF8E5AD7F7}"/>
              </a:ext>
            </a:extLst>
          </p:cNvPr>
          <p:cNvSpPr/>
          <p:nvPr/>
        </p:nvSpPr>
        <p:spPr>
          <a:xfrm>
            <a:off x="3164552" y="3479369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6C70AAC-6466-4D49-A2CF-8CEFD975A0C9}"/>
              </a:ext>
            </a:extLst>
          </p:cNvPr>
          <p:cNvSpPr/>
          <p:nvPr/>
        </p:nvSpPr>
        <p:spPr>
          <a:xfrm>
            <a:off x="3049592" y="3858565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10A0ABC-5C99-0B4E-8BC9-9D1C09707417}"/>
              </a:ext>
            </a:extLst>
          </p:cNvPr>
          <p:cNvSpPr/>
          <p:nvPr/>
        </p:nvSpPr>
        <p:spPr>
          <a:xfrm>
            <a:off x="3656989" y="3620626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E1A836D-0E04-3143-B3D9-0A5BF25CA88D}"/>
              </a:ext>
            </a:extLst>
          </p:cNvPr>
          <p:cNvSpPr/>
          <p:nvPr/>
        </p:nvSpPr>
        <p:spPr>
          <a:xfrm>
            <a:off x="4220351" y="2432687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BA1E6A4-610C-BD48-B217-1362E218DB80}"/>
              </a:ext>
            </a:extLst>
          </p:cNvPr>
          <p:cNvSpPr/>
          <p:nvPr/>
        </p:nvSpPr>
        <p:spPr>
          <a:xfrm>
            <a:off x="4049535" y="1811392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A287876-68C0-944D-920C-91B40551B8DF}"/>
              </a:ext>
            </a:extLst>
          </p:cNvPr>
          <p:cNvSpPr/>
          <p:nvPr/>
        </p:nvSpPr>
        <p:spPr>
          <a:xfrm>
            <a:off x="1336802" y="2858683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13EFB48-5823-B141-9456-E17BDEF160B4}"/>
              </a:ext>
            </a:extLst>
          </p:cNvPr>
          <p:cNvSpPr/>
          <p:nvPr/>
        </p:nvSpPr>
        <p:spPr>
          <a:xfrm>
            <a:off x="4477314" y="2916632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F8551F-102E-B24A-8094-8E5EAEAC7CF8}"/>
              </a:ext>
            </a:extLst>
          </p:cNvPr>
          <p:cNvSpPr txBox="1"/>
          <p:nvPr/>
        </p:nvSpPr>
        <p:spPr>
          <a:xfrm>
            <a:off x="8199216" y="1496967"/>
            <a:ext cx="34289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two regions of your data model:</a:t>
            </a:r>
          </a:p>
          <a:p>
            <a:pPr lvl="1"/>
            <a:r>
              <a:rPr lang="en-US" dirty="0"/>
              <a:t>1) The part of the world that you have modeled with precision.  We call this region the EKG region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2) The part of the world that you have not modeled yet.  We call this the “region of chaos”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The border between the EKG and the region of chaos we will call “The Edge of Chaos”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987</Words>
  <Application>Microsoft Macintosh PowerPoint</Application>
  <PresentationFormat>Widescreen</PresentationFormat>
  <Paragraphs>235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Graph &amp; Systems Thinking Workshop</vt:lpstr>
      <vt:lpstr>Class Structure</vt:lpstr>
      <vt:lpstr>Agenda</vt:lpstr>
      <vt:lpstr>Assumptions</vt:lpstr>
      <vt:lpstr>EKGs: Today vs Future</vt:lpstr>
      <vt:lpstr>Four Stages of EKG Adoption</vt:lpstr>
      <vt:lpstr>HOG Heaven</vt:lpstr>
      <vt:lpstr>Key Question</vt:lpstr>
      <vt:lpstr>Edge of Chaos</vt:lpstr>
      <vt:lpstr>Example: Provider Recommendation</vt:lpstr>
      <vt:lpstr>Example: Geospacial Models</vt:lpstr>
      <vt:lpstr>Causal Loop Diagram</vt:lpstr>
      <vt:lpstr>Predictive Feedback Cycle</vt:lpstr>
      <vt:lpstr>The AI Flywheel</vt:lpstr>
      <vt:lpstr>Metcalf’s Law</vt:lpstr>
      <vt:lpstr>Network Effects (Metcalfs’s Law)</vt:lpstr>
      <vt:lpstr>Customer Support Chatbot</vt:lpstr>
      <vt:lpstr>Data Model Precision and Cost Sharing</vt:lpstr>
      <vt:lpstr>Data Model Precision and Cost Sharing</vt:lpstr>
      <vt:lpstr>Systems Thinking Terminology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Systems Thinking Workshop</dc:title>
  <dc:creator>Dan McCreary</dc:creator>
  <cp:lastModifiedBy>McCreary, Dan G</cp:lastModifiedBy>
  <cp:revision>18</cp:revision>
  <dcterms:created xsi:type="dcterms:W3CDTF">2021-03-20T11:19:35Z</dcterms:created>
  <dcterms:modified xsi:type="dcterms:W3CDTF">2021-05-04T01:42:04Z</dcterms:modified>
</cp:coreProperties>
</file>