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5" r:id="rId3"/>
    <p:sldId id="281" r:id="rId4"/>
    <p:sldId id="286" r:id="rId5"/>
    <p:sldId id="287" r:id="rId6"/>
    <p:sldId id="526" r:id="rId7"/>
    <p:sldId id="413" r:id="rId8"/>
    <p:sldId id="288" r:id="rId9"/>
    <p:sldId id="283" r:id="rId10"/>
    <p:sldId id="282" r:id="rId11"/>
    <p:sldId id="410" r:id="rId12"/>
    <p:sldId id="279" r:id="rId13"/>
    <p:sldId id="414" r:id="rId14"/>
    <p:sldId id="272" r:id="rId15"/>
    <p:sldId id="516" r:id="rId16"/>
    <p:sldId id="618" r:id="rId17"/>
    <p:sldId id="517" r:id="rId18"/>
    <p:sldId id="535" r:id="rId19"/>
    <p:sldId id="273" r:id="rId20"/>
    <p:sldId id="408" r:id="rId21"/>
    <p:sldId id="274" r:id="rId22"/>
    <p:sldId id="275" r:id="rId23"/>
    <p:sldId id="276" r:id="rId24"/>
    <p:sldId id="518" r:id="rId25"/>
    <p:sldId id="277" r:id="rId26"/>
    <p:sldId id="280" r:id="rId27"/>
    <p:sldId id="527" r:id="rId28"/>
    <p:sldId id="528" r:id="rId29"/>
    <p:sldId id="459" r:id="rId30"/>
    <p:sldId id="460" r:id="rId31"/>
    <p:sldId id="461" r:id="rId32"/>
    <p:sldId id="269" r:id="rId33"/>
    <p:sldId id="515" r:id="rId34"/>
    <p:sldId id="617" r:id="rId35"/>
    <p:sldId id="463" r:id="rId36"/>
    <p:sldId id="529" r:id="rId37"/>
    <p:sldId id="519" r:id="rId38"/>
    <p:sldId id="490" r:id="rId39"/>
    <p:sldId id="514" r:id="rId40"/>
    <p:sldId id="530" r:id="rId41"/>
    <p:sldId id="531" r:id="rId42"/>
    <p:sldId id="532" r:id="rId43"/>
    <p:sldId id="268" r:id="rId44"/>
    <p:sldId id="267" r:id="rId45"/>
    <p:sldId id="533" r:id="rId46"/>
    <p:sldId id="534" r:id="rId47"/>
    <p:sldId id="412" r:id="rId48"/>
    <p:sldId id="278" r:id="rId49"/>
    <p:sldId id="395" r:id="rId50"/>
    <p:sldId id="411" r:id="rId51"/>
    <p:sldId id="415" r:id="rId52"/>
    <p:sldId id="284" r:id="rId53"/>
    <p:sldId id="462" r:id="rId54"/>
    <p:sldId id="520" r:id="rId55"/>
    <p:sldId id="45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259"/>
  </p:normalViewPr>
  <p:slideViewPr>
    <p:cSldViewPr snapToGrid="0" snapToObjects="1">
      <p:cViewPr varScale="1">
        <p:scale>
          <a:sx n="110" d="100"/>
          <a:sy n="110" d="100"/>
        </p:scale>
        <p:origin x="1176" y="168"/>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4</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5</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8</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sz="1200" b="1"/>
              <a:t>Scale-out data size</a:t>
            </a:r>
            <a:r>
              <a:rPr lang="en-US" sz="1200"/>
              <a:t> — adding more RAM, SSD, and spinning disk should not interrupt services</a:t>
            </a:r>
          </a:p>
          <a:p>
            <a:pPr marL="514350" indent="-514350">
              <a:buFont typeface="+mj-lt"/>
              <a:buAutoNum type="arabicPeriod"/>
            </a:pPr>
            <a:r>
              <a:rPr lang="en-US" sz="1200" b="1"/>
              <a:t>Scale-out compute</a:t>
            </a:r>
            <a:r>
              <a:rPr lang="en-US" sz="1200"/>
              <a:t> — adding additional CPUs should be possible without service interruption</a:t>
            </a:r>
          </a:p>
          <a:p>
            <a:pPr marL="514350" indent="-514350">
              <a:buFont typeface="+mj-lt"/>
              <a:buAutoNum type="arabicPeriod"/>
            </a:pPr>
            <a:r>
              <a:rPr lang="en-US" sz="1200" b="1"/>
              <a:t>Scale-out security</a:t>
            </a:r>
            <a:r>
              <a:rPr lang="en-US" sz="1200"/>
              <a:t> — adding more projects with more roles and more users should not impact system performance</a:t>
            </a:r>
          </a:p>
          <a:p>
            <a:pPr marL="514350" indent="-514350">
              <a:buFont typeface="+mj-lt"/>
              <a:buAutoNum type="arabicPeriod"/>
            </a:pPr>
            <a:r>
              <a:rPr lang="en-US" sz="1200" b="1"/>
              <a:t>Scale-out manageability</a:t>
            </a:r>
            <a:r>
              <a:rPr lang="en-US" sz="1200"/>
              <a:t> — monitoring the continual performance of 100s of applications executing thousands of graph queries is a complex process.</a:t>
            </a:r>
          </a:p>
          <a:p>
            <a:pPr marL="514350" indent="-514350">
              <a:buFont typeface="+mj-lt"/>
              <a:buAutoNum type="arabicPeriod"/>
            </a:pPr>
            <a:r>
              <a:rPr lang="en-US" sz="1200" b="1"/>
              <a:t>Scale-out data quality</a:t>
            </a:r>
            <a:r>
              <a:rPr lang="en-US" sz="1200"/>
              <a:t> —EKG software must make it easy to perform data validation as it enters the EKG and as it evolves within the EKG as new relationships are inferred</a:t>
            </a:r>
          </a:p>
          <a:p>
            <a:pPr marL="514350" indent="-514350">
              <a:buFont typeface="+mj-lt"/>
              <a:buAutoNum type="arabicPeriod"/>
            </a:pPr>
            <a:r>
              <a:rPr lang="en-US" sz="1200" b="1"/>
              <a:t>Scale-out algorithms</a:t>
            </a:r>
            <a:r>
              <a:rPr lang="en-US" sz="1200"/>
              <a:t> — EKGs need to run an extensive library of standard graph algorithms and a new generation of machine-learning algorithms that create graph embedding</a:t>
            </a:r>
          </a:p>
          <a:p>
            <a:pPr marL="514350" indent="-514350">
              <a:buFont typeface="+mj-lt"/>
              <a:buAutoNum type="arabicPeriod"/>
            </a:pPr>
            <a:r>
              <a:rPr lang="en-US" sz="1200" b="1"/>
              <a:t>Scale-out query</a:t>
            </a:r>
            <a:r>
              <a:rPr lang="en-US" sz="1200"/>
              <a:t> — EKGs need query software that allows developers to express distributed queries in high-level query languages</a:t>
            </a:r>
          </a:p>
          <a:p>
            <a:endParaRPr lang="en-US"/>
          </a:p>
        </p:txBody>
      </p:sp>
      <p:sp>
        <p:nvSpPr>
          <p:cNvPr id="4" name="Slide Number Placeholder 3"/>
          <p:cNvSpPr>
            <a:spLocks noGrp="1"/>
          </p:cNvSpPr>
          <p:nvPr>
            <p:ph type="sldNum" sz="quarter" idx="5"/>
          </p:nvPr>
        </p:nvSpPr>
        <p:spPr/>
        <p:txBody>
          <a:bodyPr/>
          <a:lstStyle/>
          <a:p>
            <a:fld id="{71B1AA27-3892-4360-B986-D6B124C223BF}" type="slidenum">
              <a:rPr lang="en-US" smtClean="0"/>
              <a:t>16</a:t>
            </a:fld>
            <a:endParaRPr lang="en-US"/>
          </a:p>
        </p:txBody>
      </p:sp>
    </p:spTree>
    <p:extLst>
      <p:ext uri="{BB962C8B-B14F-4D97-AF65-F5344CB8AC3E}">
        <p14:creationId xmlns:p14="http://schemas.microsoft.com/office/powerpoint/2010/main" val="395787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21</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25</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49</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5/2/22</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5/2/22</a:t>
            </a:fld>
            <a:endParaRPr lang="en-US"/>
          </a:p>
        </p:txBody>
      </p:sp>
      <p:sp>
        <p:nvSpPr>
          <p:cNvPr id="6" name="Footer Placeholder 5">
            <a:extLst>
              <a:ext uri="{FF2B5EF4-FFF2-40B4-BE49-F238E27FC236}">
                <a16:creationId xmlns:a16="http://schemas.microsoft.com/office/drawing/2014/main" id="{A1034B08-C4BE-5A47-A385-044D1D6A6E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117620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7D634C-B5A4-6A40-9F15-9A867C828214}" type="datetime1">
              <a:rPr lang="en-US" smtClean="0"/>
              <a:t>5/2/22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12119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5/2/22</a:t>
            </a:fld>
            <a:endParaRPr lang="en-US"/>
          </a:p>
        </p:txBody>
      </p:sp>
      <p:sp>
        <p:nvSpPr>
          <p:cNvPr id="5" name="Footer Placeholder 4"/>
          <p:cNvSpPr>
            <a:spLocks noGrp="1"/>
          </p:cNvSpPr>
          <p:nvPr>
            <p:ph type="ftr" sz="quarter" idx="11"/>
          </p:nvPr>
        </p:nvSpPr>
        <p:spPr/>
        <p:txBody>
          <a:bodyPr/>
          <a:lstStyle>
            <a:lvl1pPr>
              <a:defRPr>
                <a:solidFill>
                  <a:schemeClr val="tx1">
                    <a:lumMod val="50000"/>
                  </a:schemeClr>
                </a:solidFill>
              </a:defRPr>
            </a:lvl1p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lvl1pPr>
              <a:defRPr>
                <a:solidFill>
                  <a:schemeClr val="tx1">
                    <a:lumMod val="50000"/>
                  </a:schemeClr>
                </a:solidFill>
              </a:defRPr>
            </a:lvl1pPr>
          </a:lstStyle>
          <a:p>
            <a:fld id="{3310D8EA-3107-4873-B9AB-DD7D3E79053A}" type="slidenum">
              <a:rPr lang="en-US" smtClean="0"/>
              <a:pPr/>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1"/>
                </a:solidFill>
              </a:defRPr>
            </a:lvl1pPr>
          </a:lstStyle>
          <a:p>
            <a:pPr lvl="0"/>
            <a:r>
              <a:rPr lang="en-US"/>
              <a:t>Use this space for one line subhead if needed</a:t>
            </a:r>
          </a:p>
        </p:txBody>
      </p:sp>
    </p:spTree>
    <p:extLst>
      <p:ext uri="{BB962C8B-B14F-4D97-AF65-F5344CB8AC3E}">
        <p14:creationId xmlns:p14="http://schemas.microsoft.com/office/powerpoint/2010/main" val="21376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a:xfrm>
            <a:off x="510209" y="365126"/>
            <a:ext cx="10515600" cy="69249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a:xfrm>
            <a:off x="510209" y="1386840"/>
            <a:ext cx="10843591" cy="479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5/2/22</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EDA5BAB5-DF2C-FFE9-E5A9-7AB58E776D7C}"/>
              </a:ext>
            </a:extLst>
          </p:cNvPr>
          <p:cNvSpPr/>
          <p:nvPr userDrawn="1"/>
        </p:nvSpPr>
        <p:spPr>
          <a:xfrm>
            <a:off x="510209" y="1057620"/>
            <a:ext cx="10843591" cy="75441"/>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9893A186-AFA9-DB14-8A85-742C3E061B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with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a:xfrm>
            <a:off x="510209" y="365126"/>
            <a:ext cx="10843591" cy="692494"/>
          </a:xfrm>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5/2/22</a:t>
            </a:fld>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6" name="Rectangle 5">
            <a:extLst>
              <a:ext uri="{FF2B5EF4-FFF2-40B4-BE49-F238E27FC236}">
                <a16:creationId xmlns:a16="http://schemas.microsoft.com/office/drawing/2014/main" id="{46202469-473C-EA06-6E75-5B40539A22E6}"/>
              </a:ext>
            </a:extLst>
          </p:cNvPr>
          <p:cNvSpPr/>
          <p:nvPr userDrawn="1"/>
        </p:nvSpPr>
        <p:spPr>
          <a:xfrm>
            <a:off x="510209" y="1057620"/>
            <a:ext cx="10843591" cy="75441"/>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oter Placeholder 4">
            <a:extLst>
              <a:ext uri="{FF2B5EF4-FFF2-40B4-BE49-F238E27FC236}">
                <a16:creationId xmlns:a16="http://schemas.microsoft.com/office/drawing/2014/main" id="{323022F2-5690-B779-2E2F-33B1A492D2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5/2/22</a:t>
            </a:fld>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6" name="Footer Placeholder 4">
            <a:extLst>
              <a:ext uri="{FF2B5EF4-FFF2-40B4-BE49-F238E27FC236}">
                <a16:creationId xmlns:a16="http://schemas.microsoft.com/office/drawing/2014/main" id="{8DF6E867-E0C8-ADB7-F7CA-EE01A1D0751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8105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5/2/22</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5/2/22</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5/2/22</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5/2/22</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5/2/22</a:t>
            </a:fld>
            <a:endParaRPr lang="en-US"/>
          </a:p>
        </p:txBody>
      </p:sp>
      <p:sp>
        <p:nvSpPr>
          <p:cNvPr id="6" name="Footer Placeholder 5">
            <a:extLst>
              <a:ext uri="{FF2B5EF4-FFF2-40B4-BE49-F238E27FC236}">
                <a16:creationId xmlns:a16="http://schemas.microsoft.com/office/drawing/2014/main" id="{FD736B22-E4B5-C545-B378-4CAA6056BD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838200" y="365126"/>
            <a:ext cx="10515600"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838200" y="1386840"/>
            <a:ext cx="10515600"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5/2/22</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8" name="Footer Placeholder 4">
            <a:extLst>
              <a:ext uri="{FF2B5EF4-FFF2-40B4-BE49-F238E27FC236}">
                <a16:creationId xmlns:a16="http://schemas.microsoft.com/office/drawing/2014/main" id="{ADBA6DCB-2399-6260-5F03-539DD50A11C0}"/>
              </a:ext>
            </a:extLst>
          </p:cNvPr>
          <p:cNvSpPr>
            <a:spLocks noGrp="1"/>
          </p:cNvSpPr>
          <p:nvPr>
            <p:ph type="ftr" sz="quarter" idx="3"/>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51" r:id="rId5"/>
    <p:sldLayoutId id="2147483652" r:id="rId6"/>
    <p:sldLayoutId id="2147483653" r:id="rId7"/>
    <p:sldLayoutId id="2147483655" r:id="rId8"/>
    <p:sldLayoutId id="2147483656" r:id="rId9"/>
    <p:sldLayoutId id="2147483657" r:id="rId10"/>
    <p:sldLayoutId id="2147483659" r:id="rId11"/>
    <p:sldLayoutId id="2147483661" r:id="rId12"/>
    <p:sldLayoutId id="2147483662" r:id="rId13"/>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p:txBody>
          <a:bodyPr/>
          <a:lstStyle/>
          <a:p>
            <a:r>
              <a:rPr lang="en-US" dirty="0"/>
              <a:t>Graph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p:txBody>
          <a:bodyPr>
            <a:normAutofit lnSpcReduction="10000"/>
          </a:bodyPr>
          <a:lstStyle/>
          <a:p>
            <a:r>
              <a:rPr lang="en-US" dirty="0"/>
              <a:t>Using Systems Thinking to Guide Enterprise Knowledge Graph Adoption</a:t>
            </a:r>
          </a:p>
          <a:p>
            <a:r>
              <a:rPr lang="en-US" dirty="0"/>
              <a:t>Knowledge Graph Conference – April 2022</a:t>
            </a:r>
          </a:p>
          <a:p>
            <a:r>
              <a:rPr lang="en-US" dirty="0"/>
              <a:t>1pm to 5pm EST</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4BF438C7-D26E-CF49-86A7-77EC02850EFA}"/>
              </a:ext>
            </a:extLst>
          </p:cNvPr>
          <p:cNvSpPr txBox="1"/>
          <p:nvPr/>
        </p:nvSpPr>
        <p:spPr>
          <a:xfrm>
            <a:off x="1018573" y="5735637"/>
            <a:ext cx="1519711" cy="369332"/>
          </a:xfrm>
          <a:prstGeom prst="rect">
            <a:avLst/>
          </a:prstGeom>
          <a:noFill/>
        </p:spPr>
        <p:txBody>
          <a:bodyPr wrap="none" rtlCol="0">
            <a:spAutoFit/>
          </a:bodyPr>
          <a:lstStyle/>
          <a:p>
            <a:r>
              <a:rPr lang="en-US" dirty="0"/>
              <a:t>Dan McCreary</a:t>
            </a:r>
          </a:p>
        </p:txBody>
      </p:sp>
      <p:pic>
        <p:nvPicPr>
          <p:cNvPr id="4" name="Picture 3">
            <a:extLst>
              <a:ext uri="{FF2B5EF4-FFF2-40B4-BE49-F238E27FC236}">
                <a16:creationId xmlns:a16="http://schemas.microsoft.com/office/drawing/2014/main" id="{1BD86721-67B1-664B-8AC6-5514EF056AD9}"/>
              </a:ext>
            </a:extLst>
          </p:cNvPr>
          <p:cNvPicPr>
            <a:picLocks noChangeAspect="1"/>
          </p:cNvPicPr>
          <p:nvPr/>
        </p:nvPicPr>
        <p:blipFill>
          <a:blip r:embed="rId2"/>
          <a:stretch>
            <a:fillRect/>
          </a:stretch>
        </p:blipFill>
        <p:spPr>
          <a:xfrm>
            <a:off x="393700" y="331788"/>
            <a:ext cx="2260600" cy="698500"/>
          </a:xfrm>
          <a:prstGeom prst="rect">
            <a:avLst/>
          </a:prstGeom>
        </p:spPr>
      </p:pic>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a:t>
            </a:r>
            <a:r>
              <a:rPr lang="en-US" dirty="0">
                <a:solidFill>
                  <a:schemeClr val="accent2"/>
                </a:solidFill>
              </a:rPr>
              <a:t>Enterprise Knowledge Graph </a:t>
            </a:r>
            <a:r>
              <a:rPr lang="en-US" dirty="0"/>
              <a:t>(EKG)</a:t>
            </a:r>
          </a:p>
          <a:p>
            <a:pPr fontAlgn="base"/>
            <a:r>
              <a:rPr lang="en-US" dirty="0"/>
              <a:t>Allow participants to understand how EKG data modeling processes determine what is stored in an enterprise knowledge graph</a:t>
            </a:r>
          </a:p>
          <a:p>
            <a:pPr fontAlgn="base"/>
            <a:r>
              <a:rPr lang="en-US" dirty="0"/>
              <a:t>Learn the fundamentals of </a:t>
            </a:r>
            <a:r>
              <a:rPr lang="en-US" dirty="0">
                <a:solidFill>
                  <a:schemeClr val="accent2"/>
                </a:solidFill>
              </a:rPr>
              <a:t>Systems Thinking </a:t>
            </a:r>
            <a:r>
              <a:rPr lang="en-US" dirty="0"/>
              <a:t>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402863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6145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12</a:t>
            </a:fld>
            <a:endParaRPr lang="en-US"/>
          </a:p>
        </p:txBody>
      </p:sp>
    </p:spTree>
    <p:extLst>
      <p:ext uri="{BB962C8B-B14F-4D97-AF65-F5344CB8AC3E}">
        <p14:creationId xmlns:p14="http://schemas.microsoft.com/office/powerpoint/2010/main" val="122121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13</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14</a:t>
            </a:fld>
            <a:endParaRPr lang="en-US"/>
          </a:p>
        </p:txBody>
      </p:sp>
    </p:spTree>
    <p:extLst>
      <p:ext uri="{BB962C8B-B14F-4D97-AF65-F5344CB8AC3E}">
        <p14:creationId xmlns:p14="http://schemas.microsoft.com/office/powerpoint/2010/main" val="2481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15</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D8C0-67AE-4DCC-B41C-B2242766BCF6}"/>
              </a:ext>
            </a:extLst>
          </p:cNvPr>
          <p:cNvSpPr>
            <a:spLocks noGrp="1"/>
          </p:cNvSpPr>
          <p:nvPr>
            <p:ph type="title"/>
          </p:nvPr>
        </p:nvSpPr>
        <p:spPr/>
        <p:txBody>
          <a:bodyPr>
            <a:normAutofit fontScale="90000"/>
          </a:bodyPr>
          <a:lstStyle/>
          <a:p>
            <a:r>
              <a:rPr lang="en-US"/>
              <a:t>Seven Measure of Scale-out Graphs</a:t>
            </a:r>
          </a:p>
        </p:txBody>
      </p:sp>
      <p:sp>
        <p:nvSpPr>
          <p:cNvPr id="3" name="Content Placeholder 2">
            <a:extLst>
              <a:ext uri="{FF2B5EF4-FFF2-40B4-BE49-F238E27FC236}">
                <a16:creationId xmlns:a16="http://schemas.microsoft.com/office/drawing/2014/main" id="{27D50357-4EB1-4103-9150-B5FA11F91343}"/>
              </a:ext>
            </a:extLst>
          </p:cNvPr>
          <p:cNvSpPr>
            <a:spLocks noGrp="1"/>
          </p:cNvSpPr>
          <p:nvPr>
            <p:ph idx="1"/>
          </p:nvPr>
        </p:nvSpPr>
        <p:spPr>
          <a:xfrm>
            <a:off x="3020260" y="3088610"/>
            <a:ext cx="2383462" cy="822960"/>
          </a:xfrm>
        </p:spPr>
        <p:txBody>
          <a:bodyPr vert="horz" lIns="0" tIns="0" rIns="0" bIns="0" rtlCol="0">
            <a:noAutofit/>
          </a:bodyPr>
          <a:lstStyle/>
          <a:p>
            <a:pPr marL="0" indent="0" algn="ctr">
              <a:lnSpc>
                <a:spcPct val="100000"/>
              </a:lnSpc>
              <a:spcBef>
                <a:spcPts val="0"/>
              </a:spcBef>
              <a:spcAft>
                <a:spcPts val="3600"/>
              </a:spcAft>
              <a:buNone/>
            </a:pPr>
            <a:r>
              <a:rPr lang="en-US" sz="2200" b="1" dirty="0">
                <a:solidFill>
                  <a:schemeClr val="tx2"/>
                </a:solidFill>
                <a:latin typeface="+mn-lt"/>
                <a:cs typeface="+mn-cs"/>
              </a:rPr>
              <a:t>Scale-out</a:t>
            </a:r>
            <a:br>
              <a:rPr lang="en-US" sz="2200" b="1" dirty="0">
                <a:solidFill>
                  <a:schemeClr val="tx2"/>
                </a:solidFill>
                <a:latin typeface="+mn-lt"/>
                <a:cs typeface="+mn-cs"/>
              </a:rPr>
            </a:br>
            <a:r>
              <a:rPr lang="en-US" sz="2200" b="1" dirty="0">
                <a:solidFill>
                  <a:schemeClr val="tx2"/>
                </a:solidFill>
                <a:latin typeface="+mn-lt"/>
                <a:cs typeface="+mn-cs"/>
              </a:rPr>
              <a:t>compute</a:t>
            </a:r>
          </a:p>
        </p:txBody>
      </p:sp>
      <p:sp>
        <p:nvSpPr>
          <p:cNvPr id="5" name="Slide Number Placeholder 4">
            <a:extLst>
              <a:ext uri="{FF2B5EF4-FFF2-40B4-BE49-F238E27FC236}">
                <a16:creationId xmlns:a16="http://schemas.microsoft.com/office/drawing/2014/main" id="{637724D7-FC21-4E71-B4E3-B763E92CB772}"/>
              </a:ext>
            </a:extLst>
          </p:cNvPr>
          <p:cNvSpPr>
            <a:spLocks noGrp="1"/>
          </p:cNvSpPr>
          <p:nvPr>
            <p:ph type="sldNum" sz="quarter" idx="12"/>
          </p:nvPr>
        </p:nvSpPr>
        <p:spPr/>
        <p:txBody>
          <a:bodyPr/>
          <a:lstStyle/>
          <a:p>
            <a:fld id="{3310D8EA-3107-4873-B9AB-DD7D3E79053A}" type="slidenum">
              <a:rPr lang="en-US" smtClean="0"/>
              <a:pPr/>
              <a:t>16</a:t>
            </a:fld>
            <a:endParaRPr lang="en-US"/>
          </a:p>
        </p:txBody>
      </p:sp>
      <p:sp>
        <p:nvSpPr>
          <p:cNvPr id="20" name="Content Placeholder 2">
            <a:extLst>
              <a:ext uri="{FF2B5EF4-FFF2-40B4-BE49-F238E27FC236}">
                <a16:creationId xmlns:a16="http://schemas.microsoft.com/office/drawing/2014/main" id="{0677CA15-1A7A-438E-A779-C3378600D33D}"/>
              </a:ext>
            </a:extLst>
          </p:cNvPr>
          <p:cNvSpPr txBox="1">
            <a:spLocks/>
          </p:cNvSpPr>
          <p:nvPr/>
        </p:nvSpPr>
        <p:spPr bwMode="gray">
          <a:xfrm>
            <a:off x="745861" y="3063875"/>
            <a:ext cx="1371600" cy="715729"/>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dirty="0"/>
              <a:t>Scale-out data size</a:t>
            </a:r>
            <a:r>
              <a:rPr lang="en-US" dirty="0"/>
              <a:t> </a:t>
            </a:r>
          </a:p>
        </p:txBody>
      </p:sp>
      <p:sp>
        <p:nvSpPr>
          <p:cNvPr id="21" name="Content Placeholder 2">
            <a:extLst>
              <a:ext uri="{FF2B5EF4-FFF2-40B4-BE49-F238E27FC236}">
                <a16:creationId xmlns:a16="http://schemas.microsoft.com/office/drawing/2014/main" id="{8E26EA3B-87FB-43D5-9E15-B55566C401FC}"/>
              </a:ext>
            </a:extLst>
          </p:cNvPr>
          <p:cNvSpPr txBox="1">
            <a:spLocks/>
          </p:cNvSpPr>
          <p:nvPr/>
        </p:nvSpPr>
        <p:spPr bwMode="gray">
          <a:xfrm>
            <a:off x="6262667" y="3063875"/>
            <a:ext cx="1519603" cy="351994"/>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security</a:t>
            </a:r>
            <a:endParaRPr lang="en-US"/>
          </a:p>
        </p:txBody>
      </p:sp>
      <p:sp>
        <p:nvSpPr>
          <p:cNvPr id="22" name="Content Placeholder 2">
            <a:extLst>
              <a:ext uri="{FF2B5EF4-FFF2-40B4-BE49-F238E27FC236}">
                <a16:creationId xmlns:a16="http://schemas.microsoft.com/office/drawing/2014/main" id="{D16961F4-2F6C-4339-9FDA-1D77C9CA96DF}"/>
              </a:ext>
            </a:extLst>
          </p:cNvPr>
          <p:cNvSpPr txBox="1">
            <a:spLocks/>
          </p:cNvSpPr>
          <p:nvPr/>
        </p:nvSpPr>
        <p:spPr bwMode="gray">
          <a:xfrm>
            <a:off x="8806886" y="3063875"/>
            <a:ext cx="1982130" cy="766911"/>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manageability</a:t>
            </a:r>
            <a:r>
              <a:rPr lang="en-US"/>
              <a:t> </a:t>
            </a:r>
          </a:p>
        </p:txBody>
      </p:sp>
      <p:sp>
        <p:nvSpPr>
          <p:cNvPr id="23" name="Content Placeholder 2">
            <a:extLst>
              <a:ext uri="{FF2B5EF4-FFF2-40B4-BE49-F238E27FC236}">
                <a16:creationId xmlns:a16="http://schemas.microsoft.com/office/drawing/2014/main" id="{2DFD6A28-4D1C-4FD3-B563-F2B3EB4D223A}"/>
              </a:ext>
            </a:extLst>
          </p:cNvPr>
          <p:cNvSpPr txBox="1">
            <a:spLocks/>
          </p:cNvSpPr>
          <p:nvPr/>
        </p:nvSpPr>
        <p:spPr bwMode="gray">
          <a:xfrm>
            <a:off x="1957488" y="5487642"/>
            <a:ext cx="1737109" cy="715729"/>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data quality</a:t>
            </a:r>
            <a:endParaRPr lang="en-US"/>
          </a:p>
        </p:txBody>
      </p:sp>
      <p:sp>
        <p:nvSpPr>
          <p:cNvPr id="24" name="Content Placeholder 2">
            <a:extLst>
              <a:ext uri="{FF2B5EF4-FFF2-40B4-BE49-F238E27FC236}">
                <a16:creationId xmlns:a16="http://schemas.microsoft.com/office/drawing/2014/main" id="{B08A6421-69FD-4E3E-A1F7-761F2E0AD1B3}"/>
              </a:ext>
            </a:extLst>
          </p:cNvPr>
          <p:cNvSpPr txBox="1">
            <a:spLocks/>
          </p:cNvSpPr>
          <p:nvPr/>
        </p:nvSpPr>
        <p:spPr bwMode="gray">
          <a:xfrm>
            <a:off x="4764000" y="5487642"/>
            <a:ext cx="1701614" cy="715728"/>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algorithms</a:t>
            </a:r>
            <a:endParaRPr lang="en-US"/>
          </a:p>
        </p:txBody>
      </p:sp>
      <p:sp>
        <p:nvSpPr>
          <p:cNvPr id="25" name="Content Placeholder 2">
            <a:extLst>
              <a:ext uri="{FF2B5EF4-FFF2-40B4-BE49-F238E27FC236}">
                <a16:creationId xmlns:a16="http://schemas.microsoft.com/office/drawing/2014/main" id="{44535C4F-00BD-4F2C-9711-FD24EC971353}"/>
              </a:ext>
            </a:extLst>
          </p:cNvPr>
          <p:cNvSpPr txBox="1">
            <a:spLocks/>
          </p:cNvSpPr>
          <p:nvPr/>
        </p:nvSpPr>
        <p:spPr bwMode="gray">
          <a:xfrm>
            <a:off x="7661805" y="5487642"/>
            <a:ext cx="1483531" cy="758107"/>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query</a:t>
            </a:r>
            <a:endParaRPr lang="en-US"/>
          </a:p>
          <a:p>
            <a:pPr algn="ctr">
              <a:buNone/>
            </a:pPr>
            <a:endParaRPr lang="en-US"/>
          </a:p>
        </p:txBody>
      </p:sp>
      <p:grpSp>
        <p:nvGrpSpPr>
          <p:cNvPr id="35" name="Group 34">
            <a:extLst>
              <a:ext uri="{FF2B5EF4-FFF2-40B4-BE49-F238E27FC236}">
                <a16:creationId xmlns:a16="http://schemas.microsoft.com/office/drawing/2014/main" id="{1E46ECED-2E08-4CD6-9FE2-3C4044C2256A}"/>
              </a:ext>
            </a:extLst>
          </p:cNvPr>
          <p:cNvGrpSpPr/>
          <p:nvPr/>
        </p:nvGrpSpPr>
        <p:grpSpPr>
          <a:xfrm>
            <a:off x="745861" y="1598727"/>
            <a:ext cx="1371600" cy="1371600"/>
            <a:chOff x="450586" y="1565044"/>
            <a:chExt cx="1371600" cy="1371600"/>
          </a:xfrm>
        </p:grpSpPr>
        <p:sp>
          <p:nvSpPr>
            <p:cNvPr id="12" name="Oval 11">
              <a:extLst>
                <a:ext uri="{FF2B5EF4-FFF2-40B4-BE49-F238E27FC236}">
                  <a16:creationId xmlns:a16="http://schemas.microsoft.com/office/drawing/2014/main" id="{05E3FB39-78F6-4DA4-A494-65669665F344}"/>
                </a:ext>
              </a:extLst>
            </p:cNvPr>
            <p:cNvSpPr/>
            <p:nvPr/>
          </p:nvSpPr>
          <p:spPr>
            <a:xfrm>
              <a:off x="450586" y="1565044"/>
              <a:ext cx="1371600" cy="1371600"/>
            </a:xfrm>
            <a:prstGeom prst="ellipse">
              <a:avLst/>
            </a:prstGeom>
            <a:solidFill>
              <a:srgbClr val="00978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27" name="Graphic 26" descr="Business Growth outline">
              <a:extLst>
                <a:ext uri="{FF2B5EF4-FFF2-40B4-BE49-F238E27FC236}">
                  <a16:creationId xmlns:a16="http://schemas.microsoft.com/office/drawing/2014/main" id="{DA181108-DC7A-4689-8C3B-E663706EAC3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52213" y="1867860"/>
              <a:ext cx="822960" cy="822960"/>
            </a:xfrm>
            <a:prstGeom prst="rect">
              <a:avLst/>
            </a:prstGeom>
          </p:spPr>
        </p:pic>
      </p:grpSp>
      <p:grpSp>
        <p:nvGrpSpPr>
          <p:cNvPr id="36" name="Group 35">
            <a:extLst>
              <a:ext uri="{FF2B5EF4-FFF2-40B4-BE49-F238E27FC236}">
                <a16:creationId xmlns:a16="http://schemas.microsoft.com/office/drawing/2014/main" id="{271639E3-D2A9-43CC-A082-6359DC35F41A}"/>
              </a:ext>
            </a:extLst>
          </p:cNvPr>
          <p:cNvGrpSpPr/>
          <p:nvPr/>
        </p:nvGrpSpPr>
        <p:grpSpPr>
          <a:xfrm>
            <a:off x="3534625" y="1598727"/>
            <a:ext cx="1371600" cy="1371600"/>
            <a:chOff x="3246505" y="1610764"/>
            <a:chExt cx="1371600" cy="1371600"/>
          </a:xfrm>
        </p:grpSpPr>
        <p:sp>
          <p:nvSpPr>
            <p:cNvPr id="15" name="Oval 14">
              <a:extLst>
                <a:ext uri="{FF2B5EF4-FFF2-40B4-BE49-F238E27FC236}">
                  <a16:creationId xmlns:a16="http://schemas.microsoft.com/office/drawing/2014/main" id="{6B4A3C51-2FAB-4004-89C0-F1239361089E}"/>
                </a:ext>
              </a:extLst>
            </p:cNvPr>
            <p:cNvSpPr/>
            <p:nvPr/>
          </p:nvSpPr>
          <p:spPr>
            <a:xfrm flipH="1">
              <a:off x="3246505" y="1610764"/>
              <a:ext cx="1371600" cy="1371600"/>
            </a:xfrm>
            <a:prstGeom prst="ellipse">
              <a:avLst/>
            </a:prstGeom>
            <a:solidFill>
              <a:srgbClr val="0069A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28" name="Graphic 27" descr="Binary outline">
              <a:extLst>
                <a:ext uri="{FF2B5EF4-FFF2-40B4-BE49-F238E27FC236}">
                  <a16:creationId xmlns:a16="http://schemas.microsoft.com/office/drawing/2014/main" id="{BD85779F-4205-4EC8-B45D-F9325B0B0A2F}"/>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flipH="1">
              <a:off x="3512391" y="1880033"/>
              <a:ext cx="822960" cy="822960"/>
            </a:xfrm>
            <a:prstGeom prst="rect">
              <a:avLst/>
            </a:prstGeom>
          </p:spPr>
        </p:pic>
      </p:grpSp>
      <p:grpSp>
        <p:nvGrpSpPr>
          <p:cNvPr id="37" name="Group 36">
            <a:extLst>
              <a:ext uri="{FF2B5EF4-FFF2-40B4-BE49-F238E27FC236}">
                <a16:creationId xmlns:a16="http://schemas.microsoft.com/office/drawing/2014/main" id="{4D51B951-8070-439E-8C21-7D699078F759}"/>
              </a:ext>
            </a:extLst>
          </p:cNvPr>
          <p:cNvGrpSpPr/>
          <p:nvPr/>
        </p:nvGrpSpPr>
        <p:grpSpPr>
          <a:xfrm>
            <a:off x="6323389" y="1598727"/>
            <a:ext cx="1371600" cy="1371600"/>
            <a:chOff x="6270495" y="1610764"/>
            <a:chExt cx="1371600" cy="1371600"/>
          </a:xfrm>
        </p:grpSpPr>
        <p:sp>
          <p:nvSpPr>
            <p:cNvPr id="16" name="Oval 15">
              <a:extLst>
                <a:ext uri="{FF2B5EF4-FFF2-40B4-BE49-F238E27FC236}">
                  <a16:creationId xmlns:a16="http://schemas.microsoft.com/office/drawing/2014/main" id="{8F7AC89A-37C7-4767-8F8C-AC201CB50125}"/>
                </a:ext>
              </a:extLst>
            </p:cNvPr>
            <p:cNvSpPr/>
            <p:nvPr/>
          </p:nvSpPr>
          <p:spPr>
            <a:xfrm flipH="1">
              <a:off x="6270495" y="1610764"/>
              <a:ext cx="1371600" cy="1371600"/>
            </a:xfrm>
            <a:prstGeom prst="ellipse">
              <a:avLst/>
            </a:prstGeom>
            <a:solidFill>
              <a:srgbClr val="4D1B9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a:ea typeface="+mn-ea"/>
                  <a:cs typeface="+mn-cs"/>
                </a:rPr>
                <a:t> </a:t>
              </a:r>
            </a:p>
          </p:txBody>
        </p:sp>
        <p:pic>
          <p:nvPicPr>
            <p:cNvPr id="29" name="Graphic 28" descr="Lock outline">
              <a:extLst>
                <a:ext uri="{FF2B5EF4-FFF2-40B4-BE49-F238E27FC236}">
                  <a16:creationId xmlns:a16="http://schemas.microsoft.com/office/drawing/2014/main" id="{4FD18DBA-9DDD-4EC5-A6A6-AD7B5D5A389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flipH="1">
              <a:off x="6558095" y="1839364"/>
              <a:ext cx="822960" cy="822960"/>
            </a:xfrm>
            <a:prstGeom prst="rect">
              <a:avLst/>
            </a:prstGeom>
          </p:spPr>
        </p:pic>
      </p:grpSp>
      <p:grpSp>
        <p:nvGrpSpPr>
          <p:cNvPr id="38" name="Group 37">
            <a:extLst>
              <a:ext uri="{FF2B5EF4-FFF2-40B4-BE49-F238E27FC236}">
                <a16:creationId xmlns:a16="http://schemas.microsoft.com/office/drawing/2014/main" id="{EC5C65EA-BEB1-41B2-B3BF-E4B855A917E7}"/>
              </a:ext>
            </a:extLst>
          </p:cNvPr>
          <p:cNvGrpSpPr/>
          <p:nvPr/>
        </p:nvGrpSpPr>
        <p:grpSpPr>
          <a:xfrm>
            <a:off x="9112151" y="1598727"/>
            <a:ext cx="1371600" cy="1371600"/>
            <a:chOff x="8816876" y="1574021"/>
            <a:chExt cx="1371600" cy="1371600"/>
          </a:xfrm>
        </p:grpSpPr>
        <p:sp>
          <p:nvSpPr>
            <p:cNvPr id="13" name="Oval 12">
              <a:extLst>
                <a:ext uri="{FF2B5EF4-FFF2-40B4-BE49-F238E27FC236}">
                  <a16:creationId xmlns:a16="http://schemas.microsoft.com/office/drawing/2014/main" id="{9D413171-C609-47F3-A267-43748DE52C85}"/>
                </a:ext>
              </a:extLst>
            </p:cNvPr>
            <p:cNvSpPr/>
            <p:nvPr/>
          </p:nvSpPr>
          <p:spPr>
            <a:xfrm>
              <a:off x="8816876" y="1574021"/>
              <a:ext cx="1371600" cy="1371600"/>
            </a:xfrm>
            <a:prstGeom prst="ellipse">
              <a:avLst/>
            </a:prstGeom>
            <a:solidFill>
              <a:srgbClr val="EFB7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0" name="Graphic 29" descr="Hierarchy outline">
              <a:extLst>
                <a:ext uri="{FF2B5EF4-FFF2-40B4-BE49-F238E27FC236}">
                  <a16:creationId xmlns:a16="http://schemas.microsoft.com/office/drawing/2014/main" id="{FBA45A73-1D22-4044-B6FE-144804105C2B}"/>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rot="16200000" flipH="1">
              <a:off x="9045476" y="1851004"/>
              <a:ext cx="822960" cy="822960"/>
            </a:xfrm>
            <a:prstGeom prst="rect">
              <a:avLst/>
            </a:prstGeom>
          </p:spPr>
        </p:pic>
      </p:grpSp>
      <p:grpSp>
        <p:nvGrpSpPr>
          <p:cNvPr id="39" name="Group 38">
            <a:extLst>
              <a:ext uri="{FF2B5EF4-FFF2-40B4-BE49-F238E27FC236}">
                <a16:creationId xmlns:a16="http://schemas.microsoft.com/office/drawing/2014/main" id="{A8225F5F-56DD-4B8B-B255-EA3519EEA866}"/>
              </a:ext>
            </a:extLst>
          </p:cNvPr>
          <p:cNvGrpSpPr/>
          <p:nvPr/>
        </p:nvGrpSpPr>
        <p:grpSpPr>
          <a:xfrm>
            <a:off x="2140243" y="4029054"/>
            <a:ext cx="1371600" cy="1371600"/>
            <a:chOff x="2162505" y="3995371"/>
            <a:chExt cx="1371600" cy="1371600"/>
          </a:xfrm>
        </p:grpSpPr>
        <p:sp>
          <p:nvSpPr>
            <p:cNvPr id="17" name="Oval 16">
              <a:extLst>
                <a:ext uri="{FF2B5EF4-FFF2-40B4-BE49-F238E27FC236}">
                  <a16:creationId xmlns:a16="http://schemas.microsoft.com/office/drawing/2014/main" id="{49D2F145-44BB-421F-A9B1-38BF5E6C9646}"/>
                </a:ext>
              </a:extLst>
            </p:cNvPr>
            <p:cNvSpPr/>
            <p:nvPr/>
          </p:nvSpPr>
          <p:spPr>
            <a:xfrm flipH="1">
              <a:off x="2162505" y="3995371"/>
              <a:ext cx="1371600" cy="1371600"/>
            </a:xfrm>
            <a:prstGeom prst="ellipse">
              <a:avLst/>
            </a:prstGeom>
            <a:solidFill>
              <a:srgbClr val="9A9D9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1" name="Graphic 30" descr="Clipboard Badge outline">
              <a:extLst>
                <a:ext uri="{FF2B5EF4-FFF2-40B4-BE49-F238E27FC236}">
                  <a16:creationId xmlns:a16="http://schemas.microsoft.com/office/drawing/2014/main" id="{AB9AF618-FE7B-4C6F-AE9F-D11D95C0052F}"/>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flipH="1">
              <a:off x="2436825" y="4269691"/>
              <a:ext cx="822960" cy="822960"/>
            </a:xfrm>
            <a:prstGeom prst="rect">
              <a:avLst/>
            </a:prstGeom>
          </p:spPr>
        </p:pic>
      </p:grpSp>
      <p:grpSp>
        <p:nvGrpSpPr>
          <p:cNvPr id="40" name="Group 39">
            <a:extLst>
              <a:ext uri="{FF2B5EF4-FFF2-40B4-BE49-F238E27FC236}">
                <a16:creationId xmlns:a16="http://schemas.microsoft.com/office/drawing/2014/main" id="{86971A50-73A8-4DB0-B50C-4A4277544966}"/>
              </a:ext>
            </a:extLst>
          </p:cNvPr>
          <p:cNvGrpSpPr/>
          <p:nvPr/>
        </p:nvGrpSpPr>
        <p:grpSpPr>
          <a:xfrm>
            <a:off x="4929007" y="4029054"/>
            <a:ext cx="1371600" cy="1371600"/>
            <a:chOff x="5186495" y="3995371"/>
            <a:chExt cx="1371600" cy="1371600"/>
          </a:xfrm>
        </p:grpSpPr>
        <p:sp>
          <p:nvSpPr>
            <p:cNvPr id="18" name="Oval 17">
              <a:extLst>
                <a:ext uri="{FF2B5EF4-FFF2-40B4-BE49-F238E27FC236}">
                  <a16:creationId xmlns:a16="http://schemas.microsoft.com/office/drawing/2014/main" id="{FB76AEBE-D0F7-435A-9562-C9EF3D7BBB48}"/>
                </a:ext>
              </a:extLst>
            </p:cNvPr>
            <p:cNvSpPr/>
            <p:nvPr/>
          </p:nvSpPr>
          <p:spPr>
            <a:xfrm flipH="1">
              <a:off x="5186495" y="3995371"/>
              <a:ext cx="1371600" cy="1371600"/>
            </a:xfrm>
            <a:prstGeom prst="ellipse">
              <a:avLst/>
            </a:prstGeom>
            <a:solidFill>
              <a:srgbClr val="A22B38"/>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2" name="Graphic 31" descr="Cmd Terminal outline">
              <a:extLst>
                <a:ext uri="{FF2B5EF4-FFF2-40B4-BE49-F238E27FC236}">
                  <a16:creationId xmlns:a16="http://schemas.microsoft.com/office/drawing/2014/main" id="{0E924AAB-52BF-48D3-9C09-EBD29943853C}"/>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flipH="1">
              <a:off x="5460815" y="4269691"/>
              <a:ext cx="822960" cy="822960"/>
            </a:xfrm>
            <a:prstGeom prst="rect">
              <a:avLst/>
            </a:prstGeom>
          </p:spPr>
        </p:pic>
      </p:grpSp>
      <p:grpSp>
        <p:nvGrpSpPr>
          <p:cNvPr id="41" name="Group 40">
            <a:extLst>
              <a:ext uri="{FF2B5EF4-FFF2-40B4-BE49-F238E27FC236}">
                <a16:creationId xmlns:a16="http://schemas.microsoft.com/office/drawing/2014/main" id="{4717511D-B2B9-44B7-A65B-7325F0F550E4}"/>
              </a:ext>
            </a:extLst>
          </p:cNvPr>
          <p:cNvGrpSpPr/>
          <p:nvPr/>
        </p:nvGrpSpPr>
        <p:grpSpPr>
          <a:xfrm>
            <a:off x="7717771" y="4031471"/>
            <a:ext cx="1371600" cy="1371600"/>
            <a:chOff x="8210486" y="3997788"/>
            <a:chExt cx="1371600" cy="1371600"/>
          </a:xfrm>
        </p:grpSpPr>
        <p:sp>
          <p:nvSpPr>
            <p:cNvPr id="14" name="Oval 13">
              <a:extLst>
                <a:ext uri="{FF2B5EF4-FFF2-40B4-BE49-F238E27FC236}">
                  <a16:creationId xmlns:a16="http://schemas.microsoft.com/office/drawing/2014/main" id="{BA808F7D-C210-44F6-8D68-545855B5605B}"/>
                </a:ext>
              </a:extLst>
            </p:cNvPr>
            <p:cNvSpPr/>
            <p:nvPr/>
          </p:nvSpPr>
          <p:spPr>
            <a:xfrm>
              <a:off x="8210486" y="3997788"/>
              <a:ext cx="1371600" cy="1371600"/>
            </a:xfrm>
            <a:prstGeom prst="ellipse">
              <a:avLst/>
            </a:prstGeom>
            <a:solidFill>
              <a:srgbClr val="EE8B2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3" name="Graphic 32" descr="Database outline">
              <a:extLst>
                <a:ext uri="{FF2B5EF4-FFF2-40B4-BE49-F238E27FC236}">
                  <a16:creationId xmlns:a16="http://schemas.microsoft.com/office/drawing/2014/main" id="{B8D26278-7542-467E-BB68-5B46BEA50BF1}"/>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rcRect/>
            <a:stretch/>
          </p:blipFill>
          <p:spPr>
            <a:xfrm flipH="1">
              <a:off x="8489885" y="4244291"/>
              <a:ext cx="822960" cy="822960"/>
            </a:xfrm>
            <a:prstGeom prst="rect">
              <a:avLst/>
            </a:prstGeom>
          </p:spPr>
        </p:pic>
      </p:grpSp>
    </p:spTree>
    <p:extLst>
      <p:ext uri="{BB962C8B-B14F-4D97-AF65-F5344CB8AC3E}">
        <p14:creationId xmlns:p14="http://schemas.microsoft.com/office/powerpoint/2010/main" val="287688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7C94-DE51-97E4-A297-ABE41CA02D2B}"/>
              </a:ext>
            </a:extLst>
          </p:cNvPr>
          <p:cNvSpPr>
            <a:spLocks noGrp="1"/>
          </p:cNvSpPr>
          <p:nvPr>
            <p:ph type="title"/>
          </p:nvPr>
        </p:nvSpPr>
        <p:spPr/>
        <p:txBody>
          <a:bodyPr>
            <a:normAutofit fontScale="90000"/>
          </a:bodyPr>
          <a:lstStyle/>
          <a:p>
            <a:r>
              <a:rPr lang="en-US" dirty="0"/>
              <a:t>EKGs vs Departmental Graphs</a:t>
            </a:r>
          </a:p>
        </p:txBody>
      </p:sp>
      <p:sp>
        <p:nvSpPr>
          <p:cNvPr id="3" name="Content Placeholder 2">
            <a:extLst>
              <a:ext uri="{FF2B5EF4-FFF2-40B4-BE49-F238E27FC236}">
                <a16:creationId xmlns:a16="http://schemas.microsoft.com/office/drawing/2014/main" id="{7A1EB8B8-74F9-A975-1597-CE62F48172C5}"/>
              </a:ext>
            </a:extLst>
          </p:cNvPr>
          <p:cNvSpPr>
            <a:spLocks noGrp="1"/>
          </p:cNvSpPr>
          <p:nvPr>
            <p:ph idx="1"/>
          </p:nvPr>
        </p:nvSpPr>
        <p:spPr>
          <a:xfrm>
            <a:off x="3865944" y="1529883"/>
            <a:ext cx="7487856" cy="4354203"/>
          </a:xfrm>
        </p:spPr>
        <p:txBody>
          <a:bodyPr>
            <a:normAutofit fontScale="92500" lnSpcReduction="10000"/>
          </a:bodyPr>
          <a:lstStyle/>
          <a:p>
            <a:r>
              <a:rPr lang="en-US" dirty="0"/>
              <a:t>EKGs deal with </a:t>
            </a:r>
            <a:r>
              <a:rPr lang="en-US" b="1" dirty="0"/>
              <a:t>all</a:t>
            </a:r>
            <a:r>
              <a:rPr lang="en-US" dirty="0"/>
              <a:t> the information in an organization and how to lower </a:t>
            </a:r>
            <a:r>
              <a:rPr lang="en-US" b="1" dirty="0"/>
              <a:t>total</a:t>
            </a:r>
            <a:r>
              <a:rPr lang="en-US" dirty="0"/>
              <a:t> costs and increase the </a:t>
            </a:r>
            <a:r>
              <a:rPr lang="en-US" b="1" dirty="0"/>
              <a:t>agility</a:t>
            </a:r>
            <a:r>
              <a:rPr lang="en-US" dirty="0"/>
              <a:t> of an organization</a:t>
            </a:r>
          </a:p>
          <a:p>
            <a:r>
              <a:rPr lang="en-US" dirty="0"/>
              <a:t>Departmental Graph deal with the concerns of a single department</a:t>
            </a:r>
          </a:p>
          <a:p>
            <a:r>
              <a:rPr lang="en-US" dirty="0"/>
              <a:t>Both are valid types of projects, but they take a different view of what the “System” is!</a:t>
            </a:r>
          </a:p>
          <a:p>
            <a:r>
              <a:rPr lang="en-US" dirty="0"/>
              <a:t>Remember to define what each group means by “System”</a:t>
            </a:r>
          </a:p>
          <a:p>
            <a:r>
              <a:rPr lang="en-US" dirty="0"/>
              <a:t>Does your “</a:t>
            </a:r>
            <a:r>
              <a:rPr lang="en-US" dirty="0">
                <a:solidFill>
                  <a:schemeClr val="accent2"/>
                </a:solidFill>
              </a:rPr>
              <a:t>system”</a:t>
            </a:r>
            <a:r>
              <a:rPr lang="en-US" dirty="0"/>
              <a:t> include your organizations impact to society and pollution on planet Earth?</a:t>
            </a:r>
          </a:p>
        </p:txBody>
      </p:sp>
      <p:sp>
        <p:nvSpPr>
          <p:cNvPr id="4" name="Slide Number Placeholder 3">
            <a:extLst>
              <a:ext uri="{FF2B5EF4-FFF2-40B4-BE49-F238E27FC236}">
                <a16:creationId xmlns:a16="http://schemas.microsoft.com/office/drawing/2014/main" id="{558034D6-FFD9-F838-46AB-F58873DB0DCC}"/>
              </a:ext>
            </a:extLst>
          </p:cNvPr>
          <p:cNvSpPr>
            <a:spLocks noGrp="1"/>
          </p:cNvSpPr>
          <p:nvPr>
            <p:ph type="sldNum" sz="quarter" idx="12"/>
          </p:nvPr>
        </p:nvSpPr>
        <p:spPr/>
        <p:txBody>
          <a:bodyPr/>
          <a:lstStyle/>
          <a:p>
            <a:fld id="{7269E411-7D29-FF41-8363-58C7F0B695CE}" type="slidenum">
              <a:rPr lang="en-US" smtClean="0"/>
              <a:t>18</a:t>
            </a:fld>
            <a:endParaRPr lang="en-US"/>
          </a:p>
        </p:txBody>
      </p:sp>
      <p:sp>
        <p:nvSpPr>
          <p:cNvPr id="5" name="Rounded Rectangle 4">
            <a:extLst>
              <a:ext uri="{FF2B5EF4-FFF2-40B4-BE49-F238E27FC236}">
                <a16:creationId xmlns:a16="http://schemas.microsoft.com/office/drawing/2014/main" id="{21AB1DBD-2BCA-A8F3-C9C5-241F100F4681}"/>
              </a:ext>
            </a:extLst>
          </p:cNvPr>
          <p:cNvSpPr/>
          <p:nvPr/>
        </p:nvSpPr>
        <p:spPr>
          <a:xfrm>
            <a:off x="1169043" y="2079334"/>
            <a:ext cx="1481560"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a:t>
            </a:r>
          </a:p>
        </p:txBody>
      </p:sp>
      <p:sp>
        <p:nvSpPr>
          <p:cNvPr id="6" name="Rounded Rectangle 5">
            <a:extLst>
              <a:ext uri="{FF2B5EF4-FFF2-40B4-BE49-F238E27FC236}">
                <a16:creationId xmlns:a16="http://schemas.microsoft.com/office/drawing/2014/main" id="{A074E211-8244-FFA0-5342-6746F0D2CEE8}"/>
              </a:ext>
            </a:extLst>
          </p:cNvPr>
          <p:cNvSpPr/>
          <p:nvPr/>
        </p:nvSpPr>
        <p:spPr>
          <a:xfrm>
            <a:off x="510209" y="2973478"/>
            <a:ext cx="1295442"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 A</a:t>
            </a:r>
          </a:p>
        </p:txBody>
      </p:sp>
      <p:sp>
        <p:nvSpPr>
          <p:cNvPr id="7" name="Rounded Rectangle 6">
            <a:extLst>
              <a:ext uri="{FF2B5EF4-FFF2-40B4-BE49-F238E27FC236}">
                <a16:creationId xmlns:a16="http://schemas.microsoft.com/office/drawing/2014/main" id="{1499D7F1-8CD8-81A0-B410-D8EDAFFC74F7}"/>
              </a:ext>
            </a:extLst>
          </p:cNvPr>
          <p:cNvSpPr/>
          <p:nvPr/>
        </p:nvSpPr>
        <p:spPr>
          <a:xfrm>
            <a:off x="2004267" y="2973478"/>
            <a:ext cx="1295442"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 B</a:t>
            </a:r>
          </a:p>
        </p:txBody>
      </p:sp>
      <p:cxnSp>
        <p:nvCxnSpPr>
          <p:cNvPr id="9" name="Straight Connector 8">
            <a:extLst>
              <a:ext uri="{FF2B5EF4-FFF2-40B4-BE49-F238E27FC236}">
                <a16:creationId xmlns:a16="http://schemas.microsoft.com/office/drawing/2014/main" id="{1E82B77D-A816-23D8-1CDD-51753AFF0FB7}"/>
              </a:ext>
            </a:extLst>
          </p:cNvPr>
          <p:cNvCxnSpPr>
            <a:stCxn id="5" idx="2"/>
            <a:endCxn id="6" idx="0"/>
          </p:cNvCxnSpPr>
          <p:nvPr/>
        </p:nvCxnSpPr>
        <p:spPr>
          <a:xfrm flipH="1">
            <a:off x="1157930" y="2534856"/>
            <a:ext cx="751893" cy="4386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3EA131-62EA-2B2D-025F-702E13A36542}"/>
              </a:ext>
            </a:extLst>
          </p:cNvPr>
          <p:cNvCxnSpPr>
            <a:cxnSpLocks/>
            <a:stCxn id="5" idx="2"/>
            <a:endCxn id="7" idx="0"/>
          </p:cNvCxnSpPr>
          <p:nvPr/>
        </p:nvCxnSpPr>
        <p:spPr>
          <a:xfrm>
            <a:off x="1909823" y="2534856"/>
            <a:ext cx="742165" cy="43862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481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19</a:t>
            </a:fld>
            <a:endParaRPr lang="en-US"/>
          </a:p>
        </p:txBody>
      </p:sp>
    </p:spTree>
    <p:extLst>
      <p:ext uri="{BB962C8B-B14F-4D97-AF65-F5344CB8AC3E}">
        <p14:creationId xmlns:p14="http://schemas.microsoft.com/office/powerpoint/2010/main" val="147830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Workshop Goal</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77500" lnSpcReduction="20000"/>
          </a:bodyPr>
          <a:lstStyle/>
          <a:p>
            <a:pPr marL="0" indent="0">
              <a:lnSpc>
                <a:spcPct val="220000"/>
              </a:lnSpc>
              <a:buNone/>
            </a:pPr>
            <a:r>
              <a:rPr lang="en-US" sz="2400" dirty="0"/>
              <a:t>How to use Systems Thinking to guide the </a:t>
            </a:r>
            <a:r>
              <a:rPr lang="en-US" sz="2400" dirty="0">
                <a:solidFill>
                  <a:schemeClr val="accent2"/>
                </a:solidFill>
              </a:rPr>
              <a:t>adoption</a:t>
            </a:r>
            <a:r>
              <a:rPr lang="en-US" sz="2400" dirty="0"/>
              <a:t>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2</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a:xfrm>
            <a:off x="510208" y="365126"/>
            <a:ext cx="10843591" cy="692494"/>
          </a:xfrm>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20</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10218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2342542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23</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20313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BAF-0718-664D-8D37-E5952191311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1A5F1C97-7975-CE49-BB20-5E93B40A54CA}"/>
              </a:ext>
            </a:extLst>
          </p:cNvPr>
          <p:cNvSpPr>
            <a:spLocks noGrp="1"/>
          </p:cNvSpPr>
          <p:nvPr>
            <p:ph idx="1"/>
          </p:nvPr>
        </p:nvSpPr>
        <p:spPr/>
        <p:txBody>
          <a:bodyPr/>
          <a:lstStyle/>
          <a:p>
            <a:r>
              <a:rPr lang="en-US" dirty="0"/>
              <a:t>How do you currently decide what items to put in your EKG?</a:t>
            </a:r>
          </a:p>
        </p:txBody>
      </p:sp>
      <p:sp>
        <p:nvSpPr>
          <p:cNvPr id="4" name="Slide Number Placeholder 3">
            <a:extLst>
              <a:ext uri="{FF2B5EF4-FFF2-40B4-BE49-F238E27FC236}">
                <a16:creationId xmlns:a16="http://schemas.microsoft.com/office/drawing/2014/main" id="{2E0A7C93-BE12-EA45-BF9F-DA08E50397AC}"/>
              </a:ext>
            </a:extLst>
          </p:cNvPr>
          <p:cNvSpPr>
            <a:spLocks noGrp="1"/>
          </p:cNvSpPr>
          <p:nvPr>
            <p:ph type="sldNum" sz="quarter" idx="12"/>
          </p:nvPr>
        </p:nvSpPr>
        <p:spPr/>
        <p:txBody>
          <a:bodyPr/>
          <a:lstStyle/>
          <a:p>
            <a:fld id="{7269E411-7D29-FF41-8363-58C7F0B695CE}" type="slidenum">
              <a:rPr lang="en-US" smtClean="0"/>
              <a:t>24</a:t>
            </a:fld>
            <a:endParaRPr lang="en-US"/>
          </a:p>
        </p:txBody>
      </p:sp>
    </p:spTree>
    <p:extLst>
      <p:ext uri="{BB962C8B-B14F-4D97-AF65-F5344CB8AC3E}">
        <p14:creationId xmlns:p14="http://schemas.microsoft.com/office/powerpoint/2010/main" val="84079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25</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26</a:t>
            </a:fld>
            <a:endParaRPr lang="en-US"/>
          </a:p>
        </p:txBody>
      </p:sp>
    </p:spTree>
    <p:extLst>
      <p:ext uri="{BB962C8B-B14F-4D97-AF65-F5344CB8AC3E}">
        <p14:creationId xmlns:p14="http://schemas.microsoft.com/office/powerpoint/2010/main" val="275416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27</a:t>
            </a:fld>
            <a:endParaRPr lang="en-US"/>
          </a:p>
        </p:txBody>
      </p:sp>
    </p:spTree>
    <p:extLst>
      <p:ext uri="{BB962C8B-B14F-4D97-AF65-F5344CB8AC3E}">
        <p14:creationId xmlns:p14="http://schemas.microsoft.com/office/powerpoint/2010/main" val="2268173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34753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grpSp>
        <p:nvGrpSpPr>
          <p:cNvPr id="11" name="Group 10">
            <a:extLst>
              <a:ext uri="{FF2B5EF4-FFF2-40B4-BE49-F238E27FC236}">
                <a16:creationId xmlns:a16="http://schemas.microsoft.com/office/drawing/2014/main" id="{2D27D20D-D298-40A5-21D9-02B3F1184B21}"/>
              </a:ext>
            </a:extLst>
          </p:cNvPr>
          <p:cNvGrpSpPr/>
          <p:nvPr/>
        </p:nvGrpSpPr>
        <p:grpSpPr>
          <a:xfrm>
            <a:off x="857327" y="670560"/>
            <a:ext cx="9448163" cy="5259016"/>
            <a:chOff x="857327" y="670560"/>
            <a:chExt cx="9448163" cy="5259016"/>
          </a:xfrm>
        </p:grpSpPr>
        <p:grpSp>
          <p:nvGrpSpPr>
            <p:cNvPr id="12" name="Group 11">
              <a:extLst>
                <a:ext uri="{FF2B5EF4-FFF2-40B4-BE49-F238E27FC236}">
                  <a16:creationId xmlns:a16="http://schemas.microsoft.com/office/drawing/2014/main" id="{4B8F5598-0A1B-3E3B-D74A-37C87AE4E5A7}"/>
                </a:ext>
              </a:extLst>
            </p:cNvPr>
            <p:cNvGrpSpPr/>
            <p:nvPr/>
          </p:nvGrpSpPr>
          <p:grpSpPr>
            <a:xfrm>
              <a:off x="1021080" y="670560"/>
              <a:ext cx="9284410" cy="5259016"/>
              <a:chOff x="1021080" y="1371724"/>
              <a:chExt cx="9284410" cy="5001150"/>
            </a:xfrm>
            <a:effectLst>
              <a:outerShdw blurRad="63500" dist="114300" dir="5400000" algn="t" rotWithShape="0">
                <a:prstClr val="black">
                  <a:alpha val="40000"/>
                </a:prstClr>
              </a:outerShdw>
            </a:effectLst>
            <a:scene3d>
              <a:camera prst="perspectiveRelaxedModerately"/>
              <a:lightRig rig="threePt" dir="t"/>
            </a:scene3d>
          </p:grpSpPr>
          <p:sp>
            <p:nvSpPr>
              <p:cNvPr id="26" name="Freeform 25">
                <a:extLst>
                  <a:ext uri="{FF2B5EF4-FFF2-40B4-BE49-F238E27FC236}">
                    <a16:creationId xmlns:a16="http://schemas.microsoft.com/office/drawing/2014/main" id="{37DE5DDB-420E-3510-FA57-958F389C9854}"/>
                  </a:ext>
                </a:extLst>
              </p:cNvPr>
              <p:cNvSpPr/>
              <p:nvPr/>
            </p:nvSpPr>
            <p:spPr>
              <a:xfrm>
                <a:off x="3778421" y="1371724"/>
                <a:ext cx="3418311" cy="1386257"/>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32704 h 2042973"/>
                  <a:gd name="connsiteX1" fmla="*/ 3780943 w 3919839"/>
                  <a:gd name="connsiteY1" fmla="*/ 0 h 2042973"/>
                  <a:gd name="connsiteX2" fmla="*/ 3919839 w 3919839"/>
                  <a:gd name="connsiteY2" fmla="*/ 1880928 h 2042973"/>
                  <a:gd name="connsiteX3" fmla="*/ 482158 w 3919839"/>
                  <a:gd name="connsiteY3" fmla="*/ 2042973 h 2042973"/>
                  <a:gd name="connsiteX4" fmla="*/ 0 w 3919839"/>
                  <a:gd name="connsiteY4" fmla="*/ 32704 h 2042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042973">
                    <a:moveTo>
                      <a:pt x="0" y="32704"/>
                    </a:moveTo>
                    <a:lnTo>
                      <a:pt x="3780943" y="0"/>
                    </a:lnTo>
                    <a:lnTo>
                      <a:pt x="3919839" y="1880928"/>
                    </a:lnTo>
                    <a:lnTo>
                      <a:pt x="482158" y="2042973"/>
                    </a:lnTo>
                    <a:lnTo>
                      <a:pt x="0" y="32704"/>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996E14C1-7251-6281-379A-A4E53F3798C4}"/>
                  </a:ext>
                </a:extLst>
              </p:cNvPr>
              <p:cNvSpPr/>
              <p:nvPr/>
            </p:nvSpPr>
            <p:spPr>
              <a:xfrm>
                <a:off x="7097162" y="1371724"/>
                <a:ext cx="3136497" cy="212703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87223 h 3374916"/>
                  <a:gd name="connsiteX1" fmla="*/ 355364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87223 h 3374916"/>
                  <a:gd name="connsiteX1" fmla="*/ 3536168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52732"/>
                  <a:gd name="connsiteY0" fmla="*/ 276915 h 3374916"/>
                  <a:gd name="connsiteX1" fmla="*/ 3527430 w 3552732"/>
                  <a:gd name="connsiteY1" fmla="*/ 0 h 3374916"/>
                  <a:gd name="connsiteX2" fmla="*/ 3552732 w 3552732"/>
                  <a:gd name="connsiteY2" fmla="*/ 2037145 h 3374916"/>
                  <a:gd name="connsiteX3" fmla="*/ 818516 w 3552732"/>
                  <a:gd name="connsiteY3" fmla="*/ 3374916 h 3374916"/>
                  <a:gd name="connsiteX4" fmla="*/ 115051 w 3552732"/>
                  <a:gd name="connsiteY4" fmla="*/ 2199190 h 3374916"/>
                  <a:gd name="connsiteX5" fmla="*/ 0 w 3552732"/>
                  <a:gd name="connsiteY5" fmla="*/ 276915 h 3374916"/>
                  <a:gd name="connsiteX0" fmla="*/ 0 w 3552732"/>
                  <a:gd name="connsiteY0" fmla="*/ 53747 h 3151748"/>
                  <a:gd name="connsiteX1" fmla="*/ 3527430 w 3552732"/>
                  <a:gd name="connsiteY1" fmla="*/ 0 h 3151748"/>
                  <a:gd name="connsiteX2" fmla="*/ 3552732 w 3552732"/>
                  <a:gd name="connsiteY2" fmla="*/ 1813977 h 3151748"/>
                  <a:gd name="connsiteX3" fmla="*/ 818516 w 3552732"/>
                  <a:gd name="connsiteY3" fmla="*/ 3151748 h 3151748"/>
                  <a:gd name="connsiteX4" fmla="*/ 115051 w 3552732"/>
                  <a:gd name="connsiteY4" fmla="*/ 1976022 h 3151748"/>
                  <a:gd name="connsiteX5" fmla="*/ 0 w 3552732"/>
                  <a:gd name="connsiteY5" fmla="*/ 53747 h 3151748"/>
                  <a:gd name="connsiteX0" fmla="*/ 0 w 3565839"/>
                  <a:gd name="connsiteY0" fmla="*/ 37010 h 3151748"/>
                  <a:gd name="connsiteX1" fmla="*/ 3540537 w 3565839"/>
                  <a:gd name="connsiteY1" fmla="*/ 0 h 3151748"/>
                  <a:gd name="connsiteX2" fmla="*/ 3565839 w 3565839"/>
                  <a:gd name="connsiteY2" fmla="*/ 1813977 h 3151748"/>
                  <a:gd name="connsiteX3" fmla="*/ 831623 w 3565839"/>
                  <a:gd name="connsiteY3" fmla="*/ 3151748 h 3151748"/>
                  <a:gd name="connsiteX4" fmla="*/ 128158 w 3565839"/>
                  <a:gd name="connsiteY4" fmla="*/ 1976022 h 3151748"/>
                  <a:gd name="connsiteX5" fmla="*/ 0 w 3565839"/>
                  <a:gd name="connsiteY5" fmla="*/ 37010 h 3151748"/>
                  <a:gd name="connsiteX0" fmla="*/ 0 w 3565839"/>
                  <a:gd name="connsiteY0" fmla="*/ 9114 h 3123852"/>
                  <a:gd name="connsiteX1" fmla="*/ 3536168 w 3565839"/>
                  <a:gd name="connsiteY1" fmla="*/ 0 h 3123852"/>
                  <a:gd name="connsiteX2" fmla="*/ 3565839 w 3565839"/>
                  <a:gd name="connsiteY2" fmla="*/ 1786081 h 3123852"/>
                  <a:gd name="connsiteX3" fmla="*/ 831623 w 3565839"/>
                  <a:gd name="connsiteY3" fmla="*/ 3123852 h 3123852"/>
                  <a:gd name="connsiteX4" fmla="*/ 128158 w 3565839"/>
                  <a:gd name="connsiteY4" fmla="*/ 1948126 h 3123852"/>
                  <a:gd name="connsiteX5" fmla="*/ 0 w 3565839"/>
                  <a:gd name="connsiteY5" fmla="*/ 9114 h 3123852"/>
                  <a:gd name="connsiteX0" fmla="*/ 0 w 3565839"/>
                  <a:gd name="connsiteY0" fmla="*/ 0 h 3114738"/>
                  <a:gd name="connsiteX1" fmla="*/ 3536168 w 3565839"/>
                  <a:gd name="connsiteY1" fmla="*/ 13203 h 3114738"/>
                  <a:gd name="connsiteX2" fmla="*/ 3565839 w 3565839"/>
                  <a:gd name="connsiteY2" fmla="*/ 1776967 h 3114738"/>
                  <a:gd name="connsiteX3" fmla="*/ 831623 w 3565839"/>
                  <a:gd name="connsiteY3" fmla="*/ 3114738 h 3114738"/>
                  <a:gd name="connsiteX4" fmla="*/ 128158 w 3565839"/>
                  <a:gd name="connsiteY4" fmla="*/ 1939012 h 3114738"/>
                  <a:gd name="connsiteX5" fmla="*/ 0 w 3565839"/>
                  <a:gd name="connsiteY5" fmla="*/ 0 h 3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839" h="3114738">
                    <a:moveTo>
                      <a:pt x="0" y="0"/>
                    </a:moveTo>
                    <a:lnTo>
                      <a:pt x="3536168" y="13203"/>
                    </a:lnTo>
                    <a:cubicBezTo>
                      <a:pt x="3538777" y="692251"/>
                      <a:pt x="3563230" y="1097919"/>
                      <a:pt x="3565839" y="1776967"/>
                    </a:cubicBezTo>
                    <a:lnTo>
                      <a:pt x="831623" y="3114738"/>
                    </a:lnTo>
                    <a:lnTo>
                      <a:pt x="128158" y="1939012"/>
                    </a:lnTo>
                    <a:lnTo>
                      <a:pt x="0"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121116CE-5DFA-7D70-E151-3406AB493C9E}"/>
                  </a:ext>
                </a:extLst>
              </p:cNvPr>
              <p:cNvSpPr/>
              <p:nvPr/>
            </p:nvSpPr>
            <p:spPr>
              <a:xfrm>
                <a:off x="7352517" y="2587653"/>
                <a:ext cx="2952973" cy="376317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 name="connsiteX0" fmla="*/ 539855 w 3298784"/>
                  <a:gd name="connsiteY0" fmla="*/ 1358432 h 5069861"/>
                  <a:gd name="connsiteX1" fmla="*/ 3298784 w 3298784"/>
                  <a:gd name="connsiteY1" fmla="*/ 0 h 5069861"/>
                  <a:gd name="connsiteX2" fmla="*/ 2372620 w 3298784"/>
                  <a:gd name="connsiteY2" fmla="*/ 2783608 h 5069861"/>
                  <a:gd name="connsiteX3" fmla="*/ 557462 w 3298784"/>
                  <a:gd name="connsiteY3" fmla="*/ 5069861 h 5069861"/>
                  <a:gd name="connsiteX4" fmla="*/ 0 w 3298784"/>
                  <a:gd name="connsiteY4" fmla="*/ 3080561 h 5069861"/>
                  <a:gd name="connsiteX5" fmla="*/ 539855 w 3298784"/>
                  <a:gd name="connsiteY5" fmla="*/ 1358432 h 5069861"/>
                  <a:gd name="connsiteX0" fmla="*/ 539855 w 3421179"/>
                  <a:gd name="connsiteY0" fmla="*/ 1358432 h 5069861"/>
                  <a:gd name="connsiteX1" fmla="*/ 3298784 w 3421179"/>
                  <a:gd name="connsiteY1" fmla="*/ 0 h 5069861"/>
                  <a:gd name="connsiteX2" fmla="*/ 3421179 w 3421179"/>
                  <a:gd name="connsiteY2" fmla="*/ 4859067 h 5069861"/>
                  <a:gd name="connsiteX3" fmla="*/ 557462 w 3421179"/>
                  <a:gd name="connsiteY3" fmla="*/ 5069861 h 5069861"/>
                  <a:gd name="connsiteX4" fmla="*/ 0 w 3421179"/>
                  <a:gd name="connsiteY4" fmla="*/ 3080561 h 5069861"/>
                  <a:gd name="connsiteX5" fmla="*/ 539855 w 3421179"/>
                  <a:gd name="connsiteY5" fmla="*/ 1358432 h 5069861"/>
                  <a:gd name="connsiteX0" fmla="*/ 539855 w 3421179"/>
                  <a:gd name="connsiteY0" fmla="*/ 1358432 h 5510617"/>
                  <a:gd name="connsiteX1" fmla="*/ 3298784 w 3421179"/>
                  <a:gd name="connsiteY1" fmla="*/ 0 h 5510617"/>
                  <a:gd name="connsiteX2" fmla="*/ 3421179 w 3421179"/>
                  <a:gd name="connsiteY2" fmla="*/ 4859067 h 5510617"/>
                  <a:gd name="connsiteX3" fmla="*/ 679794 w 3421179"/>
                  <a:gd name="connsiteY3" fmla="*/ 5510617 h 5510617"/>
                  <a:gd name="connsiteX4" fmla="*/ 0 w 3421179"/>
                  <a:gd name="connsiteY4" fmla="*/ 3080561 h 5510617"/>
                  <a:gd name="connsiteX5" fmla="*/ 539855 w 3421179"/>
                  <a:gd name="connsiteY5" fmla="*/ 1358432 h 5510617"/>
                  <a:gd name="connsiteX0" fmla="*/ 539855 w 3386227"/>
                  <a:gd name="connsiteY0" fmla="*/ 1358432 h 5510617"/>
                  <a:gd name="connsiteX1" fmla="*/ 3298784 w 3386227"/>
                  <a:gd name="connsiteY1" fmla="*/ 0 h 5510617"/>
                  <a:gd name="connsiteX2" fmla="*/ 3386227 w 3386227"/>
                  <a:gd name="connsiteY2" fmla="*/ 5456041 h 5510617"/>
                  <a:gd name="connsiteX3" fmla="*/ 679794 w 3386227"/>
                  <a:gd name="connsiteY3" fmla="*/ 5510617 h 5510617"/>
                  <a:gd name="connsiteX4" fmla="*/ 0 w 3386227"/>
                  <a:gd name="connsiteY4" fmla="*/ 3080561 h 5510617"/>
                  <a:gd name="connsiteX5" fmla="*/ 539855 w 3386227"/>
                  <a:gd name="connsiteY5" fmla="*/ 1358432 h 551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227" h="5510617">
                    <a:moveTo>
                      <a:pt x="539855" y="1358432"/>
                    </a:moveTo>
                    <a:lnTo>
                      <a:pt x="3298784" y="0"/>
                    </a:lnTo>
                    <a:lnTo>
                      <a:pt x="3386227" y="5456041"/>
                    </a:lnTo>
                    <a:lnTo>
                      <a:pt x="679794" y="5510617"/>
                    </a:lnTo>
                    <a:lnTo>
                      <a:pt x="0" y="3080561"/>
                    </a:lnTo>
                    <a:lnTo>
                      <a:pt x="539855" y="1358432"/>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6F44EDF1-E774-2438-2430-03E08B7C0733}"/>
                  </a:ext>
                </a:extLst>
              </p:cNvPr>
              <p:cNvSpPr/>
              <p:nvPr/>
            </p:nvSpPr>
            <p:spPr>
              <a:xfrm>
                <a:off x="3921715" y="4364910"/>
                <a:ext cx="4026598" cy="199446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09439"/>
                  <a:gd name="connsiteX1" fmla="*/ 3892572 w 4465013"/>
                  <a:gd name="connsiteY1" fmla="*/ 467639 h 2909439"/>
                  <a:gd name="connsiteX2" fmla="*/ 4465013 w 4465013"/>
                  <a:gd name="connsiteY2" fmla="*/ 2458406 h 2909439"/>
                  <a:gd name="connsiteX3" fmla="*/ 340956 w 4465013"/>
                  <a:gd name="connsiteY3" fmla="*/ 2909439 h 2909439"/>
                  <a:gd name="connsiteX4" fmla="*/ 0 w 4465013"/>
                  <a:gd name="connsiteY4" fmla="*/ 671265 h 2909439"/>
                  <a:gd name="connsiteX5" fmla="*/ 2278605 w 4465013"/>
                  <a:gd name="connsiteY5" fmla="*/ 0 h 2909439"/>
                  <a:gd name="connsiteX0" fmla="*/ 2278605 w 4586528"/>
                  <a:gd name="connsiteY0" fmla="*/ 0 h 2909439"/>
                  <a:gd name="connsiteX1" fmla="*/ 3892572 w 4586528"/>
                  <a:gd name="connsiteY1" fmla="*/ 467639 h 2909439"/>
                  <a:gd name="connsiteX2" fmla="*/ 4586528 w 4586528"/>
                  <a:gd name="connsiteY2" fmla="*/ 2904741 h 2909439"/>
                  <a:gd name="connsiteX3" fmla="*/ 340956 w 4586528"/>
                  <a:gd name="connsiteY3" fmla="*/ 2909439 h 2909439"/>
                  <a:gd name="connsiteX4" fmla="*/ 0 w 4586528"/>
                  <a:gd name="connsiteY4" fmla="*/ 671265 h 2909439"/>
                  <a:gd name="connsiteX5" fmla="*/ 2278605 w 4586528"/>
                  <a:gd name="connsiteY5" fmla="*/ 0 h 2909439"/>
                  <a:gd name="connsiteX0" fmla="*/ 2278605 w 4586528"/>
                  <a:gd name="connsiteY0" fmla="*/ 0 h 2920597"/>
                  <a:gd name="connsiteX1" fmla="*/ 3892572 w 4586528"/>
                  <a:gd name="connsiteY1" fmla="*/ 467639 h 2920597"/>
                  <a:gd name="connsiteX2" fmla="*/ 4586528 w 4586528"/>
                  <a:gd name="connsiteY2" fmla="*/ 2904741 h 2920597"/>
                  <a:gd name="connsiteX3" fmla="*/ 345296 w 4586528"/>
                  <a:gd name="connsiteY3" fmla="*/ 2920597 h 2920597"/>
                  <a:gd name="connsiteX4" fmla="*/ 0 w 4586528"/>
                  <a:gd name="connsiteY4" fmla="*/ 671265 h 2920597"/>
                  <a:gd name="connsiteX5" fmla="*/ 2278605 w 4586528"/>
                  <a:gd name="connsiteY5" fmla="*/ 0 h 292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6528" h="2920597">
                    <a:moveTo>
                      <a:pt x="2278605" y="0"/>
                    </a:moveTo>
                    <a:lnTo>
                      <a:pt x="3892572" y="467639"/>
                    </a:lnTo>
                    <a:lnTo>
                      <a:pt x="4586528" y="2904741"/>
                    </a:lnTo>
                    <a:lnTo>
                      <a:pt x="345296" y="2920597"/>
                    </a:lnTo>
                    <a:lnTo>
                      <a:pt x="0" y="671265"/>
                    </a:lnTo>
                    <a:lnTo>
                      <a:pt x="2278605"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84145440-673F-DACF-2E8D-42FCA1F85742}"/>
                  </a:ext>
                </a:extLst>
              </p:cNvPr>
              <p:cNvSpPr/>
              <p:nvPr/>
            </p:nvSpPr>
            <p:spPr>
              <a:xfrm>
                <a:off x="1021080" y="4098981"/>
                <a:ext cx="3191931" cy="2273893"/>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64380 w 3544314"/>
                  <a:gd name="connsiteY0" fmla="*/ 0 h 3271982"/>
                  <a:gd name="connsiteX1" fmla="*/ 3204359 w 3544314"/>
                  <a:gd name="connsiteY1" fmla="*/ 1053299 h 3271982"/>
                  <a:gd name="connsiteX2" fmla="*/ 3544314 w 3544314"/>
                  <a:gd name="connsiteY2" fmla="*/ 3271982 h 3271982"/>
                  <a:gd name="connsiteX3" fmla="*/ 13547 w 3544314"/>
                  <a:gd name="connsiteY3" fmla="*/ 3084303 h 3271982"/>
                  <a:gd name="connsiteX4" fmla="*/ 0 w 3544314"/>
                  <a:gd name="connsiteY4" fmla="*/ 381429 h 3271982"/>
                  <a:gd name="connsiteX5" fmla="*/ 1964380 w 3544314"/>
                  <a:gd name="connsiteY5" fmla="*/ 0 h 3271982"/>
                  <a:gd name="connsiteX0" fmla="*/ 1964380 w 3544314"/>
                  <a:gd name="connsiteY0" fmla="*/ 0 h 3271982"/>
                  <a:gd name="connsiteX1" fmla="*/ 3204359 w 3544314"/>
                  <a:gd name="connsiteY1" fmla="*/ 1053299 h 3271982"/>
                  <a:gd name="connsiteX2" fmla="*/ 3544314 w 3544314"/>
                  <a:gd name="connsiteY2" fmla="*/ 3271982 h 3271982"/>
                  <a:gd name="connsiteX3" fmla="*/ 13547 w 3544314"/>
                  <a:gd name="connsiteY3" fmla="*/ 3084303 h 3271982"/>
                  <a:gd name="connsiteX4" fmla="*/ 0 w 3544314"/>
                  <a:gd name="connsiteY4" fmla="*/ 359113 h 3271982"/>
                  <a:gd name="connsiteX5" fmla="*/ 1964380 w 3544314"/>
                  <a:gd name="connsiteY5" fmla="*/ 0 h 3271982"/>
                  <a:gd name="connsiteX0" fmla="*/ 2042497 w 3622431"/>
                  <a:gd name="connsiteY0" fmla="*/ 0 h 3271982"/>
                  <a:gd name="connsiteX1" fmla="*/ 3282476 w 3622431"/>
                  <a:gd name="connsiteY1" fmla="*/ 1053299 h 3271982"/>
                  <a:gd name="connsiteX2" fmla="*/ 3622431 w 3622431"/>
                  <a:gd name="connsiteY2" fmla="*/ 3271982 h 3271982"/>
                  <a:gd name="connsiteX3" fmla="*/ 91664 w 3622431"/>
                  <a:gd name="connsiteY3" fmla="*/ 3084303 h 3271982"/>
                  <a:gd name="connsiteX4" fmla="*/ 0 w 3622431"/>
                  <a:gd name="connsiteY4" fmla="*/ 359113 h 3271982"/>
                  <a:gd name="connsiteX5" fmla="*/ 2042497 w 3622431"/>
                  <a:gd name="connsiteY5" fmla="*/ 0 h 3271982"/>
                  <a:gd name="connsiteX0" fmla="*/ 2042497 w 3622431"/>
                  <a:gd name="connsiteY0" fmla="*/ 0 h 3296312"/>
                  <a:gd name="connsiteX1" fmla="*/ 3282476 w 3622431"/>
                  <a:gd name="connsiteY1" fmla="*/ 1053299 h 3296312"/>
                  <a:gd name="connsiteX2" fmla="*/ 3622431 w 3622431"/>
                  <a:gd name="connsiteY2" fmla="*/ 3271982 h 3296312"/>
                  <a:gd name="connsiteX3" fmla="*/ 4868 w 3622431"/>
                  <a:gd name="connsiteY3" fmla="*/ 3296312 h 3296312"/>
                  <a:gd name="connsiteX4" fmla="*/ 0 w 3622431"/>
                  <a:gd name="connsiteY4" fmla="*/ 359113 h 3296312"/>
                  <a:gd name="connsiteX5" fmla="*/ 2042497 w 3622431"/>
                  <a:gd name="connsiteY5" fmla="*/ 0 h 3296312"/>
                  <a:gd name="connsiteX0" fmla="*/ 2042497 w 3622431"/>
                  <a:gd name="connsiteY0" fmla="*/ 0 h 3296312"/>
                  <a:gd name="connsiteX1" fmla="*/ 3282476 w 3622431"/>
                  <a:gd name="connsiteY1" fmla="*/ 1053299 h 3296312"/>
                  <a:gd name="connsiteX2" fmla="*/ 3622431 w 3622431"/>
                  <a:gd name="connsiteY2" fmla="*/ 3271982 h 3296312"/>
                  <a:gd name="connsiteX3" fmla="*/ 4868 w 3622431"/>
                  <a:gd name="connsiteY3" fmla="*/ 3296312 h 3296312"/>
                  <a:gd name="connsiteX4" fmla="*/ 0 w 3622431"/>
                  <a:gd name="connsiteY4" fmla="*/ 303321 h 3296312"/>
                  <a:gd name="connsiteX5" fmla="*/ 2042497 w 3622431"/>
                  <a:gd name="connsiteY5" fmla="*/ 0 h 3296312"/>
                  <a:gd name="connsiteX0" fmla="*/ 2042497 w 3622431"/>
                  <a:gd name="connsiteY0" fmla="*/ 0 h 3329787"/>
                  <a:gd name="connsiteX1" fmla="*/ 3282476 w 3622431"/>
                  <a:gd name="connsiteY1" fmla="*/ 1086774 h 3329787"/>
                  <a:gd name="connsiteX2" fmla="*/ 3622431 w 3622431"/>
                  <a:gd name="connsiteY2" fmla="*/ 3305457 h 3329787"/>
                  <a:gd name="connsiteX3" fmla="*/ 4868 w 3622431"/>
                  <a:gd name="connsiteY3" fmla="*/ 3329787 h 3329787"/>
                  <a:gd name="connsiteX4" fmla="*/ 0 w 3622431"/>
                  <a:gd name="connsiteY4" fmla="*/ 336796 h 3329787"/>
                  <a:gd name="connsiteX5" fmla="*/ 2042497 w 3622431"/>
                  <a:gd name="connsiteY5" fmla="*/ 0 h 332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2431" h="3329787">
                    <a:moveTo>
                      <a:pt x="2042497" y="0"/>
                    </a:moveTo>
                    <a:lnTo>
                      <a:pt x="3282476" y="1086774"/>
                    </a:lnTo>
                    <a:lnTo>
                      <a:pt x="3622431" y="3305457"/>
                    </a:lnTo>
                    <a:lnTo>
                      <a:pt x="4868" y="3329787"/>
                    </a:lnTo>
                    <a:cubicBezTo>
                      <a:pt x="352" y="2428829"/>
                      <a:pt x="4516" y="1237754"/>
                      <a:pt x="0" y="336796"/>
                    </a:cubicBezTo>
                    <a:lnTo>
                      <a:pt x="2042497"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696F0DE0-0B66-DE12-9A28-391CA4C0ED95}"/>
                  </a:ext>
                </a:extLst>
              </p:cNvPr>
              <p:cNvSpPr/>
              <p:nvPr/>
            </p:nvSpPr>
            <p:spPr>
              <a:xfrm>
                <a:off x="1021080" y="1374661"/>
                <a:ext cx="3179431" cy="296649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 name="connsiteX0" fmla="*/ 3138294 w 3621555"/>
                  <a:gd name="connsiteY0" fmla="*/ 23664 h 4288212"/>
                  <a:gd name="connsiteX1" fmla="*/ 3621555 w 3621555"/>
                  <a:gd name="connsiteY1" fmla="*/ 2038175 h 4288212"/>
                  <a:gd name="connsiteX2" fmla="*/ 2041828 w 3621555"/>
                  <a:gd name="connsiteY2" fmla="*/ 4058368 h 4288212"/>
                  <a:gd name="connsiteX3" fmla="*/ 0 w 3621555"/>
                  <a:gd name="connsiteY3" fmla="*/ 4288212 h 4288212"/>
                  <a:gd name="connsiteX4" fmla="*/ 29082 w 3621555"/>
                  <a:gd name="connsiteY4" fmla="*/ 0 h 4288212"/>
                  <a:gd name="connsiteX5" fmla="*/ 3138294 w 3621555"/>
                  <a:gd name="connsiteY5" fmla="*/ 23664 h 4288212"/>
                  <a:gd name="connsiteX0" fmla="*/ 3138294 w 3621555"/>
                  <a:gd name="connsiteY0" fmla="*/ 23664 h 4288212"/>
                  <a:gd name="connsiteX1" fmla="*/ 3621555 w 3621555"/>
                  <a:gd name="connsiteY1" fmla="*/ 2038175 h 4288212"/>
                  <a:gd name="connsiteX2" fmla="*/ 2015789 w 3621555"/>
                  <a:gd name="connsiteY2" fmla="*/ 4047210 h 4288212"/>
                  <a:gd name="connsiteX3" fmla="*/ 0 w 3621555"/>
                  <a:gd name="connsiteY3" fmla="*/ 4288212 h 4288212"/>
                  <a:gd name="connsiteX4" fmla="*/ 29082 w 3621555"/>
                  <a:gd name="connsiteY4" fmla="*/ 0 h 4288212"/>
                  <a:gd name="connsiteX5" fmla="*/ 3138294 w 3621555"/>
                  <a:gd name="connsiteY5" fmla="*/ 23664 h 4288212"/>
                  <a:gd name="connsiteX0" fmla="*/ 3138294 w 3621555"/>
                  <a:gd name="connsiteY0" fmla="*/ 23664 h 4344004"/>
                  <a:gd name="connsiteX1" fmla="*/ 3621555 w 3621555"/>
                  <a:gd name="connsiteY1" fmla="*/ 2038175 h 4344004"/>
                  <a:gd name="connsiteX2" fmla="*/ 2015789 w 3621555"/>
                  <a:gd name="connsiteY2" fmla="*/ 4047210 h 4344004"/>
                  <a:gd name="connsiteX3" fmla="*/ 0 w 3621555"/>
                  <a:gd name="connsiteY3" fmla="*/ 4344004 h 4344004"/>
                  <a:gd name="connsiteX4" fmla="*/ 29082 w 3621555"/>
                  <a:gd name="connsiteY4" fmla="*/ 0 h 4344004"/>
                  <a:gd name="connsiteX5" fmla="*/ 3138294 w 3621555"/>
                  <a:gd name="connsiteY5" fmla="*/ 23664 h 4344004"/>
                  <a:gd name="connsiteX0" fmla="*/ 3138294 w 3621555"/>
                  <a:gd name="connsiteY0" fmla="*/ 23664 h 4344004"/>
                  <a:gd name="connsiteX1" fmla="*/ 3621555 w 3621555"/>
                  <a:gd name="connsiteY1" fmla="*/ 2038175 h 4344004"/>
                  <a:gd name="connsiteX2" fmla="*/ 2015789 w 3621555"/>
                  <a:gd name="connsiteY2" fmla="*/ 4047210 h 4344004"/>
                  <a:gd name="connsiteX3" fmla="*/ 0 w 3621555"/>
                  <a:gd name="connsiteY3" fmla="*/ 4344004 h 4344004"/>
                  <a:gd name="connsiteX4" fmla="*/ 20403 w 3621555"/>
                  <a:gd name="connsiteY4" fmla="*/ 0 h 4344004"/>
                  <a:gd name="connsiteX5" fmla="*/ 3138294 w 3621555"/>
                  <a:gd name="connsiteY5" fmla="*/ 23664 h 434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1555" h="4344004">
                    <a:moveTo>
                      <a:pt x="3138294" y="23664"/>
                    </a:moveTo>
                    <a:lnTo>
                      <a:pt x="3621555" y="2038175"/>
                    </a:lnTo>
                    <a:lnTo>
                      <a:pt x="2015789" y="4047210"/>
                    </a:lnTo>
                    <a:lnTo>
                      <a:pt x="0" y="4344004"/>
                    </a:lnTo>
                    <a:lnTo>
                      <a:pt x="20403" y="0"/>
                    </a:lnTo>
                    <a:lnTo>
                      <a:pt x="3138294" y="23664"/>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1822990B-13C7-35F5-6181-6A18E8347467}"/>
                  </a:ext>
                </a:extLst>
              </p:cNvPr>
              <p:cNvSpPr/>
              <p:nvPr/>
            </p:nvSpPr>
            <p:spPr>
              <a:xfrm>
                <a:off x="2737105" y="2627650"/>
                <a:ext cx="5075634" cy="220909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1388962 w 5000263"/>
                  <a:gd name="connsiteY0" fmla="*/ 104172 h 2203000"/>
                  <a:gd name="connsiteX1" fmla="*/ 4386805 w 5000263"/>
                  <a:gd name="connsiteY1" fmla="*/ 0 h 2203000"/>
                  <a:gd name="connsiteX2" fmla="*/ 5000263 w 5000263"/>
                  <a:gd name="connsiteY2" fmla="*/ 868102 h 2203000"/>
                  <a:gd name="connsiteX3" fmla="*/ 4525701 w 5000263"/>
                  <a:gd name="connsiteY3" fmla="*/ 2037145 h 2203000"/>
                  <a:gd name="connsiteX4" fmla="*/ 3078866 w 5000263"/>
                  <a:gd name="connsiteY4" fmla="*/ 1736203 h 2203000"/>
                  <a:gd name="connsiteX5" fmla="*/ 1151905 w 5000263"/>
                  <a:gd name="connsiteY5" fmla="*/ 2203000 h 2203000"/>
                  <a:gd name="connsiteX6" fmla="*/ 0 w 5000263"/>
                  <a:gd name="connsiteY6" fmla="*/ 1469985 h 2203000"/>
                  <a:gd name="connsiteX7" fmla="*/ 1388962 w 5000263"/>
                  <a:gd name="connsiteY7" fmla="*/ 104172 h 2203000"/>
                  <a:gd name="connsiteX0" fmla="*/ 1388962 w 5000263"/>
                  <a:gd name="connsiteY0" fmla="*/ 104172 h 2203000"/>
                  <a:gd name="connsiteX1" fmla="*/ 4386805 w 5000263"/>
                  <a:gd name="connsiteY1" fmla="*/ 0 h 2203000"/>
                  <a:gd name="connsiteX2" fmla="*/ 5000263 w 5000263"/>
                  <a:gd name="connsiteY2" fmla="*/ 868102 h 2203000"/>
                  <a:gd name="connsiteX3" fmla="*/ 4525701 w 5000263"/>
                  <a:gd name="connsiteY3" fmla="*/ 2037145 h 2203000"/>
                  <a:gd name="connsiteX4" fmla="*/ 3108930 w 5000263"/>
                  <a:gd name="connsiteY4" fmla="*/ 1759063 h 2203000"/>
                  <a:gd name="connsiteX5" fmla="*/ 1151905 w 5000263"/>
                  <a:gd name="connsiteY5" fmla="*/ 2203000 h 2203000"/>
                  <a:gd name="connsiteX6" fmla="*/ 0 w 5000263"/>
                  <a:gd name="connsiteY6" fmla="*/ 1469985 h 2203000"/>
                  <a:gd name="connsiteX7" fmla="*/ 1388962 w 5000263"/>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114943 w 5006276"/>
                  <a:gd name="connsiteY4" fmla="*/ 1759063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000702 w 5006276"/>
                  <a:gd name="connsiteY4" fmla="*/ 1496935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157032 w 5006276"/>
                  <a:gd name="connsiteY4" fmla="*/ 1746871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43740 w 5006276"/>
                  <a:gd name="connsiteY3" fmla="*/ 2073721 h 2203000"/>
                  <a:gd name="connsiteX4" fmla="*/ 3157032 w 5006276"/>
                  <a:gd name="connsiteY4" fmla="*/ 1746871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0 h 2098828"/>
                  <a:gd name="connsiteX1" fmla="*/ 4380793 w 5006276"/>
                  <a:gd name="connsiteY1" fmla="*/ 48228 h 2098828"/>
                  <a:gd name="connsiteX2" fmla="*/ 5006276 w 5006276"/>
                  <a:gd name="connsiteY2" fmla="*/ 763930 h 2098828"/>
                  <a:gd name="connsiteX3" fmla="*/ 4543740 w 5006276"/>
                  <a:gd name="connsiteY3" fmla="*/ 1969549 h 2098828"/>
                  <a:gd name="connsiteX4" fmla="*/ 3157032 w 5006276"/>
                  <a:gd name="connsiteY4" fmla="*/ 1642699 h 2098828"/>
                  <a:gd name="connsiteX5" fmla="*/ 1157918 w 5006276"/>
                  <a:gd name="connsiteY5" fmla="*/ 2098828 h 2098828"/>
                  <a:gd name="connsiteX6" fmla="*/ 0 w 5006276"/>
                  <a:gd name="connsiteY6" fmla="*/ 1420677 h 2098828"/>
                  <a:gd name="connsiteX7" fmla="*/ 1394975 w 5006276"/>
                  <a:gd name="connsiteY7" fmla="*/ 0 h 2098828"/>
                  <a:gd name="connsiteX0" fmla="*/ 1394975 w 5006276"/>
                  <a:gd name="connsiteY0" fmla="*/ 110268 h 2209096"/>
                  <a:gd name="connsiteX1" fmla="*/ 4392819 w 5006276"/>
                  <a:gd name="connsiteY1" fmla="*/ 0 h 2209096"/>
                  <a:gd name="connsiteX2" fmla="*/ 5006276 w 5006276"/>
                  <a:gd name="connsiteY2" fmla="*/ 874198 h 2209096"/>
                  <a:gd name="connsiteX3" fmla="*/ 4543740 w 5006276"/>
                  <a:gd name="connsiteY3" fmla="*/ 2079817 h 2209096"/>
                  <a:gd name="connsiteX4" fmla="*/ 3157032 w 5006276"/>
                  <a:gd name="connsiteY4" fmla="*/ 1752967 h 2209096"/>
                  <a:gd name="connsiteX5" fmla="*/ 1157918 w 5006276"/>
                  <a:gd name="connsiteY5" fmla="*/ 2209096 h 2209096"/>
                  <a:gd name="connsiteX6" fmla="*/ 0 w 5006276"/>
                  <a:gd name="connsiteY6" fmla="*/ 1530945 h 2209096"/>
                  <a:gd name="connsiteX7" fmla="*/ 1394975 w 5006276"/>
                  <a:gd name="connsiteY7" fmla="*/ 110268 h 220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6276" h="2209096">
                    <a:moveTo>
                      <a:pt x="1394975" y="110268"/>
                    </a:moveTo>
                    <a:lnTo>
                      <a:pt x="4392819" y="0"/>
                    </a:lnTo>
                    <a:lnTo>
                      <a:pt x="5006276" y="874198"/>
                    </a:lnTo>
                    <a:lnTo>
                      <a:pt x="4543740" y="2079817"/>
                    </a:lnTo>
                    <a:lnTo>
                      <a:pt x="3157032" y="1752967"/>
                    </a:lnTo>
                    <a:lnTo>
                      <a:pt x="1157918" y="2209096"/>
                    </a:lnTo>
                    <a:lnTo>
                      <a:pt x="0" y="1530945"/>
                    </a:lnTo>
                    <a:lnTo>
                      <a:pt x="1394975" y="110268"/>
                    </a:lnTo>
                    <a:close/>
                  </a:path>
                </a:pathLst>
              </a:custGeom>
              <a:solidFill>
                <a:srgbClr val="0069AF"/>
              </a:solidFill>
              <a:ln w="38100">
                <a:solidFill>
                  <a:schemeClr val="bg1">
                    <a:lumMod val="95000"/>
                  </a:schemeClr>
                </a:solidFill>
                <a:prstDash val="dash"/>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 name="TextBox 12">
              <a:extLst>
                <a:ext uri="{FF2B5EF4-FFF2-40B4-BE49-F238E27FC236}">
                  <a16:creationId xmlns:a16="http://schemas.microsoft.com/office/drawing/2014/main" id="{664BBAAE-D7E1-BA3E-AD8B-C3A0A98658DF}"/>
                </a:ext>
              </a:extLst>
            </p:cNvPr>
            <p:cNvSpPr txBox="1"/>
            <p:nvPr/>
          </p:nvSpPr>
          <p:spPr>
            <a:xfrm>
              <a:off x="3709169" y="2936957"/>
              <a:ext cx="3810083" cy="584775"/>
            </a:xfrm>
            <a:prstGeom prst="rect">
              <a:avLst/>
            </a:prstGeom>
            <a:noFill/>
          </p:spPr>
          <p:txBody>
            <a:bodyPr wrap="square" rtlCol="0">
              <a:spAutoFit/>
            </a:bodyPr>
            <a:lstStyle/>
            <a:p>
              <a:pPr algn="ctr"/>
              <a:r>
                <a:rPr lang="en-US" sz="3200" b="1" dirty="0">
                  <a:solidFill>
                    <a:schemeClr val="bg1"/>
                  </a:solidFill>
                </a:rPr>
                <a:t>The Commons</a:t>
              </a:r>
            </a:p>
          </p:txBody>
        </p:sp>
        <p:sp>
          <p:nvSpPr>
            <p:cNvPr id="14" name="TextBox 13">
              <a:extLst>
                <a:ext uri="{FF2B5EF4-FFF2-40B4-BE49-F238E27FC236}">
                  <a16:creationId xmlns:a16="http://schemas.microsoft.com/office/drawing/2014/main" id="{138AD96A-AB11-5ADD-C12C-0EE687E4D4EC}"/>
                </a:ext>
              </a:extLst>
            </p:cNvPr>
            <p:cNvSpPr txBox="1"/>
            <p:nvPr/>
          </p:nvSpPr>
          <p:spPr>
            <a:xfrm>
              <a:off x="1367962" y="2675668"/>
              <a:ext cx="1935480" cy="369332"/>
            </a:xfrm>
            <a:prstGeom prst="rect">
              <a:avLst/>
            </a:prstGeom>
            <a:noFill/>
          </p:spPr>
          <p:txBody>
            <a:bodyPr wrap="square" rtlCol="0">
              <a:spAutoFit/>
            </a:bodyPr>
            <a:lstStyle/>
            <a:p>
              <a:pPr algn="ctr"/>
              <a:r>
                <a:rPr lang="en-US" dirty="0">
                  <a:solidFill>
                    <a:schemeClr val="bg1"/>
                  </a:solidFill>
                </a:rPr>
                <a:t>Farmer Cooper</a:t>
              </a:r>
            </a:p>
          </p:txBody>
        </p:sp>
        <p:sp>
          <p:nvSpPr>
            <p:cNvPr id="15" name="TextBox 14">
              <a:extLst>
                <a:ext uri="{FF2B5EF4-FFF2-40B4-BE49-F238E27FC236}">
                  <a16:creationId xmlns:a16="http://schemas.microsoft.com/office/drawing/2014/main" id="{D6E603A6-5B98-1050-09E6-B68179D50587}"/>
                </a:ext>
              </a:extLst>
            </p:cNvPr>
            <p:cNvSpPr txBox="1"/>
            <p:nvPr/>
          </p:nvSpPr>
          <p:spPr>
            <a:xfrm>
              <a:off x="4623761" y="1936915"/>
              <a:ext cx="1935480" cy="369332"/>
            </a:xfrm>
            <a:prstGeom prst="rect">
              <a:avLst/>
            </a:prstGeom>
            <a:noFill/>
          </p:spPr>
          <p:txBody>
            <a:bodyPr wrap="square" rtlCol="0">
              <a:spAutoFit/>
            </a:bodyPr>
            <a:lstStyle/>
            <a:p>
              <a:pPr algn="ctr"/>
              <a:r>
                <a:rPr lang="en-US" dirty="0">
                  <a:solidFill>
                    <a:schemeClr val="bg1"/>
                  </a:solidFill>
                </a:rPr>
                <a:t>Farmer Brown</a:t>
              </a:r>
            </a:p>
          </p:txBody>
        </p:sp>
        <p:sp>
          <p:nvSpPr>
            <p:cNvPr id="16" name="TextBox 15">
              <a:extLst>
                <a:ext uri="{FF2B5EF4-FFF2-40B4-BE49-F238E27FC236}">
                  <a16:creationId xmlns:a16="http://schemas.microsoft.com/office/drawing/2014/main" id="{4A3B7229-D49E-CA64-3739-A3800C2F2C59}"/>
                </a:ext>
              </a:extLst>
            </p:cNvPr>
            <p:cNvSpPr txBox="1"/>
            <p:nvPr/>
          </p:nvSpPr>
          <p:spPr>
            <a:xfrm>
              <a:off x="7434475" y="2142490"/>
              <a:ext cx="1935480" cy="369332"/>
            </a:xfrm>
            <a:prstGeom prst="rect">
              <a:avLst/>
            </a:prstGeom>
            <a:noFill/>
          </p:spPr>
          <p:txBody>
            <a:bodyPr wrap="square" rtlCol="0">
              <a:spAutoFit/>
            </a:bodyPr>
            <a:lstStyle/>
            <a:p>
              <a:pPr algn="ctr"/>
              <a:r>
                <a:rPr lang="en-US" dirty="0">
                  <a:solidFill>
                    <a:schemeClr val="bg1"/>
                  </a:solidFill>
                </a:rPr>
                <a:t>Farmer Smith</a:t>
              </a:r>
            </a:p>
          </p:txBody>
        </p:sp>
        <p:sp>
          <p:nvSpPr>
            <p:cNvPr id="17" name="TextBox 16">
              <a:extLst>
                <a:ext uri="{FF2B5EF4-FFF2-40B4-BE49-F238E27FC236}">
                  <a16:creationId xmlns:a16="http://schemas.microsoft.com/office/drawing/2014/main" id="{4109EBED-3BAB-6708-C8D7-9ABA6F21C019}"/>
                </a:ext>
              </a:extLst>
            </p:cNvPr>
            <p:cNvSpPr txBox="1"/>
            <p:nvPr/>
          </p:nvSpPr>
          <p:spPr>
            <a:xfrm>
              <a:off x="8363462" y="4549509"/>
              <a:ext cx="1935480" cy="369332"/>
            </a:xfrm>
            <a:prstGeom prst="rect">
              <a:avLst/>
            </a:prstGeom>
            <a:noFill/>
          </p:spPr>
          <p:txBody>
            <a:bodyPr wrap="square" rtlCol="0">
              <a:spAutoFit/>
            </a:bodyPr>
            <a:lstStyle/>
            <a:p>
              <a:pPr algn="ctr"/>
              <a:r>
                <a:rPr lang="en-US" dirty="0">
                  <a:solidFill>
                    <a:schemeClr val="bg1"/>
                  </a:solidFill>
                </a:rPr>
                <a:t>Farmer Jones</a:t>
              </a:r>
            </a:p>
          </p:txBody>
        </p:sp>
        <p:sp>
          <p:nvSpPr>
            <p:cNvPr id="18" name="TextBox 17">
              <a:extLst>
                <a:ext uri="{FF2B5EF4-FFF2-40B4-BE49-F238E27FC236}">
                  <a16:creationId xmlns:a16="http://schemas.microsoft.com/office/drawing/2014/main" id="{A706B950-7450-78D1-F0D6-0C80C75220C8}"/>
                </a:ext>
              </a:extLst>
            </p:cNvPr>
            <p:cNvSpPr txBox="1"/>
            <p:nvPr/>
          </p:nvSpPr>
          <p:spPr>
            <a:xfrm>
              <a:off x="4841388" y="5126411"/>
              <a:ext cx="2087879" cy="369332"/>
            </a:xfrm>
            <a:prstGeom prst="rect">
              <a:avLst/>
            </a:prstGeom>
            <a:noFill/>
          </p:spPr>
          <p:txBody>
            <a:bodyPr wrap="square" rtlCol="0">
              <a:spAutoFit/>
            </a:bodyPr>
            <a:lstStyle/>
            <a:p>
              <a:pPr algn="ctr"/>
              <a:r>
                <a:rPr lang="en-US" dirty="0">
                  <a:solidFill>
                    <a:schemeClr val="bg1"/>
                  </a:solidFill>
                </a:rPr>
                <a:t>Farmer Anderson</a:t>
              </a:r>
            </a:p>
          </p:txBody>
        </p:sp>
        <p:sp>
          <p:nvSpPr>
            <p:cNvPr id="19" name="TextBox 18">
              <a:extLst>
                <a:ext uri="{FF2B5EF4-FFF2-40B4-BE49-F238E27FC236}">
                  <a16:creationId xmlns:a16="http://schemas.microsoft.com/office/drawing/2014/main" id="{71F42276-8310-491D-F8DF-F53F33BD8F5B}"/>
                </a:ext>
              </a:extLst>
            </p:cNvPr>
            <p:cNvSpPr txBox="1"/>
            <p:nvPr/>
          </p:nvSpPr>
          <p:spPr>
            <a:xfrm>
              <a:off x="857327" y="4837258"/>
              <a:ext cx="1935480" cy="369332"/>
            </a:xfrm>
            <a:prstGeom prst="rect">
              <a:avLst/>
            </a:prstGeom>
            <a:noFill/>
          </p:spPr>
          <p:txBody>
            <a:bodyPr wrap="square" rtlCol="0">
              <a:spAutoFit/>
            </a:bodyPr>
            <a:lstStyle/>
            <a:p>
              <a:pPr algn="ctr"/>
              <a:r>
                <a:rPr lang="en-US" dirty="0">
                  <a:solidFill>
                    <a:schemeClr val="bg1"/>
                  </a:solidFill>
                </a:rPr>
                <a:t>Farmer Baker</a:t>
              </a:r>
            </a:p>
          </p:txBody>
        </p:sp>
        <p:pic>
          <p:nvPicPr>
            <p:cNvPr id="20" name="Graphic 19" descr="Farmer female with solid fill">
              <a:extLst>
                <a:ext uri="{FF2B5EF4-FFF2-40B4-BE49-F238E27FC236}">
                  <a16:creationId xmlns:a16="http://schemas.microsoft.com/office/drawing/2014/main" id="{79AD26DF-0DC8-24EF-DC8D-3DD17E00B1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00905" y="1484668"/>
              <a:ext cx="584422" cy="584422"/>
            </a:xfrm>
            <a:prstGeom prst="rect">
              <a:avLst/>
            </a:prstGeom>
          </p:spPr>
        </p:pic>
        <p:pic>
          <p:nvPicPr>
            <p:cNvPr id="21" name="Graphic 20" descr="Farmer female outline">
              <a:extLst>
                <a:ext uri="{FF2B5EF4-FFF2-40B4-BE49-F238E27FC236}">
                  <a16:creationId xmlns:a16="http://schemas.microsoft.com/office/drawing/2014/main" id="{BFD6FD4D-9AB6-5E44-DEFB-8DBCAEBB12D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57513" y="4301139"/>
              <a:ext cx="914400" cy="914400"/>
            </a:xfrm>
            <a:prstGeom prst="rect">
              <a:avLst/>
            </a:prstGeom>
          </p:spPr>
        </p:pic>
        <p:pic>
          <p:nvPicPr>
            <p:cNvPr id="22" name="Graphic 21" descr="Farmer male with solid fill">
              <a:extLst>
                <a:ext uri="{FF2B5EF4-FFF2-40B4-BE49-F238E27FC236}">
                  <a16:creationId xmlns:a16="http://schemas.microsoft.com/office/drawing/2014/main" id="{D508FD53-C823-E5E1-D534-3EE290D160D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47412" y="1442331"/>
              <a:ext cx="746508" cy="746508"/>
            </a:xfrm>
            <a:prstGeom prst="rect">
              <a:avLst/>
            </a:prstGeom>
          </p:spPr>
        </p:pic>
        <p:pic>
          <p:nvPicPr>
            <p:cNvPr id="23" name="Graphic 22" descr="Farmer male outline">
              <a:extLst>
                <a:ext uri="{FF2B5EF4-FFF2-40B4-BE49-F238E27FC236}">
                  <a16:creationId xmlns:a16="http://schemas.microsoft.com/office/drawing/2014/main" id="{340CC0F9-6025-A78F-BFAC-F645A9F5048C}"/>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916902" y="3743622"/>
              <a:ext cx="914400" cy="914400"/>
            </a:xfrm>
            <a:prstGeom prst="rect">
              <a:avLst/>
            </a:prstGeom>
          </p:spPr>
        </p:pic>
        <p:pic>
          <p:nvPicPr>
            <p:cNvPr id="24" name="Graphic 23" descr="Farmer female with solid fill">
              <a:extLst>
                <a:ext uri="{FF2B5EF4-FFF2-40B4-BE49-F238E27FC236}">
                  <a16:creationId xmlns:a16="http://schemas.microsoft.com/office/drawing/2014/main" id="{AA57C94A-BA54-F78C-3965-CC11D6CDFB6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276920" y="3936247"/>
              <a:ext cx="914400" cy="914400"/>
            </a:xfrm>
            <a:prstGeom prst="rect">
              <a:avLst/>
            </a:prstGeom>
          </p:spPr>
        </p:pic>
        <p:pic>
          <p:nvPicPr>
            <p:cNvPr id="25" name="Graphic 24" descr="Farmer female outline">
              <a:extLst>
                <a:ext uri="{FF2B5EF4-FFF2-40B4-BE49-F238E27FC236}">
                  <a16:creationId xmlns:a16="http://schemas.microsoft.com/office/drawing/2014/main" id="{3727E96C-EB21-8F6C-507F-1CEDCB1AA00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19610" y="1868260"/>
              <a:ext cx="888012" cy="888012"/>
            </a:xfrm>
            <a:prstGeom prst="rect">
              <a:avLst/>
            </a:prstGeom>
          </p:spPr>
        </p:pic>
      </p:grpSp>
    </p:spTree>
    <p:extLst>
      <p:ext uri="{BB962C8B-B14F-4D97-AF65-F5344CB8AC3E}">
        <p14:creationId xmlns:p14="http://schemas.microsoft.com/office/powerpoint/2010/main" val="31765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3</a:t>
            </a:fld>
            <a:endParaRPr lang="en-US"/>
          </a:p>
        </p:txBody>
      </p:sp>
    </p:spTree>
    <p:extLst>
      <p:ext uri="{BB962C8B-B14F-4D97-AF65-F5344CB8AC3E}">
        <p14:creationId xmlns:p14="http://schemas.microsoft.com/office/powerpoint/2010/main" val="421561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solidFill>
                  <a:schemeClr val="accent2"/>
                </a:solidFill>
              </a:rPr>
              <a:t>economic science </a:t>
            </a:r>
            <a:r>
              <a:rPr lang="en-US" dirty="0"/>
              <a:t>when individual users, who have </a:t>
            </a:r>
            <a:r>
              <a:rPr lang="en-US" b="1" dirty="0">
                <a:solidFill>
                  <a:schemeClr val="accent2"/>
                </a:solidFill>
              </a:rPr>
              <a:t>open access to a resource </a:t>
            </a:r>
            <a:r>
              <a:rPr lang="en-US" dirty="0"/>
              <a:t>unhampered by shared social structures or </a:t>
            </a:r>
            <a:r>
              <a:rPr lang="en-US" b="1" dirty="0">
                <a:solidFill>
                  <a:schemeClr val="accent2"/>
                </a:solidFill>
              </a:rPr>
              <a:t>formal rules </a:t>
            </a:r>
            <a:r>
              <a:rPr lang="en-US" dirty="0"/>
              <a:t>that govern access and use, act independently according to their own </a:t>
            </a:r>
            <a:r>
              <a:rPr lang="en-US" b="1" dirty="0">
                <a:solidFill>
                  <a:schemeClr val="accent2"/>
                </a:solidFill>
              </a:rPr>
              <a:t>self-interest</a:t>
            </a:r>
            <a:r>
              <a:rPr lang="en-US" dirty="0"/>
              <a:t> and, contrary to the common good of all users, cause depletion of the resource through their </a:t>
            </a:r>
            <a:r>
              <a:rPr lang="en-US" b="1" dirty="0">
                <a:solidFill>
                  <a:schemeClr val="accent2"/>
                </a:solidFill>
              </a:rPr>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30</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31</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3028668" y="2891719"/>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32</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33</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EB1F98-15E1-3B43-AEEB-F84E4CEB498A}"/>
              </a:ext>
            </a:extLst>
          </p:cNvPr>
          <p:cNvSpPr>
            <a:spLocks noGrp="1"/>
          </p:cNvSpPr>
          <p:nvPr>
            <p:ph type="title"/>
          </p:nvPr>
        </p:nvSpPr>
        <p:spPr/>
        <p:txBody>
          <a:bodyPr/>
          <a:lstStyle/>
          <a:p>
            <a:r>
              <a:rPr lang="en-US" sz="2800" dirty="0"/>
              <a:t>Wonderful Resources for Learning Systems Thinking</a:t>
            </a:r>
          </a:p>
        </p:txBody>
      </p:sp>
      <p:sp>
        <p:nvSpPr>
          <p:cNvPr id="10" name="Content Placeholder 9">
            <a:extLst>
              <a:ext uri="{FF2B5EF4-FFF2-40B4-BE49-F238E27FC236}">
                <a16:creationId xmlns:a16="http://schemas.microsoft.com/office/drawing/2014/main" id="{FD357DFC-3489-A845-A6E2-1F56AB0D1EC8}"/>
              </a:ext>
            </a:extLst>
          </p:cNvPr>
          <p:cNvSpPr>
            <a:spLocks noGrp="1"/>
          </p:cNvSpPr>
          <p:nvPr>
            <p:ph idx="1"/>
          </p:nvPr>
        </p:nvSpPr>
        <p:spPr>
          <a:xfrm>
            <a:off x="510209" y="5002497"/>
            <a:ext cx="10843591" cy="1174466"/>
          </a:xfrm>
        </p:spPr>
        <p:txBody>
          <a:bodyPr/>
          <a:lstStyle/>
          <a:p>
            <a:pPr marL="292100" indent="-292100">
              <a:buFont typeface="+mj-lt"/>
              <a:buAutoNum type="arabicPeriod"/>
            </a:pPr>
            <a:r>
              <a:rPr lang="en-US" sz="2000" dirty="0"/>
              <a:t>Don’t be intimidated!</a:t>
            </a:r>
          </a:p>
          <a:p>
            <a:pPr marL="292100" indent="-292100">
              <a:buFont typeface="+mj-lt"/>
              <a:buAutoNum type="arabicPeriod"/>
            </a:pPr>
            <a:r>
              <a:rPr lang="en-US" sz="2000" dirty="0"/>
              <a:t>Systems Thinking really is about a dozen core concepts</a:t>
            </a:r>
          </a:p>
          <a:p>
            <a:pPr marL="292100" indent="-292100">
              <a:buFont typeface="+mj-lt"/>
              <a:buAutoNum type="arabicPeriod"/>
            </a:pPr>
            <a:r>
              <a:rPr lang="en-US" sz="2000" dirty="0"/>
              <a:t>Most people can learn the basic principals of Systems Thinking in a few days</a:t>
            </a:r>
          </a:p>
        </p:txBody>
      </p:sp>
      <p:sp>
        <p:nvSpPr>
          <p:cNvPr id="6" name="Slide Number Placeholder 5">
            <a:extLst>
              <a:ext uri="{FF2B5EF4-FFF2-40B4-BE49-F238E27FC236}">
                <a16:creationId xmlns:a16="http://schemas.microsoft.com/office/drawing/2014/main" id="{6097DEF8-D643-0548-9FBB-881BA83A96D0}"/>
              </a:ext>
            </a:extLst>
          </p:cNvPr>
          <p:cNvSpPr>
            <a:spLocks noGrp="1"/>
          </p:cNvSpPr>
          <p:nvPr>
            <p:ph type="sldNum" sz="quarter" idx="12"/>
          </p:nvPr>
        </p:nvSpPr>
        <p:spPr/>
        <p:txBody>
          <a:bodyPr/>
          <a:lstStyle/>
          <a:p>
            <a:fld id="{3310D8EA-3107-4873-B9AB-DD7D3E79053A}" type="slidenum">
              <a:rPr lang="en-US" smtClean="0"/>
              <a:t>34</a:t>
            </a:fld>
            <a:endParaRPr lang="en-US"/>
          </a:p>
        </p:txBody>
      </p:sp>
      <p:pic>
        <p:nvPicPr>
          <p:cNvPr id="11" name="Picture 10">
            <a:extLst>
              <a:ext uri="{FF2B5EF4-FFF2-40B4-BE49-F238E27FC236}">
                <a16:creationId xmlns:a16="http://schemas.microsoft.com/office/drawing/2014/main" id="{949E8878-DC91-1842-9150-D1BDDFE7931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3388" y="1399751"/>
            <a:ext cx="1056409" cy="1549977"/>
          </a:xfrm>
          <a:prstGeom prst="rect">
            <a:avLst/>
          </a:prstGeom>
          <a:ln>
            <a:solidFill>
              <a:schemeClr val="tx1">
                <a:lumMod val="50000"/>
              </a:schemeClr>
            </a:solidFill>
          </a:ln>
        </p:spPr>
      </p:pic>
      <p:pic>
        <p:nvPicPr>
          <p:cNvPr id="12" name="Picture 11">
            <a:extLst>
              <a:ext uri="{FF2B5EF4-FFF2-40B4-BE49-F238E27FC236}">
                <a16:creationId xmlns:a16="http://schemas.microsoft.com/office/drawing/2014/main" id="{6623562E-5846-A34A-99C4-7E1FC75FCF6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87252" y="1385303"/>
            <a:ext cx="1112388" cy="1578873"/>
          </a:xfrm>
          <a:prstGeom prst="rect">
            <a:avLst/>
          </a:prstGeom>
        </p:spPr>
      </p:pic>
      <p:pic>
        <p:nvPicPr>
          <p:cNvPr id="13" name="Picture 12">
            <a:extLst>
              <a:ext uri="{FF2B5EF4-FFF2-40B4-BE49-F238E27FC236}">
                <a16:creationId xmlns:a16="http://schemas.microsoft.com/office/drawing/2014/main" id="{5DC5DB0C-B366-9043-855D-C9735DE390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34551" y="1385303"/>
            <a:ext cx="980845" cy="1549977"/>
          </a:xfrm>
          <a:prstGeom prst="rect">
            <a:avLst/>
          </a:prstGeom>
          <a:ln>
            <a:solidFill>
              <a:schemeClr val="tx1">
                <a:lumMod val="50000"/>
              </a:schemeClr>
            </a:solidFill>
          </a:ln>
        </p:spPr>
      </p:pic>
      <p:pic>
        <p:nvPicPr>
          <p:cNvPr id="14" name="Picture 13">
            <a:extLst>
              <a:ext uri="{FF2B5EF4-FFF2-40B4-BE49-F238E27FC236}">
                <a16:creationId xmlns:a16="http://schemas.microsoft.com/office/drawing/2014/main" id="{E817815A-79CC-6F47-91B7-0BCE9A53E24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9473" y="1399751"/>
            <a:ext cx="1544045" cy="1578873"/>
          </a:xfrm>
          <a:prstGeom prst="rect">
            <a:avLst/>
          </a:prstGeom>
          <a:ln>
            <a:solidFill>
              <a:schemeClr val="tx1">
                <a:lumMod val="50000"/>
              </a:schemeClr>
            </a:solidFill>
          </a:ln>
        </p:spPr>
      </p:pic>
      <p:pic>
        <p:nvPicPr>
          <p:cNvPr id="15" name="Picture 14">
            <a:extLst>
              <a:ext uri="{FF2B5EF4-FFF2-40B4-BE49-F238E27FC236}">
                <a16:creationId xmlns:a16="http://schemas.microsoft.com/office/drawing/2014/main" id="{96A3CB53-21A7-8C41-8375-F3301BD3D8E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50306" y="1360768"/>
            <a:ext cx="1037215" cy="1578873"/>
          </a:xfrm>
          <a:prstGeom prst="rect">
            <a:avLst/>
          </a:prstGeom>
          <a:ln>
            <a:solidFill>
              <a:schemeClr val="tx1">
                <a:lumMod val="50000"/>
              </a:schemeClr>
            </a:solidFill>
          </a:ln>
        </p:spPr>
      </p:pic>
      <p:pic>
        <p:nvPicPr>
          <p:cNvPr id="16" name="Picture 15">
            <a:extLst>
              <a:ext uri="{FF2B5EF4-FFF2-40B4-BE49-F238E27FC236}">
                <a16:creationId xmlns:a16="http://schemas.microsoft.com/office/drawing/2014/main" id="{1D81B885-B9C6-2C4E-8A39-0AE0F78E13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77390" y="1360768"/>
            <a:ext cx="1096327" cy="1574512"/>
          </a:xfrm>
          <a:prstGeom prst="rect">
            <a:avLst/>
          </a:prstGeom>
          <a:ln>
            <a:solidFill>
              <a:schemeClr val="tx1">
                <a:lumMod val="50000"/>
              </a:schemeClr>
            </a:solidFill>
          </a:ln>
        </p:spPr>
      </p:pic>
      <p:pic>
        <p:nvPicPr>
          <p:cNvPr id="17" name="Picture 16">
            <a:extLst>
              <a:ext uri="{FF2B5EF4-FFF2-40B4-BE49-F238E27FC236}">
                <a16:creationId xmlns:a16="http://schemas.microsoft.com/office/drawing/2014/main" id="{9A3B4489-8EE9-6743-BD90-991CE35CCF0C}"/>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432953" y="1360768"/>
            <a:ext cx="984070" cy="1574511"/>
          </a:xfrm>
          <a:prstGeom prst="rect">
            <a:avLst/>
          </a:prstGeom>
          <a:ln>
            <a:solidFill>
              <a:schemeClr val="tx1">
                <a:lumMod val="50000"/>
              </a:schemeClr>
            </a:solidFill>
          </a:ln>
        </p:spPr>
      </p:pic>
      <p:pic>
        <p:nvPicPr>
          <p:cNvPr id="18" name="Picture 17">
            <a:extLst>
              <a:ext uri="{FF2B5EF4-FFF2-40B4-BE49-F238E27FC236}">
                <a16:creationId xmlns:a16="http://schemas.microsoft.com/office/drawing/2014/main" id="{F564D3D3-2B32-AA4A-B993-728697D2877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80064" y="1360767"/>
            <a:ext cx="1041956" cy="1574511"/>
          </a:xfrm>
          <a:prstGeom prst="rect">
            <a:avLst/>
          </a:prstGeom>
          <a:ln>
            <a:solidFill>
              <a:schemeClr val="tx1">
                <a:lumMod val="50000"/>
              </a:schemeClr>
            </a:solidFill>
          </a:ln>
        </p:spPr>
      </p:pic>
      <p:pic>
        <p:nvPicPr>
          <p:cNvPr id="19" name="Picture 18">
            <a:extLst>
              <a:ext uri="{FF2B5EF4-FFF2-40B4-BE49-F238E27FC236}">
                <a16:creationId xmlns:a16="http://schemas.microsoft.com/office/drawing/2014/main" id="{C730FB65-CC3A-7D45-A3D9-69D188712F0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29473" y="3095941"/>
            <a:ext cx="1068328" cy="1497754"/>
          </a:xfrm>
          <a:prstGeom prst="rect">
            <a:avLst/>
          </a:prstGeom>
          <a:ln>
            <a:solidFill>
              <a:schemeClr val="tx1">
                <a:lumMod val="50000"/>
              </a:schemeClr>
            </a:solidFill>
          </a:ln>
        </p:spPr>
      </p:pic>
      <p:pic>
        <p:nvPicPr>
          <p:cNvPr id="20" name="Picture 19">
            <a:extLst>
              <a:ext uri="{FF2B5EF4-FFF2-40B4-BE49-F238E27FC236}">
                <a16:creationId xmlns:a16="http://schemas.microsoft.com/office/drawing/2014/main" id="{1C605159-4FEB-FF42-88D2-2A37D9BD2F08}"/>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83859" y="3095941"/>
            <a:ext cx="991161" cy="1497754"/>
          </a:xfrm>
          <a:prstGeom prst="rect">
            <a:avLst/>
          </a:prstGeom>
          <a:ln>
            <a:solidFill>
              <a:schemeClr val="tx1">
                <a:lumMod val="50000"/>
              </a:schemeClr>
            </a:solidFill>
          </a:ln>
        </p:spPr>
      </p:pic>
      <p:pic>
        <p:nvPicPr>
          <p:cNvPr id="21" name="Picture 20">
            <a:extLst>
              <a:ext uri="{FF2B5EF4-FFF2-40B4-BE49-F238E27FC236}">
                <a16:creationId xmlns:a16="http://schemas.microsoft.com/office/drawing/2014/main" id="{C836060B-6A1F-ED4D-90B1-A8769388BE16}"/>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261077" y="3095941"/>
            <a:ext cx="987408" cy="1497754"/>
          </a:xfrm>
          <a:prstGeom prst="rect">
            <a:avLst/>
          </a:prstGeom>
          <a:ln>
            <a:solidFill>
              <a:schemeClr val="tx1">
                <a:lumMod val="50000"/>
              </a:schemeClr>
            </a:solidFill>
          </a:ln>
        </p:spPr>
      </p:pic>
      <p:pic>
        <p:nvPicPr>
          <p:cNvPr id="22" name="Picture 21">
            <a:extLst>
              <a:ext uri="{FF2B5EF4-FFF2-40B4-BE49-F238E27FC236}">
                <a16:creationId xmlns:a16="http://schemas.microsoft.com/office/drawing/2014/main" id="{395473D9-996B-0845-AB98-9197A4870CE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334541" y="3095941"/>
            <a:ext cx="1167368" cy="1497754"/>
          </a:xfrm>
          <a:prstGeom prst="rect">
            <a:avLst/>
          </a:prstGeom>
          <a:ln>
            <a:solidFill>
              <a:schemeClr val="tx1">
                <a:lumMod val="50000"/>
              </a:schemeClr>
            </a:solidFill>
          </a:ln>
        </p:spPr>
      </p:pic>
      <p:pic>
        <p:nvPicPr>
          <p:cNvPr id="23" name="Picture 22">
            <a:extLst>
              <a:ext uri="{FF2B5EF4-FFF2-40B4-BE49-F238E27FC236}">
                <a16:creationId xmlns:a16="http://schemas.microsoft.com/office/drawing/2014/main" id="{0A48BED3-1CDA-E54E-8ADF-7A3DA6ABB7A2}"/>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588067" y="3095941"/>
            <a:ext cx="1218323" cy="1497754"/>
          </a:xfrm>
          <a:prstGeom prst="rect">
            <a:avLst/>
          </a:prstGeom>
          <a:ln>
            <a:solidFill>
              <a:schemeClr val="tx1">
                <a:lumMod val="50000"/>
              </a:schemeClr>
            </a:solidFill>
          </a:ln>
        </p:spPr>
      </p:pic>
      <p:pic>
        <p:nvPicPr>
          <p:cNvPr id="24" name="Picture 23">
            <a:extLst>
              <a:ext uri="{FF2B5EF4-FFF2-40B4-BE49-F238E27FC236}">
                <a16:creationId xmlns:a16="http://schemas.microsoft.com/office/drawing/2014/main" id="{49B17AC6-A9A8-6A43-B348-881343C9DE65}"/>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892547" y="3095941"/>
            <a:ext cx="1497754" cy="1497754"/>
          </a:xfrm>
          <a:prstGeom prst="rect">
            <a:avLst/>
          </a:prstGeom>
          <a:ln>
            <a:solidFill>
              <a:schemeClr val="tx1">
                <a:lumMod val="50000"/>
              </a:schemeClr>
            </a:solidFill>
          </a:ln>
        </p:spPr>
      </p:pic>
      <p:pic>
        <p:nvPicPr>
          <p:cNvPr id="25" name="Picture 24">
            <a:extLst>
              <a:ext uri="{FF2B5EF4-FFF2-40B4-BE49-F238E27FC236}">
                <a16:creationId xmlns:a16="http://schemas.microsoft.com/office/drawing/2014/main" id="{7276FBDF-6664-B245-A8C9-895F43363D9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476459" y="3081808"/>
            <a:ext cx="870018" cy="1497753"/>
          </a:xfrm>
          <a:prstGeom prst="rect">
            <a:avLst/>
          </a:prstGeom>
          <a:ln>
            <a:solidFill>
              <a:schemeClr val="tx1">
                <a:lumMod val="50000"/>
              </a:schemeClr>
            </a:solidFill>
          </a:ln>
        </p:spPr>
      </p:pic>
      <p:pic>
        <p:nvPicPr>
          <p:cNvPr id="26" name="Picture 25">
            <a:extLst>
              <a:ext uri="{FF2B5EF4-FFF2-40B4-BE49-F238E27FC236}">
                <a16:creationId xmlns:a16="http://schemas.microsoft.com/office/drawing/2014/main" id="{6FCF9FDD-5179-0344-8BE6-DB25672508F7}"/>
              </a:ext>
            </a:extLst>
          </p:cNvPr>
          <p:cNvPicPr>
            <a:picLocks noChangeAspect="1"/>
          </p:cNvPicPr>
          <p:nvPr/>
        </p:nvPicPr>
        <p:blipFill>
          <a:blip r:embed="rId17"/>
          <a:stretch>
            <a:fillRect/>
          </a:stretch>
        </p:blipFill>
        <p:spPr>
          <a:xfrm>
            <a:off x="9469211" y="3067045"/>
            <a:ext cx="1041955" cy="1533989"/>
          </a:xfrm>
          <a:prstGeom prst="rect">
            <a:avLst/>
          </a:prstGeom>
          <a:ln>
            <a:solidFill>
              <a:schemeClr val="tx1">
                <a:lumMod val="50000"/>
              </a:schemeClr>
            </a:solidFill>
          </a:ln>
        </p:spPr>
      </p:pic>
    </p:spTree>
    <p:extLst>
      <p:ext uri="{BB962C8B-B14F-4D97-AF65-F5344CB8AC3E}">
        <p14:creationId xmlns:p14="http://schemas.microsoft.com/office/powerpoint/2010/main" val="3769909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solidFill>
                  <a:schemeClr val="accent2"/>
                </a:solidFill>
              </a:rPr>
              <a:t>Systems Thinking</a:t>
            </a:r>
            <a:r>
              <a:rPr lang="en-US" dirty="0">
                <a:solidFill>
                  <a:schemeClr val="accent2"/>
                </a:solidFill>
              </a:rPr>
              <a:t> </a:t>
            </a:r>
            <a:r>
              <a:rPr lang="en-US" dirty="0"/>
              <a:t>is a holistic approach to analysis that focuses on the way that a </a:t>
            </a:r>
            <a:r>
              <a:rPr lang="en-US" b="1" dirty="0">
                <a:solidFill>
                  <a:schemeClr val="accent2"/>
                </a:solidFill>
              </a:rPr>
              <a:t>system's</a:t>
            </a:r>
            <a:r>
              <a:rPr lang="en-US" dirty="0"/>
              <a:t> constituent parts interrelate and how </a:t>
            </a:r>
            <a:r>
              <a:rPr lang="en-US" b="1" dirty="0"/>
              <a:t>systems</a:t>
            </a:r>
            <a:r>
              <a:rPr lang="en-US" dirty="0"/>
              <a:t> work over </a:t>
            </a:r>
            <a:r>
              <a:rPr lang="en-US" b="1" dirty="0">
                <a:solidFill>
                  <a:schemeClr val="accent2"/>
                </a:solidFill>
              </a:rPr>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BEB0E1-A5D1-0746-B362-B1D9E1DC77C0}"/>
              </a:ext>
            </a:extLst>
          </p:cNvPr>
          <p:cNvSpPr>
            <a:spLocks noGrp="1"/>
          </p:cNvSpPr>
          <p:nvPr>
            <p:ph type="title"/>
          </p:nvPr>
        </p:nvSpPr>
        <p:spPr/>
        <p:txBody>
          <a:bodyPr>
            <a:normAutofit fontScale="90000"/>
          </a:bodyPr>
          <a:lstStyle/>
          <a:p>
            <a:r>
              <a:rPr lang="en-US" dirty="0"/>
              <a:t>Exercise</a:t>
            </a:r>
          </a:p>
        </p:txBody>
      </p:sp>
      <p:sp>
        <p:nvSpPr>
          <p:cNvPr id="9" name="Content Placeholder 8">
            <a:extLst>
              <a:ext uri="{FF2B5EF4-FFF2-40B4-BE49-F238E27FC236}">
                <a16:creationId xmlns:a16="http://schemas.microsoft.com/office/drawing/2014/main" id="{D16C8394-82AF-7D45-AB1D-427AD3435938}"/>
              </a:ext>
            </a:extLst>
          </p:cNvPr>
          <p:cNvSpPr>
            <a:spLocks noGrp="1"/>
          </p:cNvSpPr>
          <p:nvPr>
            <p:ph idx="1"/>
          </p:nvPr>
        </p:nvSpPr>
        <p:spPr/>
        <p:txBody>
          <a:bodyPr/>
          <a:lstStyle/>
          <a:p>
            <a:r>
              <a:rPr lang="en-US" dirty="0"/>
              <a:t>How do you determine what projects to start?</a:t>
            </a:r>
          </a:p>
          <a:p>
            <a:r>
              <a:rPr lang="en-US" dirty="0"/>
              <a:t>How would Systems Thinking change project priorities?</a:t>
            </a:r>
          </a:p>
        </p:txBody>
      </p:sp>
      <p:sp>
        <p:nvSpPr>
          <p:cNvPr id="7" name="Slide Number Placeholder 6">
            <a:extLst>
              <a:ext uri="{FF2B5EF4-FFF2-40B4-BE49-F238E27FC236}">
                <a16:creationId xmlns:a16="http://schemas.microsoft.com/office/drawing/2014/main" id="{5C92E2AE-CE4D-7442-A2CE-D1A757AA167C}"/>
              </a:ext>
            </a:extLst>
          </p:cNvPr>
          <p:cNvSpPr>
            <a:spLocks noGrp="1"/>
          </p:cNvSpPr>
          <p:nvPr>
            <p:ph type="sldNum" sz="quarter" idx="12"/>
          </p:nvPr>
        </p:nvSpPr>
        <p:spPr/>
        <p:txBody>
          <a:bodyPr/>
          <a:lstStyle/>
          <a:p>
            <a:fld id="{7269E411-7D29-FF41-8363-58C7F0B695CE}" type="slidenum">
              <a:rPr lang="en-US" smtClean="0"/>
              <a:t>37</a:t>
            </a:fld>
            <a:endParaRPr lang="en-US"/>
          </a:p>
        </p:txBody>
      </p:sp>
    </p:spTree>
    <p:extLst>
      <p:ext uri="{BB962C8B-B14F-4D97-AF65-F5344CB8AC3E}">
        <p14:creationId xmlns:p14="http://schemas.microsoft.com/office/powerpoint/2010/main" val="3726723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a:xfrm>
            <a:off x="838200" y="365126"/>
            <a:ext cx="10852230" cy="692494"/>
          </a:xfrm>
        </p:spPr>
        <p:txBody>
          <a:bodyPr>
            <a:normAutofit fontScale="90000"/>
          </a:bodyPr>
          <a:lstStyle/>
          <a:p>
            <a:r>
              <a:rPr lang="en-US" dirty="0"/>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39</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50913" y="585796"/>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79821"/>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a:t>
            </a:r>
            <a:r>
              <a:rPr lang="en-US" sz="2400" dirty="0">
                <a:solidFill>
                  <a:schemeClr val="accent2"/>
                </a:solidFill>
              </a:rPr>
              <a:t>storytelling</a:t>
            </a:r>
            <a:r>
              <a:rPr lang="en-US" sz="2400" dirty="0"/>
              <a:t>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879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43</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44</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45</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46</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a:xfrm>
            <a:off x="725557" y="1386840"/>
            <a:ext cx="4690505" cy="4790123"/>
          </a:xfrm>
        </p:spPr>
        <p:txBody>
          <a:bodyPr/>
          <a:lstStyle/>
          <a:p>
            <a:r>
              <a:rPr lang="en-US" dirty="0"/>
              <a:t>Archetypes</a:t>
            </a:r>
          </a:p>
          <a:p>
            <a:r>
              <a:rPr lang="en-US" dirty="0"/>
              <a:t>Balancing Loop</a:t>
            </a:r>
          </a:p>
          <a:p>
            <a:r>
              <a:rPr lang="en-US" dirty="0"/>
              <a:t>Digital Twin</a:t>
            </a:r>
          </a:p>
          <a:p>
            <a:r>
              <a:rPr lang="en-US" dirty="0"/>
              <a:t>Dynamics</a:t>
            </a:r>
          </a:p>
          <a:p>
            <a:r>
              <a:rPr lang="en-US" dirty="0"/>
              <a:t>Feedback</a:t>
            </a:r>
          </a:p>
          <a:p>
            <a:r>
              <a:rPr lang="en-US" dirty="0"/>
              <a:t>Influence Diagram</a:t>
            </a:r>
          </a:p>
          <a:p>
            <a:r>
              <a:rPr lang="en-US" dirty="0"/>
              <a:t>Unintended consequences</a:t>
            </a:r>
          </a:p>
          <a:p>
            <a:r>
              <a:rPr lang="en-US" dirty="0"/>
              <a:t>Local optimization</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6" name="Content Placeholder 2">
            <a:extLst>
              <a:ext uri="{FF2B5EF4-FFF2-40B4-BE49-F238E27FC236}">
                <a16:creationId xmlns:a16="http://schemas.microsoft.com/office/drawing/2014/main" id="{9FA6E699-D9DC-DD40-9A6F-388D5C42F808}"/>
              </a:ext>
            </a:extLst>
          </p:cNvPr>
          <p:cNvSpPr txBox="1">
            <a:spLocks/>
          </p:cNvSpPr>
          <p:nvPr/>
        </p:nvSpPr>
        <p:spPr>
          <a:xfrm>
            <a:off x="6096000" y="1311923"/>
            <a:ext cx="4690505" cy="479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Flow</a:t>
            </a:r>
          </a:p>
          <a:p>
            <a:r>
              <a:rPr lang="en-US" dirty="0"/>
              <a:t>Leverage Points</a:t>
            </a:r>
          </a:p>
          <a:p>
            <a:r>
              <a:rPr lang="en-US" dirty="0"/>
              <a:t>Limiting Factor</a:t>
            </a:r>
          </a:p>
          <a:p>
            <a:r>
              <a:rPr lang="en-US" dirty="0"/>
              <a:t>Nonlinear Relationships</a:t>
            </a:r>
          </a:p>
          <a:p>
            <a:r>
              <a:rPr lang="en-US" dirty="0"/>
              <a:t>Resilience</a:t>
            </a:r>
          </a:p>
          <a:p>
            <a:r>
              <a:rPr lang="en-US" dirty="0"/>
              <a:t>Reinforcing Loop</a:t>
            </a:r>
          </a:p>
          <a:p>
            <a:r>
              <a:rPr lang="en-US" dirty="0"/>
              <a:t>Self Organization</a:t>
            </a:r>
          </a:p>
          <a:p>
            <a:r>
              <a:rPr lang="en-US" dirty="0"/>
              <a:t>Sustainability</a:t>
            </a:r>
          </a:p>
          <a:p>
            <a:r>
              <a:rPr lang="en-US" dirty="0"/>
              <a:t>Unintended consequences</a:t>
            </a:r>
          </a:p>
        </p:txBody>
      </p:sp>
    </p:spTree>
    <p:extLst>
      <p:ext uri="{BB962C8B-B14F-4D97-AF65-F5344CB8AC3E}">
        <p14:creationId xmlns:p14="http://schemas.microsoft.com/office/powerpoint/2010/main" val="144799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630" y="273163"/>
            <a:ext cx="10785978"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49</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5</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561560" y="5331821"/>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50</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3911145" y="2677882"/>
            <a:ext cx="2843078" cy="68580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Customer</a:t>
            </a:r>
          </a:p>
        </p:txBody>
      </p:sp>
      <p:sp>
        <p:nvSpPr>
          <p:cNvPr id="6" name="Oval 5">
            <a:extLst>
              <a:ext uri="{FF2B5EF4-FFF2-40B4-BE49-F238E27FC236}">
                <a16:creationId xmlns:a16="http://schemas.microsoft.com/office/drawing/2014/main" id="{29F9A97B-23AE-344F-AED0-A12BDC753ABE}"/>
              </a:ext>
            </a:extLst>
          </p:cNvPr>
          <p:cNvSpPr/>
          <p:nvPr/>
        </p:nvSpPr>
        <p:spPr>
          <a:xfrm>
            <a:off x="1148136" y="1832769"/>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Purchases</a:t>
            </a:r>
          </a:p>
        </p:txBody>
      </p:sp>
      <p:cxnSp>
        <p:nvCxnSpPr>
          <p:cNvPr id="8" name="Straight Connector 7">
            <a:extLst>
              <a:ext uri="{FF2B5EF4-FFF2-40B4-BE49-F238E27FC236}">
                <a16:creationId xmlns:a16="http://schemas.microsoft.com/office/drawing/2014/main" id="{01C5C70D-3D6B-7844-8BCC-F96BDDB1D468}"/>
              </a:ext>
            </a:extLst>
          </p:cNvPr>
          <p:cNvCxnSpPr>
            <a:cxnSpLocks/>
            <a:stCxn id="6" idx="5"/>
            <a:endCxn id="5" idx="2"/>
          </p:cNvCxnSpPr>
          <p:nvPr/>
        </p:nvCxnSpPr>
        <p:spPr>
          <a:xfrm>
            <a:off x="3172978" y="2418136"/>
            <a:ext cx="738167" cy="6026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E6FCE05-6914-264D-A5C9-912B228A6C40}"/>
              </a:ext>
            </a:extLst>
          </p:cNvPr>
          <p:cNvSpPr/>
          <p:nvPr/>
        </p:nvSpPr>
        <p:spPr>
          <a:xfrm>
            <a:off x="7485489" y="1903610"/>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Search</a:t>
            </a:r>
          </a:p>
        </p:txBody>
      </p:sp>
      <p:cxnSp>
        <p:nvCxnSpPr>
          <p:cNvPr id="10" name="Straight Connector 9">
            <a:extLst>
              <a:ext uri="{FF2B5EF4-FFF2-40B4-BE49-F238E27FC236}">
                <a16:creationId xmlns:a16="http://schemas.microsoft.com/office/drawing/2014/main" id="{D69F9236-9B1E-924F-9107-C1FAC2CA4142}"/>
              </a:ext>
            </a:extLst>
          </p:cNvPr>
          <p:cNvCxnSpPr>
            <a:cxnSpLocks/>
            <a:stCxn id="5" idx="6"/>
            <a:endCxn id="9" idx="3"/>
          </p:cNvCxnSpPr>
          <p:nvPr/>
        </p:nvCxnSpPr>
        <p:spPr>
          <a:xfrm flipV="1">
            <a:off x="6754223" y="2488977"/>
            <a:ext cx="1078674" cy="5318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989DEAB-9826-AE40-B27E-76EE56B0BAD9}"/>
              </a:ext>
            </a:extLst>
          </p:cNvPr>
          <p:cNvSpPr/>
          <p:nvPr/>
        </p:nvSpPr>
        <p:spPr>
          <a:xfrm>
            <a:off x="7173119" y="3461064"/>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Page Views</a:t>
            </a:r>
          </a:p>
        </p:txBody>
      </p:sp>
      <p:cxnSp>
        <p:nvCxnSpPr>
          <p:cNvPr id="16" name="Straight Connector 15">
            <a:extLst>
              <a:ext uri="{FF2B5EF4-FFF2-40B4-BE49-F238E27FC236}">
                <a16:creationId xmlns:a16="http://schemas.microsoft.com/office/drawing/2014/main" id="{FD290AE3-D896-8747-9C05-97E77E475C90}"/>
              </a:ext>
            </a:extLst>
          </p:cNvPr>
          <p:cNvCxnSpPr>
            <a:cxnSpLocks/>
            <a:endCxn id="15" idx="2"/>
          </p:cNvCxnSpPr>
          <p:nvPr/>
        </p:nvCxnSpPr>
        <p:spPr>
          <a:xfrm>
            <a:off x="6096000" y="3295190"/>
            <a:ext cx="1077119" cy="5087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1DF71AE-215D-4645-A7D3-4C08F1CE7BBA}"/>
              </a:ext>
            </a:extLst>
          </p:cNvPr>
          <p:cNvSpPr/>
          <p:nvPr/>
        </p:nvSpPr>
        <p:spPr>
          <a:xfrm>
            <a:off x="989678" y="3395623"/>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Returns</a:t>
            </a:r>
          </a:p>
        </p:txBody>
      </p:sp>
      <p:cxnSp>
        <p:nvCxnSpPr>
          <p:cNvPr id="20" name="Straight Connector 19">
            <a:extLst>
              <a:ext uri="{FF2B5EF4-FFF2-40B4-BE49-F238E27FC236}">
                <a16:creationId xmlns:a16="http://schemas.microsoft.com/office/drawing/2014/main" id="{C8DFD00F-B27E-2B41-A615-28CA75F7B395}"/>
              </a:ext>
            </a:extLst>
          </p:cNvPr>
          <p:cNvCxnSpPr>
            <a:cxnSpLocks/>
            <a:stCxn id="19" idx="6"/>
            <a:endCxn id="5" idx="3"/>
          </p:cNvCxnSpPr>
          <p:nvPr/>
        </p:nvCxnSpPr>
        <p:spPr>
          <a:xfrm flipV="1">
            <a:off x="3361928" y="3263249"/>
            <a:ext cx="965576" cy="4752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59AF978-CE39-C84B-BD98-F02F5B745C52}"/>
              </a:ext>
            </a:extLst>
          </p:cNvPr>
          <p:cNvSpPr/>
          <p:nvPr/>
        </p:nvSpPr>
        <p:spPr>
          <a:xfrm>
            <a:off x="3911145" y="4119621"/>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Reviews</a:t>
            </a:r>
          </a:p>
        </p:txBody>
      </p:sp>
      <p:cxnSp>
        <p:nvCxnSpPr>
          <p:cNvPr id="25" name="Straight Connector 24">
            <a:extLst>
              <a:ext uri="{FF2B5EF4-FFF2-40B4-BE49-F238E27FC236}">
                <a16:creationId xmlns:a16="http://schemas.microsoft.com/office/drawing/2014/main" id="{1C0A7907-86CC-DF47-BFDB-D94BBC231168}"/>
              </a:ext>
            </a:extLst>
          </p:cNvPr>
          <p:cNvCxnSpPr>
            <a:cxnSpLocks/>
            <a:stCxn id="5" idx="4"/>
            <a:endCxn id="24" idx="0"/>
          </p:cNvCxnSpPr>
          <p:nvPr/>
        </p:nvCxnSpPr>
        <p:spPr>
          <a:xfrm>
            <a:off x="5332684" y="3363682"/>
            <a:ext cx="0" cy="7559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B06E312-657B-6C4A-BD8B-2FAE4DB68974}"/>
              </a:ext>
            </a:extLst>
          </p:cNvPr>
          <p:cNvSpPr/>
          <p:nvPr/>
        </p:nvSpPr>
        <p:spPr>
          <a:xfrm>
            <a:off x="3612813" y="1339044"/>
            <a:ext cx="3372534"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Demographics</a:t>
            </a:r>
          </a:p>
        </p:txBody>
      </p:sp>
      <p:cxnSp>
        <p:nvCxnSpPr>
          <p:cNvPr id="39" name="Straight Connector 38">
            <a:extLst>
              <a:ext uri="{FF2B5EF4-FFF2-40B4-BE49-F238E27FC236}">
                <a16:creationId xmlns:a16="http://schemas.microsoft.com/office/drawing/2014/main" id="{60BB7805-BE3C-094D-B56B-3327F84D1431}"/>
              </a:ext>
            </a:extLst>
          </p:cNvPr>
          <p:cNvCxnSpPr>
            <a:cxnSpLocks/>
            <a:stCxn id="38" idx="4"/>
            <a:endCxn id="5" idx="0"/>
          </p:cNvCxnSpPr>
          <p:nvPr/>
        </p:nvCxnSpPr>
        <p:spPr>
          <a:xfrm>
            <a:off x="5299080" y="2024844"/>
            <a:ext cx="33604" cy="6530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20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51</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73575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52</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53</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1A23-4C79-E14D-B7F1-A689A0610FAE}"/>
              </a:ext>
            </a:extLst>
          </p:cNvPr>
          <p:cNvSpPr>
            <a:spLocks noGrp="1"/>
          </p:cNvSpPr>
          <p:nvPr>
            <p:ph type="title"/>
          </p:nvPr>
        </p:nvSpPr>
        <p:spPr/>
        <p:txBody>
          <a:bodyPr>
            <a:normAutofit fontScale="90000"/>
          </a:bodyPr>
          <a:lstStyle/>
          <a:p>
            <a:r>
              <a:rPr lang="en-US" dirty="0"/>
              <a:t>Graphs</a:t>
            </a:r>
          </a:p>
        </p:txBody>
      </p:sp>
      <p:sp>
        <p:nvSpPr>
          <p:cNvPr id="3" name="Content Placeholder 2">
            <a:extLst>
              <a:ext uri="{FF2B5EF4-FFF2-40B4-BE49-F238E27FC236}">
                <a16:creationId xmlns:a16="http://schemas.microsoft.com/office/drawing/2014/main" id="{79FACFC7-A5B7-FA41-ACA3-EFC1DBAC3EBB}"/>
              </a:ext>
            </a:extLst>
          </p:cNvPr>
          <p:cNvSpPr>
            <a:spLocks noGrp="1"/>
          </p:cNvSpPr>
          <p:nvPr>
            <p:ph idx="1"/>
          </p:nvPr>
        </p:nvSpPr>
        <p:spPr>
          <a:xfrm>
            <a:off x="4348336" y="5837783"/>
            <a:ext cx="6563840" cy="365125"/>
          </a:xfrm>
        </p:spPr>
        <p:txBody>
          <a:bodyPr>
            <a:normAutofit/>
          </a:bodyPr>
          <a:lstStyle/>
          <a:p>
            <a:pPr marL="0" indent="0">
              <a:buNone/>
            </a:pPr>
            <a:r>
              <a:rPr lang="en-US" sz="1800" dirty="0">
                <a:solidFill>
                  <a:schemeClr val="bg1">
                    <a:lumMod val="65000"/>
                  </a:schemeClr>
                </a:solidFill>
              </a:rPr>
              <a:t>The Art of Clean Up: Life Made Neat and Tidy by Ursus Wehrli</a:t>
            </a:r>
          </a:p>
        </p:txBody>
      </p:sp>
      <p:sp>
        <p:nvSpPr>
          <p:cNvPr id="4" name="Slide Number Placeholder 3">
            <a:extLst>
              <a:ext uri="{FF2B5EF4-FFF2-40B4-BE49-F238E27FC236}">
                <a16:creationId xmlns:a16="http://schemas.microsoft.com/office/drawing/2014/main" id="{3A80D5CE-038D-304D-BCD9-ECCCC25FF468}"/>
              </a:ext>
            </a:extLst>
          </p:cNvPr>
          <p:cNvSpPr>
            <a:spLocks noGrp="1"/>
          </p:cNvSpPr>
          <p:nvPr>
            <p:ph type="sldNum" sz="quarter" idx="12"/>
          </p:nvPr>
        </p:nvSpPr>
        <p:spPr/>
        <p:txBody>
          <a:bodyPr/>
          <a:lstStyle/>
          <a:p>
            <a:fld id="{7269E411-7D29-FF41-8363-58C7F0B695CE}" type="slidenum">
              <a:rPr lang="en-US" smtClean="0"/>
              <a:t>54</a:t>
            </a:fld>
            <a:endParaRPr lang="en-US"/>
          </a:p>
        </p:txBody>
      </p:sp>
      <p:pic>
        <p:nvPicPr>
          <p:cNvPr id="1026" name="Picture 2" descr="Graph database vs Relational Database">
            <a:extLst>
              <a:ext uri="{FF2B5EF4-FFF2-40B4-BE49-F238E27FC236}">
                <a16:creationId xmlns:a16="http://schemas.microsoft.com/office/drawing/2014/main" id="{42E62E61-110B-E54C-83A4-0508A4598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070"/>
          <a:stretch/>
        </p:blipFill>
        <p:spPr bwMode="auto">
          <a:xfrm>
            <a:off x="966189" y="2155840"/>
            <a:ext cx="4403384" cy="3287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aph database vs Relational Database">
            <a:extLst>
              <a:ext uri="{FF2B5EF4-FFF2-40B4-BE49-F238E27FC236}">
                <a16:creationId xmlns:a16="http://schemas.microsoft.com/office/drawing/2014/main" id="{7267305C-D92B-3047-8839-3FBEEDAD7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096"/>
          <a:stretch/>
        </p:blipFill>
        <p:spPr bwMode="auto">
          <a:xfrm>
            <a:off x="6605425" y="2189748"/>
            <a:ext cx="4403384" cy="3145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C56DA8-90C9-D140-AD5B-450C659D33E7}"/>
              </a:ext>
            </a:extLst>
          </p:cNvPr>
          <p:cNvSpPr txBox="1"/>
          <p:nvPr/>
        </p:nvSpPr>
        <p:spPr>
          <a:xfrm>
            <a:off x="1814502" y="1794832"/>
            <a:ext cx="2862835" cy="461665"/>
          </a:xfrm>
          <a:prstGeom prst="rect">
            <a:avLst/>
          </a:prstGeom>
          <a:noFill/>
        </p:spPr>
        <p:txBody>
          <a:bodyPr wrap="none" rtlCol="0">
            <a:spAutoFit/>
          </a:bodyPr>
          <a:lstStyle/>
          <a:p>
            <a:r>
              <a:rPr lang="en-US" sz="2400" b="1" dirty="0"/>
              <a:t>Relational Databases</a:t>
            </a:r>
          </a:p>
        </p:txBody>
      </p:sp>
      <p:sp>
        <p:nvSpPr>
          <p:cNvPr id="8" name="TextBox 7">
            <a:extLst>
              <a:ext uri="{FF2B5EF4-FFF2-40B4-BE49-F238E27FC236}">
                <a16:creationId xmlns:a16="http://schemas.microsoft.com/office/drawing/2014/main" id="{707080C2-0B4A-BB43-A6E5-A107D70A2290}"/>
              </a:ext>
            </a:extLst>
          </p:cNvPr>
          <p:cNvSpPr txBox="1"/>
          <p:nvPr/>
        </p:nvSpPr>
        <p:spPr>
          <a:xfrm>
            <a:off x="7630256" y="1794832"/>
            <a:ext cx="2353721" cy="461665"/>
          </a:xfrm>
          <a:prstGeom prst="rect">
            <a:avLst/>
          </a:prstGeom>
          <a:noFill/>
        </p:spPr>
        <p:txBody>
          <a:bodyPr wrap="none" rtlCol="0">
            <a:spAutoFit/>
          </a:bodyPr>
          <a:lstStyle/>
          <a:p>
            <a:r>
              <a:rPr lang="en-US" sz="2400" b="1" dirty="0"/>
              <a:t>Graph Databases</a:t>
            </a:r>
          </a:p>
        </p:txBody>
      </p:sp>
    </p:spTree>
    <p:extLst>
      <p:ext uri="{BB962C8B-B14F-4D97-AF65-F5344CB8AC3E}">
        <p14:creationId xmlns:p14="http://schemas.microsoft.com/office/powerpoint/2010/main" val="4293629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a:t>
            </a:r>
            <a:r>
              <a:rPr lang="en-US" b="1" dirty="0"/>
              <a:t>Refine Connected Emergence</a:t>
            </a:r>
          </a:p>
          <a:p>
            <a:pPr lvl="1"/>
            <a:r>
              <a:rPr lang="en-US" dirty="0"/>
              <a:t>How does connecting new data sources trigger insight?</a:t>
            </a:r>
          </a:p>
          <a:p>
            <a:pPr lvl="1"/>
            <a:r>
              <a:rPr lang="en-US" dirty="0"/>
              <a:t>Exercise: Predict new insights</a:t>
            </a:r>
          </a:p>
          <a:p>
            <a:r>
              <a:rPr lang="en-US" dirty="0"/>
              <a:t>Part 4: </a:t>
            </a:r>
            <a:r>
              <a:rPr lang="en-US" b="1" dirty="0"/>
              <a:t>Working Session</a:t>
            </a:r>
          </a:p>
          <a:p>
            <a:pPr lvl="1"/>
            <a:r>
              <a:rPr lang="en-US" dirty="0"/>
              <a:t>Interactive discussions – questions and answers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6</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dirty="0"/>
              <a:t>Key Developments in Graph as KR</a:t>
            </a:r>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7</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8</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8345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3221</Words>
  <Application>Microsoft Macintosh PowerPoint</Application>
  <PresentationFormat>Widescreen</PresentationFormat>
  <Paragraphs>602</Paragraphs>
  <Slides>55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Apple Chancery</vt:lpstr>
      <vt:lpstr>Arial</vt:lpstr>
      <vt:lpstr>Arial Narrow</vt:lpstr>
      <vt:lpstr>Calibri</vt:lpstr>
      <vt:lpstr>Office Theme</vt:lpstr>
      <vt:lpstr>Graph Systems Thinking Workshop</vt:lpstr>
      <vt:lpstr>Workshop Goal</vt:lpstr>
      <vt:lpstr>Workshop Description</vt:lpstr>
      <vt:lpstr>Hello, my name is</vt:lpstr>
      <vt:lpstr>Graph is a “NoSQL” Data Architecture</vt:lpstr>
      <vt:lpstr>Class Structure</vt:lpstr>
      <vt:lpstr>Key Developments in Graph as KR</vt:lpstr>
      <vt:lpstr>Graph Databases are Hot!</vt:lpstr>
      <vt:lpstr>EKG Architects Questions</vt:lpstr>
      <vt:lpstr>Objectives for the Workshop</vt:lpstr>
      <vt:lpstr>Outline for the Workshop</vt:lpstr>
      <vt:lpstr>Workshop Philosophy</vt:lpstr>
      <vt:lpstr>Terminology</vt:lpstr>
      <vt:lpstr>Assumptions</vt:lpstr>
      <vt:lpstr>Definition of an Enterprise Knowledge Graph</vt:lpstr>
      <vt:lpstr>Seven Measure of Scale-out Graphs</vt:lpstr>
      <vt:lpstr>Seven Measure of Scale-out Graphs</vt:lpstr>
      <vt:lpstr>EKGs vs Departmental Graphs</vt:lpstr>
      <vt:lpstr>EKGs: Today vs Future</vt:lpstr>
      <vt:lpstr>General CPU Hardware vs. Graph Hardware</vt:lpstr>
      <vt:lpstr>Four Stages of EKG Adoption</vt:lpstr>
      <vt:lpstr>HOG Heaven</vt:lpstr>
      <vt:lpstr>Key Question</vt:lpstr>
      <vt:lpstr>Exercise</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Wonderful Resources for Learning Systems Thinking</vt:lpstr>
      <vt:lpstr>Systems Thinking Definition</vt:lpstr>
      <vt:lpstr>Project Silos vs Systems Thinking</vt:lpstr>
      <vt:lpstr>Exercise</vt:lpstr>
      <vt:lpstr>Connected Data Strategy</vt:lpstr>
      <vt:lpstr>Goal: Objective Weighing of Pros and Cons</vt:lpstr>
      <vt:lpstr>Causal Loop Diagram</vt:lpstr>
      <vt:lpstr>Predictive Feedback Cycle</vt:lpstr>
      <vt:lpstr>The AI Flywheel</vt:lpstr>
      <vt:lpstr>Network Effects (Metcalfs’s Law)</vt:lpstr>
      <vt:lpstr>Customer Support Chatbot</vt:lpstr>
      <vt:lpstr>Data Model Precision and Cost Sharing</vt:lpstr>
      <vt:lpstr>Data Model Precision and Cost Sharing</vt:lpstr>
      <vt:lpstr>Org Chart vs Influence Diagram</vt:lpstr>
      <vt:lpstr>Systems Thinking Terminology</vt:lpstr>
      <vt:lpstr>From Data Scientist to Knowledge Scientist</vt:lpstr>
      <vt:lpstr>Customer-Centric EKG Strategy</vt:lpstr>
      <vt:lpstr>Modeling Precision</vt:lpstr>
      <vt:lpstr>Advanced Systems Theory</vt:lpstr>
      <vt:lpstr>Complex Adaptive System As Rules</vt:lpstr>
      <vt:lpstr>Graphs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McCreary, Dan G</cp:lastModifiedBy>
  <cp:revision>13</cp:revision>
  <dcterms:created xsi:type="dcterms:W3CDTF">2021-03-20T11:19:35Z</dcterms:created>
  <dcterms:modified xsi:type="dcterms:W3CDTF">2022-05-02T15:10:44Z</dcterms:modified>
</cp:coreProperties>
</file>