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65" r:id="rId3"/>
    <p:sldId id="281" r:id="rId4"/>
    <p:sldId id="286" r:id="rId5"/>
    <p:sldId id="287" r:id="rId6"/>
    <p:sldId id="526" r:id="rId7"/>
    <p:sldId id="413" r:id="rId8"/>
    <p:sldId id="288" r:id="rId9"/>
    <p:sldId id="283" r:id="rId10"/>
    <p:sldId id="282" r:id="rId11"/>
    <p:sldId id="410" r:id="rId12"/>
    <p:sldId id="279" r:id="rId13"/>
    <p:sldId id="414" r:id="rId14"/>
    <p:sldId id="272" r:id="rId15"/>
    <p:sldId id="516" r:id="rId16"/>
    <p:sldId id="517" r:id="rId17"/>
    <p:sldId id="535" r:id="rId18"/>
    <p:sldId id="273" r:id="rId19"/>
    <p:sldId id="408" r:id="rId20"/>
    <p:sldId id="274" r:id="rId21"/>
    <p:sldId id="275" r:id="rId22"/>
    <p:sldId id="276" r:id="rId23"/>
    <p:sldId id="518" r:id="rId24"/>
    <p:sldId id="277" r:id="rId25"/>
    <p:sldId id="280" r:id="rId26"/>
    <p:sldId id="527" r:id="rId27"/>
    <p:sldId id="528" r:id="rId28"/>
    <p:sldId id="459" r:id="rId29"/>
    <p:sldId id="460" r:id="rId30"/>
    <p:sldId id="461" r:id="rId31"/>
    <p:sldId id="269" r:id="rId32"/>
    <p:sldId id="515" r:id="rId33"/>
    <p:sldId id="463" r:id="rId34"/>
    <p:sldId id="529" r:id="rId35"/>
    <p:sldId id="519" r:id="rId36"/>
    <p:sldId id="490" r:id="rId37"/>
    <p:sldId id="514" r:id="rId38"/>
    <p:sldId id="530" r:id="rId39"/>
    <p:sldId id="531" r:id="rId40"/>
    <p:sldId id="532" r:id="rId41"/>
    <p:sldId id="268" r:id="rId42"/>
    <p:sldId id="267" r:id="rId43"/>
    <p:sldId id="533" r:id="rId44"/>
    <p:sldId id="534" r:id="rId45"/>
    <p:sldId id="412" r:id="rId46"/>
    <p:sldId id="278" r:id="rId47"/>
    <p:sldId id="395" r:id="rId48"/>
    <p:sldId id="411" r:id="rId49"/>
    <p:sldId id="415" r:id="rId50"/>
    <p:sldId id="284" r:id="rId51"/>
    <p:sldId id="462" r:id="rId52"/>
    <p:sldId id="520" r:id="rId53"/>
    <p:sldId id="45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6259"/>
  </p:normalViewPr>
  <p:slideViewPr>
    <p:cSldViewPr snapToGrid="0" snapToObjects="1">
      <p:cViewPr varScale="1">
        <p:scale>
          <a:sx n="110" d="100"/>
          <a:sy n="110" d="100"/>
        </p:scale>
        <p:origin x="1176" y="168"/>
      </p:cViewPr>
      <p:guideLst/>
    </p:cSldViewPr>
  </p:slideViewPr>
  <p:notesTextViewPr>
    <p:cViewPr>
      <p:scale>
        <a:sx n="1" d="1"/>
        <a:sy n="1" d="1"/>
      </p:scale>
      <p:origin x="0" y="0"/>
    </p:cViewPr>
  </p:notesTextViewPr>
  <p:notesViewPr>
    <p:cSldViewPr snapToGrid="0" snapToObjects="1">
      <p:cViewPr varScale="1">
        <p:scale>
          <a:sx n="94" d="100"/>
          <a:sy n="94" d="100"/>
        </p:scale>
        <p:origin x="228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B8551-9BFC-4E4A-85BF-A8B6B4F46AB6}" type="datetimeFigureOut">
              <a:rPr lang="en-US" smtClean="0"/>
              <a:t>5/2/22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18D6E-C76C-554B-93F6-46B096CB82C3}" type="slidenum">
              <a:rPr lang="en-US" smtClean="0"/>
              <a:t>‹#›</a:t>
            </a:fld>
            <a:endParaRPr lang="en-US"/>
          </a:p>
        </p:txBody>
      </p:sp>
    </p:spTree>
    <p:extLst>
      <p:ext uri="{BB962C8B-B14F-4D97-AF65-F5344CB8AC3E}">
        <p14:creationId xmlns:p14="http://schemas.microsoft.com/office/powerpoint/2010/main" val="8565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5613" y="630238"/>
            <a:ext cx="3559175" cy="2003425"/>
          </a:xfrm>
        </p:spPr>
      </p:sp>
      <p:sp>
        <p:nvSpPr>
          <p:cNvPr id="3" name="Notes Placeholder 2"/>
          <p:cNvSpPr>
            <a:spLocks noGrp="1"/>
          </p:cNvSpPr>
          <p:nvPr>
            <p:ph type="body" idx="1"/>
          </p:nvPr>
        </p:nvSpPr>
        <p:spPr/>
        <p:txBody>
          <a:bodyPr>
            <a:normAutofit/>
          </a:bodyPr>
          <a:lstStyle/>
          <a:p>
            <a:pPr marL="0" indent="0">
              <a:buFontTx/>
              <a:buNone/>
            </a:pPr>
            <a:r>
              <a:rPr lang="en-US" dirty="0"/>
              <a:t>My background is a solution architect.  I have spent most of the last 20 years understanding how to objectively match business problems to the appropriate technologies.  My focus has been on the fast-evolving area of NoSQL databases.  I have also had a strong interest in AI, semantics, natural language process and search. </a:t>
            </a:r>
          </a:p>
        </p:txBody>
      </p:sp>
      <p:sp>
        <p:nvSpPr>
          <p:cNvPr id="4" name="Slide Number Placeholder 3"/>
          <p:cNvSpPr>
            <a:spLocks noGrp="1"/>
          </p:cNvSpPr>
          <p:nvPr>
            <p:ph type="sldNum" sz="quarter" idx="10"/>
          </p:nvPr>
        </p:nvSpPr>
        <p:spPr/>
        <p:txBody>
          <a:bodyPr/>
          <a:lstStyle/>
          <a:p>
            <a:fld id="{708EA56A-F1B3-4F1F-ACD0-DEC49C4A85DD}" type="slidenum">
              <a:rPr lang="en-US" smtClean="0"/>
              <a:pPr/>
              <a:t>4</a:t>
            </a:fld>
            <a:endParaRPr lang="en-US" dirty="0"/>
          </a:p>
        </p:txBody>
      </p:sp>
    </p:spTree>
    <p:extLst>
      <p:ext uri="{BB962C8B-B14F-4D97-AF65-F5344CB8AC3E}">
        <p14:creationId xmlns:p14="http://schemas.microsoft.com/office/powerpoint/2010/main" val="238841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OK, now lets take a step back and take a more structure look at where these tools fit into our business processes at Optum.</a:t>
            </a:r>
          </a:p>
          <a:p>
            <a:endParaRPr lang="en-US" dirty="0"/>
          </a:p>
          <a:p>
            <a:r>
              <a:rPr lang="en-US" dirty="0"/>
              <a:t>There are six</a:t>
            </a:r>
            <a:r>
              <a:rPr lang="en-US" baseline="0" dirty="0"/>
              <a:t> main database architecture patterns we use when we think of a business problem.</a:t>
            </a:r>
          </a:p>
          <a:p>
            <a:endParaRPr lang="en-US" baseline="0" dirty="0"/>
          </a:p>
          <a:p>
            <a:r>
              <a:rPr lang="en-US" baseline="0" dirty="0"/>
              <a:t>Relational or row-stores</a:t>
            </a:r>
          </a:p>
          <a:p>
            <a:r>
              <a:rPr lang="en-US" baseline="0" dirty="0"/>
              <a:t>Analytical or OLAP</a:t>
            </a:r>
          </a:p>
          <a:p>
            <a:r>
              <a:rPr lang="en-US" baseline="0" dirty="0"/>
              <a:t>Key-Value stores – one of the simplest but most extensible data architectures</a:t>
            </a:r>
          </a:p>
          <a:p>
            <a:r>
              <a:rPr lang="en-US" baseline="0" dirty="0"/>
              <a:t>Column-family stores</a:t>
            </a:r>
          </a:p>
          <a:p>
            <a:r>
              <a:rPr lang="en-US" baseline="0" dirty="0"/>
              <a:t>Graph stores</a:t>
            </a:r>
          </a:p>
          <a:p>
            <a:r>
              <a:rPr lang="en-US" baseline="0" dirty="0"/>
              <a:t>and Document stores</a:t>
            </a:r>
          </a:p>
          <a:p>
            <a:endParaRPr lang="en-US" baseline="0" dirty="0"/>
          </a:p>
          <a:p>
            <a:endParaRPr lang="en-US" baseline="0" dirty="0"/>
          </a:p>
          <a:p>
            <a:r>
              <a:rPr lang="en-US" baseline="0" dirty="0"/>
              <a:t>Graph is just one of these six.  Graph stores are often most closely related to document stores.  Both Graph and document stores have the ability for new data to be added to structures without needing to remodel the data.  We call these systems schema-free or schema agnostic.  They are a key driver for highly agile systems.</a:t>
            </a:r>
          </a:p>
          <a:p>
            <a:endParaRPr lang="en-US" baseline="0" dirty="0"/>
          </a:p>
          <a:p>
            <a:r>
              <a:rPr lang="en-US" baseline="0" dirty="0"/>
              <a:t>Your systems may often draw on two or more of these systems.  Databases that support multiple data models are called multi-model databases.  They prevent us from having to store the same data over in multiple systems for transactions, search and analytics.  Multi-modal systems that integrate graph technologies are also an emerging trend.</a:t>
            </a:r>
          </a:p>
        </p:txBody>
      </p:sp>
      <p:sp>
        <p:nvSpPr>
          <p:cNvPr id="4" name="Slide Number Placeholder 3"/>
          <p:cNvSpPr>
            <a:spLocks noGrp="1"/>
          </p:cNvSpPr>
          <p:nvPr>
            <p:ph type="sldNum" sz="quarter" idx="10"/>
          </p:nvPr>
        </p:nvSpPr>
        <p:spPr/>
        <p:txBody>
          <a:bodyPr/>
          <a:lstStyle/>
          <a:p>
            <a:fld id="{71B1AA27-3892-4360-B986-D6B124C223BF}" type="slidenum">
              <a:rPr lang="en-US" smtClean="0"/>
              <a:t>5</a:t>
            </a:fld>
            <a:endParaRPr lang="en-US"/>
          </a:p>
        </p:txBody>
      </p:sp>
    </p:spTree>
    <p:extLst>
      <p:ext uri="{BB962C8B-B14F-4D97-AF65-F5344CB8AC3E}">
        <p14:creationId xmlns:p14="http://schemas.microsoft.com/office/powerpoint/2010/main" val="330392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db-engines.com</a:t>
            </a:r>
            <a:r>
              <a:rPr lang="en-US" dirty="0"/>
              <a:t>/</a:t>
            </a:r>
            <a:r>
              <a:rPr lang="en-US" dirty="0" err="1"/>
              <a:t>en</a:t>
            </a:r>
            <a:r>
              <a:rPr lang="en-US" dirty="0"/>
              <a:t>/</a:t>
            </a:r>
            <a:r>
              <a:rPr lang="en-US" dirty="0" err="1"/>
              <a:t>ranking_categories</a:t>
            </a:r>
            <a:endParaRPr lang="en-US" dirty="0"/>
          </a:p>
        </p:txBody>
      </p:sp>
      <p:sp>
        <p:nvSpPr>
          <p:cNvPr id="4" name="Slide Number Placeholder 3"/>
          <p:cNvSpPr>
            <a:spLocks noGrp="1"/>
          </p:cNvSpPr>
          <p:nvPr>
            <p:ph type="sldNum" sz="quarter" idx="10"/>
          </p:nvPr>
        </p:nvSpPr>
        <p:spPr/>
        <p:txBody>
          <a:bodyPr/>
          <a:lstStyle/>
          <a:p>
            <a:fld id="{BB6D38DD-AF93-9A4A-A336-39340BC39108}" type="slidenum">
              <a:rPr lang="en-US" smtClean="0"/>
              <a:t>8</a:t>
            </a:fld>
            <a:endParaRPr lang="en-US"/>
          </a:p>
        </p:txBody>
      </p:sp>
    </p:spTree>
    <p:extLst>
      <p:ext uri="{BB962C8B-B14F-4D97-AF65-F5344CB8AC3E}">
        <p14:creationId xmlns:p14="http://schemas.microsoft.com/office/powerpoint/2010/main" val="210876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towardsdatascience.com</a:t>
            </a:r>
            <a:r>
              <a:rPr lang="en-US" dirty="0"/>
              <a:t>/from-flatland-to-hog-heaven-the-four-lands-of-ekg-adoption-945571c09b67</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20</a:t>
            </a:fld>
            <a:endParaRPr lang="en-US"/>
          </a:p>
        </p:txBody>
      </p:sp>
    </p:spTree>
    <p:extLst>
      <p:ext uri="{BB962C8B-B14F-4D97-AF65-F5344CB8AC3E}">
        <p14:creationId xmlns:p14="http://schemas.microsoft.com/office/powerpoint/2010/main" val="339965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two regions of your data model:</a:t>
            </a:r>
          </a:p>
          <a:p>
            <a:pPr lvl="1"/>
            <a:r>
              <a:rPr lang="en-US" dirty="0"/>
              <a:t>The part of the world that you have modeled with precision.  We call this region the EKG region.</a:t>
            </a:r>
          </a:p>
          <a:p>
            <a:pPr lvl="1"/>
            <a:r>
              <a:rPr lang="en-US" dirty="0"/>
              <a:t>The part of the world that you have not modeled yet.  We call this the “region of chaos”</a:t>
            </a:r>
          </a:p>
          <a:p>
            <a:pPr lvl="1"/>
            <a:r>
              <a:rPr lang="en-US" dirty="0"/>
              <a:t>The border between the EKG and the region of chaos we will call “The Edge of Chaos”</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24</a:t>
            </a:fld>
            <a:endParaRPr lang="en-US"/>
          </a:p>
        </p:txBody>
      </p:sp>
    </p:spTree>
    <p:extLst>
      <p:ext uri="{BB962C8B-B14F-4D97-AF65-F5344CB8AC3E}">
        <p14:creationId xmlns:p14="http://schemas.microsoft.com/office/powerpoint/2010/main" val="141120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1AA27-3892-4360-B986-D6B124C223BF}" type="slidenum">
              <a:rPr lang="en-US" smtClean="0"/>
              <a:t>47</a:t>
            </a:fld>
            <a:endParaRPr lang="en-US"/>
          </a:p>
        </p:txBody>
      </p:sp>
    </p:spTree>
    <p:extLst>
      <p:ext uri="{BB962C8B-B14F-4D97-AF65-F5344CB8AC3E}">
        <p14:creationId xmlns:p14="http://schemas.microsoft.com/office/powerpoint/2010/main" val="204384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F2D0-C71A-0A47-A94B-F93DB89CC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990E86-F5BA-3743-BE7A-4461A947F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2BC79-0DA0-844C-B695-577C0DCF284A}"/>
              </a:ext>
            </a:extLst>
          </p:cNvPr>
          <p:cNvSpPr>
            <a:spLocks noGrp="1"/>
          </p:cNvSpPr>
          <p:nvPr>
            <p:ph type="dt" sz="half" idx="10"/>
          </p:nvPr>
        </p:nvSpPr>
        <p:spPr/>
        <p:txBody>
          <a:bodyPr/>
          <a:lstStyle/>
          <a:p>
            <a:fld id="{2B0D6BFE-46D4-C24E-9204-69FED389B6E2}" type="datetime1">
              <a:rPr lang="en-US" smtClean="0"/>
              <a:t>5/2/22</a:t>
            </a:fld>
            <a:endParaRPr lang="en-US"/>
          </a:p>
        </p:txBody>
      </p:sp>
      <p:sp>
        <p:nvSpPr>
          <p:cNvPr id="5" name="Footer Placeholder 4">
            <a:extLst>
              <a:ext uri="{FF2B5EF4-FFF2-40B4-BE49-F238E27FC236}">
                <a16:creationId xmlns:a16="http://schemas.microsoft.com/office/drawing/2014/main" id="{1D3553E6-403E-6542-99DC-EF02CC83EB7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176F21-A52D-FC4A-90C1-B4B38A9DC03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54989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FA5A-2BE7-EB43-A949-B786B5E2C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6BF54-E3C7-8D47-A851-7A0C452A6D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BC51C4-34E1-0846-A1A3-8E5AFCA7E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238C1-E875-FE43-8854-D9EA121AE067}"/>
              </a:ext>
            </a:extLst>
          </p:cNvPr>
          <p:cNvSpPr>
            <a:spLocks noGrp="1"/>
          </p:cNvSpPr>
          <p:nvPr>
            <p:ph type="dt" sz="half" idx="10"/>
          </p:nvPr>
        </p:nvSpPr>
        <p:spPr/>
        <p:txBody>
          <a:bodyPr/>
          <a:lstStyle/>
          <a:p>
            <a:fld id="{24BC7086-71CA-AB4E-83F1-7D5E225BD43E}" type="datetime1">
              <a:rPr lang="en-US" smtClean="0"/>
              <a:t>5/2/22</a:t>
            </a:fld>
            <a:endParaRPr lang="en-US"/>
          </a:p>
        </p:txBody>
      </p:sp>
      <p:sp>
        <p:nvSpPr>
          <p:cNvPr id="6" name="Footer Placeholder 5">
            <a:extLst>
              <a:ext uri="{FF2B5EF4-FFF2-40B4-BE49-F238E27FC236}">
                <a16:creationId xmlns:a16="http://schemas.microsoft.com/office/drawing/2014/main" id="{A1034B08-C4BE-5A47-A385-044D1D6A6ED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CA22EFF-1739-DD40-B3DB-5AD382372D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117687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5/2/22</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a:t>Use this space for one line subhead if needed</a:t>
            </a:r>
          </a:p>
        </p:txBody>
      </p:sp>
    </p:spTree>
    <p:extLst>
      <p:ext uri="{BB962C8B-B14F-4D97-AF65-F5344CB8AC3E}">
        <p14:creationId xmlns:p14="http://schemas.microsoft.com/office/powerpoint/2010/main" val="117620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4163-D20E-4848-8132-814AF77A8263}"/>
              </a:ext>
            </a:extLst>
          </p:cNvPr>
          <p:cNvSpPr>
            <a:spLocks noGrp="1"/>
          </p:cNvSpPr>
          <p:nvPr>
            <p:ph type="title"/>
          </p:nvPr>
        </p:nvSpPr>
        <p:spPr>
          <a:xfrm>
            <a:off x="510209" y="365126"/>
            <a:ext cx="10515600" cy="69249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E262048-F47A-F441-89AE-C525495BC959}"/>
              </a:ext>
            </a:extLst>
          </p:cNvPr>
          <p:cNvSpPr>
            <a:spLocks noGrp="1"/>
          </p:cNvSpPr>
          <p:nvPr>
            <p:ph idx="1"/>
          </p:nvPr>
        </p:nvSpPr>
        <p:spPr>
          <a:xfrm>
            <a:off x="510209" y="1386840"/>
            <a:ext cx="10843591" cy="479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85E8-FE70-E047-9112-C23EA2610E25}"/>
              </a:ext>
            </a:extLst>
          </p:cNvPr>
          <p:cNvSpPr>
            <a:spLocks noGrp="1"/>
          </p:cNvSpPr>
          <p:nvPr>
            <p:ph type="dt" sz="half" idx="10"/>
          </p:nvPr>
        </p:nvSpPr>
        <p:spPr/>
        <p:txBody>
          <a:bodyPr/>
          <a:lstStyle/>
          <a:p>
            <a:fld id="{0B9FFA7D-85FB-FB44-A9D1-D4C83F2CF2CB}" type="datetime1">
              <a:rPr lang="en-US" smtClean="0"/>
              <a:t>5/2/22</a:t>
            </a:fld>
            <a:endParaRPr lang="en-US"/>
          </a:p>
        </p:txBody>
      </p:sp>
      <p:sp>
        <p:nvSpPr>
          <p:cNvPr id="6" name="Slide Number Placeholder 5">
            <a:extLst>
              <a:ext uri="{FF2B5EF4-FFF2-40B4-BE49-F238E27FC236}">
                <a16:creationId xmlns:a16="http://schemas.microsoft.com/office/drawing/2014/main" id="{F5DA069D-026D-FC47-B386-C11B5BC01CDE}"/>
              </a:ext>
            </a:extLst>
          </p:cNvPr>
          <p:cNvSpPr>
            <a:spLocks noGrp="1"/>
          </p:cNvSpPr>
          <p:nvPr>
            <p:ph type="sldNum" sz="quarter" idx="12"/>
          </p:nvPr>
        </p:nvSpPr>
        <p:spPr/>
        <p:txBody>
          <a:bodyPr/>
          <a:lstStyle/>
          <a:p>
            <a:fld id="{7269E411-7D29-FF41-8363-58C7F0B695CE}" type="slidenum">
              <a:rPr lang="en-US" smtClean="0"/>
              <a:t>‹#›</a:t>
            </a:fld>
            <a:endParaRPr lang="en-US"/>
          </a:p>
        </p:txBody>
      </p:sp>
      <p:sp>
        <p:nvSpPr>
          <p:cNvPr id="7" name="Rectangle 6">
            <a:extLst>
              <a:ext uri="{FF2B5EF4-FFF2-40B4-BE49-F238E27FC236}">
                <a16:creationId xmlns:a16="http://schemas.microsoft.com/office/drawing/2014/main" id="{EDA5BAB5-DF2C-FFE9-E5A9-7AB58E776D7C}"/>
              </a:ext>
            </a:extLst>
          </p:cNvPr>
          <p:cNvSpPr/>
          <p:nvPr userDrawn="1"/>
        </p:nvSpPr>
        <p:spPr>
          <a:xfrm>
            <a:off x="510209" y="1057620"/>
            <a:ext cx="10843591" cy="75441"/>
          </a:xfrm>
          <a:prstGeom prst="rect">
            <a:avLst/>
          </a:prstGeom>
          <a:gradFill flip="none" rotWithShape="1">
            <a:gsLst>
              <a:gs pos="0">
                <a:schemeClr val="accent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7034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with ba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EBAD-2DC4-204D-9A1E-6639BE9D7CF6}"/>
              </a:ext>
            </a:extLst>
          </p:cNvPr>
          <p:cNvSpPr>
            <a:spLocks noGrp="1"/>
          </p:cNvSpPr>
          <p:nvPr>
            <p:ph type="title"/>
          </p:nvPr>
        </p:nvSpPr>
        <p:spPr>
          <a:xfrm>
            <a:off x="510209" y="365126"/>
            <a:ext cx="10843591" cy="692494"/>
          </a:xfrm>
        </p:spPr>
        <p:txBody>
          <a:bodyPr/>
          <a:lstStyle/>
          <a:p>
            <a:r>
              <a:rPr lang="en-US"/>
              <a:t>Click to edit Master title style</a:t>
            </a:r>
          </a:p>
        </p:txBody>
      </p:sp>
      <p:sp>
        <p:nvSpPr>
          <p:cNvPr id="3" name="Date Placeholder 2">
            <a:extLst>
              <a:ext uri="{FF2B5EF4-FFF2-40B4-BE49-F238E27FC236}">
                <a16:creationId xmlns:a16="http://schemas.microsoft.com/office/drawing/2014/main" id="{1931222A-0B5C-7F47-B996-C2D628C7F892}"/>
              </a:ext>
            </a:extLst>
          </p:cNvPr>
          <p:cNvSpPr>
            <a:spLocks noGrp="1"/>
          </p:cNvSpPr>
          <p:nvPr>
            <p:ph type="dt" sz="half" idx="10"/>
          </p:nvPr>
        </p:nvSpPr>
        <p:spPr/>
        <p:txBody>
          <a:bodyPr/>
          <a:lstStyle/>
          <a:p>
            <a:fld id="{DDD7C8AF-8254-0544-8413-AB14A8499619}" type="datetime1">
              <a:rPr lang="en-US" smtClean="0"/>
              <a:t>5/2/22</a:t>
            </a:fld>
            <a:endParaRPr lang="en-US"/>
          </a:p>
        </p:txBody>
      </p:sp>
      <p:sp>
        <p:nvSpPr>
          <p:cNvPr id="5" name="Slide Number Placeholder 4">
            <a:extLst>
              <a:ext uri="{FF2B5EF4-FFF2-40B4-BE49-F238E27FC236}">
                <a16:creationId xmlns:a16="http://schemas.microsoft.com/office/drawing/2014/main" id="{A89A4000-8D04-B34F-98C8-748FDEA88AFA}"/>
              </a:ext>
            </a:extLst>
          </p:cNvPr>
          <p:cNvSpPr>
            <a:spLocks noGrp="1"/>
          </p:cNvSpPr>
          <p:nvPr>
            <p:ph type="sldNum" sz="quarter" idx="12"/>
          </p:nvPr>
        </p:nvSpPr>
        <p:spPr/>
        <p:txBody>
          <a:bodyPr/>
          <a:lstStyle/>
          <a:p>
            <a:fld id="{7269E411-7D29-FF41-8363-58C7F0B695CE}" type="slidenum">
              <a:rPr lang="en-US" smtClean="0"/>
              <a:t>‹#›</a:t>
            </a:fld>
            <a:endParaRPr lang="en-US"/>
          </a:p>
        </p:txBody>
      </p:sp>
      <p:sp>
        <p:nvSpPr>
          <p:cNvPr id="6" name="Rectangle 5">
            <a:extLst>
              <a:ext uri="{FF2B5EF4-FFF2-40B4-BE49-F238E27FC236}">
                <a16:creationId xmlns:a16="http://schemas.microsoft.com/office/drawing/2014/main" id="{46202469-473C-EA06-6E75-5B40539A22E6}"/>
              </a:ext>
            </a:extLst>
          </p:cNvPr>
          <p:cNvSpPr/>
          <p:nvPr userDrawn="1"/>
        </p:nvSpPr>
        <p:spPr>
          <a:xfrm>
            <a:off x="510209" y="1057620"/>
            <a:ext cx="10843591" cy="75441"/>
          </a:xfrm>
          <a:prstGeom prst="rect">
            <a:avLst/>
          </a:prstGeom>
          <a:gradFill flip="none" rotWithShape="1">
            <a:gsLst>
              <a:gs pos="0">
                <a:schemeClr val="accent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074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EBAD-2DC4-204D-9A1E-6639BE9D7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31222A-0B5C-7F47-B996-C2D628C7F892}"/>
              </a:ext>
            </a:extLst>
          </p:cNvPr>
          <p:cNvSpPr>
            <a:spLocks noGrp="1"/>
          </p:cNvSpPr>
          <p:nvPr>
            <p:ph type="dt" sz="half" idx="10"/>
          </p:nvPr>
        </p:nvSpPr>
        <p:spPr/>
        <p:txBody>
          <a:bodyPr/>
          <a:lstStyle/>
          <a:p>
            <a:fld id="{DDD7C8AF-8254-0544-8413-AB14A8499619}" type="datetime1">
              <a:rPr lang="en-US" smtClean="0"/>
              <a:t>5/2/22</a:t>
            </a:fld>
            <a:endParaRPr lang="en-US"/>
          </a:p>
        </p:txBody>
      </p:sp>
      <p:sp>
        <p:nvSpPr>
          <p:cNvPr id="5" name="Slide Number Placeholder 4">
            <a:extLst>
              <a:ext uri="{FF2B5EF4-FFF2-40B4-BE49-F238E27FC236}">
                <a16:creationId xmlns:a16="http://schemas.microsoft.com/office/drawing/2014/main" id="{A89A4000-8D04-B34F-98C8-748FDEA88A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81056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E62F-2C03-4944-9893-5765D5992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B2FFC3-4980-D845-80C7-8B8F41F362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DE125-62A9-AD4C-B32E-7BD9268A5115}"/>
              </a:ext>
            </a:extLst>
          </p:cNvPr>
          <p:cNvSpPr>
            <a:spLocks noGrp="1"/>
          </p:cNvSpPr>
          <p:nvPr>
            <p:ph type="dt" sz="half" idx="10"/>
          </p:nvPr>
        </p:nvSpPr>
        <p:spPr/>
        <p:txBody>
          <a:bodyPr/>
          <a:lstStyle/>
          <a:p>
            <a:fld id="{196151F9-2A32-764C-8EF3-7CD7D0B450D8}" type="datetime1">
              <a:rPr lang="en-US" smtClean="0"/>
              <a:t>5/2/22</a:t>
            </a:fld>
            <a:endParaRPr lang="en-US"/>
          </a:p>
        </p:txBody>
      </p:sp>
      <p:sp>
        <p:nvSpPr>
          <p:cNvPr id="5" name="Footer Placeholder 4">
            <a:extLst>
              <a:ext uri="{FF2B5EF4-FFF2-40B4-BE49-F238E27FC236}">
                <a16:creationId xmlns:a16="http://schemas.microsoft.com/office/drawing/2014/main" id="{93ED99B4-1310-7641-9281-1235326653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D76C0CA-FF93-994F-B144-ADC3EC99BC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44620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5BE1-4FB4-6340-BC01-527717940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0FBBF3-F4BC-6A40-9960-69B718B9F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78D3B-65B8-6A46-9503-ABD2BA9C5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95A240-EC2B-634B-A8E4-33CDFF2131DC}"/>
              </a:ext>
            </a:extLst>
          </p:cNvPr>
          <p:cNvSpPr>
            <a:spLocks noGrp="1"/>
          </p:cNvSpPr>
          <p:nvPr>
            <p:ph type="dt" sz="half" idx="10"/>
          </p:nvPr>
        </p:nvSpPr>
        <p:spPr/>
        <p:txBody>
          <a:bodyPr/>
          <a:lstStyle/>
          <a:p>
            <a:fld id="{C9887BBF-38FB-E849-95CA-F8920E0C69E9}" type="datetime1">
              <a:rPr lang="en-US" smtClean="0"/>
              <a:t>5/2/22</a:t>
            </a:fld>
            <a:endParaRPr lang="en-US"/>
          </a:p>
        </p:txBody>
      </p:sp>
      <p:sp>
        <p:nvSpPr>
          <p:cNvPr id="7" name="Slide Number Placeholder 6">
            <a:extLst>
              <a:ext uri="{FF2B5EF4-FFF2-40B4-BE49-F238E27FC236}">
                <a16:creationId xmlns:a16="http://schemas.microsoft.com/office/drawing/2014/main" id="{DD4856C5-E0D4-4144-849C-E7451D1FD09F}"/>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69612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6C3-6BBE-294A-9D2A-E2637F7FF6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982523-F204-E144-89BB-20F22FD52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D19B7-7344-8241-8F17-7D0FD41259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48EF6-A3B7-CF48-8A00-6C0C5A2DF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FA5FEB-AECB-344F-97C4-BE0469CD0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1EB05-12D7-0E46-AB53-1537CFCDDDB6}"/>
              </a:ext>
            </a:extLst>
          </p:cNvPr>
          <p:cNvSpPr>
            <a:spLocks noGrp="1"/>
          </p:cNvSpPr>
          <p:nvPr>
            <p:ph type="dt" sz="half" idx="10"/>
          </p:nvPr>
        </p:nvSpPr>
        <p:spPr/>
        <p:txBody>
          <a:bodyPr/>
          <a:lstStyle/>
          <a:p>
            <a:fld id="{32376774-6612-3340-AA76-66022F1C0349}" type="datetime1">
              <a:rPr lang="en-US" smtClean="0"/>
              <a:t>5/2/22</a:t>
            </a:fld>
            <a:endParaRPr lang="en-US"/>
          </a:p>
        </p:txBody>
      </p:sp>
      <p:sp>
        <p:nvSpPr>
          <p:cNvPr id="9" name="Slide Number Placeholder 8">
            <a:extLst>
              <a:ext uri="{FF2B5EF4-FFF2-40B4-BE49-F238E27FC236}">
                <a16:creationId xmlns:a16="http://schemas.microsoft.com/office/drawing/2014/main" id="{5D45C109-C684-494F-8BA8-531022B7383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93323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E7574-C002-9743-98C5-4CA628DEF0ED}"/>
              </a:ext>
            </a:extLst>
          </p:cNvPr>
          <p:cNvSpPr>
            <a:spLocks noGrp="1"/>
          </p:cNvSpPr>
          <p:nvPr>
            <p:ph type="dt" sz="half" idx="10"/>
          </p:nvPr>
        </p:nvSpPr>
        <p:spPr/>
        <p:txBody>
          <a:bodyPr/>
          <a:lstStyle/>
          <a:p>
            <a:fld id="{B6177D00-4A33-8545-A014-1E74782871C7}" type="datetime1">
              <a:rPr lang="en-US" smtClean="0"/>
              <a:t>5/2/22</a:t>
            </a:fld>
            <a:endParaRPr lang="en-US"/>
          </a:p>
        </p:txBody>
      </p:sp>
      <p:sp>
        <p:nvSpPr>
          <p:cNvPr id="4" name="Slide Number Placeholder 3">
            <a:extLst>
              <a:ext uri="{FF2B5EF4-FFF2-40B4-BE49-F238E27FC236}">
                <a16:creationId xmlns:a16="http://schemas.microsoft.com/office/drawing/2014/main" id="{8A07714D-9678-1E4E-AC77-0997C89FEFE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16224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AA4-51C1-C845-BED0-81824458B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15E7AB-0B92-E746-BC49-FE4D384C3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606CC-0FC2-E74A-B1D5-350B5C396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D33E4-F24A-7C4D-9534-8A79BE41705A}"/>
              </a:ext>
            </a:extLst>
          </p:cNvPr>
          <p:cNvSpPr>
            <a:spLocks noGrp="1"/>
          </p:cNvSpPr>
          <p:nvPr>
            <p:ph type="dt" sz="half" idx="10"/>
          </p:nvPr>
        </p:nvSpPr>
        <p:spPr/>
        <p:txBody>
          <a:bodyPr/>
          <a:lstStyle/>
          <a:p>
            <a:fld id="{6B8C1DA2-7456-6545-A251-AB128B1B3740}" type="datetime1">
              <a:rPr lang="en-US" smtClean="0"/>
              <a:t>5/2/22</a:t>
            </a:fld>
            <a:endParaRPr lang="en-US"/>
          </a:p>
        </p:txBody>
      </p:sp>
      <p:sp>
        <p:nvSpPr>
          <p:cNvPr id="6" name="Footer Placeholder 5">
            <a:extLst>
              <a:ext uri="{FF2B5EF4-FFF2-40B4-BE49-F238E27FC236}">
                <a16:creationId xmlns:a16="http://schemas.microsoft.com/office/drawing/2014/main" id="{FD736B22-E4B5-C545-B378-4CAA6056BD3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6EBFD54-BC8D-4E44-811B-1B9911C691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4170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E3B46A-5EE9-E145-ACA3-800916F6EB76}"/>
              </a:ext>
            </a:extLst>
          </p:cNvPr>
          <p:cNvSpPr>
            <a:spLocks noGrp="1"/>
          </p:cNvSpPr>
          <p:nvPr>
            <p:ph type="title"/>
          </p:nvPr>
        </p:nvSpPr>
        <p:spPr>
          <a:xfrm>
            <a:off x="838200" y="365126"/>
            <a:ext cx="10515600" cy="6924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84C28E7-535F-1746-901A-4BB229C0AC1B}"/>
              </a:ext>
            </a:extLst>
          </p:cNvPr>
          <p:cNvSpPr>
            <a:spLocks noGrp="1"/>
          </p:cNvSpPr>
          <p:nvPr>
            <p:ph type="body" idx="1"/>
          </p:nvPr>
        </p:nvSpPr>
        <p:spPr>
          <a:xfrm>
            <a:off x="838200" y="1386840"/>
            <a:ext cx="10515600" cy="47901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E6202B-C80A-7144-BD3B-CC17AA74B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50306-8690-5443-BFD2-27996FC1F00C}" type="datetime1">
              <a:rPr lang="en-US" smtClean="0"/>
              <a:t>5/2/22</a:t>
            </a:fld>
            <a:endParaRPr lang="en-US"/>
          </a:p>
        </p:txBody>
      </p:sp>
      <p:sp>
        <p:nvSpPr>
          <p:cNvPr id="6" name="Slide Number Placeholder 5">
            <a:extLst>
              <a:ext uri="{FF2B5EF4-FFF2-40B4-BE49-F238E27FC236}">
                <a16:creationId xmlns:a16="http://schemas.microsoft.com/office/drawing/2014/main" id="{2788309D-5A83-144F-8245-F9BD49FCF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9E411-7D29-FF41-8363-58C7F0B695CE}" type="slidenum">
              <a:rPr lang="en-US" smtClean="0"/>
              <a:t>‹#›</a:t>
            </a:fld>
            <a:endParaRPr lang="en-US"/>
          </a:p>
        </p:txBody>
      </p:sp>
    </p:spTree>
    <p:extLst>
      <p:ext uri="{BB962C8B-B14F-4D97-AF65-F5344CB8AC3E}">
        <p14:creationId xmlns:p14="http://schemas.microsoft.com/office/powerpoint/2010/main" val="238738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60" r:id="rId4"/>
    <p:sldLayoutId id="2147483651" r:id="rId5"/>
    <p:sldLayoutId id="2147483652" r:id="rId6"/>
    <p:sldLayoutId id="2147483653" r:id="rId7"/>
    <p:sldLayoutId id="2147483655" r:id="rId8"/>
    <p:sldLayoutId id="2147483656" r:id="rId9"/>
    <p:sldLayoutId id="2147483657" r:id="rId10"/>
    <p:sldLayoutId id="2147483659" r:id="rId11"/>
  </p:sldLayoutIdLst>
  <p:hf hd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unsplash.com/@brunovdkraan?utm_source=medium&amp;utm_medium=referral" TargetMode="Externa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hyperlink" Target="https://unsplash.com/?utm_source=medium&amp;utm_medium=referral"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tiff"/><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9D37-6F30-C148-A5CF-F09581FCA063}"/>
              </a:ext>
            </a:extLst>
          </p:cNvPr>
          <p:cNvSpPr>
            <a:spLocks noGrp="1"/>
          </p:cNvSpPr>
          <p:nvPr>
            <p:ph type="ctrTitle"/>
          </p:nvPr>
        </p:nvSpPr>
        <p:spPr/>
        <p:txBody>
          <a:bodyPr/>
          <a:lstStyle/>
          <a:p>
            <a:r>
              <a:rPr lang="en-US" dirty="0"/>
              <a:t>Graph Systems Thinking Workshop</a:t>
            </a:r>
          </a:p>
        </p:txBody>
      </p:sp>
      <p:sp>
        <p:nvSpPr>
          <p:cNvPr id="3" name="Subtitle 2">
            <a:extLst>
              <a:ext uri="{FF2B5EF4-FFF2-40B4-BE49-F238E27FC236}">
                <a16:creationId xmlns:a16="http://schemas.microsoft.com/office/drawing/2014/main" id="{F6EE36A8-6D91-CE48-ADD8-C7832F11E4CD}"/>
              </a:ext>
            </a:extLst>
          </p:cNvPr>
          <p:cNvSpPr>
            <a:spLocks noGrp="1"/>
          </p:cNvSpPr>
          <p:nvPr>
            <p:ph type="subTitle" idx="1"/>
          </p:nvPr>
        </p:nvSpPr>
        <p:spPr/>
        <p:txBody>
          <a:bodyPr>
            <a:normAutofit lnSpcReduction="10000"/>
          </a:bodyPr>
          <a:lstStyle/>
          <a:p>
            <a:r>
              <a:rPr lang="en-US" dirty="0"/>
              <a:t>Using Systems Thinking to Guide Enterprise Knowledge Graph Adoption</a:t>
            </a:r>
          </a:p>
          <a:p>
            <a:r>
              <a:rPr lang="en-US" dirty="0"/>
              <a:t>Knowledge Graph Conference – April 2022</a:t>
            </a:r>
          </a:p>
          <a:p>
            <a:r>
              <a:rPr lang="en-US" dirty="0"/>
              <a:t>1pm to 5pm EST</a:t>
            </a:r>
          </a:p>
        </p:txBody>
      </p:sp>
      <p:sp>
        <p:nvSpPr>
          <p:cNvPr id="5" name="Slide Number Placeholder 4">
            <a:extLst>
              <a:ext uri="{FF2B5EF4-FFF2-40B4-BE49-F238E27FC236}">
                <a16:creationId xmlns:a16="http://schemas.microsoft.com/office/drawing/2014/main" id="{3463247B-8814-C741-9426-3974E26D33F8}"/>
              </a:ext>
            </a:extLst>
          </p:cNvPr>
          <p:cNvSpPr>
            <a:spLocks noGrp="1"/>
          </p:cNvSpPr>
          <p:nvPr>
            <p:ph type="sldNum" sz="quarter" idx="12"/>
          </p:nvPr>
        </p:nvSpPr>
        <p:spPr/>
        <p:txBody>
          <a:bodyPr/>
          <a:lstStyle/>
          <a:p>
            <a:fld id="{7269E411-7D29-FF41-8363-58C7F0B695CE}" type="slidenum">
              <a:rPr lang="en-US" smtClean="0"/>
              <a:t>1</a:t>
            </a:fld>
            <a:endParaRPr lang="en-US"/>
          </a:p>
        </p:txBody>
      </p:sp>
      <p:sp>
        <p:nvSpPr>
          <p:cNvPr id="6" name="TextBox 5">
            <a:extLst>
              <a:ext uri="{FF2B5EF4-FFF2-40B4-BE49-F238E27FC236}">
                <a16:creationId xmlns:a16="http://schemas.microsoft.com/office/drawing/2014/main" id="{4BF438C7-D26E-CF49-86A7-77EC02850EFA}"/>
              </a:ext>
            </a:extLst>
          </p:cNvPr>
          <p:cNvSpPr txBox="1"/>
          <p:nvPr/>
        </p:nvSpPr>
        <p:spPr>
          <a:xfrm>
            <a:off x="1018573" y="5735637"/>
            <a:ext cx="1519711" cy="369332"/>
          </a:xfrm>
          <a:prstGeom prst="rect">
            <a:avLst/>
          </a:prstGeom>
          <a:noFill/>
        </p:spPr>
        <p:txBody>
          <a:bodyPr wrap="none" rtlCol="0">
            <a:spAutoFit/>
          </a:bodyPr>
          <a:lstStyle/>
          <a:p>
            <a:r>
              <a:rPr lang="en-US" dirty="0"/>
              <a:t>Dan McCreary</a:t>
            </a:r>
          </a:p>
        </p:txBody>
      </p:sp>
      <p:pic>
        <p:nvPicPr>
          <p:cNvPr id="4" name="Picture 3">
            <a:extLst>
              <a:ext uri="{FF2B5EF4-FFF2-40B4-BE49-F238E27FC236}">
                <a16:creationId xmlns:a16="http://schemas.microsoft.com/office/drawing/2014/main" id="{1BD86721-67B1-664B-8AC6-5514EF056AD9}"/>
              </a:ext>
            </a:extLst>
          </p:cNvPr>
          <p:cNvPicPr>
            <a:picLocks noChangeAspect="1"/>
          </p:cNvPicPr>
          <p:nvPr/>
        </p:nvPicPr>
        <p:blipFill>
          <a:blip r:embed="rId2"/>
          <a:stretch>
            <a:fillRect/>
          </a:stretch>
        </p:blipFill>
        <p:spPr>
          <a:xfrm>
            <a:off x="393700" y="331788"/>
            <a:ext cx="2260600" cy="698500"/>
          </a:xfrm>
          <a:prstGeom prst="rect">
            <a:avLst/>
          </a:prstGeom>
        </p:spPr>
      </p:pic>
    </p:spTree>
    <p:extLst>
      <p:ext uri="{BB962C8B-B14F-4D97-AF65-F5344CB8AC3E}">
        <p14:creationId xmlns:p14="http://schemas.microsoft.com/office/powerpoint/2010/main" val="8279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21D0-67A0-6148-B113-D4B5B9C8AA4B}"/>
              </a:ext>
            </a:extLst>
          </p:cNvPr>
          <p:cNvSpPr>
            <a:spLocks noGrp="1"/>
          </p:cNvSpPr>
          <p:nvPr>
            <p:ph type="title"/>
          </p:nvPr>
        </p:nvSpPr>
        <p:spPr/>
        <p:txBody>
          <a:bodyPr>
            <a:normAutofit fontScale="90000"/>
          </a:bodyPr>
          <a:lstStyle/>
          <a:p>
            <a:r>
              <a:rPr lang="en-US" dirty="0"/>
              <a:t>Objectives for the Workshop</a:t>
            </a:r>
          </a:p>
        </p:txBody>
      </p:sp>
      <p:sp>
        <p:nvSpPr>
          <p:cNvPr id="3" name="Content Placeholder 2">
            <a:extLst>
              <a:ext uri="{FF2B5EF4-FFF2-40B4-BE49-F238E27FC236}">
                <a16:creationId xmlns:a16="http://schemas.microsoft.com/office/drawing/2014/main" id="{E924BCBF-33D8-7645-8287-69E2B3656F35}"/>
              </a:ext>
            </a:extLst>
          </p:cNvPr>
          <p:cNvSpPr>
            <a:spLocks noGrp="1"/>
          </p:cNvSpPr>
          <p:nvPr>
            <p:ph idx="1"/>
          </p:nvPr>
        </p:nvSpPr>
        <p:spPr/>
        <p:txBody>
          <a:bodyPr>
            <a:normAutofit fontScale="92500"/>
          </a:bodyPr>
          <a:lstStyle/>
          <a:p>
            <a:pPr fontAlgn="base"/>
            <a:r>
              <a:rPr lang="en-US" dirty="0"/>
              <a:t>Define the characteristics of an </a:t>
            </a:r>
            <a:r>
              <a:rPr lang="en-US" dirty="0">
                <a:solidFill>
                  <a:schemeClr val="accent2"/>
                </a:solidFill>
              </a:rPr>
              <a:t>Enterprise Knowledge Graph </a:t>
            </a:r>
            <a:r>
              <a:rPr lang="en-US" dirty="0"/>
              <a:t>(EKG)</a:t>
            </a:r>
          </a:p>
          <a:p>
            <a:pPr fontAlgn="base"/>
            <a:r>
              <a:rPr lang="en-US" dirty="0"/>
              <a:t>Allow participants to understand how EKG data modeling processes determine what is stored in an enterprise knowledge graph</a:t>
            </a:r>
          </a:p>
          <a:p>
            <a:pPr fontAlgn="base"/>
            <a:r>
              <a:rPr lang="en-US" dirty="0"/>
              <a:t>Learn the fundamentals of </a:t>
            </a:r>
            <a:r>
              <a:rPr lang="en-US" dirty="0">
                <a:solidFill>
                  <a:schemeClr val="accent2"/>
                </a:solidFill>
              </a:rPr>
              <a:t>Systems Thinking </a:t>
            </a:r>
            <a:r>
              <a:rPr lang="en-US" dirty="0"/>
              <a:t>and how large graph models help us with Systems Thinking</a:t>
            </a:r>
          </a:p>
          <a:p>
            <a:pPr fontAlgn="base"/>
            <a:r>
              <a:rPr lang="en-US" dirty="0"/>
              <a:t>See the role of time in data models (temporal modeling)</a:t>
            </a:r>
          </a:p>
          <a:p>
            <a:pPr fontAlgn="base"/>
            <a:r>
              <a:rPr lang="en-US" dirty="0"/>
              <a:t>How to align the EKG data model with enterprise strategy (lower costs, increase revenue, increase agility)</a:t>
            </a:r>
          </a:p>
          <a:p>
            <a:pPr fontAlgn="base"/>
            <a:r>
              <a:rPr lang="en-US" dirty="0"/>
              <a:t>Learn how to predict the value of insights as you connect more systems together</a:t>
            </a:r>
          </a:p>
          <a:p>
            <a:endParaRPr lang="en-US" dirty="0"/>
          </a:p>
        </p:txBody>
      </p:sp>
      <p:sp>
        <p:nvSpPr>
          <p:cNvPr id="5" name="Slide Number Placeholder 4">
            <a:extLst>
              <a:ext uri="{FF2B5EF4-FFF2-40B4-BE49-F238E27FC236}">
                <a16:creationId xmlns:a16="http://schemas.microsoft.com/office/drawing/2014/main" id="{FC629F5B-2D6D-FC40-80C1-DFD2885B2E8A}"/>
              </a:ext>
            </a:extLst>
          </p:cNvPr>
          <p:cNvSpPr>
            <a:spLocks noGrp="1"/>
          </p:cNvSpPr>
          <p:nvPr>
            <p:ph type="sldNum" sz="quarter" idx="12"/>
          </p:nvPr>
        </p:nvSpPr>
        <p:spPr/>
        <p:txBody>
          <a:bodyPr/>
          <a:lstStyle/>
          <a:p>
            <a:fld id="{7269E411-7D29-FF41-8363-58C7F0B695CE}" type="slidenum">
              <a:rPr lang="en-US" smtClean="0"/>
              <a:t>10</a:t>
            </a:fld>
            <a:endParaRPr lang="en-US"/>
          </a:p>
        </p:txBody>
      </p:sp>
    </p:spTree>
    <p:extLst>
      <p:ext uri="{BB962C8B-B14F-4D97-AF65-F5344CB8AC3E}">
        <p14:creationId xmlns:p14="http://schemas.microsoft.com/office/powerpoint/2010/main" val="4028637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028B-AB10-FC42-BB54-4D34DF3CF850}"/>
              </a:ext>
            </a:extLst>
          </p:cNvPr>
          <p:cNvSpPr>
            <a:spLocks noGrp="1"/>
          </p:cNvSpPr>
          <p:nvPr>
            <p:ph type="title"/>
          </p:nvPr>
        </p:nvSpPr>
        <p:spPr/>
        <p:txBody>
          <a:bodyPr>
            <a:normAutofit fontScale="90000"/>
          </a:bodyPr>
          <a:lstStyle/>
          <a:p>
            <a:r>
              <a:rPr lang="en-US" dirty="0"/>
              <a:t>Outline for the Workshop</a:t>
            </a:r>
          </a:p>
        </p:txBody>
      </p:sp>
      <p:sp>
        <p:nvSpPr>
          <p:cNvPr id="3" name="Content Placeholder 2">
            <a:extLst>
              <a:ext uri="{FF2B5EF4-FFF2-40B4-BE49-F238E27FC236}">
                <a16:creationId xmlns:a16="http://schemas.microsoft.com/office/drawing/2014/main" id="{B919686F-37FB-2E41-9942-7A5EB33AB70D}"/>
              </a:ext>
            </a:extLst>
          </p:cNvPr>
          <p:cNvSpPr>
            <a:spLocks noGrp="1"/>
          </p:cNvSpPr>
          <p:nvPr>
            <p:ph idx="1"/>
          </p:nvPr>
        </p:nvSpPr>
        <p:spPr>
          <a:xfrm>
            <a:off x="725557" y="1566227"/>
            <a:ext cx="10628243" cy="4790123"/>
          </a:xfrm>
        </p:spPr>
        <p:txBody>
          <a:bodyPr>
            <a:normAutofit fontScale="92500" lnSpcReduction="20000"/>
          </a:bodyPr>
          <a:lstStyle/>
          <a:p>
            <a:r>
              <a:rPr lang="en-US" dirty="0"/>
              <a:t>What is an Enterprise Knowledge Graph?</a:t>
            </a:r>
          </a:p>
          <a:p>
            <a:r>
              <a:rPr lang="en-US" dirty="0"/>
              <a:t>What is Systems Thinking?</a:t>
            </a:r>
          </a:p>
          <a:p>
            <a:r>
              <a:rPr lang="en-US" dirty="0"/>
              <a:t>What are predictive graph models?</a:t>
            </a:r>
          </a:p>
          <a:p>
            <a:r>
              <a:rPr lang="en-US" dirty="0"/>
              <a:t>What are feedback loops?</a:t>
            </a:r>
          </a:p>
          <a:p>
            <a:r>
              <a:rPr lang="en-US" dirty="0"/>
              <a:t>What are externalities?</a:t>
            </a:r>
          </a:p>
          <a:p>
            <a:r>
              <a:rPr lang="en-US" dirty="0"/>
              <a:t>How do we look for unintended consequences?</a:t>
            </a:r>
          </a:p>
          <a:p>
            <a:r>
              <a:rPr lang="en-US" dirty="0"/>
              <a:t>How do we decide what new data to model?</a:t>
            </a:r>
          </a:p>
          <a:p>
            <a:r>
              <a:rPr lang="en-US" dirty="0"/>
              <a:t>How do large, diverse connected datasets change the way we think?</a:t>
            </a:r>
          </a:p>
          <a:p>
            <a:r>
              <a:rPr lang="en-US" dirty="0"/>
              <a:t>What new insights can we discover?</a:t>
            </a:r>
          </a:p>
          <a:p>
            <a:r>
              <a:rPr lang="en-US" dirty="0"/>
              <a:t>How do we decide what datasets can provide the most value to our system?</a:t>
            </a:r>
            <a:br>
              <a:rPr lang="en-US" dirty="0"/>
            </a:br>
            <a:endParaRPr lang="en-US" dirty="0"/>
          </a:p>
        </p:txBody>
      </p:sp>
      <p:sp>
        <p:nvSpPr>
          <p:cNvPr id="4" name="Slide Number Placeholder 3">
            <a:extLst>
              <a:ext uri="{FF2B5EF4-FFF2-40B4-BE49-F238E27FC236}">
                <a16:creationId xmlns:a16="http://schemas.microsoft.com/office/drawing/2014/main" id="{7F4622ED-BB1E-4B49-937A-CC08C1837D8D}"/>
              </a:ext>
            </a:extLst>
          </p:cNvPr>
          <p:cNvSpPr>
            <a:spLocks noGrp="1"/>
          </p:cNvSpPr>
          <p:nvPr>
            <p:ph type="sldNum" sz="quarter" idx="12"/>
          </p:nvPr>
        </p:nvSpPr>
        <p:spPr/>
        <p:txBody>
          <a:bodyPr/>
          <a:lstStyle/>
          <a:p>
            <a:fld id="{7269E411-7D29-FF41-8363-58C7F0B695CE}" type="slidenum">
              <a:rPr lang="en-US" smtClean="0"/>
              <a:t>11</a:t>
            </a:fld>
            <a:endParaRPr lang="en-US"/>
          </a:p>
        </p:txBody>
      </p:sp>
    </p:spTree>
    <p:extLst>
      <p:ext uri="{BB962C8B-B14F-4D97-AF65-F5344CB8AC3E}">
        <p14:creationId xmlns:p14="http://schemas.microsoft.com/office/powerpoint/2010/main" val="161457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3ECB-8986-DB49-9E9C-E57DA32A25DB}"/>
              </a:ext>
            </a:extLst>
          </p:cNvPr>
          <p:cNvSpPr>
            <a:spLocks noGrp="1"/>
          </p:cNvSpPr>
          <p:nvPr>
            <p:ph type="title"/>
          </p:nvPr>
        </p:nvSpPr>
        <p:spPr/>
        <p:txBody>
          <a:bodyPr>
            <a:normAutofit fontScale="90000"/>
          </a:bodyPr>
          <a:lstStyle/>
          <a:p>
            <a:r>
              <a:rPr lang="en-US" dirty="0"/>
              <a:t>Workshop Philosophy</a:t>
            </a:r>
          </a:p>
        </p:txBody>
      </p:sp>
      <p:sp>
        <p:nvSpPr>
          <p:cNvPr id="3" name="Content Placeholder 2">
            <a:extLst>
              <a:ext uri="{FF2B5EF4-FFF2-40B4-BE49-F238E27FC236}">
                <a16:creationId xmlns:a16="http://schemas.microsoft.com/office/drawing/2014/main" id="{22D54AD9-DBE6-CB4F-A33E-1F0FA53B63E1}"/>
              </a:ext>
            </a:extLst>
          </p:cNvPr>
          <p:cNvSpPr>
            <a:spLocks noGrp="1"/>
          </p:cNvSpPr>
          <p:nvPr>
            <p:ph idx="1"/>
          </p:nvPr>
        </p:nvSpPr>
        <p:spPr/>
        <p:txBody>
          <a:bodyPr>
            <a:normAutofit/>
          </a:bodyPr>
          <a:lstStyle/>
          <a:p>
            <a:r>
              <a:rPr lang="en-US" sz="3600" dirty="0"/>
              <a:t>1/3 lecture – light introduction</a:t>
            </a:r>
          </a:p>
          <a:p>
            <a:r>
              <a:rPr lang="en-US" sz="3600" dirty="0"/>
              <a:t>1/3 trying out systems thinking on your challenges</a:t>
            </a:r>
          </a:p>
          <a:p>
            <a:r>
              <a:rPr lang="en-US" sz="3600" dirty="0"/>
              <a:t>1/3 shared analysis of what worked/what did not work</a:t>
            </a:r>
          </a:p>
          <a:p>
            <a:pPr marL="0" indent="0">
              <a:buNone/>
            </a:pPr>
            <a:br>
              <a:rPr lang="en-US" sz="3600" dirty="0"/>
            </a:br>
            <a:r>
              <a:rPr lang="en-US" sz="3600" dirty="0"/>
              <a:t>There are no right answers, only trade offs</a:t>
            </a:r>
          </a:p>
        </p:txBody>
      </p:sp>
      <p:sp>
        <p:nvSpPr>
          <p:cNvPr id="5" name="Slide Number Placeholder 4">
            <a:extLst>
              <a:ext uri="{FF2B5EF4-FFF2-40B4-BE49-F238E27FC236}">
                <a16:creationId xmlns:a16="http://schemas.microsoft.com/office/drawing/2014/main" id="{8AFBABB4-3CCD-EE41-930F-4CEA05C74CC0}"/>
              </a:ext>
            </a:extLst>
          </p:cNvPr>
          <p:cNvSpPr>
            <a:spLocks noGrp="1"/>
          </p:cNvSpPr>
          <p:nvPr>
            <p:ph type="sldNum" sz="quarter" idx="12"/>
          </p:nvPr>
        </p:nvSpPr>
        <p:spPr/>
        <p:txBody>
          <a:bodyPr/>
          <a:lstStyle/>
          <a:p>
            <a:fld id="{7269E411-7D29-FF41-8363-58C7F0B695CE}" type="slidenum">
              <a:rPr lang="en-US" smtClean="0"/>
              <a:t>12</a:t>
            </a:fld>
            <a:endParaRPr lang="en-US"/>
          </a:p>
        </p:txBody>
      </p:sp>
    </p:spTree>
    <p:extLst>
      <p:ext uri="{BB962C8B-B14F-4D97-AF65-F5344CB8AC3E}">
        <p14:creationId xmlns:p14="http://schemas.microsoft.com/office/powerpoint/2010/main" val="122121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9C0B-5CCB-0A46-B157-3799318DA011}"/>
              </a:ext>
            </a:extLst>
          </p:cNvPr>
          <p:cNvSpPr>
            <a:spLocks noGrp="1"/>
          </p:cNvSpPr>
          <p:nvPr>
            <p:ph type="title"/>
          </p:nvPr>
        </p:nvSpPr>
        <p:spPr/>
        <p:txBody>
          <a:bodyPr>
            <a:normAutofit fontScale="90000"/>
          </a:bodyPr>
          <a:lstStyle/>
          <a:p>
            <a:r>
              <a:rPr lang="en-US" dirty="0"/>
              <a:t>Terminology</a:t>
            </a:r>
          </a:p>
        </p:txBody>
      </p:sp>
      <p:sp>
        <p:nvSpPr>
          <p:cNvPr id="4" name="Slide Number Placeholder 3">
            <a:extLst>
              <a:ext uri="{FF2B5EF4-FFF2-40B4-BE49-F238E27FC236}">
                <a16:creationId xmlns:a16="http://schemas.microsoft.com/office/drawing/2014/main" id="{94292FA0-CA6C-6F41-9920-4CE06339E13C}"/>
              </a:ext>
            </a:extLst>
          </p:cNvPr>
          <p:cNvSpPr>
            <a:spLocks noGrp="1"/>
          </p:cNvSpPr>
          <p:nvPr>
            <p:ph type="sldNum" sz="quarter" idx="12"/>
          </p:nvPr>
        </p:nvSpPr>
        <p:spPr/>
        <p:txBody>
          <a:bodyPr/>
          <a:lstStyle/>
          <a:p>
            <a:fld id="{7269E411-7D29-FF41-8363-58C7F0B695CE}" type="slidenum">
              <a:rPr lang="en-US" smtClean="0"/>
              <a:t>13</a:t>
            </a:fld>
            <a:endParaRPr lang="en-US"/>
          </a:p>
        </p:txBody>
      </p:sp>
      <p:pic>
        <p:nvPicPr>
          <p:cNvPr id="6" name="Picture 5" descr="A picture containing text, accessory, newspaper&#10;&#10;Description automatically generated">
            <a:extLst>
              <a:ext uri="{FF2B5EF4-FFF2-40B4-BE49-F238E27FC236}">
                <a16:creationId xmlns:a16="http://schemas.microsoft.com/office/drawing/2014/main" id="{F3B3BE3F-66BB-A943-A5FB-4B8215B05B11}"/>
              </a:ext>
            </a:extLst>
          </p:cNvPr>
          <p:cNvPicPr>
            <a:picLocks noChangeAspect="1"/>
          </p:cNvPicPr>
          <p:nvPr/>
        </p:nvPicPr>
        <p:blipFill>
          <a:blip r:embed="rId2"/>
          <a:stretch>
            <a:fillRect/>
          </a:stretch>
        </p:blipFill>
        <p:spPr>
          <a:xfrm>
            <a:off x="3249049" y="1430981"/>
            <a:ext cx="4583509" cy="4552007"/>
          </a:xfrm>
          <a:prstGeom prst="rect">
            <a:avLst/>
          </a:prstGeom>
        </p:spPr>
      </p:pic>
      <p:sp>
        <p:nvSpPr>
          <p:cNvPr id="8" name="TextBox 7">
            <a:extLst>
              <a:ext uri="{FF2B5EF4-FFF2-40B4-BE49-F238E27FC236}">
                <a16:creationId xmlns:a16="http://schemas.microsoft.com/office/drawing/2014/main" id="{659F3F69-05D5-C945-8859-BF64007799D1}"/>
              </a:ext>
            </a:extLst>
          </p:cNvPr>
          <p:cNvSpPr txBox="1"/>
          <p:nvPr/>
        </p:nvSpPr>
        <p:spPr>
          <a:xfrm>
            <a:off x="2764801" y="6123542"/>
            <a:ext cx="5988627" cy="369332"/>
          </a:xfrm>
          <a:prstGeom prst="rect">
            <a:avLst/>
          </a:prstGeom>
          <a:noFill/>
        </p:spPr>
        <p:txBody>
          <a:bodyPr wrap="none" rtlCol="0">
            <a:spAutoFit/>
          </a:bodyPr>
          <a:lstStyle/>
          <a:p>
            <a:r>
              <a:rPr lang="en-US" dirty="0"/>
              <a:t>https://</a:t>
            </a:r>
            <a:r>
              <a:rPr lang="en-US" dirty="0" err="1"/>
              <a:t>dmccreary.github.io</a:t>
            </a:r>
            <a:r>
              <a:rPr lang="en-US" dirty="0"/>
              <a:t>/graph-systems-thinking/glossary/</a:t>
            </a:r>
          </a:p>
        </p:txBody>
      </p:sp>
    </p:spTree>
    <p:extLst>
      <p:ext uri="{BB962C8B-B14F-4D97-AF65-F5344CB8AC3E}">
        <p14:creationId xmlns:p14="http://schemas.microsoft.com/office/powerpoint/2010/main" val="682344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D922-CF47-5343-82B8-037AD8593A78}"/>
              </a:ext>
            </a:extLst>
          </p:cNvPr>
          <p:cNvSpPr>
            <a:spLocks noGrp="1"/>
          </p:cNvSpPr>
          <p:nvPr>
            <p:ph type="title"/>
          </p:nvPr>
        </p:nvSpPr>
        <p:spPr/>
        <p:txBody>
          <a:bodyPr>
            <a:normAutofit fontScale="90000"/>
          </a:bodyPr>
          <a:lstStyle/>
          <a:p>
            <a:r>
              <a:rPr lang="en-US" dirty="0"/>
              <a:t>Assumptions</a:t>
            </a:r>
          </a:p>
        </p:txBody>
      </p:sp>
      <p:sp>
        <p:nvSpPr>
          <p:cNvPr id="3" name="Content Placeholder 2">
            <a:extLst>
              <a:ext uri="{FF2B5EF4-FFF2-40B4-BE49-F238E27FC236}">
                <a16:creationId xmlns:a16="http://schemas.microsoft.com/office/drawing/2014/main" id="{D87B4373-D08F-334F-BD65-8F282F92D9E5}"/>
              </a:ext>
            </a:extLst>
          </p:cNvPr>
          <p:cNvSpPr>
            <a:spLocks noGrp="1"/>
          </p:cNvSpPr>
          <p:nvPr>
            <p:ph idx="1"/>
          </p:nvPr>
        </p:nvSpPr>
        <p:spPr/>
        <p:txBody>
          <a:bodyPr/>
          <a:lstStyle/>
          <a:p>
            <a:r>
              <a:rPr lang="en-US" dirty="0"/>
              <a:t>Enterprise Knowledge Graphs (EKGs) are going to become a central force in organizational dynamics</a:t>
            </a:r>
          </a:p>
          <a:p>
            <a:r>
              <a:rPr lang="en-US" dirty="0"/>
              <a:t>They are becoming the Central Nervous System (CNS) of organizations</a:t>
            </a:r>
          </a:p>
          <a:p>
            <a:r>
              <a:rPr lang="en-US" dirty="0"/>
              <a:t>We need tools to manage the adoption and growth of EKGs</a:t>
            </a:r>
          </a:p>
          <a:p>
            <a:r>
              <a:rPr lang="en-US" i="1" dirty="0"/>
              <a:t>Systems Thinking </a:t>
            </a:r>
            <a:r>
              <a:rPr lang="en-US" dirty="0"/>
              <a:t>is an appropriate tool to help us guide EKG Growth</a:t>
            </a:r>
          </a:p>
        </p:txBody>
      </p:sp>
      <p:sp>
        <p:nvSpPr>
          <p:cNvPr id="5" name="Slide Number Placeholder 4">
            <a:extLst>
              <a:ext uri="{FF2B5EF4-FFF2-40B4-BE49-F238E27FC236}">
                <a16:creationId xmlns:a16="http://schemas.microsoft.com/office/drawing/2014/main" id="{9AFCE81C-17F8-9B46-B025-43A96F5FC358}"/>
              </a:ext>
            </a:extLst>
          </p:cNvPr>
          <p:cNvSpPr>
            <a:spLocks noGrp="1"/>
          </p:cNvSpPr>
          <p:nvPr>
            <p:ph type="sldNum" sz="quarter" idx="12"/>
          </p:nvPr>
        </p:nvSpPr>
        <p:spPr/>
        <p:txBody>
          <a:bodyPr/>
          <a:lstStyle/>
          <a:p>
            <a:fld id="{7269E411-7D29-FF41-8363-58C7F0B695CE}" type="slidenum">
              <a:rPr lang="en-US" smtClean="0"/>
              <a:t>14</a:t>
            </a:fld>
            <a:endParaRPr lang="en-US"/>
          </a:p>
        </p:txBody>
      </p:sp>
    </p:spTree>
    <p:extLst>
      <p:ext uri="{BB962C8B-B14F-4D97-AF65-F5344CB8AC3E}">
        <p14:creationId xmlns:p14="http://schemas.microsoft.com/office/powerpoint/2010/main" val="248177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FEAB-F9BF-6F45-B11C-BDA5367F3B60}"/>
              </a:ext>
            </a:extLst>
          </p:cNvPr>
          <p:cNvSpPr>
            <a:spLocks noGrp="1"/>
          </p:cNvSpPr>
          <p:nvPr>
            <p:ph type="title"/>
          </p:nvPr>
        </p:nvSpPr>
        <p:spPr/>
        <p:txBody>
          <a:bodyPr>
            <a:noAutofit/>
          </a:bodyPr>
          <a:lstStyle/>
          <a:p>
            <a:r>
              <a:rPr lang="en-US" sz="3600" dirty="0"/>
              <a:t>Definition of an </a:t>
            </a:r>
            <a:r>
              <a:rPr lang="en-US" sz="3600" dirty="0">
                <a:solidFill>
                  <a:schemeClr val="accent2"/>
                </a:solidFill>
              </a:rPr>
              <a:t>Enterprise </a:t>
            </a:r>
            <a:r>
              <a:rPr lang="en-US" sz="3600" dirty="0"/>
              <a:t>Knowledge Graph</a:t>
            </a:r>
          </a:p>
        </p:txBody>
      </p:sp>
      <p:sp>
        <p:nvSpPr>
          <p:cNvPr id="3" name="Content Placeholder 2">
            <a:extLst>
              <a:ext uri="{FF2B5EF4-FFF2-40B4-BE49-F238E27FC236}">
                <a16:creationId xmlns:a16="http://schemas.microsoft.com/office/drawing/2014/main" id="{1E66374A-E881-0042-BCEE-CDBC9333CEF8}"/>
              </a:ext>
            </a:extLst>
          </p:cNvPr>
          <p:cNvSpPr>
            <a:spLocks noGrp="1"/>
          </p:cNvSpPr>
          <p:nvPr>
            <p:ph idx="1"/>
          </p:nvPr>
        </p:nvSpPr>
        <p:spPr>
          <a:xfrm>
            <a:off x="725555" y="4536276"/>
            <a:ext cx="10628243" cy="1820074"/>
          </a:xfrm>
        </p:spPr>
        <p:txBody>
          <a:bodyPr>
            <a:normAutofit lnSpcReduction="10000"/>
          </a:bodyPr>
          <a:lstStyle/>
          <a:p>
            <a:pPr marL="0" indent="0">
              <a:buNone/>
            </a:pPr>
            <a:r>
              <a:rPr lang="en-US" dirty="0"/>
              <a:t>An Enterprise Knowledge Graph (EKG) is a type of graph database designed to </a:t>
            </a:r>
            <a:r>
              <a:rPr lang="en-US" b="1" dirty="0"/>
              <a:t>scale-out</a:t>
            </a:r>
            <a:r>
              <a:rPr lang="en-US" dirty="0"/>
              <a:t> to meet large organizations' demanding requirements to store diverse forms of connected knowledge.</a:t>
            </a:r>
            <a:br>
              <a:rPr lang="en-US" dirty="0"/>
            </a:br>
            <a:endParaRPr lang="en-US" dirty="0"/>
          </a:p>
        </p:txBody>
      </p:sp>
      <p:sp>
        <p:nvSpPr>
          <p:cNvPr id="4" name="Slide Number Placeholder 3">
            <a:extLst>
              <a:ext uri="{FF2B5EF4-FFF2-40B4-BE49-F238E27FC236}">
                <a16:creationId xmlns:a16="http://schemas.microsoft.com/office/drawing/2014/main" id="{79A14D08-2245-7343-A7E3-7DE9EBBB1FCE}"/>
              </a:ext>
            </a:extLst>
          </p:cNvPr>
          <p:cNvSpPr>
            <a:spLocks noGrp="1"/>
          </p:cNvSpPr>
          <p:nvPr>
            <p:ph type="sldNum" sz="quarter" idx="12"/>
          </p:nvPr>
        </p:nvSpPr>
        <p:spPr/>
        <p:txBody>
          <a:bodyPr/>
          <a:lstStyle/>
          <a:p>
            <a:fld id="{7269E411-7D29-FF41-8363-58C7F0B695CE}" type="slidenum">
              <a:rPr lang="en-US" smtClean="0"/>
              <a:t>15</a:t>
            </a:fld>
            <a:endParaRPr lang="en-US"/>
          </a:p>
        </p:txBody>
      </p:sp>
      <p:pic>
        <p:nvPicPr>
          <p:cNvPr id="2050" name="Picture 2">
            <a:extLst>
              <a:ext uri="{FF2B5EF4-FFF2-40B4-BE49-F238E27FC236}">
                <a16:creationId xmlns:a16="http://schemas.microsoft.com/office/drawing/2014/main" id="{DAB03F86-3095-084A-8BB9-E92F4A2C14C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288069" y="1469801"/>
            <a:ext cx="9503217" cy="247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988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CF36-8809-5A40-8FE6-B26E9659D6CD}"/>
              </a:ext>
            </a:extLst>
          </p:cNvPr>
          <p:cNvSpPr>
            <a:spLocks noGrp="1"/>
          </p:cNvSpPr>
          <p:nvPr>
            <p:ph type="title"/>
          </p:nvPr>
        </p:nvSpPr>
        <p:spPr/>
        <p:txBody>
          <a:bodyPr>
            <a:normAutofit fontScale="90000"/>
          </a:bodyPr>
          <a:lstStyle/>
          <a:p>
            <a:r>
              <a:rPr lang="en-US" dirty="0"/>
              <a:t>Seven Measure of Scale-out Graphs</a:t>
            </a:r>
          </a:p>
        </p:txBody>
      </p:sp>
      <p:sp>
        <p:nvSpPr>
          <p:cNvPr id="3" name="Content Placeholder 2">
            <a:extLst>
              <a:ext uri="{FF2B5EF4-FFF2-40B4-BE49-F238E27FC236}">
                <a16:creationId xmlns:a16="http://schemas.microsoft.com/office/drawing/2014/main" id="{2508002A-0E2C-0D45-B174-CA8A4B4D2B30}"/>
              </a:ext>
            </a:extLst>
          </p:cNvPr>
          <p:cNvSpPr>
            <a:spLocks noGrp="1"/>
          </p:cNvSpPr>
          <p:nvPr>
            <p:ph idx="1"/>
          </p:nvPr>
        </p:nvSpPr>
        <p:spPr>
          <a:xfrm>
            <a:off x="561560" y="1476534"/>
            <a:ext cx="10628243" cy="4790123"/>
          </a:xfrm>
        </p:spPr>
        <p:txBody>
          <a:bodyPr>
            <a:normAutofit fontScale="77500" lnSpcReduction="20000"/>
          </a:bodyPr>
          <a:lstStyle/>
          <a:p>
            <a:pPr marL="514350" indent="-514350">
              <a:buFont typeface="+mj-lt"/>
              <a:buAutoNum type="arabicPeriod"/>
            </a:pPr>
            <a:r>
              <a:rPr lang="en-US" b="1" dirty="0"/>
              <a:t>Scale-out data size</a:t>
            </a:r>
            <a:r>
              <a:rPr lang="en-US" dirty="0"/>
              <a:t> — adding more RAM, SSD, and spinning disk should not interrupt services</a:t>
            </a:r>
          </a:p>
          <a:p>
            <a:pPr marL="514350" indent="-514350">
              <a:buFont typeface="+mj-lt"/>
              <a:buAutoNum type="arabicPeriod"/>
            </a:pPr>
            <a:r>
              <a:rPr lang="en-US" b="1" dirty="0"/>
              <a:t>Scale-out compute</a:t>
            </a:r>
            <a:r>
              <a:rPr lang="en-US" dirty="0"/>
              <a:t> — adding additional CPUs should be possible without service interruption</a:t>
            </a:r>
          </a:p>
          <a:p>
            <a:pPr marL="514350" indent="-514350">
              <a:buFont typeface="+mj-lt"/>
              <a:buAutoNum type="arabicPeriod"/>
            </a:pPr>
            <a:r>
              <a:rPr lang="en-US" b="1" dirty="0"/>
              <a:t>Scale-out security</a:t>
            </a:r>
            <a:r>
              <a:rPr lang="en-US" dirty="0"/>
              <a:t> — adding more projects with more roles and more users should not impact system performance</a:t>
            </a:r>
          </a:p>
          <a:p>
            <a:pPr marL="514350" indent="-514350">
              <a:buFont typeface="+mj-lt"/>
              <a:buAutoNum type="arabicPeriod"/>
            </a:pPr>
            <a:r>
              <a:rPr lang="en-US" b="1" dirty="0"/>
              <a:t>Scale-out manageability</a:t>
            </a:r>
            <a:r>
              <a:rPr lang="en-US" dirty="0"/>
              <a:t> — monitoring the continual performance of 100s of applications executing thousands of graph queries is a complex process.</a:t>
            </a:r>
          </a:p>
          <a:p>
            <a:pPr marL="514350" indent="-514350">
              <a:buFont typeface="+mj-lt"/>
              <a:buAutoNum type="arabicPeriod"/>
            </a:pPr>
            <a:r>
              <a:rPr lang="en-US" b="1" dirty="0"/>
              <a:t>Scale-out data quality</a:t>
            </a:r>
            <a:r>
              <a:rPr lang="en-US" dirty="0"/>
              <a:t> —EKG software must make it easy to perform data validation as it enters the EKG and as it evolves within the EKG as new relationships are inferred</a:t>
            </a:r>
          </a:p>
          <a:p>
            <a:pPr marL="514350" indent="-514350">
              <a:buFont typeface="+mj-lt"/>
              <a:buAutoNum type="arabicPeriod"/>
            </a:pPr>
            <a:r>
              <a:rPr lang="en-US" b="1" dirty="0"/>
              <a:t>Scale-out algorithms</a:t>
            </a:r>
            <a:r>
              <a:rPr lang="en-US" dirty="0"/>
              <a:t> — EKGs need to run an extensive library of standard graph algorithms and a new generation of machine-learning algorithms that create graph embedding</a:t>
            </a:r>
          </a:p>
          <a:p>
            <a:pPr marL="514350" indent="-514350">
              <a:buFont typeface="+mj-lt"/>
              <a:buAutoNum type="arabicPeriod"/>
            </a:pPr>
            <a:r>
              <a:rPr lang="en-US" b="1" dirty="0"/>
              <a:t>Scale-out query</a:t>
            </a:r>
            <a:r>
              <a:rPr lang="en-US" dirty="0"/>
              <a:t> — EKGs need query software that allows developers to express distributed queries in high-level query languages</a:t>
            </a:r>
          </a:p>
        </p:txBody>
      </p:sp>
      <p:sp>
        <p:nvSpPr>
          <p:cNvPr id="4" name="Slide Number Placeholder 3">
            <a:extLst>
              <a:ext uri="{FF2B5EF4-FFF2-40B4-BE49-F238E27FC236}">
                <a16:creationId xmlns:a16="http://schemas.microsoft.com/office/drawing/2014/main" id="{8617A471-899D-2D43-8801-0A2B65DAB116}"/>
              </a:ext>
            </a:extLst>
          </p:cNvPr>
          <p:cNvSpPr>
            <a:spLocks noGrp="1"/>
          </p:cNvSpPr>
          <p:nvPr>
            <p:ph type="sldNum" sz="quarter" idx="12"/>
          </p:nvPr>
        </p:nvSpPr>
        <p:spPr/>
        <p:txBody>
          <a:bodyPr/>
          <a:lstStyle/>
          <a:p>
            <a:fld id="{7269E411-7D29-FF41-8363-58C7F0B695CE}" type="slidenum">
              <a:rPr lang="en-US" smtClean="0"/>
              <a:t>16</a:t>
            </a:fld>
            <a:endParaRPr lang="en-US"/>
          </a:p>
        </p:txBody>
      </p:sp>
      <p:sp>
        <p:nvSpPr>
          <p:cNvPr id="5" name="TextBox 4">
            <a:extLst>
              <a:ext uri="{FF2B5EF4-FFF2-40B4-BE49-F238E27FC236}">
                <a16:creationId xmlns:a16="http://schemas.microsoft.com/office/drawing/2014/main" id="{8F2C3D23-AA66-EA48-B720-A36377D0A137}"/>
              </a:ext>
            </a:extLst>
          </p:cNvPr>
          <p:cNvSpPr txBox="1"/>
          <p:nvPr/>
        </p:nvSpPr>
        <p:spPr>
          <a:xfrm>
            <a:off x="3030720" y="6188542"/>
            <a:ext cx="7868564" cy="369332"/>
          </a:xfrm>
          <a:prstGeom prst="rect">
            <a:avLst/>
          </a:prstGeom>
          <a:noFill/>
        </p:spPr>
        <p:txBody>
          <a:bodyPr wrap="none" rtlCol="0">
            <a:spAutoFit/>
          </a:bodyPr>
          <a:lstStyle/>
          <a:p>
            <a:r>
              <a:rPr lang="en-US" dirty="0">
                <a:solidFill>
                  <a:schemeClr val="bg1">
                    <a:lumMod val="75000"/>
                  </a:schemeClr>
                </a:solidFill>
              </a:rPr>
              <a:t>https://dmccreary.medium.com/a-definition-of-enterprise-in-ekgs-561283d37deb</a:t>
            </a:r>
          </a:p>
        </p:txBody>
      </p:sp>
    </p:spTree>
    <p:extLst>
      <p:ext uri="{BB962C8B-B14F-4D97-AF65-F5344CB8AC3E}">
        <p14:creationId xmlns:p14="http://schemas.microsoft.com/office/powerpoint/2010/main" val="2694654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7C94-DE51-97E4-A297-ABE41CA02D2B}"/>
              </a:ext>
            </a:extLst>
          </p:cNvPr>
          <p:cNvSpPr>
            <a:spLocks noGrp="1"/>
          </p:cNvSpPr>
          <p:nvPr>
            <p:ph type="title"/>
          </p:nvPr>
        </p:nvSpPr>
        <p:spPr/>
        <p:txBody>
          <a:bodyPr>
            <a:normAutofit fontScale="90000"/>
          </a:bodyPr>
          <a:lstStyle/>
          <a:p>
            <a:r>
              <a:rPr lang="en-US" dirty="0"/>
              <a:t>EKGs vs Departmental Graphs</a:t>
            </a:r>
          </a:p>
        </p:txBody>
      </p:sp>
      <p:sp>
        <p:nvSpPr>
          <p:cNvPr id="3" name="Content Placeholder 2">
            <a:extLst>
              <a:ext uri="{FF2B5EF4-FFF2-40B4-BE49-F238E27FC236}">
                <a16:creationId xmlns:a16="http://schemas.microsoft.com/office/drawing/2014/main" id="{7A1EB8B8-74F9-A975-1597-CE62F48172C5}"/>
              </a:ext>
            </a:extLst>
          </p:cNvPr>
          <p:cNvSpPr>
            <a:spLocks noGrp="1"/>
          </p:cNvSpPr>
          <p:nvPr>
            <p:ph idx="1"/>
          </p:nvPr>
        </p:nvSpPr>
        <p:spPr>
          <a:xfrm>
            <a:off x="3865944" y="1529883"/>
            <a:ext cx="7487856" cy="4354203"/>
          </a:xfrm>
        </p:spPr>
        <p:txBody>
          <a:bodyPr>
            <a:normAutofit fontScale="92500" lnSpcReduction="10000"/>
          </a:bodyPr>
          <a:lstStyle/>
          <a:p>
            <a:r>
              <a:rPr lang="en-US" dirty="0"/>
              <a:t>EKGs deal with </a:t>
            </a:r>
            <a:r>
              <a:rPr lang="en-US" b="1" dirty="0"/>
              <a:t>all</a:t>
            </a:r>
            <a:r>
              <a:rPr lang="en-US" dirty="0"/>
              <a:t> the information in an organization and how to lower </a:t>
            </a:r>
            <a:r>
              <a:rPr lang="en-US" b="1" dirty="0"/>
              <a:t>total</a:t>
            </a:r>
            <a:r>
              <a:rPr lang="en-US" dirty="0"/>
              <a:t> costs and increase the </a:t>
            </a:r>
            <a:r>
              <a:rPr lang="en-US" b="1" dirty="0"/>
              <a:t>agility</a:t>
            </a:r>
            <a:r>
              <a:rPr lang="en-US" dirty="0"/>
              <a:t> of an organization</a:t>
            </a:r>
          </a:p>
          <a:p>
            <a:r>
              <a:rPr lang="en-US" dirty="0"/>
              <a:t>Departmental Graph deal with the concerns of a single department</a:t>
            </a:r>
          </a:p>
          <a:p>
            <a:r>
              <a:rPr lang="en-US" dirty="0"/>
              <a:t>Both are valid types of projects, but they take a different view of what the “System” is!</a:t>
            </a:r>
          </a:p>
          <a:p>
            <a:r>
              <a:rPr lang="en-US" dirty="0"/>
              <a:t>Remember to define what each group means by “System”</a:t>
            </a:r>
          </a:p>
          <a:p>
            <a:r>
              <a:rPr lang="en-US" dirty="0"/>
              <a:t>Does your “</a:t>
            </a:r>
            <a:r>
              <a:rPr lang="en-US" dirty="0">
                <a:solidFill>
                  <a:schemeClr val="accent2"/>
                </a:solidFill>
              </a:rPr>
              <a:t>system”</a:t>
            </a:r>
            <a:r>
              <a:rPr lang="en-US" dirty="0"/>
              <a:t> include your organizations impact to society and pollution on planet Earth?</a:t>
            </a:r>
          </a:p>
        </p:txBody>
      </p:sp>
      <p:sp>
        <p:nvSpPr>
          <p:cNvPr id="4" name="Slide Number Placeholder 3">
            <a:extLst>
              <a:ext uri="{FF2B5EF4-FFF2-40B4-BE49-F238E27FC236}">
                <a16:creationId xmlns:a16="http://schemas.microsoft.com/office/drawing/2014/main" id="{558034D6-FFD9-F838-46AB-F58873DB0DCC}"/>
              </a:ext>
            </a:extLst>
          </p:cNvPr>
          <p:cNvSpPr>
            <a:spLocks noGrp="1"/>
          </p:cNvSpPr>
          <p:nvPr>
            <p:ph type="sldNum" sz="quarter" idx="12"/>
          </p:nvPr>
        </p:nvSpPr>
        <p:spPr/>
        <p:txBody>
          <a:bodyPr/>
          <a:lstStyle/>
          <a:p>
            <a:fld id="{7269E411-7D29-FF41-8363-58C7F0B695CE}" type="slidenum">
              <a:rPr lang="en-US" smtClean="0"/>
              <a:t>17</a:t>
            </a:fld>
            <a:endParaRPr lang="en-US"/>
          </a:p>
        </p:txBody>
      </p:sp>
      <p:sp>
        <p:nvSpPr>
          <p:cNvPr id="5" name="Rounded Rectangle 4">
            <a:extLst>
              <a:ext uri="{FF2B5EF4-FFF2-40B4-BE49-F238E27FC236}">
                <a16:creationId xmlns:a16="http://schemas.microsoft.com/office/drawing/2014/main" id="{21AB1DBD-2BCA-A8F3-C9C5-241F100F4681}"/>
              </a:ext>
            </a:extLst>
          </p:cNvPr>
          <p:cNvSpPr/>
          <p:nvPr/>
        </p:nvSpPr>
        <p:spPr>
          <a:xfrm>
            <a:off x="1169043" y="2079334"/>
            <a:ext cx="1481560" cy="45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Company</a:t>
            </a:r>
          </a:p>
        </p:txBody>
      </p:sp>
      <p:sp>
        <p:nvSpPr>
          <p:cNvPr id="6" name="Rounded Rectangle 5">
            <a:extLst>
              <a:ext uri="{FF2B5EF4-FFF2-40B4-BE49-F238E27FC236}">
                <a16:creationId xmlns:a16="http://schemas.microsoft.com/office/drawing/2014/main" id="{A074E211-8244-FFA0-5342-6746F0D2CEE8}"/>
              </a:ext>
            </a:extLst>
          </p:cNvPr>
          <p:cNvSpPr/>
          <p:nvPr/>
        </p:nvSpPr>
        <p:spPr>
          <a:xfrm>
            <a:off x="510209" y="2973478"/>
            <a:ext cx="1295442" cy="45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 A</a:t>
            </a:r>
          </a:p>
        </p:txBody>
      </p:sp>
      <p:sp>
        <p:nvSpPr>
          <p:cNvPr id="7" name="Rounded Rectangle 6">
            <a:extLst>
              <a:ext uri="{FF2B5EF4-FFF2-40B4-BE49-F238E27FC236}">
                <a16:creationId xmlns:a16="http://schemas.microsoft.com/office/drawing/2014/main" id="{1499D7F1-8CD8-81A0-B410-D8EDAFFC74F7}"/>
              </a:ext>
            </a:extLst>
          </p:cNvPr>
          <p:cNvSpPr/>
          <p:nvPr/>
        </p:nvSpPr>
        <p:spPr>
          <a:xfrm>
            <a:off x="2004267" y="2973478"/>
            <a:ext cx="1295442" cy="455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 B</a:t>
            </a:r>
          </a:p>
        </p:txBody>
      </p:sp>
      <p:cxnSp>
        <p:nvCxnSpPr>
          <p:cNvPr id="9" name="Straight Connector 8">
            <a:extLst>
              <a:ext uri="{FF2B5EF4-FFF2-40B4-BE49-F238E27FC236}">
                <a16:creationId xmlns:a16="http://schemas.microsoft.com/office/drawing/2014/main" id="{1E82B77D-A816-23D8-1CDD-51753AFF0FB7}"/>
              </a:ext>
            </a:extLst>
          </p:cNvPr>
          <p:cNvCxnSpPr>
            <a:stCxn id="5" idx="2"/>
            <a:endCxn id="6" idx="0"/>
          </p:cNvCxnSpPr>
          <p:nvPr/>
        </p:nvCxnSpPr>
        <p:spPr>
          <a:xfrm flipH="1">
            <a:off x="1157930" y="2534856"/>
            <a:ext cx="751893" cy="4386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A3EA131-62EA-2B2D-025F-702E13A36542}"/>
              </a:ext>
            </a:extLst>
          </p:cNvPr>
          <p:cNvCxnSpPr>
            <a:cxnSpLocks/>
            <a:stCxn id="5" idx="2"/>
            <a:endCxn id="7" idx="0"/>
          </p:cNvCxnSpPr>
          <p:nvPr/>
        </p:nvCxnSpPr>
        <p:spPr>
          <a:xfrm>
            <a:off x="1909823" y="2534856"/>
            <a:ext cx="742165" cy="43862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481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06C1-66BC-224C-AB0A-F0C32AC8A596}"/>
              </a:ext>
            </a:extLst>
          </p:cNvPr>
          <p:cNvSpPr>
            <a:spLocks noGrp="1"/>
          </p:cNvSpPr>
          <p:nvPr>
            <p:ph type="title"/>
          </p:nvPr>
        </p:nvSpPr>
        <p:spPr>
          <a:xfrm>
            <a:off x="332874" y="256380"/>
            <a:ext cx="10515600" cy="823913"/>
          </a:xfrm>
        </p:spPr>
        <p:txBody>
          <a:bodyPr/>
          <a:lstStyle/>
          <a:p>
            <a:r>
              <a:rPr lang="en-US" dirty="0"/>
              <a:t>EKGs: Today vs Future</a:t>
            </a:r>
          </a:p>
        </p:txBody>
      </p:sp>
      <p:sp>
        <p:nvSpPr>
          <p:cNvPr id="3" name="Text Placeholder 2">
            <a:extLst>
              <a:ext uri="{FF2B5EF4-FFF2-40B4-BE49-F238E27FC236}">
                <a16:creationId xmlns:a16="http://schemas.microsoft.com/office/drawing/2014/main" id="{8AEAD9D7-CD24-2546-847F-097496C0EDA4}"/>
              </a:ext>
            </a:extLst>
          </p:cNvPr>
          <p:cNvSpPr>
            <a:spLocks noGrp="1"/>
          </p:cNvSpPr>
          <p:nvPr>
            <p:ph type="body" idx="1"/>
          </p:nvPr>
        </p:nvSpPr>
        <p:spPr>
          <a:xfrm>
            <a:off x="839788" y="1189037"/>
            <a:ext cx="5157787" cy="823912"/>
          </a:xfrm>
        </p:spPr>
        <p:txBody>
          <a:bodyPr>
            <a:normAutofit/>
          </a:bodyPr>
          <a:lstStyle/>
          <a:p>
            <a:r>
              <a:rPr lang="en-US" sz="3600" dirty="0"/>
              <a:t>Today</a:t>
            </a:r>
          </a:p>
        </p:txBody>
      </p:sp>
      <p:sp>
        <p:nvSpPr>
          <p:cNvPr id="4" name="Content Placeholder 3">
            <a:extLst>
              <a:ext uri="{FF2B5EF4-FFF2-40B4-BE49-F238E27FC236}">
                <a16:creationId xmlns:a16="http://schemas.microsoft.com/office/drawing/2014/main" id="{290FC971-6B25-D447-B6B1-B8F6A1B7D6A9}"/>
              </a:ext>
            </a:extLst>
          </p:cNvPr>
          <p:cNvSpPr>
            <a:spLocks noGrp="1"/>
          </p:cNvSpPr>
          <p:nvPr>
            <p:ph sz="half" idx="2"/>
          </p:nvPr>
        </p:nvSpPr>
        <p:spPr>
          <a:xfrm>
            <a:off x="839788" y="2095018"/>
            <a:ext cx="5157787" cy="4094645"/>
          </a:xfrm>
        </p:spPr>
        <p:txBody>
          <a:bodyPr>
            <a:normAutofit lnSpcReduction="10000"/>
          </a:bodyPr>
          <a:lstStyle/>
          <a:p>
            <a:r>
              <a:rPr lang="en-US" dirty="0"/>
              <a:t>Many graph database don’t scale well over 100s of servers</a:t>
            </a:r>
          </a:p>
          <a:p>
            <a:r>
              <a:rPr lang="en-US" dirty="0"/>
              <a:t>Distributed graph database licenses are prohibitively expensive ($1M/TB)</a:t>
            </a:r>
          </a:p>
          <a:p>
            <a:r>
              <a:rPr lang="en-US" dirty="0"/>
              <a:t>Only the largest companies can afford them</a:t>
            </a:r>
          </a:p>
          <a:p>
            <a:r>
              <a:rPr lang="en-US" dirty="0"/>
              <a:t>No specialized graph chips</a:t>
            </a:r>
          </a:p>
          <a:p>
            <a:r>
              <a:rPr lang="en-US" dirty="0"/>
              <a:t>No built-in machine learning</a:t>
            </a:r>
          </a:p>
        </p:txBody>
      </p:sp>
      <p:sp>
        <p:nvSpPr>
          <p:cNvPr id="5" name="Text Placeholder 4">
            <a:extLst>
              <a:ext uri="{FF2B5EF4-FFF2-40B4-BE49-F238E27FC236}">
                <a16:creationId xmlns:a16="http://schemas.microsoft.com/office/drawing/2014/main" id="{6E758D32-857A-2443-B108-F95BDE9D6D27}"/>
              </a:ext>
            </a:extLst>
          </p:cNvPr>
          <p:cNvSpPr>
            <a:spLocks noGrp="1"/>
          </p:cNvSpPr>
          <p:nvPr>
            <p:ph type="body" sz="quarter" idx="3"/>
          </p:nvPr>
        </p:nvSpPr>
        <p:spPr>
          <a:xfrm>
            <a:off x="6172200" y="1189037"/>
            <a:ext cx="5183188" cy="823912"/>
          </a:xfrm>
        </p:spPr>
        <p:txBody>
          <a:bodyPr>
            <a:normAutofit/>
          </a:bodyPr>
          <a:lstStyle/>
          <a:p>
            <a:r>
              <a:rPr lang="en-US" sz="3600" dirty="0"/>
              <a:t>Future</a:t>
            </a:r>
          </a:p>
        </p:txBody>
      </p:sp>
      <p:sp>
        <p:nvSpPr>
          <p:cNvPr id="6" name="Content Placeholder 5">
            <a:extLst>
              <a:ext uri="{FF2B5EF4-FFF2-40B4-BE49-F238E27FC236}">
                <a16:creationId xmlns:a16="http://schemas.microsoft.com/office/drawing/2014/main" id="{226DF03A-B435-AE4D-B02C-D45985AE8F0D}"/>
              </a:ext>
            </a:extLst>
          </p:cNvPr>
          <p:cNvSpPr>
            <a:spLocks noGrp="1"/>
          </p:cNvSpPr>
          <p:nvPr>
            <p:ph sz="quarter" idx="4"/>
          </p:nvPr>
        </p:nvSpPr>
        <p:spPr>
          <a:xfrm>
            <a:off x="6172200" y="2095018"/>
            <a:ext cx="5183188" cy="4094645"/>
          </a:xfrm>
        </p:spPr>
        <p:txBody>
          <a:bodyPr>
            <a:normAutofit lnSpcReduction="10000"/>
          </a:bodyPr>
          <a:lstStyle/>
          <a:p>
            <a:r>
              <a:rPr lang="en-US" dirty="0"/>
              <a:t>Most software vendors will have scale-out graph solutions</a:t>
            </a:r>
          </a:p>
          <a:p>
            <a:r>
              <a:rPr lang="en-US" dirty="0"/>
              <a:t>Open-source distributed graphs will be common</a:t>
            </a:r>
          </a:p>
          <a:p>
            <a:r>
              <a:rPr lang="en-US" dirty="0"/>
              <a:t>Even small-medium companies will have robust EKGs</a:t>
            </a:r>
          </a:p>
          <a:p>
            <a:r>
              <a:rPr lang="en-US" dirty="0"/>
              <a:t>Specialized graph hardware</a:t>
            </a:r>
          </a:p>
          <a:p>
            <a:r>
              <a:rPr lang="en-US" dirty="0"/>
              <a:t>Out-of-the box machine learning</a:t>
            </a:r>
          </a:p>
        </p:txBody>
      </p:sp>
      <p:sp>
        <p:nvSpPr>
          <p:cNvPr id="8" name="Slide Number Placeholder 7">
            <a:extLst>
              <a:ext uri="{FF2B5EF4-FFF2-40B4-BE49-F238E27FC236}">
                <a16:creationId xmlns:a16="http://schemas.microsoft.com/office/drawing/2014/main" id="{76A16D02-B696-2347-ABC5-24FDD68ECF31}"/>
              </a:ext>
            </a:extLst>
          </p:cNvPr>
          <p:cNvSpPr>
            <a:spLocks noGrp="1"/>
          </p:cNvSpPr>
          <p:nvPr>
            <p:ph type="sldNum" sz="quarter" idx="12"/>
          </p:nvPr>
        </p:nvSpPr>
        <p:spPr/>
        <p:txBody>
          <a:bodyPr/>
          <a:lstStyle/>
          <a:p>
            <a:fld id="{7269E411-7D29-FF41-8363-58C7F0B695CE}" type="slidenum">
              <a:rPr lang="en-US" smtClean="0"/>
              <a:t>18</a:t>
            </a:fld>
            <a:endParaRPr lang="en-US"/>
          </a:p>
        </p:txBody>
      </p:sp>
    </p:spTree>
    <p:extLst>
      <p:ext uri="{BB962C8B-B14F-4D97-AF65-F5344CB8AC3E}">
        <p14:creationId xmlns:p14="http://schemas.microsoft.com/office/powerpoint/2010/main" val="147830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56C9-B991-C541-8746-8E96306EE212}"/>
              </a:ext>
            </a:extLst>
          </p:cNvPr>
          <p:cNvSpPr>
            <a:spLocks noGrp="1"/>
          </p:cNvSpPr>
          <p:nvPr>
            <p:ph type="title"/>
          </p:nvPr>
        </p:nvSpPr>
        <p:spPr>
          <a:xfrm>
            <a:off x="510208" y="365126"/>
            <a:ext cx="10843591" cy="692494"/>
          </a:xfrm>
        </p:spPr>
        <p:txBody>
          <a:bodyPr>
            <a:normAutofit fontScale="90000"/>
          </a:bodyPr>
          <a:lstStyle/>
          <a:p>
            <a:r>
              <a:rPr lang="en-US" dirty="0"/>
              <a:t>General CPU Hardware vs. Graph Hardware</a:t>
            </a:r>
          </a:p>
        </p:txBody>
      </p:sp>
      <p:sp>
        <p:nvSpPr>
          <p:cNvPr id="3" name="Content Placeholder 2">
            <a:extLst>
              <a:ext uri="{FF2B5EF4-FFF2-40B4-BE49-F238E27FC236}">
                <a16:creationId xmlns:a16="http://schemas.microsoft.com/office/drawing/2014/main" id="{08F6FEA7-151D-584D-A774-CD77FB3635C3}"/>
              </a:ext>
            </a:extLst>
          </p:cNvPr>
          <p:cNvSpPr>
            <a:spLocks noGrp="1"/>
          </p:cNvSpPr>
          <p:nvPr>
            <p:ph idx="1"/>
          </p:nvPr>
        </p:nvSpPr>
        <p:spPr>
          <a:xfrm>
            <a:off x="397565" y="4726862"/>
            <a:ext cx="10515600" cy="1866220"/>
          </a:xfrm>
        </p:spPr>
        <p:txBody>
          <a:bodyPr>
            <a:normAutofit fontScale="92500"/>
          </a:bodyPr>
          <a:lstStyle/>
          <a:p>
            <a:r>
              <a:rPr lang="en-US" dirty="0"/>
              <a:t>Most graph traversal algorithms only need simple pointer hopping</a:t>
            </a:r>
          </a:p>
          <a:p>
            <a:r>
              <a:rPr lang="en-US" dirty="0"/>
              <a:t>How efficient are CPU and GPUs at running graph algorithms?</a:t>
            </a:r>
          </a:p>
          <a:p>
            <a:pPr lvl="1"/>
            <a:r>
              <a:rPr lang="en-US" dirty="0"/>
              <a:t>No need for floating point</a:t>
            </a:r>
          </a:p>
          <a:p>
            <a:pPr lvl="1"/>
            <a:r>
              <a:rPr lang="en-US" dirty="0"/>
              <a:t>No need for matrix multiplication</a:t>
            </a:r>
          </a:p>
        </p:txBody>
      </p:sp>
      <p:sp>
        <p:nvSpPr>
          <p:cNvPr id="4" name="Slide Number Placeholder 3">
            <a:extLst>
              <a:ext uri="{FF2B5EF4-FFF2-40B4-BE49-F238E27FC236}">
                <a16:creationId xmlns:a16="http://schemas.microsoft.com/office/drawing/2014/main" id="{B5CA56B0-D755-B84D-8BEF-26D658E2C00A}"/>
              </a:ext>
            </a:extLst>
          </p:cNvPr>
          <p:cNvSpPr>
            <a:spLocks noGrp="1"/>
          </p:cNvSpPr>
          <p:nvPr>
            <p:ph type="sldNum" sz="quarter" idx="12"/>
          </p:nvPr>
        </p:nvSpPr>
        <p:spPr/>
        <p:txBody>
          <a:bodyPr/>
          <a:lstStyle/>
          <a:p>
            <a:fld id="{89680184-36F0-7340-B2B6-917CC4ADF00C}" type="slidenum">
              <a:rPr lang="en-US" smtClean="0"/>
              <a:t>19</a:t>
            </a:fld>
            <a:endParaRPr lang="en-US" dirty="0"/>
          </a:p>
        </p:txBody>
      </p:sp>
      <p:sp>
        <p:nvSpPr>
          <p:cNvPr id="5" name="Oval 4">
            <a:extLst>
              <a:ext uri="{FF2B5EF4-FFF2-40B4-BE49-F238E27FC236}">
                <a16:creationId xmlns:a16="http://schemas.microsoft.com/office/drawing/2014/main" id="{A13F7394-7970-7248-A748-C3C08C19A0C5}"/>
              </a:ext>
            </a:extLst>
          </p:cNvPr>
          <p:cNvSpPr/>
          <p:nvPr/>
        </p:nvSpPr>
        <p:spPr>
          <a:xfrm>
            <a:off x="2562393" y="1284994"/>
            <a:ext cx="3872801" cy="327968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Intel Xeon CPU</a:t>
            </a:r>
          </a:p>
          <a:p>
            <a:pPr algn="ctr"/>
            <a:r>
              <a:rPr lang="en-US" dirty="0"/>
              <a:t>1503 Defined x86 Instructions</a:t>
            </a:r>
          </a:p>
        </p:txBody>
      </p:sp>
      <p:sp>
        <p:nvSpPr>
          <p:cNvPr id="6" name="Oval 5">
            <a:extLst>
              <a:ext uri="{FF2B5EF4-FFF2-40B4-BE49-F238E27FC236}">
                <a16:creationId xmlns:a16="http://schemas.microsoft.com/office/drawing/2014/main" id="{F35DBDB2-7624-854D-A120-DED4B6550D5F}"/>
              </a:ext>
            </a:extLst>
          </p:cNvPr>
          <p:cNvSpPr/>
          <p:nvPr/>
        </p:nvSpPr>
        <p:spPr>
          <a:xfrm>
            <a:off x="7796446" y="2507087"/>
            <a:ext cx="1037422" cy="8355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50 Instructions</a:t>
            </a:r>
          </a:p>
          <a:p>
            <a:pPr algn="ctr"/>
            <a:r>
              <a:rPr lang="en-US" sz="1200" dirty="0"/>
              <a:t>Needed</a:t>
            </a:r>
          </a:p>
        </p:txBody>
      </p:sp>
      <p:sp>
        <p:nvSpPr>
          <p:cNvPr id="7" name="TextBox 6">
            <a:extLst>
              <a:ext uri="{FF2B5EF4-FFF2-40B4-BE49-F238E27FC236}">
                <a16:creationId xmlns:a16="http://schemas.microsoft.com/office/drawing/2014/main" id="{BFC84DEC-30B5-F743-BDAD-ECB9209523DF}"/>
              </a:ext>
            </a:extLst>
          </p:cNvPr>
          <p:cNvSpPr txBox="1"/>
          <p:nvPr/>
        </p:nvSpPr>
        <p:spPr>
          <a:xfrm>
            <a:off x="1015544" y="2229657"/>
            <a:ext cx="1546849" cy="1477328"/>
          </a:xfrm>
          <a:prstGeom prst="rect">
            <a:avLst/>
          </a:prstGeom>
          <a:noFill/>
        </p:spPr>
        <p:txBody>
          <a:bodyPr wrap="square" rtlCol="0">
            <a:spAutoFit/>
          </a:bodyPr>
          <a:lstStyle/>
          <a:p>
            <a:r>
              <a:rPr lang="en-US" dirty="0"/>
              <a:t>Complex  Instruction Set Computer (CISC)</a:t>
            </a:r>
          </a:p>
          <a:p>
            <a:endParaRPr lang="en-US" dirty="0"/>
          </a:p>
        </p:txBody>
      </p:sp>
      <p:sp>
        <p:nvSpPr>
          <p:cNvPr id="8" name="TextBox 7">
            <a:extLst>
              <a:ext uri="{FF2B5EF4-FFF2-40B4-BE49-F238E27FC236}">
                <a16:creationId xmlns:a16="http://schemas.microsoft.com/office/drawing/2014/main" id="{D094DBD6-26D1-8642-B2BF-4E56E675CEC1}"/>
              </a:ext>
            </a:extLst>
          </p:cNvPr>
          <p:cNvSpPr txBox="1"/>
          <p:nvPr/>
        </p:nvSpPr>
        <p:spPr>
          <a:xfrm>
            <a:off x="8924805" y="2463172"/>
            <a:ext cx="1858809" cy="923330"/>
          </a:xfrm>
          <a:prstGeom prst="rect">
            <a:avLst/>
          </a:prstGeom>
          <a:noFill/>
        </p:spPr>
        <p:txBody>
          <a:bodyPr wrap="square" rtlCol="0">
            <a:spAutoFit/>
          </a:bodyPr>
          <a:lstStyle/>
          <a:p>
            <a:r>
              <a:rPr lang="en-US" dirty="0"/>
              <a:t>Reduced Instruction Set Computer (RISC)</a:t>
            </a:r>
          </a:p>
        </p:txBody>
      </p:sp>
      <p:sp>
        <p:nvSpPr>
          <p:cNvPr id="9" name="TextBox 8">
            <a:extLst>
              <a:ext uri="{FF2B5EF4-FFF2-40B4-BE49-F238E27FC236}">
                <a16:creationId xmlns:a16="http://schemas.microsoft.com/office/drawing/2014/main" id="{976184FF-DA70-054B-A3BC-45D109111C22}"/>
              </a:ext>
            </a:extLst>
          </p:cNvPr>
          <p:cNvSpPr txBox="1"/>
          <p:nvPr/>
        </p:nvSpPr>
        <p:spPr>
          <a:xfrm>
            <a:off x="7417416" y="4081199"/>
            <a:ext cx="3618445" cy="369332"/>
          </a:xfrm>
          <a:prstGeom prst="rect">
            <a:avLst/>
          </a:prstGeom>
          <a:noFill/>
        </p:spPr>
        <p:txBody>
          <a:bodyPr wrap="square" rtlCol="0">
            <a:spAutoFit/>
          </a:bodyPr>
          <a:lstStyle/>
          <a:p>
            <a:r>
              <a:rPr lang="en-US" dirty="0"/>
              <a:t>Fewer Instructions -&gt; More Cores</a:t>
            </a:r>
          </a:p>
        </p:txBody>
      </p:sp>
    </p:spTree>
    <p:extLst>
      <p:ext uri="{BB962C8B-B14F-4D97-AF65-F5344CB8AC3E}">
        <p14:creationId xmlns:p14="http://schemas.microsoft.com/office/powerpoint/2010/main" val="152016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1AD9-D1E8-694F-88DE-8BE9BB951084}"/>
              </a:ext>
            </a:extLst>
          </p:cNvPr>
          <p:cNvSpPr>
            <a:spLocks noGrp="1"/>
          </p:cNvSpPr>
          <p:nvPr>
            <p:ph type="title"/>
          </p:nvPr>
        </p:nvSpPr>
        <p:spPr/>
        <p:txBody>
          <a:bodyPr>
            <a:normAutofit fontScale="90000"/>
          </a:bodyPr>
          <a:lstStyle/>
          <a:p>
            <a:r>
              <a:rPr lang="en-US" dirty="0"/>
              <a:t>Workshop Goal</a:t>
            </a:r>
          </a:p>
        </p:txBody>
      </p:sp>
      <p:sp>
        <p:nvSpPr>
          <p:cNvPr id="3" name="Content Placeholder 2">
            <a:extLst>
              <a:ext uri="{FF2B5EF4-FFF2-40B4-BE49-F238E27FC236}">
                <a16:creationId xmlns:a16="http://schemas.microsoft.com/office/drawing/2014/main" id="{B822C8A6-7D26-3744-8D47-BABDF5A270A7}"/>
              </a:ext>
            </a:extLst>
          </p:cNvPr>
          <p:cNvSpPr>
            <a:spLocks noGrp="1"/>
          </p:cNvSpPr>
          <p:nvPr>
            <p:ph idx="1"/>
          </p:nvPr>
        </p:nvSpPr>
        <p:spPr>
          <a:xfrm>
            <a:off x="838200" y="5003656"/>
            <a:ext cx="10515600" cy="1173307"/>
          </a:xfrm>
        </p:spPr>
        <p:txBody>
          <a:bodyPr>
            <a:normAutofit fontScale="77500" lnSpcReduction="20000"/>
          </a:bodyPr>
          <a:lstStyle/>
          <a:p>
            <a:pPr marL="0" indent="0">
              <a:lnSpc>
                <a:spcPct val="220000"/>
              </a:lnSpc>
              <a:buNone/>
            </a:pPr>
            <a:r>
              <a:rPr lang="en-US" sz="2400" dirty="0"/>
              <a:t>How to use Systems Thinking to guide the </a:t>
            </a:r>
            <a:r>
              <a:rPr lang="en-US" sz="2400" dirty="0">
                <a:solidFill>
                  <a:schemeClr val="accent2"/>
                </a:solidFill>
              </a:rPr>
              <a:t>adoption</a:t>
            </a:r>
            <a:r>
              <a:rPr lang="en-US" sz="2400" dirty="0"/>
              <a:t> of Enterprise Knowledge Graphs (EKGs)</a:t>
            </a:r>
          </a:p>
        </p:txBody>
      </p:sp>
      <p:sp>
        <p:nvSpPr>
          <p:cNvPr id="5" name="Slide Number Placeholder 4">
            <a:extLst>
              <a:ext uri="{FF2B5EF4-FFF2-40B4-BE49-F238E27FC236}">
                <a16:creationId xmlns:a16="http://schemas.microsoft.com/office/drawing/2014/main" id="{A06C3727-E9C2-7542-9654-BF297172879E}"/>
              </a:ext>
            </a:extLst>
          </p:cNvPr>
          <p:cNvSpPr>
            <a:spLocks noGrp="1"/>
          </p:cNvSpPr>
          <p:nvPr>
            <p:ph type="sldNum" sz="quarter" idx="12"/>
          </p:nvPr>
        </p:nvSpPr>
        <p:spPr/>
        <p:txBody>
          <a:bodyPr/>
          <a:lstStyle/>
          <a:p>
            <a:fld id="{7269E411-7D29-FF41-8363-58C7F0B695CE}" type="slidenum">
              <a:rPr lang="en-US" smtClean="0"/>
              <a:t>2</a:t>
            </a:fld>
            <a:endParaRPr lang="en-US"/>
          </a:p>
        </p:txBody>
      </p:sp>
      <p:sp>
        <p:nvSpPr>
          <p:cNvPr id="6" name="Oval 5">
            <a:extLst>
              <a:ext uri="{FF2B5EF4-FFF2-40B4-BE49-F238E27FC236}">
                <a16:creationId xmlns:a16="http://schemas.microsoft.com/office/drawing/2014/main" id="{91DFB9D2-2DB2-964D-992D-1DEC1F88D72B}"/>
              </a:ext>
            </a:extLst>
          </p:cNvPr>
          <p:cNvSpPr/>
          <p:nvPr/>
        </p:nvSpPr>
        <p:spPr>
          <a:xfrm>
            <a:off x="2577296" y="1682187"/>
            <a:ext cx="3518704" cy="269690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Enterprise</a:t>
            </a:r>
          </a:p>
          <a:p>
            <a:r>
              <a:rPr lang="en-US" sz="2800" dirty="0"/>
              <a:t>Knowledge</a:t>
            </a:r>
          </a:p>
          <a:p>
            <a:r>
              <a:rPr lang="en-US" sz="2800" dirty="0"/>
              <a:t>Graphs</a:t>
            </a:r>
          </a:p>
        </p:txBody>
      </p:sp>
      <p:sp>
        <p:nvSpPr>
          <p:cNvPr id="7" name="Oval 6">
            <a:extLst>
              <a:ext uri="{FF2B5EF4-FFF2-40B4-BE49-F238E27FC236}">
                <a16:creationId xmlns:a16="http://schemas.microsoft.com/office/drawing/2014/main" id="{385B062C-55C6-294F-9A35-20A5EBCBE8AD}"/>
              </a:ext>
            </a:extLst>
          </p:cNvPr>
          <p:cNvSpPr/>
          <p:nvPr/>
        </p:nvSpPr>
        <p:spPr>
          <a:xfrm>
            <a:off x="5166168" y="1615623"/>
            <a:ext cx="3611301" cy="2830030"/>
          </a:xfrm>
          <a:prstGeom prst="ellipse">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800" dirty="0"/>
              <a:t>Systems</a:t>
            </a:r>
          </a:p>
          <a:p>
            <a:pPr lvl="1" algn="ctr"/>
            <a:r>
              <a:rPr lang="en-US" sz="2800" dirty="0"/>
              <a:t>Thinking</a:t>
            </a:r>
          </a:p>
        </p:txBody>
      </p:sp>
      <p:sp>
        <p:nvSpPr>
          <p:cNvPr id="8" name="Up Arrow 7">
            <a:extLst>
              <a:ext uri="{FF2B5EF4-FFF2-40B4-BE49-F238E27FC236}">
                <a16:creationId xmlns:a16="http://schemas.microsoft.com/office/drawing/2014/main" id="{9C63E618-2EC0-6F41-907D-D9C7C465E4AE}"/>
              </a:ext>
            </a:extLst>
          </p:cNvPr>
          <p:cNvSpPr/>
          <p:nvPr/>
        </p:nvSpPr>
        <p:spPr>
          <a:xfrm>
            <a:off x="5416953" y="3155541"/>
            <a:ext cx="428263" cy="1068264"/>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719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1632BE5-4DF6-C244-A856-F4FB2AB83B80}"/>
              </a:ext>
            </a:extLst>
          </p:cNvPr>
          <p:cNvSpPr>
            <a:spLocks noGrp="1"/>
          </p:cNvSpPr>
          <p:nvPr>
            <p:ph type="title"/>
          </p:nvPr>
        </p:nvSpPr>
        <p:spPr/>
        <p:txBody>
          <a:bodyPr>
            <a:normAutofit fontScale="90000"/>
          </a:bodyPr>
          <a:lstStyle/>
          <a:p>
            <a:r>
              <a:rPr lang="en-US" dirty="0"/>
              <a:t>Four Stages of EKG Adoption</a:t>
            </a:r>
          </a:p>
        </p:txBody>
      </p:sp>
      <p:sp>
        <p:nvSpPr>
          <p:cNvPr id="10" name="Content Placeholder 9">
            <a:extLst>
              <a:ext uri="{FF2B5EF4-FFF2-40B4-BE49-F238E27FC236}">
                <a16:creationId xmlns:a16="http://schemas.microsoft.com/office/drawing/2014/main" id="{D344C676-4360-FB4D-A77D-5EA0443D261E}"/>
              </a:ext>
            </a:extLst>
          </p:cNvPr>
          <p:cNvSpPr>
            <a:spLocks noGrp="1"/>
          </p:cNvSpPr>
          <p:nvPr>
            <p:ph idx="1"/>
          </p:nvPr>
        </p:nvSpPr>
        <p:spPr>
          <a:xfrm>
            <a:off x="838200" y="4039565"/>
            <a:ext cx="4844970" cy="2137398"/>
          </a:xfrm>
        </p:spPr>
        <p:txBody>
          <a:bodyPr/>
          <a:lstStyle/>
          <a:p>
            <a:pPr marL="514350" indent="-514350">
              <a:buFont typeface="+mj-lt"/>
              <a:buAutoNum type="arabicPeriod"/>
            </a:pPr>
            <a:r>
              <a:rPr lang="en-US" dirty="0"/>
              <a:t>Flatland</a:t>
            </a:r>
          </a:p>
          <a:p>
            <a:pPr marL="514350" indent="-514350">
              <a:buFont typeface="+mj-lt"/>
              <a:buAutoNum type="arabicPeriod"/>
            </a:pPr>
            <a:r>
              <a:rPr lang="en-US" dirty="0"/>
              <a:t>Single node graph</a:t>
            </a:r>
          </a:p>
          <a:p>
            <a:pPr marL="514350" indent="-514350">
              <a:buFont typeface="+mj-lt"/>
              <a:buAutoNum type="arabicPeriod"/>
            </a:pPr>
            <a:r>
              <a:rPr lang="en-US" dirty="0"/>
              <a:t>Distributed graph</a:t>
            </a:r>
          </a:p>
          <a:p>
            <a:pPr marL="514350" indent="-514350">
              <a:buFont typeface="+mj-lt"/>
              <a:buAutoNum type="arabicPeriod"/>
            </a:pPr>
            <a:r>
              <a:rPr lang="en-US" dirty="0"/>
              <a:t>HOG Heaven</a:t>
            </a:r>
          </a:p>
        </p:txBody>
      </p:sp>
      <p:sp>
        <p:nvSpPr>
          <p:cNvPr id="8" name="Slide Number Placeholder 7">
            <a:extLst>
              <a:ext uri="{FF2B5EF4-FFF2-40B4-BE49-F238E27FC236}">
                <a16:creationId xmlns:a16="http://schemas.microsoft.com/office/drawing/2014/main" id="{4D7FEE3A-2A4A-864B-826D-7551B50C5487}"/>
              </a:ext>
            </a:extLst>
          </p:cNvPr>
          <p:cNvSpPr>
            <a:spLocks noGrp="1"/>
          </p:cNvSpPr>
          <p:nvPr>
            <p:ph type="sldNum" sz="quarter" idx="12"/>
          </p:nvPr>
        </p:nvSpPr>
        <p:spPr/>
        <p:txBody>
          <a:bodyPr/>
          <a:lstStyle/>
          <a:p>
            <a:fld id="{7269E411-7D29-FF41-8363-58C7F0B695CE}" type="slidenum">
              <a:rPr lang="en-US" smtClean="0"/>
              <a:t>20</a:t>
            </a:fld>
            <a:endParaRPr lang="en-US"/>
          </a:p>
        </p:txBody>
      </p:sp>
      <p:pic>
        <p:nvPicPr>
          <p:cNvPr id="1026" name="Picture 2">
            <a:extLst>
              <a:ext uri="{FF2B5EF4-FFF2-40B4-BE49-F238E27FC236}">
                <a16:creationId xmlns:a16="http://schemas.microsoft.com/office/drawing/2014/main" id="{AC45AC5A-3E87-914D-B77E-6D0B604165A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93134" y="1506719"/>
            <a:ext cx="9379638" cy="23534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402452-FD6D-E842-B6DA-C6D4EDF9C5F9}"/>
              </a:ext>
            </a:extLst>
          </p:cNvPr>
          <p:cNvSpPr txBox="1"/>
          <p:nvPr/>
        </p:nvSpPr>
        <p:spPr>
          <a:xfrm>
            <a:off x="5197033" y="5253633"/>
            <a:ext cx="6156767" cy="923330"/>
          </a:xfrm>
          <a:prstGeom prst="rect">
            <a:avLst/>
          </a:prstGeom>
          <a:noFill/>
        </p:spPr>
        <p:txBody>
          <a:bodyPr wrap="square" rtlCol="0">
            <a:spAutoFit/>
          </a:bodyPr>
          <a:lstStyle/>
          <a:p>
            <a:r>
              <a:rPr lang="en-US" b="1" dirty="0"/>
              <a:t>From Flatland to HOG Heaven</a:t>
            </a:r>
          </a:p>
          <a:p>
            <a:r>
              <a:rPr lang="en-US" dirty="0"/>
              <a:t>https://</a:t>
            </a:r>
            <a:r>
              <a:rPr lang="en-US" dirty="0" err="1"/>
              <a:t>towardsdatascience.com</a:t>
            </a:r>
            <a:r>
              <a:rPr lang="en-US" dirty="0"/>
              <a:t>/from-flatland-to-hog-heaven-the-four-lands-of-ekg-adoption-945571c09b67</a:t>
            </a:r>
          </a:p>
        </p:txBody>
      </p:sp>
    </p:spTree>
    <p:extLst>
      <p:ext uri="{BB962C8B-B14F-4D97-AF65-F5344CB8AC3E}">
        <p14:creationId xmlns:p14="http://schemas.microsoft.com/office/powerpoint/2010/main" val="4102187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E18C-08AE-F14B-824D-56B43A9C2D4C}"/>
              </a:ext>
            </a:extLst>
          </p:cNvPr>
          <p:cNvSpPr>
            <a:spLocks noGrp="1"/>
          </p:cNvSpPr>
          <p:nvPr>
            <p:ph type="title"/>
          </p:nvPr>
        </p:nvSpPr>
        <p:spPr/>
        <p:txBody>
          <a:bodyPr>
            <a:normAutofit fontScale="90000"/>
          </a:bodyPr>
          <a:lstStyle/>
          <a:p>
            <a:r>
              <a:rPr lang="en-US" dirty="0"/>
              <a:t>HOG Heaven</a:t>
            </a:r>
          </a:p>
        </p:txBody>
      </p:sp>
      <p:sp>
        <p:nvSpPr>
          <p:cNvPr id="3" name="Content Placeholder 2">
            <a:extLst>
              <a:ext uri="{FF2B5EF4-FFF2-40B4-BE49-F238E27FC236}">
                <a16:creationId xmlns:a16="http://schemas.microsoft.com/office/drawing/2014/main" id="{0AC5D3BB-39D6-474E-B85B-3B18EEB6C239}"/>
              </a:ext>
            </a:extLst>
          </p:cNvPr>
          <p:cNvSpPr>
            <a:spLocks noGrp="1"/>
          </p:cNvSpPr>
          <p:nvPr>
            <p:ph idx="1"/>
          </p:nvPr>
        </p:nvSpPr>
        <p:spPr>
          <a:xfrm>
            <a:off x="6096000" y="1386840"/>
            <a:ext cx="5257800" cy="4790123"/>
          </a:xfrm>
        </p:spPr>
        <p:txBody>
          <a:bodyPr/>
          <a:lstStyle/>
          <a:p>
            <a:r>
              <a:rPr lang="en-US" dirty="0"/>
              <a:t>Hardware optimized graph solutions</a:t>
            </a:r>
          </a:p>
          <a:p>
            <a:r>
              <a:rPr lang="en-US" dirty="0"/>
              <a:t>100B vertices</a:t>
            </a:r>
          </a:p>
          <a:p>
            <a:r>
              <a:rPr lang="en-US" dirty="0"/>
              <a:t>Vertex-level role-based access control</a:t>
            </a:r>
          </a:p>
          <a:p>
            <a:r>
              <a:rPr lang="en-US" dirty="0"/>
              <a:t>Complete views of customers in under 100 milliseconds</a:t>
            </a:r>
          </a:p>
          <a:p>
            <a:r>
              <a:rPr lang="en-US" dirty="0"/>
              <a:t>Embeddings for every vertex to enable fast similarity at scale</a:t>
            </a:r>
          </a:p>
          <a:p>
            <a:endParaRPr lang="en-US" dirty="0"/>
          </a:p>
        </p:txBody>
      </p:sp>
      <p:sp>
        <p:nvSpPr>
          <p:cNvPr id="4" name="Slide Number Placeholder 3">
            <a:extLst>
              <a:ext uri="{FF2B5EF4-FFF2-40B4-BE49-F238E27FC236}">
                <a16:creationId xmlns:a16="http://schemas.microsoft.com/office/drawing/2014/main" id="{15A626BB-16FA-1F44-8B9F-9ED41A31D2CD}"/>
              </a:ext>
            </a:extLst>
          </p:cNvPr>
          <p:cNvSpPr>
            <a:spLocks noGrp="1"/>
          </p:cNvSpPr>
          <p:nvPr>
            <p:ph type="sldNum" sz="quarter" idx="12"/>
          </p:nvPr>
        </p:nvSpPr>
        <p:spPr/>
        <p:txBody>
          <a:bodyPr/>
          <a:lstStyle/>
          <a:p>
            <a:fld id="{7269E411-7D29-FF41-8363-58C7F0B695CE}" type="slidenum">
              <a:rPr lang="en-US" smtClean="0"/>
              <a:t>21</a:t>
            </a:fld>
            <a:endParaRPr lang="en-US"/>
          </a:p>
        </p:txBody>
      </p:sp>
      <p:pic>
        <p:nvPicPr>
          <p:cNvPr id="2050" name="Picture 2">
            <a:extLst>
              <a:ext uri="{FF2B5EF4-FFF2-40B4-BE49-F238E27FC236}">
                <a16:creationId xmlns:a16="http://schemas.microsoft.com/office/drawing/2014/main" id="{9DCCC005-C275-BB4E-83B9-1B74D1CC0B6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49197" y="1714500"/>
            <a:ext cx="4573588"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22DEE6-DDC6-4046-B03E-9C21007FDF02}"/>
              </a:ext>
            </a:extLst>
          </p:cNvPr>
          <p:cNvSpPr txBox="1"/>
          <p:nvPr/>
        </p:nvSpPr>
        <p:spPr>
          <a:xfrm>
            <a:off x="1247576" y="5275162"/>
            <a:ext cx="3301994" cy="307777"/>
          </a:xfrm>
          <a:prstGeom prst="rect">
            <a:avLst/>
          </a:prstGeom>
          <a:noFill/>
        </p:spPr>
        <p:txBody>
          <a:bodyPr wrap="none" rtlCol="0">
            <a:spAutoFit/>
          </a:bodyPr>
          <a:lstStyle/>
          <a:p>
            <a:r>
              <a:rPr lang="en-US" sz="1400" dirty="0">
                <a:solidFill>
                  <a:schemeClr val="bg1">
                    <a:lumMod val="65000"/>
                  </a:schemeClr>
                </a:solidFill>
              </a:rPr>
              <a:t>Photo by </a:t>
            </a:r>
            <a:r>
              <a:rPr lang="en-US" sz="1400" u="sng" dirty="0">
                <a:solidFill>
                  <a:schemeClr val="bg1">
                    <a:lumMod val="65000"/>
                  </a:schemeClr>
                </a:solidFill>
                <a:hlinkClick r:id="rId3">
                  <a:extLst>
                    <a:ext uri="{A12FA001-AC4F-418D-AE19-62706E023703}">
                      <ahyp:hlinkClr xmlns:ahyp="http://schemas.microsoft.com/office/drawing/2018/hyperlinkcolor" val="tx"/>
                    </a:ext>
                  </a:extLst>
                </a:hlinkClick>
              </a:rPr>
              <a:t>Bruno van der Kraan</a:t>
            </a:r>
            <a:r>
              <a:rPr lang="en-US" sz="1400" dirty="0">
                <a:solidFill>
                  <a:schemeClr val="bg1">
                    <a:lumMod val="65000"/>
                  </a:schemeClr>
                </a:solidFill>
              </a:rPr>
              <a:t> on </a:t>
            </a:r>
            <a:r>
              <a:rPr lang="en-US" sz="1400" u="sng" dirty="0">
                <a:solidFill>
                  <a:schemeClr val="bg1">
                    <a:lumMod val="65000"/>
                  </a:schemeClr>
                </a:solidFill>
                <a:hlinkClick r:id="rId4">
                  <a:extLst>
                    <a:ext uri="{A12FA001-AC4F-418D-AE19-62706E023703}">
                      <ahyp:hlinkClr xmlns:ahyp="http://schemas.microsoft.com/office/drawing/2018/hyperlinkcolor" val="tx"/>
                    </a:ext>
                  </a:extLst>
                </a:hlinkClick>
              </a:rPr>
              <a:t>Unsplash</a:t>
            </a:r>
            <a:endParaRPr lang="en-US" sz="1400" dirty="0">
              <a:solidFill>
                <a:schemeClr val="bg1">
                  <a:lumMod val="65000"/>
                </a:schemeClr>
              </a:solidFill>
            </a:endParaRPr>
          </a:p>
        </p:txBody>
      </p:sp>
    </p:spTree>
    <p:extLst>
      <p:ext uri="{BB962C8B-B14F-4D97-AF65-F5344CB8AC3E}">
        <p14:creationId xmlns:p14="http://schemas.microsoft.com/office/powerpoint/2010/main" val="2342542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44CA05-129A-2F45-B4EF-182E86600407}"/>
              </a:ext>
            </a:extLst>
          </p:cNvPr>
          <p:cNvSpPr>
            <a:spLocks noGrp="1"/>
          </p:cNvSpPr>
          <p:nvPr>
            <p:ph type="title"/>
          </p:nvPr>
        </p:nvSpPr>
        <p:spPr/>
        <p:txBody>
          <a:bodyPr>
            <a:normAutofit fontScale="90000"/>
          </a:bodyPr>
          <a:lstStyle/>
          <a:p>
            <a:r>
              <a:rPr lang="en-US" dirty="0"/>
              <a:t>Key Question</a:t>
            </a:r>
          </a:p>
        </p:txBody>
      </p:sp>
      <p:sp>
        <p:nvSpPr>
          <p:cNvPr id="10" name="Content Placeholder 9">
            <a:extLst>
              <a:ext uri="{FF2B5EF4-FFF2-40B4-BE49-F238E27FC236}">
                <a16:creationId xmlns:a16="http://schemas.microsoft.com/office/drawing/2014/main" id="{DFABFE30-424C-F749-8085-10642ADF0FAE}"/>
              </a:ext>
            </a:extLst>
          </p:cNvPr>
          <p:cNvSpPr>
            <a:spLocks noGrp="1"/>
          </p:cNvSpPr>
          <p:nvPr>
            <p:ph idx="1"/>
          </p:nvPr>
        </p:nvSpPr>
        <p:spPr>
          <a:xfrm>
            <a:off x="4792504" y="1850245"/>
            <a:ext cx="6446134" cy="1180618"/>
          </a:xfrm>
        </p:spPr>
        <p:txBody>
          <a:bodyPr/>
          <a:lstStyle/>
          <a:p>
            <a:pPr marL="0" indent="0">
              <a:buNone/>
            </a:pPr>
            <a:r>
              <a:rPr lang="en-US" i="1" dirty="0"/>
              <a:t>How do we choose </a:t>
            </a:r>
            <a:r>
              <a:rPr lang="en-US" b="1" i="1" dirty="0"/>
              <a:t>what</a:t>
            </a:r>
            <a:r>
              <a:rPr lang="en-US" i="1" dirty="0"/>
              <a:t> entities in our organization should be in our EKG?</a:t>
            </a:r>
          </a:p>
          <a:p>
            <a:pPr marL="0" indent="0">
              <a:buNone/>
            </a:pPr>
            <a:endParaRPr lang="en-US" i="1" dirty="0"/>
          </a:p>
        </p:txBody>
      </p:sp>
      <p:sp>
        <p:nvSpPr>
          <p:cNvPr id="8" name="Slide Number Placeholder 7">
            <a:extLst>
              <a:ext uri="{FF2B5EF4-FFF2-40B4-BE49-F238E27FC236}">
                <a16:creationId xmlns:a16="http://schemas.microsoft.com/office/drawing/2014/main" id="{8BD43E15-AFFC-4D49-AC4D-09040F6B4C97}"/>
              </a:ext>
            </a:extLst>
          </p:cNvPr>
          <p:cNvSpPr>
            <a:spLocks noGrp="1"/>
          </p:cNvSpPr>
          <p:nvPr>
            <p:ph type="sldNum" sz="quarter" idx="12"/>
          </p:nvPr>
        </p:nvSpPr>
        <p:spPr/>
        <p:txBody>
          <a:bodyPr/>
          <a:lstStyle/>
          <a:p>
            <a:fld id="{7269E411-7D29-FF41-8363-58C7F0B695CE}" type="slidenum">
              <a:rPr lang="en-US" smtClean="0"/>
              <a:t>22</a:t>
            </a:fld>
            <a:endParaRPr lang="en-US"/>
          </a:p>
        </p:txBody>
      </p:sp>
      <p:pic>
        <p:nvPicPr>
          <p:cNvPr id="12" name="Picture 11">
            <a:extLst>
              <a:ext uri="{FF2B5EF4-FFF2-40B4-BE49-F238E27FC236}">
                <a16:creationId xmlns:a16="http://schemas.microsoft.com/office/drawing/2014/main" id="{E00B6590-09C0-5A49-B4D2-80CBD2AB6F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53362" y="1672542"/>
            <a:ext cx="3632094" cy="3512916"/>
          </a:xfrm>
          <a:prstGeom prst="rect">
            <a:avLst/>
          </a:prstGeom>
        </p:spPr>
      </p:pic>
      <p:sp>
        <p:nvSpPr>
          <p:cNvPr id="13" name="TextBox 12">
            <a:extLst>
              <a:ext uri="{FF2B5EF4-FFF2-40B4-BE49-F238E27FC236}">
                <a16:creationId xmlns:a16="http://schemas.microsoft.com/office/drawing/2014/main" id="{EBB08D46-5C1B-CD49-8ADB-6513AE51BDF9}"/>
              </a:ext>
            </a:extLst>
          </p:cNvPr>
          <p:cNvSpPr txBox="1"/>
          <p:nvPr/>
        </p:nvSpPr>
        <p:spPr>
          <a:xfrm>
            <a:off x="5231757" y="3429000"/>
            <a:ext cx="5601182" cy="954107"/>
          </a:xfrm>
          <a:prstGeom prst="rect">
            <a:avLst/>
          </a:prstGeom>
          <a:noFill/>
        </p:spPr>
        <p:txBody>
          <a:bodyPr wrap="square" rtlCol="0">
            <a:spAutoFit/>
          </a:bodyPr>
          <a:lstStyle/>
          <a:p>
            <a:r>
              <a:rPr lang="en-US" sz="2800" b="1" dirty="0"/>
              <a:t>Answer: </a:t>
            </a:r>
            <a:r>
              <a:rPr lang="en-US" sz="2800" dirty="0"/>
              <a:t>Use Systems Thinking!</a:t>
            </a:r>
          </a:p>
          <a:p>
            <a:endParaRPr lang="en-US" sz="2800" dirty="0"/>
          </a:p>
        </p:txBody>
      </p:sp>
    </p:spTree>
    <p:extLst>
      <p:ext uri="{BB962C8B-B14F-4D97-AF65-F5344CB8AC3E}">
        <p14:creationId xmlns:p14="http://schemas.microsoft.com/office/powerpoint/2010/main" val="203136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9BAF-0718-664D-8D37-E59521913110}"/>
              </a:ext>
            </a:extLst>
          </p:cNvPr>
          <p:cNvSpPr>
            <a:spLocks noGrp="1"/>
          </p:cNvSpPr>
          <p:nvPr>
            <p:ph type="title"/>
          </p:nvPr>
        </p:nvSpPr>
        <p:spPr/>
        <p:txBody>
          <a:bodyPr>
            <a:normAutofit fontScale="90000"/>
          </a:bodyPr>
          <a:lstStyle/>
          <a:p>
            <a:r>
              <a:rPr lang="en-US" dirty="0"/>
              <a:t>Exercise</a:t>
            </a:r>
          </a:p>
        </p:txBody>
      </p:sp>
      <p:sp>
        <p:nvSpPr>
          <p:cNvPr id="3" name="Content Placeholder 2">
            <a:extLst>
              <a:ext uri="{FF2B5EF4-FFF2-40B4-BE49-F238E27FC236}">
                <a16:creationId xmlns:a16="http://schemas.microsoft.com/office/drawing/2014/main" id="{1A5F1C97-7975-CE49-BB20-5E93B40A54CA}"/>
              </a:ext>
            </a:extLst>
          </p:cNvPr>
          <p:cNvSpPr>
            <a:spLocks noGrp="1"/>
          </p:cNvSpPr>
          <p:nvPr>
            <p:ph idx="1"/>
          </p:nvPr>
        </p:nvSpPr>
        <p:spPr/>
        <p:txBody>
          <a:bodyPr/>
          <a:lstStyle/>
          <a:p>
            <a:r>
              <a:rPr lang="en-US" dirty="0"/>
              <a:t>How do you currently decide what items to put in your EKG?</a:t>
            </a:r>
          </a:p>
        </p:txBody>
      </p:sp>
      <p:sp>
        <p:nvSpPr>
          <p:cNvPr id="4" name="Slide Number Placeholder 3">
            <a:extLst>
              <a:ext uri="{FF2B5EF4-FFF2-40B4-BE49-F238E27FC236}">
                <a16:creationId xmlns:a16="http://schemas.microsoft.com/office/drawing/2014/main" id="{2E0A7C93-BE12-EA45-BF9F-DA08E50397AC}"/>
              </a:ext>
            </a:extLst>
          </p:cNvPr>
          <p:cNvSpPr>
            <a:spLocks noGrp="1"/>
          </p:cNvSpPr>
          <p:nvPr>
            <p:ph type="sldNum" sz="quarter" idx="12"/>
          </p:nvPr>
        </p:nvSpPr>
        <p:spPr/>
        <p:txBody>
          <a:bodyPr/>
          <a:lstStyle/>
          <a:p>
            <a:fld id="{7269E411-7D29-FF41-8363-58C7F0B695CE}" type="slidenum">
              <a:rPr lang="en-US" smtClean="0"/>
              <a:t>23</a:t>
            </a:fld>
            <a:endParaRPr lang="en-US"/>
          </a:p>
        </p:txBody>
      </p:sp>
    </p:spTree>
    <p:extLst>
      <p:ext uri="{BB962C8B-B14F-4D97-AF65-F5344CB8AC3E}">
        <p14:creationId xmlns:p14="http://schemas.microsoft.com/office/powerpoint/2010/main" val="840790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EAFA-3EF5-4B4E-A0FB-E63B724555BD}"/>
              </a:ext>
            </a:extLst>
          </p:cNvPr>
          <p:cNvSpPr>
            <a:spLocks noGrp="1"/>
          </p:cNvSpPr>
          <p:nvPr>
            <p:ph type="title"/>
          </p:nvPr>
        </p:nvSpPr>
        <p:spPr/>
        <p:txBody>
          <a:bodyPr>
            <a:normAutofit fontScale="90000"/>
          </a:bodyPr>
          <a:lstStyle/>
          <a:p>
            <a:r>
              <a:rPr lang="en-US"/>
              <a:t>Edge of Chaos</a:t>
            </a:r>
            <a:endParaRPr lang="en-US" dirty="0"/>
          </a:p>
        </p:txBody>
      </p:sp>
      <p:sp>
        <p:nvSpPr>
          <p:cNvPr id="5" name="Slide Number Placeholder 4">
            <a:extLst>
              <a:ext uri="{FF2B5EF4-FFF2-40B4-BE49-F238E27FC236}">
                <a16:creationId xmlns:a16="http://schemas.microsoft.com/office/drawing/2014/main" id="{C6C58BFE-D968-FD49-967E-8DD585E51EFB}"/>
              </a:ext>
            </a:extLst>
          </p:cNvPr>
          <p:cNvSpPr>
            <a:spLocks noGrp="1"/>
          </p:cNvSpPr>
          <p:nvPr>
            <p:ph type="sldNum" sz="quarter" idx="12"/>
          </p:nvPr>
        </p:nvSpPr>
        <p:spPr/>
        <p:txBody>
          <a:bodyPr/>
          <a:lstStyle/>
          <a:p>
            <a:fld id="{7269E411-7D29-FF41-8363-58C7F0B695CE}" type="slidenum">
              <a:rPr lang="en-US" smtClean="0"/>
              <a:t>24</a:t>
            </a:fld>
            <a:endParaRPr lang="en-US"/>
          </a:p>
        </p:txBody>
      </p:sp>
      <p:grpSp>
        <p:nvGrpSpPr>
          <p:cNvPr id="17" name="Group 16">
            <a:extLst>
              <a:ext uri="{FF2B5EF4-FFF2-40B4-BE49-F238E27FC236}">
                <a16:creationId xmlns:a16="http://schemas.microsoft.com/office/drawing/2014/main" id="{5C76756A-0031-AD42-AD61-D1584902014E}"/>
              </a:ext>
            </a:extLst>
          </p:cNvPr>
          <p:cNvGrpSpPr/>
          <p:nvPr/>
        </p:nvGrpSpPr>
        <p:grpSpPr>
          <a:xfrm>
            <a:off x="1053947" y="1490950"/>
            <a:ext cx="3988106" cy="4022332"/>
            <a:chOff x="566773" y="892367"/>
            <a:chExt cx="3988106" cy="4022332"/>
          </a:xfrm>
        </p:grpSpPr>
        <p:sp>
          <p:nvSpPr>
            <p:cNvPr id="22" name="Cloud Callout 21">
              <a:extLst>
                <a:ext uri="{FF2B5EF4-FFF2-40B4-BE49-F238E27FC236}">
                  <a16:creationId xmlns:a16="http://schemas.microsoft.com/office/drawing/2014/main" id="{775E21E4-B30C-684B-9FCE-81FF2DB26631}"/>
                </a:ext>
              </a:extLst>
            </p:cNvPr>
            <p:cNvSpPr/>
            <p:nvPr/>
          </p:nvSpPr>
          <p:spPr>
            <a:xfrm>
              <a:off x="566773" y="892367"/>
              <a:ext cx="3988106" cy="3167751"/>
            </a:xfrm>
            <a:prstGeom prst="cloudCallout">
              <a:avLst>
                <a:gd name="adj1" fmla="val -17448"/>
                <a:gd name="adj2" fmla="val 72897"/>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CF69559-DB7A-FA4A-ABAE-2B4CB7FF7C6C}"/>
                </a:ext>
              </a:extLst>
            </p:cNvPr>
            <p:cNvSpPr txBox="1"/>
            <p:nvPr/>
          </p:nvSpPr>
          <p:spPr>
            <a:xfrm>
              <a:off x="1128254" y="1740918"/>
              <a:ext cx="2865143" cy="923330"/>
            </a:xfrm>
            <a:prstGeom prst="rect">
              <a:avLst/>
            </a:prstGeom>
            <a:noFill/>
          </p:spPr>
          <p:txBody>
            <a:bodyPr wrap="none" rtlCol="0">
              <a:spAutoFit/>
            </a:bodyPr>
            <a:lstStyle/>
            <a:p>
              <a:pPr algn="ctr"/>
              <a:r>
                <a:rPr lang="en-US" dirty="0"/>
                <a:t>Concepts</a:t>
              </a:r>
            </a:p>
            <a:p>
              <a:pPr algn="ctr"/>
              <a:r>
                <a:rPr lang="en-US" dirty="0"/>
                <a:t>Already Modeled in the</a:t>
              </a:r>
            </a:p>
            <a:p>
              <a:pPr algn="ctr"/>
              <a:r>
                <a:rPr lang="en-US" dirty="0"/>
                <a:t>Enterprise Knowledge Graph</a:t>
              </a:r>
            </a:p>
          </p:txBody>
        </p:sp>
        <p:sp>
          <p:nvSpPr>
            <p:cNvPr id="24" name="Oval 23">
              <a:extLst>
                <a:ext uri="{FF2B5EF4-FFF2-40B4-BE49-F238E27FC236}">
                  <a16:creationId xmlns:a16="http://schemas.microsoft.com/office/drawing/2014/main" id="{2A57006A-85DF-AD4D-A613-250EA6F5CBE6}"/>
                </a:ext>
              </a:extLst>
            </p:cNvPr>
            <p:cNvSpPr/>
            <p:nvPr/>
          </p:nvSpPr>
          <p:spPr>
            <a:xfrm rot="1712555">
              <a:off x="1566544" y="3903389"/>
              <a:ext cx="731520" cy="1011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990989F5-95B1-7341-A4BC-16C895422F10}"/>
              </a:ext>
            </a:extLst>
          </p:cNvPr>
          <p:cNvGrpSpPr/>
          <p:nvPr/>
        </p:nvGrpSpPr>
        <p:grpSpPr>
          <a:xfrm>
            <a:off x="2208521" y="1948093"/>
            <a:ext cx="4847929" cy="3955686"/>
            <a:chOff x="2208521" y="1948093"/>
            <a:chExt cx="4847929" cy="3955686"/>
          </a:xfrm>
        </p:grpSpPr>
        <p:sp>
          <p:nvSpPr>
            <p:cNvPr id="25" name="Freeform 24">
              <a:extLst>
                <a:ext uri="{FF2B5EF4-FFF2-40B4-BE49-F238E27FC236}">
                  <a16:creationId xmlns:a16="http://schemas.microsoft.com/office/drawing/2014/main" id="{4D985F66-8550-E14D-8AB7-490C2B69E3E3}"/>
                </a:ext>
              </a:extLst>
            </p:cNvPr>
            <p:cNvSpPr/>
            <p:nvPr/>
          </p:nvSpPr>
          <p:spPr>
            <a:xfrm>
              <a:off x="2301640" y="1948093"/>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952F92E-9D96-5445-B424-B0511A5A24BE}"/>
                </a:ext>
              </a:extLst>
            </p:cNvPr>
            <p:cNvSpPr/>
            <p:nvPr/>
          </p:nvSpPr>
          <p:spPr>
            <a:xfrm rot="19175529">
              <a:off x="2208521" y="3145610"/>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grpSp>
      <p:grpSp>
        <p:nvGrpSpPr>
          <p:cNvPr id="3" name="Group 2">
            <a:extLst>
              <a:ext uri="{FF2B5EF4-FFF2-40B4-BE49-F238E27FC236}">
                <a16:creationId xmlns:a16="http://schemas.microsoft.com/office/drawing/2014/main" id="{AFB14B42-4440-D944-A5B3-1462184B7B46}"/>
              </a:ext>
            </a:extLst>
          </p:cNvPr>
          <p:cNvGrpSpPr/>
          <p:nvPr/>
        </p:nvGrpSpPr>
        <p:grpSpPr>
          <a:xfrm>
            <a:off x="3897742" y="2963432"/>
            <a:ext cx="3630651" cy="2959588"/>
            <a:chOff x="3897742" y="2963432"/>
            <a:chExt cx="3630651" cy="2959588"/>
          </a:xfrm>
        </p:grpSpPr>
        <p:sp>
          <p:nvSpPr>
            <p:cNvPr id="26" name="Oval 25">
              <a:extLst>
                <a:ext uri="{FF2B5EF4-FFF2-40B4-BE49-F238E27FC236}">
                  <a16:creationId xmlns:a16="http://schemas.microsoft.com/office/drawing/2014/main" id="{5E418D99-C1AC-1741-B4F2-71D312F3E535}"/>
                </a:ext>
              </a:extLst>
            </p:cNvPr>
            <p:cNvSpPr/>
            <p:nvPr/>
          </p:nvSpPr>
          <p:spPr>
            <a:xfrm>
              <a:off x="3897742" y="5286069"/>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p:txBody>
        </p:sp>
        <p:sp>
          <p:nvSpPr>
            <p:cNvPr id="27" name="Oval 26">
              <a:extLst>
                <a:ext uri="{FF2B5EF4-FFF2-40B4-BE49-F238E27FC236}">
                  <a16:creationId xmlns:a16="http://schemas.microsoft.com/office/drawing/2014/main" id="{817A9C08-26B4-884A-BFEA-B5D4E3D30999}"/>
                </a:ext>
              </a:extLst>
            </p:cNvPr>
            <p:cNvSpPr/>
            <p:nvPr/>
          </p:nvSpPr>
          <p:spPr>
            <a:xfrm>
              <a:off x="6583174" y="2963432"/>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8" name="Oval 27">
              <a:extLst>
                <a:ext uri="{FF2B5EF4-FFF2-40B4-BE49-F238E27FC236}">
                  <a16:creationId xmlns:a16="http://schemas.microsoft.com/office/drawing/2014/main" id="{F26984B0-3A4C-AA4C-AB62-05919C29E1F8}"/>
                </a:ext>
              </a:extLst>
            </p:cNvPr>
            <p:cNvSpPr/>
            <p:nvPr/>
          </p:nvSpPr>
          <p:spPr>
            <a:xfrm>
              <a:off x="6060905" y="3612866"/>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9" name="Oval 28">
              <a:extLst>
                <a:ext uri="{FF2B5EF4-FFF2-40B4-BE49-F238E27FC236}">
                  <a16:creationId xmlns:a16="http://schemas.microsoft.com/office/drawing/2014/main" id="{E9BD03AD-1270-2E49-81D3-EACC6BEBC505}"/>
                </a:ext>
              </a:extLst>
            </p:cNvPr>
            <p:cNvSpPr/>
            <p:nvPr/>
          </p:nvSpPr>
          <p:spPr>
            <a:xfrm>
              <a:off x="5389336" y="426230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0" name="Oval 29">
              <a:extLst>
                <a:ext uri="{FF2B5EF4-FFF2-40B4-BE49-F238E27FC236}">
                  <a16:creationId xmlns:a16="http://schemas.microsoft.com/office/drawing/2014/main" id="{074ECE34-9E7C-5A40-83BA-291D390FCCEA}"/>
                </a:ext>
              </a:extLst>
            </p:cNvPr>
            <p:cNvSpPr/>
            <p:nvPr/>
          </p:nvSpPr>
          <p:spPr>
            <a:xfrm>
              <a:off x="4714809" y="482417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2" name="TextBox 31">
              <a:extLst>
                <a:ext uri="{FF2B5EF4-FFF2-40B4-BE49-F238E27FC236}">
                  <a16:creationId xmlns:a16="http://schemas.microsoft.com/office/drawing/2014/main" id="{424117BE-F2B5-E04F-880C-8662B264F055}"/>
                </a:ext>
              </a:extLst>
            </p:cNvPr>
            <p:cNvSpPr txBox="1"/>
            <p:nvPr/>
          </p:nvSpPr>
          <p:spPr>
            <a:xfrm rot="19042359">
              <a:off x="5320161" y="4798037"/>
              <a:ext cx="2208232" cy="369332"/>
            </a:xfrm>
            <a:prstGeom prst="rect">
              <a:avLst/>
            </a:prstGeom>
            <a:noFill/>
          </p:spPr>
          <p:txBody>
            <a:bodyPr wrap="none" rtlCol="0">
              <a:spAutoFit/>
            </a:bodyPr>
            <a:lstStyle/>
            <a:p>
              <a:pPr algn="ctr"/>
              <a:r>
                <a:rPr lang="en-US" dirty="0"/>
                <a:t>Unmodeled Concepts</a:t>
              </a:r>
            </a:p>
          </p:txBody>
        </p:sp>
      </p:grpSp>
      <p:sp>
        <p:nvSpPr>
          <p:cNvPr id="33" name="Oval 32">
            <a:extLst>
              <a:ext uri="{FF2B5EF4-FFF2-40B4-BE49-F238E27FC236}">
                <a16:creationId xmlns:a16="http://schemas.microsoft.com/office/drawing/2014/main" id="{EC7FF69B-B012-9F44-ACEC-3DE59A7C00E3}"/>
              </a:ext>
            </a:extLst>
          </p:cNvPr>
          <p:cNvSpPr/>
          <p:nvPr/>
        </p:nvSpPr>
        <p:spPr>
          <a:xfrm>
            <a:off x="3094898" y="19801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EBCE764-D864-114A-B471-91E0A212C6D1}"/>
              </a:ext>
            </a:extLst>
          </p:cNvPr>
          <p:cNvSpPr/>
          <p:nvPr/>
        </p:nvSpPr>
        <p:spPr>
          <a:xfrm>
            <a:off x="3769459" y="212185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1C90DC9-B33E-5C40-ADCA-67965AB2BCC1}"/>
              </a:ext>
            </a:extLst>
          </p:cNvPr>
          <p:cNvSpPr/>
          <p:nvPr/>
        </p:nvSpPr>
        <p:spPr>
          <a:xfrm>
            <a:off x="2348352" y="215981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3949985-F0A9-4946-BF09-415F59E54746}"/>
              </a:ext>
            </a:extLst>
          </p:cNvPr>
          <p:cNvSpPr/>
          <p:nvPr/>
        </p:nvSpPr>
        <p:spPr>
          <a:xfrm>
            <a:off x="1804307" y="232407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6C3B18-5C1D-C24C-B15F-273670142C18}"/>
              </a:ext>
            </a:extLst>
          </p:cNvPr>
          <p:cNvSpPr/>
          <p:nvPr/>
        </p:nvSpPr>
        <p:spPr>
          <a:xfrm>
            <a:off x="1657980" y="3537278"/>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B115A00-33E5-EA47-BF61-1F202F5ED204}"/>
              </a:ext>
            </a:extLst>
          </p:cNvPr>
          <p:cNvSpPr/>
          <p:nvPr/>
        </p:nvSpPr>
        <p:spPr>
          <a:xfrm>
            <a:off x="2134698" y="33884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5305688-D434-C544-8063-ABD36F405BA7}"/>
              </a:ext>
            </a:extLst>
          </p:cNvPr>
          <p:cNvSpPr/>
          <p:nvPr/>
        </p:nvSpPr>
        <p:spPr>
          <a:xfrm>
            <a:off x="2068208" y="382456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B03512C-E192-3C42-811F-B4E09DF80E71}"/>
              </a:ext>
            </a:extLst>
          </p:cNvPr>
          <p:cNvSpPr/>
          <p:nvPr/>
        </p:nvSpPr>
        <p:spPr>
          <a:xfrm>
            <a:off x="2551638" y="356762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B4F68E8-A9DE-9441-8ED5-D7AE36FE7290}"/>
              </a:ext>
            </a:extLst>
          </p:cNvPr>
          <p:cNvSpPr/>
          <p:nvPr/>
        </p:nvSpPr>
        <p:spPr>
          <a:xfrm>
            <a:off x="2598647" y="392931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DDC4F7E-FE07-5942-8E3C-56EF8E5AD7F7}"/>
              </a:ext>
            </a:extLst>
          </p:cNvPr>
          <p:cNvSpPr/>
          <p:nvPr/>
        </p:nvSpPr>
        <p:spPr>
          <a:xfrm>
            <a:off x="3164552" y="3479369"/>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6C70AAC-6466-4D49-A2CF-8CEFD975A0C9}"/>
              </a:ext>
            </a:extLst>
          </p:cNvPr>
          <p:cNvSpPr/>
          <p:nvPr/>
        </p:nvSpPr>
        <p:spPr>
          <a:xfrm>
            <a:off x="3049592" y="385856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10A0ABC-5C99-0B4E-8BC9-9D1C09707417}"/>
              </a:ext>
            </a:extLst>
          </p:cNvPr>
          <p:cNvSpPr/>
          <p:nvPr/>
        </p:nvSpPr>
        <p:spPr>
          <a:xfrm>
            <a:off x="3656989" y="362062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E1A836D-0E04-3143-B3D9-0A5BF25CA88D}"/>
              </a:ext>
            </a:extLst>
          </p:cNvPr>
          <p:cNvSpPr/>
          <p:nvPr/>
        </p:nvSpPr>
        <p:spPr>
          <a:xfrm>
            <a:off x="4220351" y="2432687"/>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BA1E6A4-610C-BD48-B217-1362E218DB80}"/>
              </a:ext>
            </a:extLst>
          </p:cNvPr>
          <p:cNvSpPr/>
          <p:nvPr/>
        </p:nvSpPr>
        <p:spPr>
          <a:xfrm>
            <a:off x="4049535" y="181139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A287876-68C0-944D-920C-91B40551B8DF}"/>
              </a:ext>
            </a:extLst>
          </p:cNvPr>
          <p:cNvSpPr/>
          <p:nvPr/>
        </p:nvSpPr>
        <p:spPr>
          <a:xfrm>
            <a:off x="1336802" y="285868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13EFB48-5823-B141-9456-E17BDEF160B4}"/>
              </a:ext>
            </a:extLst>
          </p:cNvPr>
          <p:cNvSpPr/>
          <p:nvPr/>
        </p:nvSpPr>
        <p:spPr>
          <a:xfrm>
            <a:off x="4477314" y="291663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F8551F-102E-B24A-8094-8E5EAEAC7CF8}"/>
              </a:ext>
            </a:extLst>
          </p:cNvPr>
          <p:cNvSpPr txBox="1"/>
          <p:nvPr/>
        </p:nvSpPr>
        <p:spPr>
          <a:xfrm>
            <a:off x="8199216" y="1496967"/>
            <a:ext cx="3428903" cy="4524315"/>
          </a:xfrm>
          <a:prstGeom prst="rect">
            <a:avLst/>
          </a:prstGeom>
          <a:noFill/>
        </p:spPr>
        <p:txBody>
          <a:bodyPr wrap="square" rtlCol="0">
            <a:spAutoFit/>
          </a:bodyPr>
          <a:lstStyle/>
          <a:p>
            <a:r>
              <a:rPr lang="en-US" dirty="0"/>
              <a:t>Consider two regions of your data model:</a:t>
            </a:r>
          </a:p>
          <a:p>
            <a:pPr lvl="1"/>
            <a:r>
              <a:rPr lang="en-US" dirty="0"/>
              <a:t>1) The part of the world that you have modeled with precision.  We call this region the EKG region</a:t>
            </a:r>
            <a:br>
              <a:rPr lang="en-US" dirty="0"/>
            </a:br>
            <a:endParaRPr lang="en-US" dirty="0"/>
          </a:p>
          <a:p>
            <a:pPr lvl="1"/>
            <a:r>
              <a:rPr lang="en-US" dirty="0"/>
              <a:t>2) The part of the world that you have not modeled yet.  We call this the “region of chaos”</a:t>
            </a:r>
            <a:br>
              <a:rPr lang="en-US" dirty="0"/>
            </a:br>
            <a:endParaRPr lang="en-US" dirty="0"/>
          </a:p>
          <a:p>
            <a:pPr lvl="1"/>
            <a:r>
              <a:rPr lang="en-US" dirty="0"/>
              <a:t>The border between the EKG and the region of chaos we will call “The Edge of Chaos”</a:t>
            </a:r>
          </a:p>
          <a:p>
            <a:endParaRPr lang="en-US" dirty="0"/>
          </a:p>
        </p:txBody>
      </p:sp>
    </p:spTree>
    <p:extLst>
      <p:ext uri="{BB962C8B-B14F-4D97-AF65-F5344CB8AC3E}">
        <p14:creationId xmlns:p14="http://schemas.microsoft.com/office/powerpoint/2010/main" val="36402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77D7-FC28-BF48-98A0-DD7FB0840B83}"/>
              </a:ext>
            </a:extLst>
          </p:cNvPr>
          <p:cNvSpPr>
            <a:spLocks noGrp="1"/>
          </p:cNvSpPr>
          <p:nvPr>
            <p:ph type="title"/>
          </p:nvPr>
        </p:nvSpPr>
        <p:spPr/>
        <p:txBody>
          <a:bodyPr>
            <a:normAutofit fontScale="90000"/>
          </a:bodyPr>
          <a:lstStyle/>
          <a:p>
            <a:r>
              <a:rPr lang="en-US" dirty="0"/>
              <a:t>What is a System?</a:t>
            </a:r>
          </a:p>
        </p:txBody>
      </p:sp>
      <p:sp>
        <p:nvSpPr>
          <p:cNvPr id="3" name="Content Placeholder 2">
            <a:extLst>
              <a:ext uri="{FF2B5EF4-FFF2-40B4-BE49-F238E27FC236}">
                <a16:creationId xmlns:a16="http://schemas.microsoft.com/office/drawing/2014/main" id="{5E5FE77D-1CDC-D24A-A420-76C78A0062F4}"/>
              </a:ext>
            </a:extLst>
          </p:cNvPr>
          <p:cNvSpPr>
            <a:spLocks noGrp="1"/>
          </p:cNvSpPr>
          <p:nvPr>
            <p:ph idx="1"/>
          </p:nvPr>
        </p:nvSpPr>
        <p:spPr/>
        <p:txBody>
          <a:bodyPr/>
          <a:lstStyle/>
          <a:p>
            <a:r>
              <a:rPr lang="en-US" dirty="0"/>
              <a:t>A collection of components that interact together to produce some sort of behavior of the whole</a:t>
            </a:r>
          </a:p>
          <a:p>
            <a:r>
              <a:rPr lang="en-US" dirty="0"/>
              <a:t>Systems can have subsystems</a:t>
            </a:r>
          </a:p>
        </p:txBody>
      </p:sp>
      <p:sp>
        <p:nvSpPr>
          <p:cNvPr id="5" name="Slide Number Placeholder 4">
            <a:extLst>
              <a:ext uri="{FF2B5EF4-FFF2-40B4-BE49-F238E27FC236}">
                <a16:creationId xmlns:a16="http://schemas.microsoft.com/office/drawing/2014/main" id="{0FF60644-7ADC-0943-86D8-FB2A693F86A6}"/>
              </a:ext>
            </a:extLst>
          </p:cNvPr>
          <p:cNvSpPr>
            <a:spLocks noGrp="1"/>
          </p:cNvSpPr>
          <p:nvPr>
            <p:ph type="sldNum" sz="quarter" idx="12"/>
          </p:nvPr>
        </p:nvSpPr>
        <p:spPr/>
        <p:txBody>
          <a:bodyPr/>
          <a:lstStyle/>
          <a:p>
            <a:fld id="{7269E411-7D29-FF41-8363-58C7F0B695CE}" type="slidenum">
              <a:rPr lang="en-US" smtClean="0"/>
              <a:t>25</a:t>
            </a:fld>
            <a:endParaRPr lang="en-US"/>
          </a:p>
        </p:txBody>
      </p:sp>
    </p:spTree>
    <p:extLst>
      <p:ext uri="{BB962C8B-B14F-4D97-AF65-F5344CB8AC3E}">
        <p14:creationId xmlns:p14="http://schemas.microsoft.com/office/powerpoint/2010/main" val="2754162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21F2-723B-364A-9D9E-3B9142A44988}"/>
              </a:ext>
            </a:extLst>
          </p:cNvPr>
          <p:cNvSpPr>
            <a:spLocks noGrp="1"/>
          </p:cNvSpPr>
          <p:nvPr>
            <p:ph type="title"/>
          </p:nvPr>
        </p:nvSpPr>
        <p:spPr/>
        <p:txBody>
          <a:bodyPr>
            <a:normAutofit fontScale="90000"/>
          </a:bodyPr>
          <a:lstStyle/>
          <a:p>
            <a:r>
              <a:rPr lang="en-US" dirty="0"/>
              <a:t>Example: Provider Recommendation</a:t>
            </a:r>
          </a:p>
        </p:txBody>
      </p:sp>
      <p:sp>
        <p:nvSpPr>
          <p:cNvPr id="3" name="Content Placeholder 2">
            <a:extLst>
              <a:ext uri="{FF2B5EF4-FFF2-40B4-BE49-F238E27FC236}">
                <a16:creationId xmlns:a16="http://schemas.microsoft.com/office/drawing/2014/main" id="{B7832680-3070-CD44-A37B-9DCEA27D43F1}"/>
              </a:ext>
            </a:extLst>
          </p:cNvPr>
          <p:cNvSpPr>
            <a:spLocks noGrp="1"/>
          </p:cNvSpPr>
          <p:nvPr>
            <p:ph idx="1"/>
          </p:nvPr>
        </p:nvSpPr>
        <p:spPr/>
        <p:txBody>
          <a:bodyPr/>
          <a:lstStyle/>
          <a:p>
            <a:pPr marL="0" indent="0">
              <a:buNone/>
            </a:pPr>
            <a:r>
              <a:rPr lang="en-US" i="1" dirty="0"/>
              <a:t>When our senior members call into our call centers to find a healthcare provider in their area, many of them </a:t>
            </a:r>
            <a:r>
              <a:rPr lang="en-US" b="1" i="1" dirty="0"/>
              <a:t>don’t drive</a:t>
            </a:r>
            <a:r>
              <a:rPr lang="en-US" i="1" dirty="0"/>
              <a:t>.  They only want providers that are on </a:t>
            </a:r>
            <a:r>
              <a:rPr lang="en-US" b="1" i="1" dirty="0"/>
              <a:t>bus routes</a:t>
            </a:r>
            <a:r>
              <a:rPr lang="en-US" i="1" dirty="0"/>
              <a:t>.  However, our current system does not store this information.</a:t>
            </a:r>
          </a:p>
        </p:txBody>
      </p:sp>
      <p:sp>
        <p:nvSpPr>
          <p:cNvPr id="4" name="Footer Placeholder 3">
            <a:extLst>
              <a:ext uri="{FF2B5EF4-FFF2-40B4-BE49-F238E27FC236}">
                <a16:creationId xmlns:a16="http://schemas.microsoft.com/office/drawing/2014/main" id="{67757276-8D01-9848-A51A-81AF88BD7462}"/>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FD2086A-0727-B045-A236-B2D11010BD3C}"/>
              </a:ext>
            </a:extLst>
          </p:cNvPr>
          <p:cNvSpPr>
            <a:spLocks noGrp="1"/>
          </p:cNvSpPr>
          <p:nvPr>
            <p:ph type="sldNum" sz="quarter" idx="12"/>
          </p:nvPr>
        </p:nvSpPr>
        <p:spPr/>
        <p:txBody>
          <a:bodyPr/>
          <a:lstStyle/>
          <a:p>
            <a:fld id="{7269E411-7D29-FF41-8363-58C7F0B695CE}" type="slidenum">
              <a:rPr lang="en-US" smtClean="0"/>
              <a:t>26</a:t>
            </a:fld>
            <a:endParaRPr lang="en-US"/>
          </a:p>
        </p:txBody>
      </p:sp>
    </p:spTree>
    <p:extLst>
      <p:ext uri="{BB962C8B-B14F-4D97-AF65-F5344CB8AC3E}">
        <p14:creationId xmlns:p14="http://schemas.microsoft.com/office/powerpoint/2010/main" val="2268173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D50A-9C3A-F543-976C-EDE71FCC8A70}"/>
              </a:ext>
            </a:extLst>
          </p:cNvPr>
          <p:cNvSpPr>
            <a:spLocks noGrp="1"/>
          </p:cNvSpPr>
          <p:nvPr>
            <p:ph type="title"/>
          </p:nvPr>
        </p:nvSpPr>
        <p:spPr/>
        <p:txBody>
          <a:bodyPr>
            <a:normAutofit fontScale="90000"/>
          </a:bodyPr>
          <a:lstStyle/>
          <a:p>
            <a:r>
              <a:rPr lang="en-US" dirty="0"/>
              <a:t>Example: Geospatial Models</a:t>
            </a:r>
          </a:p>
        </p:txBody>
      </p:sp>
      <p:sp>
        <p:nvSpPr>
          <p:cNvPr id="5" name="Slide Number Placeholder 4">
            <a:extLst>
              <a:ext uri="{FF2B5EF4-FFF2-40B4-BE49-F238E27FC236}">
                <a16:creationId xmlns:a16="http://schemas.microsoft.com/office/drawing/2014/main" id="{C09D5AD7-CFAD-044B-83FA-D1E770769EDB}"/>
              </a:ext>
            </a:extLst>
          </p:cNvPr>
          <p:cNvSpPr>
            <a:spLocks noGrp="1"/>
          </p:cNvSpPr>
          <p:nvPr>
            <p:ph type="sldNum" sz="quarter" idx="12"/>
          </p:nvPr>
        </p:nvSpPr>
        <p:spPr/>
        <p:txBody>
          <a:bodyPr/>
          <a:lstStyle/>
          <a:p>
            <a:fld id="{7269E411-7D29-FF41-8363-58C7F0B695CE}" type="slidenum">
              <a:rPr lang="en-US" smtClean="0"/>
              <a:t>27</a:t>
            </a:fld>
            <a:endParaRPr lang="en-US"/>
          </a:p>
        </p:txBody>
      </p:sp>
      <p:sp>
        <p:nvSpPr>
          <p:cNvPr id="6" name="Oval 5">
            <a:extLst>
              <a:ext uri="{FF2B5EF4-FFF2-40B4-BE49-F238E27FC236}">
                <a16:creationId xmlns:a16="http://schemas.microsoft.com/office/drawing/2014/main" id="{FB102961-2FB2-B748-8B2E-9441E9DA8018}"/>
              </a:ext>
            </a:extLst>
          </p:cNvPr>
          <p:cNvSpPr/>
          <p:nvPr/>
        </p:nvSpPr>
        <p:spPr>
          <a:xfrm>
            <a:off x="854372" y="360371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Address</a:t>
            </a:r>
          </a:p>
        </p:txBody>
      </p:sp>
      <p:sp>
        <p:nvSpPr>
          <p:cNvPr id="7" name="Oval 6">
            <a:extLst>
              <a:ext uri="{FF2B5EF4-FFF2-40B4-BE49-F238E27FC236}">
                <a16:creationId xmlns:a16="http://schemas.microsoft.com/office/drawing/2014/main" id="{81CA1975-E84B-E04B-8361-965A121B8081}"/>
              </a:ext>
            </a:extLst>
          </p:cNvPr>
          <p:cNvSpPr/>
          <p:nvPr/>
        </p:nvSpPr>
        <p:spPr>
          <a:xfrm>
            <a:off x="823983" y="250548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Zip code</a:t>
            </a:r>
          </a:p>
        </p:txBody>
      </p:sp>
      <p:sp>
        <p:nvSpPr>
          <p:cNvPr id="8" name="Oval 7">
            <a:extLst>
              <a:ext uri="{FF2B5EF4-FFF2-40B4-BE49-F238E27FC236}">
                <a16:creationId xmlns:a16="http://schemas.microsoft.com/office/drawing/2014/main" id="{8EF18D5F-7F0A-504E-A46D-EF08BCC4E087}"/>
              </a:ext>
            </a:extLst>
          </p:cNvPr>
          <p:cNvSpPr/>
          <p:nvPr/>
        </p:nvSpPr>
        <p:spPr>
          <a:xfrm>
            <a:off x="3147060" y="257097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State</a:t>
            </a:r>
          </a:p>
        </p:txBody>
      </p:sp>
      <p:sp>
        <p:nvSpPr>
          <p:cNvPr id="9" name="Oval 8">
            <a:extLst>
              <a:ext uri="{FF2B5EF4-FFF2-40B4-BE49-F238E27FC236}">
                <a16:creationId xmlns:a16="http://schemas.microsoft.com/office/drawing/2014/main" id="{C1D60F56-B401-3C4C-A5C3-2C8219BB7E6A}"/>
              </a:ext>
            </a:extLst>
          </p:cNvPr>
          <p:cNvSpPr/>
          <p:nvPr/>
        </p:nvSpPr>
        <p:spPr>
          <a:xfrm>
            <a:off x="3299460" y="1470384"/>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Country</a:t>
            </a:r>
          </a:p>
        </p:txBody>
      </p:sp>
      <p:sp>
        <p:nvSpPr>
          <p:cNvPr id="10" name="Oval 9">
            <a:extLst>
              <a:ext uri="{FF2B5EF4-FFF2-40B4-BE49-F238E27FC236}">
                <a16:creationId xmlns:a16="http://schemas.microsoft.com/office/drawing/2014/main" id="{BD50C2B1-B295-9647-9CAF-66EFBAA372A1}"/>
              </a:ext>
            </a:extLst>
          </p:cNvPr>
          <p:cNvSpPr/>
          <p:nvPr/>
        </p:nvSpPr>
        <p:spPr>
          <a:xfrm>
            <a:off x="3457251" y="3472541"/>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City</a:t>
            </a:r>
          </a:p>
        </p:txBody>
      </p:sp>
      <p:sp>
        <p:nvSpPr>
          <p:cNvPr id="11" name="Freeform 10">
            <a:extLst>
              <a:ext uri="{FF2B5EF4-FFF2-40B4-BE49-F238E27FC236}">
                <a16:creationId xmlns:a16="http://schemas.microsoft.com/office/drawing/2014/main" id="{C7E4E4AD-8AE3-754D-BD5E-AA46A7B19094}"/>
              </a:ext>
            </a:extLst>
          </p:cNvPr>
          <p:cNvSpPr/>
          <p:nvPr/>
        </p:nvSpPr>
        <p:spPr>
          <a:xfrm>
            <a:off x="3292240" y="1874977"/>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CEA001-248D-9440-A3FB-855E45EDCCB1}"/>
              </a:ext>
            </a:extLst>
          </p:cNvPr>
          <p:cNvSpPr/>
          <p:nvPr/>
        </p:nvSpPr>
        <p:spPr>
          <a:xfrm rot="19175529">
            <a:off x="3199121" y="3072494"/>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sp>
        <p:nvSpPr>
          <p:cNvPr id="13" name="Oval 12">
            <a:extLst>
              <a:ext uri="{FF2B5EF4-FFF2-40B4-BE49-F238E27FC236}">
                <a16:creationId xmlns:a16="http://schemas.microsoft.com/office/drawing/2014/main" id="{C6ECB695-E3AC-2C44-B753-AD12431DAA6D}"/>
              </a:ext>
            </a:extLst>
          </p:cNvPr>
          <p:cNvSpPr/>
          <p:nvPr/>
        </p:nvSpPr>
        <p:spPr>
          <a:xfrm>
            <a:off x="8262241" y="2145127"/>
            <a:ext cx="1928505" cy="7056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Regions?</a:t>
            </a:r>
          </a:p>
        </p:txBody>
      </p:sp>
      <p:sp>
        <p:nvSpPr>
          <p:cNvPr id="14" name="Oval 13">
            <a:extLst>
              <a:ext uri="{FF2B5EF4-FFF2-40B4-BE49-F238E27FC236}">
                <a16:creationId xmlns:a16="http://schemas.microsoft.com/office/drawing/2014/main" id="{D048FEA7-B135-C441-921C-0FE6DEBD231A}"/>
              </a:ext>
            </a:extLst>
          </p:cNvPr>
          <p:cNvSpPr/>
          <p:nvPr/>
        </p:nvSpPr>
        <p:spPr>
          <a:xfrm>
            <a:off x="7434425" y="3133801"/>
            <a:ext cx="3375592" cy="8734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Metropolitan Areas?</a:t>
            </a:r>
          </a:p>
        </p:txBody>
      </p:sp>
      <p:sp>
        <p:nvSpPr>
          <p:cNvPr id="15" name="Oval 14">
            <a:extLst>
              <a:ext uri="{FF2B5EF4-FFF2-40B4-BE49-F238E27FC236}">
                <a16:creationId xmlns:a16="http://schemas.microsoft.com/office/drawing/2014/main" id="{7AA0FE5E-83B2-D848-982B-61B745FDDE3C}"/>
              </a:ext>
            </a:extLst>
          </p:cNvPr>
          <p:cNvSpPr/>
          <p:nvPr/>
        </p:nvSpPr>
        <p:spPr>
          <a:xfrm>
            <a:off x="6549664" y="4184211"/>
            <a:ext cx="2937476" cy="8583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Watersheds?</a:t>
            </a:r>
          </a:p>
        </p:txBody>
      </p:sp>
      <p:cxnSp>
        <p:nvCxnSpPr>
          <p:cNvPr id="17" name="Straight Connector 16">
            <a:extLst>
              <a:ext uri="{FF2B5EF4-FFF2-40B4-BE49-F238E27FC236}">
                <a16:creationId xmlns:a16="http://schemas.microsoft.com/office/drawing/2014/main" id="{428F1BB3-BD55-E940-B319-E47C7DA32131}"/>
              </a:ext>
            </a:extLst>
          </p:cNvPr>
          <p:cNvCxnSpPr>
            <a:cxnSpLocks/>
            <a:stCxn id="6" idx="0"/>
            <a:endCxn id="7" idx="4"/>
          </p:cNvCxnSpPr>
          <p:nvPr/>
        </p:nvCxnSpPr>
        <p:spPr>
          <a:xfrm flipH="1" flipV="1">
            <a:off x="1715523" y="3115080"/>
            <a:ext cx="30389" cy="4886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157B51-1A9A-BF4B-BFD2-D6A928397E10}"/>
              </a:ext>
            </a:extLst>
          </p:cNvPr>
          <p:cNvCxnSpPr>
            <a:cxnSpLocks/>
            <a:stCxn id="6" idx="7"/>
            <a:endCxn id="8" idx="3"/>
          </p:cNvCxnSpPr>
          <p:nvPr/>
        </p:nvCxnSpPr>
        <p:spPr>
          <a:xfrm flipV="1">
            <a:off x="2376326" y="3091296"/>
            <a:ext cx="1031860" cy="6016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ABDD75-CFA6-774B-BA25-CD60F1F14AB3}"/>
              </a:ext>
            </a:extLst>
          </p:cNvPr>
          <p:cNvCxnSpPr>
            <a:cxnSpLocks/>
            <a:stCxn id="10" idx="0"/>
            <a:endCxn id="8" idx="4"/>
          </p:cNvCxnSpPr>
          <p:nvPr/>
        </p:nvCxnSpPr>
        <p:spPr>
          <a:xfrm flipH="1" flipV="1">
            <a:off x="4038600" y="3180570"/>
            <a:ext cx="310191" cy="2919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8DFC25-7882-5D46-93F7-4DE5FA5C1044}"/>
              </a:ext>
            </a:extLst>
          </p:cNvPr>
          <p:cNvCxnSpPr>
            <a:cxnSpLocks/>
            <a:stCxn id="10" idx="2"/>
            <a:endCxn id="6" idx="6"/>
          </p:cNvCxnSpPr>
          <p:nvPr/>
        </p:nvCxnSpPr>
        <p:spPr>
          <a:xfrm flipH="1">
            <a:off x="2637452" y="3777341"/>
            <a:ext cx="819799" cy="131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73D7C1-0BC7-2F42-82A1-300F9C474ED7}"/>
              </a:ext>
            </a:extLst>
          </p:cNvPr>
          <p:cNvCxnSpPr>
            <a:cxnSpLocks/>
            <a:stCxn id="8" idx="0"/>
            <a:endCxn id="9" idx="4"/>
          </p:cNvCxnSpPr>
          <p:nvPr/>
        </p:nvCxnSpPr>
        <p:spPr>
          <a:xfrm flipV="1">
            <a:off x="4038600" y="2079984"/>
            <a:ext cx="152400" cy="4909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4595EFD-8249-E240-BAF8-2D7D87C33C8D}"/>
              </a:ext>
            </a:extLst>
          </p:cNvPr>
          <p:cNvCxnSpPr>
            <a:cxnSpLocks/>
            <a:stCxn id="7" idx="6"/>
            <a:endCxn id="8" idx="2"/>
          </p:cNvCxnSpPr>
          <p:nvPr/>
        </p:nvCxnSpPr>
        <p:spPr>
          <a:xfrm>
            <a:off x="2607063" y="2810280"/>
            <a:ext cx="539997" cy="6549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736A475-0063-1F49-B499-F0E0432F23F1}"/>
              </a:ext>
            </a:extLst>
          </p:cNvPr>
          <p:cNvSpPr/>
          <p:nvPr/>
        </p:nvSpPr>
        <p:spPr>
          <a:xfrm>
            <a:off x="4930140" y="5128916"/>
            <a:ext cx="1958340"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Roads?</a:t>
            </a:r>
          </a:p>
        </p:txBody>
      </p:sp>
      <p:sp>
        <p:nvSpPr>
          <p:cNvPr id="39" name="Oval 38">
            <a:extLst>
              <a:ext uri="{FF2B5EF4-FFF2-40B4-BE49-F238E27FC236}">
                <a16:creationId xmlns:a16="http://schemas.microsoft.com/office/drawing/2014/main" id="{0B8B0C78-AD91-E54B-996A-08D1AFDCED8A}"/>
              </a:ext>
            </a:extLst>
          </p:cNvPr>
          <p:cNvSpPr/>
          <p:nvPr/>
        </p:nvSpPr>
        <p:spPr>
          <a:xfrm>
            <a:off x="7043001" y="5261993"/>
            <a:ext cx="2399219"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Bus Routes?</a:t>
            </a:r>
          </a:p>
        </p:txBody>
      </p:sp>
      <p:sp>
        <p:nvSpPr>
          <p:cNvPr id="40" name="TextBox 39">
            <a:extLst>
              <a:ext uri="{FF2B5EF4-FFF2-40B4-BE49-F238E27FC236}">
                <a16:creationId xmlns:a16="http://schemas.microsoft.com/office/drawing/2014/main" id="{F8E8B802-589B-3E47-9FE0-1471DD0C23F5}"/>
              </a:ext>
            </a:extLst>
          </p:cNvPr>
          <p:cNvSpPr txBox="1"/>
          <p:nvPr/>
        </p:nvSpPr>
        <p:spPr>
          <a:xfrm>
            <a:off x="1144189" y="4461274"/>
            <a:ext cx="2480487" cy="369332"/>
          </a:xfrm>
          <a:prstGeom prst="rect">
            <a:avLst/>
          </a:prstGeom>
          <a:noFill/>
        </p:spPr>
        <p:txBody>
          <a:bodyPr wrap="none" rtlCol="0">
            <a:spAutoFit/>
          </a:bodyPr>
          <a:lstStyle/>
          <a:p>
            <a:r>
              <a:rPr lang="en-US" dirty="0"/>
              <a:t>What you have modeled</a:t>
            </a:r>
          </a:p>
        </p:txBody>
      </p:sp>
      <p:sp>
        <p:nvSpPr>
          <p:cNvPr id="41" name="TextBox 40">
            <a:extLst>
              <a:ext uri="{FF2B5EF4-FFF2-40B4-BE49-F238E27FC236}">
                <a16:creationId xmlns:a16="http://schemas.microsoft.com/office/drawing/2014/main" id="{FED71B74-5E45-DA49-A40D-6778BCC0E9B3}"/>
              </a:ext>
            </a:extLst>
          </p:cNvPr>
          <p:cNvSpPr txBox="1"/>
          <p:nvPr/>
        </p:nvSpPr>
        <p:spPr>
          <a:xfrm>
            <a:off x="8741956" y="1502099"/>
            <a:ext cx="2292615" cy="369332"/>
          </a:xfrm>
          <a:prstGeom prst="rect">
            <a:avLst/>
          </a:prstGeom>
          <a:noFill/>
        </p:spPr>
        <p:txBody>
          <a:bodyPr wrap="none" rtlCol="0">
            <a:spAutoFit/>
          </a:bodyPr>
          <a:lstStyle/>
          <a:p>
            <a:r>
              <a:rPr lang="en-US" dirty="0"/>
              <a:t>What should you add?</a:t>
            </a:r>
          </a:p>
        </p:txBody>
      </p:sp>
    </p:spTree>
    <p:extLst>
      <p:ext uri="{BB962C8B-B14F-4D97-AF65-F5344CB8AC3E}">
        <p14:creationId xmlns:p14="http://schemas.microsoft.com/office/powerpoint/2010/main" val="3475311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28</a:t>
            </a:fld>
            <a:endParaRPr lang="en-US"/>
          </a:p>
        </p:txBody>
      </p:sp>
      <p:grpSp>
        <p:nvGrpSpPr>
          <p:cNvPr id="11" name="Group 10">
            <a:extLst>
              <a:ext uri="{FF2B5EF4-FFF2-40B4-BE49-F238E27FC236}">
                <a16:creationId xmlns:a16="http://schemas.microsoft.com/office/drawing/2014/main" id="{2D27D20D-D298-40A5-21D9-02B3F1184B21}"/>
              </a:ext>
            </a:extLst>
          </p:cNvPr>
          <p:cNvGrpSpPr/>
          <p:nvPr/>
        </p:nvGrpSpPr>
        <p:grpSpPr>
          <a:xfrm>
            <a:off x="857327" y="670560"/>
            <a:ext cx="9448163" cy="5259016"/>
            <a:chOff x="857327" y="670560"/>
            <a:chExt cx="9448163" cy="5259016"/>
          </a:xfrm>
        </p:grpSpPr>
        <p:grpSp>
          <p:nvGrpSpPr>
            <p:cNvPr id="12" name="Group 11">
              <a:extLst>
                <a:ext uri="{FF2B5EF4-FFF2-40B4-BE49-F238E27FC236}">
                  <a16:creationId xmlns:a16="http://schemas.microsoft.com/office/drawing/2014/main" id="{4B8F5598-0A1B-3E3B-D74A-37C87AE4E5A7}"/>
                </a:ext>
              </a:extLst>
            </p:cNvPr>
            <p:cNvGrpSpPr/>
            <p:nvPr/>
          </p:nvGrpSpPr>
          <p:grpSpPr>
            <a:xfrm>
              <a:off x="1021080" y="670560"/>
              <a:ext cx="9284410" cy="5259016"/>
              <a:chOff x="1021080" y="1371724"/>
              <a:chExt cx="9284410" cy="5001150"/>
            </a:xfrm>
            <a:effectLst>
              <a:outerShdw blurRad="63500" dist="114300" dir="5400000" algn="t" rotWithShape="0">
                <a:prstClr val="black">
                  <a:alpha val="40000"/>
                </a:prstClr>
              </a:outerShdw>
            </a:effectLst>
            <a:scene3d>
              <a:camera prst="perspectiveRelaxedModerately"/>
              <a:lightRig rig="threePt" dir="t"/>
            </a:scene3d>
          </p:grpSpPr>
          <p:sp>
            <p:nvSpPr>
              <p:cNvPr id="26" name="Freeform 25">
                <a:extLst>
                  <a:ext uri="{FF2B5EF4-FFF2-40B4-BE49-F238E27FC236}">
                    <a16:creationId xmlns:a16="http://schemas.microsoft.com/office/drawing/2014/main" id="{37DE5DDB-420E-3510-FA57-958F389C9854}"/>
                  </a:ext>
                </a:extLst>
              </p:cNvPr>
              <p:cNvSpPr/>
              <p:nvPr/>
            </p:nvSpPr>
            <p:spPr>
              <a:xfrm>
                <a:off x="3778421" y="1371724"/>
                <a:ext cx="3418311" cy="1386257"/>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0 w 3919839"/>
                  <a:gd name="connsiteY0" fmla="*/ 188921 h 2199190"/>
                  <a:gd name="connsiteX1" fmla="*/ 3780943 w 3919839"/>
                  <a:gd name="connsiteY1" fmla="*/ 0 h 2199190"/>
                  <a:gd name="connsiteX2" fmla="*/ 3919839 w 3919839"/>
                  <a:gd name="connsiteY2" fmla="*/ 2037145 h 2199190"/>
                  <a:gd name="connsiteX3" fmla="*/ 482158 w 3919839"/>
                  <a:gd name="connsiteY3" fmla="*/ 2199190 h 2199190"/>
                  <a:gd name="connsiteX4" fmla="*/ 0 w 3919839"/>
                  <a:gd name="connsiteY4" fmla="*/ 188921 h 2199190"/>
                  <a:gd name="connsiteX0" fmla="*/ 0 w 3919839"/>
                  <a:gd name="connsiteY0" fmla="*/ 10387 h 2020656"/>
                  <a:gd name="connsiteX1" fmla="*/ 3780943 w 3919839"/>
                  <a:gd name="connsiteY1" fmla="*/ 0 h 2020656"/>
                  <a:gd name="connsiteX2" fmla="*/ 3919839 w 3919839"/>
                  <a:gd name="connsiteY2" fmla="*/ 1858611 h 2020656"/>
                  <a:gd name="connsiteX3" fmla="*/ 482158 w 3919839"/>
                  <a:gd name="connsiteY3" fmla="*/ 2020656 h 2020656"/>
                  <a:gd name="connsiteX4" fmla="*/ 0 w 3919839"/>
                  <a:gd name="connsiteY4" fmla="*/ 10387 h 2020656"/>
                  <a:gd name="connsiteX0" fmla="*/ 0 w 3919839"/>
                  <a:gd name="connsiteY0" fmla="*/ 10387 h 2020656"/>
                  <a:gd name="connsiteX1" fmla="*/ 3780943 w 3919839"/>
                  <a:gd name="connsiteY1" fmla="*/ 0 h 2020656"/>
                  <a:gd name="connsiteX2" fmla="*/ 3919839 w 3919839"/>
                  <a:gd name="connsiteY2" fmla="*/ 1858611 h 2020656"/>
                  <a:gd name="connsiteX3" fmla="*/ 482158 w 3919839"/>
                  <a:gd name="connsiteY3" fmla="*/ 2020656 h 2020656"/>
                  <a:gd name="connsiteX4" fmla="*/ 0 w 3919839"/>
                  <a:gd name="connsiteY4" fmla="*/ 10387 h 2020656"/>
                  <a:gd name="connsiteX0" fmla="*/ 0 w 3919839"/>
                  <a:gd name="connsiteY0" fmla="*/ 10387 h 2020656"/>
                  <a:gd name="connsiteX1" fmla="*/ 3780943 w 3919839"/>
                  <a:gd name="connsiteY1" fmla="*/ 0 h 2020656"/>
                  <a:gd name="connsiteX2" fmla="*/ 3919839 w 3919839"/>
                  <a:gd name="connsiteY2" fmla="*/ 1858611 h 2020656"/>
                  <a:gd name="connsiteX3" fmla="*/ 482158 w 3919839"/>
                  <a:gd name="connsiteY3" fmla="*/ 2020656 h 2020656"/>
                  <a:gd name="connsiteX4" fmla="*/ 0 w 3919839"/>
                  <a:gd name="connsiteY4" fmla="*/ 10387 h 2020656"/>
                  <a:gd name="connsiteX0" fmla="*/ 0 w 3919839"/>
                  <a:gd name="connsiteY0" fmla="*/ 32704 h 2042973"/>
                  <a:gd name="connsiteX1" fmla="*/ 3780943 w 3919839"/>
                  <a:gd name="connsiteY1" fmla="*/ 0 h 2042973"/>
                  <a:gd name="connsiteX2" fmla="*/ 3919839 w 3919839"/>
                  <a:gd name="connsiteY2" fmla="*/ 1880928 h 2042973"/>
                  <a:gd name="connsiteX3" fmla="*/ 482158 w 3919839"/>
                  <a:gd name="connsiteY3" fmla="*/ 2042973 h 2042973"/>
                  <a:gd name="connsiteX4" fmla="*/ 0 w 3919839"/>
                  <a:gd name="connsiteY4" fmla="*/ 32704 h 2042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9839" h="2042973">
                    <a:moveTo>
                      <a:pt x="0" y="32704"/>
                    </a:moveTo>
                    <a:lnTo>
                      <a:pt x="3780943" y="0"/>
                    </a:lnTo>
                    <a:lnTo>
                      <a:pt x="3919839" y="1880928"/>
                    </a:lnTo>
                    <a:lnTo>
                      <a:pt x="482158" y="2042973"/>
                    </a:lnTo>
                    <a:lnTo>
                      <a:pt x="0" y="32704"/>
                    </a:lnTo>
                    <a:close/>
                  </a:path>
                </a:pathLst>
              </a:custGeom>
              <a:solidFill>
                <a:srgbClr val="009783"/>
              </a:solidFill>
              <a:ln>
                <a:solidFill>
                  <a:schemeClr val="bg1"/>
                </a:solidFill>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id="{996E14C1-7251-6281-379A-A4E53F3798C4}"/>
                  </a:ext>
                </a:extLst>
              </p:cNvPr>
              <p:cNvSpPr/>
              <p:nvPr/>
            </p:nvSpPr>
            <p:spPr>
              <a:xfrm>
                <a:off x="7097162" y="1371724"/>
                <a:ext cx="3136497" cy="2127038"/>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87223 h 3374916"/>
                  <a:gd name="connsiteX1" fmla="*/ 355364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87223 h 3374916"/>
                  <a:gd name="connsiteX1" fmla="*/ 3536168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52732"/>
                  <a:gd name="connsiteY0" fmla="*/ 276915 h 3374916"/>
                  <a:gd name="connsiteX1" fmla="*/ 3527430 w 3552732"/>
                  <a:gd name="connsiteY1" fmla="*/ 0 h 3374916"/>
                  <a:gd name="connsiteX2" fmla="*/ 3552732 w 3552732"/>
                  <a:gd name="connsiteY2" fmla="*/ 2037145 h 3374916"/>
                  <a:gd name="connsiteX3" fmla="*/ 818516 w 3552732"/>
                  <a:gd name="connsiteY3" fmla="*/ 3374916 h 3374916"/>
                  <a:gd name="connsiteX4" fmla="*/ 115051 w 3552732"/>
                  <a:gd name="connsiteY4" fmla="*/ 2199190 h 3374916"/>
                  <a:gd name="connsiteX5" fmla="*/ 0 w 3552732"/>
                  <a:gd name="connsiteY5" fmla="*/ 276915 h 3374916"/>
                  <a:gd name="connsiteX0" fmla="*/ 0 w 3552732"/>
                  <a:gd name="connsiteY0" fmla="*/ 53747 h 3151748"/>
                  <a:gd name="connsiteX1" fmla="*/ 3527430 w 3552732"/>
                  <a:gd name="connsiteY1" fmla="*/ 0 h 3151748"/>
                  <a:gd name="connsiteX2" fmla="*/ 3552732 w 3552732"/>
                  <a:gd name="connsiteY2" fmla="*/ 1813977 h 3151748"/>
                  <a:gd name="connsiteX3" fmla="*/ 818516 w 3552732"/>
                  <a:gd name="connsiteY3" fmla="*/ 3151748 h 3151748"/>
                  <a:gd name="connsiteX4" fmla="*/ 115051 w 3552732"/>
                  <a:gd name="connsiteY4" fmla="*/ 1976022 h 3151748"/>
                  <a:gd name="connsiteX5" fmla="*/ 0 w 3552732"/>
                  <a:gd name="connsiteY5" fmla="*/ 53747 h 3151748"/>
                  <a:gd name="connsiteX0" fmla="*/ 0 w 3565839"/>
                  <a:gd name="connsiteY0" fmla="*/ 37010 h 3151748"/>
                  <a:gd name="connsiteX1" fmla="*/ 3540537 w 3565839"/>
                  <a:gd name="connsiteY1" fmla="*/ 0 h 3151748"/>
                  <a:gd name="connsiteX2" fmla="*/ 3565839 w 3565839"/>
                  <a:gd name="connsiteY2" fmla="*/ 1813977 h 3151748"/>
                  <a:gd name="connsiteX3" fmla="*/ 831623 w 3565839"/>
                  <a:gd name="connsiteY3" fmla="*/ 3151748 h 3151748"/>
                  <a:gd name="connsiteX4" fmla="*/ 128158 w 3565839"/>
                  <a:gd name="connsiteY4" fmla="*/ 1976022 h 3151748"/>
                  <a:gd name="connsiteX5" fmla="*/ 0 w 3565839"/>
                  <a:gd name="connsiteY5" fmla="*/ 37010 h 3151748"/>
                  <a:gd name="connsiteX0" fmla="*/ 0 w 3565839"/>
                  <a:gd name="connsiteY0" fmla="*/ 9114 h 3123852"/>
                  <a:gd name="connsiteX1" fmla="*/ 3536168 w 3565839"/>
                  <a:gd name="connsiteY1" fmla="*/ 0 h 3123852"/>
                  <a:gd name="connsiteX2" fmla="*/ 3565839 w 3565839"/>
                  <a:gd name="connsiteY2" fmla="*/ 1786081 h 3123852"/>
                  <a:gd name="connsiteX3" fmla="*/ 831623 w 3565839"/>
                  <a:gd name="connsiteY3" fmla="*/ 3123852 h 3123852"/>
                  <a:gd name="connsiteX4" fmla="*/ 128158 w 3565839"/>
                  <a:gd name="connsiteY4" fmla="*/ 1948126 h 3123852"/>
                  <a:gd name="connsiteX5" fmla="*/ 0 w 3565839"/>
                  <a:gd name="connsiteY5" fmla="*/ 9114 h 3123852"/>
                  <a:gd name="connsiteX0" fmla="*/ 0 w 3565839"/>
                  <a:gd name="connsiteY0" fmla="*/ 0 h 3114738"/>
                  <a:gd name="connsiteX1" fmla="*/ 3536168 w 3565839"/>
                  <a:gd name="connsiteY1" fmla="*/ 13203 h 3114738"/>
                  <a:gd name="connsiteX2" fmla="*/ 3565839 w 3565839"/>
                  <a:gd name="connsiteY2" fmla="*/ 1776967 h 3114738"/>
                  <a:gd name="connsiteX3" fmla="*/ 831623 w 3565839"/>
                  <a:gd name="connsiteY3" fmla="*/ 3114738 h 3114738"/>
                  <a:gd name="connsiteX4" fmla="*/ 128158 w 3565839"/>
                  <a:gd name="connsiteY4" fmla="*/ 1939012 h 3114738"/>
                  <a:gd name="connsiteX5" fmla="*/ 0 w 3565839"/>
                  <a:gd name="connsiteY5" fmla="*/ 0 h 311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839" h="3114738">
                    <a:moveTo>
                      <a:pt x="0" y="0"/>
                    </a:moveTo>
                    <a:lnTo>
                      <a:pt x="3536168" y="13203"/>
                    </a:lnTo>
                    <a:cubicBezTo>
                      <a:pt x="3538777" y="692251"/>
                      <a:pt x="3563230" y="1097919"/>
                      <a:pt x="3565839" y="1776967"/>
                    </a:cubicBezTo>
                    <a:lnTo>
                      <a:pt x="831623" y="3114738"/>
                    </a:lnTo>
                    <a:lnTo>
                      <a:pt x="128158" y="1939012"/>
                    </a:lnTo>
                    <a:lnTo>
                      <a:pt x="0" y="0"/>
                    </a:lnTo>
                    <a:close/>
                  </a:path>
                </a:pathLst>
              </a:custGeom>
              <a:solidFill>
                <a:srgbClr val="009783"/>
              </a:solidFill>
              <a:ln>
                <a:solidFill>
                  <a:schemeClr val="bg1"/>
                </a:solidFill>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id="{121116CE-5DFA-7D70-E151-3406AB493C9E}"/>
                  </a:ext>
                </a:extLst>
              </p:cNvPr>
              <p:cNvSpPr/>
              <p:nvPr/>
            </p:nvSpPr>
            <p:spPr>
              <a:xfrm>
                <a:off x="7352517" y="2587653"/>
                <a:ext cx="2952973" cy="3763171"/>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1358432 h 5069861"/>
                  <a:gd name="connsiteX1" fmla="*/ 3298784 w 4101325"/>
                  <a:gd name="connsiteY1" fmla="*/ 0 h 5069861"/>
                  <a:gd name="connsiteX2" fmla="*/ 4101325 w 4101325"/>
                  <a:gd name="connsiteY2" fmla="*/ 3308354 h 5069861"/>
                  <a:gd name="connsiteX3" fmla="*/ 557462 w 4101325"/>
                  <a:gd name="connsiteY3" fmla="*/ 5069861 h 5069861"/>
                  <a:gd name="connsiteX4" fmla="*/ 0 w 4101325"/>
                  <a:gd name="connsiteY4" fmla="*/ 3080561 h 5069861"/>
                  <a:gd name="connsiteX5" fmla="*/ 539855 w 4101325"/>
                  <a:gd name="connsiteY5" fmla="*/ 1358432 h 5069861"/>
                  <a:gd name="connsiteX0" fmla="*/ 539855 w 3298784"/>
                  <a:gd name="connsiteY0" fmla="*/ 1358432 h 5069861"/>
                  <a:gd name="connsiteX1" fmla="*/ 3298784 w 3298784"/>
                  <a:gd name="connsiteY1" fmla="*/ 0 h 5069861"/>
                  <a:gd name="connsiteX2" fmla="*/ 2372620 w 3298784"/>
                  <a:gd name="connsiteY2" fmla="*/ 2783608 h 5069861"/>
                  <a:gd name="connsiteX3" fmla="*/ 557462 w 3298784"/>
                  <a:gd name="connsiteY3" fmla="*/ 5069861 h 5069861"/>
                  <a:gd name="connsiteX4" fmla="*/ 0 w 3298784"/>
                  <a:gd name="connsiteY4" fmla="*/ 3080561 h 5069861"/>
                  <a:gd name="connsiteX5" fmla="*/ 539855 w 3298784"/>
                  <a:gd name="connsiteY5" fmla="*/ 1358432 h 5069861"/>
                  <a:gd name="connsiteX0" fmla="*/ 539855 w 3421179"/>
                  <a:gd name="connsiteY0" fmla="*/ 1358432 h 5069861"/>
                  <a:gd name="connsiteX1" fmla="*/ 3298784 w 3421179"/>
                  <a:gd name="connsiteY1" fmla="*/ 0 h 5069861"/>
                  <a:gd name="connsiteX2" fmla="*/ 3421179 w 3421179"/>
                  <a:gd name="connsiteY2" fmla="*/ 4859067 h 5069861"/>
                  <a:gd name="connsiteX3" fmla="*/ 557462 w 3421179"/>
                  <a:gd name="connsiteY3" fmla="*/ 5069861 h 5069861"/>
                  <a:gd name="connsiteX4" fmla="*/ 0 w 3421179"/>
                  <a:gd name="connsiteY4" fmla="*/ 3080561 h 5069861"/>
                  <a:gd name="connsiteX5" fmla="*/ 539855 w 3421179"/>
                  <a:gd name="connsiteY5" fmla="*/ 1358432 h 5069861"/>
                  <a:gd name="connsiteX0" fmla="*/ 539855 w 3421179"/>
                  <a:gd name="connsiteY0" fmla="*/ 1358432 h 5510617"/>
                  <a:gd name="connsiteX1" fmla="*/ 3298784 w 3421179"/>
                  <a:gd name="connsiteY1" fmla="*/ 0 h 5510617"/>
                  <a:gd name="connsiteX2" fmla="*/ 3421179 w 3421179"/>
                  <a:gd name="connsiteY2" fmla="*/ 4859067 h 5510617"/>
                  <a:gd name="connsiteX3" fmla="*/ 679794 w 3421179"/>
                  <a:gd name="connsiteY3" fmla="*/ 5510617 h 5510617"/>
                  <a:gd name="connsiteX4" fmla="*/ 0 w 3421179"/>
                  <a:gd name="connsiteY4" fmla="*/ 3080561 h 5510617"/>
                  <a:gd name="connsiteX5" fmla="*/ 539855 w 3421179"/>
                  <a:gd name="connsiteY5" fmla="*/ 1358432 h 5510617"/>
                  <a:gd name="connsiteX0" fmla="*/ 539855 w 3386227"/>
                  <a:gd name="connsiteY0" fmla="*/ 1358432 h 5510617"/>
                  <a:gd name="connsiteX1" fmla="*/ 3298784 w 3386227"/>
                  <a:gd name="connsiteY1" fmla="*/ 0 h 5510617"/>
                  <a:gd name="connsiteX2" fmla="*/ 3386227 w 3386227"/>
                  <a:gd name="connsiteY2" fmla="*/ 5456041 h 5510617"/>
                  <a:gd name="connsiteX3" fmla="*/ 679794 w 3386227"/>
                  <a:gd name="connsiteY3" fmla="*/ 5510617 h 5510617"/>
                  <a:gd name="connsiteX4" fmla="*/ 0 w 3386227"/>
                  <a:gd name="connsiteY4" fmla="*/ 3080561 h 5510617"/>
                  <a:gd name="connsiteX5" fmla="*/ 539855 w 3386227"/>
                  <a:gd name="connsiteY5" fmla="*/ 1358432 h 551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6227" h="5510617">
                    <a:moveTo>
                      <a:pt x="539855" y="1358432"/>
                    </a:moveTo>
                    <a:lnTo>
                      <a:pt x="3298784" y="0"/>
                    </a:lnTo>
                    <a:lnTo>
                      <a:pt x="3386227" y="5456041"/>
                    </a:lnTo>
                    <a:lnTo>
                      <a:pt x="679794" y="5510617"/>
                    </a:lnTo>
                    <a:lnTo>
                      <a:pt x="0" y="3080561"/>
                    </a:lnTo>
                    <a:lnTo>
                      <a:pt x="539855" y="1358432"/>
                    </a:lnTo>
                    <a:close/>
                  </a:path>
                </a:pathLst>
              </a:custGeom>
              <a:solidFill>
                <a:srgbClr val="009783"/>
              </a:solidFill>
              <a:ln>
                <a:solidFill>
                  <a:schemeClr val="bg1"/>
                </a:solidFill>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id="{6F44EDF1-E774-2438-2430-03E08B7C0733}"/>
                  </a:ext>
                </a:extLst>
              </p:cNvPr>
              <p:cNvSpPr/>
              <p:nvPr/>
            </p:nvSpPr>
            <p:spPr>
              <a:xfrm>
                <a:off x="3921715" y="4364910"/>
                <a:ext cx="4026598" cy="199446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931756"/>
                  <a:gd name="connsiteX1" fmla="*/ 3842973 w 5256067"/>
                  <a:gd name="connsiteY1" fmla="*/ 438210 h 2931756"/>
                  <a:gd name="connsiteX2" fmla="*/ 5256067 w 5256067"/>
                  <a:gd name="connsiteY2" fmla="*/ 2000772 h 2931756"/>
                  <a:gd name="connsiteX3" fmla="*/ 340956 w 5256067"/>
                  <a:gd name="connsiteY3" fmla="*/ 2931756 h 2931756"/>
                  <a:gd name="connsiteX4" fmla="*/ 0 w 5256067"/>
                  <a:gd name="connsiteY4" fmla="*/ 671265 h 2931756"/>
                  <a:gd name="connsiteX5" fmla="*/ 2278605 w 5256067"/>
                  <a:gd name="connsiteY5" fmla="*/ 0 h 2931756"/>
                  <a:gd name="connsiteX0" fmla="*/ 2278605 w 4465013"/>
                  <a:gd name="connsiteY0" fmla="*/ 0 h 2931756"/>
                  <a:gd name="connsiteX1" fmla="*/ 3842973 w 4465013"/>
                  <a:gd name="connsiteY1" fmla="*/ 4382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892572 w 4465013"/>
                  <a:gd name="connsiteY1" fmla="*/ 467639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09439"/>
                  <a:gd name="connsiteX1" fmla="*/ 3892572 w 4465013"/>
                  <a:gd name="connsiteY1" fmla="*/ 467639 h 2909439"/>
                  <a:gd name="connsiteX2" fmla="*/ 4465013 w 4465013"/>
                  <a:gd name="connsiteY2" fmla="*/ 2458406 h 2909439"/>
                  <a:gd name="connsiteX3" fmla="*/ 340956 w 4465013"/>
                  <a:gd name="connsiteY3" fmla="*/ 2909439 h 2909439"/>
                  <a:gd name="connsiteX4" fmla="*/ 0 w 4465013"/>
                  <a:gd name="connsiteY4" fmla="*/ 671265 h 2909439"/>
                  <a:gd name="connsiteX5" fmla="*/ 2278605 w 4465013"/>
                  <a:gd name="connsiteY5" fmla="*/ 0 h 2909439"/>
                  <a:gd name="connsiteX0" fmla="*/ 2278605 w 4586528"/>
                  <a:gd name="connsiteY0" fmla="*/ 0 h 2909439"/>
                  <a:gd name="connsiteX1" fmla="*/ 3892572 w 4586528"/>
                  <a:gd name="connsiteY1" fmla="*/ 467639 h 2909439"/>
                  <a:gd name="connsiteX2" fmla="*/ 4586528 w 4586528"/>
                  <a:gd name="connsiteY2" fmla="*/ 2904741 h 2909439"/>
                  <a:gd name="connsiteX3" fmla="*/ 340956 w 4586528"/>
                  <a:gd name="connsiteY3" fmla="*/ 2909439 h 2909439"/>
                  <a:gd name="connsiteX4" fmla="*/ 0 w 4586528"/>
                  <a:gd name="connsiteY4" fmla="*/ 671265 h 2909439"/>
                  <a:gd name="connsiteX5" fmla="*/ 2278605 w 4586528"/>
                  <a:gd name="connsiteY5" fmla="*/ 0 h 2909439"/>
                  <a:gd name="connsiteX0" fmla="*/ 2278605 w 4586528"/>
                  <a:gd name="connsiteY0" fmla="*/ 0 h 2920597"/>
                  <a:gd name="connsiteX1" fmla="*/ 3892572 w 4586528"/>
                  <a:gd name="connsiteY1" fmla="*/ 467639 h 2920597"/>
                  <a:gd name="connsiteX2" fmla="*/ 4586528 w 4586528"/>
                  <a:gd name="connsiteY2" fmla="*/ 2904741 h 2920597"/>
                  <a:gd name="connsiteX3" fmla="*/ 345296 w 4586528"/>
                  <a:gd name="connsiteY3" fmla="*/ 2920597 h 2920597"/>
                  <a:gd name="connsiteX4" fmla="*/ 0 w 4586528"/>
                  <a:gd name="connsiteY4" fmla="*/ 671265 h 2920597"/>
                  <a:gd name="connsiteX5" fmla="*/ 2278605 w 4586528"/>
                  <a:gd name="connsiteY5" fmla="*/ 0 h 292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6528" h="2920597">
                    <a:moveTo>
                      <a:pt x="2278605" y="0"/>
                    </a:moveTo>
                    <a:lnTo>
                      <a:pt x="3892572" y="467639"/>
                    </a:lnTo>
                    <a:lnTo>
                      <a:pt x="4586528" y="2904741"/>
                    </a:lnTo>
                    <a:lnTo>
                      <a:pt x="345296" y="2920597"/>
                    </a:lnTo>
                    <a:lnTo>
                      <a:pt x="0" y="671265"/>
                    </a:lnTo>
                    <a:lnTo>
                      <a:pt x="2278605" y="0"/>
                    </a:lnTo>
                    <a:close/>
                  </a:path>
                </a:pathLst>
              </a:custGeom>
              <a:solidFill>
                <a:srgbClr val="009783"/>
              </a:solidFill>
              <a:ln>
                <a:solidFill>
                  <a:schemeClr val="bg1"/>
                </a:solidFill>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id="{84145440-673F-DACF-2E8D-42FCA1F85742}"/>
                  </a:ext>
                </a:extLst>
              </p:cNvPr>
              <p:cNvSpPr/>
              <p:nvPr/>
            </p:nvSpPr>
            <p:spPr>
              <a:xfrm>
                <a:off x="1021080" y="4098981"/>
                <a:ext cx="3191931" cy="2273893"/>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1950833 w 3530767"/>
                  <a:gd name="connsiteY0" fmla="*/ 0 h 3271982"/>
                  <a:gd name="connsiteX1" fmla="*/ 3225149 w 3530767"/>
                  <a:gd name="connsiteY1" fmla="*/ 1048393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 name="connsiteX0" fmla="*/ 1950833 w 3530767"/>
                  <a:gd name="connsiteY0" fmla="*/ 0 h 3271982"/>
                  <a:gd name="connsiteX1" fmla="*/ 3190812 w 3530767"/>
                  <a:gd name="connsiteY1" fmla="*/ 1053299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 name="connsiteX0" fmla="*/ 1964380 w 3544314"/>
                  <a:gd name="connsiteY0" fmla="*/ 0 h 3271982"/>
                  <a:gd name="connsiteX1" fmla="*/ 3204359 w 3544314"/>
                  <a:gd name="connsiteY1" fmla="*/ 1053299 h 3271982"/>
                  <a:gd name="connsiteX2" fmla="*/ 3544314 w 3544314"/>
                  <a:gd name="connsiteY2" fmla="*/ 3271982 h 3271982"/>
                  <a:gd name="connsiteX3" fmla="*/ 13547 w 3544314"/>
                  <a:gd name="connsiteY3" fmla="*/ 3084303 h 3271982"/>
                  <a:gd name="connsiteX4" fmla="*/ 0 w 3544314"/>
                  <a:gd name="connsiteY4" fmla="*/ 381429 h 3271982"/>
                  <a:gd name="connsiteX5" fmla="*/ 1964380 w 3544314"/>
                  <a:gd name="connsiteY5" fmla="*/ 0 h 3271982"/>
                  <a:gd name="connsiteX0" fmla="*/ 1964380 w 3544314"/>
                  <a:gd name="connsiteY0" fmla="*/ 0 h 3271982"/>
                  <a:gd name="connsiteX1" fmla="*/ 3204359 w 3544314"/>
                  <a:gd name="connsiteY1" fmla="*/ 1053299 h 3271982"/>
                  <a:gd name="connsiteX2" fmla="*/ 3544314 w 3544314"/>
                  <a:gd name="connsiteY2" fmla="*/ 3271982 h 3271982"/>
                  <a:gd name="connsiteX3" fmla="*/ 13547 w 3544314"/>
                  <a:gd name="connsiteY3" fmla="*/ 3084303 h 3271982"/>
                  <a:gd name="connsiteX4" fmla="*/ 0 w 3544314"/>
                  <a:gd name="connsiteY4" fmla="*/ 359113 h 3271982"/>
                  <a:gd name="connsiteX5" fmla="*/ 1964380 w 3544314"/>
                  <a:gd name="connsiteY5" fmla="*/ 0 h 3271982"/>
                  <a:gd name="connsiteX0" fmla="*/ 2042497 w 3622431"/>
                  <a:gd name="connsiteY0" fmla="*/ 0 h 3271982"/>
                  <a:gd name="connsiteX1" fmla="*/ 3282476 w 3622431"/>
                  <a:gd name="connsiteY1" fmla="*/ 1053299 h 3271982"/>
                  <a:gd name="connsiteX2" fmla="*/ 3622431 w 3622431"/>
                  <a:gd name="connsiteY2" fmla="*/ 3271982 h 3271982"/>
                  <a:gd name="connsiteX3" fmla="*/ 91664 w 3622431"/>
                  <a:gd name="connsiteY3" fmla="*/ 3084303 h 3271982"/>
                  <a:gd name="connsiteX4" fmla="*/ 0 w 3622431"/>
                  <a:gd name="connsiteY4" fmla="*/ 359113 h 3271982"/>
                  <a:gd name="connsiteX5" fmla="*/ 2042497 w 3622431"/>
                  <a:gd name="connsiteY5" fmla="*/ 0 h 3271982"/>
                  <a:gd name="connsiteX0" fmla="*/ 2042497 w 3622431"/>
                  <a:gd name="connsiteY0" fmla="*/ 0 h 3296312"/>
                  <a:gd name="connsiteX1" fmla="*/ 3282476 w 3622431"/>
                  <a:gd name="connsiteY1" fmla="*/ 1053299 h 3296312"/>
                  <a:gd name="connsiteX2" fmla="*/ 3622431 w 3622431"/>
                  <a:gd name="connsiteY2" fmla="*/ 3271982 h 3296312"/>
                  <a:gd name="connsiteX3" fmla="*/ 4868 w 3622431"/>
                  <a:gd name="connsiteY3" fmla="*/ 3296312 h 3296312"/>
                  <a:gd name="connsiteX4" fmla="*/ 0 w 3622431"/>
                  <a:gd name="connsiteY4" fmla="*/ 359113 h 3296312"/>
                  <a:gd name="connsiteX5" fmla="*/ 2042497 w 3622431"/>
                  <a:gd name="connsiteY5" fmla="*/ 0 h 3296312"/>
                  <a:gd name="connsiteX0" fmla="*/ 2042497 w 3622431"/>
                  <a:gd name="connsiteY0" fmla="*/ 0 h 3296312"/>
                  <a:gd name="connsiteX1" fmla="*/ 3282476 w 3622431"/>
                  <a:gd name="connsiteY1" fmla="*/ 1053299 h 3296312"/>
                  <a:gd name="connsiteX2" fmla="*/ 3622431 w 3622431"/>
                  <a:gd name="connsiteY2" fmla="*/ 3271982 h 3296312"/>
                  <a:gd name="connsiteX3" fmla="*/ 4868 w 3622431"/>
                  <a:gd name="connsiteY3" fmla="*/ 3296312 h 3296312"/>
                  <a:gd name="connsiteX4" fmla="*/ 0 w 3622431"/>
                  <a:gd name="connsiteY4" fmla="*/ 303321 h 3296312"/>
                  <a:gd name="connsiteX5" fmla="*/ 2042497 w 3622431"/>
                  <a:gd name="connsiteY5" fmla="*/ 0 h 3296312"/>
                  <a:gd name="connsiteX0" fmla="*/ 2042497 w 3622431"/>
                  <a:gd name="connsiteY0" fmla="*/ 0 h 3329787"/>
                  <a:gd name="connsiteX1" fmla="*/ 3282476 w 3622431"/>
                  <a:gd name="connsiteY1" fmla="*/ 1086774 h 3329787"/>
                  <a:gd name="connsiteX2" fmla="*/ 3622431 w 3622431"/>
                  <a:gd name="connsiteY2" fmla="*/ 3305457 h 3329787"/>
                  <a:gd name="connsiteX3" fmla="*/ 4868 w 3622431"/>
                  <a:gd name="connsiteY3" fmla="*/ 3329787 h 3329787"/>
                  <a:gd name="connsiteX4" fmla="*/ 0 w 3622431"/>
                  <a:gd name="connsiteY4" fmla="*/ 336796 h 3329787"/>
                  <a:gd name="connsiteX5" fmla="*/ 2042497 w 3622431"/>
                  <a:gd name="connsiteY5" fmla="*/ 0 h 332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2431" h="3329787">
                    <a:moveTo>
                      <a:pt x="2042497" y="0"/>
                    </a:moveTo>
                    <a:lnTo>
                      <a:pt x="3282476" y="1086774"/>
                    </a:lnTo>
                    <a:lnTo>
                      <a:pt x="3622431" y="3305457"/>
                    </a:lnTo>
                    <a:lnTo>
                      <a:pt x="4868" y="3329787"/>
                    </a:lnTo>
                    <a:cubicBezTo>
                      <a:pt x="352" y="2428829"/>
                      <a:pt x="4516" y="1237754"/>
                      <a:pt x="0" y="336796"/>
                    </a:cubicBezTo>
                    <a:lnTo>
                      <a:pt x="2042497" y="0"/>
                    </a:lnTo>
                    <a:close/>
                  </a:path>
                </a:pathLst>
              </a:custGeom>
              <a:solidFill>
                <a:srgbClr val="009783"/>
              </a:solidFill>
              <a:ln>
                <a:solidFill>
                  <a:schemeClr val="bg1"/>
                </a:solidFill>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id="{696F0DE0-0B66-DE12-9A28-391CA4C0ED95}"/>
                  </a:ext>
                </a:extLst>
              </p:cNvPr>
              <p:cNvSpPr/>
              <p:nvPr/>
            </p:nvSpPr>
            <p:spPr>
              <a:xfrm>
                <a:off x="1021080" y="1374661"/>
                <a:ext cx="3179431" cy="296649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3269258 w 3530767"/>
                  <a:gd name="connsiteY0" fmla="*/ 23664 h 3024453"/>
                  <a:gd name="connsiteX1" fmla="*/ 3225149 w 3530767"/>
                  <a:gd name="connsiteY1" fmla="*/ 800864 h 3024453"/>
                  <a:gd name="connsiteX2" fmla="*/ 3530767 w 3530767"/>
                  <a:gd name="connsiteY2" fmla="*/ 3024453 h 3024453"/>
                  <a:gd name="connsiteX3" fmla="*/ 0 w 3530767"/>
                  <a:gd name="connsiteY3" fmla="*/ 2836774 h 3024453"/>
                  <a:gd name="connsiteX4" fmla="*/ 160046 w 3530767"/>
                  <a:gd name="connsiteY4" fmla="*/ 0 h 3024453"/>
                  <a:gd name="connsiteX5" fmla="*/ 3269258 w 3530767"/>
                  <a:gd name="connsiteY5" fmla="*/ 23664 h 3024453"/>
                  <a:gd name="connsiteX0" fmla="*/ 3269258 w 3752519"/>
                  <a:gd name="connsiteY0" fmla="*/ 23664 h 3024453"/>
                  <a:gd name="connsiteX1" fmla="*/ 3752519 w 3752519"/>
                  <a:gd name="connsiteY1" fmla="*/ 2038175 h 3024453"/>
                  <a:gd name="connsiteX2" fmla="*/ 3530767 w 3752519"/>
                  <a:gd name="connsiteY2" fmla="*/ 3024453 h 3024453"/>
                  <a:gd name="connsiteX3" fmla="*/ 0 w 3752519"/>
                  <a:gd name="connsiteY3" fmla="*/ 2836774 h 3024453"/>
                  <a:gd name="connsiteX4" fmla="*/ 160046 w 3752519"/>
                  <a:gd name="connsiteY4" fmla="*/ 0 h 3024453"/>
                  <a:gd name="connsiteX5" fmla="*/ 3269258 w 3752519"/>
                  <a:gd name="connsiteY5" fmla="*/ 23664 h 3024453"/>
                  <a:gd name="connsiteX0" fmla="*/ 3269258 w 3752519"/>
                  <a:gd name="connsiteY0" fmla="*/ 23664 h 4007520"/>
                  <a:gd name="connsiteX1" fmla="*/ 3752519 w 3752519"/>
                  <a:gd name="connsiteY1" fmla="*/ 2038175 h 4007520"/>
                  <a:gd name="connsiteX2" fmla="*/ 2133239 w 3752519"/>
                  <a:gd name="connsiteY2" fmla="*/ 4007520 h 4007520"/>
                  <a:gd name="connsiteX3" fmla="*/ 0 w 3752519"/>
                  <a:gd name="connsiteY3" fmla="*/ 2836774 h 4007520"/>
                  <a:gd name="connsiteX4" fmla="*/ 160046 w 3752519"/>
                  <a:gd name="connsiteY4" fmla="*/ 0 h 4007520"/>
                  <a:gd name="connsiteX5" fmla="*/ 3269258 w 3752519"/>
                  <a:gd name="connsiteY5" fmla="*/ 23664 h 4007520"/>
                  <a:gd name="connsiteX0" fmla="*/ 3109212 w 3592473"/>
                  <a:gd name="connsiteY0" fmla="*/ 23664 h 4243578"/>
                  <a:gd name="connsiteX1" fmla="*/ 3592473 w 3592473"/>
                  <a:gd name="connsiteY1" fmla="*/ 2038175 h 4243578"/>
                  <a:gd name="connsiteX2" fmla="*/ 1973193 w 3592473"/>
                  <a:gd name="connsiteY2" fmla="*/ 4007520 h 4243578"/>
                  <a:gd name="connsiteX3" fmla="*/ 248665 w 3592473"/>
                  <a:gd name="connsiteY3" fmla="*/ 4243578 h 4243578"/>
                  <a:gd name="connsiteX4" fmla="*/ 0 w 3592473"/>
                  <a:gd name="connsiteY4" fmla="*/ 0 h 4243578"/>
                  <a:gd name="connsiteX5" fmla="*/ 3109212 w 3592473"/>
                  <a:gd name="connsiteY5" fmla="*/ 23664 h 4243578"/>
                  <a:gd name="connsiteX0" fmla="*/ 3109212 w 3592473"/>
                  <a:gd name="connsiteY0" fmla="*/ 23664 h 4243578"/>
                  <a:gd name="connsiteX1" fmla="*/ 3592473 w 3592473"/>
                  <a:gd name="connsiteY1" fmla="*/ 2038175 h 4243578"/>
                  <a:gd name="connsiteX2" fmla="*/ 2012746 w 3592473"/>
                  <a:gd name="connsiteY2" fmla="*/ 4058368 h 4243578"/>
                  <a:gd name="connsiteX3" fmla="*/ 248665 w 3592473"/>
                  <a:gd name="connsiteY3" fmla="*/ 4243578 h 4243578"/>
                  <a:gd name="connsiteX4" fmla="*/ 0 w 3592473"/>
                  <a:gd name="connsiteY4" fmla="*/ 0 h 4243578"/>
                  <a:gd name="connsiteX5" fmla="*/ 3109212 w 3592473"/>
                  <a:gd name="connsiteY5" fmla="*/ 23664 h 4243578"/>
                  <a:gd name="connsiteX0" fmla="*/ 3138294 w 3621555"/>
                  <a:gd name="connsiteY0" fmla="*/ 23664 h 4288212"/>
                  <a:gd name="connsiteX1" fmla="*/ 3621555 w 3621555"/>
                  <a:gd name="connsiteY1" fmla="*/ 2038175 h 4288212"/>
                  <a:gd name="connsiteX2" fmla="*/ 2041828 w 3621555"/>
                  <a:gd name="connsiteY2" fmla="*/ 4058368 h 4288212"/>
                  <a:gd name="connsiteX3" fmla="*/ 0 w 3621555"/>
                  <a:gd name="connsiteY3" fmla="*/ 4288212 h 4288212"/>
                  <a:gd name="connsiteX4" fmla="*/ 29082 w 3621555"/>
                  <a:gd name="connsiteY4" fmla="*/ 0 h 4288212"/>
                  <a:gd name="connsiteX5" fmla="*/ 3138294 w 3621555"/>
                  <a:gd name="connsiteY5" fmla="*/ 23664 h 4288212"/>
                  <a:gd name="connsiteX0" fmla="*/ 3138294 w 3621555"/>
                  <a:gd name="connsiteY0" fmla="*/ 23664 h 4288212"/>
                  <a:gd name="connsiteX1" fmla="*/ 3621555 w 3621555"/>
                  <a:gd name="connsiteY1" fmla="*/ 2038175 h 4288212"/>
                  <a:gd name="connsiteX2" fmla="*/ 2015789 w 3621555"/>
                  <a:gd name="connsiteY2" fmla="*/ 4047210 h 4288212"/>
                  <a:gd name="connsiteX3" fmla="*/ 0 w 3621555"/>
                  <a:gd name="connsiteY3" fmla="*/ 4288212 h 4288212"/>
                  <a:gd name="connsiteX4" fmla="*/ 29082 w 3621555"/>
                  <a:gd name="connsiteY4" fmla="*/ 0 h 4288212"/>
                  <a:gd name="connsiteX5" fmla="*/ 3138294 w 3621555"/>
                  <a:gd name="connsiteY5" fmla="*/ 23664 h 4288212"/>
                  <a:gd name="connsiteX0" fmla="*/ 3138294 w 3621555"/>
                  <a:gd name="connsiteY0" fmla="*/ 23664 h 4344004"/>
                  <a:gd name="connsiteX1" fmla="*/ 3621555 w 3621555"/>
                  <a:gd name="connsiteY1" fmla="*/ 2038175 h 4344004"/>
                  <a:gd name="connsiteX2" fmla="*/ 2015789 w 3621555"/>
                  <a:gd name="connsiteY2" fmla="*/ 4047210 h 4344004"/>
                  <a:gd name="connsiteX3" fmla="*/ 0 w 3621555"/>
                  <a:gd name="connsiteY3" fmla="*/ 4344004 h 4344004"/>
                  <a:gd name="connsiteX4" fmla="*/ 29082 w 3621555"/>
                  <a:gd name="connsiteY4" fmla="*/ 0 h 4344004"/>
                  <a:gd name="connsiteX5" fmla="*/ 3138294 w 3621555"/>
                  <a:gd name="connsiteY5" fmla="*/ 23664 h 4344004"/>
                  <a:gd name="connsiteX0" fmla="*/ 3138294 w 3621555"/>
                  <a:gd name="connsiteY0" fmla="*/ 23664 h 4344004"/>
                  <a:gd name="connsiteX1" fmla="*/ 3621555 w 3621555"/>
                  <a:gd name="connsiteY1" fmla="*/ 2038175 h 4344004"/>
                  <a:gd name="connsiteX2" fmla="*/ 2015789 w 3621555"/>
                  <a:gd name="connsiteY2" fmla="*/ 4047210 h 4344004"/>
                  <a:gd name="connsiteX3" fmla="*/ 0 w 3621555"/>
                  <a:gd name="connsiteY3" fmla="*/ 4344004 h 4344004"/>
                  <a:gd name="connsiteX4" fmla="*/ 20403 w 3621555"/>
                  <a:gd name="connsiteY4" fmla="*/ 0 h 4344004"/>
                  <a:gd name="connsiteX5" fmla="*/ 3138294 w 3621555"/>
                  <a:gd name="connsiteY5" fmla="*/ 23664 h 434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21555" h="4344004">
                    <a:moveTo>
                      <a:pt x="3138294" y="23664"/>
                    </a:moveTo>
                    <a:lnTo>
                      <a:pt x="3621555" y="2038175"/>
                    </a:lnTo>
                    <a:lnTo>
                      <a:pt x="2015789" y="4047210"/>
                    </a:lnTo>
                    <a:lnTo>
                      <a:pt x="0" y="4344004"/>
                    </a:lnTo>
                    <a:lnTo>
                      <a:pt x="20403" y="0"/>
                    </a:lnTo>
                    <a:lnTo>
                      <a:pt x="3138294" y="23664"/>
                    </a:lnTo>
                    <a:close/>
                  </a:path>
                </a:pathLst>
              </a:custGeom>
              <a:solidFill>
                <a:srgbClr val="009783"/>
              </a:solidFill>
              <a:ln>
                <a:solidFill>
                  <a:schemeClr val="bg1"/>
                </a:solidFill>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1822990B-13C7-35F5-6181-6A18E8347467}"/>
                  </a:ext>
                </a:extLst>
              </p:cNvPr>
              <p:cNvSpPr/>
              <p:nvPr/>
            </p:nvSpPr>
            <p:spPr>
              <a:xfrm>
                <a:off x="2737105" y="2627650"/>
                <a:ext cx="5075634" cy="220909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1388962 w 5000263"/>
                  <a:gd name="connsiteY0" fmla="*/ 104172 h 2203000"/>
                  <a:gd name="connsiteX1" fmla="*/ 4386805 w 5000263"/>
                  <a:gd name="connsiteY1" fmla="*/ 0 h 2203000"/>
                  <a:gd name="connsiteX2" fmla="*/ 5000263 w 5000263"/>
                  <a:gd name="connsiteY2" fmla="*/ 868102 h 2203000"/>
                  <a:gd name="connsiteX3" fmla="*/ 4525701 w 5000263"/>
                  <a:gd name="connsiteY3" fmla="*/ 2037145 h 2203000"/>
                  <a:gd name="connsiteX4" fmla="*/ 3078866 w 5000263"/>
                  <a:gd name="connsiteY4" fmla="*/ 1736203 h 2203000"/>
                  <a:gd name="connsiteX5" fmla="*/ 1151905 w 5000263"/>
                  <a:gd name="connsiteY5" fmla="*/ 2203000 h 2203000"/>
                  <a:gd name="connsiteX6" fmla="*/ 0 w 5000263"/>
                  <a:gd name="connsiteY6" fmla="*/ 1469985 h 2203000"/>
                  <a:gd name="connsiteX7" fmla="*/ 1388962 w 5000263"/>
                  <a:gd name="connsiteY7" fmla="*/ 104172 h 2203000"/>
                  <a:gd name="connsiteX0" fmla="*/ 1388962 w 5000263"/>
                  <a:gd name="connsiteY0" fmla="*/ 104172 h 2203000"/>
                  <a:gd name="connsiteX1" fmla="*/ 4386805 w 5000263"/>
                  <a:gd name="connsiteY1" fmla="*/ 0 h 2203000"/>
                  <a:gd name="connsiteX2" fmla="*/ 5000263 w 5000263"/>
                  <a:gd name="connsiteY2" fmla="*/ 868102 h 2203000"/>
                  <a:gd name="connsiteX3" fmla="*/ 4525701 w 5000263"/>
                  <a:gd name="connsiteY3" fmla="*/ 2037145 h 2203000"/>
                  <a:gd name="connsiteX4" fmla="*/ 3108930 w 5000263"/>
                  <a:gd name="connsiteY4" fmla="*/ 1759063 h 2203000"/>
                  <a:gd name="connsiteX5" fmla="*/ 1151905 w 5000263"/>
                  <a:gd name="connsiteY5" fmla="*/ 2203000 h 2203000"/>
                  <a:gd name="connsiteX6" fmla="*/ 0 w 5000263"/>
                  <a:gd name="connsiteY6" fmla="*/ 1469985 h 2203000"/>
                  <a:gd name="connsiteX7" fmla="*/ 1388962 w 5000263"/>
                  <a:gd name="connsiteY7" fmla="*/ 104172 h 2203000"/>
                  <a:gd name="connsiteX0" fmla="*/ 1394975 w 5006276"/>
                  <a:gd name="connsiteY0" fmla="*/ 104172 h 2203000"/>
                  <a:gd name="connsiteX1" fmla="*/ 4392818 w 5006276"/>
                  <a:gd name="connsiteY1" fmla="*/ 0 h 2203000"/>
                  <a:gd name="connsiteX2" fmla="*/ 5006276 w 5006276"/>
                  <a:gd name="connsiteY2" fmla="*/ 868102 h 2203000"/>
                  <a:gd name="connsiteX3" fmla="*/ 4531714 w 5006276"/>
                  <a:gd name="connsiteY3" fmla="*/ 2037145 h 2203000"/>
                  <a:gd name="connsiteX4" fmla="*/ 3114943 w 5006276"/>
                  <a:gd name="connsiteY4" fmla="*/ 1759063 h 2203000"/>
                  <a:gd name="connsiteX5" fmla="*/ 1157918 w 5006276"/>
                  <a:gd name="connsiteY5" fmla="*/ 2203000 h 2203000"/>
                  <a:gd name="connsiteX6" fmla="*/ 0 w 5006276"/>
                  <a:gd name="connsiteY6" fmla="*/ 1524849 h 2203000"/>
                  <a:gd name="connsiteX7" fmla="*/ 1394975 w 5006276"/>
                  <a:gd name="connsiteY7" fmla="*/ 104172 h 2203000"/>
                  <a:gd name="connsiteX0" fmla="*/ 1394975 w 5006276"/>
                  <a:gd name="connsiteY0" fmla="*/ 104172 h 2203000"/>
                  <a:gd name="connsiteX1" fmla="*/ 4392818 w 5006276"/>
                  <a:gd name="connsiteY1" fmla="*/ 0 h 2203000"/>
                  <a:gd name="connsiteX2" fmla="*/ 5006276 w 5006276"/>
                  <a:gd name="connsiteY2" fmla="*/ 868102 h 2203000"/>
                  <a:gd name="connsiteX3" fmla="*/ 4531714 w 5006276"/>
                  <a:gd name="connsiteY3" fmla="*/ 2037145 h 2203000"/>
                  <a:gd name="connsiteX4" fmla="*/ 3000702 w 5006276"/>
                  <a:gd name="connsiteY4" fmla="*/ 1496935 h 2203000"/>
                  <a:gd name="connsiteX5" fmla="*/ 1157918 w 5006276"/>
                  <a:gd name="connsiteY5" fmla="*/ 2203000 h 2203000"/>
                  <a:gd name="connsiteX6" fmla="*/ 0 w 5006276"/>
                  <a:gd name="connsiteY6" fmla="*/ 1524849 h 2203000"/>
                  <a:gd name="connsiteX7" fmla="*/ 1394975 w 5006276"/>
                  <a:gd name="connsiteY7" fmla="*/ 104172 h 2203000"/>
                  <a:gd name="connsiteX0" fmla="*/ 1394975 w 5006276"/>
                  <a:gd name="connsiteY0" fmla="*/ 104172 h 2203000"/>
                  <a:gd name="connsiteX1" fmla="*/ 4392818 w 5006276"/>
                  <a:gd name="connsiteY1" fmla="*/ 0 h 2203000"/>
                  <a:gd name="connsiteX2" fmla="*/ 5006276 w 5006276"/>
                  <a:gd name="connsiteY2" fmla="*/ 868102 h 2203000"/>
                  <a:gd name="connsiteX3" fmla="*/ 4531714 w 5006276"/>
                  <a:gd name="connsiteY3" fmla="*/ 2037145 h 2203000"/>
                  <a:gd name="connsiteX4" fmla="*/ 3157032 w 5006276"/>
                  <a:gd name="connsiteY4" fmla="*/ 1746871 h 2203000"/>
                  <a:gd name="connsiteX5" fmla="*/ 1157918 w 5006276"/>
                  <a:gd name="connsiteY5" fmla="*/ 2203000 h 2203000"/>
                  <a:gd name="connsiteX6" fmla="*/ 0 w 5006276"/>
                  <a:gd name="connsiteY6" fmla="*/ 1524849 h 2203000"/>
                  <a:gd name="connsiteX7" fmla="*/ 1394975 w 5006276"/>
                  <a:gd name="connsiteY7" fmla="*/ 104172 h 2203000"/>
                  <a:gd name="connsiteX0" fmla="*/ 1394975 w 5006276"/>
                  <a:gd name="connsiteY0" fmla="*/ 104172 h 2203000"/>
                  <a:gd name="connsiteX1" fmla="*/ 4392818 w 5006276"/>
                  <a:gd name="connsiteY1" fmla="*/ 0 h 2203000"/>
                  <a:gd name="connsiteX2" fmla="*/ 5006276 w 5006276"/>
                  <a:gd name="connsiteY2" fmla="*/ 868102 h 2203000"/>
                  <a:gd name="connsiteX3" fmla="*/ 4543740 w 5006276"/>
                  <a:gd name="connsiteY3" fmla="*/ 2073721 h 2203000"/>
                  <a:gd name="connsiteX4" fmla="*/ 3157032 w 5006276"/>
                  <a:gd name="connsiteY4" fmla="*/ 1746871 h 2203000"/>
                  <a:gd name="connsiteX5" fmla="*/ 1157918 w 5006276"/>
                  <a:gd name="connsiteY5" fmla="*/ 2203000 h 2203000"/>
                  <a:gd name="connsiteX6" fmla="*/ 0 w 5006276"/>
                  <a:gd name="connsiteY6" fmla="*/ 1524849 h 2203000"/>
                  <a:gd name="connsiteX7" fmla="*/ 1394975 w 5006276"/>
                  <a:gd name="connsiteY7" fmla="*/ 104172 h 2203000"/>
                  <a:gd name="connsiteX0" fmla="*/ 1394975 w 5006276"/>
                  <a:gd name="connsiteY0" fmla="*/ 0 h 2098828"/>
                  <a:gd name="connsiteX1" fmla="*/ 4380793 w 5006276"/>
                  <a:gd name="connsiteY1" fmla="*/ 48228 h 2098828"/>
                  <a:gd name="connsiteX2" fmla="*/ 5006276 w 5006276"/>
                  <a:gd name="connsiteY2" fmla="*/ 763930 h 2098828"/>
                  <a:gd name="connsiteX3" fmla="*/ 4543740 w 5006276"/>
                  <a:gd name="connsiteY3" fmla="*/ 1969549 h 2098828"/>
                  <a:gd name="connsiteX4" fmla="*/ 3157032 w 5006276"/>
                  <a:gd name="connsiteY4" fmla="*/ 1642699 h 2098828"/>
                  <a:gd name="connsiteX5" fmla="*/ 1157918 w 5006276"/>
                  <a:gd name="connsiteY5" fmla="*/ 2098828 h 2098828"/>
                  <a:gd name="connsiteX6" fmla="*/ 0 w 5006276"/>
                  <a:gd name="connsiteY6" fmla="*/ 1420677 h 2098828"/>
                  <a:gd name="connsiteX7" fmla="*/ 1394975 w 5006276"/>
                  <a:gd name="connsiteY7" fmla="*/ 0 h 2098828"/>
                  <a:gd name="connsiteX0" fmla="*/ 1394975 w 5006276"/>
                  <a:gd name="connsiteY0" fmla="*/ 110268 h 2209096"/>
                  <a:gd name="connsiteX1" fmla="*/ 4392819 w 5006276"/>
                  <a:gd name="connsiteY1" fmla="*/ 0 h 2209096"/>
                  <a:gd name="connsiteX2" fmla="*/ 5006276 w 5006276"/>
                  <a:gd name="connsiteY2" fmla="*/ 874198 h 2209096"/>
                  <a:gd name="connsiteX3" fmla="*/ 4543740 w 5006276"/>
                  <a:gd name="connsiteY3" fmla="*/ 2079817 h 2209096"/>
                  <a:gd name="connsiteX4" fmla="*/ 3157032 w 5006276"/>
                  <a:gd name="connsiteY4" fmla="*/ 1752967 h 2209096"/>
                  <a:gd name="connsiteX5" fmla="*/ 1157918 w 5006276"/>
                  <a:gd name="connsiteY5" fmla="*/ 2209096 h 2209096"/>
                  <a:gd name="connsiteX6" fmla="*/ 0 w 5006276"/>
                  <a:gd name="connsiteY6" fmla="*/ 1530945 h 2209096"/>
                  <a:gd name="connsiteX7" fmla="*/ 1394975 w 5006276"/>
                  <a:gd name="connsiteY7" fmla="*/ 110268 h 220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6276" h="2209096">
                    <a:moveTo>
                      <a:pt x="1394975" y="110268"/>
                    </a:moveTo>
                    <a:lnTo>
                      <a:pt x="4392819" y="0"/>
                    </a:lnTo>
                    <a:lnTo>
                      <a:pt x="5006276" y="874198"/>
                    </a:lnTo>
                    <a:lnTo>
                      <a:pt x="4543740" y="2079817"/>
                    </a:lnTo>
                    <a:lnTo>
                      <a:pt x="3157032" y="1752967"/>
                    </a:lnTo>
                    <a:lnTo>
                      <a:pt x="1157918" y="2209096"/>
                    </a:lnTo>
                    <a:lnTo>
                      <a:pt x="0" y="1530945"/>
                    </a:lnTo>
                    <a:lnTo>
                      <a:pt x="1394975" y="110268"/>
                    </a:lnTo>
                    <a:close/>
                  </a:path>
                </a:pathLst>
              </a:custGeom>
              <a:solidFill>
                <a:srgbClr val="0069AF"/>
              </a:solidFill>
              <a:ln w="38100">
                <a:solidFill>
                  <a:schemeClr val="bg1">
                    <a:lumMod val="95000"/>
                  </a:schemeClr>
                </a:solidFill>
                <a:prstDash val="dash"/>
              </a:ln>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 name="TextBox 12">
              <a:extLst>
                <a:ext uri="{FF2B5EF4-FFF2-40B4-BE49-F238E27FC236}">
                  <a16:creationId xmlns:a16="http://schemas.microsoft.com/office/drawing/2014/main" id="{664BBAAE-D7E1-BA3E-AD8B-C3A0A98658DF}"/>
                </a:ext>
              </a:extLst>
            </p:cNvPr>
            <p:cNvSpPr txBox="1"/>
            <p:nvPr/>
          </p:nvSpPr>
          <p:spPr>
            <a:xfrm>
              <a:off x="3709169" y="2936957"/>
              <a:ext cx="3810083" cy="584775"/>
            </a:xfrm>
            <a:prstGeom prst="rect">
              <a:avLst/>
            </a:prstGeom>
            <a:noFill/>
          </p:spPr>
          <p:txBody>
            <a:bodyPr wrap="square" rtlCol="0">
              <a:spAutoFit/>
            </a:bodyPr>
            <a:lstStyle/>
            <a:p>
              <a:pPr algn="ctr"/>
              <a:r>
                <a:rPr lang="en-US" sz="3200" b="1" dirty="0">
                  <a:solidFill>
                    <a:schemeClr val="bg1"/>
                  </a:solidFill>
                </a:rPr>
                <a:t>The Commons</a:t>
              </a:r>
            </a:p>
          </p:txBody>
        </p:sp>
        <p:sp>
          <p:nvSpPr>
            <p:cNvPr id="14" name="TextBox 13">
              <a:extLst>
                <a:ext uri="{FF2B5EF4-FFF2-40B4-BE49-F238E27FC236}">
                  <a16:creationId xmlns:a16="http://schemas.microsoft.com/office/drawing/2014/main" id="{138AD96A-AB11-5ADD-C12C-0EE687E4D4EC}"/>
                </a:ext>
              </a:extLst>
            </p:cNvPr>
            <p:cNvSpPr txBox="1"/>
            <p:nvPr/>
          </p:nvSpPr>
          <p:spPr>
            <a:xfrm>
              <a:off x="1367962" y="2675668"/>
              <a:ext cx="1935480" cy="369332"/>
            </a:xfrm>
            <a:prstGeom prst="rect">
              <a:avLst/>
            </a:prstGeom>
            <a:noFill/>
          </p:spPr>
          <p:txBody>
            <a:bodyPr wrap="square" rtlCol="0">
              <a:spAutoFit/>
            </a:bodyPr>
            <a:lstStyle/>
            <a:p>
              <a:pPr algn="ctr"/>
              <a:r>
                <a:rPr lang="en-US" dirty="0">
                  <a:solidFill>
                    <a:schemeClr val="bg1"/>
                  </a:solidFill>
                </a:rPr>
                <a:t>Farmer Cooper</a:t>
              </a:r>
            </a:p>
          </p:txBody>
        </p:sp>
        <p:sp>
          <p:nvSpPr>
            <p:cNvPr id="15" name="TextBox 14">
              <a:extLst>
                <a:ext uri="{FF2B5EF4-FFF2-40B4-BE49-F238E27FC236}">
                  <a16:creationId xmlns:a16="http://schemas.microsoft.com/office/drawing/2014/main" id="{D6E603A6-5B98-1050-09E6-B68179D50587}"/>
                </a:ext>
              </a:extLst>
            </p:cNvPr>
            <p:cNvSpPr txBox="1"/>
            <p:nvPr/>
          </p:nvSpPr>
          <p:spPr>
            <a:xfrm>
              <a:off x="4623761" y="1936915"/>
              <a:ext cx="1935480" cy="369332"/>
            </a:xfrm>
            <a:prstGeom prst="rect">
              <a:avLst/>
            </a:prstGeom>
            <a:noFill/>
          </p:spPr>
          <p:txBody>
            <a:bodyPr wrap="square" rtlCol="0">
              <a:spAutoFit/>
            </a:bodyPr>
            <a:lstStyle/>
            <a:p>
              <a:pPr algn="ctr"/>
              <a:r>
                <a:rPr lang="en-US" dirty="0">
                  <a:solidFill>
                    <a:schemeClr val="bg1"/>
                  </a:solidFill>
                </a:rPr>
                <a:t>Farmer Brown</a:t>
              </a:r>
            </a:p>
          </p:txBody>
        </p:sp>
        <p:sp>
          <p:nvSpPr>
            <p:cNvPr id="16" name="TextBox 15">
              <a:extLst>
                <a:ext uri="{FF2B5EF4-FFF2-40B4-BE49-F238E27FC236}">
                  <a16:creationId xmlns:a16="http://schemas.microsoft.com/office/drawing/2014/main" id="{4A3B7229-D49E-CA64-3739-A3800C2F2C59}"/>
                </a:ext>
              </a:extLst>
            </p:cNvPr>
            <p:cNvSpPr txBox="1"/>
            <p:nvPr/>
          </p:nvSpPr>
          <p:spPr>
            <a:xfrm>
              <a:off x="7434475" y="2142490"/>
              <a:ext cx="1935480" cy="369332"/>
            </a:xfrm>
            <a:prstGeom prst="rect">
              <a:avLst/>
            </a:prstGeom>
            <a:noFill/>
          </p:spPr>
          <p:txBody>
            <a:bodyPr wrap="square" rtlCol="0">
              <a:spAutoFit/>
            </a:bodyPr>
            <a:lstStyle/>
            <a:p>
              <a:pPr algn="ctr"/>
              <a:r>
                <a:rPr lang="en-US" dirty="0">
                  <a:solidFill>
                    <a:schemeClr val="bg1"/>
                  </a:solidFill>
                </a:rPr>
                <a:t>Farmer Smith</a:t>
              </a:r>
            </a:p>
          </p:txBody>
        </p:sp>
        <p:sp>
          <p:nvSpPr>
            <p:cNvPr id="17" name="TextBox 16">
              <a:extLst>
                <a:ext uri="{FF2B5EF4-FFF2-40B4-BE49-F238E27FC236}">
                  <a16:creationId xmlns:a16="http://schemas.microsoft.com/office/drawing/2014/main" id="{4109EBED-3BAB-6708-C8D7-9ABA6F21C019}"/>
                </a:ext>
              </a:extLst>
            </p:cNvPr>
            <p:cNvSpPr txBox="1"/>
            <p:nvPr/>
          </p:nvSpPr>
          <p:spPr>
            <a:xfrm>
              <a:off x="8363462" y="4549509"/>
              <a:ext cx="1935480" cy="369332"/>
            </a:xfrm>
            <a:prstGeom prst="rect">
              <a:avLst/>
            </a:prstGeom>
            <a:noFill/>
          </p:spPr>
          <p:txBody>
            <a:bodyPr wrap="square" rtlCol="0">
              <a:spAutoFit/>
            </a:bodyPr>
            <a:lstStyle/>
            <a:p>
              <a:pPr algn="ctr"/>
              <a:r>
                <a:rPr lang="en-US" dirty="0">
                  <a:solidFill>
                    <a:schemeClr val="bg1"/>
                  </a:solidFill>
                </a:rPr>
                <a:t>Farmer Jones</a:t>
              </a:r>
            </a:p>
          </p:txBody>
        </p:sp>
        <p:sp>
          <p:nvSpPr>
            <p:cNvPr id="18" name="TextBox 17">
              <a:extLst>
                <a:ext uri="{FF2B5EF4-FFF2-40B4-BE49-F238E27FC236}">
                  <a16:creationId xmlns:a16="http://schemas.microsoft.com/office/drawing/2014/main" id="{A706B950-7450-78D1-F0D6-0C80C75220C8}"/>
                </a:ext>
              </a:extLst>
            </p:cNvPr>
            <p:cNvSpPr txBox="1"/>
            <p:nvPr/>
          </p:nvSpPr>
          <p:spPr>
            <a:xfrm>
              <a:off x="4841388" y="5126411"/>
              <a:ext cx="2087879" cy="369332"/>
            </a:xfrm>
            <a:prstGeom prst="rect">
              <a:avLst/>
            </a:prstGeom>
            <a:noFill/>
          </p:spPr>
          <p:txBody>
            <a:bodyPr wrap="square" rtlCol="0">
              <a:spAutoFit/>
            </a:bodyPr>
            <a:lstStyle/>
            <a:p>
              <a:pPr algn="ctr"/>
              <a:r>
                <a:rPr lang="en-US" dirty="0">
                  <a:solidFill>
                    <a:schemeClr val="bg1"/>
                  </a:solidFill>
                </a:rPr>
                <a:t>Farmer Anderson</a:t>
              </a:r>
            </a:p>
          </p:txBody>
        </p:sp>
        <p:sp>
          <p:nvSpPr>
            <p:cNvPr id="19" name="TextBox 18">
              <a:extLst>
                <a:ext uri="{FF2B5EF4-FFF2-40B4-BE49-F238E27FC236}">
                  <a16:creationId xmlns:a16="http://schemas.microsoft.com/office/drawing/2014/main" id="{71F42276-8310-491D-F8DF-F53F33BD8F5B}"/>
                </a:ext>
              </a:extLst>
            </p:cNvPr>
            <p:cNvSpPr txBox="1"/>
            <p:nvPr/>
          </p:nvSpPr>
          <p:spPr>
            <a:xfrm>
              <a:off x="857327" y="4837258"/>
              <a:ext cx="1935480" cy="369332"/>
            </a:xfrm>
            <a:prstGeom prst="rect">
              <a:avLst/>
            </a:prstGeom>
            <a:noFill/>
          </p:spPr>
          <p:txBody>
            <a:bodyPr wrap="square" rtlCol="0">
              <a:spAutoFit/>
            </a:bodyPr>
            <a:lstStyle/>
            <a:p>
              <a:pPr algn="ctr"/>
              <a:r>
                <a:rPr lang="en-US" dirty="0">
                  <a:solidFill>
                    <a:schemeClr val="bg1"/>
                  </a:solidFill>
                </a:rPr>
                <a:t>Farmer Baker</a:t>
              </a:r>
            </a:p>
          </p:txBody>
        </p:sp>
        <p:pic>
          <p:nvPicPr>
            <p:cNvPr id="20" name="Graphic 19" descr="Farmer female with solid fill">
              <a:extLst>
                <a:ext uri="{FF2B5EF4-FFF2-40B4-BE49-F238E27FC236}">
                  <a16:creationId xmlns:a16="http://schemas.microsoft.com/office/drawing/2014/main" id="{79AD26DF-0DC8-24EF-DC8D-3DD17E00B1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00905" y="1484668"/>
              <a:ext cx="584422" cy="584422"/>
            </a:xfrm>
            <a:prstGeom prst="rect">
              <a:avLst/>
            </a:prstGeom>
          </p:spPr>
        </p:pic>
        <p:pic>
          <p:nvPicPr>
            <p:cNvPr id="21" name="Graphic 20" descr="Farmer female outline">
              <a:extLst>
                <a:ext uri="{FF2B5EF4-FFF2-40B4-BE49-F238E27FC236}">
                  <a16:creationId xmlns:a16="http://schemas.microsoft.com/office/drawing/2014/main" id="{BFD6FD4D-9AB6-5E44-DEFB-8DBCAEBB12D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357513" y="4301139"/>
              <a:ext cx="914400" cy="914400"/>
            </a:xfrm>
            <a:prstGeom prst="rect">
              <a:avLst/>
            </a:prstGeom>
          </p:spPr>
        </p:pic>
        <p:pic>
          <p:nvPicPr>
            <p:cNvPr id="22" name="Graphic 21" descr="Farmer male with solid fill">
              <a:extLst>
                <a:ext uri="{FF2B5EF4-FFF2-40B4-BE49-F238E27FC236}">
                  <a16:creationId xmlns:a16="http://schemas.microsoft.com/office/drawing/2014/main" id="{D508FD53-C823-E5E1-D534-3EE290D160D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047412" y="1442331"/>
              <a:ext cx="746508" cy="746508"/>
            </a:xfrm>
            <a:prstGeom prst="rect">
              <a:avLst/>
            </a:prstGeom>
          </p:spPr>
        </p:pic>
        <p:pic>
          <p:nvPicPr>
            <p:cNvPr id="23" name="Graphic 22" descr="Farmer male outline">
              <a:extLst>
                <a:ext uri="{FF2B5EF4-FFF2-40B4-BE49-F238E27FC236}">
                  <a16:creationId xmlns:a16="http://schemas.microsoft.com/office/drawing/2014/main" id="{340CC0F9-6025-A78F-BFAC-F645A9F5048C}"/>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8916902" y="3743622"/>
              <a:ext cx="914400" cy="914400"/>
            </a:xfrm>
            <a:prstGeom prst="rect">
              <a:avLst/>
            </a:prstGeom>
          </p:spPr>
        </p:pic>
        <p:pic>
          <p:nvPicPr>
            <p:cNvPr id="24" name="Graphic 23" descr="Farmer female with solid fill">
              <a:extLst>
                <a:ext uri="{FF2B5EF4-FFF2-40B4-BE49-F238E27FC236}">
                  <a16:creationId xmlns:a16="http://schemas.microsoft.com/office/drawing/2014/main" id="{AA57C94A-BA54-F78C-3965-CC11D6CDFB6B}"/>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276920" y="3936247"/>
              <a:ext cx="914400" cy="914400"/>
            </a:xfrm>
            <a:prstGeom prst="rect">
              <a:avLst/>
            </a:prstGeom>
          </p:spPr>
        </p:pic>
        <p:pic>
          <p:nvPicPr>
            <p:cNvPr id="25" name="Graphic 24" descr="Farmer female outline">
              <a:extLst>
                <a:ext uri="{FF2B5EF4-FFF2-40B4-BE49-F238E27FC236}">
                  <a16:creationId xmlns:a16="http://schemas.microsoft.com/office/drawing/2014/main" id="{3727E96C-EB21-8F6C-507F-1CEDCB1AA00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919610" y="1868260"/>
              <a:ext cx="888012" cy="888012"/>
            </a:xfrm>
            <a:prstGeom prst="rect">
              <a:avLst/>
            </a:prstGeom>
          </p:spPr>
        </p:pic>
      </p:grpSp>
    </p:spTree>
    <p:extLst>
      <p:ext uri="{BB962C8B-B14F-4D97-AF65-F5344CB8AC3E}">
        <p14:creationId xmlns:p14="http://schemas.microsoft.com/office/powerpoint/2010/main" val="317654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3" name="Content Placeholder 2">
            <a:extLst>
              <a:ext uri="{FF2B5EF4-FFF2-40B4-BE49-F238E27FC236}">
                <a16:creationId xmlns:a16="http://schemas.microsoft.com/office/drawing/2014/main" id="{837DFEE7-0CE1-2647-B824-BD7CA6301949}"/>
              </a:ext>
            </a:extLst>
          </p:cNvPr>
          <p:cNvSpPr>
            <a:spLocks noGrp="1"/>
          </p:cNvSpPr>
          <p:nvPr>
            <p:ph idx="1"/>
          </p:nvPr>
        </p:nvSpPr>
        <p:spPr>
          <a:xfrm>
            <a:off x="725557" y="1814569"/>
            <a:ext cx="10628243" cy="2747963"/>
          </a:xfrm>
        </p:spPr>
        <p:txBody>
          <a:bodyPr>
            <a:normAutofit/>
          </a:bodyPr>
          <a:lstStyle/>
          <a:p>
            <a:pPr marL="0" indent="0">
              <a:buNone/>
            </a:pPr>
            <a:r>
              <a:rPr lang="en-US" dirty="0"/>
              <a:t>A situation in </a:t>
            </a:r>
            <a:r>
              <a:rPr lang="en-US" b="1" dirty="0">
                <a:solidFill>
                  <a:schemeClr val="accent2"/>
                </a:solidFill>
              </a:rPr>
              <a:t>economic science </a:t>
            </a:r>
            <a:r>
              <a:rPr lang="en-US" dirty="0"/>
              <a:t>when individual users, who have </a:t>
            </a:r>
            <a:r>
              <a:rPr lang="en-US" b="1" dirty="0">
                <a:solidFill>
                  <a:schemeClr val="accent2"/>
                </a:solidFill>
              </a:rPr>
              <a:t>open access to a resource </a:t>
            </a:r>
            <a:r>
              <a:rPr lang="en-US" dirty="0"/>
              <a:t>unhampered by shared social structures or </a:t>
            </a:r>
            <a:r>
              <a:rPr lang="en-US" b="1" dirty="0">
                <a:solidFill>
                  <a:schemeClr val="accent2"/>
                </a:solidFill>
              </a:rPr>
              <a:t>formal rules </a:t>
            </a:r>
            <a:r>
              <a:rPr lang="en-US" dirty="0"/>
              <a:t>that govern access and use, act independently according to their own </a:t>
            </a:r>
            <a:r>
              <a:rPr lang="en-US" b="1" dirty="0">
                <a:solidFill>
                  <a:schemeClr val="accent2"/>
                </a:solidFill>
              </a:rPr>
              <a:t>self-interest</a:t>
            </a:r>
            <a:r>
              <a:rPr lang="en-US" dirty="0"/>
              <a:t> and, contrary to the common good of all users, cause depletion of the resource through their </a:t>
            </a:r>
            <a:r>
              <a:rPr lang="en-US" b="1" dirty="0">
                <a:solidFill>
                  <a:schemeClr val="accent2"/>
                </a:solidFill>
              </a:rPr>
              <a:t>uncoordinated</a:t>
            </a:r>
            <a:r>
              <a:rPr lang="en-US" dirty="0"/>
              <a:t> action.</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29</a:t>
            </a:fld>
            <a:endParaRPr lang="en-US"/>
          </a:p>
        </p:txBody>
      </p:sp>
      <p:sp>
        <p:nvSpPr>
          <p:cNvPr id="5" name="TextBox 4">
            <a:extLst>
              <a:ext uri="{FF2B5EF4-FFF2-40B4-BE49-F238E27FC236}">
                <a16:creationId xmlns:a16="http://schemas.microsoft.com/office/drawing/2014/main" id="{28B4B61F-E75D-654A-A712-89E6BB8F352E}"/>
              </a:ext>
            </a:extLst>
          </p:cNvPr>
          <p:cNvSpPr txBox="1"/>
          <p:nvPr/>
        </p:nvSpPr>
        <p:spPr>
          <a:xfrm>
            <a:off x="4872789" y="6153370"/>
            <a:ext cx="5521704" cy="369332"/>
          </a:xfrm>
          <a:prstGeom prst="rect">
            <a:avLst/>
          </a:prstGeom>
          <a:noFill/>
        </p:spPr>
        <p:txBody>
          <a:bodyPr wrap="none" rtlCol="0">
            <a:spAutoFit/>
          </a:bodyPr>
          <a:lstStyle/>
          <a:p>
            <a:r>
              <a:rPr lang="en-US" dirty="0"/>
              <a:t>https://</a:t>
            </a:r>
            <a:r>
              <a:rPr lang="en-US" dirty="0" err="1"/>
              <a:t>en.wikipedia.org</a:t>
            </a:r>
            <a:r>
              <a:rPr lang="en-US" dirty="0"/>
              <a:t>/wiki/</a:t>
            </a:r>
            <a:r>
              <a:rPr lang="en-US" dirty="0" err="1"/>
              <a:t>Tragedy_of_the_commons</a:t>
            </a:r>
            <a:endParaRPr lang="en-US" dirty="0"/>
          </a:p>
        </p:txBody>
      </p:sp>
      <p:sp>
        <p:nvSpPr>
          <p:cNvPr id="6" name="TextBox 5">
            <a:extLst>
              <a:ext uri="{FF2B5EF4-FFF2-40B4-BE49-F238E27FC236}">
                <a16:creationId xmlns:a16="http://schemas.microsoft.com/office/drawing/2014/main" id="{348BD9AE-3D23-E94B-9839-2FE0FFC7F5FF}"/>
              </a:ext>
            </a:extLst>
          </p:cNvPr>
          <p:cNvSpPr txBox="1"/>
          <p:nvPr/>
        </p:nvSpPr>
        <p:spPr>
          <a:xfrm>
            <a:off x="1921398" y="4873201"/>
            <a:ext cx="9500486" cy="523220"/>
          </a:xfrm>
          <a:prstGeom prst="rect">
            <a:avLst/>
          </a:prstGeom>
          <a:noFill/>
        </p:spPr>
        <p:txBody>
          <a:bodyPr wrap="none" rtlCol="0">
            <a:spAutoFit/>
          </a:bodyPr>
          <a:lstStyle/>
          <a:p>
            <a:r>
              <a:rPr lang="en-US" sz="2800" i="1" dirty="0"/>
              <a:t>The </a:t>
            </a:r>
            <a:r>
              <a:rPr lang="en-US" sz="2800" i="1" dirty="0">
                <a:solidFill>
                  <a:schemeClr val="accent2"/>
                </a:solidFill>
              </a:rPr>
              <a:t>more</a:t>
            </a:r>
            <a:r>
              <a:rPr lang="en-US" sz="2800" i="1" dirty="0"/>
              <a:t> everyone uses a resource, the </a:t>
            </a:r>
            <a:r>
              <a:rPr lang="en-US" sz="2800" i="1" dirty="0">
                <a:solidFill>
                  <a:schemeClr val="accent2"/>
                </a:solidFill>
              </a:rPr>
              <a:t>less</a:t>
            </a:r>
            <a:r>
              <a:rPr lang="en-US" sz="2800" i="1" dirty="0"/>
              <a:t> valuable it becomes.</a:t>
            </a:r>
            <a:endParaRPr lang="en-US" sz="2800" dirty="0"/>
          </a:p>
        </p:txBody>
      </p:sp>
    </p:spTree>
    <p:extLst>
      <p:ext uri="{BB962C8B-B14F-4D97-AF65-F5344CB8AC3E}">
        <p14:creationId xmlns:p14="http://schemas.microsoft.com/office/powerpoint/2010/main" val="59257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A2C7-86AC-D54A-AB3C-4338714CBAB1}"/>
              </a:ext>
            </a:extLst>
          </p:cNvPr>
          <p:cNvSpPr>
            <a:spLocks noGrp="1"/>
          </p:cNvSpPr>
          <p:nvPr>
            <p:ph type="title"/>
          </p:nvPr>
        </p:nvSpPr>
        <p:spPr/>
        <p:txBody>
          <a:bodyPr>
            <a:normAutofit fontScale="90000"/>
          </a:bodyPr>
          <a:lstStyle/>
          <a:p>
            <a:r>
              <a:rPr lang="en-US" dirty="0"/>
              <a:t>Workshop Description</a:t>
            </a:r>
          </a:p>
        </p:txBody>
      </p:sp>
      <p:sp>
        <p:nvSpPr>
          <p:cNvPr id="3" name="Content Placeholder 2">
            <a:extLst>
              <a:ext uri="{FF2B5EF4-FFF2-40B4-BE49-F238E27FC236}">
                <a16:creationId xmlns:a16="http://schemas.microsoft.com/office/drawing/2014/main" id="{8B79783B-1C75-F84D-96C2-76437AAF719F}"/>
              </a:ext>
            </a:extLst>
          </p:cNvPr>
          <p:cNvSpPr>
            <a:spLocks noGrp="1"/>
          </p:cNvSpPr>
          <p:nvPr>
            <p:ph idx="1"/>
          </p:nvPr>
        </p:nvSpPr>
        <p:spPr/>
        <p:txBody>
          <a:bodyPr>
            <a:normAutofit/>
          </a:bodyPr>
          <a:lstStyle/>
          <a:p>
            <a:pPr marL="0" indent="0">
              <a:spcBef>
                <a:spcPts val="0"/>
              </a:spcBef>
              <a:spcAft>
                <a:spcPts val="1400"/>
              </a:spcAft>
              <a:buNone/>
            </a:pPr>
            <a:r>
              <a:rPr lang="en-US" sz="2400" dirty="0"/>
              <a:t>Graph databases are characterized by their ability to model relationships between entities. Graph models allow for relationship traversals up to 3-5 orders of magnitude faster than traditional relational models.</a:t>
            </a:r>
          </a:p>
          <a:p>
            <a:pPr marL="0" indent="0">
              <a:spcBef>
                <a:spcPts val="0"/>
              </a:spcBef>
              <a:spcAft>
                <a:spcPts val="1400"/>
              </a:spcAft>
              <a:buNone/>
            </a:pPr>
            <a:r>
              <a:rPr lang="en-US" sz="2400" dirty="0"/>
              <a:t>This performance advantage allows graphs to include more data and different types of data than were possible in the past. This workshop will introduce the fundamental concepts around </a:t>
            </a:r>
            <a:r>
              <a:rPr lang="en-US" sz="2400" b="1" dirty="0"/>
              <a:t>Enterprise Knowledge Graphs </a:t>
            </a:r>
            <a:r>
              <a:rPr lang="en-US" sz="2400" dirty="0"/>
              <a:t>(EKGs) and </a:t>
            </a:r>
            <a:r>
              <a:rPr lang="en-US" sz="2400" b="1" dirty="0"/>
              <a:t>Systems Thinking </a:t>
            </a:r>
            <a:r>
              <a:rPr lang="en-US" sz="2400" dirty="0"/>
              <a:t>and how they fit together. We then will walk the group through a series of exercises to demonstrate how the two concepts are related with examples.</a:t>
            </a:r>
          </a:p>
        </p:txBody>
      </p:sp>
      <p:sp>
        <p:nvSpPr>
          <p:cNvPr id="5" name="Slide Number Placeholder 4">
            <a:extLst>
              <a:ext uri="{FF2B5EF4-FFF2-40B4-BE49-F238E27FC236}">
                <a16:creationId xmlns:a16="http://schemas.microsoft.com/office/drawing/2014/main" id="{1E4F39A1-EB5C-AA47-BFAF-629712879DDE}"/>
              </a:ext>
            </a:extLst>
          </p:cNvPr>
          <p:cNvSpPr>
            <a:spLocks noGrp="1"/>
          </p:cNvSpPr>
          <p:nvPr>
            <p:ph type="sldNum" sz="quarter" idx="12"/>
          </p:nvPr>
        </p:nvSpPr>
        <p:spPr/>
        <p:txBody>
          <a:bodyPr/>
          <a:lstStyle/>
          <a:p>
            <a:fld id="{7269E411-7D29-FF41-8363-58C7F0B695CE}" type="slidenum">
              <a:rPr lang="en-US" smtClean="0"/>
              <a:t>3</a:t>
            </a:fld>
            <a:endParaRPr lang="en-US"/>
          </a:p>
        </p:txBody>
      </p:sp>
    </p:spTree>
    <p:extLst>
      <p:ext uri="{BB962C8B-B14F-4D97-AF65-F5344CB8AC3E}">
        <p14:creationId xmlns:p14="http://schemas.microsoft.com/office/powerpoint/2010/main" val="4215617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EKGs are Also Shared Resources</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30</a:t>
            </a:fld>
            <a:endParaRPr lang="en-US"/>
          </a:p>
        </p:txBody>
      </p:sp>
      <p:sp>
        <p:nvSpPr>
          <p:cNvPr id="5" name="Freeform 4">
            <a:extLst>
              <a:ext uri="{FF2B5EF4-FFF2-40B4-BE49-F238E27FC236}">
                <a16:creationId xmlns:a16="http://schemas.microsoft.com/office/drawing/2014/main" id="{81C95262-4EF2-7E40-B942-AFF83885E55C}"/>
              </a:ext>
            </a:extLst>
          </p:cNvPr>
          <p:cNvSpPr/>
          <p:nvPr/>
        </p:nvSpPr>
        <p:spPr>
          <a:xfrm>
            <a:off x="3977911" y="1484453"/>
            <a:ext cx="3418311" cy="1501815"/>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0 w 3919839"/>
              <a:gd name="connsiteY0" fmla="*/ 188921 h 2199190"/>
              <a:gd name="connsiteX1" fmla="*/ 3780943 w 3919839"/>
              <a:gd name="connsiteY1" fmla="*/ 0 h 2199190"/>
              <a:gd name="connsiteX2" fmla="*/ 3919839 w 3919839"/>
              <a:gd name="connsiteY2" fmla="*/ 2037145 h 2199190"/>
              <a:gd name="connsiteX3" fmla="*/ 482158 w 3919839"/>
              <a:gd name="connsiteY3" fmla="*/ 2199190 h 2199190"/>
              <a:gd name="connsiteX4" fmla="*/ 0 w 3919839"/>
              <a:gd name="connsiteY4" fmla="*/ 188921 h 2199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9839" h="2199190">
                <a:moveTo>
                  <a:pt x="0" y="188921"/>
                </a:moveTo>
                <a:lnTo>
                  <a:pt x="3780943" y="0"/>
                </a:lnTo>
                <a:lnTo>
                  <a:pt x="3919839" y="2037145"/>
                </a:lnTo>
                <a:lnTo>
                  <a:pt x="482158" y="2199190"/>
                </a:lnTo>
                <a:lnTo>
                  <a:pt x="0" y="188921"/>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Marketing</a:t>
            </a:r>
          </a:p>
        </p:txBody>
      </p:sp>
      <p:sp>
        <p:nvSpPr>
          <p:cNvPr id="6" name="Freeform 5">
            <a:extLst>
              <a:ext uri="{FF2B5EF4-FFF2-40B4-BE49-F238E27FC236}">
                <a16:creationId xmlns:a16="http://schemas.microsoft.com/office/drawing/2014/main" id="{C4EC06F4-D5AD-D846-84A2-BA32B355ECCD}"/>
              </a:ext>
            </a:extLst>
          </p:cNvPr>
          <p:cNvSpPr/>
          <p:nvPr/>
        </p:nvSpPr>
        <p:spPr>
          <a:xfrm>
            <a:off x="7288271" y="1422337"/>
            <a:ext cx="3105794" cy="2304712"/>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1470" h="3374916">
                <a:moveTo>
                  <a:pt x="0" y="87223"/>
                </a:moveTo>
                <a:lnTo>
                  <a:pt x="3422574" y="0"/>
                </a:lnTo>
                <a:lnTo>
                  <a:pt x="3561470" y="2037145"/>
                </a:lnTo>
                <a:lnTo>
                  <a:pt x="827254" y="3374916"/>
                </a:lnTo>
                <a:lnTo>
                  <a:pt x="123789" y="2199190"/>
                </a:lnTo>
                <a:lnTo>
                  <a:pt x="0" y="87223"/>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Product Development</a:t>
            </a:r>
          </a:p>
        </p:txBody>
      </p:sp>
      <p:sp>
        <p:nvSpPr>
          <p:cNvPr id="7" name="Freeform 6">
            <a:extLst>
              <a:ext uri="{FF2B5EF4-FFF2-40B4-BE49-F238E27FC236}">
                <a16:creationId xmlns:a16="http://schemas.microsoft.com/office/drawing/2014/main" id="{B34D2862-54E2-0341-8369-90C2D310A054}"/>
              </a:ext>
            </a:extLst>
          </p:cNvPr>
          <p:cNvSpPr/>
          <p:nvPr/>
        </p:nvSpPr>
        <p:spPr>
          <a:xfrm>
            <a:off x="7529252" y="2815541"/>
            <a:ext cx="3576577" cy="3462181"/>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1358432 h 5069861"/>
              <a:gd name="connsiteX1" fmla="*/ 3298784 w 4101325"/>
              <a:gd name="connsiteY1" fmla="*/ 0 h 5069861"/>
              <a:gd name="connsiteX2" fmla="*/ 4101325 w 4101325"/>
              <a:gd name="connsiteY2" fmla="*/ 3308354 h 5069861"/>
              <a:gd name="connsiteX3" fmla="*/ 557462 w 4101325"/>
              <a:gd name="connsiteY3" fmla="*/ 5069861 h 5069861"/>
              <a:gd name="connsiteX4" fmla="*/ 0 w 4101325"/>
              <a:gd name="connsiteY4" fmla="*/ 3080561 h 5069861"/>
              <a:gd name="connsiteX5" fmla="*/ 539855 w 4101325"/>
              <a:gd name="connsiteY5" fmla="*/ 1358432 h 5069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1325" h="5069861">
                <a:moveTo>
                  <a:pt x="539855" y="1358432"/>
                </a:moveTo>
                <a:lnTo>
                  <a:pt x="3298784" y="0"/>
                </a:lnTo>
                <a:lnTo>
                  <a:pt x="4101325" y="3308354"/>
                </a:lnTo>
                <a:lnTo>
                  <a:pt x="557462" y="5069861"/>
                </a:lnTo>
                <a:lnTo>
                  <a:pt x="0" y="3080561"/>
                </a:lnTo>
                <a:lnTo>
                  <a:pt x="539855" y="1358432"/>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Customer Support</a:t>
            </a:r>
          </a:p>
        </p:txBody>
      </p:sp>
      <p:sp>
        <p:nvSpPr>
          <p:cNvPr id="8" name="Freeform 7">
            <a:extLst>
              <a:ext uri="{FF2B5EF4-FFF2-40B4-BE49-F238E27FC236}">
                <a16:creationId xmlns:a16="http://schemas.microsoft.com/office/drawing/2014/main" id="{D71C0F16-0BA8-474D-B168-5029998CDECE}"/>
              </a:ext>
            </a:extLst>
          </p:cNvPr>
          <p:cNvSpPr/>
          <p:nvPr/>
        </p:nvSpPr>
        <p:spPr>
          <a:xfrm>
            <a:off x="4109013" y="4593197"/>
            <a:ext cx="3919918" cy="200208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931756"/>
              <a:gd name="connsiteX1" fmla="*/ 3842973 w 5256067"/>
              <a:gd name="connsiteY1" fmla="*/ 438210 h 2931756"/>
              <a:gd name="connsiteX2" fmla="*/ 5256067 w 5256067"/>
              <a:gd name="connsiteY2" fmla="*/ 2000772 h 2931756"/>
              <a:gd name="connsiteX3" fmla="*/ 340956 w 5256067"/>
              <a:gd name="connsiteY3" fmla="*/ 2931756 h 2931756"/>
              <a:gd name="connsiteX4" fmla="*/ 0 w 5256067"/>
              <a:gd name="connsiteY4" fmla="*/ 671265 h 2931756"/>
              <a:gd name="connsiteX5" fmla="*/ 2278605 w 5256067"/>
              <a:gd name="connsiteY5" fmla="*/ 0 h 2931756"/>
              <a:gd name="connsiteX0" fmla="*/ 2278605 w 4465013"/>
              <a:gd name="connsiteY0" fmla="*/ 0 h 2931756"/>
              <a:gd name="connsiteX1" fmla="*/ 3842973 w 4465013"/>
              <a:gd name="connsiteY1" fmla="*/ 4382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08894 w 4465013"/>
              <a:gd name="connsiteY1" fmla="*/ 506008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35262 w 4465013"/>
              <a:gd name="connsiteY1" fmla="*/ 421261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08894 w 4465013"/>
              <a:gd name="connsiteY1" fmla="*/ 4721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5013" h="2931756">
                <a:moveTo>
                  <a:pt x="2278605" y="0"/>
                </a:moveTo>
                <a:lnTo>
                  <a:pt x="3908894" y="472110"/>
                </a:lnTo>
                <a:lnTo>
                  <a:pt x="4465013" y="2458406"/>
                </a:lnTo>
                <a:lnTo>
                  <a:pt x="340956" y="2931756"/>
                </a:lnTo>
                <a:lnTo>
                  <a:pt x="0" y="671265"/>
                </a:lnTo>
                <a:lnTo>
                  <a:pt x="2278605"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Research</a:t>
            </a:r>
          </a:p>
        </p:txBody>
      </p:sp>
      <p:sp>
        <p:nvSpPr>
          <p:cNvPr id="9" name="Freeform 8">
            <a:extLst>
              <a:ext uri="{FF2B5EF4-FFF2-40B4-BE49-F238E27FC236}">
                <a16:creationId xmlns:a16="http://schemas.microsoft.com/office/drawing/2014/main" id="{C63D3051-F9C7-424C-9305-AFD756F72D5D}"/>
              </a:ext>
            </a:extLst>
          </p:cNvPr>
          <p:cNvSpPr/>
          <p:nvPr/>
        </p:nvSpPr>
        <p:spPr>
          <a:xfrm>
            <a:off x="1300584" y="4350128"/>
            <a:ext cx="3099726" cy="2234418"/>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1950833 w 3530767"/>
              <a:gd name="connsiteY0" fmla="*/ 0 h 3271982"/>
              <a:gd name="connsiteX1" fmla="*/ 3225149 w 3530767"/>
              <a:gd name="connsiteY1" fmla="*/ 1048393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767" h="3271982">
                <a:moveTo>
                  <a:pt x="1950833" y="0"/>
                </a:moveTo>
                <a:lnTo>
                  <a:pt x="3225149" y="1048393"/>
                </a:lnTo>
                <a:lnTo>
                  <a:pt x="3530767" y="3271982"/>
                </a:lnTo>
                <a:lnTo>
                  <a:pt x="0" y="3084303"/>
                </a:lnTo>
                <a:lnTo>
                  <a:pt x="160046" y="247529"/>
                </a:lnTo>
                <a:lnTo>
                  <a:pt x="1950833"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Information</a:t>
            </a:r>
          </a:p>
          <a:p>
            <a:pPr algn="ctr"/>
            <a:r>
              <a:rPr lang="en-US" sz="2800" dirty="0"/>
              <a:t>Technology</a:t>
            </a:r>
          </a:p>
        </p:txBody>
      </p:sp>
      <p:sp>
        <p:nvSpPr>
          <p:cNvPr id="10" name="Freeform 9">
            <a:extLst>
              <a:ext uri="{FF2B5EF4-FFF2-40B4-BE49-F238E27FC236}">
                <a16:creationId xmlns:a16="http://schemas.microsoft.com/office/drawing/2014/main" id="{67B3C697-6476-9E48-9F51-3EB79C16BA5D}"/>
              </a:ext>
            </a:extLst>
          </p:cNvPr>
          <p:cNvSpPr/>
          <p:nvPr/>
        </p:nvSpPr>
        <p:spPr>
          <a:xfrm>
            <a:off x="1240183" y="1602948"/>
            <a:ext cx="3153899" cy="289791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3269258 w 3530767"/>
              <a:gd name="connsiteY0" fmla="*/ 23664 h 3024453"/>
              <a:gd name="connsiteX1" fmla="*/ 3225149 w 3530767"/>
              <a:gd name="connsiteY1" fmla="*/ 800864 h 3024453"/>
              <a:gd name="connsiteX2" fmla="*/ 3530767 w 3530767"/>
              <a:gd name="connsiteY2" fmla="*/ 3024453 h 3024453"/>
              <a:gd name="connsiteX3" fmla="*/ 0 w 3530767"/>
              <a:gd name="connsiteY3" fmla="*/ 2836774 h 3024453"/>
              <a:gd name="connsiteX4" fmla="*/ 160046 w 3530767"/>
              <a:gd name="connsiteY4" fmla="*/ 0 h 3024453"/>
              <a:gd name="connsiteX5" fmla="*/ 3269258 w 3530767"/>
              <a:gd name="connsiteY5" fmla="*/ 23664 h 3024453"/>
              <a:gd name="connsiteX0" fmla="*/ 3269258 w 3752519"/>
              <a:gd name="connsiteY0" fmla="*/ 23664 h 3024453"/>
              <a:gd name="connsiteX1" fmla="*/ 3752519 w 3752519"/>
              <a:gd name="connsiteY1" fmla="*/ 2038175 h 3024453"/>
              <a:gd name="connsiteX2" fmla="*/ 3530767 w 3752519"/>
              <a:gd name="connsiteY2" fmla="*/ 3024453 h 3024453"/>
              <a:gd name="connsiteX3" fmla="*/ 0 w 3752519"/>
              <a:gd name="connsiteY3" fmla="*/ 2836774 h 3024453"/>
              <a:gd name="connsiteX4" fmla="*/ 160046 w 3752519"/>
              <a:gd name="connsiteY4" fmla="*/ 0 h 3024453"/>
              <a:gd name="connsiteX5" fmla="*/ 3269258 w 3752519"/>
              <a:gd name="connsiteY5" fmla="*/ 23664 h 3024453"/>
              <a:gd name="connsiteX0" fmla="*/ 3269258 w 3752519"/>
              <a:gd name="connsiteY0" fmla="*/ 23664 h 4007520"/>
              <a:gd name="connsiteX1" fmla="*/ 3752519 w 3752519"/>
              <a:gd name="connsiteY1" fmla="*/ 2038175 h 4007520"/>
              <a:gd name="connsiteX2" fmla="*/ 2133239 w 3752519"/>
              <a:gd name="connsiteY2" fmla="*/ 4007520 h 4007520"/>
              <a:gd name="connsiteX3" fmla="*/ 0 w 3752519"/>
              <a:gd name="connsiteY3" fmla="*/ 2836774 h 4007520"/>
              <a:gd name="connsiteX4" fmla="*/ 160046 w 3752519"/>
              <a:gd name="connsiteY4" fmla="*/ 0 h 4007520"/>
              <a:gd name="connsiteX5" fmla="*/ 3269258 w 3752519"/>
              <a:gd name="connsiteY5" fmla="*/ 23664 h 4007520"/>
              <a:gd name="connsiteX0" fmla="*/ 3109212 w 3592473"/>
              <a:gd name="connsiteY0" fmla="*/ 23664 h 4243578"/>
              <a:gd name="connsiteX1" fmla="*/ 3592473 w 3592473"/>
              <a:gd name="connsiteY1" fmla="*/ 2038175 h 4243578"/>
              <a:gd name="connsiteX2" fmla="*/ 1973193 w 3592473"/>
              <a:gd name="connsiteY2" fmla="*/ 4007520 h 4243578"/>
              <a:gd name="connsiteX3" fmla="*/ 248665 w 3592473"/>
              <a:gd name="connsiteY3" fmla="*/ 4243578 h 4243578"/>
              <a:gd name="connsiteX4" fmla="*/ 0 w 3592473"/>
              <a:gd name="connsiteY4" fmla="*/ 0 h 4243578"/>
              <a:gd name="connsiteX5" fmla="*/ 3109212 w 3592473"/>
              <a:gd name="connsiteY5" fmla="*/ 23664 h 4243578"/>
              <a:gd name="connsiteX0" fmla="*/ 3109212 w 3592473"/>
              <a:gd name="connsiteY0" fmla="*/ 23664 h 4243578"/>
              <a:gd name="connsiteX1" fmla="*/ 3592473 w 3592473"/>
              <a:gd name="connsiteY1" fmla="*/ 2038175 h 4243578"/>
              <a:gd name="connsiteX2" fmla="*/ 2012746 w 3592473"/>
              <a:gd name="connsiteY2" fmla="*/ 4058368 h 4243578"/>
              <a:gd name="connsiteX3" fmla="*/ 248665 w 3592473"/>
              <a:gd name="connsiteY3" fmla="*/ 4243578 h 4243578"/>
              <a:gd name="connsiteX4" fmla="*/ 0 w 3592473"/>
              <a:gd name="connsiteY4" fmla="*/ 0 h 4243578"/>
              <a:gd name="connsiteX5" fmla="*/ 3109212 w 3592473"/>
              <a:gd name="connsiteY5" fmla="*/ 23664 h 424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2473" h="4243578">
                <a:moveTo>
                  <a:pt x="3109212" y="23664"/>
                </a:moveTo>
                <a:lnTo>
                  <a:pt x="3592473" y="2038175"/>
                </a:lnTo>
                <a:lnTo>
                  <a:pt x="2012746" y="4058368"/>
                </a:lnTo>
                <a:lnTo>
                  <a:pt x="248665" y="4243578"/>
                </a:lnTo>
                <a:lnTo>
                  <a:pt x="0" y="0"/>
                </a:lnTo>
                <a:lnTo>
                  <a:pt x="3109212" y="23664"/>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Sales</a:t>
            </a:r>
          </a:p>
        </p:txBody>
      </p:sp>
      <p:sp>
        <p:nvSpPr>
          <p:cNvPr id="3" name="Freeform 2">
            <a:extLst>
              <a:ext uri="{FF2B5EF4-FFF2-40B4-BE49-F238E27FC236}">
                <a16:creationId xmlns:a16="http://schemas.microsoft.com/office/drawing/2014/main" id="{5DF6CA5F-4DD4-CF45-A8F0-00AA0DE456D5}"/>
              </a:ext>
            </a:extLst>
          </p:cNvPr>
          <p:cNvSpPr/>
          <p:nvPr/>
        </p:nvSpPr>
        <p:spPr>
          <a:xfrm>
            <a:off x="3028668" y="2891719"/>
            <a:ext cx="5000263" cy="219919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263" h="2199190">
                <a:moveTo>
                  <a:pt x="1388962" y="104172"/>
                </a:moveTo>
                <a:lnTo>
                  <a:pt x="4386805" y="0"/>
                </a:lnTo>
                <a:lnTo>
                  <a:pt x="5000263" y="868102"/>
                </a:lnTo>
                <a:lnTo>
                  <a:pt x="4525701" y="2037145"/>
                </a:lnTo>
                <a:lnTo>
                  <a:pt x="3078866" y="1736203"/>
                </a:lnTo>
                <a:lnTo>
                  <a:pt x="1088020" y="2199190"/>
                </a:lnTo>
                <a:lnTo>
                  <a:pt x="0" y="1469985"/>
                </a:lnTo>
                <a:lnTo>
                  <a:pt x="1388962" y="104172"/>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“The Enterprise</a:t>
            </a:r>
          </a:p>
          <a:p>
            <a:pPr algn="ctr"/>
            <a:r>
              <a:rPr lang="en-US" sz="3200" dirty="0"/>
              <a:t>Knowledge Graph”</a:t>
            </a:r>
          </a:p>
        </p:txBody>
      </p:sp>
    </p:spTree>
    <p:extLst>
      <p:ext uri="{BB962C8B-B14F-4D97-AF65-F5344CB8AC3E}">
        <p14:creationId xmlns:p14="http://schemas.microsoft.com/office/powerpoint/2010/main" val="2919497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75A5-76FA-DF49-B26C-E592FE3E4B5E}"/>
              </a:ext>
            </a:extLst>
          </p:cNvPr>
          <p:cNvSpPr>
            <a:spLocks noGrp="1"/>
          </p:cNvSpPr>
          <p:nvPr>
            <p:ph type="title"/>
          </p:nvPr>
        </p:nvSpPr>
        <p:spPr/>
        <p:txBody>
          <a:bodyPr>
            <a:normAutofit fontScale="90000"/>
          </a:bodyPr>
          <a:lstStyle/>
          <a:p>
            <a:r>
              <a:rPr lang="en-US" dirty="0"/>
              <a:t>Metcalf’s Law</a:t>
            </a:r>
          </a:p>
        </p:txBody>
      </p:sp>
      <p:sp>
        <p:nvSpPr>
          <p:cNvPr id="3" name="Content Placeholder 2">
            <a:extLst>
              <a:ext uri="{FF2B5EF4-FFF2-40B4-BE49-F238E27FC236}">
                <a16:creationId xmlns:a16="http://schemas.microsoft.com/office/drawing/2014/main" id="{BD2B1F5D-7CD5-6247-AFA9-FE6EAC5E1343}"/>
              </a:ext>
            </a:extLst>
          </p:cNvPr>
          <p:cNvSpPr>
            <a:spLocks noGrp="1"/>
          </p:cNvSpPr>
          <p:nvPr>
            <p:ph idx="1"/>
          </p:nvPr>
        </p:nvSpPr>
        <p:spPr>
          <a:xfrm>
            <a:off x="3666149" y="1508984"/>
            <a:ext cx="7325165" cy="1081238"/>
          </a:xfrm>
        </p:spPr>
        <p:txBody>
          <a:bodyPr>
            <a:normAutofit/>
          </a:bodyPr>
          <a:lstStyle/>
          <a:p>
            <a:pPr marL="0" indent="0">
              <a:buNone/>
            </a:pPr>
            <a:r>
              <a:rPr lang="en-US" sz="2000" i="1" dirty="0"/>
              <a:t>The value of a telecommunications network is proportional to the square of the number of connected users of the system (n</a:t>
            </a:r>
            <a:r>
              <a:rPr lang="en-US" sz="2000" i="1" baseline="30000" dirty="0"/>
              <a:t>2</a:t>
            </a:r>
            <a:r>
              <a:rPr lang="en-US" sz="2000" i="1" dirty="0"/>
              <a:t>)</a:t>
            </a:r>
          </a:p>
          <a:p>
            <a:pPr marL="0" indent="0">
              <a:buNone/>
            </a:pPr>
            <a:endParaRPr lang="en-US" sz="2000" i="1" dirty="0"/>
          </a:p>
          <a:p>
            <a:pPr marL="0" indent="0">
              <a:buNone/>
            </a:pPr>
            <a:endParaRPr lang="en-US" sz="2000" i="1" dirty="0"/>
          </a:p>
        </p:txBody>
      </p:sp>
      <p:sp>
        <p:nvSpPr>
          <p:cNvPr id="5" name="Slide Number Placeholder 4">
            <a:extLst>
              <a:ext uri="{FF2B5EF4-FFF2-40B4-BE49-F238E27FC236}">
                <a16:creationId xmlns:a16="http://schemas.microsoft.com/office/drawing/2014/main" id="{F8B32618-3B60-E347-8325-BB0788774299}"/>
              </a:ext>
            </a:extLst>
          </p:cNvPr>
          <p:cNvSpPr>
            <a:spLocks noGrp="1"/>
          </p:cNvSpPr>
          <p:nvPr>
            <p:ph type="sldNum" sz="quarter" idx="12"/>
          </p:nvPr>
        </p:nvSpPr>
        <p:spPr/>
        <p:txBody>
          <a:bodyPr/>
          <a:lstStyle/>
          <a:p>
            <a:fld id="{7269E411-7D29-FF41-8363-58C7F0B695CE}" type="slidenum">
              <a:rPr lang="en-US" smtClean="0"/>
              <a:t>31</a:t>
            </a:fld>
            <a:endParaRPr lang="en-US"/>
          </a:p>
        </p:txBody>
      </p:sp>
      <p:pic>
        <p:nvPicPr>
          <p:cNvPr id="1026" name="Picture 2">
            <a:extLst>
              <a:ext uri="{FF2B5EF4-FFF2-40B4-BE49-F238E27FC236}">
                <a16:creationId xmlns:a16="http://schemas.microsoft.com/office/drawing/2014/main" id="{5A9BCF8E-4911-8343-B006-89E750A6C8D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28232" y="1481489"/>
            <a:ext cx="2082663" cy="479012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0D643F8D-0506-0E4B-ADCC-AA28F3DFDEA4}"/>
              </a:ext>
            </a:extLst>
          </p:cNvPr>
          <p:cNvGrpSpPr/>
          <p:nvPr/>
        </p:nvGrpSpPr>
        <p:grpSpPr>
          <a:xfrm>
            <a:off x="4403558" y="2648550"/>
            <a:ext cx="5068947" cy="3355208"/>
            <a:chOff x="4808621" y="2648550"/>
            <a:chExt cx="4663884" cy="2952488"/>
          </a:xfrm>
        </p:grpSpPr>
        <p:cxnSp>
          <p:nvCxnSpPr>
            <p:cNvPr id="7" name="Straight Arrow Connector 6">
              <a:extLst>
                <a:ext uri="{FF2B5EF4-FFF2-40B4-BE49-F238E27FC236}">
                  <a16:creationId xmlns:a16="http://schemas.microsoft.com/office/drawing/2014/main" id="{06A4AC31-0F56-1643-B16D-4BCCD8691D88}"/>
                </a:ext>
              </a:extLst>
            </p:cNvPr>
            <p:cNvCxnSpPr/>
            <p:nvPr/>
          </p:nvCxnSpPr>
          <p:spPr>
            <a:xfrm>
              <a:off x="4808621" y="5099359"/>
              <a:ext cx="44877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A3312F-7238-8F40-956E-D1303456B6E8}"/>
                </a:ext>
              </a:extLst>
            </p:cNvPr>
            <p:cNvCxnSpPr>
              <a:cxnSpLocks/>
            </p:cNvCxnSpPr>
            <p:nvPr/>
          </p:nvCxnSpPr>
          <p:spPr>
            <a:xfrm flipV="1">
              <a:off x="4808621" y="2873517"/>
              <a:ext cx="0" cy="2225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a16="http://schemas.microsoft.com/office/drawing/2014/main" id="{21E96650-0E0D-DA44-A492-320D8CAA52D8}"/>
                </a:ext>
              </a:extLst>
            </p:cNvPr>
            <p:cNvSpPr/>
            <p:nvPr/>
          </p:nvSpPr>
          <p:spPr>
            <a:xfrm>
              <a:off x="5073316" y="2656949"/>
              <a:ext cx="3537284" cy="2249905"/>
            </a:xfrm>
            <a:custGeom>
              <a:avLst/>
              <a:gdLst>
                <a:gd name="connsiteX0" fmla="*/ 0 w 3537284"/>
                <a:gd name="connsiteY0" fmla="*/ 2249905 h 2249905"/>
                <a:gd name="connsiteX1" fmla="*/ 1515979 w 3537284"/>
                <a:gd name="connsiteY1" fmla="*/ 2129589 h 2249905"/>
                <a:gd name="connsiteX2" fmla="*/ 2418347 w 3537284"/>
                <a:gd name="connsiteY2" fmla="*/ 1708484 h 2249905"/>
                <a:gd name="connsiteX3" fmla="*/ 3104147 w 3537284"/>
                <a:gd name="connsiteY3" fmla="*/ 854242 h 2249905"/>
                <a:gd name="connsiteX4" fmla="*/ 3537284 w 3537284"/>
                <a:gd name="connsiteY4" fmla="*/ 0 h 2249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7284" h="2249905">
                  <a:moveTo>
                    <a:pt x="0" y="2249905"/>
                  </a:moveTo>
                  <a:cubicBezTo>
                    <a:pt x="556460" y="2234865"/>
                    <a:pt x="1112921" y="2219826"/>
                    <a:pt x="1515979" y="2129589"/>
                  </a:cubicBezTo>
                  <a:cubicBezTo>
                    <a:pt x="1919037" y="2039352"/>
                    <a:pt x="2153652" y="1921042"/>
                    <a:pt x="2418347" y="1708484"/>
                  </a:cubicBezTo>
                  <a:cubicBezTo>
                    <a:pt x="2683042" y="1495926"/>
                    <a:pt x="2917658" y="1138989"/>
                    <a:pt x="3104147" y="854242"/>
                  </a:cubicBezTo>
                  <a:cubicBezTo>
                    <a:pt x="3290637" y="569495"/>
                    <a:pt x="3413960" y="284747"/>
                    <a:pt x="3537284" y="0"/>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C9857C0-CE08-A743-BB3F-91B51A930DB0}"/>
                </a:ext>
              </a:extLst>
            </p:cNvPr>
            <p:cNvSpPr txBox="1"/>
            <p:nvPr/>
          </p:nvSpPr>
          <p:spPr>
            <a:xfrm>
              <a:off x="4808621" y="2648550"/>
              <a:ext cx="704039" cy="369332"/>
            </a:xfrm>
            <a:prstGeom prst="rect">
              <a:avLst/>
            </a:prstGeom>
            <a:noFill/>
          </p:spPr>
          <p:txBody>
            <a:bodyPr wrap="none" rtlCol="0">
              <a:spAutoFit/>
            </a:bodyPr>
            <a:lstStyle/>
            <a:p>
              <a:r>
                <a:rPr lang="en-US" dirty="0"/>
                <a:t>Value</a:t>
              </a:r>
            </a:p>
          </p:txBody>
        </p:sp>
        <p:sp>
          <p:nvSpPr>
            <p:cNvPr id="14" name="TextBox 13">
              <a:extLst>
                <a:ext uri="{FF2B5EF4-FFF2-40B4-BE49-F238E27FC236}">
                  <a16:creationId xmlns:a16="http://schemas.microsoft.com/office/drawing/2014/main" id="{08E2E98A-1A3D-8A41-A825-BDF3A63E3408}"/>
                </a:ext>
              </a:extLst>
            </p:cNvPr>
            <p:cNvSpPr txBox="1"/>
            <p:nvPr/>
          </p:nvSpPr>
          <p:spPr>
            <a:xfrm>
              <a:off x="7500042" y="5231706"/>
              <a:ext cx="1972463" cy="369332"/>
            </a:xfrm>
            <a:prstGeom prst="rect">
              <a:avLst/>
            </a:prstGeom>
            <a:noFill/>
          </p:spPr>
          <p:txBody>
            <a:bodyPr wrap="none" rtlCol="0">
              <a:spAutoFit/>
            </a:bodyPr>
            <a:lstStyle/>
            <a:p>
              <a:r>
                <a:rPr lang="en-US" dirty="0"/>
                <a:t>Number of Devices</a:t>
              </a:r>
            </a:p>
          </p:txBody>
        </p:sp>
      </p:grpSp>
      <p:sp>
        <p:nvSpPr>
          <p:cNvPr id="15" name="TextBox 14">
            <a:extLst>
              <a:ext uri="{FF2B5EF4-FFF2-40B4-BE49-F238E27FC236}">
                <a16:creationId xmlns:a16="http://schemas.microsoft.com/office/drawing/2014/main" id="{C15E35FC-04A1-244E-8C7C-B3C2226579D0}"/>
              </a:ext>
            </a:extLst>
          </p:cNvPr>
          <p:cNvSpPr txBox="1"/>
          <p:nvPr/>
        </p:nvSpPr>
        <p:spPr>
          <a:xfrm>
            <a:off x="6218276" y="6209694"/>
            <a:ext cx="4773038" cy="369332"/>
          </a:xfrm>
          <a:prstGeom prst="rect">
            <a:avLst/>
          </a:prstGeom>
          <a:noFill/>
        </p:spPr>
        <p:txBody>
          <a:bodyPr wrap="none" rtlCol="0">
            <a:spAutoFit/>
          </a:bodyPr>
          <a:lstStyle/>
          <a:p>
            <a:r>
              <a:rPr lang="en-US" dirty="0"/>
              <a:t>https://</a:t>
            </a:r>
            <a:r>
              <a:rPr lang="en-US" dirty="0" err="1"/>
              <a:t>en.wikipedia.org</a:t>
            </a:r>
            <a:r>
              <a:rPr lang="en-US" dirty="0"/>
              <a:t>/wiki/Metcalfe%27s_law</a:t>
            </a:r>
          </a:p>
        </p:txBody>
      </p:sp>
      <p:sp>
        <p:nvSpPr>
          <p:cNvPr id="16" name="TextBox 15">
            <a:extLst>
              <a:ext uri="{FF2B5EF4-FFF2-40B4-BE49-F238E27FC236}">
                <a16:creationId xmlns:a16="http://schemas.microsoft.com/office/drawing/2014/main" id="{12E6B4C8-45E0-E948-BB22-A7D251C7E6BC}"/>
              </a:ext>
            </a:extLst>
          </p:cNvPr>
          <p:cNvSpPr txBox="1"/>
          <p:nvPr/>
        </p:nvSpPr>
        <p:spPr>
          <a:xfrm>
            <a:off x="8939173" y="3423011"/>
            <a:ext cx="3080816" cy="1015663"/>
          </a:xfrm>
          <a:prstGeom prst="rect">
            <a:avLst/>
          </a:prstGeom>
          <a:noFill/>
        </p:spPr>
        <p:txBody>
          <a:bodyPr wrap="square" rtlCol="0">
            <a:spAutoFit/>
          </a:bodyPr>
          <a:lstStyle/>
          <a:p>
            <a:r>
              <a:rPr lang="en-US" sz="2000" i="1" dirty="0"/>
              <a:t>The </a:t>
            </a:r>
            <a:r>
              <a:rPr lang="en-US" sz="2000" i="1" dirty="0">
                <a:solidFill>
                  <a:schemeClr val="accent2"/>
                </a:solidFill>
              </a:rPr>
              <a:t>more</a:t>
            </a:r>
            <a:r>
              <a:rPr lang="en-US" sz="2000" i="1" dirty="0"/>
              <a:t> everyone uses a standard, the </a:t>
            </a:r>
            <a:r>
              <a:rPr lang="en-US" sz="2000" i="1" dirty="0">
                <a:solidFill>
                  <a:schemeClr val="accent2"/>
                </a:solidFill>
              </a:rPr>
              <a:t>more</a:t>
            </a:r>
            <a:r>
              <a:rPr lang="en-US" sz="2000" i="1" dirty="0"/>
              <a:t> valuable it becomes.</a:t>
            </a:r>
            <a:endParaRPr lang="en-US" sz="2000" dirty="0"/>
          </a:p>
        </p:txBody>
      </p:sp>
    </p:spTree>
    <p:extLst>
      <p:ext uri="{BB962C8B-B14F-4D97-AF65-F5344CB8AC3E}">
        <p14:creationId xmlns:p14="http://schemas.microsoft.com/office/powerpoint/2010/main" val="2462983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CA3C-E002-AC42-9E92-D76A1BC2BCBB}"/>
              </a:ext>
            </a:extLst>
          </p:cNvPr>
          <p:cNvSpPr>
            <a:spLocks noGrp="1"/>
          </p:cNvSpPr>
          <p:nvPr>
            <p:ph type="title"/>
          </p:nvPr>
        </p:nvSpPr>
        <p:spPr/>
        <p:txBody>
          <a:bodyPr>
            <a:normAutofit fontScale="90000"/>
          </a:bodyPr>
          <a:lstStyle/>
          <a:p>
            <a:r>
              <a:rPr lang="en-US" dirty="0"/>
              <a:t>Query Response vs. Time of Day</a:t>
            </a:r>
          </a:p>
        </p:txBody>
      </p:sp>
      <p:sp>
        <p:nvSpPr>
          <p:cNvPr id="3" name="Content Placeholder 2">
            <a:extLst>
              <a:ext uri="{FF2B5EF4-FFF2-40B4-BE49-F238E27FC236}">
                <a16:creationId xmlns:a16="http://schemas.microsoft.com/office/drawing/2014/main" id="{CB21914C-2834-FD48-BDE0-226E9ACCB31D}"/>
              </a:ext>
            </a:extLst>
          </p:cNvPr>
          <p:cNvSpPr>
            <a:spLocks noGrp="1"/>
          </p:cNvSpPr>
          <p:nvPr>
            <p:ph idx="1"/>
          </p:nvPr>
        </p:nvSpPr>
        <p:spPr>
          <a:xfrm>
            <a:off x="563512" y="5744114"/>
            <a:ext cx="8372144" cy="692494"/>
          </a:xfrm>
        </p:spPr>
        <p:txBody>
          <a:bodyPr>
            <a:normAutofit fontScale="70000" lnSpcReduction="20000"/>
          </a:bodyPr>
          <a:lstStyle/>
          <a:p>
            <a:r>
              <a:rPr lang="en-US" dirty="0"/>
              <a:t>Many users fighting for a shared resource with limited capability</a:t>
            </a:r>
          </a:p>
          <a:p>
            <a:r>
              <a:rPr lang="en-US" dirty="0"/>
              <a:t>The more you use it the lower the value to others</a:t>
            </a:r>
          </a:p>
        </p:txBody>
      </p:sp>
      <p:sp>
        <p:nvSpPr>
          <p:cNvPr id="4" name="Slide Number Placeholder 3">
            <a:extLst>
              <a:ext uri="{FF2B5EF4-FFF2-40B4-BE49-F238E27FC236}">
                <a16:creationId xmlns:a16="http://schemas.microsoft.com/office/drawing/2014/main" id="{F7EDE6E4-3662-F745-A41E-5FFD48238100}"/>
              </a:ext>
            </a:extLst>
          </p:cNvPr>
          <p:cNvSpPr>
            <a:spLocks noGrp="1"/>
          </p:cNvSpPr>
          <p:nvPr>
            <p:ph type="sldNum" sz="quarter" idx="12"/>
          </p:nvPr>
        </p:nvSpPr>
        <p:spPr/>
        <p:txBody>
          <a:bodyPr/>
          <a:lstStyle/>
          <a:p>
            <a:fld id="{7269E411-7D29-FF41-8363-58C7F0B695CE}" type="slidenum">
              <a:rPr lang="en-US" smtClean="0"/>
              <a:t>32</a:t>
            </a:fld>
            <a:endParaRPr lang="en-US"/>
          </a:p>
        </p:txBody>
      </p:sp>
      <p:cxnSp>
        <p:nvCxnSpPr>
          <p:cNvPr id="6" name="Straight Arrow Connector 5">
            <a:extLst>
              <a:ext uri="{FF2B5EF4-FFF2-40B4-BE49-F238E27FC236}">
                <a16:creationId xmlns:a16="http://schemas.microsoft.com/office/drawing/2014/main" id="{81C16709-4591-184A-8719-5C6BF8D2DA8D}"/>
              </a:ext>
            </a:extLst>
          </p:cNvPr>
          <p:cNvCxnSpPr>
            <a:cxnSpLocks/>
          </p:cNvCxnSpPr>
          <p:nvPr/>
        </p:nvCxnSpPr>
        <p:spPr>
          <a:xfrm flipV="1">
            <a:off x="2238228" y="1631597"/>
            <a:ext cx="0" cy="27798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762DB32-0476-7B43-96E0-38DA48076D27}"/>
              </a:ext>
            </a:extLst>
          </p:cNvPr>
          <p:cNvCxnSpPr>
            <a:cxnSpLocks/>
          </p:cNvCxnSpPr>
          <p:nvPr/>
        </p:nvCxnSpPr>
        <p:spPr>
          <a:xfrm>
            <a:off x="2238228" y="4434801"/>
            <a:ext cx="7908402" cy="472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56DFF63-95AD-E44A-944F-9D8F638E4B34}"/>
              </a:ext>
            </a:extLst>
          </p:cNvPr>
          <p:cNvSpPr txBox="1"/>
          <p:nvPr/>
        </p:nvSpPr>
        <p:spPr>
          <a:xfrm>
            <a:off x="397565" y="1694383"/>
            <a:ext cx="1081515" cy="1754326"/>
          </a:xfrm>
          <a:prstGeom prst="rect">
            <a:avLst/>
          </a:prstGeom>
          <a:noFill/>
        </p:spPr>
        <p:txBody>
          <a:bodyPr wrap="none" rtlCol="0">
            <a:spAutoFit/>
          </a:bodyPr>
          <a:lstStyle/>
          <a:p>
            <a:r>
              <a:rPr lang="en-US" dirty="0"/>
              <a:t>Average</a:t>
            </a:r>
          </a:p>
          <a:p>
            <a:r>
              <a:rPr lang="en-US" dirty="0"/>
              <a:t>Query</a:t>
            </a:r>
            <a:br>
              <a:rPr lang="en-US" dirty="0"/>
            </a:br>
            <a:r>
              <a:rPr lang="en-US" dirty="0"/>
              <a:t>Response</a:t>
            </a:r>
            <a:br>
              <a:rPr lang="en-US" dirty="0"/>
            </a:br>
            <a:r>
              <a:rPr lang="en-US" dirty="0"/>
              <a:t>Time in</a:t>
            </a:r>
          </a:p>
          <a:p>
            <a:r>
              <a:rPr lang="en-US" dirty="0"/>
              <a:t>Seconds</a:t>
            </a:r>
          </a:p>
          <a:p>
            <a:r>
              <a:rPr lang="en-US" dirty="0"/>
              <a:t>(M-F)</a:t>
            </a:r>
          </a:p>
        </p:txBody>
      </p:sp>
      <p:sp>
        <p:nvSpPr>
          <p:cNvPr id="12" name="TextBox 11">
            <a:extLst>
              <a:ext uri="{FF2B5EF4-FFF2-40B4-BE49-F238E27FC236}">
                <a16:creationId xmlns:a16="http://schemas.microsoft.com/office/drawing/2014/main" id="{D95498EA-A718-154F-950F-3CFE428A30DE}"/>
              </a:ext>
            </a:extLst>
          </p:cNvPr>
          <p:cNvSpPr txBox="1"/>
          <p:nvPr/>
        </p:nvSpPr>
        <p:spPr>
          <a:xfrm>
            <a:off x="10554707" y="4308106"/>
            <a:ext cx="1300869" cy="369332"/>
          </a:xfrm>
          <a:prstGeom prst="rect">
            <a:avLst/>
          </a:prstGeom>
          <a:noFill/>
        </p:spPr>
        <p:txBody>
          <a:bodyPr wrap="none" rtlCol="0">
            <a:spAutoFit/>
          </a:bodyPr>
          <a:lstStyle/>
          <a:p>
            <a:r>
              <a:rPr lang="en-US" dirty="0"/>
              <a:t>Time of Day</a:t>
            </a:r>
          </a:p>
        </p:txBody>
      </p:sp>
      <p:sp>
        <p:nvSpPr>
          <p:cNvPr id="13" name="Freeform 12">
            <a:extLst>
              <a:ext uri="{FF2B5EF4-FFF2-40B4-BE49-F238E27FC236}">
                <a16:creationId xmlns:a16="http://schemas.microsoft.com/office/drawing/2014/main" id="{B53B8E00-4F84-DB4D-BF15-9D47DC0BA469}"/>
              </a:ext>
            </a:extLst>
          </p:cNvPr>
          <p:cNvSpPr/>
          <p:nvPr/>
        </p:nvSpPr>
        <p:spPr>
          <a:xfrm>
            <a:off x="2238228" y="1969559"/>
            <a:ext cx="7974956" cy="2226832"/>
          </a:xfrm>
          <a:custGeom>
            <a:avLst/>
            <a:gdLst>
              <a:gd name="connsiteX0" fmla="*/ 0 w 7650866"/>
              <a:gd name="connsiteY0" fmla="*/ 2007163 h 2470039"/>
              <a:gd name="connsiteX1" fmla="*/ 1157468 w 7650866"/>
              <a:gd name="connsiteY1" fmla="*/ 2007163 h 2470039"/>
              <a:gd name="connsiteX2" fmla="*/ 1805650 w 7650866"/>
              <a:gd name="connsiteY2" fmla="*/ 803396 h 2470039"/>
              <a:gd name="connsiteX3" fmla="*/ 2384385 w 7650866"/>
              <a:gd name="connsiteY3" fmla="*/ 178363 h 2470039"/>
              <a:gd name="connsiteX4" fmla="*/ 2974693 w 7650866"/>
              <a:gd name="connsiteY4" fmla="*/ 236237 h 2470039"/>
              <a:gd name="connsiteX5" fmla="*/ 3310359 w 7650866"/>
              <a:gd name="connsiteY5" fmla="*/ 745523 h 2470039"/>
              <a:gd name="connsiteX6" fmla="*/ 3993266 w 7650866"/>
              <a:gd name="connsiteY6" fmla="*/ 143639 h 2470039"/>
              <a:gd name="connsiteX7" fmla="*/ 4676172 w 7650866"/>
              <a:gd name="connsiteY7" fmla="*/ 132065 h 2470039"/>
              <a:gd name="connsiteX8" fmla="*/ 5324354 w 7650866"/>
              <a:gd name="connsiteY8" fmla="*/ 1625199 h 2470039"/>
              <a:gd name="connsiteX9" fmla="*/ 5486400 w 7650866"/>
              <a:gd name="connsiteY9" fmla="*/ 2365979 h 2470039"/>
              <a:gd name="connsiteX10" fmla="*/ 7650866 w 7650866"/>
              <a:gd name="connsiteY10" fmla="*/ 2447001 h 2470039"/>
              <a:gd name="connsiteX0" fmla="*/ 0 w 8032830"/>
              <a:gd name="connsiteY0" fmla="*/ 2273380 h 2470039"/>
              <a:gd name="connsiteX1" fmla="*/ 1539432 w 8032830"/>
              <a:gd name="connsiteY1" fmla="*/ 2007163 h 2470039"/>
              <a:gd name="connsiteX2" fmla="*/ 2187614 w 8032830"/>
              <a:gd name="connsiteY2" fmla="*/ 803396 h 2470039"/>
              <a:gd name="connsiteX3" fmla="*/ 2766349 w 8032830"/>
              <a:gd name="connsiteY3" fmla="*/ 178363 h 2470039"/>
              <a:gd name="connsiteX4" fmla="*/ 3356657 w 8032830"/>
              <a:gd name="connsiteY4" fmla="*/ 236237 h 2470039"/>
              <a:gd name="connsiteX5" fmla="*/ 3692323 w 8032830"/>
              <a:gd name="connsiteY5" fmla="*/ 745523 h 2470039"/>
              <a:gd name="connsiteX6" fmla="*/ 4375230 w 8032830"/>
              <a:gd name="connsiteY6" fmla="*/ 143639 h 2470039"/>
              <a:gd name="connsiteX7" fmla="*/ 5058136 w 8032830"/>
              <a:gd name="connsiteY7" fmla="*/ 132065 h 2470039"/>
              <a:gd name="connsiteX8" fmla="*/ 5706318 w 8032830"/>
              <a:gd name="connsiteY8" fmla="*/ 1625199 h 2470039"/>
              <a:gd name="connsiteX9" fmla="*/ 5868364 w 8032830"/>
              <a:gd name="connsiteY9" fmla="*/ 2365979 h 2470039"/>
              <a:gd name="connsiteX10" fmla="*/ 8032830 w 8032830"/>
              <a:gd name="connsiteY10" fmla="*/ 2447001 h 2470039"/>
              <a:gd name="connsiteX0" fmla="*/ 0 w 8032830"/>
              <a:gd name="connsiteY0" fmla="*/ 2273380 h 2470039"/>
              <a:gd name="connsiteX1" fmla="*/ 1539432 w 8032830"/>
              <a:gd name="connsiteY1" fmla="*/ 2007163 h 2470039"/>
              <a:gd name="connsiteX2" fmla="*/ 2187614 w 8032830"/>
              <a:gd name="connsiteY2" fmla="*/ 803396 h 2470039"/>
              <a:gd name="connsiteX3" fmla="*/ 2766349 w 8032830"/>
              <a:gd name="connsiteY3" fmla="*/ 178363 h 2470039"/>
              <a:gd name="connsiteX4" fmla="*/ 3356657 w 8032830"/>
              <a:gd name="connsiteY4" fmla="*/ 236237 h 2470039"/>
              <a:gd name="connsiteX5" fmla="*/ 3692323 w 8032830"/>
              <a:gd name="connsiteY5" fmla="*/ 745523 h 2470039"/>
              <a:gd name="connsiteX6" fmla="*/ 4375230 w 8032830"/>
              <a:gd name="connsiteY6" fmla="*/ 143639 h 2470039"/>
              <a:gd name="connsiteX7" fmla="*/ 5058136 w 8032830"/>
              <a:gd name="connsiteY7" fmla="*/ 132065 h 2470039"/>
              <a:gd name="connsiteX8" fmla="*/ 5706318 w 8032830"/>
              <a:gd name="connsiteY8" fmla="*/ 1625199 h 2470039"/>
              <a:gd name="connsiteX9" fmla="*/ 5868364 w 8032830"/>
              <a:gd name="connsiteY9" fmla="*/ 2365979 h 2470039"/>
              <a:gd name="connsiteX10" fmla="*/ 8032830 w 8032830"/>
              <a:gd name="connsiteY10" fmla="*/ 2447001 h 2470039"/>
              <a:gd name="connsiteX0" fmla="*/ 0 w 8032830"/>
              <a:gd name="connsiteY0" fmla="*/ 2258203 h 2454862"/>
              <a:gd name="connsiteX1" fmla="*/ 1539432 w 8032830"/>
              <a:gd name="connsiteY1" fmla="*/ 1991986 h 2454862"/>
              <a:gd name="connsiteX2" fmla="*/ 2187614 w 8032830"/>
              <a:gd name="connsiteY2" fmla="*/ 788219 h 2454862"/>
              <a:gd name="connsiteX3" fmla="*/ 2766349 w 8032830"/>
              <a:gd name="connsiteY3" fmla="*/ 163186 h 2454862"/>
              <a:gd name="connsiteX4" fmla="*/ 3356657 w 8032830"/>
              <a:gd name="connsiteY4" fmla="*/ 221060 h 2454862"/>
              <a:gd name="connsiteX5" fmla="*/ 3657599 w 8032830"/>
              <a:gd name="connsiteY5" fmla="*/ 383105 h 2454862"/>
              <a:gd name="connsiteX6" fmla="*/ 4375230 w 8032830"/>
              <a:gd name="connsiteY6" fmla="*/ 128462 h 2454862"/>
              <a:gd name="connsiteX7" fmla="*/ 5058136 w 8032830"/>
              <a:gd name="connsiteY7" fmla="*/ 116888 h 2454862"/>
              <a:gd name="connsiteX8" fmla="*/ 5706318 w 8032830"/>
              <a:gd name="connsiteY8" fmla="*/ 1610022 h 2454862"/>
              <a:gd name="connsiteX9" fmla="*/ 5868364 w 8032830"/>
              <a:gd name="connsiteY9" fmla="*/ 2350802 h 2454862"/>
              <a:gd name="connsiteX10" fmla="*/ 8032830 w 8032830"/>
              <a:gd name="connsiteY10" fmla="*/ 2431824 h 2454862"/>
              <a:gd name="connsiteX0" fmla="*/ 0 w 8032830"/>
              <a:gd name="connsiteY0" fmla="*/ 2258203 h 2454862"/>
              <a:gd name="connsiteX1" fmla="*/ 1539432 w 8032830"/>
              <a:gd name="connsiteY1" fmla="*/ 1991986 h 2454862"/>
              <a:gd name="connsiteX2" fmla="*/ 2187614 w 8032830"/>
              <a:gd name="connsiteY2" fmla="*/ 788219 h 2454862"/>
              <a:gd name="connsiteX3" fmla="*/ 2766349 w 8032830"/>
              <a:gd name="connsiteY3" fmla="*/ 163186 h 2454862"/>
              <a:gd name="connsiteX4" fmla="*/ 3391381 w 8032830"/>
              <a:gd name="connsiteY4" fmla="*/ 128462 h 2454862"/>
              <a:gd name="connsiteX5" fmla="*/ 3657599 w 8032830"/>
              <a:gd name="connsiteY5" fmla="*/ 383105 h 2454862"/>
              <a:gd name="connsiteX6" fmla="*/ 4375230 w 8032830"/>
              <a:gd name="connsiteY6" fmla="*/ 128462 h 2454862"/>
              <a:gd name="connsiteX7" fmla="*/ 5058136 w 8032830"/>
              <a:gd name="connsiteY7" fmla="*/ 116888 h 2454862"/>
              <a:gd name="connsiteX8" fmla="*/ 5706318 w 8032830"/>
              <a:gd name="connsiteY8" fmla="*/ 1610022 h 2454862"/>
              <a:gd name="connsiteX9" fmla="*/ 5868364 w 8032830"/>
              <a:gd name="connsiteY9" fmla="*/ 2350802 h 2454862"/>
              <a:gd name="connsiteX10" fmla="*/ 8032830 w 8032830"/>
              <a:gd name="connsiteY10" fmla="*/ 2431824 h 2454862"/>
              <a:gd name="connsiteX0" fmla="*/ 0 w 8032830"/>
              <a:gd name="connsiteY0" fmla="*/ 2276322 h 2472981"/>
              <a:gd name="connsiteX1" fmla="*/ 1539432 w 8032830"/>
              <a:gd name="connsiteY1" fmla="*/ 2010105 h 2472981"/>
              <a:gd name="connsiteX2" fmla="*/ 2187614 w 8032830"/>
              <a:gd name="connsiteY2" fmla="*/ 806338 h 2472981"/>
              <a:gd name="connsiteX3" fmla="*/ 2766349 w 8032830"/>
              <a:gd name="connsiteY3" fmla="*/ 181305 h 2472981"/>
              <a:gd name="connsiteX4" fmla="*/ 3391381 w 8032830"/>
              <a:gd name="connsiteY4" fmla="*/ 146581 h 2472981"/>
              <a:gd name="connsiteX5" fmla="*/ 3657599 w 8032830"/>
              <a:gd name="connsiteY5" fmla="*/ 401224 h 2472981"/>
              <a:gd name="connsiteX6" fmla="*/ 4155311 w 8032830"/>
              <a:gd name="connsiteY6" fmla="*/ 100282 h 2472981"/>
              <a:gd name="connsiteX7" fmla="*/ 5058136 w 8032830"/>
              <a:gd name="connsiteY7" fmla="*/ 135007 h 2472981"/>
              <a:gd name="connsiteX8" fmla="*/ 5706318 w 8032830"/>
              <a:gd name="connsiteY8" fmla="*/ 1628141 h 2472981"/>
              <a:gd name="connsiteX9" fmla="*/ 5868364 w 8032830"/>
              <a:gd name="connsiteY9" fmla="*/ 2368921 h 2472981"/>
              <a:gd name="connsiteX10" fmla="*/ 8032830 w 8032830"/>
              <a:gd name="connsiteY10" fmla="*/ 2449943 h 2472981"/>
              <a:gd name="connsiteX0" fmla="*/ 0 w 8032830"/>
              <a:gd name="connsiteY0" fmla="*/ 2276322 h 2465809"/>
              <a:gd name="connsiteX1" fmla="*/ 1539432 w 8032830"/>
              <a:gd name="connsiteY1" fmla="*/ 2010105 h 2465809"/>
              <a:gd name="connsiteX2" fmla="*/ 2187614 w 8032830"/>
              <a:gd name="connsiteY2" fmla="*/ 806338 h 2465809"/>
              <a:gd name="connsiteX3" fmla="*/ 2766349 w 8032830"/>
              <a:gd name="connsiteY3" fmla="*/ 181305 h 2465809"/>
              <a:gd name="connsiteX4" fmla="*/ 3391381 w 8032830"/>
              <a:gd name="connsiteY4" fmla="*/ 146581 h 2465809"/>
              <a:gd name="connsiteX5" fmla="*/ 3657599 w 8032830"/>
              <a:gd name="connsiteY5" fmla="*/ 401224 h 2465809"/>
              <a:gd name="connsiteX6" fmla="*/ 4155311 w 8032830"/>
              <a:gd name="connsiteY6" fmla="*/ 100282 h 2465809"/>
              <a:gd name="connsiteX7" fmla="*/ 5058136 w 8032830"/>
              <a:gd name="connsiteY7" fmla="*/ 135007 h 2465809"/>
              <a:gd name="connsiteX8" fmla="*/ 5706318 w 8032830"/>
              <a:gd name="connsiteY8" fmla="*/ 1628141 h 2465809"/>
              <a:gd name="connsiteX9" fmla="*/ 6180880 w 8032830"/>
              <a:gd name="connsiteY9" fmla="*/ 2345771 h 2465809"/>
              <a:gd name="connsiteX10" fmla="*/ 8032830 w 8032830"/>
              <a:gd name="connsiteY10" fmla="*/ 2449943 h 2465809"/>
              <a:gd name="connsiteX0" fmla="*/ 0 w 8032830"/>
              <a:gd name="connsiteY0" fmla="*/ 2276322 h 2453206"/>
              <a:gd name="connsiteX1" fmla="*/ 1539432 w 8032830"/>
              <a:gd name="connsiteY1" fmla="*/ 2010105 h 2453206"/>
              <a:gd name="connsiteX2" fmla="*/ 2187614 w 8032830"/>
              <a:gd name="connsiteY2" fmla="*/ 806338 h 2453206"/>
              <a:gd name="connsiteX3" fmla="*/ 2766349 w 8032830"/>
              <a:gd name="connsiteY3" fmla="*/ 181305 h 2453206"/>
              <a:gd name="connsiteX4" fmla="*/ 3391381 w 8032830"/>
              <a:gd name="connsiteY4" fmla="*/ 146581 h 2453206"/>
              <a:gd name="connsiteX5" fmla="*/ 3657599 w 8032830"/>
              <a:gd name="connsiteY5" fmla="*/ 401224 h 2453206"/>
              <a:gd name="connsiteX6" fmla="*/ 4155311 w 8032830"/>
              <a:gd name="connsiteY6" fmla="*/ 100282 h 2453206"/>
              <a:gd name="connsiteX7" fmla="*/ 5058136 w 8032830"/>
              <a:gd name="connsiteY7" fmla="*/ 135007 h 2453206"/>
              <a:gd name="connsiteX8" fmla="*/ 5706318 w 8032830"/>
              <a:gd name="connsiteY8" fmla="*/ 1628141 h 2453206"/>
              <a:gd name="connsiteX9" fmla="*/ 6169305 w 8032830"/>
              <a:gd name="connsiteY9" fmla="*/ 2183725 h 2453206"/>
              <a:gd name="connsiteX10" fmla="*/ 8032830 w 8032830"/>
              <a:gd name="connsiteY10" fmla="*/ 2449943 h 2453206"/>
              <a:gd name="connsiteX0" fmla="*/ 0 w 7974956"/>
              <a:gd name="connsiteY0" fmla="*/ 2276322 h 2303764"/>
              <a:gd name="connsiteX1" fmla="*/ 1539432 w 7974956"/>
              <a:gd name="connsiteY1" fmla="*/ 2010105 h 2303764"/>
              <a:gd name="connsiteX2" fmla="*/ 2187614 w 7974956"/>
              <a:gd name="connsiteY2" fmla="*/ 806338 h 2303764"/>
              <a:gd name="connsiteX3" fmla="*/ 2766349 w 7974956"/>
              <a:gd name="connsiteY3" fmla="*/ 181305 h 2303764"/>
              <a:gd name="connsiteX4" fmla="*/ 3391381 w 7974956"/>
              <a:gd name="connsiteY4" fmla="*/ 146581 h 2303764"/>
              <a:gd name="connsiteX5" fmla="*/ 3657599 w 7974956"/>
              <a:gd name="connsiteY5" fmla="*/ 401224 h 2303764"/>
              <a:gd name="connsiteX6" fmla="*/ 4155311 w 7974956"/>
              <a:gd name="connsiteY6" fmla="*/ 100282 h 2303764"/>
              <a:gd name="connsiteX7" fmla="*/ 5058136 w 7974956"/>
              <a:gd name="connsiteY7" fmla="*/ 135007 h 2303764"/>
              <a:gd name="connsiteX8" fmla="*/ 5706318 w 7974956"/>
              <a:gd name="connsiteY8" fmla="*/ 1628141 h 2303764"/>
              <a:gd name="connsiteX9" fmla="*/ 6169305 w 7974956"/>
              <a:gd name="connsiteY9" fmla="*/ 2183725 h 2303764"/>
              <a:gd name="connsiteX10" fmla="*/ 7974956 w 7974956"/>
              <a:gd name="connsiteY10" fmla="*/ 2287898 h 2303764"/>
              <a:gd name="connsiteX0" fmla="*/ 0 w 7974956"/>
              <a:gd name="connsiteY0" fmla="*/ 2272493 h 2299935"/>
              <a:gd name="connsiteX1" fmla="*/ 1539432 w 7974956"/>
              <a:gd name="connsiteY1" fmla="*/ 2006276 h 2299935"/>
              <a:gd name="connsiteX2" fmla="*/ 2187614 w 7974956"/>
              <a:gd name="connsiteY2" fmla="*/ 802509 h 2299935"/>
              <a:gd name="connsiteX3" fmla="*/ 2766349 w 7974956"/>
              <a:gd name="connsiteY3" fmla="*/ 177476 h 2299935"/>
              <a:gd name="connsiteX4" fmla="*/ 3391381 w 7974956"/>
              <a:gd name="connsiteY4" fmla="*/ 142752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72493 h 2299935"/>
              <a:gd name="connsiteX1" fmla="*/ 1539432 w 7974956"/>
              <a:gd name="connsiteY1" fmla="*/ 2006276 h 2299935"/>
              <a:gd name="connsiteX2" fmla="*/ 2187614 w 7974956"/>
              <a:gd name="connsiteY2" fmla="*/ 802509 h 2299935"/>
              <a:gd name="connsiteX3" fmla="*/ 2615878 w 7974956"/>
              <a:gd name="connsiteY3" fmla="*/ 84879 h 2299935"/>
              <a:gd name="connsiteX4" fmla="*/ 3391381 w 7974956"/>
              <a:gd name="connsiteY4" fmla="*/ 142752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72493 h 2299935"/>
              <a:gd name="connsiteX1" fmla="*/ 1539432 w 7974956"/>
              <a:gd name="connsiteY1" fmla="*/ 2006276 h 2299935"/>
              <a:gd name="connsiteX2" fmla="*/ 2187614 w 7974956"/>
              <a:gd name="connsiteY2" fmla="*/ 802509 h 2299935"/>
              <a:gd name="connsiteX3" fmla="*/ 2615878 w 7974956"/>
              <a:gd name="connsiteY3" fmla="*/ 84879 h 2299935"/>
              <a:gd name="connsiteX4" fmla="*/ 3391381 w 7974956"/>
              <a:gd name="connsiteY4" fmla="*/ 177476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155311 w 7974956"/>
              <a:gd name="connsiteY6" fmla="*/ 46523 h 2250005"/>
              <a:gd name="connsiteX7" fmla="*/ 5081286 w 7974956"/>
              <a:gd name="connsiteY7" fmla="*/ 324317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317356 w 7974956"/>
              <a:gd name="connsiteY6" fmla="*/ 92821 h 2250005"/>
              <a:gd name="connsiteX7" fmla="*/ 5081286 w 7974956"/>
              <a:gd name="connsiteY7" fmla="*/ 324317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317356 w 7974956"/>
              <a:gd name="connsiteY6" fmla="*/ 92821 h 2250005"/>
              <a:gd name="connsiteX7" fmla="*/ 5139159 w 7974956"/>
              <a:gd name="connsiteY7" fmla="*/ 359041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3366 h 2250808"/>
              <a:gd name="connsiteX1" fmla="*/ 1539432 w 7974956"/>
              <a:gd name="connsiteY1" fmla="*/ 1957149 h 2250808"/>
              <a:gd name="connsiteX2" fmla="*/ 2118166 w 7974956"/>
              <a:gd name="connsiteY2" fmla="*/ 764957 h 2250808"/>
              <a:gd name="connsiteX3" fmla="*/ 2615878 w 7974956"/>
              <a:gd name="connsiteY3" fmla="*/ 35752 h 2250808"/>
              <a:gd name="connsiteX4" fmla="*/ 3391381 w 7974956"/>
              <a:gd name="connsiteY4" fmla="*/ 128349 h 2250808"/>
              <a:gd name="connsiteX5" fmla="*/ 3692323 w 7974956"/>
              <a:gd name="connsiteY5" fmla="*/ 267245 h 2250808"/>
              <a:gd name="connsiteX6" fmla="*/ 4317356 w 7974956"/>
              <a:gd name="connsiteY6" fmla="*/ 93624 h 2250808"/>
              <a:gd name="connsiteX7" fmla="*/ 5139159 w 7974956"/>
              <a:gd name="connsiteY7" fmla="*/ 359844 h 2250808"/>
              <a:gd name="connsiteX8" fmla="*/ 5706318 w 7974956"/>
              <a:gd name="connsiteY8" fmla="*/ 1575185 h 2250808"/>
              <a:gd name="connsiteX9" fmla="*/ 6169305 w 7974956"/>
              <a:gd name="connsiteY9" fmla="*/ 2130769 h 2250808"/>
              <a:gd name="connsiteX10" fmla="*/ 7974956 w 7974956"/>
              <a:gd name="connsiteY10" fmla="*/ 2234942 h 2250808"/>
              <a:gd name="connsiteX0" fmla="*/ 0 w 7974956"/>
              <a:gd name="connsiteY0" fmla="*/ 2203364 h 2230806"/>
              <a:gd name="connsiteX1" fmla="*/ 1539432 w 7974956"/>
              <a:gd name="connsiteY1" fmla="*/ 1937147 h 2230806"/>
              <a:gd name="connsiteX2" fmla="*/ 2118166 w 7974956"/>
              <a:gd name="connsiteY2" fmla="*/ 744955 h 2230806"/>
              <a:gd name="connsiteX3" fmla="*/ 2546430 w 7974956"/>
              <a:gd name="connsiteY3" fmla="*/ 38900 h 2230806"/>
              <a:gd name="connsiteX4" fmla="*/ 3391381 w 7974956"/>
              <a:gd name="connsiteY4" fmla="*/ 108347 h 2230806"/>
              <a:gd name="connsiteX5" fmla="*/ 3692323 w 7974956"/>
              <a:gd name="connsiteY5" fmla="*/ 247243 h 2230806"/>
              <a:gd name="connsiteX6" fmla="*/ 4317356 w 7974956"/>
              <a:gd name="connsiteY6" fmla="*/ 73622 h 2230806"/>
              <a:gd name="connsiteX7" fmla="*/ 5139159 w 7974956"/>
              <a:gd name="connsiteY7" fmla="*/ 339842 h 2230806"/>
              <a:gd name="connsiteX8" fmla="*/ 5706318 w 7974956"/>
              <a:gd name="connsiteY8" fmla="*/ 1555183 h 2230806"/>
              <a:gd name="connsiteX9" fmla="*/ 6169305 w 7974956"/>
              <a:gd name="connsiteY9" fmla="*/ 2110767 h 2230806"/>
              <a:gd name="connsiteX10" fmla="*/ 7974956 w 7974956"/>
              <a:gd name="connsiteY10" fmla="*/ 2214940 h 2230806"/>
              <a:gd name="connsiteX0" fmla="*/ 0 w 7974956"/>
              <a:gd name="connsiteY0" fmla="*/ 2179568 h 2207010"/>
              <a:gd name="connsiteX1" fmla="*/ 1539432 w 7974956"/>
              <a:gd name="connsiteY1" fmla="*/ 1913351 h 2207010"/>
              <a:gd name="connsiteX2" fmla="*/ 2118166 w 7974956"/>
              <a:gd name="connsiteY2" fmla="*/ 721159 h 2207010"/>
              <a:gd name="connsiteX3" fmla="*/ 2546430 w 7974956"/>
              <a:gd name="connsiteY3" fmla="*/ 15104 h 2207010"/>
              <a:gd name="connsiteX4" fmla="*/ 3692323 w 7974956"/>
              <a:gd name="connsiteY4" fmla="*/ 223447 h 2207010"/>
              <a:gd name="connsiteX5" fmla="*/ 4317356 w 7974956"/>
              <a:gd name="connsiteY5" fmla="*/ 49826 h 2207010"/>
              <a:gd name="connsiteX6" fmla="*/ 5139159 w 7974956"/>
              <a:gd name="connsiteY6" fmla="*/ 316046 h 2207010"/>
              <a:gd name="connsiteX7" fmla="*/ 5706318 w 7974956"/>
              <a:gd name="connsiteY7" fmla="*/ 1531387 h 2207010"/>
              <a:gd name="connsiteX8" fmla="*/ 6169305 w 7974956"/>
              <a:gd name="connsiteY8" fmla="*/ 2086971 h 2207010"/>
              <a:gd name="connsiteX9" fmla="*/ 7974956 w 7974956"/>
              <a:gd name="connsiteY9" fmla="*/ 2191144 h 2207010"/>
              <a:gd name="connsiteX0" fmla="*/ 0 w 7974956"/>
              <a:gd name="connsiteY0" fmla="*/ 2179250 h 2206692"/>
              <a:gd name="connsiteX1" fmla="*/ 1539432 w 7974956"/>
              <a:gd name="connsiteY1" fmla="*/ 1913033 h 2206692"/>
              <a:gd name="connsiteX2" fmla="*/ 2118166 w 7974956"/>
              <a:gd name="connsiteY2" fmla="*/ 720841 h 2206692"/>
              <a:gd name="connsiteX3" fmla="*/ 2546430 w 7974956"/>
              <a:gd name="connsiteY3" fmla="*/ 14786 h 2206692"/>
              <a:gd name="connsiteX4" fmla="*/ 3692323 w 7974956"/>
              <a:gd name="connsiteY4" fmla="*/ 223129 h 2206692"/>
              <a:gd name="connsiteX5" fmla="*/ 4571999 w 7974956"/>
              <a:gd name="connsiteY5" fmla="*/ 3209 h 2206692"/>
              <a:gd name="connsiteX6" fmla="*/ 5139159 w 7974956"/>
              <a:gd name="connsiteY6" fmla="*/ 315728 h 2206692"/>
              <a:gd name="connsiteX7" fmla="*/ 5706318 w 7974956"/>
              <a:gd name="connsiteY7" fmla="*/ 1531069 h 2206692"/>
              <a:gd name="connsiteX8" fmla="*/ 6169305 w 7974956"/>
              <a:gd name="connsiteY8" fmla="*/ 2086653 h 2206692"/>
              <a:gd name="connsiteX9" fmla="*/ 7974956 w 7974956"/>
              <a:gd name="connsiteY9" fmla="*/ 2190826 h 2206692"/>
              <a:gd name="connsiteX0" fmla="*/ 0 w 7974956"/>
              <a:gd name="connsiteY0" fmla="*/ 2179250 h 2206692"/>
              <a:gd name="connsiteX1" fmla="*/ 1539432 w 7974956"/>
              <a:gd name="connsiteY1" fmla="*/ 1913033 h 2206692"/>
              <a:gd name="connsiteX2" fmla="*/ 2118166 w 7974956"/>
              <a:gd name="connsiteY2" fmla="*/ 720841 h 2206692"/>
              <a:gd name="connsiteX3" fmla="*/ 2500131 w 7974956"/>
              <a:gd name="connsiteY3" fmla="*/ 14786 h 2206692"/>
              <a:gd name="connsiteX4" fmla="*/ 3692323 w 7974956"/>
              <a:gd name="connsiteY4" fmla="*/ 223129 h 2206692"/>
              <a:gd name="connsiteX5" fmla="*/ 4571999 w 7974956"/>
              <a:gd name="connsiteY5" fmla="*/ 3209 h 2206692"/>
              <a:gd name="connsiteX6" fmla="*/ 5139159 w 7974956"/>
              <a:gd name="connsiteY6" fmla="*/ 315728 h 2206692"/>
              <a:gd name="connsiteX7" fmla="*/ 5706318 w 7974956"/>
              <a:gd name="connsiteY7" fmla="*/ 1531069 h 2206692"/>
              <a:gd name="connsiteX8" fmla="*/ 6169305 w 7974956"/>
              <a:gd name="connsiteY8" fmla="*/ 2086653 h 2206692"/>
              <a:gd name="connsiteX9" fmla="*/ 7974956 w 7974956"/>
              <a:gd name="connsiteY9" fmla="*/ 2190826 h 2206692"/>
              <a:gd name="connsiteX0" fmla="*/ 0 w 7974956"/>
              <a:gd name="connsiteY0" fmla="*/ 2176405 h 2203847"/>
              <a:gd name="connsiteX1" fmla="*/ 1539432 w 7974956"/>
              <a:gd name="connsiteY1" fmla="*/ 1910188 h 2203847"/>
              <a:gd name="connsiteX2" fmla="*/ 2118166 w 7974956"/>
              <a:gd name="connsiteY2" fmla="*/ 717996 h 2203847"/>
              <a:gd name="connsiteX3" fmla="*/ 2500131 w 7974956"/>
              <a:gd name="connsiteY3" fmla="*/ 11941 h 2203847"/>
              <a:gd name="connsiteX4" fmla="*/ 3588151 w 7974956"/>
              <a:gd name="connsiteY4" fmla="*/ 255008 h 2203847"/>
              <a:gd name="connsiteX5" fmla="*/ 4571999 w 7974956"/>
              <a:gd name="connsiteY5" fmla="*/ 364 h 2203847"/>
              <a:gd name="connsiteX6" fmla="*/ 5139159 w 7974956"/>
              <a:gd name="connsiteY6" fmla="*/ 312883 h 2203847"/>
              <a:gd name="connsiteX7" fmla="*/ 5706318 w 7974956"/>
              <a:gd name="connsiteY7" fmla="*/ 1528224 h 2203847"/>
              <a:gd name="connsiteX8" fmla="*/ 6169305 w 7974956"/>
              <a:gd name="connsiteY8" fmla="*/ 2083808 h 2203847"/>
              <a:gd name="connsiteX9" fmla="*/ 7974956 w 7974956"/>
              <a:gd name="connsiteY9" fmla="*/ 2187981 h 2203847"/>
              <a:gd name="connsiteX0" fmla="*/ 0 w 7974956"/>
              <a:gd name="connsiteY0" fmla="*/ 2176405 h 2226832"/>
              <a:gd name="connsiteX1" fmla="*/ 1539432 w 7974956"/>
              <a:gd name="connsiteY1" fmla="*/ 1910188 h 2226832"/>
              <a:gd name="connsiteX2" fmla="*/ 2118166 w 7974956"/>
              <a:gd name="connsiteY2" fmla="*/ 717996 h 2226832"/>
              <a:gd name="connsiteX3" fmla="*/ 2500131 w 7974956"/>
              <a:gd name="connsiteY3" fmla="*/ 11941 h 2226832"/>
              <a:gd name="connsiteX4" fmla="*/ 3588151 w 7974956"/>
              <a:gd name="connsiteY4" fmla="*/ 255008 h 2226832"/>
              <a:gd name="connsiteX5" fmla="*/ 4571999 w 7974956"/>
              <a:gd name="connsiteY5" fmla="*/ 364 h 2226832"/>
              <a:gd name="connsiteX6" fmla="*/ 5139159 w 7974956"/>
              <a:gd name="connsiteY6" fmla="*/ 312883 h 2226832"/>
              <a:gd name="connsiteX7" fmla="*/ 5706318 w 7974956"/>
              <a:gd name="connsiteY7" fmla="*/ 1528224 h 2226832"/>
              <a:gd name="connsiteX8" fmla="*/ 6227178 w 7974956"/>
              <a:gd name="connsiteY8" fmla="*/ 2141681 h 2226832"/>
              <a:gd name="connsiteX9" fmla="*/ 7974956 w 7974956"/>
              <a:gd name="connsiteY9" fmla="*/ 2187981 h 2226832"/>
              <a:gd name="connsiteX0" fmla="*/ 0 w 7974956"/>
              <a:gd name="connsiteY0" fmla="*/ 2176405 h 2226832"/>
              <a:gd name="connsiteX1" fmla="*/ 1539432 w 7974956"/>
              <a:gd name="connsiteY1" fmla="*/ 1910188 h 2226832"/>
              <a:gd name="connsiteX2" fmla="*/ 2118166 w 7974956"/>
              <a:gd name="connsiteY2" fmla="*/ 717996 h 2226832"/>
              <a:gd name="connsiteX3" fmla="*/ 2500131 w 7974956"/>
              <a:gd name="connsiteY3" fmla="*/ 11941 h 2226832"/>
              <a:gd name="connsiteX4" fmla="*/ 3588151 w 7974956"/>
              <a:gd name="connsiteY4" fmla="*/ 255008 h 2226832"/>
              <a:gd name="connsiteX5" fmla="*/ 4571999 w 7974956"/>
              <a:gd name="connsiteY5" fmla="*/ 364 h 2226832"/>
              <a:gd name="connsiteX6" fmla="*/ 5139159 w 7974956"/>
              <a:gd name="connsiteY6" fmla="*/ 312883 h 2226832"/>
              <a:gd name="connsiteX7" fmla="*/ 5625295 w 7974956"/>
              <a:gd name="connsiteY7" fmla="*/ 1389328 h 2226832"/>
              <a:gd name="connsiteX8" fmla="*/ 6227178 w 7974956"/>
              <a:gd name="connsiteY8" fmla="*/ 2141681 h 2226832"/>
              <a:gd name="connsiteX9" fmla="*/ 7974956 w 7974956"/>
              <a:gd name="connsiteY9" fmla="*/ 2187981 h 222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74956" h="2226832">
                <a:moveTo>
                  <a:pt x="0" y="2176405"/>
                </a:moveTo>
                <a:cubicBezTo>
                  <a:pt x="462988" y="2218845"/>
                  <a:pt x="1186404" y="2153256"/>
                  <a:pt x="1539432" y="1910188"/>
                </a:cubicBezTo>
                <a:cubicBezTo>
                  <a:pt x="1892460" y="1667120"/>
                  <a:pt x="1958050" y="1034371"/>
                  <a:pt x="2118166" y="717996"/>
                </a:cubicBezTo>
                <a:cubicBezTo>
                  <a:pt x="2278283" y="401622"/>
                  <a:pt x="2255134" y="89106"/>
                  <a:pt x="2500131" y="11941"/>
                </a:cubicBezTo>
                <a:cubicBezTo>
                  <a:pt x="2745128" y="-65224"/>
                  <a:pt x="3242840" y="256938"/>
                  <a:pt x="3588151" y="255008"/>
                </a:cubicBezTo>
                <a:cubicBezTo>
                  <a:pt x="3933462" y="253079"/>
                  <a:pt x="4313498" y="-9282"/>
                  <a:pt x="4571999" y="364"/>
                </a:cubicBezTo>
                <a:cubicBezTo>
                  <a:pt x="4830500" y="10010"/>
                  <a:pt x="4963610" y="81389"/>
                  <a:pt x="5139159" y="312883"/>
                </a:cubicBezTo>
                <a:cubicBezTo>
                  <a:pt x="5314708" y="544377"/>
                  <a:pt x="5443959" y="1084528"/>
                  <a:pt x="5625295" y="1389328"/>
                </a:cubicBezTo>
                <a:cubicBezTo>
                  <a:pt x="5806631" y="1694128"/>
                  <a:pt x="5839426" y="2004714"/>
                  <a:pt x="6227178" y="2141681"/>
                </a:cubicBezTo>
                <a:cubicBezTo>
                  <a:pt x="6614930" y="2278648"/>
                  <a:pt x="7086599" y="2215953"/>
                  <a:pt x="7974956" y="2187981"/>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7DCCDA3-3C9C-804C-BB52-2AAC4DB69FD6}"/>
              </a:ext>
            </a:extLst>
          </p:cNvPr>
          <p:cNvSpPr txBox="1"/>
          <p:nvPr/>
        </p:nvSpPr>
        <p:spPr>
          <a:xfrm>
            <a:off x="5493199" y="4558823"/>
            <a:ext cx="699230" cy="369332"/>
          </a:xfrm>
          <a:prstGeom prst="rect">
            <a:avLst/>
          </a:prstGeom>
          <a:noFill/>
        </p:spPr>
        <p:txBody>
          <a:bodyPr wrap="none" rtlCol="0">
            <a:spAutoFit/>
          </a:bodyPr>
          <a:lstStyle/>
          <a:p>
            <a:r>
              <a:rPr lang="en-US" dirty="0"/>
              <a:t>Noon</a:t>
            </a:r>
          </a:p>
        </p:txBody>
      </p:sp>
      <p:sp>
        <p:nvSpPr>
          <p:cNvPr id="16" name="TextBox 15">
            <a:extLst>
              <a:ext uri="{FF2B5EF4-FFF2-40B4-BE49-F238E27FC236}">
                <a16:creationId xmlns:a16="http://schemas.microsoft.com/office/drawing/2014/main" id="{0A8E451F-BE80-7442-A05B-E37424082356}"/>
              </a:ext>
            </a:extLst>
          </p:cNvPr>
          <p:cNvSpPr txBox="1"/>
          <p:nvPr/>
        </p:nvSpPr>
        <p:spPr>
          <a:xfrm>
            <a:off x="3608454" y="4478374"/>
            <a:ext cx="649537" cy="369332"/>
          </a:xfrm>
          <a:prstGeom prst="rect">
            <a:avLst/>
          </a:prstGeom>
          <a:noFill/>
        </p:spPr>
        <p:txBody>
          <a:bodyPr wrap="none" rtlCol="0">
            <a:spAutoFit/>
          </a:bodyPr>
          <a:lstStyle/>
          <a:p>
            <a:r>
              <a:rPr lang="en-US" dirty="0"/>
              <a:t>8 am</a:t>
            </a:r>
          </a:p>
        </p:txBody>
      </p:sp>
      <p:sp>
        <p:nvSpPr>
          <p:cNvPr id="17" name="TextBox 16">
            <a:extLst>
              <a:ext uri="{FF2B5EF4-FFF2-40B4-BE49-F238E27FC236}">
                <a16:creationId xmlns:a16="http://schemas.microsoft.com/office/drawing/2014/main" id="{FA0C77B5-FB16-A947-8E7E-11693C0DDC95}"/>
              </a:ext>
            </a:extLst>
          </p:cNvPr>
          <p:cNvSpPr txBox="1"/>
          <p:nvPr/>
        </p:nvSpPr>
        <p:spPr>
          <a:xfrm>
            <a:off x="7427637" y="4513130"/>
            <a:ext cx="607859" cy="369332"/>
          </a:xfrm>
          <a:prstGeom prst="rect">
            <a:avLst/>
          </a:prstGeom>
          <a:noFill/>
        </p:spPr>
        <p:txBody>
          <a:bodyPr wrap="none" rtlCol="0">
            <a:spAutoFit/>
          </a:bodyPr>
          <a:lstStyle/>
          <a:p>
            <a:r>
              <a:rPr lang="en-US" dirty="0"/>
              <a:t>5pm</a:t>
            </a:r>
          </a:p>
        </p:txBody>
      </p:sp>
      <p:sp>
        <p:nvSpPr>
          <p:cNvPr id="18" name="TextBox 17">
            <a:extLst>
              <a:ext uri="{FF2B5EF4-FFF2-40B4-BE49-F238E27FC236}">
                <a16:creationId xmlns:a16="http://schemas.microsoft.com/office/drawing/2014/main" id="{1473D73B-0E6D-C34B-91EA-9A148B06318D}"/>
              </a:ext>
            </a:extLst>
          </p:cNvPr>
          <p:cNvSpPr txBox="1"/>
          <p:nvPr/>
        </p:nvSpPr>
        <p:spPr>
          <a:xfrm>
            <a:off x="1854770" y="4537736"/>
            <a:ext cx="1036951" cy="369332"/>
          </a:xfrm>
          <a:prstGeom prst="rect">
            <a:avLst/>
          </a:prstGeom>
          <a:noFill/>
        </p:spPr>
        <p:txBody>
          <a:bodyPr wrap="none" rtlCol="0">
            <a:spAutoFit/>
          </a:bodyPr>
          <a:lstStyle/>
          <a:p>
            <a:r>
              <a:rPr lang="en-US" dirty="0"/>
              <a:t>Midnight</a:t>
            </a:r>
          </a:p>
        </p:txBody>
      </p:sp>
      <p:sp>
        <p:nvSpPr>
          <p:cNvPr id="19" name="TextBox 18">
            <a:extLst>
              <a:ext uri="{FF2B5EF4-FFF2-40B4-BE49-F238E27FC236}">
                <a16:creationId xmlns:a16="http://schemas.microsoft.com/office/drawing/2014/main" id="{36C081CF-18AF-1B4E-B281-828F1EC583B1}"/>
              </a:ext>
            </a:extLst>
          </p:cNvPr>
          <p:cNvSpPr txBox="1"/>
          <p:nvPr/>
        </p:nvSpPr>
        <p:spPr>
          <a:xfrm>
            <a:off x="1653186" y="2892510"/>
            <a:ext cx="301686" cy="369332"/>
          </a:xfrm>
          <a:prstGeom prst="rect">
            <a:avLst/>
          </a:prstGeom>
          <a:noFill/>
        </p:spPr>
        <p:txBody>
          <a:bodyPr wrap="none" rtlCol="0">
            <a:spAutoFit/>
          </a:bodyPr>
          <a:lstStyle/>
          <a:p>
            <a:r>
              <a:rPr lang="en-US" dirty="0"/>
              <a:t>5</a:t>
            </a:r>
          </a:p>
        </p:txBody>
      </p:sp>
      <p:sp>
        <p:nvSpPr>
          <p:cNvPr id="20" name="TextBox 19">
            <a:extLst>
              <a:ext uri="{FF2B5EF4-FFF2-40B4-BE49-F238E27FC236}">
                <a16:creationId xmlns:a16="http://schemas.microsoft.com/office/drawing/2014/main" id="{D66A3A8C-BCFD-604C-9D92-46A0AC9A4BC5}"/>
              </a:ext>
            </a:extLst>
          </p:cNvPr>
          <p:cNvSpPr txBox="1"/>
          <p:nvPr/>
        </p:nvSpPr>
        <p:spPr>
          <a:xfrm>
            <a:off x="1645418" y="1718917"/>
            <a:ext cx="418704" cy="369332"/>
          </a:xfrm>
          <a:prstGeom prst="rect">
            <a:avLst/>
          </a:prstGeom>
          <a:noFill/>
        </p:spPr>
        <p:txBody>
          <a:bodyPr wrap="none" rtlCol="0">
            <a:spAutoFit/>
          </a:bodyPr>
          <a:lstStyle/>
          <a:p>
            <a:r>
              <a:rPr lang="en-US" dirty="0"/>
              <a:t>10</a:t>
            </a:r>
          </a:p>
        </p:txBody>
      </p:sp>
      <p:sp>
        <p:nvSpPr>
          <p:cNvPr id="21" name="TextBox 20">
            <a:extLst>
              <a:ext uri="{FF2B5EF4-FFF2-40B4-BE49-F238E27FC236}">
                <a16:creationId xmlns:a16="http://schemas.microsoft.com/office/drawing/2014/main" id="{6747CBE3-531A-4C4E-96A3-5ED2AFDE00F4}"/>
              </a:ext>
            </a:extLst>
          </p:cNvPr>
          <p:cNvSpPr txBox="1"/>
          <p:nvPr/>
        </p:nvSpPr>
        <p:spPr>
          <a:xfrm>
            <a:off x="1640137" y="385002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2AD17F7E-ECF9-334E-AC9D-ADEC93CB0897}"/>
              </a:ext>
            </a:extLst>
          </p:cNvPr>
          <p:cNvSpPr txBox="1"/>
          <p:nvPr/>
        </p:nvSpPr>
        <p:spPr>
          <a:xfrm>
            <a:off x="5526476" y="1582289"/>
            <a:ext cx="745717" cy="369332"/>
          </a:xfrm>
          <a:prstGeom prst="rect">
            <a:avLst/>
          </a:prstGeom>
          <a:noFill/>
        </p:spPr>
        <p:txBody>
          <a:bodyPr wrap="none" rtlCol="0">
            <a:spAutoFit/>
          </a:bodyPr>
          <a:lstStyle/>
          <a:p>
            <a:r>
              <a:rPr lang="en-US" dirty="0"/>
              <a:t>Lunch</a:t>
            </a:r>
          </a:p>
        </p:txBody>
      </p:sp>
    </p:spTree>
    <p:extLst>
      <p:ext uri="{BB962C8B-B14F-4D97-AF65-F5344CB8AC3E}">
        <p14:creationId xmlns:p14="http://schemas.microsoft.com/office/powerpoint/2010/main" val="1040461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672C-079F-074A-AC98-6E2DEEC4BD88}"/>
              </a:ext>
            </a:extLst>
          </p:cNvPr>
          <p:cNvSpPr>
            <a:spLocks noGrp="1"/>
          </p:cNvSpPr>
          <p:nvPr>
            <p:ph type="title"/>
          </p:nvPr>
        </p:nvSpPr>
        <p:spPr/>
        <p:txBody>
          <a:bodyPr>
            <a:normAutofit fontScale="90000"/>
          </a:bodyPr>
          <a:lstStyle/>
          <a:p>
            <a:r>
              <a:rPr lang="en-US" dirty="0"/>
              <a:t>Systems Thinking Definition</a:t>
            </a:r>
          </a:p>
        </p:txBody>
      </p:sp>
      <p:sp>
        <p:nvSpPr>
          <p:cNvPr id="3" name="Content Placeholder 2">
            <a:extLst>
              <a:ext uri="{FF2B5EF4-FFF2-40B4-BE49-F238E27FC236}">
                <a16:creationId xmlns:a16="http://schemas.microsoft.com/office/drawing/2014/main" id="{F150DF4D-1EC8-D247-804E-3BF71DA1E3A2}"/>
              </a:ext>
            </a:extLst>
          </p:cNvPr>
          <p:cNvSpPr>
            <a:spLocks noGrp="1"/>
          </p:cNvSpPr>
          <p:nvPr>
            <p:ph idx="1"/>
          </p:nvPr>
        </p:nvSpPr>
        <p:spPr>
          <a:xfrm>
            <a:off x="838200" y="1657708"/>
            <a:ext cx="10515600" cy="3184633"/>
          </a:xfrm>
        </p:spPr>
        <p:txBody>
          <a:bodyPr>
            <a:normAutofit lnSpcReduction="10000"/>
          </a:bodyPr>
          <a:lstStyle/>
          <a:p>
            <a:pPr marL="0" indent="0">
              <a:buNone/>
            </a:pPr>
            <a:r>
              <a:rPr lang="en-US" b="1" dirty="0">
                <a:solidFill>
                  <a:schemeClr val="accent2"/>
                </a:solidFill>
              </a:rPr>
              <a:t>Systems Thinking</a:t>
            </a:r>
            <a:r>
              <a:rPr lang="en-US" dirty="0">
                <a:solidFill>
                  <a:schemeClr val="accent2"/>
                </a:solidFill>
              </a:rPr>
              <a:t> </a:t>
            </a:r>
            <a:r>
              <a:rPr lang="en-US" dirty="0"/>
              <a:t>is a holistic approach to analysis that focuses on the way that a </a:t>
            </a:r>
            <a:r>
              <a:rPr lang="en-US" b="1" dirty="0">
                <a:solidFill>
                  <a:schemeClr val="accent2"/>
                </a:solidFill>
              </a:rPr>
              <a:t>system's</a:t>
            </a:r>
            <a:r>
              <a:rPr lang="en-US" dirty="0"/>
              <a:t> constituent parts interrelate and how </a:t>
            </a:r>
            <a:r>
              <a:rPr lang="en-US" b="1" dirty="0"/>
              <a:t>systems</a:t>
            </a:r>
            <a:r>
              <a:rPr lang="en-US" dirty="0"/>
              <a:t> work over </a:t>
            </a:r>
            <a:r>
              <a:rPr lang="en-US" b="1" dirty="0">
                <a:solidFill>
                  <a:schemeClr val="accent2"/>
                </a:solidFill>
              </a:rPr>
              <a:t>time</a:t>
            </a:r>
            <a:r>
              <a:rPr lang="en-US" dirty="0"/>
              <a:t> and within the context of larger </a:t>
            </a:r>
            <a:r>
              <a:rPr lang="en-US" b="1" dirty="0"/>
              <a:t>systems</a:t>
            </a:r>
            <a:r>
              <a:rPr lang="en-US" dirty="0"/>
              <a:t>.</a:t>
            </a:r>
          </a:p>
          <a:p>
            <a:pPr marL="0" indent="0">
              <a:buNone/>
            </a:pPr>
            <a:endParaRPr lang="en-US" dirty="0"/>
          </a:p>
          <a:p>
            <a:pPr marL="0" indent="0" algn="r">
              <a:buNone/>
            </a:pPr>
            <a:r>
              <a:rPr lang="en-US" sz="2000" dirty="0"/>
              <a:t>A Definition of Systems Thinking: A Systems Approach</a:t>
            </a:r>
          </a:p>
          <a:p>
            <a:pPr marL="0" indent="0" algn="r">
              <a:buNone/>
            </a:pPr>
            <a:r>
              <a:rPr lang="en-US" sz="2000" dirty="0"/>
              <a:t>Ross D. Arnold and Jon P. Wade</a:t>
            </a:r>
          </a:p>
          <a:p>
            <a:pPr marL="0" indent="0" algn="r">
              <a:buNone/>
            </a:pPr>
            <a:r>
              <a:rPr lang="en-US" sz="2000" dirty="0">
                <a:solidFill>
                  <a:schemeClr val="bg1">
                    <a:lumMod val="75000"/>
                  </a:schemeClr>
                </a:solidFill>
              </a:rPr>
              <a:t>https://www.sciencedirect.com/science/article/pii/S1877050915002860</a:t>
            </a:r>
          </a:p>
        </p:txBody>
      </p:sp>
    </p:spTree>
    <p:extLst>
      <p:ext uri="{BB962C8B-B14F-4D97-AF65-F5344CB8AC3E}">
        <p14:creationId xmlns:p14="http://schemas.microsoft.com/office/powerpoint/2010/main" val="815873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4F910A-EAE5-CA42-9408-9A7654F0BD36}"/>
              </a:ext>
            </a:extLst>
          </p:cNvPr>
          <p:cNvSpPr>
            <a:spLocks noGrp="1"/>
          </p:cNvSpPr>
          <p:nvPr>
            <p:ph type="title"/>
          </p:nvPr>
        </p:nvSpPr>
        <p:spPr>
          <a:xfrm>
            <a:off x="449317" y="229254"/>
            <a:ext cx="10515600" cy="814939"/>
          </a:xfrm>
        </p:spPr>
        <p:txBody>
          <a:bodyPr/>
          <a:lstStyle/>
          <a:p>
            <a:r>
              <a:rPr lang="en-US" dirty="0"/>
              <a:t>Project Silos vs Systems Thinking</a:t>
            </a:r>
          </a:p>
        </p:txBody>
      </p:sp>
      <p:sp>
        <p:nvSpPr>
          <p:cNvPr id="5" name="Text Placeholder 4">
            <a:extLst>
              <a:ext uri="{FF2B5EF4-FFF2-40B4-BE49-F238E27FC236}">
                <a16:creationId xmlns:a16="http://schemas.microsoft.com/office/drawing/2014/main" id="{36095EFC-9FCE-6A4C-A469-D3FEC4E6D2CC}"/>
              </a:ext>
            </a:extLst>
          </p:cNvPr>
          <p:cNvSpPr>
            <a:spLocks noGrp="1"/>
          </p:cNvSpPr>
          <p:nvPr>
            <p:ph type="body" idx="1"/>
          </p:nvPr>
        </p:nvSpPr>
        <p:spPr>
          <a:xfrm>
            <a:off x="1060172" y="941523"/>
            <a:ext cx="5157787" cy="823912"/>
          </a:xfrm>
        </p:spPr>
        <p:txBody>
          <a:bodyPr/>
          <a:lstStyle/>
          <a:p>
            <a:r>
              <a:rPr lang="en-US" dirty="0"/>
              <a:t>Isolated Silo View</a:t>
            </a:r>
          </a:p>
        </p:txBody>
      </p:sp>
      <p:sp>
        <p:nvSpPr>
          <p:cNvPr id="6" name="Content Placeholder 5">
            <a:extLst>
              <a:ext uri="{FF2B5EF4-FFF2-40B4-BE49-F238E27FC236}">
                <a16:creationId xmlns:a16="http://schemas.microsoft.com/office/drawing/2014/main" id="{AEDFAC85-C177-D348-A70C-FD5B570580A8}"/>
              </a:ext>
            </a:extLst>
          </p:cNvPr>
          <p:cNvSpPr>
            <a:spLocks noGrp="1"/>
          </p:cNvSpPr>
          <p:nvPr>
            <p:ph sz="half" idx="2"/>
          </p:nvPr>
        </p:nvSpPr>
        <p:spPr>
          <a:xfrm>
            <a:off x="838200" y="3874192"/>
            <a:ext cx="5157787" cy="2401419"/>
          </a:xfrm>
        </p:spPr>
        <p:txBody>
          <a:bodyPr>
            <a:normAutofit/>
          </a:bodyPr>
          <a:lstStyle/>
          <a:p>
            <a:r>
              <a:rPr lang="en-US" sz="1400" dirty="0"/>
              <a:t>Each project is an </a:t>
            </a:r>
            <a:r>
              <a:rPr lang="en-US" sz="1400" b="1" dirty="0"/>
              <a:t>independent</a:t>
            </a:r>
            <a:r>
              <a:rPr lang="en-US" sz="1400" dirty="0"/>
              <a:t> silo of effort</a:t>
            </a:r>
          </a:p>
          <a:p>
            <a:r>
              <a:rPr lang="en-US" sz="1400" dirty="0"/>
              <a:t>The success of any project will not impact the success of </a:t>
            </a:r>
            <a:r>
              <a:rPr lang="en-US" sz="1400" b="1" dirty="0"/>
              <a:t>other</a:t>
            </a:r>
            <a:r>
              <a:rPr lang="en-US" sz="1400" dirty="0"/>
              <a:t> projects</a:t>
            </a:r>
          </a:p>
          <a:p>
            <a:r>
              <a:rPr lang="en-US" sz="1400" dirty="0"/>
              <a:t>Project </a:t>
            </a:r>
            <a:r>
              <a:rPr lang="en-US" sz="1400" b="1" dirty="0"/>
              <a:t>order</a:t>
            </a:r>
            <a:r>
              <a:rPr lang="en-US" sz="1400" dirty="0"/>
              <a:t> is not relevant and project value is static in time</a:t>
            </a:r>
          </a:p>
          <a:p>
            <a:r>
              <a:rPr lang="en-US" sz="1400" dirty="0"/>
              <a:t>Project costs and benefits are easy to represent in a simple spreadsheet</a:t>
            </a:r>
          </a:p>
          <a:p>
            <a:r>
              <a:rPr lang="en-US" sz="1400" dirty="0"/>
              <a:t>The spreadsheet may not reflect the complexities of the real world</a:t>
            </a:r>
          </a:p>
        </p:txBody>
      </p:sp>
      <p:sp>
        <p:nvSpPr>
          <p:cNvPr id="7" name="Text Placeholder 6">
            <a:extLst>
              <a:ext uri="{FF2B5EF4-FFF2-40B4-BE49-F238E27FC236}">
                <a16:creationId xmlns:a16="http://schemas.microsoft.com/office/drawing/2014/main" id="{15ADCACE-2185-5643-B7EB-E5D1B3225B85}"/>
              </a:ext>
            </a:extLst>
          </p:cNvPr>
          <p:cNvSpPr>
            <a:spLocks noGrp="1"/>
          </p:cNvSpPr>
          <p:nvPr>
            <p:ph type="body" sz="quarter" idx="3"/>
          </p:nvPr>
        </p:nvSpPr>
        <p:spPr>
          <a:xfrm>
            <a:off x="6544647" y="1132868"/>
            <a:ext cx="3632220" cy="572035"/>
          </a:xfrm>
        </p:spPr>
        <p:txBody>
          <a:bodyPr/>
          <a:lstStyle/>
          <a:p>
            <a:r>
              <a:rPr lang="en-US" dirty="0"/>
              <a:t>Systems Thinking View</a:t>
            </a:r>
          </a:p>
        </p:txBody>
      </p:sp>
      <p:sp>
        <p:nvSpPr>
          <p:cNvPr id="8" name="Content Placeholder 7">
            <a:extLst>
              <a:ext uri="{FF2B5EF4-FFF2-40B4-BE49-F238E27FC236}">
                <a16:creationId xmlns:a16="http://schemas.microsoft.com/office/drawing/2014/main" id="{874066C2-9739-3D4C-8599-9D04CA1E5DAA}"/>
              </a:ext>
            </a:extLst>
          </p:cNvPr>
          <p:cNvSpPr>
            <a:spLocks noGrp="1"/>
          </p:cNvSpPr>
          <p:nvPr>
            <p:ph sz="quarter" idx="4"/>
          </p:nvPr>
        </p:nvSpPr>
        <p:spPr>
          <a:xfrm>
            <a:off x="6217959" y="3891720"/>
            <a:ext cx="5448524" cy="2737026"/>
          </a:xfrm>
        </p:spPr>
        <p:txBody>
          <a:bodyPr>
            <a:noAutofit/>
          </a:bodyPr>
          <a:lstStyle/>
          <a:p>
            <a:r>
              <a:rPr lang="en-US" sz="1400" dirty="0"/>
              <a:t>Projects are </a:t>
            </a:r>
            <a:r>
              <a:rPr lang="en-US" sz="1400" b="1" dirty="0"/>
              <a:t>dependent</a:t>
            </a:r>
            <a:r>
              <a:rPr lang="en-US" sz="1400" dirty="0"/>
              <a:t> on another project success</a:t>
            </a:r>
          </a:p>
          <a:p>
            <a:r>
              <a:rPr lang="en-US" sz="1400" dirty="0"/>
              <a:t>The success of </a:t>
            </a:r>
            <a:r>
              <a:rPr lang="en-US" sz="1400" b="1" dirty="0"/>
              <a:t>foundational</a:t>
            </a:r>
            <a:r>
              <a:rPr lang="en-US" sz="1400" dirty="0"/>
              <a:t> projects may have a dramatic impact on other projects (x10 faster)</a:t>
            </a:r>
          </a:p>
          <a:p>
            <a:r>
              <a:rPr lang="en-US" sz="1400" dirty="0"/>
              <a:t>Project </a:t>
            </a:r>
            <a:r>
              <a:rPr lang="en-US" sz="1400" b="1" dirty="0"/>
              <a:t>order is relevant </a:t>
            </a:r>
            <a:r>
              <a:rPr lang="en-US" sz="1400" dirty="0"/>
              <a:t>and deferring customer benefit is needed until foundational projects are complete</a:t>
            </a:r>
          </a:p>
          <a:p>
            <a:r>
              <a:rPr lang="en-US" sz="1400" dirty="0"/>
              <a:t>Requires a deep understanding of how resources created by one project can be leveraged by other projects</a:t>
            </a:r>
          </a:p>
          <a:p>
            <a:r>
              <a:rPr lang="en-US" sz="1400" dirty="0"/>
              <a:t>Reflects the tacit knowledge gained over years of working in research projects and observing different teams' ability to build reusable artifacts</a:t>
            </a:r>
          </a:p>
        </p:txBody>
      </p:sp>
      <p:grpSp>
        <p:nvGrpSpPr>
          <p:cNvPr id="66" name="Group 65">
            <a:extLst>
              <a:ext uri="{FF2B5EF4-FFF2-40B4-BE49-F238E27FC236}">
                <a16:creationId xmlns:a16="http://schemas.microsoft.com/office/drawing/2014/main" id="{B6780420-DF30-754F-94A3-571F82918174}"/>
              </a:ext>
            </a:extLst>
          </p:cNvPr>
          <p:cNvGrpSpPr/>
          <p:nvPr/>
        </p:nvGrpSpPr>
        <p:grpSpPr>
          <a:xfrm>
            <a:off x="1293788" y="1907122"/>
            <a:ext cx="3804739" cy="1687062"/>
            <a:chOff x="767261" y="1886455"/>
            <a:chExt cx="4331431" cy="1945263"/>
          </a:xfrm>
        </p:grpSpPr>
        <p:grpSp>
          <p:nvGrpSpPr>
            <p:cNvPr id="20" name="Group 19">
              <a:extLst>
                <a:ext uri="{FF2B5EF4-FFF2-40B4-BE49-F238E27FC236}">
                  <a16:creationId xmlns:a16="http://schemas.microsoft.com/office/drawing/2014/main" id="{4862651B-82CF-EC47-8C82-D65FC08F72F9}"/>
                </a:ext>
              </a:extLst>
            </p:cNvPr>
            <p:cNvGrpSpPr/>
            <p:nvPr/>
          </p:nvGrpSpPr>
          <p:grpSpPr>
            <a:xfrm>
              <a:off x="785646" y="1886455"/>
              <a:ext cx="631826" cy="931630"/>
              <a:chOff x="838198" y="2130865"/>
              <a:chExt cx="631826" cy="931630"/>
            </a:xfrm>
          </p:grpSpPr>
          <p:sp>
            <p:nvSpPr>
              <p:cNvPr id="9" name="Can 8">
                <a:extLst>
                  <a:ext uri="{FF2B5EF4-FFF2-40B4-BE49-F238E27FC236}">
                    <a16:creationId xmlns:a16="http://schemas.microsoft.com/office/drawing/2014/main" id="{789EA8EB-5507-FE49-95EC-D5E616BFB604}"/>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Freeform 13">
                <a:extLst>
                  <a:ext uri="{FF2B5EF4-FFF2-40B4-BE49-F238E27FC236}">
                    <a16:creationId xmlns:a16="http://schemas.microsoft.com/office/drawing/2014/main" id="{8AEF5979-B061-DA45-B5FF-5E9F9EB5B32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Freeform 14">
                <a:extLst>
                  <a:ext uri="{FF2B5EF4-FFF2-40B4-BE49-F238E27FC236}">
                    <a16:creationId xmlns:a16="http://schemas.microsoft.com/office/drawing/2014/main" id="{0AA02000-02D8-8C40-B97E-39CF707736DD}"/>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TextBox 18">
                <a:extLst>
                  <a:ext uri="{FF2B5EF4-FFF2-40B4-BE49-F238E27FC236}">
                    <a16:creationId xmlns:a16="http://schemas.microsoft.com/office/drawing/2014/main" id="{AB8D7EAC-B085-6C40-8E01-07EF5B29B88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21" name="Group 20">
              <a:extLst>
                <a:ext uri="{FF2B5EF4-FFF2-40B4-BE49-F238E27FC236}">
                  <a16:creationId xmlns:a16="http://schemas.microsoft.com/office/drawing/2014/main" id="{FA9DFDE3-C989-D641-8382-012A8CE9605B}"/>
                </a:ext>
              </a:extLst>
            </p:cNvPr>
            <p:cNvGrpSpPr/>
            <p:nvPr/>
          </p:nvGrpSpPr>
          <p:grpSpPr>
            <a:xfrm>
              <a:off x="1705951" y="1886455"/>
              <a:ext cx="631826" cy="931630"/>
              <a:chOff x="838198" y="2130865"/>
              <a:chExt cx="631826" cy="931630"/>
            </a:xfrm>
          </p:grpSpPr>
          <p:sp>
            <p:nvSpPr>
              <p:cNvPr id="22" name="Can 21">
                <a:extLst>
                  <a:ext uri="{FF2B5EF4-FFF2-40B4-BE49-F238E27FC236}">
                    <a16:creationId xmlns:a16="http://schemas.microsoft.com/office/drawing/2014/main" id="{D48FE111-E7AC-374C-B292-0D2612389B1E}"/>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Freeform 22">
                <a:extLst>
                  <a:ext uri="{FF2B5EF4-FFF2-40B4-BE49-F238E27FC236}">
                    <a16:creationId xmlns:a16="http://schemas.microsoft.com/office/drawing/2014/main" id="{E69D1CD6-8EF0-0943-9543-533BD27AA8E8}"/>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Freeform 23">
                <a:extLst>
                  <a:ext uri="{FF2B5EF4-FFF2-40B4-BE49-F238E27FC236}">
                    <a16:creationId xmlns:a16="http://schemas.microsoft.com/office/drawing/2014/main" id="{AADC4127-7FCB-AA4C-97C7-9C1883BBDD3A}"/>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TextBox 24">
                <a:extLst>
                  <a:ext uri="{FF2B5EF4-FFF2-40B4-BE49-F238E27FC236}">
                    <a16:creationId xmlns:a16="http://schemas.microsoft.com/office/drawing/2014/main" id="{176F2020-86DE-0E4C-89A3-017A3C04501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26" name="Group 25">
              <a:extLst>
                <a:ext uri="{FF2B5EF4-FFF2-40B4-BE49-F238E27FC236}">
                  <a16:creationId xmlns:a16="http://schemas.microsoft.com/office/drawing/2014/main" id="{B298DA4D-5B9B-D54A-82D5-1C11E398946A}"/>
                </a:ext>
              </a:extLst>
            </p:cNvPr>
            <p:cNvGrpSpPr/>
            <p:nvPr/>
          </p:nvGrpSpPr>
          <p:grpSpPr>
            <a:xfrm>
              <a:off x="2626256" y="1886455"/>
              <a:ext cx="631826" cy="931630"/>
              <a:chOff x="838198" y="2130865"/>
              <a:chExt cx="631826" cy="931630"/>
            </a:xfrm>
          </p:grpSpPr>
          <p:sp>
            <p:nvSpPr>
              <p:cNvPr id="27" name="Can 26">
                <a:extLst>
                  <a:ext uri="{FF2B5EF4-FFF2-40B4-BE49-F238E27FC236}">
                    <a16:creationId xmlns:a16="http://schemas.microsoft.com/office/drawing/2014/main" id="{38E4DC9F-658D-A941-8078-27D164825694}"/>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Freeform 27">
                <a:extLst>
                  <a:ext uri="{FF2B5EF4-FFF2-40B4-BE49-F238E27FC236}">
                    <a16:creationId xmlns:a16="http://schemas.microsoft.com/office/drawing/2014/main" id="{C136BCBA-9DCF-3442-AA7D-033F3363CC31}"/>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Freeform 28">
                <a:extLst>
                  <a:ext uri="{FF2B5EF4-FFF2-40B4-BE49-F238E27FC236}">
                    <a16:creationId xmlns:a16="http://schemas.microsoft.com/office/drawing/2014/main" id="{0A24F71F-4458-0947-9B50-BCDB4D4386D8}"/>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TextBox 29">
                <a:extLst>
                  <a:ext uri="{FF2B5EF4-FFF2-40B4-BE49-F238E27FC236}">
                    <a16:creationId xmlns:a16="http://schemas.microsoft.com/office/drawing/2014/main" id="{F5B86772-C7B0-5946-9675-1AD020E2C04F}"/>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31" name="Group 30">
              <a:extLst>
                <a:ext uri="{FF2B5EF4-FFF2-40B4-BE49-F238E27FC236}">
                  <a16:creationId xmlns:a16="http://schemas.microsoft.com/office/drawing/2014/main" id="{E150E430-9F4E-3749-BFDE-25F2FD926E95}"/>
                </a:ext>
              </a:extLst>
            </p:cNvPr>
            <p:cNvGrpSpPr/>
            <p:nvPr/>
          </p:nvGrpSpPr>
          <p:grpSpPr>
            <a:xfrm>
              <a:off x="3546561" y="1886455"/>
              <a:ext cx="631826" cy="931630"/>
              <a:chOff x="838198" y="2130865"/>
              <a:chExt cx="631826" cy="931630"/>
            </a:xfrm>
          </p:grpSpPr>
          <p:sp>
            <p:nvSpPr>
              <p:cNvPr id="32" name="Can 31">
                <a:extLst>
                  <a:ext uri="{FF2B5EF4-FFF2-40B4-BE49-F238E27FC236}">
                    <a16:creationId xmlns:a16="http://schemas.microsoft.com/office/drawing/2014/main" id="{410C894C-6249-F744-8E5E-666DA883F962}"/>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Freeform 32">
                <a:extLst>
                  <a:ext uri="{FF2B5EF4-FFF2-40B4-BE49-F238E27FC236}">
                    <a16:creationId xmlns:a16="http://schemas.microsoft.com/office/drawing/2014/main" id="{5B0A0430-4539-CC4A-9278-39CA5F9A357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Freeform 33">
                <a:extLst>
                  <a:ext uri="{FF2B5EF4-FFF2-40B4-BE49-F238E27FC236}">
                    <a16:creationId xmlns:a16="http://schemas.microsoft.com/office/drawing/2014/main" id="{C77AB30C-A67A-A24B-807A-57BAB23E062B}"/>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TextBox 34">
                <a:extLst>
                  <a:ext uri="{FF2B5EF4-FFF2-40B4-BE49-F238E27FC236}">
                    <a16:creationId xmlns:a16="http://schemas.microsoft.com/office/drawing/2014/main" id="{4148A82D-255A-324D-AABB-7F61F74637BD}"/>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36" name="Group 35">
              <a:extLst>
                <a:ext uri="{FF2B5EF4-FFF2-40B4-BE49-F238E27FC236}">
                  <a16:creationId xmlns:a16="http://schemas.microsoft.com/office/drawing/2014/main" id="{13E7FE8B-901C-8B46-B671-D2011A18D83B}"/>
                </a:ext>
              </a:extLst>
            </p:cNvPr>
            <p:cNvGrpSpPr/>
            <p:nvPr/>
          </p:nvGrpSpPr>
          <p:grpSpPr>
            <a:xfrm>
              <a:off x="4466866" y="1886455"/>
              <a:ext cx="631826" cy="931630"/>
              <a:chOff x="838198" y="2130865"/>
              <a:chExt cx="631826" cy="931630"/>
            </a:xfrm>
          </p:grpSpPr>
          <p:sp>
            <p:nvSpPr>
              <p:cNvPr id="37" name="Can 36">
                <a:extLst>
                  <a:ext uri="{FF2B5EF4-FFF2-40B4-BE49-F238E27FC236}">
                    <a16:creationId xmlns:a16="http://schemas.microsoft.com/office/drawing/2014/main" id="{5C11B300-BC57-7743-990C-FE1194B43E46}"/>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Freeform 37">
                <a:extLst>
                  <a:ext uri="{FF2B5EF4-FFF2-40B4-BE49-F238E27FC236}">
                    <a16:creationId xmlns:a16="http://schemas.microsoft.com/office/drawing/2014/main" id="{6DE7F5F7-5CD7-3040-B5FB-36E370B25FBE}"/>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Freeform 38">
                <a:extLst>
                  <a:ext uri="{FF2B5EF4-FFF2-40B4-BE49-F238E27FC236}">
                    <a16:creationId xmlns:a16="http://schemas.microsoft.com/office/drawing/2014/main" id="{2E973108-4369-EE4D-9757-7D38E56475B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TextBox 39">
                <a:extLst>
                  <a:ext uri="{FF2B5EF4-FFF2-40B4-BE49-F238E27FC236}">
                    <a16:creationId xmlns:a16="http://schemas.microsoft.com/office/drawing/2014/main" id="{BB401DC0-8A74-0B4E-8E02-020FD08B3BA5}"/>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41" name="Group 40">
              <a:extLst>
                <a:ext uri="{FF2B5EF4-FFF2-40B4-BE49-F238E27FC236}">
                  <a16:creationId xmlns:a16="http://schemas.microsoft.com/office/drawing/2014/main" id="{892E81F8-83D4-1748-9F21-098A3A71D7FA}"/>
                </a:ext>
              </a:extLst>
            </p:cNvPr>
            <p:cNvGrpSpPr/>
            <p:nvPr/>
          </p:nvGrpSpPr>
          <p:grpSpPr>
            <a:xfrm>
              <a:off x="767261" y="2879640"/>
              <a:ext cx="631826" cy="931630"/>
              <a:chOff x="838198" y="2130865"/>
              <a:chExt cx="631826" cy="931630"/>
            </a:xfrm>
          </p:grpSpPr>
          <p:sp>
            <p:nvSpPr>
              <p:cNvPr id="42" name="Can 41">
                <a:extLst>
                  <a:ext uri="{FF2B5EF4-FFF2-40B4-BE49-F238E27FC236}">
                    <a16:creationId xmlns:a16="http://schemas.microsoft.com/office/drawing/2014/main" id="{33DC3BD3-E862-8644-8A7A-6A73AD103E29}"/>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Freeform 42">
                <a:extLst>
                  <a:ext uri="{FF2B5EF4-FFF2-40B4-BE49-F238E27FC236}">
                    <a16:creationId xmlns:a16="http://schemas.microsoft.com/office/drawing/2014/main" id="{821CCC9D-B9B9-024B-9CB2-7DAF8D5947FF}"/>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Freeform 43">
                <a:extLst>
                  <a:ext uri="{FF2B5EF4-FFF2-40B4-BE49-F238E27FC236}">
                    <a16:creationId xmlns:a16="http://schemas.microsoft.com/office/drawing/2014/main" id="{20FA9A86-1CD5-7C4B-8ECF-014C4D7AEF9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TextBox 44">
                <a:extLst>
                  <a:ext uri="{FF2B5EF4-FFF2-40B4-BE49-F238E27FC236}">
                    <a16:creationId xmlns:a16="http://schemas.microsoft.com/office/drawing/2014/main" id="{CD38674B-A54E-124D-9F9B-E0EC24CBFD5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46" name="Group 45">
              <a:extLst>
                <a:ext uri="{FF2B5EF4-FFF2-40B4-BE49-F238E27FC236}">
                  <a16:creationId xmlns:a16="http://schemas.microsoft.com/office/drawing/2014/main" id="{B23270DD-6916-1C41-97B8-15989FE7228D}"/>
                </a:ext>
              </a:extLst>
            </p:cNvPr>
            <p:cNvGrpSpPr/>
            <p:nvPr/>
          </p:nvGrpSpPr>
          <p:grpSpPr>
            <a:xfrm>
              <a:off x="1705951" y="2900088"/>
              <a:ext cx="631826" cy="931630"/>
              <a:chOff x="838198" y="2130865"/>
              <a:chExt cx="631826" cy="931630"/>
            </a:xfrm>
          </p:grpSpPr>
          <p:sp>
            <p:nvSpPr>
              <p:cNvPr id="47" name="Can 46">
                <a:extLst>
                  <a:ext uri="{FF2B5EF4-FFF2-40B4-BE49-F238E27FC236}">
                    <a16:creationId xmlns:a16="http://schemas.microsoft.com/office/drawing/2014/main" id="{51F640C3-6C4D-794D-9773-4DE6EF8E6C46}"/>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Freeform 47">
                <a:extLst>
                  <a:ext uri="{FF2B5EF4-FFF2-40B4-BE49-F238E27FC236}">
                    <a16:creationId xmlns:a16="http://schemas.microsoft.com/office/drawing/2014/main" id="{E3D74BF7-17DA-A649-973B-DF7999381AB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Freeform 48">
                <a:extLst>
                  <a:ext uri="{FF2B5EF4-FFF2-40B4-BE49-F238E27FC236}">
                    <a16:creationId xmlns:a16="http://schemas.microsoft.com/office/drawing/2014/main" id="{8C774535-2AAD-8E45-B777-CE40F652F8AB}"/>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 name="TextBox 49">
                <a:extLst>
                  <a:ext uri="{FF2B5EF4-FFF2-40B4-BE49-F238E27FC236}">
                    <a16:creationId xmlns:a16="http://schemas.microsoft.com/office/drawing/2014/main" id="{A8EA6C88-B00A-0A47-91D7-A8EED15D00EF}"/>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51" name="Group 50">
              <a:extLst>
                <a:ext uri="{FF2B5EF4-FFF2-40B4-BE49-F238E27FC236}">
                  <a16:creationId xmlns:a16="http://schemas.microsoft.com/office/drawing/2014/main" id="{0082FC5D-5CA6-DF42-8F33-EE9AEE6BF3C0}"/>
                </a:ext>
              </a:extLst>
            </p:cNvPr>
            <p:cNvGrpSpPr/>
            <p:nvPr/>
          </p:nvGrpSpPr>
          <p:grpSpPr>
            <a:xfrm>
              <a:off x="2626256" y="2879640"/>
              <a:ext cx="631826" cy="931630"/>
              <a:chOff x="838198" y="2130865"/>
              <a:chExt cx="631826" cy="931630"/>
            </a:xfrm>
          </p:grpSpPr>
          <p:sp>
            <p:nvSpPr>
              <p:cNvPr id="52" name="Can 51">
                <a:extLst>
                  <a:ext uri="{FF2B5EF4-FFF2-40B4-BE49-F238E27FC236}">
                    <a16:creationId xmlns:a16="http://schemas.microsoft.com/office/drawing/2014/main" id="{A736CC2E-3D94-E44E-B93B-0CDA0D66092D}"/>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Freeform 52">
                <a:extLst>
                  <a:ext uri="{FF2B5EF4-FFF2-40B4-BE49-F238E27FC236}">
                    <a16:creationId xmlns:a16="http://schemas.microsoft.com/office/drawing/2014/main" id="{BD93F5A0-2207-3E40-922D-CCC64F750AF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Freeform 53">
                <a:extLst>
                  <a:ext uri="{FF2B5EF4-FFF2-40B4-BE49-F238E27FC236}">
                    <a16:creationId xmlns:a16="http://schemas.microsoft.com/office/drawing/2014/main" id="{7BF73ED3-E5AD-D44C-A77E-EEC8EC5510D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 name="TextBox 54">
                <a:extLst>
                  <a:ext uri="{FF2B5EF4-FFF2-40B4-BE49-F238E27FC236}">
                    <a16:creationId xmlns:a16="http://schemas.microsoft.com/office/drawing/2014/main" id="{283638BD-BACC-4F4D-A223-B02BBB1FB586}"/>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56" name="Group 55">
              <a:extLst>
                <a:ext uri="{FF2B5EF4-FFF2-40B4-BE49-F238E27FC236}">
                  <a16:creationId xmlns:a16="http://schemas.microsoft.com/office/drawing/2014/main" id="{7D6666B5-F423-484E-9A78-CFA8D21F5107}"/>
                </a:ext>
              </a:extLst>
            </p:cNvPr>
            <p:cNvGrpSpPr/>
            <p:nvPr/>
          </p:nvGrpSpPr>
          <p:grpSpPr>
            <a:xfrm>
              <a:off x="3569580" y="2891919"/>
              <a:ext cx="631826" cy="931630"/>
              <a:chOff x="838198" y="2130865"/>
              <a:chExt cx="631826" cy="931630"/>
            </a:xfrm>
          </p:grpSpPr>
          <p:sp>
            <p:nvSpPr>
              <p:cNvPr id="57" name="Can 56">
                <a:extLst>
                  <a:ext uri="{FF2B5EF4-FFF2-40B4-BE49-F238E27FC236}">
                    <a16:creationId xmlns:a16="http://schemas.microsoft.com/office/drawing/2014/main" id="{CFC33206-D418-5444-BCCB-028816EFB63B}"/>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Freeform 57">
                <a:extLst>
                  <a:ext uri="{FF2B5EF4-FFF2-40B4-BE49-F238E27FC236}">
                    <a16:creationId xmlns:a16="http://schemas.microsoft.com/office/drawing/2014/main" id="{B0CC2A2B-6782-6D44-B3CF-65C8690DDC34}"/>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9" name="Freeform 58">
                <a:extLst>
                  <a:ext uri="{FF2B5EF4-FFF2-40B4-BE49-F238E27FC236}">
                    <a16:creationId xmlns:a16="http://schemas.microsoft.com/office/drawing/2014/main" id="{4BDD8FE7-E9C7-8440-9E1B-5FD3F82FD8A2}"/>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0" name="TextBox 59">
                <a:extLst>
                  <a:ext uri="{FF2B5EF4-FFF2-40B4-BE49-F238E27FC236}">
                    <a16:creationId xmlns:a16="http://schemas.microsoft.com/office/drawing/2014/main" id="{90E1DC1E-0593-BA4F-B5EC-499D935C9DFB}"/>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61" name="Group 60">
              <a:extLst>
                <a:ext uri="{FF2B5EF4-FFF2-40B4-BE49-F238E27FC236}">
                  <a16:creationId xmlns:a16="http://schemas.microsoft.com/office/drawing/2014/main" id="{FAAB560F-1857-0041-83DD-4A5F9199CC4A}"/>
                </a:ext>
              </a:extLst>
            </p:cNvPr>
            <p:cNvGrpSpPr/>
            <p:nvPr/>
          </p:nvGrpSpPr>
          <p:grpSpPr>
            <a:xfrm>
              <a:off x="4466866" y="2900088"/>
              <a:ext cx="631826" cy="931630"/>
              <a:chOff x="838198" y="2130865"/>
              <a:chExt cx="631826" cy="931630"/>
            </a:xfrm>
          </p:grpSpPr>
          <p:sp>
            <p:nvSpPr>
              <p:cNvPr id="62" name="Can 61">
                <a:extLst>
                  <a:ext uri="{FF2B5EF4-FFF2-40B4-BE49-F238E27FC236}">
                    <a16:creationId xmlns:a16="http://schemas.microsoft.com/office/drawing/2014/main" id="{BA7A7A59-410F-9649-9660-6ECEBCE11A30}"/>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3" name="Freeform 62">
                <a:extLst>
                  <a:ext uri="{FF2B5EF4-FFF2-40B4-BE49-F238E27FC236}">
                    <a16:creationId xmlns:a16="http://schemas.microsoft.com/office/drawing/2014/main" id="{DD21D647-E58F-A544-9305-B91E8BF88D93}"/>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4" name="Freeform 63">
                <a:extLst>
                  <a:ext uri="{FF2B5EF4-FFF2-40B4-BE49-F238E27FC236}">
                    <a16:creationId xmlns:a16="http://schemas.microsoft.com/office/drawing/2014/main" id="{821D6AAE-0C3E-6245-8970-16A3082D2165}"/>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5" name="TextBox 64">
                <a:extLst>
                  <a:ext uri="{FF2B5EF4-FFF2-40B4-BE49-F238E27FC236}">
                    <a16:creationId xmlns:a16="http://schemas.microsoft.com/office/drawing/2014/main" id="{7C7EECC6-97F9-2E46-AD29-35E5FE95494D}"/>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sp>
        <p:nvSpPr>
          <p:cNvPr id="67" name="Oval 66">
            <a:extLst>
              <a:ext uri="{FF2B5EF4-FFF2-40B4-BE49-F238E27FC236}">
                <a16:creationId xmlns:a16="http://schemas.microsoft.com/office/drawing/2014/main" id="{B189782A-12B1-2E47-BE35-3C0C75373433}"/>
              </a:ext>
            </a:extLst>
          </p:cNvPr>
          <p:cNvSpPr/>
          <p:nvPr/>
        </p:nvSpPr>
        <p:spPr>
          <a:xfrm>
            <a:off x="7633262" y="2754870"/>
            <a:ext cx="1502979" cy="59908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04E471B-92AD-B64E-BC85-C4D2C9D7247A}"/>
              </a:ext>
            </a:extLst>
          </p:cNvPr>
          <p:cNvSpPr/>
          <p:nvPr/>
        </p:nvSpPr>
        <p:spPr>
          <a:xfrm>
            <a:off x="6815958" y="1760784"/>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8D498F53-5A0A-5145-A92B-06010AD212D7}"/>
              </a:ext>
            </a:extLst>
          </p:cNvPr>
          <p:cNvSpPr/>
          <p:nvPr/>
        </p:nvSpPr>
        <p:spPr>
          <a:xfrm>
            <a:off x="8256704" y="1761328"/>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DFBA5C26-AA27-7541-8458-7948A0997893}"/>
              </a:ext>
            </a:extLst>
          </p:cNvPr>
          <p:cNvSpPr/>
          <p:nvPr/>
        </p:nvSpPr>
        <p:spPr>
          <a:xfrm>
            <a:off x="9396915" y="1718347"/>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17FADC8-0A24-5F4F-9AE5-55480E546ADC}"/>
              </a:ext>
            </a:extLst>
          </p:cNvPr>
          <p:cNvSpPr/>
          <p:nvPr/>
        </p:nvSpPr>
        <p:spPr>
          <a:xfrm>
            <a:off x="7199859" y="2241974"/>
            <a:ext cx="718161"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0B11D91-06D7-4341-8AD4-E54A499980F7}"/>
              </a:ext>
            </a:extLst>
          </p:cNvPr>
          <p:cNvSpPr/>
          <p:nvPr/>
        </p:nvSpPr>
        <p:spPr>
          <a:xfrm>
            <a:off x="8600470" y="2170268"/>
            <a:ext cx="718161"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497DD20-FB44-7445-B60D-8E957F205442}"/>
              </a:ext>
            </a:extLst>
          </p:cNvPr>
          <p:cNvSpPr/>
          <p:nvPr/>
        </p:nvSpPr>
        <p:spPr>
          <a:xfrm>
            <a:off x="6623738" y="3299633"/>
            <a:ext cx="987292" cy="45094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0EB61CA3-39C1-124C-9544-E4C8DFD5D968}"/>
              </a:ext>
            </a:extLst>
          </p:cNvPr>
          <p:cNvSpPr/>
          <p:nvPr/>
        </p:nvSpPr>
        <p:spPr>
          <a:xfrm>
            <a:off x="9065368" y="3386707"/>
            <a:ext cx="1111499"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19B16E8F-90D5-D846-9583-E7DD2C5E7F58}"/>
              </a:ext>
            </a:extLst>
          </p:cNvPr>
          <p:cNvCxnSpPr>
            <a:stCxn id="71" idx="1"/>
            <a:endCxn id="68" idx="5"/>
          </p:cNvCxnSpPr>
          <p:nvPr/>
        </p:nvCxnSpPr>
        <p:spPr>
          <a:xfrm flipH="1" flipV="1">
            <a:off x="7116493" y="2034146"/>
            <a:ext cx="188538" cy="254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00512C8-F373-9E47-B093-36D03DAA41E8}"/>
              </a:ext>
            </a:extLst>
          </p:cNvPr>
          <p:cNvCxnSpPr>
            <a:cxnSpLocks/>
            <a:stCxn id="71" idx="7"/>
            <a:endCxn id="69" idx="3"/>
          </p:cNvCxnSpPr>
          <p:nvPr/>
        </p:nvCxnSpPr>
        <p:spPr>
          <a:xfrm flipV="1">
            <a:off x="7812848" y="2034690"/>
            <a:ext cx="495420" cy="254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B7F6B9C-2424-E144-B75D-5453076197AE}"/>
              </a:ext>
            </a:extLst>
          </p:cNvPr>
          <p:cNvCxnSpPr>
            <a:cxnSpLocks/>
            <a:stCxn id="72" idx="7"/>
            <a:endCxn id="70" idx="3"/>
          </p:cNvCxnSpPr>
          <p:nvPr/>
        </p:nvCxnSpPr>
        <p:spPr>
          <a:xfrm flipV="1">
            <a:off x="9213459" y="1991709"/>
            <a:ext cx="235020" cy="225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63D4EF8-C43E-5C44-9D9A-8BDDE56E4F8F}"/>
              </a:ext>
            </a:extLst>
          </p:cNvPr>
          <p:cNvCxnSpPr>
            <a:cxnSpLocks/>
            <a:stCxn id="73" idx="0"/>
            <a:endCxn id="71" idx="3"/>
          </p:cNvCxnSpPr>
          <p:nvPr/>
        </p:nvCxnSpPr>
        <p:spPr>
          <a:xfrm flipV="1">
            <a:off x="7117384" y="2515336"/>
            <a:ext cx="187647" cy="784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CF0E6F5-5DEB-E045-A22B-B2F46B7B4867}"/>
              </a:ext>
            </a:extLst>
          </p:cNvPr>
          <p:cNvCxnSpPr>
            <a:cxnSpLocks/>
            <a:stCxn id="67" idx="1"/>
            <a:endCxn id="71" idx="5"/>
          </p:cNvCxnSpPr>
          <p:nvPr/>
        </p:nvCxnSpPr>
        <p:spPr>
          <a:xfrm flipH="1" flipV="1">
            <a:off x="7812848" y="2515336"/>
            <a:ext cx="40520" cy="327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5194981-E89F-0240-8A76-09611F149475}"/>
              </a:ext>
            </a:extLst>
          </p:cNvPr>
          <p:cNvCxnSpPr>
            <a:cxnSpLocks/>
            <a:stCxn id="67" idx="7"/>
            <a:endCxn id="72" idx="4"/>
          </p:cNvCxnSpPr>
          <p:nvPr/>
        </p:nvCxnSpPr>
        <p:spPr>
          <a:xfrm flipV="1">
            <a:off x="8916135" y="2490532"/>
            <a:ext cx="43416" cy="3520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A589DB9-2198-7D4F-A7CA-7B7A96EE018F}"/>
              </a:ext>
            </a:extLst>
          </p:cNvPr>
          <p:cNvSpPr/>
          <p:nvPr/>
        </p:nvSpPr>
        <p:spPr>
          <a:xfrm>
            <a:off x="9517914" y="2761728"/>
            <a:ext cx="1111499"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D10B1805-54A8-CE4E-A3CC-9B3A9C9F34FA}"/>
              </a:ext>
            </a:extLst>
          </p:cNvPr>
          <p:cNvCxnSpPr>
            <a:cxnSpLocks/>
            <a:stCxn id="74" idx="1"/>
            <a:endCxn id="67" idx="5"/>
          </p:cNvCxnSpPr>
          <p:nvPr/>
        </p:nvCxnSpPr>
        <p:spPr>
          <a:xfrm flipH="1" flipV="1">
            <a:off x="8916135" y="3266218"/>
            <a:ext cx="312008" cy="1759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56067F18-ACF9-7F4F-BB73-A7D5C17EAD9B}"/>
              </a:ext>
            </a:extLst>
          </p:cNvPr>
          <p:cNvSpPr/>
          <p:nvPr/>
        </p:nvSpPr>
        <p:spPr>
          <a:xfrm>
            <a:off x="9715243" y="2160448"/>
            <a:ext cx="541656"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a:extLst>
              <a:ext uri="{FF2B5EF4-FFF2-40B4-BE49-F238E27FC236}">
                <a16:creationId xmlns:a16="http://schemas.microsoft.com/office/drawing/2014/main" id="{C6064F2A-0779-5140-82BF-B61611C083EC}"/>
              </a:ext>
            </a:extLst>
          </p:cNvPr>
          <p:cNvCxnSpPr>
            <a:cxnSpLocks/>
            <a:stCxn id="95" idx="0"/>
            <a:endCxn id="100" idx="4"/>
          </p:cNvCxnSpPr>
          <p:nvPr/>
        </p:nvCxnSpPr>
        <p:spPr>
          <a:xfrm flipH="1" flipV="1">
            <a:off x="9986071" y="2539115"/>
            <a:ext cx="87593" cy="22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BB15B75-D983-C34E-A2D9-563D6B79E704}"/>
              </a:ext>
            </a:extLst>
          </p:cNvPr>
          <p:cNvCxnSpPr>
            <a:cxnSpLocks/>
            <a:stCxn id="74" idx="0"/>
            <a:endCxn id="95" idx="4"/>
          </p:cNvCxnSpPr>
          <p:nvPr/>
        </p:nvCxnSpPr>
        <p:spPr>
          <a:xfrm flipV="1">
            <a:off x="9621118" y="3140395"/>
            <a:ext cx="452546" cy="246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CF92A80-70A0-5347-AC8F-15BDC70C2BFD}"/>
              </a:ext>
            </a:extLst>
          </p:cNvPr>
          <p:cNvCxnSpPr>
            <a:cxnSpLocks/>
            <a:stCxn id="73" idx="6"/>
            <a:endCxn id="67" idx="3"/>
          </p:cNvCxnSpPr>
          <p:nvPr/>
        </p:nvCxnSpPr>
        <p:spPr>
          <a:xfrm flipV="1">
            <a:off x="7611030" y="3266218"/>
            <a:ext cx="242338" cy="2588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43E8B7C-73FF-2B41-93D7-40872AC197EF}"/>
              </a:ext>
            </a:extLst>
          </p:cNvPr>
          <p:cNvCxnSpPr>
            <a:cxnSpLocks/>
            <a:stCxn id="67" idx="6"/>
            <a:endCxn id="95" idx="2"/>
          </p:cNvCxnSpPr>
          <p:nvPr/>
        </p:nvCxnSpPr>
        <p:spPr>
          <a:xfrm flipV="1">
            <a:off x="9136241" y="2951062"/>
            <a:ext cx="381673" cy="1033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2B510B99-7DAF-2649-B0B5-B639AE230586}"/>
              </a:ext>
            </a:extLst>
          </p:cNvPr>
          <p:cNvCxnSpPr>
            <a:cxnSpLocks/>
            <a:stCxn id="100" idx="0"/>
            <a:endCxn id="70" idx="5"/>
          </p:cNvCxnSpPr>
          <p:nvPr/>
        </p:nvCxnSpPr>
        <p:spPr>
          <a:xfrm flipH="1" flipV="1">
            <a:off x="9697450" y="1991709"/>
            <a:ext cx="288621" cy="168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759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BEB0E1-A5D1-0746-B362-B1D9E1DC77C0}"/>
              </a:ext>
            </a:extLst>
          </p:cNvPr>
          <p:cNvSpPr>
            <a:spLocks noGrp="1"/>
          </p:cNvSpPr>
          <p:nvPr>
            <p:ph type="title"/>
          </p:nvPr>
        </p:nvSpPr>
        <p:spPr/>
        <p:txBody>
          <a:bodyPr>
            <a:normAutofit fontScale="90000"/>
          </a:bodyPr>
          <a:lstStyle/>
          <a:p>
            <a:r>
              <a:rPr lang="en-US" dirty="0"/>
              <a:t>Exercise</a:t>
            </a:r>
          </a:p>
        </p:txBody>
      </p:sp>
      <p:sp>
        <p:nvSpPr>
          <p:cNvPr id="9" name="Content Placeholder 8">
            <a:extLst>
              <a:ext uri="{FF2B5EF4-FFF2-40B4-BE49-F238E27FC236}">
                <a16:creationId xmlns:a16="http://schemas.microsoft.com/office/drawing/2014/main" id="{D16C8394-82AF-7D45-AB1D-427AD3435938}"/>
              </a:ext>
            </a:extLst>
          </p:cNvPr>
          <p:cNvSpPr>
            <a:spLocks noGrp="1"/>
          </p:cNvSpPr>
          <p:nvPr>
            <p:ph idx="1"/>
          </p:nvPr>
        </p:nvSpPr>
        <p:spPr/>
        <p:txBody>
          <a:bodyPr/>
          <a:lstStyle/>
          <a:p>
            <a:r>
              <a:rPr lang="en-US" dirty="0"/>
              <a:t>How do you determine what projects to start?</a:t>
            </a:r>
          </a:p>
          <a:p>
            <a:r>
              <a:rPr lang="en-US" dirty="0"/>
              <a:t>How would Systems Thinking change project priorities?</a:t>
            </a:r>
          </a:p>
        </p:txBody>
      </p:sp>
      <p:sp>
        <p:nvSpPr>
          <p:cNvPr id="7" name="Slide Number Placeholder 6">
            <a:extLst>
              <a:ext uri="{FF2B5EF4-FFF2-40B4-BE49-F238E27FC236}">
                <a16:creationId xmlns:a16="http://schemas.microsoft.com/office/drawing/2014/main" id="{5C92E2AE-CE4D-7442-A2CE-D1A757AA167C}"/>
              </a:ext>
            </a:extLst>
          </p:cNvPr>
          <p:cNvSpPr>
            <a:spLocks noGrp="1"/>
          </p:cNvSpPr>
          <p:nvPr>
            <p:ph type="sldNum" sz="quarter" idx="12"/>
          </p:nvPr>
        </p:nvSpPr>
        <p:spPr/>
        <p:txBody>
          <a:bodyPr/>
          <a:lstStyle/>
          <a:p>
            <a:fld id="{7269E411-7D29-FF41-8363-58C7F0B695CE}" type="slidenum">
              <a:rPr lang="en-US" smtClean="0"/>
              <a:t>35</a:t>
            </a:fld>
            <a:endParaRPr lang="en-US"/>
          </a:p>
        </p:txBody>
      </p:sp>
    </p:spTree>
    <p:extLst>
      <p:ext uri="{BB962C8B-B14F-4D97-AF65-F5344CB8AC3E}">
        <p14:creationId xmlns:p14="http://schemas.microsoft.com/office/powerpoint/2010/main" val="3726723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F7FB7-3C94-914B-AF48-4671BCDF0243}"/>
              </a:ext>
            </a:extLst>
          </p:cNvPr>
          <p:cNvSpPr>
            <a:spLocks noGrp="1"/>
          </p:cNvSpPr>
          <p:nvPr>
            <p:ph type="title"/>
          </p:nvPr>
        </p:nvSpPr>
        <p:spPr/>
        <p:txBody>
          <a:bodyPr>
            <a:normAutofit fontScale="90000"/>
          </a:bodyPr>
          <a:lstStyle/>
          <a:p>
            <a:r>
              <a:rPr lang="en-US" b="1" dirty="0"/>
              <a:t>Connected Data Strategy</a:t>
            </a:r>
          </a:p>
        </p:txBody>
      </p:sp>
      <p:sp>
        <p:nvSpPr>
          <p:cNvPr id="5" name="Content Placeholder 4">
            <a:extLst>
              <a:ext uri="{FF2B5EF4-FFF2-40B4-BE49-F238E27FC236}">
                <a16:creationId xmlns:a16="http://schemas.microsoft.com/office/drawing/2014/main" id="{55B04E88-6EB8-9343-AF93-044D63357A28}"/>
              </a:ext>
            </a:extLst>
          </p:cNvPr>
          <p:cNvSpPr>
            <a:spLocks noGrp="1"/>
          </p:cNvSpPr>
          <p:nvPr>
            <p:ph idx="1"/>
          </p:nvPr>
        </p:nvSpPr>
        <p:spPr>
          <a:xfrm>
            <a:off x="1093079" y="1426332"/>
            <a:ext cx="9433371" cy="1237262"/>
          </a:xfrm>
          <a:solidFill>
            <a:schemeClr val="accent2">
              <a:lumMod val="20000"/>
              <a:lumOff val="80000"/>
            </a:schemeClr>
          </a:solidFill>
          <a:ln>
            <a:solidFill>
              <a:schemeClr val="tx2">
                <a:lumMod val="50000"/>
              </a:schemeClr>
            </a:solidFill>
          </a:ln>
        </p:spPr>
        <p:txBody>
          <a:bodyPr wrap="square" lIns="228600" tIns="118872" rIns="228600" bIns="118872">
            <a:spAutoFit/>
          </a:bodyPr>
          <a:lstStyle/>
          <a:p>
            <a:pPr marL="0" indent="0">
              <a:buNone/>
            </a:pPr>
            <a:r>
              <a:rPr lang="en-US" sz="2400" b="1" dirty="0"/>
              <a:t>Connected Data Strategy: </a:t>
            </a:r>
            <a:r>
              <a:rPr lang="en-US" sz="2400" i="1" dirty="0">
                <a:solidFill>
                  <a:schemeClr val="tx1">
                    <a:lumMod val="50000"/>
                  </a:schemeClr>
                </a:solidFill>
              </a:rPr>
              <a:t>An </a:t>
            </a:r>
            <a:r>
              <a:rPr lang="en-US" sz="2400" b="1" i="1" dirty="0">
                <a:solidFill>
                  <a:schemeClr val="tx1">
                    <a:lumMod val="50000"/>
                  </a:schemeClr>
                </a:solidFill>
              </a:rPr>
              <a:t>Enterprise Data Strategy </a:t>
            </a:r>
            <a:r>
              <a:rPr lang="en-US" sz="2400" i="1" dirty="0">
                <a:solidFill>
                  <a:schemeClr val="tx1">
                    <a:lumMod val="50000"/>
                  </a:schemeClr>
                </a:solidFill>
              </a:rPr>
              <a:t>pattern that brings </a:t>
            </a:r>
            <a:r>
              <a:rPr lang="en-US" sz="2400" b="1" i="1" dirty="0">
                <a:solidFill>
                  <a:schemeClr val="tx1">
                    <a:lumMod val="50000"/>
                  </a:schemeClr>
                </a:solidFill>
              </a:rPr>
              <a:t>focus</a:t>
            </a:r>
            <a:r>
              <a:rPr lang="en-US" sz="2400" i="1" dirty="0">
                <a:solidFill>
                  <a:schemeClr val="tx1">
                    <a:lumMod val="50000"/>
                  </a:schemeClr>
                </a:solidFill>
              </a:rPr>
              <a:t> to the business </a:t>
            </a:r>
            <a:r>
              <a:rPr lang="en-US" sz="2400" b="1" i="1" dirty="0">
                <a:solidFill>
                  <a:schemeClr val="tx1">
                    <a:lumMod val="50000"/>
                  </a:schemeClr>
                </a:solidFill>
              </a:rPr>
              <a:t>value</a:t>
            </a:r>
            <a:r>
              <a:rPr lang="en-US" sz="2400" i="1" dirty="0">
                <a:solidFill>
                  <a:schemeClr val="tx1">
                    <a:lumMod val="50000"/>
                  </a:schemeClr>
                </a:solidFill>
              </a:rPr>
              <a:t> of connecting disparate silos of data.</a:t>
            </a:r>
          </a:p>
        </p:txBody>
      </p:sp>
      <p:grpSp>
        <p:nvGrpSpPr>
          <p:cNvPr id="7" name="Group 242">
            <a:extLst>
              <a:ext uri="{FF2B5EF4-FFF2-40B4-BE49-F238E27FC236}">
                <a16:creationId xmlns:a16="http://schemas.microsoft.com/office/drawing/2014/main" id="{547235D0-4B26-E949-856D-892B7B0445BF}"/>
              </a:ext>
            </a:extLst>
          </p:cNvPr>
          <p:cNvGrpSpPr/>
          <p:nvPr/>
        </p:nvGrpSpPr>
        <p:grpSpPr>
          <a:xfrm>
            <a:off x="7017521" y="3017786"/>
            <a:ext cx="1943100" cy="1391445"/>
            <a:chOff x="3505200" y="4267200"/>
            <a:chExt cx="1676400" cy="1600200"/>
          </a:xfrm>
        </p:grpSpPr>
        <p:sp>
          <p:nvSpPr>
            <p:cNvPr id="8" name="Oval 7">
              <a:extLst>
                <a:ext uri="{FF2B5EF4-FFF2-40B4-BE49-F238E27FC236}">
                  <a16:creationId xmlns:a16="http://schemas.microsoft.com/office/drawing/2014/main" id="{1FC6C181-15C5-F94D-9E6D-ED4A690CF7B8}"/>
                </a:ext>
              </a:extLst>
            </p:cNvPr>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9" name="Oval 8">
              <a:extLst>
                <a:ext uri="{FF2B5EF4-FFF2-40B4-BE49-F238E27FC236}">
                  <a16:creationId xmlns:a16="http://schemas.microsoft.com/office/drawing/2014/main" id="{25935A67-0B5D-8A4F-A6C1-8FE37CF343C4}"/>
                </a:ext>
              </a:extLst>
            </p:cNvPr>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0" name="Oval 9">
              <a:extLst>
                <a:ext uri="{FF2B5EF4-FFF2-40B4-BE49-F238E27FC236}">
                  <a16:creationId xmlns:a16="http://schemas.microsoft.com/office/drawing/2014/main" id="{09968AEB-BF76-154F-85E3-CB3634837A32}"/>
                </a:ext>
              </a:extLst>
            </p:cNvPr>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1" name="Oval 10">
              <a:extLst>
                <a:ext uri="{FF2B5EF4-FFF2-40B4-BE49-F238E27FC236}">
                  <a16:creationId xmlns:a16="http://schemas.microsoft.com/office/drawing/2014/main" id="{6D175EE2-ED8C-A749-916D-D500387FA758}"/>
                </a:ext>
              </a:extLst>
            </p:cNvPr>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2" name="Oval 11">
              <a:extLst>
                <a:ext uri="{FF2B5EF4-FFF2-40B4-BE49-F238E27FC236}">
                  <a16:creationId xmlns:a16="http://schemas.microsoft.com/office/drawing/2014/main" id="{41672700-1E5C-824D-9713-22759A6BAC59}"/>
                </a:ext>
              </a:extLst>
            </p:cNvPr>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3" name="Oval 12">
              <a:extLst>
                <a:ext uri="{FF2B5EF4-FFF2-40B4-BE49-F238E27FC236}">
                  <a16:creationId xmlns:a16="http://schemas.microsoft.com/office/drawing/2014/main" id="{9BE3A0AD-76BF-EC46-A87F-61A46A61380D}"/>
                </a:ext>
              </a:extLst>
            </p:cNvPr>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4" name="Oval 13">
              <a:extLst>
                <a:ext uri="{FF2B5EF4-FFF2-40B4-BE49-F238E27FC236}">
                  <a16:creationId xmlns:a16="http://schemas.microsoft.com/office/drawing/2014/main" id="{D1BCCB21-F322-2947-AE25-87BC9BC43B63}"/>
                </a:ext>
              </a:extLst>
            </p:cNvPr>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5" name="Oval 14">
              <a:extLst>
                <a:ext uri="{FF2B5EF4-FFF2-40B4-BE49-F238E27FC236}">
                  <a16:creationId xmlns:a16="http://schemas.microsoft.com/office/drawing/2014/main" id="{0423F005-6BB5-DD4C-8F77-9CE61DE73302}"/>
                </a:ext>
              </a:extLst>
            </p:cNvPr>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6" name="Oval 15">
              <a:extLst>
                <a:ext uri="{FF2B5EF4-FFF2-40B4-BE49-F238E27FC236}">
                  <a16:creationId xmlns:a16="http://schemas.microsoft.com/office/drawing/2014/main" id="{2AFF4064-7016-1146-BD9F-ACB6F32B2C3E}"/>
                </a:ext>
              </a:extLst>
            </p:cNvPr>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cxnSp>
          <p:nvCxnSpPr>
            <p:cNvPr id="17" name="Straight Arrow Connector 16">
              <a:extLst>
                <a:ext uri="{FF2B5EF4-FFF2-40B4-BE49-F238E27FC236}">
                  <a16:creationId xmlns:a16="http://schemas.microsoft.com/office/drawing/2014/main" id="{6097B2A8-1AE9-FE4A-AF28-26036BC53BAF}"/>
                </a:ext>
              </a:extLst>
            </p:cNvPr>
            <p:cNvCxnSpPr>
              <a:stCxn id="15" idx="7"/>
              <a:endCxn id="8"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DBCBFE-F908-6D4B-BA79-3F685453C8F7}"/>
                </a:ext>
              </a:extLst>
            </p:cNvPr>
            <p:cNvCxnSpPr>
              <a:stCxn id="8" idx="6"/>
              <a:endCxn id="11"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D9F68ED-5C9D-0E4A-9FA4-3721C8A0649A}"/>
                </a:ext>
              </a:extLst>
            </p:cNvPr>
            <p:cNvCxnSpPr>
              <a:stCxn id="11" idx="3"/>
              <a:endCxn id="12"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88863B-F054-3440-8D43-551BDC90C986}"/>
                </a:ext>
              </a:extLst>
            </p:cNvPr>
            <p:cNvCxnSpPr>
              <a:stCxn id="12" idx="5"/>
              <a:endCxn id="16"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DBF2E79-5A43-B140-AB48-74113B555AAD}"/>
                </a:ext>
              </a:extLst>
            </p:cNvPr>
            <p:cNvCxnSpPr>
              <a:stCxn id="16" idx="2"/>
              <a:endCxn id="14"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C98E42B-F85C-614A-9148-6DB692197004}"/>
                </a:ext>
              </a:extLst>
            </p:cNvPr>
            <p:cNvCxnSpPr>
              <a:endCxn id="10"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DD1B625-4873-C44F-BB17-EC915BD465B9}"/>
                </a:ext>
              </a:extLst>
            </p:cNvPr>
            <p:cNvCxnSpPr>
              <a:stCxn id="10" idx="1"/>
              <a:endCxn id="9"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F1511A4-8BD8-8740-845E-89BBF33458DB}"/>
                </a:ext>
              </a:extLst>
            </p:cNvPr>
            <p:cNvCxnSpPr>
              <a:stCxn id="9" idx="3"/>
              <a:endCxn id="13"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075864E-3091-B04C-9DAC-2A22DB8FDAB8}"/>
                </a:ext>
              </a:extLst>
            </p:cNvPr>
            <p:cNvCxnSpPr>
              <a:stCxn id="15" idx="4"/>
              <a:endCxn id="13"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FCEE356-B77B-1B4C-87A7-CE0F78B21B51}"/>
                </a:ext>
              </a:extLst>
            </p:cNvPr>
            <p:cNvCxnSpPr>
              <a:stCxn id="10" idx="7"/>
              <a:endCxn id="8"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DAC539C-CA4A-0446-8F56-6EF1AE51D927}"/>
                </a:ext>
              </a:extLst>
            </p:cNvPr>
            <p:cNvCxnSpPr>
              <a:stCxn id="10" idx="3"/>
              <a:endCxn id="13"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921A4293-24F8-974A-BAE0-2C612C01071C}"/>
                </a:ext>
              </a:extLst>
            </p:cNvPr>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cxnSp>
          <p:nvCxnSpPr>
            <p:cNvPr id="29" name="Straight Arrow Connector 28">
              <a:extLst>
                <a:ext uri="{FF2B5EF4-FFF2-40B4-BE49-F238E27FC236}">
                  <a16:creationId xmlns:a16="http://schemas.microsoft.com/office/drawing/2014/main" id="{92A2EB11-CFE2-514A-B6FB-5F812EA111FB}"/>
                </a:ext>
              </a:extLst>
            </p:cNvPr>
            <p:cNvCxnSpPr>
              <a:stCxn id="28" idx="7"/>
              <a:endCxn id="10"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E811442D-E3EC-0941-BA90-0F038C336EE0}"/>
              </a:ext>
            </a:extLst>
          </p:cNvPr>
          <p:cNvSpPr txBox="1"/>
          <p:nvPr/>
        </p:nvSpPr>
        <p:spPr>
          <a:xfrm>
            <a:off x="7592009" y="4851974"/>
            <a:ext cx="1037465" cy="553998"/>
          </a:xfrm>
          <a:prstGeom prst="rect">
            <a:avLst/>
          </a:prstGeom>
          <a:noFill/>
        </p:spPr>
        <p:txBody>
          <a:bodyPr wrap="none" rtlCol="0">
            <a:spAutoFit/>
          </a:bodyPr>
          <a:lstStyle/>
          <a:p>
            <a:pPr algn="ctr" defTabSz="837901"/>
            <a:r>
              <a:rPr lang="en-US" sz="3000">
                <a:solidFill>
                  <a:srgbClr val="55565A"/>
                </a:solidFill>
                <a:latin typeface="Arial" panose="020B0604020202020204"/>
              </a:rPr>
              <a:t>$$$$</a:t>
            </a:r>
          </a:p>
        </p:txBody>
      </p:sp>
      <p:grpSp>
        <p:nvGrpSpPr>
          <p:cNvPr id="31" name="Group 30">
            <a:extLst>
              <a:ext uri="{FF2B5EF4-FFF2-40B4-BE49-F238E27FC236}">
                <a16:creationId xmlns:a16="http://schemas.microsoft.com/office/drawing/2014/main" id="{14505714-AE7C-3049-ABEE-2B86BACBE0F4}"/>
              </a:ext>
            </a:extLst>
          </p:cNvPr>
          <p:cNvGrpSpPr/>
          <p:nvPr/>
        </p:nvGrpSpPr>
        <p:grpSpPr>
          <a:xfrm>
            <a:off x="2193662" y="3150317"/>
            <a:ext cx="1943100" cy="1391445"/>
            <a:chOff x="2624424" y="2551628"/>
            <a:chExt cx="1943100" cy="1391445"/>
          </a:xfrm>
        </p:grpSpPr>
        <p:sp>
          <p:nvSpPr>
            <p:cNvPr id="32" name="Oval 31">
              <a:extLst>
                <a:ext uri="{FF2B5EF4-FFF2-40B4-BE49-F238E27FC236}">
                  <a16:creationId xmlns:a16="http://schemas.microsoft.com/office/drawing/2014/main" id="{46879441-D564-244B-A8A5-20CA5F95F3E0}"/>
                </a:ext>
              </a:extLst>
            </p:cNvPr>
            <p:cNvSpPr/>
            <p:nvPr/>
          </p:nvSpPr>
          <p:spPr bwMode="auto">
            <a:xfrm>
              <a:off x="3419329" y="2551628"/>
              <a:ext cx="264968" cy="198778"/>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3" name="Oval 32">
              <a:extLst>
                <a:ext uri="{FF2B5EF4-FFF2-40B4-BE49-F238E27FC236}">
                  <a16:creationId xmlns:a16="http://schemas.microsoft.com/office/drawing/2014/main" id="{5E13D5B1-8A0F-1B45-893E-E7E4860DB32D}"/>
                </a:ext>
              </a:extLst>
            </p:cNvPr>
            <p:cNvSpPr/>
            <p:nvPr/>
          </p:nvSpPr>
          <p:spPr bwMode="auto">
            <a:xfrm>
              <a:off x="3066038" y="2949184"/>
              <a:ext cx="264968" cy="198778"/>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4" name="Oval 33">
              <a:extLst>
                <a:ext uri="{FF2B5EF4-FFF2-40B4-BE49-F238E27FC236}">
                  <a16:creationId xmlns:a16="http://schemas.microsoft.com/office/drawing/2014/main" id="{4BB21D5C-E38E-CD40-A801-0B3E1E021376}"/>
                </a:ext>
              </a:extLst>
            </p:cNvPr>
            <p:cNvSpPr/>
            <p:nvPr/>
          </p:nvSpPr>
          <p:spPr bwMode="auto">
            <a:xfrm>
              <a:off x="3419329" y="3280480"/>
              <a:ext cx="264968" cy="198778"/>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5" name="Oval 34">
              <a:extLst>
                <a:ext uri="{FF2B5EF4-FFF2-40B4-BE49-F238E27FC236}">
                  <a16:creationId xmlns:a16="http://schemas.microsoft.com/office/drawing/2014/main" id="{737DADA9-FE68-2043-B808-2C7509478312}"/>
                </a:ext>
              </a:extLst>
            </p:cNvPr>
            <p:cNvSpPr/>
            <p:nvPr/>
          </p:nvSpPr>
          <p:spPr bwMode="auto">
            <a:xfrm>
              <a:off x="4037588" y="2750406"/>
              <a:ext cx="264968" cy="198778"/>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6" name="Oval 35">
              <a:extLst>
                <a:ext uri="{FF2B5EF4-FFF2-40B4-BE49-F238E27FC236}">
                  <a16:creationId xmlns:a16="http://schemas.microsoft.com/office/drawing/2014/main" id="{FC0DF5C6-5192-E640-BBD5-C54470F3E280}"/>
                </a:ext>
              </a:extLst>
            </p:cNvPr>
            <p:cNvSpPr/>
            <p:nvPr/>
          </p:nvSpPr>
          <p:spPr bwMode="auto">
            <a:xfrm>
              <a:off x="3949265" y="3147962"/>
              <a:ext cx="264968" cy="198778"/>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7" name="Oval 36">
              <a:extLst>
                <a:ext uri="{FF2B5EF4-FFF2-40B4-BE49-F238E27FC236}">
                  <a16:creationId xmlns:a16="http://schemas.microsoft.com/office/drawing/2014/main" id="{4872B3E5-E1D0-AD4B-94DD-E16D07C75F24}"/>
                </a:ext>
              </a:extLst>
            </p:cNvPr>
            <p:cNvSpPr/>
            <p:nvPr/>
          </p:nvSpPr>
          <p:spPr bwMode="auto">
            <a:xfrm>
              <a:off x="2712747" y="3412999"/>
              <a:ext cx="264968" cy="198778"/>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8" name="Oval 37">
              <a:extLst>
                <a:ext uri="{FF2B5EF4-FFF2-40B4-BE49-F238E27FC236}">
                  <a16:creationId xmlns:a16="http://schemas.microsoft.com/office/drawing/2014/main" id="{D099AEC7-3DF1-F94F-83B2-A8DCFC728654}"/>
                </a:ext>
              </a:extLst>
            </p:cNvPr>
            <p:cNvSpPr/>
            <p:nvPr/>
          </p:nvSpPr>
          <p:spPr bwMode="auto">
            <a:xfrm>
              <a:off x="3684297" y="3611777"/>
              <a:ext cx="264968" cy="198778"/>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9" name="Oval 38">
              <a:extLst>
                <a:ext uri="{FF2B5EF4-FFF2-40B4-BE49-F238E27FC236}">
                  <a16:creationId xmlns:a16="http://schemas.microsoft.com/office/drawing/2014/main" id="{78DB4062-E6FF-C641-81C1-25F4C4A03828}"/>
                </a:ext>
              </a:extLst>
            </p:cNvPr>
            <p:cNvSpPr/>
            <p:nvPr/>
          </p:nvSpPr>
          <p:spPr bwMode="auto">
            <a:xfrm>
              <a:off x="2624424" y="2816665"/>
              <a:ext cx="264968" cy="198778"/>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40" name="Oval 39">
              <a:extLst>
                <a:ext uri="{FF2B5EF4-FFF2-40B4-BE49-F238E27FC236}">
                  <a16:creationId xmlns:a16="http://schemas.microsoft.com/office/drawing/2014/main" id="{C46CD839-70CE-C74B-9293-68C5898728F8}"/>
                </a:ext>
              </a:extLst>
            </p:cNvPr>
            <p:cNvSpPr/>
            <p:nvPr/>
          </p:nvSpPr>
          <p:spPr bwMode="auto">
            <a:xfrm>
              <a:off x="4302556" y="3479258"/>
              <a:ext cx="264968" cy="198778"/>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41" name="Oval 40">
              <a:extLst>
                <a:ext uri="{FF2B5EF4-FFF2-40B4-BE49-F238E27FC236}">
                  <a16:creationId xmlns:a16="http://schemas.microsoft.com/office/drawing/2014/main" id="{C1F9408A-A292-144B-BCCA-F9810D18F4F7}"/>
                </a:ext>
              </a:extLst>
            </p:cNvPr>
            <p:cNvSpPr/>
            <p:nvPr/>
          </p:nvSpPr>
          <p:spPr bwMode="auto">
            <a:xfrm>
              <a:off x="3154360" y="3744295"/>
              <a:ext cx="264968" cy="198778"/>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grpSp>
      <p:sp>
        <p:nvSpPr>
          <p:cNvPr id="42" name="TextBox 41">
            <a:extLst>
              <a:ext uri="{FF2B5EF4-FFF2-40B4-BE49-F238E27FC236}">
                <a16:creationId xmlns:a16="http://schemas.microsoft.com/office/drawing/2014/main" id="{DFAB5D80-85A4-5C46-9747-81491FFAB3B1}"/>
              </a:ext>
            </a:extLst>
          </p:cNvPr>
          <p:cNvSpPr txBox="1"/>
          <p:nvPr/>
        </p:nvSpPr>
        <p:spPr>
          <a:xfrm>
            <a:off x="2850473" y="4851973"/>
            <a:ext cx="397866" cy="553998"/>
          </a:xfrm>
          <a:prstGeom prst="rect">
            <a:avLst/>
          </a:prstGeom>
          <a:noFill/>
        </p:spPr>
        <p:txBody>
          <a:bodyPr wrap="none" rtlCol="0">
            <a:spAutoFit/>
          </a:bodyPr>
          <a:lstStyle/>
          <a:p>
            <a:pPr algn="ctr" defTabSz="837901"/>
            <a:r>
              <a:rPr lang="en-US" sz="3000">
                <a:solidFill>
                  <a:srgbClr val="55565A"/>
                </a:solidFill>
                <a:latin typeface="Arial" panose="020B0604020202020204"/>
              </a:rPr>
              <a:t>$</a:t>
            </a:r>
          </a:p>
        </p:txBody>
      </p:sp>
      <p:sp>
        <p:nvSpPr>
          <p:cNvPr id="43" name="TextBox 42">
            <a:extLst>
              <a:ext uri="{FF2B5EF4-FFF2-40B4-BE49-F238E27FC236}">
                <a16:creationId xmlns:a16="http://schemas.microsoft.com/office/drawing/2014/main" id="{EA59D2C6-A7B8-6F41-A76D-57D67B1B8FA3}"/>
              </a:ext>
            </a:extLst>
          </p:cNvPr>
          <p:cNvSpPr txBox="1"/>
          <p:nvPr/>
        </p:nvSpPr>
        <p:spPr>
          <a:xfrm>
            <a:off x="2302438" y="5627629"/>
            <a:ext cx="1370440" cy="346120"/>
          </a:xfrm>
          <a:prstGeom prst="rect">
            <a:avLst/>
          </a:prstGeom>
          <a:noFill/>
        </p:spPr>
        <p:txBody>
          <a:bodyPr wrap="none" rtlCol="0">
            <a:spAutoFit/>
          </a:bodyPr>
          <a:lstStyle/>
          <a:p>
            <a:pPr algn="ctr" defTabSz="837901"/>
            <a:r>
              <a:rPr lang="en-US" sz="1649">
                <a:solidFill>
                  <a:srgbClr val="FFFFFF">
                    <a:lumMod val="50000"/>
                  </a:srgbClr>
                </a:solidFill>
                <a:latin typeface="Arial" panose="020B0604020202020204"/>
              </a:rPr>
              <a:t>Lower Value</a:t>
            </a:r>
          </a:p>
        </p:txBody>
      </p:sp>
      <p:sp>
        <p:nvSpPr>
          <p:cNvPr id="44" name="TextBox 43">
            <a:extLst>
              <a:ext uri="{FF2B5EF4-FFF2-40B4-BE49-F238E27FC236}">
                <a16:creationId xmlns:a16="http://schemas.microsoft.com/office/drawing/2014/main" id="{22EF4592-94DD-C245-A2B3-C3105BD2139E}"/>
              </a:ext>
            </a:extLst>
          </p:cNvPr>
          <p:cNvSpPr txBox="1"/>
          <p:nvPr/>
        </p:nvSpPr>
        <p:spPr>
          <a:xfrm>
            <a:off x="7414973" y="5627629"/>
            <a:ext cx="1416926" cy="346120"/>
          </a:xfrm>
          <a:prstGeom prst="rect">
            <a:avLst/>
          </a:prstGeom>
          <a:noFill/>
        </p:spPr>
        <p:txBody>
          <a:bodyPr wrap="none" rtlCol="0">
            <a:spAutoFit/>
          </a:bodyPr>
          <a:lstStyle/>
          <a:p>
            <a:pPr algn="ctr" defTabSz="837901"/>
            <a:r>
              <a:rPr lang="en-US" sz="1649">
                <a:solidFill>
                  <a:srgbClr val="FFFFFF">
                    <a:lumMod val="50000"/>
                  </a:srgbClr>
                </a:solidFill>
                <a:latin typeface="Arial" panose="020B0604020202020204"/>
              </a:rPr>
              <a:t>Higher Value</a:t>
            </a:r>
          </a:p>
        </p:txBody>
      </p:sp>
      <p:sp>
        <p:nvSpPr>
          <p:cNvPr id="83" name="TextBox 82">
            <a:extLst>
              <a:ext uri="{FF2B5EF4-FFF2-40B4-BE49-F238E27FC236}">
                <a16:creationId xmlns:a16="http://schemas.microsoft.com/office/drawing/2014/main" id="{52470ACC-1CF7-0D47-9C73-DDF2530E5B08}"/>
              </a:ext>
            </a:extLst>
          </p:cNvPr>
          <p:cNvSpPr txBox="1"/>
          <p:nvPr/>
        </p:nvSpPr>
        <p:spPr>
          <a:xfrm>
            <a:off x="4004278" y="4581806"/>
            <a:ext cx="2829299" cy="830997"/>
          </a:xfrm>
          <a:prstGeom prst="rect">
            <a:avLst/>
          </a:prstGeom>
          <a:noFill/>
        </p:spPr>
        <p:txBody>
          <a:bodyPr wrap="square" rtlCol="0">
            <a:spAutoFit/>
          </a:bodyPr>
          <a:lstStyle/>
          <a:p>
            <a:pPr algn="ctr"/>
            <a:r>
              <a:rPr lang="en-US" sz="2400" b="1" dirty="0">
                <a:solidFill>
                  <a:schemeClr val="accent1"/>
                </a:solidFill>
              </a:rPr>
              <a:t>How much value?</a:t>
            </a:r>
          </a:p>
          <a:p>
            <a:pPr algn="ctr"/>
            <a:r>
              <a:rPr lang="en-US" sz="2400" b="1" dirty="0">
                <a:solidFill>
                  <a:schemeClr val="accent1"/>
                </a:solidFill>
              </a:rPr>
              <a:t>At what cost?</a:t>
            </a:r>
          </a:p>
        </p:txBody>
      </p:sp>
    </p:spTree>
    <p:extLst>
      <p:ext uri="{BB962C8B-B14F-4D97-AF65-F5344CB8AC3E}">
        <p14:creationId xmlns:p14="http://schemas.microsoft.com/office/powerpoint/2010/main" val="246622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5CA6-1D8C-F747-88DC-F65BE06F18D4}"/>
              </a:ext>
            </a:extLst>
          </p:cNvPr>
          <p:cNvSpPr>
            <a:spLocks noGrp="1"/>
          </p:cNvSpPr>
          <p:nvPr>
            <p:ph type="title"/>
          </p:nvPr>
        </p:nvSpPr>
        <p:spPr>
          <a:xfrm>
            <a:off x="838200" y="365126"/>
            <a:ext cx="10852230" cy="692494"/>
          </a:xfrm>
        </p:spPr>
        <p:txBody>
          <a:bodyPr>
            <a:normAutofit fontScale="90000"/>
          </a:bodyPr>
          <a:lstStyle/>
          <a:p>
            <a:r>
              <a:rPr lang="en-US" dirty="0"/>
              <a:t>Goal: Objective Weighing of Pros and Cons</a:t>
            </a:r>
          </a:p>
        </p:txBody>
      </p:sp>
      <p:sp>
        <p:nvSpPr>
          <p:cNvPr id="3" name="Content Placeholder 2">
            <a:extLst>
              <a:ext uri="{FF2B5EF4-FFF2-40B4-BE49-F238E27FC236}">
                <a16:creationId xmlns:a16="http://schemas.microsoft.com/office/drawing/2014/main" id="{2A20C36B-1675-FF4F-8C33-C856C4794711}"/>
              </a:ext>
            </a:extLst>
          </p:cNvPr>
          <p:cNvSpPr>
            <a:spLocks noGrp="1"/>
          </p:cNvSpPr>
          <p:nvPr>
            <p:ph idx="1"/>
          </p:nvPr>
        </p:nvSpPr>
        <p:spPr>
          <a:xfrm>
            <a:off x="597271" y="4836780"/>
            <a:ext cx="8013329" cy="1633500"/>
          </a:xfrm>
        </p:spPr>
        <p:txBody>
          <a:bodyPr vert="horz" lIns="0" tIns="0" rIns="0" bIns="0" rtlCol="0" anchor="t">
            <a:noAutofit/>
          </a:bodyPr>
          <a:lstStyle/>
          <a:p>
            <a:pPr marL="0" indent="-342900">
              <a:lnSpc>
                <a:spcPct val="100000"/>
              </a:lnSpc>
              <a:spcBef>
                <a:spcPts val="0"/>
              </a:spcBef>
              <a:spcAft>
                <a:spcPts val="400"/>
              </a:spcAft>
              <a:buFont typeface="Arial" panose="020B0604020202020204" pitchFamily="34" charset="0"/>
              <a:buChar char="•"/>
            </a:pPr>
            <a:r>
              <a:rPr lang="en-US" sz="1800" dirty="0"/>
              <a:t>We are starting to learn the benefits of connected data: Customer 360</a:t>
            </a:r>
          </a:p>
          <a:p>
            <a:pPr marL="0" indent="-342900">
              <a:lnSpc>
                <a:spcPct val="100000"/>
              </a:lnSpc>
              <a:spcBef>
                <a:spcPts val="0"/>
              </a:spcBef>
              <a:spcAft>
                <a:spcPts val="400"/>
              </a:spcAft>
              <a:buFont typeface="Arial" panose="020B0604020202020204" pitchFamily="34" charset="0"/>
              <a:buChar char="•"/>
            </a:pPr>
            <a:r>
              <a:rPr lang="en-US" sz="1800" dirty="0"/>
              <a:t>It takes time and effort to create high-quality connected data</a:t>
            </a:r>
          </a:p>
          <a:p>
            <a:pPr marL="0" indent="-342900">
              <a:lnSpc>
                <a:spcPct val="100000"/>
              </a:lnSpc>
              <a:spcBef>
                <a:spcPts val="0"/>
              </a:spcBef>
              <a:spcAft>
                <a:spcPts val="400"/>
              </a:spcAft>
              <a:buFont typeface="Arial" panose="020B0604020202020204" pitchFamily="34" charset="0"/>
              <a:buChar char="•"/>
            </a:pPr>
            <a:r>
              <a:rPr lang="en-US" sz="1800" dirty="0"/>
              <a:t>Can we objectively measure each of the pros and cons?</a:t>
            </a:r>
          </a:p>
          <a:p>
            <a:pPr marL="0" indent="-342900">
              <a:lnSpc>
                <a:spcPct val="100000"/>
              </a:lnSpc>
              <a:spcBef>
                <a:spcPts val="0"/>
              </a:spcBef>
              <a:spcAft>
                <a:spcPts val="400"/>
              </a:spcAft>
              <a:buFont typeface="Arial" panose="020B0604020202020204" pitchFamily="34" charset="0"/>
              <a:buChar char="•"/>
            </a:pPr>
            <a:r>
              <a:rPr lang="en-US" sz="1800" b="1" dirty="0"/>
              <a:t>What is the value of “new insights?”</a:t>
            </a:r>
          </a:p>
          <a:p>
            <a:pPr marL="0" indent="-342900">
              <a:lnSpc>
                <a:spcPct val="100000"/>
              </a:lnSpc>
              <a:spcBef>
                <a:spcPts val="0"/>
              </a:spcBef>
              <a:spcAft>
                <a:spcPts val="400"/>
              </a:spcAft>
              <a:buFont typeface="Arial" panose="020B0604020202020204" pitchFamily="34" charset="0"/>
              <a:buChar char="•"/>
            </a:pPr>
            <a:r>
              <a:rPr lang="en-US" sz="1800" dirty="0">
                <a:cs typeface="Arial" panose="020B0604020202020204"/>
              </a:rPr>
              <a:t>How is our decision making driven by what is easy to measure?</a:t>
            </a:r>
          </a:p>
        </p:txBody>
      </p:sp>
      <p:sp>
        <p:nvSpPr>
          <p:cNvPr id="5" name="Slide Number Placeholder 4">
            <a:extLst>
              <a:ext uri="{FF2B5EF4-FFF2-40B4-BE49-F238E27FC236}">
                <a16:creationId xmlns:a16="http://schemas.microsoft.com/office/drawing/2014/main" id="{945C059A-A72C-AB4B-8F3A-15852086BAD8}"/>
              </a:ext>
            </a:extLst>
          </p:cNvPr>
          <p:cNvSpPr>
            <a:spLocks noGrp="1"/>
          </p:cNvSpPr>
          <p:nvPr>
            <p:ph type="sldNum" sz="quarter" idx="12"/>
          </p:nvPr>
        </p:nvSpPr>
        <p:spPr/>
        <p:txBody>
          <a:bodyPr/>
          <a:lstStyle/>
          <a:p>
            <a:fld id="{3310D8EA-3107-4873-B9AB-DD7D3E79053A}" type="slidenum">
              <a:rPr lang="en-US" smtClean="0"/>
              <a:t>37</a:t>
            </a:fld>
            <a:endParaRPr lang="en-US"/>
          </a:p>
        </p:txBody>
      </p:sp>
      <p:sp>
        <p:nvSpPr>
          <p:cNvPr id="6" name="Right Brace 5">
            <a:extLst>
              <a:ext uri="{FF2B5EF4-FFF2-40B4-BE49-F238E27FC236}">
                <a16:creationId xmlns:a16="http://schemas.microsoft.com/office/drawing/2014/main" id="{539AF7E0-05DA-E046-9D65-DE4A2835D537}"/>
              </a:ext>
            </a:extLst>
          </p:cNvPr>
          <p:cNvSpPr/>
          <p:nvPr/>
        </p:nvSpPr>
        <p:spPr>
          <a:xfrm>
            <a:off x="9404973" y="1354237"/>
            <a:ext cx="383060" cy="1456154"/>
          </a:xfrm>
          <a:prstGeom prst="rightBrac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1FBD570-0676-214F-BC79-508469DA61CE}"/>
              </a:ext>
            </a:extLst>
          </p:cNvPr>
          <p:cNvSpPr txBox="1"/>
          <p:nvPr/>
        </p:nvSpPr>
        <p:spPr>
          <a:xfrm>
            <a:off x="9868313" y="1889563"/>
            <a:ext cx="1915909" cy="413011"/>
          </a:xfrm>
          <a:prstGeom prst="rect">
            <a:avLst/>
          </a:prstGeom>
          <a:noFill/>
        </p:spPr>
        <p:txBody>
          <a:bodyPr wrap="none" rtlCol="0">
            <a:spAutoFit/>
          </a:bodyPr>
          <a:lstStyle/>
          <a:p>
            <a:r>
              <a:rPr lang="en-US"/>
              <a:t>Easy to measure</a:t>
            </a:r>
          </a:p>
        </p:txBody>
      </p:sp>
      <p:grpSp>
        <p:nvGrpSpPr>
          <p:cNvPr id="46" name="Group 45">
            <a:extLst>
              <a:ext uri="{FF2B5EF4-FFF2-40B4-BE49-F238E27FC236}">
                <a16:creationId xmlns:a16="http://schemas.microsoft.com/office/drawing/2014/main" id="{7F402726-17E2-EB42-ACEC-3406874060AF}"/>
              </a:ext>
            </a:extLst>
          </p:cNvPr>
          <p:cNvGrpSpPr/>
          <p:nvPr/>
        </p:nvGrpSpPr>
        <p:grpSpPr>
          <a:xfrm>
            <a:off x="2755900" y="1376176"/>
            <a:ext cx="6680200" cy="3368330"/>
            <a:chOff x="2682793" y="1389421"/>
            <a:chExt cx="6680200" cy="3368330"/>
          </a:xfrm>
        </p:grpSpPr>
        <p:pic>
          <p:nvPicPr>
            <p:cNvPr id="41" name="Picture 40">
              <a:extLst>
                <a:ext uri="{FF2B5EF4-FFF2-40B4-BE49-F238E27FC236}">
                  <a16:creationId xmlns:a16="http://schemas.microsoft.com/office/drawing/2014/main" id="{49C50A8D-80E2-5546-ACFF-9C41C032E2E4}"/>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2682793" y="2840051"/>
              <a:ext cx="6680200" cy="1917700"/>
            </a:xfrm>
            <a:prstGeom prst="rect">
              <a:avLst/>
            </a:prstGeom>
          </p:spPr>
        </p:pic>
        <p:sp>
          <p:nvSpPr>
            <p:cNvPr id="32" name="Rectangle 31">
              <a:extLst>
                <a:ext uri="{FF2B5EF4-FFF2-40B4-BE49-F238E27FC236}">
                  <a16:creationId xmlns:a16="http://schemas.microsoft.com/office/drawing/2014/main" id="{D76C133A-1FEB-DD49-B800-5F4B04276896}"/>
                </a:ext>
              </a:extLst>
            </p:cNvPr>
            <p:cNvSpPr/>
            <p:nvPr/>
          </p:nvSpPr>
          <p:spPr>
            <a:xfrm>
              <a:off x="2897902" y="2988894"/>
              <a:ext cx="1908999" cy="48292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Member Journey</a:t>
              </a:r>
            </a:p>
          </p:txBody>
        </p:sp>
        <p:sp>
          <p:nvSpPr>
            <p:cNvPr id="35" name="Rectangle 34">
              <a:extLst>
                <a:ext uri="{FF2B5EF4-FFF2-40B4-BE49-F238E27FC236}">
                  <a16:creationId xmlns:a16="http://schemas.microsoft.com/office/drawing/2014/main" id="{EA2748ED-DBE0-1E44-B9F9-66C7EA7D16E4}"/>
                </a:ext>
              </a:extLst>
            </p:cNvPr>
            <p:cNvSpPr/>
            <p:nvPr/>
          </p:nvSpPr>
          <p:spPr>
            <a:xfrm>
              <a:off x="2897903" y="2443083"/>
              <a:ext cx="1908999" cy="545811"/>
            </a:xfrm>
            <a:prstGeom prst="rect">
              <a:avLst/>
            </a:prstGeom>
            <a:solidFill>
              <a:schemeClr val="accent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Data Science</a:t>
              </a:r>
            </a:p>
            <a:p>
              <a:pPr algn="ctr"/>
              <a:r>
                <a:rPr lang="en-US" sz="1400"/>
                <a:t>Productivity</a:t>
              </a:r>
            </a:p>
          </p:txBody>
        </p:sp>
        <p:sp>
          <p:nvSpPr>
            <p:cNvPr id="36" name="Rectangle 35">
              <a:extLst>
                <a:ext uri="{FF2B5EF4-FFF2-40B4-BE49-F238E27FC236}">
                  <a16:creationId xmlns:a16="http://schemas.microsoft.com/office/drawing/2014/main" id="{1E50CF46-14F1-A44C-8F29-48DE96901A18}"/>
                </a:ext>
              </a:extLst>
            </p:cNvPr>
            <p:cNvSpPr/>
            <p:nvPr/>
          </p:nvSpPr>
          <p:spPr>
            <a:xfrm>
              <a:off x="2897902" y="1960192"/>
              <a:ext cx="1909000" cy="488504"/>
            </a:xfrm>
            <a:prstGeom prst="rect">
              <a:avLst/>
            </a:prstGeom>
            <a:solidFill>
              <a:schemeClr val="accent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New Insights</a:t>
              </a:r>
            </a:p>
          </p:txBody>
        </p:sp>
        <p:sp>
          <p:nvSpPr>
            <p:cNvPr id="43" name="Rectangle 42">
              <a:extLst>
                <a:ext uri="{FF2B5EF4-FFF2-40B4-BE49-F238E27FC236}">
                  <a16:creationId xmlns:a16="http://schemas.microsoft.com/office/drawing/2014/main" id="{BDBE3028-4C89-9A41-8949-D80B4471FFF4}"/>
                </a:ext>
              </a:extLst>
            </p:cNvPr>
            <p:cNvSpPr/>
            <p:nvPr/>
          </p:nvSpPr>
          <p:spPr>
            <a:xfrm>
              <a:off x="7192110" y="2352286"/>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CDC Cost</a:t>
              </a:r>
            </a:p>
          </p:txBody>
        </p:sp>
        <p:sp>
          <p:nvSpPr>
            <p:cNvPr id="44" name="Rectangle 43">
              <a:extLst>
                <a:ext uri="{FF2B5EF4-FFF2-40B4-BE49-F238E27FC236}">
                  <a16:creationId xmlns:a16="http://schemas.microsoft.com/office/drawing/2014/main" id="{B6C10B50-AB61-0E4B-97E4-E6942A7D474B}"/>
                </a:ext>
              </a:extLst>
            </p:cNvPr>
            <p:cNvSpPr/>
            <p:nvPr/>
          </p:nvSpPr>
          <p:spPr>
            <a:xfrm>
              <a:off x="7192110" y="1870965"/>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rPr>
                <a:t>Kafka  Streaming Cost</a:t>
              </a:r>
            </a:p>
          </p:txBody>
        </p:sp>
        <p:sp>
          <p:nvSpPr>
            <p:cNvPr id="45" name="Rectangle 44">
              <a:extLst>
                <a:ext uri="{FF2B5EF4-FFF2-40B4-BE49-F238E27FC236}">
                  <a16:creationId xmlns:a16="http://schemas.microsoft.com/office/drawing/2014/main" id="{2E8B949C-0E39-C24B-80E1-83C15B771353}"/>
                </a:ext>
              </a:extLst>
            </p:cNvPr>
            <p:cNvSpPr/>
            <p:nvPr/>
          </p:nvSpPr>
          <p:spPr>
            <a:xfrm>
              <a:off x="7192110" y="1389421"/>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Graph Cost</a:t>
              </a:r>
            </a:p>
          </p:txBody>
        </p:sp>
        <p:sp>
          <p:nvSpPr>
            <p:cNvPr id="47" name="Rectangle 46">
              <a:extLst>
                <a:ext uri="{FF2B5EF4-FFF2-40B4-BE49-F238E27FC236}">
                  <a16:creationId xmlns:a16="http://schemas.microsoft.com/office/drawing/2014/main" id="{FE6DCA0D-62D5-6E45-8A91-1F6A546D3653}"/>
                </a:ext>
              </a:extLst>
            </p:cNvPr>
            <p:cNvSpPr/>
            <p:nvPr/>
          </p:nvSpPr>
          <p:spPr>
            <a:xfrm>
              <a:off x="2944202" y="3564093"/>
              <a:ext cx="1909000" cy="393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rPr>
                <a:t>Pros</a:t>
              </a:r>
            </a:p>
          </p:txBody>
        </p:sp>
        <p:sp>
          <p:nvSpPr>
            <p:cNvPr id="48" name="Rectangle 47">
              <a:extLst>
                <a:ext uri="{FF2B5EF4-FFF2-40B4-BE49-F238E27FC236}">
                  <a16:creationId xmlns:a16="http://schemas.microsoft.com/office/drawing/2014/main" id="{D2C6AA75-3383-5341-A3A1-241D06674A68}"/>
                </a:ext>
              </a:extLst>
            </p:cNvPr>
            <p:cNvSpPr/>
            <p:nvPr/>
          </p:nvSpPr>
          <p:spPr>
            <a:xfrm>
              <a:off x="7241882" y="2934173"/>
              <a:ext cx="1909000" cy="393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rPr>
                <a:t>Cons</a:t>
              </a:r>
            </a:p>
          </p:txBody>
        </p:sp>
      </p:grpSp>
      <p:sp>
        <p:nvSpPr>
          <p:cNvPr id="10" name="TextBox 9">
            <a:extLst>
              <a:ext uri="{FF2B5EF4-FFF2-40B4-BE49-F238E27FC236}">
                <a16:creationId xmlns:a16="http://schemas.microsoft.com/office/drawing/2014/main" id="{C3DCFC7B-AFA7-C244-A430-8F49A3194046}"/>
              </a:ext>
            </a:extLst>
          </p:cNvPr>
          <p:cNvSpPr txBox="1"/>
          <p:nvPr/>
        </p:nvSpPr>
        <p:spPr>
          <a:xfrm>
            <a:off x="484891" y="2245172"/>
            <a:ext cx="1903085" cy="369332"/>
          </a:xfrm>
          <a:prstGeom prst="rect">
            <a:avLst/>
          </a:prstGeom>
          <a:noFill/>
        </p:spPr>
        <p:txBody>
          <a:bodyPr wrap="none" rtlCol="0">
            <a:spAutoFit/>
          </a:bodyPr>
          <a:lstStyle/>
          <a:p>
            <a:r>
              <a:rPr lang="en-US" dirty="0"/>
              <a:t>Hard to measure</a:t>
            </a:r>
          </a:p>
        </p:txBody>
      </p:sp>
      <p:sp>
        <p:nvSpPr>
          <p:cNvPr id="49" name="Right Brace 48">
            <a:extLst>
              <a:ext uri="{FF2B5EF4-FFF2-40B4-BE49-F238E27FC236}">
                <a16:creationId xmlns:a16="http://schemas.microsoft.com/office/drawing/2014/main" id="{4BAC81C1-39C4-6149-8D20-ED274EBDAA26}"/>
              </a:ext>
            </a:extLst>
          </p:cNvPr>
          <p:cNvSpPr/>
          <p:nvPr/>
        </p:nvSpPr>
        <p:spPr>
          <a:xfrm rot="10800000">
            <a:off x="2468257" y="1967175"/>
            <a:ext cx="381794" cy="1008474"/>
          </a:xfrm>
          <a:prstGeom prst="rightBrac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68978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292A-EB76-AD4B-9349-7A707ACC838F}"/>
              </a:ext>
            </a:extLst>
          </p:cNvPr>
          <p:cNvSpPr>
            <a:spLocks noGrp="1"/>
          </p:cNvSpPr>
          <p:nvPr>
            <p:ph type="title"/>
          </p:nvPr>
        </p:nvSpPr>
        <p:spPr/>
        <p:txBody>
          <a:bodyPr>
            <a:normAutofit fontScale="90000"/>
          </a:bodyPr>
          <a:lstStyle/>
          <a:p>
            <a:r>
              <a:rPr lang="en-US" dirty="0"/>
              <a:t>Causal Loop Diagram</a:t>
            </a:r>
          </a:p>
        </p:txBody>
      </p:sp>
      <p:sp>
        <p:nvSpPr>
          <p:cNvPr id="3" name="Content Placeholder 2">
            <a:extLst>
              <a:ext uri="{FF2B5EF4-FFF2-40B4-BE49-F238E27FC236}">
                <a16:creationId xmlns:a16="http://schemas.microsoft.com/office/drawing/2014/main" id="{85E4F13B-317F-F44C-8E83-5FCC9D1522BC}"/>
              </a:ext>
            </a:extLst>
          </p:cNvPr>
          <p:cNvSpPr>
            <a:spLocks noGrp="1"/>
          </p:cNvSpPr>
          <p:nvPr>
            <p:ph idx="1"/>
          </p:nvPr>
        </p:nvSpPr>
        <p:spPr>
          <a:xfrm>
            <a:off x="838200" y="5784685"/>
            <a:ext cx="10515600" cy="392277"/>
          </a:xfrm>
        </p:spPr>
        <p:txBody>
          <a:bodyPr>
            <a:normAutofit fontScale="92500" lnSpcReduction="20000"/>
          </a:bodyPr>
          <a:lstStyle/>
          <a:p>
            <a:r>
              <a:rPr lang="en-US" dirty="0"/>
              <a:t>Assumption: Higher NPS promotes higher market share</a:t>
            </a:r>
          </a:p>
        </p:txBody>
      </p:sp>
      <p:sp>
        <p:nvSpPr>
          <p:cNvPr id="5" name="Slide Number Placeholder 4">
            <a:extLst>
              <a:ext uri="{FF2B5EF4-FFF2-40B4-BE49-F238E27FC236}">
                <a16:creationId xmlns:a16="http://schemas.microsoft.com/office/drawing/2014/main" id="{DB455E7A-AA16-B841-A7F1-15B1CCC9026D}"/>
              </a:ext>
            </a:extLst>
          </p:cNvPr>
          <p:cNvSpPr>
            <a:spLocks noGrp="1"/>
          </p:cNvSpPr>
          <p:nvPr>
            <p:ph type="sldNum" sz="quarter" idx="12"/>
          </p:nvPr>
        </p:nvSpPr>
        <p:spPr/>
        <p:txBody>
          <a:bodyPr/>
          <a:lstStyle/>
          <a:p>
            <a:fld id="{7269E411-7D29-FF41-8363-58C7F0B695CE}" type="slidenum">
              <a:rPr lang="en-US" smtClean="0"/>
              <a:t>38</a:t>
            </a:fld>
            <a:endParaRPr lang="en-US"/>
          </a:p>
        </p:txBody>
      </p:sp>
      <p:sp>
        <p:nvSpPr>
          <p:cNvPr id="6" name="Oval 5">
            <a:extLst>
              <a:ext uri="{FF2B5EF4-FFF2-40B4-BE49-F238E27FC236}">
                <a16:creationId xmlns:a16="http://schemas.microsoft.com/office/drawing/2014/main" id="{3B73ABF1-121C-B04B-A526-C0425DB650D5}"/>
              </a:ext>
            </a:extLst>
          </p:cNvPr>
          <p:cNvSpPr/>
          <p:nvPr/>
        </p:nvSpPr>
        <p:spPr>
          <a:xfrm>
            <a:off x="4472795" y="3120434"/>
            <a:ext cx="14638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 NPS</a:t>
            </a:r>
          </a:p>
        </p:txBody>
      </p:sp>
      <p:sp>
        <p:nvSpPr>
          <p:cNvPr id="7" name="TextBox 6">
            <a:extLst>
              <a:ext uri="{FF2B5EF4-FFF2-40B4-BE49-F238E27FC236}">
                <a16:creationId xmlns:a16="http://schemas.microsoft.com/office/drawing/2014/main" id="{5F96C6AB-25EA-9F48-AB94-2239BB249462}"/>
              </a:ext>
            </a:extLst>
          </p:cNvPr>
          <p:cNvSpPr txBox="1"/>
          <p:nvPr/>
        </p:nvSpPr>
        <p:spPr>
          <a:xfrm>
            <a:off x="702384" y="1212040"/>
            <a:ext cx="5650329" cy="369332"/>
          </a:xfrm>
          <a:prstGeom prst="rect">
            <a:avLst/>
          </a:prstGeom>
          <a:noFill/>
        </p:spPr>
        <p:txBody>
          <a:bodyPr wrap="none" rtlCol="0">
            <a:spAutoFit/>
          </a:bodyPr>
          <a:lstStyle/>
          <a:p>
            <a:r>
              <a:rPr lang="en-US" dirty="0"/>
              <a:t>NPS = Net Promoter Score – how happy are our customers</a:t>
            </a:r>
          </a:p>
        </p:txBody>
      </p:sp>
      <p:sp>
        <p:nvSpPr>
          <p:cNvPr id="8" name="Oval 7">
            <a:extLst>
              <a:ext uri="{FF2B5EF4-FFF2-40B4-BE49-F238E27FC236}">
                <a16:creationId xmlns:a16="http://schemas.microsoft.com/office/drawing/2014/main" id="{6EA23AA2-7CCE-ED44-A689-B608969F8AC5}"/>
              </a:ext>
            </a:extLst>
          </p:cNvPr>
          <p:cNvSpPr/>
          <p:nvPr/>
        </p:nvSpPr>
        <p:spPr>
          <a:xfrm>
            <a:off x="4594058" y="1623868"/>
            <a:ext cx="1675438" cy="771717"/>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Right Answers</a:t>
            </a:r>
          </a:p>
        </p:txBody>
      </p:sp>
      <p:sp>
        <p:nvSpPr>
          <p:cNvPr id="10" name="TextBox 9">
            <a:extLst>
              <a:ext uri="{FF2B5EF4-FFF2-40B4-BE49-F238E27FC236}">
                <a16:creationId xmlns:a16="http://schemas.microsoft.com/office/drawing/2014/main" id="{2035C090-44E8-9044-9261-DA9D3E26445C}"/>
              </a:ext>
            </a:extLst>
          </p:cNvPr>
          <p:cNvSpPr txBox="1"/>
          <p:nvPr/>
        </p:nvSpPr>
        <p:spPr>
          <a:xfrm>
            <a:off x="3141240" y="2405269"/>
            <a:ext cx="1060098" cy="369332"/>
          </a:xfrm>
          <a:prstGeom prst="rect">
            <a:avLst/>
          </a:prstGeom>
          <a:noFill/>
        </p:spPr>
        <p:txBody>
          <a:bodyPr wrap="none" rtlCol="0">
            <a:spAutoFit/>
          </a:bodyPr>
          <a:lstStyle/>
          <a:p>
            <a:r>
              <a:rPr lang="en-US" dirty="0"/>
              <a:t>Increases</a:t>
            </a:r>
          </a:p>
        </p:txBody>
      </p:sp>
      <p:sp>
        <p:nvSpPr>
          <p:cNvPr id="11" name="Oval 10">
            <a:extLst>
              <a:ext uri="{FF2B5EF4-FFF2-40B4-BE49-F238E27FC236}">
                <a16:creationId xmlns:a16="http://schemas.microsoft.com/office/drawing/2014/main" id="{FF7BE807-7012-EB4E-8F92-FF05F110F838}"/>
              </a:ext>
            </a:extLst>
          </p:cNvPr>
          <p:cNvSpPr/>
          <p:nvPr/>
        </p:nvSpPr>
        <p:spPr>
          <a:xfrm>
            <a:off x="4594060" y="4567295"/>
            <a:ext cx="1894469" cy="85624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Slow Wrong Answers</a:t>
            </a:r>
          </a:p>
        </p:txBody>
      </p:sp>
      <p:cxnSp>
        <p:nvCxnSpPr>
          <p:cNvPr id="14" name="Curved Connector 13">
            <a:extLst>
              <a:ext uri="{FF2B5EF4-FFF2-40B4-BE49-F238E27FC236}">
                <a16:creationId xmlns:a16="http://schemas.microsoft.com/office/drawing/2014/main" id="{7290EB35-9A88-9147-B022-4277234AEF49}"/>
              </a:ext>
            </a:extLst>
          </p:cNvPr>
          <p:cNvCxnSpPr>
            <a:cxnSpLocks/>
            <a:stCxn id="11" idx="2"/>
            <a:endCxn id="6" idx="3"/>
          </p:cNvCxnSpPr>
          <p:nvPr/>
        </p:nvCxnSpPr>
        <p:spPr>
          <a:xfrm rot="10800000" flipH="1">
            <a:off x="4594060" y="3705801"/>
            <a:ext cx="93110" cy="1289616"/>
          </a:xfrm>
          <a:prstGeom prst="curvedConnector4">
            <a:avLst>
              <a:gd name="adj1" fmla="val -245516"/>
              <a:gd name="adj2" fmla="val 6270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4DE14F-F617-6444-AFEE-293E6FE07494}"/>
              </a:ext>
            </a:extLst>
          </p:cNvPr>
          <p:cNvSpPr txBox="1"/>
          <p:nvPr/>
        </p:nvSpPr>
        <p:spPr>
          <a:xfrm>
            <a:off x="3038842" y="4164233"/>
            <a:ext cx="1138645" cy="369332"/>
          </a:xfrm>
          <a:prstGeom prst="rect">
            <a:avLst/>
          </a:prstGeom>
          <a:noFill/>
        </p:spPr>
        <p:txBody>
          <a:bodyPr wrap="none" rtlCol="0">
            <a:spAutoFit/>
          </a:bodyPr>
          <a:lstStyle/>
          <a:p>
            <a:r>
              <a:rPr lang="en-US" dirty="0"/>
              <a:t>Decreases</a:t>
            </a:r>
          </a:p>
        </p:txBody>
      </p:sp>
      <p:sp>
        <p:nvSpPr>
          <p:cNvPr id="22" name="Oval 21">
            <a:extLst>
              <a:ext uri="{FF2B5EF4-FFF2-40B4-BE49-F238E27FC236}">
                <a16:creationId xmlns:a16="http://schemas.microsoft.com/office/drawing/2014/main" id="{DB909944-A67E-F443-A3DC-454555BE0A3D}"/>
              </a:ext>
            </a:extLst>
          </p:cNvPr>
          <p:cNvSpPr/>
          <p:nvPr/>
        </p:nvSpPr>
        <p:spPr>
          <a:xfrm>
            <a:off x="7250411" y="2352201"/>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Funding to Calculate Bus Routes</a:t>
            </a:r>
          </a:p>
        </p:txBody>
      </p:sp>
      <p:cxnSp>
        <p:nvCxnSpPr>
          <p:cNvPr id="23" name="Curved Connector 22">
            <a:extLst>
              <a:ext uri="{FF2B5EF4-FFF2-40B4-BE49-F238E27FC236}">
                <a16:creationId xmlns:a16="http://schemas.microsoft.com/office/drawing/2014/main" id="{0ED2B556-3185-1541-9BB8-8E16385A22D5}"/>
              </a:ext>
            </a:extLst>
          </p:cNvPr>
          <p:cNvCxnSpPr>
            <a:cxnSpLocks/>
            <a:stCxn id="6" idx="6"/>
            <a:endCxn id="22" idx="2"/>
          </p:cNvCxnSpPr>
          <p:nvPr/>
        </p:nvCxnSpPr>
        <p:spPr>
          <a:xfrm flipV="1">
            <a:off x="5936637" y="2836097"/>
            <a:ext cx="1313774" cy="6272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AFA02962-DE23-C640-A855-9FFB536DAC97}"/>
              </a:ext>
            </a:extLst>
          </p:cNvPr>
          <p:cNvCxnSpPr>
            <a:cxnSpLocks/>
            <a:stCxn id="22" idx="1"/>
            <a:endCxn id="8" idx="6"/>
          </p:cNvCxnSpPr>
          <p:nvPr/>
        </p:nvCxnSpPr>
        <p:spPr>
          <a:xfrm rot="16200000" flipV="1">
            <a:off x="6708586" y="1570637"/>
            <a:ext cx="484204" cy="136238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972AB41-39F8-E04F-BAA7-DB71065A8DCC}"/>
              </a:ext>
            </a:extLst>
          </p:cNvPr>
          <p:cNvSpPr txBox="1"/>
          <p:nvPr/>
        </p:nvSpPr>
        <p:spPr>
          <a:xfrm>
            <a:off x="6029233" y="2529676"/>
            <a:ext cx="1060098" cy="369332"/>
          </a:xfrm>
          <a:prstGeom prst="rect">
            <a:avLst/>
          </a:prstGeom>
          <a:noFill/>
        </p:spPr>
        <p:txBody>
          <a:bodyPr wrap="none" rtlCol="0">
            <a:spAutoFit/>
          </a:bodyPr>
          <a:lstStyle/>
          <a:p>
            <a:r>
              <a:rPr lang="en-US" dirty="0"/>
              <a:t>Increases</a:t>
            </a:r>
          </a:p>
        </p:txBody>
      </p:sp>
      <p:sp>
        <p:nvSpPr>
          <p:cNvPr id="35" name="Oval 34">
            <a:extLst>
              <a:ext uri="{FF2B5EF4-FFF2-40B4-BE49-F238E27FC236}">
                <a16:creationId xmlns:a16="http://schemas.microsoft.com/office/drawing/2014/main" id="{76D4452A-BC43-1346-A68D-F0818E7AEC4C}"/>
              </a:ext>
            </a:extLst>
          </p:cNvPr>
          <p:cNvSpPr/>
          <p:nvPr/>
        </p:nvSpPr>
        <p:spPr>
          <a:xfrm>
            <a:off x="7189846" y="3599503"/>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Funding to Calculate Bus Routes</a:t>
            </a:r>
          </a:p>
        </p:txBody>
      </p:sp>
      <p:cxnSp>
        <p:nvCxnSpPr>
          <p:cNvPr id="36" name="Curved Connector 35">
            <a:extLst>
              <a:ext uri="{FF2B5EF4-FFF2-40B4-BE49-F238E27FC236}">
                <a16:creationId xmlns:a16="http://schemas.microsoft.com/office/drawing/2014/main" id="{31A1DB52-0415-F242-949C-D845F39B0672}"/>
              </a:ext>
            </a:extLst>
          </p:cNvPr>
          <p:cNvCxnSpPr>
            <a:cxnSpLocks/>
            <a:stCxn id="6" idx="6"/>
            <a:endCxn id="35" idx="2"/>
          </p:cNvCxnSpPr>
          <p:nvPr/>
        </p:nvCxnSpPr>
        <p:spPr>
          <a:xfrm>
            <a:off x="5936637" y="3463334"/>
            <a:ext cx="1253209" cy="620065"/>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3A7A6A0-F4AC-9B4B-AE4C-1F09617DA8B7}"/>
              </a:ext>
            </a:extLst>
          </p:cNvPr>
          <p:cNvSpPr txBox="1"/>
          <p:nvPr/>
        </p:nvSpPr>
        <p:spPr>
          <a:xfrm>
            <a:off x="5883955" y="3984216"/>
            <a:ext cx="1138645" cy="369332"/>
          </a:xfrm>
          <a:prstGeom prst="rect">
            <a:avLst/>
          </a:prstGeom>
          <a:noFill/>
        </p:spPr>
        <p:txBody>
          <a:bodyPr wrap="none" rtlCol="0">
            <a:spAutoFit/>
          </a:bodyPr>
          <a:lstStyle/>
          <a:p>
            <a:r>
              <a:rPr lang="en-US" dirty="0"/>
              <a:t>Decreases</a:t>
            </a:r>
          </a:p>
        </p:txBody>
      </p:sp>
      <p:cxnSp>
        <p:nvCxnSpPr>
          <p:cNvPr id="40" name="Curved Connector 39">
            <a:extLst>
              <a:ext uri="{FF2B5EF4-FFF2-40B4-BE49-F238E27FC236}">
                <a16:creationId xmlns:a16="http://schemas.microsoft.com/office/drawing/2014/main" id="{3EB10EC9-A3E2-E24F-AB40-00B9022A5211}"/>
              </a:ext>
            </a:extLst>
          </p:cNvPr>
          <p:cNvCxnSpPr>
            <a:cxnSpLocks/>
            <a:stCxn id="35" idx="3"/>
            <a:endCxn id="11" idx="6"/>
          </p:cNvCxnSpPr>
          <p:nvPr/>
        </p:nvCxnSpPr>
        <p:spPr>
          <a:xfrm rot="5400000">
            <a:off x="6744996" y="4169098"/>
            <a:ext cx="569852" cy="108278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9293E62E-9D74-8342-AD2E-73A22A0BCA4A}"/>
              </a:ext>
            </a:extLst>
          </p:cNvPr>
          <p:cNvCxnSpPr>
            <a:cxnSpLocks/>
            <a:stCxn id="8" idx="2"/>
            <a:endCxn id="6" idx="1"/>
          </p:cNvCxnSpPr>
          <p:nvPr/>
        </p:nvCxnSpPr>
        <p:spPr>
          <a:xfrm rot="10800000" flipH="1" flipV="1">
            <a:off x="4594058" y="2009727"/>
            <a:ext cx="93112" cy="1211140"/>
          </a:xfrm>
          <a:prstGeom prst="curvedConnector4">
            <a:avLst>
              <a:gd name="adj1" fmla="val -245511"/>
              <a:gd name="adj2" fmla="val 6178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ross 48">
            <a:extLst>
              <a:ext uri="{FF2B5EF4-FFF2-40B4-BE49-F238E27FC236}">
                <a16:creationId xmlns:a16="http://schemas.microsoft.com/office/drawing/2014/main" id="{BE0DA3C4-982D-4C42-8061-2650D1CDB157}"/>
              </a:ext>
            </a:extLst>
          </p:cNvPr>
          <p:cNvSpPr/>
          <p:nvPr/>
        </p:nvSpPr>
        <p:spPr>
          <a:xfrm>
            <a:off x="5330353" y="2555095"/>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1AC8D09-884C-0741-9FB2-D3E3F6FA7BB5}"/>
              </a:ext>
            </a:extLst>
          </p:cNvPr>
          <p:cNvSpPr/>
          <p:nvPr/>
        </p:nvSpPr>
        <p:spPr>
          <a:xfrm>
            <a:off x="5330353" y="413833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9879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7A29-3F83-BB4A-BB9A-2DF801B36296}"/>
              </a:ext>
            </a:extLst>
          </p:cNvPr>
          <p:cNvSpPr>
            <a:spLocks noGrp="1"/>
          </p:cNvSpPr>
          <p:nvPr>
            <p:ph type="title"/>
          </p:nvPr>
        </p:nvSpPr>
        <p:spPr/>
        <p:txBody>
          <a:bodyPr>
            <a:normAutofit fontScale="90000"/>
          </a:bodyPr>
          <a:lstStyle/>
          <a:p>
            <a:r>
              <a:rPr lang="en-US" dirty="0"/>
              <a:t>Predictive Feedback Cycle</a:t>
            </a:r>
          </a:p>
        </p:txBody>
      </p:sp>
      <p:sp>
        <p:nvSpPr>
          <p:cNvPr id="5" name="Slide Number Placeholder 4">
            <a:extLst>
              <a:ext uri="{FF2B5EF4-FFF2-40B4-BE49-F238E27FC236}">
                <a16:creationId xmlns:a16="http://schemas.microsoft.com/office/drawing/2014/main" id="{768CA483-196E-A04F-A883-198BAFD32EE2}"/>
              </a:ext>
            </a:extLst>
          </p:cNvPr>
          <p:cNvSpPr>
            <a:spLocks noGrp="1"/>
          </p:cNvSpPr>
          <p:nvPr>
            <p:ph type="sldNum" sz="quarter" idx="12"/>
          </p:nvPr>
        </p:nvSpPr>
        <p:spPr/>
        <p:txBody>
          <a:bodyPr/>
          <a:lstStyle/>
          <a:p>
            <a:fld id="{7269E411-7D29-FF41-8363-58C7F0B695CE}" type="slidenum">
              <a:rPr lang="en-US" smtClean="0"/>
              <a:t>39</a:t>
            </a:fld>
            <a:endParaRPr lang="en-US"/>
          </a:p>
        </p:txBody>
      </p:sp>
      <p:sp>
        <p:nvSpPr>
          <p:cNvPr id="6" name="Oval 5">
            <a:extLst>
              <a:ext uri="{FF2B5EF4-FFF2-40B4-BE49-F238E27FC236}">
                <a16:creationId xmlns:a16="http://schemas.microsoft.com/office/drawing/2014/main" id="{63C6F5ED-FA8F-FE4A-A755-6873073E6929}"/>
              </a:ext>
            </a:extLst>
          </p:cNvPr>
          <p:cNvSpPr/>
          <p:nvPr/>
        </p:nvSpPr>
        <p:spPr>
          <a:xfrm>
            <a:off x="4161447" y="299299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 Product</a:t>
            </a:r>
          </a:p>
        </p:txBody>
      </p:sp>
      <p:sp>
        <p:nvSpPr>
          <p:cNvPr id="8" name="TextBox 7">
            <a:extLst>
              <a:ext uri="{FF2B5EF4-FFF2-40B4-BE49-F238E27FC236}">
                <a16:creationId xmlns:a16="http://schemas.microsoft.com/office/drawing/2014/main" id="{80D082EA-8C98-AB41-BDA1-F3079D6C6572}"/>
              </a:ext>
            </a:extLst>
          </p:cNvPr>
          <p:cNvSpPr txBox="1"/>
          <p:nvPr/>
        </p:nvSpPr>
        <p:spPr>
          <a:xfrm>
            <a:off x="2845482" y="2304341"/>
            <a:ext cx="1060098" cy="369332"/>
          </a:xfrm>
          <a:prstGeom prst="rect">
            <a:avLst/>
          </a:prstGeom>
          <a:noFill/>
        </p:spPr>
        <p:txBody>
          <a:bodyPr wrap="none" rtlCol="0">
            <a:spAutoFit/>
          </a:bodyPr>
          <a:lstStyle/>
          <a:p>
            <a:r>
              <a:rPr lang="en-US" dirty="0"/>
              <a:t>Increases</a:t>
            </a:r>
          </a:p>
        </p:txBody>
      </p:sp>
      <p:sp>
        <p:nvSpPr>
          <p:cNvPr id="9" name="Oval 8">
            <a:extLst>
              <a:ext uri="{FF2B5EF4-FFF2-40B4-BE49-F238E27FC236}">
                <a16:creationId xmlns:a16="http://schemas.microsoft.com/office/drawing/2014/main" id="{43B628E9-1043-7048-9300-5A57E83140C9}"/>
              </a:ext>
            </a:extLst>
          </p:cNvPr>
          <p:cNvSpPr/>
          <p:nvPr/>
        </p:nvSpPr>
        <p:spPr>
          <a:xfrm>
            <a:off x="4302436" y="4552854"/>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Revenue</a:t>
            </a:r>
          </a:p>
        </p:txBody>
      </p:sp>
      <p:sp>
        <p:nvSpPr>
          <p:cNvPr id="11" name="TextBox 10">
            <a:extLst>
              <a:ext uri="{FF2B5EF4-FFF2-40B4-BE49-F238E27FC236}">
                <a16:creationId xmlns:a16="http://schemas.microsoft.com/office/drawing/2014/main" id="{10BDD98E-7ECF-ED4C-842B-805AB0151806}"/>
              </a:ext>
            </a:extLst>
          </p:cNvPr>
          <p:cNvSpPr txBox="1"/>
          <p:nvPr/>
        </p:nvSpPr>
        <p:spPr>
          <a:xfrm>
            <a:off x="8190119" y="2820357"/>
            <a:ext cx="2502545" cy="369332"/>
          </a:xfrm>
          <a:prstGeom prst="rect">
            <a:avLst/>
          </a:prstGeom>
          <a:noFill/>
        </p:spPr>
        <p:txBody>
          <a:bodyPr wrap="none" rtlCol="0">
            <a:spAutoFit/>
          </a:bodyPr>
          <a:lstStyle/>
          <a:p>
            <a:r>
              <a:rPr lang="en-US" dirty="0"/>
              <a:t>Good Recommendations</a:t>
            </a:r>
          </a:p>
        </p:txBody>
      </p:sp>
      <p:cxnSp>
        <p:nvCxnSpPr>
          <p:cNvPr id="12" name="Curved Connector 11">
            <a:extLst>
              <a:ext uri="{FF2B5EF4-FFF2-40B4-BE49-F238E27FC236}">
                <a16:creationId xmlns:a16="http://schemas.microsoft.com/office/drawing/2014/main" id="{36BC513A-D6BA-5843-8E81-B8A646764ED4}"/>
              </a:ext>
            </a:extLst>
          </p:cNvPr>
          <p:cNvCxnSpPr>
            <a:cxnSpLocks/>
            <a:stCxn id="21" idx="2"/>
            <a:endCxn id="6" idx="1"/>
          </p:cNvCxnSpPr>
          <p:nvPr/>
        </p:nvCxnSpPr>
        <p:spPr>
          <a:xfrm rot="10800000" flipH="1" flipV="1">
            <a:off x="4161446" y="1704114"/>
            <a:ext cx="292489" cy="1389309"/>
          </a:xfrm>
          <a:prstGeom prst="curvedConnector4">
            <a:avLst>
              <a:gd name="adj1" fmla="val -78157"/>
              <a:gd name="adj2" fmla="val 5872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ross 12">
            <a:extLst>
              <a:ext uri="{FF2B5EF4-FFF2-40B4-BE49-F238E27FC236}">
                <a16:creationId xmlns:a16="http://schemas.microsoft.com/office/drawing/2014/main" id="{F51826A9-B8DA-FF48-9E84-947461862AED}"/>
              </a:ext>
            </a:extLst>
          </p:cNvPr>
          <p:cNvSpPr/>
          <p:nvPr/>
        </p:nvSpPr>
        <p:spPr>
          <a:xfrm>
            <a:off x="5516467" y="2348308"/>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AD7DF21-87A1-F042-9E7D-22966F41C015}"/>
              </a:ext>
            </a:extLst>
          </p:cNvPr>
          <p:cNvSpPr/>
          <p:nvPr/>
        </p:nvSpPr>
        <p:spPr>
          <a:xfrm>
            <a:off x="7244793" y="1835276"/>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More Products</a:t>
            </a:r>
          </a:p>
        </p:txBody>
      </p:sp>
      <p:sp>
        <p:nvSpPr>
          <p:cNvPr id="21" name="Oval 20">
            <a:extLst>
              <a:ext uri="{FF2B5EF4-FFF2-40B4-BE49-F238E27FC236}">
                <a16:creationId xmlns:a16="http://schemas.microsoft.com/office/drawing/2014/main" id="{3EF5C9AC-680E-F242-891B-A8FD419F09E4}"/>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Revenue</a:t>
            </a:r>
          </a:p>
        </p:txBody>
      </p:sp>
      <p:cxnSp>
        <p:nvCxnSpPr>
          <p:cNvPr id="26" name="Curved Connector 25">
            <a:extLst>
              <a:ext uri="{FF2B5EF4-FFF2-40B4-BE49-F238E27FC236}">
                <a16:creationId xmlns:a16="http://schemas.microsoft.com/office/drawing/2014/main" id="{69535CB6-9E17-084B-95C6-00DFFB428232}"/>
              </a:ext>
            </a:extLst>
          </p:cNvPr>
          <p:cNvCxnSpPr>
            <a:cxnSpLocks/>
            <a:stCxn id="6" idx="6"/>
            <a:endCxn id="20" idx="4"/>
          </p:cNvCxnSpPr>
          <p:nvPr/>
        </p:nvCxnSpPr>
        <p:spPr>
          <a:xfrm flipV="1">
            <a:off x="6158689" y="2521076"/>
            <a:ext cx="2300135" cy="8148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D34C7E8-1769-E843-B859-79A638B6E77E}"/>
              </a:ext>
            </a:extLst>
          </p:cNvPr>
          <p:cNvCxnSpPr>
            <a:cxnSpLocks/>
            <a:stCxn id="6" idx="6"/>
            <a:endCxn id="44" idx="1"/>
          </p:cNvCxnSpPr>
          <p:nvPr/>
        </p:nvCxnSpPr>
        <p:spPr>
          <a:xfrm>
            <a:off x="6158689" y="3335891"/>
            <a:ext cx="1751031" cy="66638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12D7BE59-70EE-7C4E-808B-482D0E485890}"/>
              </a:ext>
            </a:extLst>
          </p:cNvPr>
          <p:cNvCxnSpPr>
            <a:cxnSpLocks/>
            <a:stCxn id="9" idx="2"/>
            <a:endCxn id="6" idx="3"/>
          </p:cNvCxnSpPr>
          <p:nvPr/>
        </p:nvCxnSpPr>
        <p:spPr>
          <a:xfrm rot="10800000" flipH="1">
            <a:off x="4302436" y="3578358"/>
            <a:ext cx="151500" cy="1320744"/>
          </a:xfrm>
          <a:prstGeom prst="curvedConnector4">
            <a:avLst>
              <a:gd name="adj1" fmla="val -150891"/>
              <a:gd name="adj2" fmla="val 5930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49E53511-6496-2B42-974C-B33F5E580FED}"/>
              </a:ext>
            </a:extLst>
          </p:cNvPr>
          <p:cNvSpPr/>
          <p:nvPr/>
        </p:nvSpPr>
        <p:spPr>
          <a:xfrm>
            <a:off x="7554139" y="390184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Fewer Products</a:t>
            </a:r>
          </a:p>
        </p:txBody>
      </p:sp>
      <p:cxnSp>
        <p:nvCxnSpPr>
          <p:cNvPr id="46" name="Curved Connector 45">
            <a:extLst>
              <a:ext uri="{FF2B5EF4-FFF2-40B4-BE49-F238E27FC236}">
                <a16:creationId xmlns:a16="http://schemas.microsoft.com/office/drawing/2014/main" id="{42074CC0-5A91-FA45-A6CE-3154EEC4CB07}"/>
              </a:ext>
            </a:extLst>
          </p:cNvPr>
          <p:cNvCxnSpPr>
            <a:cxnSpLocks/>
            <a:stCxn id="44" idx="3"/>
            <a:endCxn id="9" idx="6"/>
          </p:cNvCxnSpPr>
          <p:nvPr/>
        </p:nvCxnSpPr>
        <p:spPr>
          <a:xfrm rot="5400000">
            <a:off x="7114165" y="4103546"/>
            <a:ext cx="411889" cy="11792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664E64D-E464-F345-B2B2-87A997F2433E}"/>
              </a:ext>
            </a:extLst>
          </p:cNvPr>
          <p:cNvSpPr/>
          <p:nvPr/>
        </p:nvSpPr>
        <p:spPr>
          <a:xfrm>
            <a:off x="5596005" y="408600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Curved Connector 51">
            <a:extLst>
              <a:ext uri="{FF2B5EF4-FFF2-40B4-BE49-F238E27FC236}">
                <a16:creationId xmlns:a16="http://schemas.microsoft.com/office/drawing/2014/main" id="{79E2BDD0-2F8B-C046-A7AC-8973CA5E9AFD}"/>
              </a:ext>
            </a:extLst>
          </p:cNvPr>
          <p:cNvCxnSpPr>
            <a:cxnSpLocks/>
            <a:stCxn id="20" idx="2"/>
            <a:endCxn id="21" idx="6"/>
          </p:cNvCxnSpPr>
          <p:nvPr/>
        </p:nvCxnSpPr>
        <p:spPr>
          <a:xfrm rot="10800000">
            <a:off x="6589509" y="1704116"/>
            <a:ext cx="655285" cy="47406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5F31355-9130-B044-BE64-E644B8B5B833}"/>
              </a:ext>
            </a:extLst>
          </p:cNvPr>
          <p:cNvSpPr txBox="1"/>
          <p:nvPr/>
        </p:nvSpPr>
        <p:spPr>
          <a:xfrm>
            <a:off x="7909720" y="3474713"/>
            <a:ext cx="2428998" cy="369332"/>
          </a:xfrm>
          <a:prstGeom prst="rect">
            <a:avLst/>
          </a:prstGeom>
          <a:noFill/>
        </p:spPr>
        <p:txBody>
          <a:bodyPr wrap="none" rtlCol="0">
            <a:spAutoFit/>
          </a:bodyPr>
          <a:lstStyle/>
          <a:p>
            <a:r>
              <a:rPr lang="en-US" dirty="0"/>
              <a:t>Poor Recommendations</a:t>
            </a:r>
          </a:p>
        </p:txBody>
      </p:sp>
      <p:sp>
        <p:nvSpPr>
          <p:cNvPr id="67" name="TextBox 66">
            <a:extLst>
              <a:ext uri="{FF2B5EF4-FFF2-40B4-BE49-F238E27FC236}">
                <a16:creationId xmlns:a16="http://schemas.microsoft.com/office/drawing/2014/main" id="{B5904E44-6829-5A4C-8468-1B9ED2611821}"/>
              </a:ext>
            </a:extLst>
          </p:cNvPr>
          <p:cNvSpPr txBox="1"/>
          <p:nvPr/>
        </p:nvSpPr>
        <p:spPr>
          <a:xfrm>
            <a:off x="2880736" y="3923160"/>
            <a:ext cx="1138645" cy="369332"/>
          </a:xfrm>
          <a:prstGeom prst="rect">
            <a:avLst/>
          </a:prstGeom>
          <a:noFill/>
        </p:spPr>
        <p:txBody>
          <a:bodyPr wrap="none" rtlCol="0">
            <a:spAutoFit/>
          </a:bodyPr>
          <a:lstStyle/>
          <a:p>
            <a:r>
              <a:rPr lang="en-US" dirty="0"/>
              <a:t>Decreases</a:t>
            </a:r>
          </a:p>
        </p:txBody>
      </p:sp>
    </p:spTree>
    <p:extLst>
      <p:ext uri="{BB962C8B-B14F-4D97-AF65-F5344CB8AC3E}">
        <p14:creationId xmlns:p14="http://schemas.microsoft.com/office/powerpoint/2010/main" val="15804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cxnSpLocks/>
          </p:cNvCxnSpPr>
          <p:nvPr/>
        </p:nvCxnSpPr>
        <p:spPr>
          <a:xfrm flipV="1">
            <a:off x="5550913" y="585796"/>
            <a:ext cx="1484636" cy="2511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normAutofit fontScale="90000"/>
          </a:bodyPr>
          <a:lstStyle/>
          <a:p>
            <a:r>
              <a:rPr lang="en-US" b="1" dirty="0"/>
              <a:t>Hello, my name is</a:t>
            </a:r>
            <a:endParaRPr lang="en-US" b="1" u="sng" dirty="0"/>
          </a:p>
        </p:txBody>
      </p:sp>
      <p:sp>
        <p:nvSpPr>
          <p:cNvPr id="2" name="TextBox 1"/>
          <p:cNvSpPr txBox="1"/>
          <p:nvPr/>
        </p:nvSpPr>
        <p:spPr>
          <a:xfrm rot="20997008">
            <a:off x="5603627" y="79821"/>
            <a:ext cx="984745" cy="795112"/>
          </a:xfrm>
          <a:prstGeom prst="rect">
            <a:avLst/>
          </a:prstGeom>
          <a:noFill/>
          <a:ln>
            <a:noFill/>
          </a:ln>
        </p:spPr>
        <p:txBody>
          <a:bodyPr vert="horz" wrap="none" lIns="0" tIns="0" rIns="0" bIns="0" rtlCol="0" anchor="ctr" anchorCtr="0">
            <a:noAutofit/>
          </a:bodyPr>
          <a:lstStyle/>
          <a:p>
            <a:r>
              <a:rPr lang="en-US" sz="4434" b="1" dirty="0">
                <a:latin typeface="Apple Chancery" charset="0"/>
                <a:ea typeface="Apple Chancery" charset="0"/>
                <a:cs typeface="Apple Chancery" charset="0"/>
              </a:rPr>
              <a:t>Dan</a:t>
            </a:r>
          </a:p>
        </p:txBody>
      </p:sp>
      <p:sp>
        <p:nvSpPr>
          <p:cNvPr id="3" name="TextBox 2"/>
          <p:cNvSpPr txBox="1"/>
          <p:nvPr/>
        </p:nvSpPr>
        <p:spPr>
          <a:xfrm>
            <a:off x="8047988" y="5398235"/>
            <a:ext cx="3377845" cy="484410"/>
          </a:xfrm>
          <a:prstGeom prst="rect">
            <a:avLst/>
          </a:prstGeom>
          <a:noFill/>
        </p:spPr>
        <p:txBody>
          <a:bodyPr vert="horz" wrap="none" lIns="0" tIns="0" rIns="0" bIns="0" rtlCol="0" anchor="t" anchorCtr="0">
            <a:noAutofit/>
          </a:bodyPr>
          <a:lstStyle/>
          <a:p>
            <a:pPr algn="ctr">
              <a:spcAft>
                <a:spcPts val="695"/>
              </a:spcAft>
              <a:buClr>
                <a:schemeClr val="tx2"/>
              </a:buClr>
            </a:pPr>
            <a:r>
              <a:rPr lang="en-US" sz="1652" dirty="0">
                <a:solidFill>
                  <a:schemeClr val="accent3"/>
                </a:solidFill>
              </a:rPr>
              <a:t>dan.mccreary@gmail.com</a:t>
            </a: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51339" y="3293740"/>
            <a:ext cx="1771145" cy="1963606"/>
          </a:xfrm>
          <a:prstGeom prst="rect">
            <a:avLst/>
          </a:prstGeom>
          <a:noFill/>
          <a:ln w="9525">
            <a:noFill/>
            <a:miter lim="800000"/>
            <a:headEnd/>
            <a:tailEnd/>
          </a:ln>
        </p:spPr>
      </p:pic>
      <p:sp>
        <p:nvSpPr>
          <p:cNvPr id="12" name="TextBox 11"/>
          <p:cNvSpPr txBox="1"/>
          <p:nvPr/>
        </p:nvSpPr>
        <p:spPr>
          <a:xfrm>
            <a:off x="580521" y="1436231"/>
            <a:ext cx="8030079" cy="4780796"/>
          </a:xfrm>
          <a:prstGeom prst="rect">
            <a:avLst/>
          </a:prstGeom>
          <a:noFill/>
        </p:spPr>
        <p:txBody>
          <a:bodyPr wrap="square" rtlCol="0">
            <a:spAutoFit/>
          </a:bodyPr>
          <a:lstStyle/>
          <a:p>
            <a:pPr marL="311719" indent="-311719">
              <a:spcAft>
                <a:spcPts val="409"/>
              </a:spcAft>
              <a:buFont typeface="Arial" charset="0"/>
              <a:buChar char="•"/>
            </a:pPr>
            <a:r>
              <a:rPr lang="en-US" sz="2400" dirty="0"/>
              <a:t>Distinguished Engineer in AI and Graph Technologies at Optum’s Advanced Technology Collaborative</a:t>
            </a:r>
          </a:p>
          <a:p>
            <a:pPr marL="311719" indent="-311719">
              <a:spcAft>
                <a:spcPts val="409"/>
              </a:spcAft>
              <a:buFont typeface="Arial" charset="0"/>
              <a:buChar char="•"/>
            </a:pPr>
            <a:r>
              <a:rPr lang="en-US" sz="2400" dirty="0"/>
              <a:t>Co-founder of "NoSQL Now!" conference (now part of Dataversity)</a:t>
            </a:r>
          </a:p>
          <a:p>
            <a:pPr marL="311719" indent="-311719">
              <a:spcAft>
                <a:spcPts val="409"/>
              </a:spcAft>
              <a:buFont typeface="Arial" charset="0"/>
              <a:buChar char="•"/>
            </a:pPr>
            <a:r>
              <a:rPr lang="en-US" sz="2400" dirty="0"/>
              <a:t>Author of "Making Sense of NoSQL" (w. Ann Kelly)</a:t>
            </a:r>
          </a:p>
          <a:p>
            <a:pPr marL="311719" indent="-311719">
              <a:spcAft>
                <a:spcPts val="409"/>
              </a:spcAft>
              <a:buFont typeface="Arial" charset="0"/>
              <a:buChar char="•"/>
            </a:pPr>
            <a:r>
              <a:rPr lang="en-US" sz="2400" dirty="0"/>
              <a:t>Background in solution architecture, metadata management, NLP, semantics, text analytics and knowledge representation for AI</a:t>
            </a:r>
          </a:p>
          <a:p>
            <a:pPr marL="311719" indent="-311719">
              <a:spcAft>
                <a:spcPts val="409"/>
              </a:spcAft>
              <a:buFont typeface="Arial" charset="0"/>
              <a:buChar char="•"/>
            </a:pPr>
            <a:r>
              <a:rPr lang="en-US" sz="2400" b="1" dirty="0"/>
              <a:t>Personal Mission: </a:t>
            </a:r>
            <a:r>
              <a:rPr lang="en-US" sz="2400" dirty="0"/>
              <a:t>Use </a:t>
            </a:r>
            <a:r>
              <a:rPr lang="en-US" sz="2400" dirty="0">
                <a:solidFill>
                  <a:schemeClr val="accent2"/>
                </a:solidFill>
              </a:rPr>
              <a:t>storytelling</a:t>
            </a:r>
            <a:r>
              <a:rPr lang="en-US" sz="2400" dirty="0"/>
              <a:t> to unleash the power of connected data</a:t>
            </a:r>
          </a:p>
          <a:p>
            <a:pPr>
              <a:spcAft>
                <a:spcPts val="409"/>
              </a:spcAft>
            </a:pPr>
            <a:r>
              <a:rPr lang="en-US" sz="2400" dirty="0"/>
              <a:t>Disclaimer: All opinions are my own and may not reflect the views of my employer</a:t>
            </a:r>
          </a:p>
        </p:txBody>
      </p:sp>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51339" y="1558820"/>
            <a:ext cx="1771145" cy="1594031"/>
          </a:xfrm>
          <a:prstGeom prst="rect">
            <a:avLst/>
          </a:prstGeom>
        </p:spPr>
      </p:pic>
      <p:sp>
        <p:nvSpPr>
          <p:cNvPr id="4" name="Slide Number Placeholder 3">
            <a:extLst>
              <a:ext uri="{FF2B5EF4-FFF2-40B4-BE49-F238E27FC236}">
                <a16:creationId xmlns:a16="http://schemas.microsoft.com/office/drawing/2014/main" id="{B28DE53E-D2FE-1C41-9E9C-49B2C632AFEB}"/>
              </a:ext>
            </a:extLst>
          </p:cNvPr>
          <p:cNvSpPr>
            <a:spLocks noGrp="1"/>
          </p:cNvSpPr>
          <p:nvPr>
            <p:ph type="sldNum" sz="quarter" idx="12"/>
          </p:nvPr>
        </p:nvSpPr>
        <p:spPr/>
        <p:txBody>
          <a:bodyPr/>
          <a:lstStyle/>
          <a:p>
            <a:fld id="{89680184-36F0-7340-B2B6-917CC4ADF00C}" type="slidenum">
              <a:rPr lang="en-US" smtClean="0"/>
              <a:t>4</a:t>
            </a:fld>
            <a:endParaRPr lang="en-US" dirty="0"/>
          </a:p>
        </p:txBody>
      </p:sp>
    </p:spTree>
    <p:extLst>
      <p:ext uri="{BB962C8B-B14F-4D97-AF65-F5344CB8AC3E}">
        <p14:creationId xmlns:p14="http://schemas.microsoft.com/office/powerpoint/2010/main" val="2288963152"/>
      </p:ext>
    </p:extLst>
  </p:cSld>
  <p:clrMapOvr>
    <a:masterClrMapping/>
  </p:clrMapOvr>
  <mc:AlternateContent xmlns:mc="http://schemas.openxmlformats.org/markup-compatibility/2006" xmlns:p14="http://schemas.microsoft.com/office/powerpoint/2010/main">
    <mc:Choice Requires="p14">
      <p:transition p14:dur="0" advTm="61485"/>
    </mc:Choice>
    <mc:Fallback xmlns="">
      <p:transition xmlns:p14="http://schemas.microsoft.com/office/powerpoint/2010/main" advTm="61485"/>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The AI Flywheel</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data creates more precise machine learning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40</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48784" y="1853265"/>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46026" y="2196165"/>
            <a:ext cx="1491505" cy="73530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081796" y="1965432"/>
            <a:ext cx="1310936" cy="369332"/>
          </a:xfrm>
          <a:prstGeom prst="rect">
            <a:avLst/>
          </a:prstGeom>
          <a:noFill/>
        </p:spPr>
        <p:txBody>
          <a:bodyPr wrap="none" rtlCol="0">
            <a:spAutoFit/>
          </a:bodyPr>
          <a:lstStyle/>
          <a:p>
            <a:r>
              <a:rPr lang="en-US" dirty="0"/>
              <a:t>Use to build</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1346779" cy="369332"/>
          </a:xfrm>
          <a:prstGeom prst="rect">
            <a:avLst/>
          </a:prstGeom>
          <a:noFill/>
        </p:spPr>
        <p:txBody>
          <a:bodyPr wrap="none" rtlCol="0">
            <a:spAutoFit/>
          </a:bodyPr>
          <a:lstStyle/>
          <a:p>
            <a:r>
              <a:rPr lang="en-US" dirty="0"/>
              <a:t>Use to make</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531562" y="4214683"/>
            <a:ext cx="1200970" cy="369332"/>
          </a:xfrm>
          <a:prstGeom prst="rect">
            <a:avLst/>
          </a:prstGeom>
          <a:noFill/>
        </p:spPr>
        <p:txBody>
          <a:bodyPr wrap="none" rtlCol="0">
            <a:spAutoFit/>
          </a:bodyPr>
          <a:lstStyle/>
          <a:p>
            <a:r>
              <a:rPr lang="en-US" dirty="0"/>
              <a:t>Can gather</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216538" y="1667290"/>
            <a:ext cx="603371" cy="166112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599528" y="193678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920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09AE-3632-CE4F-8F32-6A6C5B8655B6}"/>
              </a:ext>
            </a:extLst>
          </p:cNvPr>
          <p:cNvSpPr>
            <a:spLocks noGrp="1"/>
          </p:cNvSpPr>
          <p:nvPr>
            <p:ph type="title"/>
          </p:nvPr>
        </p:nvSpPr>
        <p:spPr/>
        <p:txBody>
          <a:bodyPr>
            <a:normAutofit fontScale="90000"/>
          </a:bodyPr>
          <a:lstStyle/>
          <a:p>
            <a:r>
              <a:rPr lang="en-US" dirty="0"/>
              <a:t>Network Effects (</a:t>
            </a:r>
            <a:r>
              <a:rPr lang="en-US" dirty="0" err="1"/>
              <a:t>Metcalfs’s</a:t>
            </a:r>
            <a:r>
              <a:rPr lang="en-US" dirty="0"/>
              <a:t> Law)</a:t>
            </a:r>
          </a:p>
        </p:txBody>
      </p:sp>
      <p:sp>
        <p:nvSpPr>
          <p:cNvPr id="3" name="Content Placeholder 2">
            <a:extLst>
              <a:ext uri="{FF2B5EF4-FFF2-40B4-BE49-F238E27FC236}">
                <a16:creationId xmlns:a16="http://schemas.microsoft.com/office/drawing/2014/main" id="{4811EAA8-31A9-E542-8808-21006EF9AF61}"/>
              </a:ext>
            </a:extLst>
          </p:cNvPr>
          <p:cNvSpPr>
            <a:spLocks noGrp="1"/>
          </p:cNvSpPr>
          <p:nvPr>
            <p:ph idx="1"/>
          </p:nvPr>
        </p:nvSpPr>
        <p:spPr>
          <a:xfrm>
            <a:off x="838200" y="5579964"/>
            <a:ext cx="10515600" cy="657543"/>
          </a:xfrm>
        </p:spPr>
        <p:txBody>
          <a:bodyPr>
            <a:normAutofit/>
          </a:bodyPr>
          <a:lstStyle/>
          <a:p>
            <a:pPr marL="0" indent="0">
              <a:buNone/>
            </a:pPr>
            <a:r>
              <a:rPr lang="en-US" sz="2000" dirty="0"/>
              <a:t>The value of any device on a network standard grows exponentially as the number of connections increase </a:t>
            </a:r>
          </a:p>
        </p:txBody>
      </p:sp>
      <p:sp>
        <p:nvSpPr>
          <p:cNvPr id="4" name="Footer Placeholder 3">
            <a:extLst>
              <a:ext uri="{FF2B5EF4-FFF2-40B4-BE49-F238E27FC236}">
                <a16:creationId xmlns:a16="http://schemas.microsoft.com/office/drawing/2014/main" id="{8F1F4C1B-78F3-8D46-BF08-421813B074FD}"/>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7934B38D-AB36-1C45-B7EF-B96A3A3EFDED}"/>
              </a:ext>
            </a:extLst>
          </p:cNvPr>
          <p:cNvSpPr>
            <a:spLocks noGrp="1"/>
          </p:cNvSpPr>
          <p:nvPr>
            <p:ph type="sldNum" sz="quarter" idx="12"/>
          </p:nvPr>
        </p:nvSpPr>
        <p:spPr/>
        <p:txBody>
          <a:bodyPr/>
          <a:lstStyle/>
          <a:p>
            <a:fld id="{7269E411-7D29-FF41-8363-58C7F0B695CE}" type="slidenum">
              <a:rPr lang="en-US" smtClean="0"/>
              <a:t>41</a:t>
            </a:fld>
            <a:endParaRPr lang="en-US"/>
          </a:p>
        </p:txBody>
      </p:sp>
      <p:sp>
        <p:nvSpPr>
          <p:cNvPr id="19" name="Oval 18">
            <a:extLst>
              <a:ext uri="{FF2B5EF4-FFF2-40B4-BE49-F238E27FC236}">
                <a16:creationId xmlns:a16="http://schemas.microsoft.com/office/drawing/2014/main" id="{1C392F9E-CD64-B94B-9B00-B635865FCE53}"/>
              </a:ext>
            </a:extLst>
          </p:cNvPr>
          <p:cNvSpPr/>
          <p:nvPr/>
        </p:nvSpPr>
        <p:spPr>
          <a:xfrm>
            <a:off x="4384697" y="3067287"/>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Networking</a:t>
            </a:r>
          </a:p>
          <a:p>
            <a:pPr algn="ctr"/>
            <a:r>
              <a:rPr lang="en-US" dirty="0"/>
              <a:t>Standard</a:t>
            </a:r>
          </a:p>
        </p:txBody>
      </p:sp>
      <p:sp>
        <p:nvSpPr>
          <p:cNvPr id="20" name="TextBox 19">
            <a:extLst>
              <a:ext uri="{FF2B5EF4-FFF2-40B4-BE49-F238E27FC236}">
                <a16:creationId xmlns:a16="http://schemas.microsoft.com/office/drawing/2014/main" id="{50D2C6FF-CDA1-E84A-B2F7-DCDE97C77F88}"/>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1" name="Oval 20">
            <a:extLst>
              <a:ext uri="{FF2B5EF4-FFF2-40B4-BE49-F238E27FC236}">
                <a16:creationId xmlns:a16="http://schemas.microsoft.com/office/drawing/2014/main" id="{FE943415-187E-7C4E-AF86-380454F48CD6}"/>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Per Device</a:t>
            </a:r>
          </a:p>
        </p:txBody>
      </p:sp>
      <p:cxnSp>
        <p:nvCxnSpPr>
          <p:cNvPr id="22" name="Curved Connector 21">
            <a:extLst>
              <a:ext uri="{FF2B5EF4-FFF2-40B4-BE49-F238E27FC236}">
                <a16:creationId xmlns:a16="http://schemas.microsoft.com/office/drawing/2014/main" id="{7A7A7D1F-5CE5-C54C-BE6E-A5615C5260C8}"/>
              </a:ext>
            </a:extLst>
          </p:cNvPr>
          <p:cNvCxnSpPr>
            <a:cxnSpLocks/>
            <a:stCxn id="25" idx="2"/>
            <a:endCxn id="35" idx="0"/>
          </p:cNvCxnSpPr>
          <p:nvPr/>
        </p:nvCxnSpPr>
        <p:spPr>
          <a:xfrm rot="10800000" flipV="1">
            <a:off x="2812107" y="1704115"/>
            <a:ext cx="1349340" cy="44800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ross 22">
            <a:extLst>
              <a:ext uri="{FF2B5EF4-FFF2-40B4-BE49-F238E27FC236}">
                <a16:creationId xmlns:a16="http://schemas.microsoft.com/office/drawing/2014/main" id="{C254A265-4B6B-EE41-AE69-D1AB10A75B71}"/>
              </a:ext>
            </a:extLst>
          </p:cNvPr>
          <p:cNvSpPr/>
          <p:nvPr/>
        </p:nvSpPr>
        <p:spPr>
          <a:xfrm>
            <a:off x="5260018" y="2376187"/>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BF3F669-41B4-A947-8774-16B57E9456A6}"/>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Devices</a:t>
            </a:r>
          </a:p>
          <a:p>
            <a:pPr algn="ctr"/>
            <a:r>
              <a:rPr lang="en-US" dirty="0"/>
              <a:t>Manufactured </a:t>
            </a:r>
          </a:p>
        </p:txBody>
      </p:sp>
      <p:sp>
        <p:nvSpPr>
          <p:cNvPr id="25" name="Oval 24">
            <a:extLst>
              <a:ext uri="{FF2B5EF4-FFF2-40B4-BE49-F238E27FC236}">
                <a16:creationId xmlns:a16="http://schemas.microsoft.com/office/drawing/2014/main" id="{AE93EC0E-CE40-814F-B3D4-309138178EBD}"/>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Device</a:t>
            </a:r>
          </a:p>
        </p:txBody>
      </p:sp>
      <p:cxnSp>
        <p:nvCxnSpPr>
          <p:cNvPr id="26" name="Curved Connector 25">
            <a:extLst>
              <a:ext uri="{FF2B5EF4-FFF2-40B4-BE49-F238E27FC236}">
                <a16:creationId xmlns:a16="http://schemas.microsoft.com/office/drawing/2014/main" id="{C5632D1F-26C3-E24F-98CC-DAE88B67D569}"/>
              </a:ext>
            </a:extLst>
          </p:cNvPr>
          <p:cNvCxnSpPr>
            <a:cxnSpLocks/>
            <a:stCxn id="19" idx="6"/>
            <a:endCxn id="24" idx="4"/>
          </p:cNvCxnSpPr>
          <p:nvPr/>
        </p:nvCxnSpPr>
        <p:spPr>
          <a:xfrm flipV="1">
            <a:off x="6381939" y="2476316"/>
            <a:ext cx="2277185" cy="933871"/>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CF36C58C-0F68-7A43-95F1-E352446F9DC4}"/>
              </a:ext>
            </a:extLst>
          </p:cNvPr>
          <p:cNvCxnSpPr>
            <a:cxnSpLocks/>
            <a:stCxn id="19" idx="6"/>
            <a:endCxn id="29" idx="1"/>
          </p:cNvCxnSpPr>
          <p:nvPr/>
        </p:nvCxnSpPr>
        <p:spPr>
          <a:xfrm>
            <a:off x="6381939" y="3410187"/>
            <a:ext cx="1486852" cy="70094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0212A5A6-BB24-B041-99EC-02E049008E90}"/>
              </a:ext>
            </a:extLst>
          </p:cNvPr>
          <p:cNvCxnSpPr>
            <a:cxnSpLocks/>
            <a:stCxn id="21" idx="2"/>
            <a:endCxn id="37" idx="4"/>
          </p:cNvCxnSpPr>
          <p:nvPr/>
        </p:nvCxnSpPr>
        <p:spPr>
          <a:xfrm rot="10800000">
            <a:off x="2812109" y="4709653"/>
            <a:ext cx="1349339" cy="3583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A0A13D3-1A60-E74A-93A2-CB8CD78E0203}"/>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Can’t Communicate</a:t>
            </a:r>
          </a:p>
        </p:txBody>
      </p:sp>
      <p:cxnSp>
        <p:nvCxnSpPr>
          <p:cNvPr id="30" name="Curved Connector 29">
            <a:extLst>
              <a:ext uri="{FF2B5EF4-FFF2-40B4-BE49-F238E27FC236}">
                <a16:creationId xmlns:a16="http://schemas.microsoft.com/office/drawing/2014/main" id="{19DB0BF0-3ABB-B743-A81C-98BF17D2C530}"/>
              </a:ext>
            </a:extLst>
          </p:cNvPr>
          <p:cNvCxnSpPr>
            <a:cxnSpLocks/>
            <a:stCxn id="29" idx="3"/>
            <a:endCxn id="21"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FA6D403-336C-1F4E-BF35-2425C347EE91}"/>
              </a:ext>
            </a:extLst>
          </p:cNvPr>
          <p:cNvSpPr/>
          <p:nvPr/>
        </p:nvSpPr>
        <p:spPr>
          <a:xfrm>
            <a:off x="5383318" y="4113015"/>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31">
            <a:extLst>
              <a:ext uri="{FF2B5EF4-FFF2-40B4-BE49-F238E27FC236}">
                <a16:creationId xmlns:a16="http://schemas.microsoft.com/office/drawing/2014/main" id="{11C9A158-FBCA-D342-B4A3-6B42137253BE}"/>
              </a:ext>
            </a:extLst>
          </p:cNvPr>
          <p:cNvCxnSpPr>
            <a:cxnSpLocks/>
            <a:stCxn id="24" idx="2"/>
            <a:endCxn id="25"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BF67190-CFC5-F748-9C6C-3EB16E1745B2}"/>
              </a:ext>
            </a:extLst>
          </p:cNvPr>
          <p:cNvSpPr txBox="1"/>
          <p:nvPr/>
        </p:nvSpPr>
        <p:spPr>
          <a:xfrm>
            <a:off x="7949790" y="3551670"/>
            <a:ext cx="1685911" cy="369332"/>
          </a:xfrm>
          <a:prstGeom prst="rect">
            <a:avLst/>
          </a:prstGeom>
          <a:noFill/>
        </p:spPr>
        <p:txBody>
          <a:bodyPr wrap="none" rtlCol="0">
            <a:spAutoFit/>
          </a:bodyPr>
          <a:lstStyle/>
          <a:p>
            <a:r>
              <a:rPr lang="en-US" dirty="0"/>
              <a:t>Lower Adoption</a:t>
            </a:r>
          </a:p>
        </p:txBody>
      </p:sp>
      <p:sp>
        <p:nvSpPr>
          <p:cNvPr id="34" name="TextBox 33">
            <a:extLst>
              <a:ext uri="{FF2B5EF4-FFF2-40B4-BE49-F238E27FC236}">
                <a16:creationId xmlns:a16="http://schemas.microsoft.com/office/drawing/2014/main" id="{833037B5-96A0-1048-A39B-EBB52562BECC}"/>
              </a:ext>
            </a:extLst>
          </p:cNvPr>
          <p:cNvSpPr txBox="1"/>
          <p:nvPr/>
        </p:nvSpPr>
        <p:spPr>
          <a:xfrm>
            <a:off x="6589508" y="2651945"/>
            <a:ext cx="1732141" cy="369332"/>
          </a:xfrm>
          <a:prstGeom prst="rect">
            <a:avLst/>
          </a:prstGeom>
          <a:noFill/>
        </p:spPr>
        <p:txBody>
          <a:bodyPr wrap="none" rtlCol="0">
            <a:spAutoFit/>
          </a:bodyPr>
          <a:lstStyle/>
          <a:p>
            <a:r>
              <a:rPr lang="en-US" dirty="0"/>
              <a:t>Higher Adoption</a:t>
            </a:r>
          </a:p>
        </p:txBody>
      </p:sp>
      <p:sp>
        <p:nvSpPr>
          <p:cNvPr id="35" name="Oval 34">
            <a:extLst>
              <a:ext uri="{FF2B5EF4-FFF2-40B4-BE49-F238E27FC236}">
                <a16:creationId xmlns:a16="http://schemas.microsoft.com/office/drawing/2014/main" id="{97C22BDC-CB69-AA46-B313-BA35C2F1B3D8}"/>
              </a:ext>
            </a:extLst>
          </p:cNvPr>
          <p:cNvSpPr/>
          <p:nvPr/>
        </p:nvSpPr>
        <p:spPr>
          <a:xfrm>
            <a:off x="1598076" y="2152121"/>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Adoption</a:t>
            </a:r>
          </a:p>
        </p:txBody>
      </p:sp>
      <p:cxnSp>
        <p:nvCxnSpPr>
          <p:cNvPr id="36" name="Curved Connector 35">
            <a:extLst>
              <a:ext uri="{FF2B5EF4-FFF2-40B4-BE49-F238E27FC236}">
                <a16:creationId xmlns:a16="http://schemas.microsoft.com/office/drawing/2014/main" id="{10A9BD5B-8763-0A4A-94FA-2E4CE8A6B50F}"/>
              </a:ext>
            </a:extLst>
          </p:cNvPr>
          <p:cNvCxnSpPr>
            <a:cxnSpLocks/>
            <a:stCxn id="35" idx="4"/>
            <a:endCxn id="19" idx="2"/>
          </p:cNvCxnSpPr>
          <p:nvPr/>
        </p:nvCxnSpPr>
        <p:spPr>
          <a:xfrm rot="16200000" flipH="1">
            <a:off x="3312269" y="2337759"/>
            <a:ext cx="572266" cy="157259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048E030-EA68-D54E-882F-B938D6CFDD4A}"/>
              </a:ext>
            </a:extLst>
          </p:cNvPr>
          <p:cNvSpPr/>
          <p:nvPr/>
        </p:nvSpPr>
        <p:spPr>
          <a:xfrm>
            <a:off x="1598077" y="4017157"/>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Alternate Standards</a:t>
            </a:r>
          </a:p>
        </p:txBody>
      </p:sp>
      <p:cxnSp>
        <p:nvCxnSpPr>
          <p:cNvPr id="38" name="Curved Connector 37">
            <a:extLst>
              <a:ext uri="{FF2B5EF4-FFF2-40B4-BE49-F238E27FC236}">
                <a16:creationId xmlns:a16="http://schemas.microsoft.com/office/drawing/2014/main" id="{2498426B-6BD2-4745-95FC-1DD5BC5B624C}"/>
              </a:ext>
            </a:extLst>
          </p:cNvPr>
          <p:cNvCxnSpPr>
            <a:cxnSpLocks/>
            <a:stCxn id="37" idx="0"/>
            <a:endCxn id="19" idx="3"/>
          </p:cNvCxnSpPr>
          <p:nvPr/>
        </p:nvCxnSpPr>
        <p:spPr>
          <a:xfrm rot="5400000" flipH="1" flipV="1">
            <a:off x="3562396" y="2902367"/>
            <a:ext cx="364503" cy="1865078"/>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59E320-A0E8-EF4C-A556-8B3E701B6C89}"/>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34302862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Customer Support Chatbot</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feedback is used to build better intent detection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42</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78177" y="173987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 Log</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Chatbot</a:t>
            </a:r>
          </a:p>
          <a:p>
            <a:pPr algn="ctr"/>
            <a:r>
              <a:rPr lang="en-US" dirty="0"/>
              <a:t>Answer</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75419" y="2082771"/>
            <a:ext cx="1462112" cy="84869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106475" y="1805884"/>
            <a:ext cx="3522246" cy="369332"/>
          </a:xfrm>
          <a:prstGeom prst="rect">
            <a:avLst/>
          </a:prstGeom>
          <a:noFill/>
        </p:spPr>
        <p:txBody>
          <a:bodyPr wrap="none" rtlCol="0">
            <a:spAutoFit/>
          </a:bodyPr>
          <a:lstStyle/>
          <a:p>
            <a:r>
              <a:rPr lang="en-US" dirty="0"/>
              <a:t>Use to build intent detection model</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2812180" cy="369332"/>
          </a:xfrm>
          <a:prstGeom prst="rect">
            <a:avLst/>
          </a:prstGeom>
          <a:noFill/>
        </p:spPr>
        <p:txBody>
          <a:bodyPr wrap="none" rtlCol="0">
            <a:spAutoFit/>
          </a:bodyPr>
          <a:lstStyle/>
          <a:p>
            <a:r>
              <a:rPr lang="en-US" dirty="0"/>
              <a:t>Attempt to answer question</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366860" y="4158865"/>
            <a:ext cx="1671740" cy="646331"/>
          </a:xfrm>
          <a:prstGeom prst="rect">
            <a:avLst/>
          </a:prstGeom>
          <a:noFill/>
        </p:spPr>
        <p:txBody>
          <a:bodyPr wrap="none" rtlCol="0">
            <a:spAutoFit/>
          </a:bodyPr>
          <a:lstStyle/>
          <a:p>
            <a:r>
              <a:rPr lang="en-US" dirty="0"/>
              <a:t>Did that answer</a:t>
            </a:r>
          </a:p>
          <a:p>
            <a:r>
              <a:rPr lang="en-US" dirty="0"/>
              <a:t>your question?</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174537" y="1595897"/>
            <a:ext cx="716765" cy="16905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490787" y="191762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215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43</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376857" y="299403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Precision</a:t>
            </a:r>
          </a:p>
        </p:txBody>
      </p:sp>
      <p:sp>
        <p:nvSpPr>
          <p:cNvPr id="21" name="TextBox 20">
            <a:extLst>
              <a:ext uri="{FF2B5EF4-FFF2-40B4-BE49-F238E27FC236}">
                <a16:creationId xmlns:a16="http://schemas.microsoft.com/office/drawing/2014/main" id="{02AA1A63-A241-5841-BDD2-4C24412DD737}"/>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for Each Business Unit</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799253" y="1704114"/>
            <a:ext cx="1362194" cy="5560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EKG Shared by Multiple Business Units</a:t>
            </a:r>
          </a:p>
        </p:txBody>
      </p:sp>
      <p:sp>
        <p:nvSpPr>
          <p:cNvPr id="29" name="Oval 28">
            <a:extLst>
              <a:ext uri="{FF2B5EF4-FFF2-40B4-BE49-F238E27FC236}">
                <a16:creationId xmlns:a16="http://schemas.microsoft.com/office/drawing/2014/main" id="{C56D6F67-21D9-C148-A65B-EE8FC30FD049}"/>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Business Unit</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374099" y="2476316"/>
            <a:ext cx="2285025" cy="86061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374099" y="3336934"/>
            <a:ext cx="1494692" cy="77419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Fork Their Own Data Marts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516467" y="411105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706526" y="3405724"/>
            <a:ext cx="568489" cy="369332"/>
          </a:xfrm>
          <a:prstGeom prst="rect">
            <a:avLst/>
          </a:prstGeom>
          <a:noFill/>
        </p:spPr>
        <p:txBody>
          <a:bodyPr wrap="none" rtlCol="0">
            <a:spAutoFit/>
          </a:bodyPr>
          <a:lstStyle/>
          <a:p>
            <a:r>
              <a:rPr lang="en-US" dirty="0"/>
              <a:t>Low</a:t>
            </a:r>
          </a:p>
        </p:txBody>
      </p:sp>
      <p:sp>
        <p:nvSpPr>
          <p:cNvPr id="39" name="TextBox 38">
            <a:extLst>
              <a:ext uri="{FF2B5EF4-FFF2-40B4-BE49-F238E27FC236}">
                <a16:creationId xmlns:a16="http://schemas.microsoft.com/office/drawing/2014/main" id="{43AC7746-06BA-3F4B-9C85-0164D6745486}"/>
              </a:ext>
            </a:extLst>
          </p:cNvPr>
          <p:cNvSpPr txBox="1"/>
          <p:nvPr/>
        </p:nvSpPr>
        <p:spPr>
          <a:xfrm>
            <a:off x="7513210" y="2699996"/>
            <a:ext cx="612668" cy="369332"/>
          </a:xfrm>
          <a:prstGeom prst="rect">
            <a:avLst/>
          </a:prstGeom>
          <a:noFill/>
        </p:spPr>
        <p:txBody>
          <a:bodyPr wrap="none" rtlCol="0">
            <a:spAutoFit/>
          </a:bodyPr>
          <a:lstStyle/>
          <a:p>
            <a:r>
              <a:rPr lang="en-US" dirty="0"/>
              <a:t>High</a:t>
            </a:r>
          </a:p>
        </p:txBody>
      </p:sp>
      <p:sp>
        <p:nvSpPr>
          <p:cNvPr id="42" name="Oval 41">
            <a:extLst>
              <a:ext uri="{FF2B5EF4-FFF2-40B4-BE49-F238E27FC236}">
                <a16:creationId xmlns:a16="http://schemas.microsoft.com/office/drawing/2014/main" id="{9F59605B-51B2-D04B-8E57-B8B91E5EE89D}"/>
              </a:ext>
            </a:extLst>
          </p:cNvPr>
          <p:cNvSpPr/>
          <p:nvPr/>
        </p:nvSpPr>
        <p:spPr>
          <a:xfrm>
            <a:off x="1585222" y="2260138"/>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Insights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392557" y="2352634"/>
            <a:ext cx="390996" cy="1577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Few Insights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07631" y="2890025"/>
            <a:ext cx="472339" cy="1851092"/>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7120CD5-5A6D-B147-9DF2-39B2081D3A57}"/>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2418467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44</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444102" y="306705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Training</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Constant Rework</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678885" y="1682265"/>
            <a:ext cx="1334398" cy="47072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Precise Data Models</a:t>
            </a:r>
          </a:p>
        </p:txBody>
      </p:sp>
      <p:sp>
        <p:nvSpPr>
          <p:cNvPr id="29" name="Oval 28">
            <a:extLst>
              <a:ext uri="{FF2B5EF4-FFF2-40B4-BE49-F238E27FC236}">
                <a16:creationId xmlns:a16="http://schemas.microsoft.com/office/drawing/2014/main" id="{C56D6F67-21D9-C148-A65B-EE8FC30FD049}"/>
              </a:ext>
            </a:extLst>
          </p:cNvPr>
          <p:cNvSpPr/>
          <p:nvPr/>
        </p:nvSpPr>
        <p:spPr>
          <a:xfrm>
            <a:off x="4013283" y="133936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Sharing of EKG</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441344" y="2476316"/>
            <a:ext cx="2217780" cy="93363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441344" y="3409954"/>
            <a:ext cx="1427447" cy="70117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Poor Data Models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329344" y="4124519"/>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441345" y="1682266"/>
            <a:ext cx="825267" cy="33768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868791" y="3554213"/>
            <a:ext cx="1296252" cy="369332"/>
          </a:xfrm>
          <a:prstGeom prst="rect">
            <a:avLst/>
          </a:prstGeom>
          <a:noFill/>
        </p:spPr>
        <p:txBody>
          <a:bodyPr wrap="none" rtlCol="0">
            <a:spAutoFit/>
          </a:bodyPr>
          <a:lstStyle/>
          <a:p>
            <a:r>
              <a:rPr lang="en-US" dirty="0"/>
              <a:t>Low Quality</a:t>
            </a:r>
          </a:p>
        </p:txBody>
      </p:sp>
      <p:sp>
        <p:nvSpPr>
          <p:cNvPr id="39" name="TextBox 38">
            <a:extLst>
              <a:ext uri="{FF2B5EF4-FFF2-40B4-BE49-F238E27FC236}">
                <a16:creationId xmlns:a16="http://schemas.microsoft.com/office/drawing/2014/main" id="{43AC7746-06BA-3F4B-9C85-0164D6745486}"/>
              </a:ext>
            </a:extLst>
          </p:cNvPr>
          <p:cNvSpPr txBox="1"/>
          <p:nvPr/>
        </p:nvSpPr>
        <p:spPr>
          <a:xfrm>
            <a:off x="6874031" y="2676394"/>
            <a:ext cx="1340432" cy="369332"/>
          </a:xfrm>
          <a:prstGeom prst="rect">
            <a:avLst/>
          </a:prstGeom>
          <a:noFill/>
        </p:spPr>
        <p:txBody>
          <a:bodyPr wrap="none" rtlCol="0">
            <a:spAutoFit/>
          </a:bodyPr>
          <a:lstStyle/>
          <a:p>
            <a:r>
              <a:rPr lang="en-US" dirty="0"/>
              <a:t>High Quality</a:t>
            </a:r>
          </a:p>
        </p:txBody>
      </p:sp>
      <p:sp>
        <p:nvSpPr>
          <p:cNvPr id="42" name="Oval 41">
            <a:extLst>
              <a:ext uri="{FF2B5EF4-FFF2-40B4-BE49-F238E27FC236}">
                <a16:creationId xmlns:a16="http://schemas.microsoft.com/office/drawing/2014/main" id="{9F59605B-51B2-D04B-8E57-B8B91E5EE89D}"/>
              </a:ext>
            </a:extLst>
          </p:cNvPr>
          <p:cNvSpPr/>
          <p:nvPr/>
        </p:nvSpPr>
        <p:spPr>
          <a:xfrm>
            <a:off x="1464854" y="2152993"/>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Cost Savings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275913" y="2241764"/>
            <a:ext cx="571161" cy="176521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Costs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77763" y="2892913"/>
            <a:ext cx="399319" cy="19183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A3C0BC2-8231-9946-8D51-1AD38A3D2D90}"/>
              </a:ext>
            </a:extLst>
          </p:cNvPr>
          <p:cNvSpPr txBox="1"/>
          <p:nvPr/>
        </p:nvSpPr>
        <p:spPr>
          <a:xfrm>
            <a:off x="7902706" y="4898252"/>
            <a:ext cx="3667158" cy="369332"/>
          </a:xfrm>
          <a:prstGeom prst="rect">
            <a:avLst/>
          </a:prstGeom>
          <a:noFill/>
        </p:spPr>
        <p:txBody>
          <a:bodyPr wrap="none" rtlCol="0">
            <a:spAutoFit/>
          </a:bodyPr>
          <a:lstStyle/>
          <a:p>
            <a:r>
              <a:rPr lang="en-US" i="1" dirty="0"/>
              <a:t>We just modeled this like our RDBMS</a:t>
            </a:r>
          </a:p>
        </p:txBody>
      </p:sp>
      <p:sp>
        <p:nvSpPr>
          <p:cNvPr id="40" name="TextBox 39">
            <a:extLst>
              <a:ext uri="{FF2B5EF4-FFF2-40B4-BE49-F238E27FC236}">
                <a16:creationId xmlns:a16="http://schemas.microsoft.com/office/drawing/2014/main" id="{351B449C-D30B-6349-91F5-48C9865889B3}"/>
              </a:ext>
            </a:extLst>
          </p:cNvPr>
          <p:cNvSpPr txBox="1"/>
          <p:nvPr/>
        </p:nvSpPr>
        <p:spPr>
          <a:xfrm>
            <a:off x="3161075" y="2852471"/>
            <a:ext cx="696216" cy="369332"/>
          </a:xfrm>
          <a:prstGeom prst="rect">
            <a:avLst/>
          </a:prstGeom>
          <a:noFill/>
        </p:spPr>
        <p:txBody>
          <a:bodyPr wrap="none" rtlCol="0">
            <a:spAutoFit/>
          </a:bodyPr>
          <a:lstStyle/>
          <a:p>
            <a:r>
              <a:rPr lang="en-US" dirty="0"/>
              <a:t>More</a:t>
            </a:r>
          </a:p>
        </p:txBody>
      </p:sp>
      <p:sp>
        <p:nvSpPr>
          <p:cNvPr id="41" name="TextBox 40">
            <a:extLst>
              <a:ext uri="{FF2B5EF4-FFF2-40B4-BE49-F238E27FC236}">
                <a16:creationId xmlns:a16="http://schemas.microsoft.com/office/drawing/2014/main" id="{8D77E980-F981-5149-94EE-6B8E47725C74}"/>
              </a:ext>
            </a:extLst>
          </p:cNvPr>
          <p:cNvSpPr txBox="1"/>
          <p:nvPr/>
        </p:nvSpPr>
        <p:spPr>
          <a:xfrm>
            <a:off x="3130257" y="3473647"/>
            <a:ext cx="577402" cy="369332"/>
          </a:xfrm>
          <a:prstGeom prst="rect">
            <a:avLst/>
          </a:prstGeom>
          <a:noFill/>
        </p:spPr>
        <p:txBody>
          <a:bodyPr wrap="none" rtlCol="0">
            <a:spAutoFit/>
          </a:bodyPr>
          <a:lstStyle/>
          <a:p>
            <a:r>
              <a:rPr lang="en-US" dirty="0"/>
              <a:t>Less</a:t>
            </a:r>
          </a:p>
        </p:txBody>
      </p:sp>
    </p:spTree>
    <p:extLst>
      <p:ext uri="{BB962C8B-B14F-4D97-AF65-F5344CB8AC3E}">
        <p14:creationId xmlns:p14="http://schemas.microsoft.com/office/powerpoint/2010/main" val="24700326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324B-80C3-1344-9251-92AA644E66B5}"/>
              </a:ext>
            </a:extLst>
          </p:cNvPr>
          <p:cNvSpPr>
            <a:spLocks noGrp="1"/>
          </p:cNvSpPr>
          <p:nvPr>
            <p:ph type="title"/>
          </p:nvPr>
        </p:nvSpPr>
        <p:spPr/>
        <p:txBody>
          <a:bodyPr>
            <a:normAutofit fontScale="90000"/>
          </a:bodyPr>
          <a:lstStyle/>
          <a:p>
            <a:r>
              <a:rPr lang="en-US" dirty="0"/>
              <a:t>Org Chart vs Influence Diagram</a:t>
            </a:r>
          </a:p>
        </p:txBody>
      </p:sp>
      <p:sp>
        <p:nvSpPr>
          <p:cNvPr id="5" name="Rounded Rectangle 4">
            <a:extLst>
              <a:ext uri="{FF2B5EF4-FFF2-40B4-BE49-F238E27FC236}">
                <a16:creationId xmlns:a16="http://schemas.microsoft.com/office/drawing/2014/main" id="{09514339-356A-D840-B726-998B7DDB4F17}"/>
              </a:ext>
            </a:extLst>
          </p:cNvPr>
          <p:cNvSpPr/>
          <p:nvPr/>
        </p:nvSpPr>
        <p:spPr>
          <a:xfrm>
            <a:off x="4585600" y="1758250"/>
            <a:ext cx="979714"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CEO</a:t>
            </a:r>
          </a:p>
        </p:txBody>
      </p:sp>
      <p:sp>
        <p:nvSpPr>
          <p:cNvPr id="6" name="Rounded Rectangle 5">
            <a:extLst>
              <a:ext uri="{FF2B5EF4-FFF2-40B4-BE49-F238E27FC236}">
                <a16:creationId xmlns:a16="http://schemas.microsoft.com/office/drawing/2014/main" id="{35864814-1CC7-CE41-BDE2-94BEFD3FDC45}"/>
              </a:ext>
            </a:extLst>
          </p:cNvPr>
          <p:cNvSpPr/>
          <p:nvPr/>
        </p:nvSpPr>
        <p:spPr>
          <a:xfrm>
            <a:off x="4585600" y="2408032"/>
            <a:ext cx="97971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CIO</a:t>
            </a:r>
          </a:p>
        </p:txBody>
      </p:sp>
      <p:sp>
        <p:nvSpPr>
          <p:cNvPr id="7" name="Rounded Rectangle 6">
            <a:extLst>
              <a:ext uri="{FF2B5EF4-FFF2-40B4-BE49-F238E27FC236}">
                <a16:creationId xmlns:a16="http://schemas.microsoft.com/office/drawing/2014/main" id="{A76BAAF0-C110-F04B-B697-47455DEBDDD3}"/>
              </a:ext>
            </a:extLst>
          </p:cNvPr>
          <p:cNvSpPr/>
          <p:nvPr/>
        </p:nvSpPr>
        <p:spPr>
          <a:xfrm>
            <a:off x="4148796" y="3175741"/>
            <a:ext cx="736940"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8" name="Rounded Rectangle 7">
            <a:extLst>
              <a:ext uri="{FF2B5EF4-FFF2-40B4-BE49-F238E27FC236}">
                <a16:creationId xmlns:a16="http://schemas.microsoft.com/office/drawing/2014/main" id="{B18C2D3F-9293-CB4E-9B10-773C6320F0D3}"/>
              </a:ext>
            </a:extLst>
          </p:cNvPr>
          <p:cNvSpPr/>
          <p:nvPr/>
        </p:nvSpPr>
        <p:spPr>
          <a:xfrm>
            <a:off x="5430110" y="3142543"/>
            <a:ext cx="736940"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9" name="Rounded Rectangle 8">
            <a:extLst>
              <a:ext uri="{FF2B5EF4-FFF2-40B4-BE49-F238E27FC236}">
                <a16:creationId xmlns:a16="http://schemas.microsoft.com/office/drawing/2014/main" id="{E2D4926E-F5F0-0546-A0CE-D5B88C3DB8EB}"/>
              </a:ext>
            </a:extLst>
          </p:cNvPr>
          <p:cNvSpPr/>
          <p:nvPr/>
        </p:nvSpPr>
        <p:spPr>
          <a:xfrm>
            <a:off x="3433271" y="3932282"/>
            <a:ext cx="1169436"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a:t>
            </a:r>
          </a:p>
        </p:txBody>
      </p:sp>
      <p:sp>
        <p:nvSpPr>
          <p:cNvPr id="10" name="Rounded Rectangle 9">
            <a:extLst>
              <a:ext uri="{FF2B5EF4-FFF2-40B4-BE49-F238E27FC236}">
                <a16:creationId xmlns:a16="http://schemas.microsoft.com/office/drawing/2014/main" id="{90617883-AFDA-A54F-B12A-E75CFFCE981D}"/>
              </a:ext>
            </a:extLst>
          </p:cNvPr>
          <p:cNvSpPr/>
          <p:nvPr/>
        </p:nvSpPr>
        <p:spPr>
          <a:xfrm>
            <a:off x="5391143" y="3923714"/>
            <a:ext cx="1169436"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Director</a:t>
            </a:r>
          </a:p>
        </p:txBody>
      </p:sp>
      <p:sp>
        <p:nvSpPr>
          <p:cNvPr id="11" name="Rounded Rectangle 10">
            <a:extLst>
              <a:ext uri="{FF2B5EF4-FFF2-40B4-BE49-F238E27FC236}">
                <a16:creationId xmlns:a16="http://schemas.microsoft.com/office/drawing/2014/main" id="{0DC9388A-F1C9-B942-9F82-4C04EBB885C0}"/>
              </a:ext>
            </a:extLst>
          </p:cNvPr>
          <p:cNvSpPr/>
          <p:nvPr/>
        </p:nvSpPr>
        <p:spPr>
          <a:xfrm>
            <a:off x="4585600"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sp>
        <p:nvSpPr>
          <p:cNvPr id="12" name="Rounded Rectangle 11">
            <a:extLst>
              <a:ext uri="{FF2B5EF4-FFF2-40B4-BE49-F238E27FC236}">
                <a16:creationId xmlns:a16="http://schemas.microsoft.com/office/drawing/2014/main" id="{D197563C-2966-B842-A189-64DF2F16D270}"/>
              </a:ext>
            </a:extLst>
          </p:cNvPr>
          <p:cNvSpPr/>
          <p:nvPr/>
        </p:nvSpPr>
        <p:spPr>
          <a:xfrm>
            <a:off x="6148388"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cxnSp>
        <p:nvCxnSpPr>
          <p:cNvPr id="14" name="Straight Connector 13">
            <a:extLst>
              <a:ext uri="{FF2B5EF4-FFF2-40B4-BE49-F238E27FC236}">
                <a16:creationId xmlns:a16="http://schemas.microsoft.com/office/drawing/2014/main" id="{2950416C-6574-7145-8611-48F11E97371B}"/>
              </a:ext>
            </a:extLst>
          </p:cNvPr>
          <p:cNvCxnSpPr>
            <a:stCxn id="5" idx="2"/>
            <a:endCxn id="6" idx="0"/>
          </p:cNvCxnSpPr>
          <p:nvPr/>
        </p:nvCxnSpPr>
        <p:spPr>
          <a:xfrm>
            <a:off x="5075457" y="2066160"/>
            <a:ext cx="0" cy="3418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C804CC-9173-3145-A8C2-5EC14E46EEE1}"/>
              </a:ext>
            </a:extLst>
          </p:cNvPr>
          <p:cNvCxnSpPr>
            <a:cxnSpLocks/>
            <a:stCxn id="6" idx="2"/>
            <a:endCxn id="7" idx="0"/>
          </p:cNvCxnSpPr>
          <p:nvPr/>
        </p:nvCxnSpPr>
        <p:spPr>
          <a:xfrm flipH="1">
            <a:off x="4517266" y="2715942"/>
            <a:ext cx="558191"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93BF67-0696-164C-9B4D-EE549BAF63F2}"/>
              </a:ext>
            </a:extLst>
          </p:cNvPr>
          <p:cNvCxnSpPr>
            <a:cxnSpLocks/>
            <a:stCxn id="6" idx="2"/>
            <a:endCxn id="8" idx="0"/>
          </p:cNvCxnSpPr>
          <p:nvPr/>
        </p:nvCxnSpPr>
        <p:spPr>
          <a:xfrm>
            <a:off x="5075457" y="2715942"/>
            <a:ext cx="723123" cy="4266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7B6A4A-B9FE-E942-9E3F-C809F078D5A8}"/>
              </a:ext>
            </a:extLst>
          </p:cNvPr>
          <p:cNvCxnSpPr>
            <a:cxnSpLocks/>
            <a:stCxn id="8" idx="2"/>
            <a:endCxn id="10" idx="0"/>
          </p:cNvCxnSpPr>
          <p:nvPr/>
        </p:nvCxnSpPr>
        <p:spPr>
          <a:xfrm>
            <a:off x="5798580" y="3450453"/>
            <a:ext cx="177281" cy="4732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A446131-17B3-7D4C-8522-0344B8C2AF3C}"/>
              </a:ext>
            </a:extLst>
          </p:cNvPr>
          <p:cNvCxnSpPr>
            <a:cxnSpLocks/>
            <a:stCxn id="7" idx="2"/>
            <a:endCxn id="9" idx="0"/>
          </p:cNvCxnSpPr>
          <p:nvPr/>
        </p:nvCxnSpPr>
        <p:spPr>
          <a:xfrm flipH="1">
            <a:off x="4017989" y="3483651"/>
            <a:ext cx="499277" cy="4486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4EDF4CF1-12D1-7640-AAF6-6C65F0FB703F}"/>
              </a:ext>
            </a:extLst>
          </p:cNvPr>
          <p:cNvCxnSpPr>
            <a:cxnSpLocks/>
            <a:endCxn id="6" idx="1"/>
          </p:cNvCxnSpPr>
          <p:nvPr/>
        </p:nvCxnSpPr>
        <p:spPr>
          <a:xfrm rot="5400000" flipH="1" flipV="1">
            <a:off x="3457690" y="2795805"/>
            <a:ext cx="1361727" cy="894093"/>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D45B8B-63FD-C146-8092-8FA744693AFC}"/>
              </a:ext>
            </a:extLst>
          </p:cNvPr>
          <p:cNvCxnSpPr>
            <a:cxnSpLocks/>
            <a:stCxn id="10" idx="2"/>
            <a:endCxn id="12" idx="0"/>
          </p:cNvCxnSpPr>
          <p:nvPr/>
        </p:nvCxnSpPr>
        <p:spPr>
          <a:xfrm>
            <a:off x="5975861" y="4231624"/>
            <a:ext cx="852840"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12A7B9F-4A1B-9B42-BBBA-B3DC36E511E6}"/>
              </a:ext>
            </a:extLst>
          </p:cNvPr>
          <p:cNvCxnSpPr>
            <a:cxnSpLocks/>
            <a:stCxn id="10" idx="2"/>
            <a:endCxn id="11" idx="0"/>
          </p:cNvCxnSpPr>
          <p:nvPr/>
        </p:nvCxnSpPr>
        <p:spPr>
          <a:xfrm flipH="1">
            <a:off x="5265913" y="4231624"/>
            <a:ext cx="709948"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4848E280-7C07-F348-8C1D-EFCB31B032E0}"/>
              </a:ext>
            </a:extLst>
          </p:cNvPr>
          <p:cNvSpPr/>
          <p:nvPr/>
        </p:nvSpPr>
        <p:spPr>
          <a:xfrm>
            <a:off x="801807" y="1761071"/>
            <a:ext cx="136062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Promoters</a:t>
            </a:r>
          </a:p>
        </p:txBody>
      </p:sp>
      <p:sp>
        <p:nvSpPr>
          <p:cNvPr id="23" name="Rounded Rectangle 22">
            <a:extLst>
              <a:ext uri="{FF2B5EF4-FFF2-40B4-BE49-F238E27FC236}">
                <a16:creationId xmlns:a16="http://schemas.microsoft.com/office/drawing/2014/main" id="{F9E05DEC-B9CD-3348-B3D0-1EAF128E8064}"/>
              </a:ext>
            </a:extLst>
          </p:cNvPr>
          <p:cNvSpPr/>
          <p:nvPr/>
        </p:nvSpPr>
        <p:spPr>
          <a:xfrm>
            <a:off x="801806" y="2588719"/>
            <a:ext cx="1360615" cy="3436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Detractors</a:t>
            </a:r>
          </a:p>
        </p:txBody>
      </p:sp>
      <p:sp>
        <p:nvSpPr>
          <p:cNvPr id="25" name="Rounded Rectangle 24">
            <a:extLst>
              <a:ext uri="{FF2B5EF4-FFF2-40B4-BE49-F238E27FC236}">
                <a16:creationId xmlns:a16="http://schemas.microsoft.com/office/drawing/2014/main" id="{BC831341-ABFF-D144-A443-A4CB52F50EAC}"/>
              </a:ext>
            </a:extLst>
          </p:cNvPr>
          <p:cNvSpPr/>
          <p:nvPr/>
        </p:nvSpPr>
        <p:spPr>
          <a:xfrm>
            <a:off x="801806" y="2174895"/>
            <a:ext cx="1360615"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Neutral</a:t>
            </a:r>
          </a:p>
        </p:txBody>
      </p:sp>
    </p:spTree>
    <p:extLst>
      <p:ext uri="{BB962C8B-B14F-4D97-AF65-F5344CB8AC3E}">
        <p14:creationId xmlns:p14="http://schemas.microsoft.com/office/powerpoint/2010/main" val="33207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E1C6-CC43-0C43-831B-02DD34BCD428}"/>
              </a:ext>
            </a:extLst>
          </p:cNvPr>
          <p:cNvSpPr>
            <a:spLocks noGrp="1"/>
          </p:cNvSpPr>
          <p:nvPr>
            <p:ph type="title"/>
          </p:nvPr>
        </p:nvSpPr>
        <p:spPr/>
        <p:txBody>
          <a:bodyPr>
            <a:normAutofit fontScale="90000"/>
          </a:bodyPr>
          <a:lstStyle/>
          <a:p>
            <a:r>
              <a:rPr lang="en-US" dirty="0"/>
              <a:t>Systems Thinking Terminology</a:t>
            </a:r>
          </a:p>
        </p:txBody>
      </p:sp>
      <p:sp>
        <p:nvSpPr>
          <p:cNvPr id="3" name="Content Placeholder 2">
            <a:extLst>
              <a:ext uri="{FF2B5EF4-FFF2-40B4-BE49-F238E27FC236}">
                <a16:creationId xmlns:a16="http://schemas.microsoft.com/office/drawing/2014/main" id="{E4657934-20F4-524C-AEA4-B72DE053FDBE}"/>
              </a:ext>
            </a:extLst>
          </p:cNvPr>
          <p:cNvSpPr>
            <a:spLocks noGrp="1"/>
          </p:cNvSpPr>
          <p:nvPr>
            <p:ph idx="1"/>
          </p:nvPr>
        </p:nvSpPr>
        <p:spPr>
          <a:xfrm>
            <a:off x="725557" y="1386840"/>
            <a:ext cx="4690505" cy="4790123"/>
          </a:xfrm>
        </p:spPr>
        <p:txBody>
          <a:bodyPr/>
          <a:lstStyle/>
          <a:p>
            <a:r>
              <a:rPr lang="en-US" dirty="0"/>
              <a:t>Archetypes</a:t>
            </a:r>
          </a:p>
          <a:p>
            <a:r>
              <a:rPr lang="en-US" dirty="0"/>
              <a:t>Balancing Loop</a:t>
            </a:r>
          </a:p>
          <a:p>
            <a:r>
              <a:rPr lang="en-US" dirty="0"/>
              <a:t>Digital Twin</a:t>
            </a:r>
          </a:p>
          <a:p>
            <a:r>
              <a:rPr lang="en-US" dirty="0"/>
              <a:t>Dynamics</a:t>
            </a:r>
          </a:p>
          <a:p>
            <a:r>
              <a:rPr lang="en-US" dirty="0"/>
              <a:t>Feedback</a:t>
            </a:r>
          </a:p>
          <a:p>
            <a:r>
              <a:rPr lang="en-US" dirty="0"/>
              <a:t>Influence Diagram</a:t>
            </a:r>
          </a:p>
          <a:p>
            <a:r>
              <a:rPr lang="en-US" dirty="0"/>
              <a:t>Unintended consequences</a:t>
            </a:r>
          </a:p>
          <a:p>
            <a:r>
              <a:rPr lang="en-US" dirty="0"/>
              <a:t>Local optimization</a:t>
            </a:r>
          </a:p>
          <a:p>
            <a:r>
              <a:rPr lang="en-US" dirty="0"/>
              <a:t>Emergence</a:t>
            </a:r>
          </a:p>
        </p:txBody>
      </p:sp>
      <p:sp>
        <p:nvSpPr>
          <p:cNvPr id="5" name="Slide Number Placeholder 4">
            <a:extLst>
              <a:ext uri="{FF2B5EF4-FFF2-40B4-BE49-F238E27FC236}">
                <a16:creationId xmlns:a16="http://schemas.microsoft.com/office/drawing/2014/main" id="{6598F8CA-524A-7347-A171-D07709E386A5}"/>
              </a:ext>
            </a:extLst>
          </p:cNvPr>
          <p:cNvSpPr>
            <a:spLocks noGrp="1"/>
          </p:cNvSpPr>
          <p:nvPr>
            <p:ph type="sldNum" sz="quarter" idx="12"/>
          </p:nvPr>
        </p:nvSpPr>
        <p:spPr/>
        <p:txBody>
          <a:bodyPr/>
          <a:lstStyle/>
          <a:p>
            <a:fld id="{7269E411-7D29-FF41-8363-58C7F0B695CE}" type="slidenum">
              <a:rPr lang="en-US" smtClean="0"/>
              <a:t>46</a:t>
            </a:fld>
            <a:endParaRPr lang="en-US"/>
          </a:p>
        </p:txBody>
      </p:sp>
      <p:sp>
        <p:nvSpPr>
          <p:cNvPr id="6" name="Content Placeholder 2">
            <a:extLst>
              <a:ext uri="{FF2B5EF4-FFF2-40B4-BE49-F238E27FC236}">
                <a16:creationId xmlns:a16="http://schemas.microsoft.com/office/drawing/2014/main" id="{9FA6E699-D9DC-DD40-9A6F-388D5C42F808}"/>
              </a:ext>
            </a:extLst>
          </p:cNvPr>
          <p:cNvSpPr txBox="1">
            <a:spLocks/>
          </p:cNvSpPr>
          <p:nvPr/>
        </p:nvSpPr>
        <p:spPr>
          <a:xfrm>
            <a:off x="6096000" y="1311923"/>
            <a:ext cx="4690505" cy="4790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Flow</a:t>
            </a:r>
          </a:p>
          <a:p>
            <a:r>
              <a:rPr lang="en-US" dirty="0"/>
              <a:t>Leverage Points</a:t>
            </a:r>
          </a:p>
          <a:p>
            <a:r>
              <a:rPr lang="en-US" dirty="0"/>
              <a:t>Limiting Factor</a:t>
            </a:r>
          </a:p>
          <a:p>
            <a:r>
              <a:rPr lang="en-US" dirty="0"/>
              <a:t>Nonlinear Relationships</a:t>
            </a:r>
          </a:p>
          <a:p>
            <a:r>
              <a:rPr lang="en-US" dirty="0"/>
              <a:t>Resilience</a:t>
            </a:r>
          </a:p>
          <a:p>
            <a:r>
              <a:rPr lang="en-US" dirty="0"/>
              <a:t>Reinforcing Loop</a:t>
            </a:r>
          </a:p>
          <a:p>
            <a:r>
              <a:rPr lang="en-US" dirty="0"/>
              <a:t>Self Organization</a:t>
            </a:r>
          </a:p>
          <a:p>
            <a:r>
              <a:rPr lang="en-US" dirty="0"/>
              <a:t>Sustainability</a:t>
            </a:r>
          </a:p>
          <a:p>
            <a:r>
              <a:rPr lang="en-US" dirty="0"/>
              <a:t>Unintended consequences</a:t>
            </a:r>
          </a:p>
        </p:txBody>
      </p:sp>
    </p:spTree>
    <p:extLst>
      <p:ext uri="{BB962C8B-B14F-4D97-AF65-F5344CB8AC3E}">
        <p14:creationId xmlns:p14="http://schemas.microsoft.com/office/powerpoint/2010/main" val="1447995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630" y="273163"/>
            <a:ext cx="10785978" cy="714389"/>
          </a:xfrm>
        </p:spPr>
        <p:txBody>
          <a:bodyPr>
            <a:normAutofit/>
          </a:bodyPr>
          <a:lstStyle/>
          <a:p>
            <a:r>
              <a:rPr lang="en-US" sz="4000" b="1" dirty="0"/>
              <a:t>From Data Scientist to Knowledge </a:t>
            </a:r>
            <a:r>
              <a:rPr lang="en-US" sz="4000" dirty="0"/>
              <a:t>Scientist</a:t>
            </a:r>
            <a:endParaRPr lang="en-US" sz="4000" b="1" dirty="0"/>
          </a:p>
        </p:txBody>
      </p:sp>
      <p:sp>
        <p:nvSpPr>
          <p:cNvPr id="3" name="Slide Number Placeholder 2"/>
          <p:cNvSpPr>
            <a:spLocks noGrp="1"/>
          </p:cNvSpPr>
          <p:nvPr>
            <p:ph type="sldNum" sz="quarter" idx="12"/>
          </p:nvPr>
        </p:nvSpPr>
        <p:spPr>
          <a:xfrm>
            <a:off x="11300661" y="6345496"/>
            <a:ext cx="453189" cy="365125"/>
          </a:xfrm>
        </p:spPr>
        <p:txBody>
          <a:bodyPr/>
          <a:lstStyle/>
          <a:p>
            <a:fld id="{3310D8EA-3107-4873-B9AB-DD7D3E79053A}" type="slidenum">
              <a:rPr lang="en-US" smtClean="0"/>
              <a:t>47</a:t>
            </a:fld>
            <a:endParaRPr lang="en-US"/>
          </a:p>
        </p:txBody>
      </p:sp>
      <p:grpSp>
        <p:nvGrpSpPr>
          <p:cNvPr id="4" name="Group 3">
            <a:extLst>
              <a:ext uri="{FF2B5EF4-FFF2-40B4-BE49-F238E27FC236}">
                <a16:creationId xmlns:a16="http://schemas.microsoft.com/office/drawing/2014/main" id="{A55C2427-6ECD-8D4A-8DD4-224E2EF29E65}"/>
              </a:ext>
            </a:extLst>
          </p:cNvPr>
          <p:cNvGrpSpPr/>
          <p:nvPr/>
        </p:nvGrpSpPr>
        <p:grpSpPr>
          <a:xfrm>
            <a:off x="551151" y="1681856"/>
            <a:ext cx="5191125" cy="4114559"/>
            <a:chOff x="551151" y="1681856"/>
            <a:chExt cx="5191125" cy="4114559"/>
          </a:xfrm>
        </p:grpSpPr>
        <p:sp>
          <p:nvSpPr>
            <p:cNvPr id="11" name="Trapezoid 10"/>
            <p:cNvSpPr/>
            <p:nvPr/>
          </p:nvSpPr>
          <p:spPr>
            <a:xfrm>
              <a:off x="551151" y="4840978"/>
              <a:ext cx="5191125" cy="955437"/>
            </a:xfrm>
            <a:prstGeom prst="trapezoid">
              <a:avLst>
                <a:gd name="adj" fmla="val 62025"/>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Data</a:t>
              </a:r>
              <a:endParaRPr lang="en-US" sz="2000" dirty="0"/>
            </a:p>
          </p:txBody>
        </p:sp>
        <p:sp>
          <p:nvSpPr>
            <p:cNvPr id="12" name="Trapezoid 11"/>
            <p:cNvSpPr/>
            <p:nvPr/>
          </p:nvSpPr>
          <p:spPr>
            <a:xfrm>
              <a:off x="1144665" y="3885541"/>
              <a:ext cx="4007977" cy="955437"/>
            </a:xfrm>
            <a:prstGeom prst="trapezoid">
              <a:avLst>
                <a:gd name="adj" fmla="val 61688"/>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Information</a:t>
              </a:r>
              <a:endParaRPr lang="en-US" sz="2000" dirty="0">
                <a:solidFill>
                  <a:schemeClr val="bg1"/>
                </a:solidFill>
              </a:endParaRPr>
            </a:p>
          </p:txBody>
        </p:sp>
        <p:sp>
          <p:nvSpPr>
            <p:cNvPr id="17" name="Triangle 16"/>
            <p:cNvSpPr/>
            <p:nvPr/>
          </p:nvSpPr>
          <p:spPr>
            <a:xfrm>
              <a:off x="1720516" y="1681856"/>
              <a:ext cx="2837630" cy="2203685"/>
            </a:xfrm>
            <a:prstGeom prst="triangle">
              <a:avLst/>
            </a:prstGeom>
            <a:solidFill>
              <a:schemeClr val="accent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1173" rIns="0" bIns="31173" numCol="1" spcCol="0" rtlCol="0" fromWordArt="0" anchor="ctr" anchorCtr="0" forceAA="0" compatLnSpc="1">
              <a:prstTxWarp prst="textNoShape">
                <a:avLst/>
              </a:prstTxWarp>
              <a:noAutofit/>
            </a:bodyPr>
            <a:lstStyle/>
            <a:p>
              <a:pPr algn="ctr"/>
              <a:r>
                <a:rPr lang="en-US" b="1" dirty="0">
                  <a:solidFill>
                    <a:schemeClr val="tx1"/>
                  </a:solidFill>
                </a:rPr>
                <a:t>Knowledge</a:t>
              </a:r>
            </a:p>
            <a:p>
              <a:pPr algn="ctr"/>
              <a:r>
                <a:rPr lang="en-US" b="1" dirty="0">
                  <a:solidFill>
                    <a:schemeClr val="tx1"/>
                  </a:solidFill>
                </a:rPr>
                <a:t>Graph</a:t>
              </a:r>
              <a:endParaRPr lang="en-US" sz="1400" dirty="0">
                <a:solidFill>
                  <a:schemeClr val="tx1"/>
                </a:solidFill>
              </a:endParaRPr>
            </a:p>
            <a:p>
              <a:pPr algn="ctr"/>
              <a:endParaRPr lang="en-US" dirty="0"/>
            </a:p>
          </p:txBody>
        </p:sp>
      </p:grpSp>
      <p:sp>
        <p:nvSpPr>
          <p:cNvPr id="6" name="Left-Right Arrow 5">
            <a:extLst>
              <a:ext uri="{FF2B5EF4-FFF2-40B4-BE49-F238E27FC236}">
                <a16:creationId xmlns:a16="http://schemas.microsoft.com/office/drawing/2014/main" id="{52D6535E-B7C6-F041-91CE-EEDD79ED293F}"/>
              </a:ext>
            </a:extLst>
          </p:cNvPr>
          <p:cNvSpPr/>
          <p:nvPr/>
        </p:nvSpPr>
        <p:spPr>
          <a:xfrm>
            <a:off x="4457248" y="3114441"/>
            <a:ext cx="3397134" cy="42976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624C56-D6B3-DD4C-AA3C-51DEE80B203F}"/>
              </a:ext>
            </a:extLst>
          </p:cNvPr>
          <p:cNvSpPr txBox="1"/>
          <p:nvPr/>
        </p:nvSpPr>
        <p:spPr>
          <a:xfrm>
            <a:off x="8138160" y="5210594"/>
            <a:ext cx="1785938" cy="369332"/>
          </a:xfrm>
          <a:prstGeom prst="rect">
            <a:avLst/>
          </a:prstGeom>
          <a:noFill/>
        </p:spPr>
        <p:txBody>
          <a:bodyPr wrap="none" rtlCol="0">
            <a:spAutoFit/>
          </a:bodyPr>
          <a:lstStyle/>
          <a:p>
            <a:r>
              <a:rPr lang="en-US" dirty="0"/>
              <a:t>Data Engineering</a:t>
            </a:r>
          </a:p>
        </p:txBody>
      </p:sp>
      <p:sp>
        <p:nvSpPr>
          <p:cNvPr id="14" name="TextBox 13">
            <a:extLst>
              <a:ext uri="{FF2B5EF4-FFF2-40B4-BE49-F238E27FC236}">
                <a16:creationId xmlns:a16="http://schemas.microsoft.com/office/drawing/2014/main" id="{6B9E3D3E-B1D2-7A4C-8ADC-12D63E89DE0E}"/>
              </a:ext>
            </a:extLst>
          </p:cNvPr>
          <p:cNvSpPr txBox="1"/>
          <p:nvPr/>
        </p:nvSpPr>
        <p:spPr>
          <a:xfrm>
            <a:off x="7955280" y="3067715"/>
            <a:ext cx="1330685" cy="523220"/>
          </a:xfrm>
          <a:prstGeom prst="rect">
            <a:avLst/>
          </a:prstGeom>
          <a:noFill/>
        </p:spPr>
        <p:txBody>
          <a:bodyPr wrap="none" rtlCol="0">
            <a:spAutoFit/>
          </a:bodyPr>
          <a:lstStyle/>
          <a:p>
            <a:r>
              <a:rPr lang="en-US" sz="2800" b="1" dirty="0"/>
              <a:t>Insights</a:t>
            </a:r>
          </a:p>
        </p:txBody>
      </p:sp>
      <p:sp>
        <p:nvSpPr>
          <p:cNvPr id="8" name="Up-Down Arrow 7">
            <a:extLst>
              <a:ext uri="{FF2B5EF4-FFF2-40B4-BE49-F238E27FC236}">
                <a16:creationId xmlns:a16="http://schemas.microsoft.com/office/drawing/2014/main" id="{B3104159-4037-A143-B798-89A18BCBFDC2}"/>
              </a:ext>
            </a:extLst>
          </p:cNvPr>
          <p:cNvSpPr/>
          <p:nvPr/>
        </p:nvSpPr>
        <p:spPr>
          <a:xfrm>
            <a:off x="7790532" y="3675621"/>
            <a:ext cx="2313432" cy="1378700"/>
          </a:xfrm>
          <a:prstGeom prst="upDownArrow">
            <a:avLst>
              <a:gd name="adj1" fmla="val 72925"/>
              <a:gd name="adj2" fmla="val 22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 of</a:t>
            </a:r>
          </a:p>
          <a:p>
            <a:pPr algn="ctr"/>
            <a:r>
              <a:rPr lang="en-US" dirty="0"/>
              <a:t>your time</a:t>
            </a:r>
          </a:p>
        </p:txBody>
      </p:sp>
      <p:sp>
        <p:nvSpPr>
          <p:cNvPr id="10" name="TextBox 9">
            <a:extLst>
              <a:ext uri="{FF2B5EF4-FFF2-40B4-BE49-F238E27FC236}">
                <a16:creationId xmlns:a16="http://schemas.microsoft.com/office/drawing/2014/main" id="{19830363-E929-9944-8D5C-24B483607717}"/>
              </a:ext>
            </a:extLst>
          </p:cNvPr>
          <p:cNvSpPr txBox="1"/>
          <p:nvPr/>
        </p:nvSpPr>
        <p:spPr>
          <a:xfrm>
            <a:off x="4933365" y="2775052"/>
            <a:ext cx="2444900" cy="369332"/>
          </a:xfrm>
          <a:prstGeom prst="rect">
            <a:avLst/>
          </a:prstGeom>
          <a:noFill/>
        </p:spPr>
        <p:txBody>
          <a:bodyPr wrap="none" rtlCol="0">
            <a:spAutoFit/>
          </a:bodyPr>
          <a:lstStyle/>
          <a:p>
            <a:r>
              <a:rPr lang="en-US" dirty="0"/>
              <a:t>Fast Path with Feedback</a:t>
            </a:r>
          </a:p>
        </p:txBody>
      </p:sp>
      <p:sp>
        <p:nvSpPr>
          <p:cNvPr id="18" name="TextBox 17">
            <a:extLst>
              <a:ext uri="{FF2B5EF4-FFF2-40B4-BE49-F238E27FC236}">
                <a16:creationId xmlns:a16="http://schemas.microsoft.com/office/drawing/2014/main" id="{63AB5B9D-5340-6E4A-8E2F-206F89620E53}"/>
              </a:ext>
            </a:extLst>
          </p:cNvPr>
          <p:cNvSpPr txBox="1"/>
          <p:nvPr/>
        </p:nvSpPr>
        <p:spPr>
          <a:xfrm>
            <a:off x="6852029" y="4080743"/>
            <a:ext cx="1103251" cy="369332"/>
          </a:xfrm>
          <a:prstGeom prst="rect">
            <a:avLst/>
          </a:prstGeom>
          <a:noFill/>
        </p:spPr>
        <p:txBody>
          <a:bodyPr wrap="none" rtlCol="0">
            <a:spAutoFit/>
          </a:bodyPr>
          <a:lstStyle/>
          <a:p>
            <a:r>
              <a:rPr lang="en-US" dirty="0"/>
              <a:t>Slow Path</a:t>
            </a:r>
          </a:p>
        </p:txBody>
      </p:sp>
      <p:sp>
        <p:nvSpPr>
          <p:cNvPr id="15" name="Right Arrow 14">
            <a:extLst>
              <a:ext uri="{FF2B5EF4-FFF2-40B4-BE49-F238E27FC236}">
                <a16:creationId xmlns:a16="http://schemas.microsoft.com/office/drawing/2014/main" id="{DFCA59C6-5DE8-6C44-AB98-364FD4D53B30}"/>
              </a:ext>
            </a:extLst>
          </p:cNvPr>
          <p:cNvSpPr/>
          <p:nvPr/>
        </p:nvSpPr>
        <p:spPr>
          <a:xfrm>
            <a:off x="5742276" y="5210594"/>
            <a:ext cx="2213004" cy="275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CA63185-A641-9341-9D7D-610623D9586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46156" y="3499716"/>
            <a:ext cx="941403" cy="407171"/>
          </a:xfrm>
          <a:prstGeom prst="rect">
            <a:avLst/>
          </a:prstGeom>
        </p:spPr>
      </p:pic>
      <p:pic>
        <p:nvPicPr>
          <p:cNvPr id="21" name="Picture 20">
            <a:extLst>
              <a:ext uri="{FF2B5EF4-FFF2-40B4-BE49-F238E27FC236}">
                <a16:creationId xmlns:a16="http://schemas.microsoft.com/office/drawing/2014/main" id="{06BF873D-9702-A045-979A-A344E5E93E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45249" y="4625722"/>
            <a:ext cx="893058" cy="506735"/>
          </a:xfrm>
          <a:prstGeom prst="rect">
            <a:avLst/>
          </a:prstGeom>
        </p:spPr>
      </p:pic>
    </p:spTree>
    <p:extLst>
      <p:ext uri="{BB962C8B-B14F-4D97-AF65-F5344CB8AC3E}">
        <p14:creationId xmlns:p14="http://schemas.microsoft.com/office/powerpoint/2010/main" val="16279079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E295-469D-8744-8A1F-5BD96E8A2929}"/>
              </a:ext>
            </a:extLst>
          </p:cNvPr>
          <p:cNvSpPr>
            <a:spLocks noGrp="1"/>
          </p:cNvSpPr>
          <p:nvPr>
            <p:ph type="title"/>
          </p:nvPr>
        </p:nvSpPr>
        <p:spPr/>
        <p:txBody>
          <a:bodyPr>
            <a:normAutofit fontScale="90000"/>
          </a:bodyPr>
          <a:lstStyle/>
          <a:p>
            <a:r>
              <a:rPr lang="en-US" dirty="0"/>
              <a:t>Customer-Centric EKG Strategy</a:t>
            </a:r>
          </a:p>
        </p:txBody>
      </p:sp>
      <p:sp>
        <p:nvSpPr>
          <p:cNvPr id="3" name="Content Placeholder 2">
            <a:extLst>
              <a:ext uri="{FF2B5EF4-FFF2-40B4-BE49-F238E27FC236}">
                <a16:creationId xmlns:a16="http://schemas.microsoft.com/office/drawing/2014/main" id="{4BAFD8B5-BECE-F042-BC1C-A24CA6690D4B}"/>
              </a:ext>
            </a:extLst>
          </p:cNvPr>
          <p:cNvSpPr>
            <a:spLocks noGrp="1"/>
          </p:cNvSpPr>
          <p:nvPr>
            <p:ph idx="1"/>
          </p:nvPr>
        </p:nvSpPr>
        <p:spPr>
          <a:xfrm>
            <a:off x="561560" y="5331821"/>
            <a:ext cx="10628243" cy="1087605"/>
          </a:xfrm>
        </p:spPr>
        <p:txBody>
          <a:bodyPr/>
          <a:lstStyle/>
          <a:p>
            <a:r>
              <a:rPr lang="en-US" dirty="0"/>
              <a:t>Put your customer at the center of your EKG</a:t>
            </a:r>
          </a:p>
        </p:txBody>
      </p:sp>
      <p:sp>
        <p:nvSpPr>
          <p:cNvPr id="4" name="Slide Number Placeholder 3">
            <a:extLst>
              <a:ext uri="{FF2B5EF4-FFF2-40B4-BE49-F238E27FC236}">
                <a16:creationId xmlns:a16="http://schemas.microsoft.com/office/drawing/2014/main" id="{79861BC4-8A3A-5A47-B21A-3996409C592C}"/>
              </a:ext>
            </a:extLst>
          </p:cNvPr>
          <p:cNvSpPr>
            <a:spLocks noGrp="1"/>
          </p:cNvSpPr>
          <p:nvPr>
            <p:ph type="sldNum" sz="quarter" idx="12"/>
          </p:nvPr>
        </p:nvSpPr>
        <p:spPr/>
        <p:txBody>
          <a:bodyPr/>
          <a:lstStyle/>
          <a:p>
            <a:fld id="{7269E411-7D29-FF41-8363-58C7F0B695CE}" type="slidenum">
              <a:rPr lang="en-US" smtClean="0"/>
              <a:t>48</a:t>
            </a:fld>
            <a:endParaRPr lang="en-US"/>
          </a:p>
        </p:txBody>
      </p:sp>
      <p:sp>
        <p:nvSpPr>
          <p:cNvPr id="5" name="Oval 4">
            <a:extLst>
              <a:ext uri="{FF2B5EF4-FFF2-40B4-BE49-F238E27FC236}">
                <a16:creationId xmlns:a16="http://schemas.microsoft.com/office/drawing/2014/main" id="{023D5E2D-06B0-4B4F-AA5D-E6C3F3E30460}"/>
              </a:ext>
            </a:extLst>
          </p:cNvPr>
          <p:cNvSpPr/>
          <p:nvPr/>
        </p:nvSpPr>
        <p:spPr>
          <a:xfrm>
            <a:off x="3911145" y="2677882"/>
            <a:ext cx="2843078" cy="685800"/>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Customer</a:t>
            </a:r>
          </a:p>
        </p:txBody>
      </p:sp>
      <p:sp>
        <p:nvSpPr>
          <p:cNvPr id="6" name="Oval 5">
            <a:extLst>
              <a:ext uri="{FF2B5EF4-FFF2-40B4-BE49-F238E27FC236}">
                <a16:creationId xmlns:a16="http://schemas.microsoft.com/office/drawing/2014/main" id="{29F9A97B-23AE-344F-AED0-A12BDC753ABE}"/>
              </a:ext>
            </a:extLst>
          </p:cNvPr>
          <p:cNvSpPr/>
          <p:nvPr/>
        </p:nvSpPr>
        <p:spPr>
          <a:xfrm>
            <a:off x="1148136" y="1832769"/>
            <a:ext cx="2372250"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Purchases</a:t>
            </a:r>
          </a:p>
        </p:txBody>
      </p:sp>
      <p:cxnSp>
        <p:nvCxnSpPr>
          <p:cNvPr id="8" name="Straight Connector 7">
            <a:extLst>
              <a:ext uri="{FF2B5EF4-FFF2-40B4-BE49-F238E27FC236}">
                <a16:creationId xmlns:a16="http://schemas.microsoft.com/office/drawing/2014/main" id="{01C5C70D-3D6B-7844-8BCC-F96BDDB1D468}"/>
              </a:ext>
            </a:extLst>
          </p:cNvPr>
          <p:cNvCxnSpPr>
            <a:cxnSpLocks/>
            <a:stCxn id="6" idx="5"/>
            <a:endCxn id="5" idx="2"/>
          </p:cNvCxnSpPr>
          <p:nvPr/>
        </p:nvCxnSpPr>
        <p:spPr>
          <a:xfrm>
            <a:off x="3172978" y="2418136"/>
            <a:ext cx="738167" cy="60264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E6FCE05-6914-264D-A5C9-912B228A6C40}"/>
              </a:ext>
            </a:extLst>
          </p:cNvPr>
          <p:cNvSpPr/>
          <p:nvPr/>
        </p:nvSpPr>
        <p:spPr>
          <a:xfrm>
            <a:off x="7485489" y="1903610"/>
            <a:ext cx="2372250"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Search</a:t>
            </a:r>
          </a:p>
        </p:txBody>
      </p:sp>
      <p:cxnSp>
        <p:nvCxnSpPr>
          <p:cNvPr id="10" name="Straight Connector 9">
            <a:extLst>
              <a:ext uri="{FF2B5EF4-FFF2-40B4-BE49-F238E27FC236}">
                <a16:creationId xmlns:a16="http://schemas.microsoft.com/office/drawing/2014/main" id="{D69F9236-9B1E-924F-9107-C1FAC2CA4142}"/>
              </a:ext>
            </a:extLst>
          </p:cNvPr>
          <p:cNvCxnSpPr>
            <a:cxnSpLocks/>
            <a:stCxn id="5" idx="6"/>
            <a:endCxn id="9" idx="3"/>
          </p:cNvCxnSpPr>
          <p:nvPr/>
        </p:nvCxnSpPr>
        <p:spPr>
          <a:xfrm flipV="1">
            <a:off x="6754223" y="2488977"/>
            <a:ext cx="1078674" cy="5318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989DEAB-9826-AE40-B27E-76EE56B0BAD9}"/>
              </a:ext>
            </a:extLst>
          </p:cNvPr>
          <p:cNvSpPr/>
          <p:nvPr/>
        </p:nvSpPr>
        <p:spPr>
          <a:xfrm>
            <a:off x="7173119" y="3461064"/>
            <a:ext cx="2843078"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Page Views</a:t>
            </a:r>
          </a:p>
        </p:txBody>
      </p:sp>
      <p:cxnSp>
        <p:nvCxnSpPr>
          <p:cNvPr id="16" name="Straight Connector 15">
            <a:extLst>
              <a:ext uri="{FF2B5EF4-FFF2-40B4-BE49-F238E27FC236}">
                <a16:creationId xmlns:a16="http://schemas.microsoft.com/office/drawing/2014/main" id="{FD290AE3-D896-8747-9C05-97E77E475C90}"/>
              </a:ext>
            </a:extLst>
          </p:cNvPr>
          <p:cNvCxnSpPr>
            <a:cxnSpLocks/>
            <a:endCxn id="15" idx="2"/>
          </p:cNvCxnSpPr>
          <p:nvPr/>
        </p:nvCxnSpPr>
        <p:spPr>
          <a:xfrm>
            <a:off x="6096000" y="3295190"/>
            <a:ext cx="1077119" cy="5087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1DF71AE-215D-4645-A7D3-4C08F1CE7BBA}"/>
              </a:ext>
            </a:extLst>
          </p:cNvPr>
          <p:cNvSpPr/>
          <p:nvPr/>
        </p:nvSpPr>
        <p:spPr>
          <a:xfrm>
            <a:off x="989678" y="3395623"/>
            <a:ext cx="2372250"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Returns</a:t>
            </a:r>
          </a:p>
        </p:txBody>
      </p:sp>
      <p:cxnSp>
        <p:nvCxnSpPr>
          <p:cNvPr id="20" name="Straight Connector 19">
            <a:extLst>
              <a:ext uri="{FF2B5EF4-FFF2-40B4-BE49-F238E27FC236}">
                <a16:creationId xmlns:a16="http://schemas.microsoft.com/office/drawing/2014/main" id="{C8DFD00F-B27E-2B41-A615-28CA75F7B395}"/>
              </a:ext>
            </a:extLst>
          </p:cNvPr>
          <p:cNvCxnSpPr>
            <a:cxnSpLocks/>
            <a:stCxn id="19" idx="6"/>
            <a:endCxn id="5" idx="3"/>
          </p:cNvCxnSpPr>
          <p:nvPr/>
        </p:nvCxnSpPr>
        <p:spPr>
          <a:xfrm flipV="1">
            <a:off x="3361928" y="3263249"/>
            <a:ext cx="965576" cy="4752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859AF978-CE39-C84B-BD98-F02F5B745C52}"/>
              </a:ext>
            </a:extLst>
          </p:cNvPr>
          <p:cNvSpPr/>
          <p:nvPr/>
        </p:nvSpPr>
        <p:spPr>
          <a:xfrm>
            <a:off x="3911145" y="4119621"/>
            <a:ext cx="2843078"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Reviews</a:t>
            </a:r>
          </a:p>
        </p:txBody>
      </p:sp>
      <p:cxnSp>
        <p:nvCxnSpPr>
          <p:cNvPr id="25" name="Straight Connector 24">
            <a:extLst>
              <a:ext uri="{FF2B5EF4-FFF2-40B4-BE49-F238E27FC236}">
                <a16:creationId xmlns:a16="http://schemas.microsoft.com/office/drawing/2014/main" id="{1C0A7907-86CC-DF47-BFDB-D94BBC231168}"/>
              </a:ext>
            </a:extLst>
          </p:cNvPr>
          <p:cNvCxnSpPr>
            <a:cxnSpLocks/>
            <a:stCxn id="5" idx="4"/>
            <a:endCxn id="24" idx="0"/>
          </p:cNvCxnSpPr>
          <p:nvPr/>
        </p:nvCxnSpPr>
        <p:spPr>
          <a:xfrm>
            <a:off x="5332684" y="3363682"/>
            <a:ext cx="0" cy="75593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B06E312-657B-6C4A-BD8B-2FAE4DB68974}"/>
              </a:ext>
            </a:extLst>
          </p:cNvPr>
          <p:cNvSpPr/>
          <p:nvPr/>
        </p:nvSpPr>
        <p:spPr>
          <a:xfrm>
            <a:off x="3612813" y="1339044"/>
            <a:ext cx="3372534"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Demographics</a:t>
            </a:r>
          </a:p>
        </p:txBody>
      </p:sp>
      <p:cxnSp>
        <p:nvCxnSpPr>
          <p:cNvPr id="39" name="Straight Connector 38">
            <a:extLst>
              <a:ext uri="{FF2B5EF4-FFF2-40B4-BE49-F238E27FC236}">
                <a16:creationId xmlns:a16="http://schemas.microsoft.com/office/drawing/2014/main" id="{60BB7805-BE3C-094D-B56B-3327F84D1431}"/>
              </a:ext>
            </a:extLst>
          </p:cNvPr>
          <p:cNvCxnSpPr>
            <a:cxnSpLocks/>
            <a:stCxn id="38" idx="4"/>
            <a:endCxn id="5" idx="0"/>
          </p:cNvCxnSpPr>
          <p:nvPr/>
        </p:nvCxnSpPr>
        <p:spPr>
          <a:xfrm>
            <a:off x="5299080" y="2024844"/>
            <a:ext cx="33604" cy="65303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2208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0311-25C6-B14C-95B2-E40D7FC1464C}"/>
              </a:ext>
            </a:extLst>
          </p:cNvPr>
          <p:cNvSpPr>
            <a:spLocks noGrp="1"/>
          </p:cNvSpPr>
          <p:nvPr>
            <p:ph type="title"/>
          </p:nvPr>
        </p:nvSpPr>
        <p:spPr/>
        <p:txBody>
          <a:bodyPr>
            <a:normAutofit fontScale="90000"/>
          </a:bodyPr>
          <a:lstStyle/>
          <a:p>
            <a:r>
              <a:rPr lang="en-US" dirty="0"/>
              <a:t>Modeling Precision</a:t>
            </a:r>
          </a:p>
        </p:txBody>
      </p:sp>
      <p:sp>
        <p:nvSpPr>
          <p:cNvPr id="3" name="Content Placeholder 2">
            <a:extLst>
              <a:ext uri="{FF2B5EF4-FFF2-40B4-BE49-F238E27FC236}">
                <a16:creationId xmlns:a16="http://schemas.microsoft.com/office/drawing/2014/main" id="{0FBED1EE-EFA6-E14E-8A5C-155140394839}"/>
              </a:ext>
            </a:extLst>
          </p:cNvPr>
          <p:cNvSpPr>
            <a:spLocks noGrp="1"/>
          </p:cNvSpPr>
          <p:nvPr>
            <p:ph idx="1"/>
          </p:nvPr>
        </p:nvSpPr>
        <p:spPr>
          <a:xfrm>
            <a:off x="725557" y="2875547"/>
            <a:ext cx="10628243" cy="3301416"/>
          </a:xfrm>
        </p:spPr>
        <p:txBody>
          <a:bodyPr/>
          <a:lstStyle/>
          <a:p>
            <a:r>
              <a:rPr lang="en-US" dirty="0"/>
              <a:t>Graph data models are better at modeling the real world</a:t>
            </a:r>
          </a:p>
          <a:p>
            <a:r>
              <a:rPr lang="en-US" dirty="0"/>
              <a:t>Models that are correct are easily shared across business units</a:t>
            </a:r>
          </a:p>
        </p:txBody>
      </p:sp>
      <p:sp>
        <p:nvSpPr>
          <p:cNvPr id="4" name="Slide Number Placeholder 3">
            <a:extLst>
              <a:ext uri="{FF2B5EF4-FFF2-40B4-BE49-F238E27FC236}">
                <a16:creationId xmlns:a16="http://schemas.microsoft.com/office/drawing/2014/main" id="{08668DA0-9882-CE4B-B182-CA09EA8D8920}"/>
              </a:ext>
            </a:extLst>
          </p:cNvPr>
          <p:cNvSpPr>
            <a:spLocks noGrp="1"/>
          </p:cNvSpPr>
          <p:nvPr>
            <p:ph type="sldNum" sz="quarter" idx="12"/>
          </p:nvPr>
        </p:nvSpPr>
        <p:spPr/>
        <p:txBody>
          <a:bodyPr/>
          <a:lstStyle/>
          <a:p>
            <a:fld id="{7269E411-7D29-FF41-8363-58C7F0B695CE}" type="slidenum">
              <a:rPr lang="en-US" smtClean="0"/>
              <a:t>49</a:t>
            </a:fld>
            <a:endParaRPr lang="en-US"/>
          </a:p>
        </p:txBody>
      </p:sp>
      <p:sp>
        <p:nvSpPr>
          <p:cNvPr id="5" name="TextBox 4">
            <a:extLst>
              <a:ext uri="{FF2B5EF4-FFF2-40B4-BE49-F238E27FC236}">
                <a16:creationId xmlns:a16="http://schemas.microsoft.com/office/drawing/2014/main" id="{08625689-FC80-2849-A0AE-398DA1128071}"/>
              </a:ext>
            </a:extLst>
          </p:cNvPr>
          <p:cNvSpPr txBox="1"/>
          <p:nvPr/>
        </p:nvSpPr>
        <p:spPr>
          <a:xfrm>
            <a:off x="3658745" y="1735751"/>
            <a:ext cx="7695055" cy="461665"/>
          </a:xfrm>
          <a:prstGeom prst="rect">
            <a:avLst/>
          </a:prstGeom>
          <a:noFill/>
        </p:spPr>
        <p:txBody>
          <a:bodyPr wrap="none" rtlCol="0">
            <a:spAutoFit/>
          </a:bodyPr>
          <a:lstStyle/>
          <a:p>
            <a:r>
              <a:rPr lang="en-US" sz="2400" dirty="0"/>
              <a:t>All models are wrong. Some models are useful. - George Box</a:t>
            </a:r>
          </a:p>
        </p:txBody>
      </p:sp>
    </p:spTree>
    <p:extLst>
      <p:ext uri="{BB962C8B-B14F-4D97-AF65-F5344CB8AC3E}">
        <p14:creationId xmlns:p14="http://schemas.microsoft.com/office/powerpoint/2010/main" val="414749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20" y="278099"/>
            <a:ext cx="9836944" cy="655345"/>
          </a:xfrm>
        </p:spPr>
        <p:txBody>
          <a:bodyPr/>
          <a:lstStyle/>
          <a:p>
            <a:r>
              <a:rPr lang="en-US" sz="3130" dirty="0"/>
              <a:t>Graph is a “NoSQL” Data Architecture</a:t>
            </a:r>
          </a:p>
        </p:txBody>
      </p:sp>
      <p:sp>
        <p:nvSpPr>
          <p:cNvPr id="143" name="Text Placeholder 7"/>
          <p:cNvSpPr txBox="1">
            <a:spLocks/>
          </p:cNvSpPr>
          <p:nvPr/>
        </p:nvSpPr>
        <p:spPr>
          <a:xfrm>
            <a:off x="1093871" y="1381212"/>
            <a:ext cx="194310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Relational</a:t>
            </a:r>
          </a:p>
        </p:txBody>
      </p:sp>
      <p:grpSp>
        <p:nvGrpSpPr>
          <p:cNvPr id="4" name="Group 143"/>
          <p:cNvGrpSpPr/>
          <p:nvPr/>
        </p:nvGrpSpPr>
        <p:grpSpPr>
          <a:xfrm>
            <a:off x="1182194" y="1845027"/>
            <a:ext cx="1678132" cy="1258927"/>
            <a:chOff x="533400" y="1905000"/>
            <a:chExt cx="1447800" cy="1447800"/>
          </a:xfrm>
        </p:grpSpPr>
        <p:sp>
          <p:nvSpPr>
            <p:cNvPr id="145" name="Rectangle 144"/>
            <p:cNvSpPr/>
            <p:nvPr/>
          </p:nvSpPr>
          <p:spPr bwMode="auto">
            <a:xfrm>
              <a:off x="533402" y="19050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6" name="Rectangle 145"/>
            <p:cNvSpPr/>
            <p:nvPr/>
          </p:nvSpPr>
          <p:spPr bwMode="auto">
            <a:xfrm>
              <a:off x="533402" y="20859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7" name="Rectangle 146"/>
            <p:cNvSpPr/>
            <p:nvPr/>
          </p:nvSpPr>
          <p:spPr bwMode="auto">
            <a:xfrm>
              <a:off x="533401" y="22669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8" name="Rectangle 147"/>
            <p:cNvSpPr/>
            <p:nvPr/>
          </p:nvSpPr>
          <p:spPr bwMode="auto">
            <a:xfrm>
              <a:off x="533401" y="24479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9" name="Rectangle 148"/>
            <p:cNvSpPr/>
            <p:nvPr/>
          </p:nvSpPr>
          <p:spPr bwMode="auto">
            <a:xfrm>
              <a:off x="533401" y="26289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0" name="Rectangle 149"/>
            <p:cNvSpPr/>
            <p:nvPr/>
          </p:nvSpPr>
          <p:spPr bwMode="auto">
            <a:xfrm>
              <a:off x="533401" y="28098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1" name="Rectangle 150"/>
            <p:cNvSpPr/>
            <p:nvPr/>
          </p:nvSpPr>
          <p:spPr bwMode="auto">
            <a:xfrm>
              <a:off x="533400" y="29908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2" name="Rectangle 151"/>
            <p:cNvSpPr/>
            <p:nvPr/>
          </p:nvSpPr>
          <p:spPr bwMode="auto">
            <a:xfrm>
              <a:off x="533400" y="31718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3" name="Rectangle 152"/>
            <p:cNvSpPr/>
            <p:nvPr/>
          </p:nvSpPr>
          <p:spPr bwMode="auto">
            <a:xfrm>
              <a:off x="878114" y="19050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4" name="Rectangle 153"/>
            <p:cNvSpPr/>
            <p:nvPr/>
          </p:nvSpPr>
          <p:spPr bwMode="auto">
            <a:xfrm>
              <a:off x="878114" y="20859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5" name="Rectangle 154"/>
            <p:cNvSpPr/>
            <p:nvPr/>
          </p:nvSpPr>
          <p:spPr bwMode="auto">
            <a:xfrm>
              <a:off x="878113" y="22669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6" name="Rectangle 155"/>
            <p:cNvSpPr/>
            <p:nvPr/>
          </p:nvSpPr>
          <p:spPr bwMode="auto">
            <a:xfrm>
              <a:off x="878113" y="24479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7" name="Rectangle 156"/>
            <p:cNvSpPr/>
            <p:nvPr/>
          </p:nvSpPr>
          <p:spPr bwMode="auto">
            <a:xfrm>
              <a:off x="878113" y="26289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8" name="Rectangle 157"/>
            <p:cNvSpPr/>
            <p:nvPr/>
          </p:nvSpPr>
          <p:spPr bwMode="auto">
            <a:xfrm>
              <a:off x="878113" y="28098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9" name="Rectangle 158"/>
            <p:cNvSpPr/>
            <p:nvPr/>
          </p:nvSpPr>
          <p:spPr bwMode="auto">
            <a:xfrm>
              <a:off x="878112" y="29908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0" name="Rectangle 159"/>
            <p:cNvSpPr/>
            <p:nvPr/>
          </p:nvSpPr>
          <p:spPr bwMode="auto">
            <a:xfrm>
              <a:off x="878112" y="31718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1" name="Rectangle 160"/>
            <p:cNvSpPr/>
            <p:nvPr/>
          </p:nvSpPr>
          <p:spPr bwMode="auto">
            <a:xfrm>
              <a:off x="1429658" y="19050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2" name="Rectangle 161"/>
            <p:cNvSpPr/>
            <p:nvPr/>
          </p:nvSpPr>
          <p:spPr bwMode="auto">
            <a:xfrm>
              <a:off x="1429658" y="20859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3" name="Rectangle 162"/>
            <p:cNvSpPr/>
            <p:nvPr/>
          </p:nvSpPr>
          <p:spPr bwMode="auto">
            <a:xfrm>
              <a:off x="1429657" y="22669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4" name="Rectangle 163"/>
            <p:cNvSpPr/>
            <p:nvPr/>
          </p:nvSpPr>
          <p:spPr bwMode="auto">
            <a:xfrm>
              <a:off x="1429657" y="24479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5" name="Rectangle 164"/>
            <p:cNvSpPr/>
            <p:nvPr/>
          </p:nvSpPr>
          <p:spPr bwMode="auto">
            <a:xfrm>
              <a:off x="1429657" y="26289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6" name="Rectangle 165"/>
            <p:cNvSpPr/>
            <p:nvPr/>
          </p:nvSpPr>
          <p:spPr bwMode="auto">
            <a:xfrm>
              <a:off x="1429657" y="28098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7" name="Rectangle 166"/>
            <p:cNvSpPr/>
            <p:nvPr/>
          </p:nvSpPr>
          <p:spPr bwMode="auto">
            <a:xfrm>
              <a:off x="1429657" y="29908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8" name="Rectangle 167"/>
            <p:cNvSpPr/>
            <p:nvPr/>
          </p:nvSpPr>
          <p:spPr bwMode="auto">
            <a:xfrm>
              <a:off x="1429657" y="31718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9" name="Rectangle 168"/>
            <p:cNvSpPr/>
            <p:nvPr/>
          </p:nvSpPr>
          <p:spPr bwMode="auto">
            <a:xfrm>
              <a:off x="1705429" y="19050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0" name="Rectangle 169"/>
            <p:cNvSpPr/>
            <p:nvPr/>
          </p:nvSpPr>
          <p:spPr bwMode="auto">
            <a:xfrm>
              <a:off x="1705429" y="20859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1" name="Rectangle 170"/>
            <p:cNvSpPr/>
            <p:nvPr/>
          </p:nvSpPr>
          <p:spPr bwMode="auto">
            <a:xfrm>
              <a:off x="1705428" y="22669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2" name="Rectangle 171"/>
            <p:cNvSpPr/>
            <p:nvPr/>
          </p:nvSpPr>
          <p:spPr bwMode="auto">
            <a:xfrm>
              <a:off x="1705428" y="24479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3" name="Rectangle 172"/>
            <p:cNvSpPr/>
            <p:nvPr/>
          </p:nvSpPr>
          <p:spPr bwMode="auto">
            <a:xfrm>
              <a:off x="1705428" y="26289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4" name="Rectangle 173"/>
            <p:cNvSpPr/>
            <p:nvPr/>
          </p:nvSpPr>
          <p:spPr bwMode="auto">
            <a:xfrm>
              <a:off x="1705428" y="28098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5" name="Rectangle 174"/>
            <p:cNvSpPr/>
            <p:nvPr/>
          </p:nvSpPr>
          <p:spPr bwMode="auto">
            <a:xfrm>
              <a:off x="1705427" y="29908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6" name="Rectangle 175"/>
            <p:cNvSpPr/>
            <p:nvPr/>
          </p:nvSpPr>
          <p:spPr bwMode="auto">
            <a:xfrm>
              <a:off x="1705427" y="31718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grpSp>
      <p:sp>
        <p:nvSpPr>
          <p:cNvPr id="177" name="Text Placeholder 7"/>
          <p:cNvSpPr txBox="1">
            <a:spLocks/>
          </p:cNvSpPr>
          <p:nvPr/>
        </p:nvSpPr>
        <p:spPr>
          <a:xfrm>
            <a:off x="4096845" y="1381212"/>
            <a:ext cx="3179619"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Analytical (OLAP)</a:t>
            </a:r>
          </a:p>
        </p:txBody>
      </p:sp>
      <p:sp>
        <p:nvSpPr>
          <p:cNvPr id="178" name="Text Placeholder 7"/>
          <p:cNvSpPr txBox="1">
            <a:spLocks/>
          </p:cNvSpPr>
          <p:nvPr/>
        </p:nvSpPr>
        <p:spPr>
          <a:xfrm>
            <a:off x="8336336" y="1381212"/>
            <a:ext cx="2119745"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Key-Value</a:t>
            </a:r>
          </a:p>
        </p:txBody>
      </p:sp>
      <p:sp>
        <p:nvSpPr>
          <p:cNvPr id="179" name="Text Placeholder 7"/>
          <p:cNvSpPr txBox="1">
            <a:spLocks/>
          </p:cNvSpPr>
          <p:nvPr/>
        </p:nvSpPr>
        <p:spPr>
          <a:xfrm>
            <a:off x="917226"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Column-Family</a:t>
            </a:r>
          </a:p>
        </p:txBody>
      </p:sp>
      <p:sp>
        <p:nvSpPr>
          <p:cNvPr id="180" name="Text Placeholder 7"/>
          <p:cNvSpPr txBox="1">
            <a:spLocks/>
          </p:cNvSpPr>
          <p:nvPr/>
        </p:nvSpPr>
        <p:spPr>
          <a:xfrm>
            <a:off x="7983044" y="3302732"/>
            <a:ext cx="2384714"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Document</a:t>
            </a:r>
          </a:p>
        </p:txBody>
      </p:sp>
      <p:sp>
        <p:nvSpPr>
          <p:cNvPr id="181" name="Text Placeholder 7"/>
          <p:cNvSpPr txBox="1">
            <a:spLocks/>
          </p:cNvSpPr>
          <p:nvPr/>
        </p:nvSpPr>
        <p:spPr>
          <a:xfrm>
            <a:off x="4141005"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Graph</a:t>
            </a:r>
          </a:p>
        </p:txBody>
      </p:sp>
      <p:grpSp>
        <p:nvGrpSpPr>
          <p:cNvPr id="5" name="Group 42"/>
          <p:cNvGrpSpPr/>
          <p:nvPr/>
        </p:nvGrpSpPr>
        <p:grpSpPr>
          <a:xfrm>
            <a:off x="7983045" y="3832806"/>
            <a:ext cx="2473036" cy="1656483"/>
            <a:chOff x="5791200" y="1447800"/>
            <a:chExt cx="2133600" cy="1905000"/>
          </a:xfrm>
        </p:grpSpPr>
        <p:sp>
          <p:nvSpPr>
            <p:cNvPr id="183" name="Oval 182"/>
            <p:cNvSpPr/>
            <p:nvPr/>
          </p:nvSpPr>
          <p:spPr bwMode="auto">
            <a:xfrm>
              <a:off x="6705600" y="1447800"/>
              <a:ext cx="304800" cy="304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4" name="Oval 183"/>
            <p:cNvSpPr/>
            <p:nvPr/>
          </p:nvSpPr>
          <p:spPr bwMode="auto">
            <a:xfrm>
              <a:off x="6400800" y="1981200"/>
              <a:ext cx="304800" cy="304800"/>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5" name="Oval 184"/>
            <p:cNvSpPr/>
            <p:nvPr/>
          </p:nvSpPr>
          <p:spPr bwMode="auto">
            <a:xfrm>
              <a:off x="7010400" y="1981200"/>
              <a:ext cx="304800" cy="3048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6" name="Oval 185"/>
            <p:cNvSpPr/>
            <p:nvPr/>
          </p:nvSpPr>
          <p:spPr bwMode="auto">
            <a:xfrm>
              <a:off x="6096000" y="2514600"/>
              <a:ext cx="304800" cy="3048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7" name="Oval 186"/>
            <p:cNvSpPr/>
            <p:nvPr/>
          </p:nvSpPr>
          <p:spPr bwMode="auto">
            <a:xfrm>
              <a:off x="6705600" y="2514600"/>
              <a:ext cx="304800" cy="304800"/>
            </a:xfrm>
            <a:prstGeom prst="ellipse">
              <a:avLst/>
            </a:prstGeom>
            <a:solidFill>
              <a:schemeClr val="tx2"/>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8" name="Oval 187"/>
            <p:cNvSpPr/>
            <p:nvPr/>
          </p:nvSpPr>
          <p:spPr bwMode="auto">
            <a:xfrm>
              <a:off x="7315200" y="2514600"/>
              <a:ext cx="304800" cy="3048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89" name="Straight Connector 188"/>
            <p:cNvCxnSpPr>
              <a:stCxn id="183" idx="4"/>
              <a:endCxn id="184" idx="0"/>
            </p:cNvCxnSpPr>
            <p:nvPr/>
          </p:nvCxnSpPr>
          <p:spPr bwMode="auto">
            <a:xfrm rot="5400000">
              <a:off x="65913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0" name="Straight Connector 189"/>
            <p:cNvCxnSpPr>
              <a:stCxn id="183" idx="4"/>
              <a:endCxn id="185" idx="0"/>
            </p:cNvCxnSpPr>
            <p:nvPr/>
          </p:nvCxnSpPr>
          <p:spPr bwMode="auto">
            <a:xfrm rot="16200000" flipH="1">
              <a:off x="68961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1" name="Straight Connector 190"/>
            <p:cNvCxnSpPr/>
            <p:nvPr/>
          </p:nvCxnSpPr>
          <p:spPr bwMode="auto">
            <a:xfrm rot="5400000">
              <a:off x="62865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rot="16200000" flipH="1">
              <a:off x="65913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rot="16200000" flipH="1">
              <a:off x="72009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4" name="Oval 193"/>
            <p:cNvSpPr/>
            <p:nvPr/>
          </p:nvSpPr>
          <p:spPr bwMode="auto">
            <a:xfrm>
              <a:off x="5791200" y="3048000"/>
              <a:ext cx="304800" cy="304800"/>
            </a:xfrm>
            <a:prstGeom prst="ellipse">
              <a:avLst/>
            </a:prstGeom>
            <a:solidFill>
              <a:srgbClr val="FF00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5" name="Oval 194"/>
            <p:cNvSpPr/>
            <p:nvPr/>
          </p:nvSpPr>
          <p:spPr bwMode="auto">
            <a:xfrm>
              <a:off x="6400800" y="3048000"/>
              <a:ext cx="304800" cy="304800"/>
            </a:xfrm>
            <a:prstGeom prst="ellipse">
              <a:avLst/>
            </a:prstGeom>
            <a:solidFill>
              <a:srgbClr val="00FF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96" name="Straight Connector 195"/>
            <p:cNvCxnSpPr/>
            <p:nvPr/>
          </p:nvCxnSpPr>
          <p:spPr bwMode="auto">
            <a:xfrm rot="5400000">
              <a:off x="5981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rot="16200000" flipH="1">
              <a:off x="62865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8" name="Oval 197"/>
            <p:cNvSpPr/>
            <p:nvPr/>
          </p:nvSpPr>
          <p:spPr bwMode="auto">
            <a:xfrm>
              <a:off x="7010400" y="3048000"/>
              <a:ext cx="304800" cy="3048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9" name="Oval 198"/>
            <p:cNvSpPr/>
            <p:nvPr/>
          </p:nvSpPr>
          <p:spPr bwMode="auto">
            <a:xfrm>
              <a:off x="7620000" y="30480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00" name="Straight Connector 199"/>
            <p:cNvCxnSpPr/>
            <p:nvPr/>
          </p:nvCxnSpPr>
          <p:spPr bwMode="auto">
            <a:xfrm rot="5400000">
              <a:off x="72009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rot="16200000" flipH="1">
              <a:off x="7505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grpSp>
      <p:grpSp>
        <p:nvGrpSpPr>
          <p:cNvPr id="6" name="Group 232"/>
          <p:cNvGrpSpPr/>
          <p:nvPr/>
        </p:nvGrpSpPr>
        <p:grpSpPr>
          <a:xfrm>
            <a:off x="4980072" y="1845027"/>
            <a:ext cx="1324841" cy="1325186"/>
            <a:chOff x="3581400" y="1828800"/>
            <a:chExt cx="1143000" cy="1524000"/>
          </a:xfrm>
        </p:grpSpPr>
        <p:sp>
          <p:nvSpPr>
            <p:cNvPr id="234" name="Rectangle 233"/>
            <p:cNvSpPr/>
            <p:nvPr/>
          </p:nvSpPr>
          <p:spPr bwMode="auto">
            <a:xfrm>
              <a:off x="4038600" y="1828800"/>
              <a:ext cx="228600" cy="1524000"/>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235" name="Rectangle 234"/>
            <p:cNvSpPr/>
            <p:nvPr/>
          </p:nvSpPr>
          <p:spPr bwMode="auto">
            <a:xfrm>
              <a:off x="35814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6" name="Rectangle 235"/>
            <p:cNvSpPr/>
            <p:nvPr/>
          </p:nvSpPr>
          <p:spPr bwMode="auto">
            <a:xfrm>
              <a:off x="35814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7" name="Rectangle 236"/>
            <p:cNvSpPr/>
            <p:nvPr/>
          </p:nvSpPr>
          <p:spPr bwMode="auto">
            <a:xfrm>
              <a:off x="44958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8" name="Rectangle 237"/>
            <p:cNvSpPr/>
            <p:nvPr/>
          </p:nvSpPr>
          <p:spPr bwMode="auto">
            <a:xfrm>
              <a:off x="44958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cxnSp>
          <p:nvCxnSpPr>
            <p:cNvPr id="239" name="Straight Arrow Connector 238"/>
            <p:cNvCxnSpPr/>
            <p:nvPr/>
          </p:nvCxnSpPr>
          <p:spPr>
            <a:xfrm>
              <a:off x="3810000" y="2128978"/>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a:off x="38100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p:nvPr/>
          </p:nvCxnSpPr>
          <p:spPr>
            <a:xfrm>
              <a:off x="4267200" y="21336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42672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 name="Group 242"/>
          <p:cNvGrpSpPr/>
          <p:nvPr/>
        </p:nvGrpSpPr>
        <p:grpSpPr>
          <a:xfrm>
            <a:off x="4626780" y="3899066"/>
            <a:ext cx="1943100" cy="1391445"/>
            <a:chOff x="3505200" y="4267200"/>
            <a:chExt cx="1676400" cy="1600200"/>
          </a:xfrm>
        </p:grpSpPr>
        <p:sp>
          <p:nvSpPr>
            <p:cNvPr id="244" name="Oval 243"/>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5" name="Oval 244"/>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6" name="Oval 245"/>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7" name="Oval 246"/>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8" name="Oval 247"/>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9" name="Oval 248"/>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0" name="Oval 249"/>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1" name="Oval 250"/>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2" name="Oval 251"/>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53" name="Straight Arrow Connector 252"/>
            <p:cNvCxnSpPr>
              <a:stCxn id="251" idx="7"/>
              <a:endCxn id="244"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244" idx="6"/>
              <a:endCxn id="247"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7" idx="3"/>
              <a:endCxn id="248"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48" idx="5"/>
              <a:endCxn id="252"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252" idx="2"/>
              <a:endCxn id="250"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endCxn id="246"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246" idx="1"/>
              <a:endCxn id="245"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245" idx="3"/>
              <a:endCxn id="249"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51" idx="4"/>
              <a:endCxn id="249"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46" idx="7"/>
              <a:endCxn id="244"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246" idx="3"/>
              <a:endCxn id="249"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4" name="Oval 263"/>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65" name="Straight Arrow Connector 264"/>
            <p:cNvCxnSpPr>
              <a:stCxn id="264" idx="7"/>
              <a:endCxn id="246"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265"/>
          <p:cNvGrpSpPr/>
          <p:nvPr/>
        </p:nvGrpSpPr>
        <p:grpSpPr>
          <a:xfrm>
            <a:off x="8424658" y="1911286"/>
            <a:ext cx="1854777" cy="1258927"/>
            <a:chOff x="6781800" y="2057400"/>
            <a:chExt cx="1600200" cy="1447800"/>
          </a:xfrm>
        </p:grpSpPr>
        <p:sp>
          <p:nvSpPr>
            <p:cNvPr id="267" name="Rectangle 266"/>
            <p:cNvSpPr/>
            <p:nvPr/>
          </p:nvSpPr>
          <p:spPr>
            <a:xfrm>
              <a:off x="6781800" y="2057400"/>
              <a:ext cx="381000" cy="3048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68" name="Oval 267"/>
            <p:cNvSpPr/>
            <p:nvPr/>
          </p:nvSpPr>
          <p:spPr>
            <a:xfrm>
              <a:off x="7467600" y="2057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69" name="Straight Arrow Connector 268"/>
            <p:cNvCxnSpPr>
              <a:stCxn id="267" idx="3"/>
              <a:endCxn id="268" idx="2"/>
            </p:cNvCxnSpPr>
            <p:nvPr/>
          </p:nvCxnSpPr>
          <p:spPr>
            <a:xfrm>
              <a:off x="7162800" y="2209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155"/>
            <p:cNvGrpSpPr/>
            <p:nvPr/>
          </p:nvGrpSpPr>
          <p:grpSpPr>
            <a:xfrm>
              <a:off x="6781800" y="2438400"/>
              <a:ext cx="1600200" cy="304800"/>
              <a:chOff x="6781800" y="2438400"/>
              <a:chExt cx="1600200" cy="304800"/>
            </a:xfrm>
          </p:grpSpPr>
          <p:sp>
            <p:nvSpPr>
              <p:cNvPr id="279" name="Rectangle 278"/>
              <p:cNvSpPr/>
              <p:nvPr/>
            </p:nvSpPr>
            <p:spPr>
              <a:xfrm>
                <a:off x="6781800" y="2438400"/>
                <a:ext cx="381000" cy="304800"/>
              </a:xfrm>
              <a:prstGeom prst="rect">
                <a:avLst/>
              </a:prstGeom>
              <a:solidFill>
                <a:srgbClr val="FFCC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80" name="Oval 279"/>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81" name="Straight Arrow Connector 280"/>
              <p:cNvCxnSpPr>
                <a:stCxn id="279" idx="3"/>
                <a:endCxn id="280"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156"/>
            <p:cNvGrpSpPr/>
            <p:nvPr/>
          </p:nvGrpSpPr>
          <p:grpSpPr>
            <a:xfrm>
              <a:off x="6781800" y="2819400"/>
              <a:ext cx="1600200" cy="304800"/>
              <a:chOff x="6781800" y="2438400"/>
              <a:chExt cx="1600200" cy="304800"/>
            </a:xfrm>
          </p:grpSpPr>
          <p:sp>
            <p:nvSpPr>
              <p:cNvPr id="276" name="Rectangle 275"/>
              <p:cNvSpPr/>
              <p:nvPr/>
            </p:nvSpPr>
            <p:spPr>
              <a:xfrm>
                <a:off x="6781800" y="2438400"/>
                <a:ext cx="381000" cy="304800"/>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7" name="Oval 276"/>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8" name="Straight Arrow Connector 277"/>
              <p:cNvCxnSpPr>
                <a:stCxn id="276" idx="3"/>
                <a:endCxn id="277"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 name="Group 169"/>
            <p:cNvGrpSpPr/>
            <p:nvPr/>
          </p:nvGrpSpPr>
          <p:grpSpPr>
            <a:xfrm>
              <a:off x="6781800" y="3200400"/>
              <a:ext cx="1600200" cy="304800"/>
              <a:chOff x="6781800" y="2438400"/>
              <a:chExt cx="1600200" cy="304800"/>
            </a:xfrm>
          </p:grpSpPr>
          <p:sp>
            <p:nvSpPr>
              <p:cNvPr id="273" name="Rectangle 272"/>
              <p:cNvSpPr/>
              <p:nvPr/>
            </p:nvSpPr>
            <p:spPr>
              <a:xfrm>
                <a:off x="6781800" y="2438400"/>
                <a:ext cx="381000" cy="304800"/>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4" name="Oval 273"/>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5" name="Straight Arrow Connector 274"/>
              <p:cNvCxnSpPr>
                <a:stCxn id="273" idx="3"/>
                <a:endCxn id="274"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12" name="Group 141"/>
          <p:cNvGrpSpPr/>
          <p:nvPr/>
        </p:nvGrpSpPr>
        <p:grpSpPr>
          <a:xfrm>
            <a:off x="1182195" y="3899065"/>
            <a:ext cx="1943101" cy="1258927"/>
            <a:chOff x="457200" y="4495800"/>
            <a:chExt cx="1676401" cy="1447800"/>
          </a:xfrm>
        </p:grpSpPr>
        <p:sp>
          <p:nvSpPr>
            <p:cNvPr id="226" name="Rectangle 225"/>
            <p:cNvSpPr/>
            <p:nvPr/>
          </p:nvSpPr>
          <p:spPr>
            <a:xfrm>
              <a:off x="914400" y="5403056"/>
              <a:ext cx="150019" cy="1738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1" name="Rectangle 220"/>
            <p:cNvSpPr/>
            <p:nvPr/>
          </p:nvSpPr>
          <p:spPr>
            <a:xfrm>
              <a:off x="459581" y="4498181"/>
              <a:ext cx="150019" cy="1738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1" name="Rectangle 230"/>
            <p:cNvSpPr/>
            <p:nvPr/>
          </p:nvSpPr>
          <p:spPr>
            <a:xfrm>
              <a:off x="1828800" y="4862513"/>
              <a:ext cx="150020" cy="173829"/>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7" name="Rectangle 226"/>
            <p:cNvSpPr/>
            <p:nvPr/>
          </p:nvSpPr>
          <p:spPr>
            <a:xfrm>
              <a:off x="1676400" y="5586414"/>
              <a:ext cx="150019" cy="17859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9" name="Rectangle 228"/>
            <p:cNvSpPr/>
            <p:nvPr/>
          </p:nvSpPr>
          <p:spPr>
            <a:xfrm>
              <a:off x="1371600" y="4495801"/>
              <a:ext cx="147638" cy="1785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03" name="Rectangle 202"/>
            <p:cNvSpPr/>
            <p:nvPr/>
          </p:nvSpPr>
          <p:spPr bwMode="auto">
            <a:xfrm>
              <a:off x="457202" y="4495800"/>
              <a:ext cx="1676399" cy="180975"/>
            </a:xfrm>
            <a:prstGeom prst="rect">
              <a:avLst/>
            </a:prstGeom>
            <a:noFill/>
            <a:ln w="12700" cap="flat" cmpd="sng" algn="ctr">
              <a:solidFill>
                <a:schemeClr val="tx1"/>
              </a:solidFill>
              <a:prstDash val="solid"/>
              <a:round/>
              <a:headEnd type="none" w="med" len="med"/>
              <a:tailEnd type="none" w="med" len="med"/>
            </a:ln>
            <a:effectLst/>
          </p:spPr>
        </p:sp>
        <p:cxnSp>
          <p:nvCxnSpPr>
            <p:cNvPr id="211" name="Straight Connector 210"/>
            <p:cNvCxnSpPr/>
            <p:nvPr/>
          </p:nvCxnSpPr>
          <p:spPr>
            <a:xfrm>
              <a:off x="609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62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914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1066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219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371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1524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1676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828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1981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a:xfrm>
              <a:off x="614362" y="4683919"/>
              <a:ext cx="142875" cy="173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3" name="Rectangle 222"/>
            <p:cNvSpPr/>
            <p:nvPr/>
          </p:nvSpPr>
          <p:spPr>
            <a:xfrm>
              <a:off x="766762" y="4862512"/>
              <a:ext cx="142875" cy="17382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4" name="Rectangle 223"/>
            <p:cNvSpPr/>
            <p:nvPr/>
          </p:nvSpPr>
          <p:spPr>
            <a:xfrm>
              <a:off x="919163" y="5041106"/>
              <a:ext cx="142875" cy="1738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5" name="Rectangle 224"/>
            <p:cNvSpPr/>
            <p:nvPr/>
          </p:nvSpPr>
          <p:spPr>
            <a:xfrm>
              <a:off x="1071563" y="5222081"/>
              <a:ext cx="142875" cy="1738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8" name="Rectangle 227"/>
            <p:cNvSpPr/>
            <p:nvPr/>
          </p:nvSpPr>
          <p:spPr>
            <a:xfrm>
              <a:off x="1223963" y="5765005"/>
              <a:ext cx="142875" cy="1738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0" name="Rectangle 229"/>
            <p:cNvSpPr/>
            <p:nvPr/>
          </p:nvSpPr>
          <p:spPr>
            <a:xfrm>
              <a:off x="1526381" y="5224463"/>
              <a:ext cx="145257" cy="1785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2" name="Rectangle 231"/>
            <p:cNvSpPr/>
            <p:nvPr/>
          </p:nvSpPr>
          <p:spPr>
            <a:xfrm>
              <a:off x="1985962" y="5224463"/>
              <a:ext cx="142875" cy="173829"/>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10" name="Rectangle 209"/>
            <p:cNvSpPr/>
            <p:nvPr/>
          </p:nvSpPr>
          <p:spPr bwMode="auto">
            <a:xfrm>
              <a:off x="457200" y="57626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9" name="Rectangle 208"/>
            <p:cNvSpPr/>
            <p:nvPr/>
          </p:nvSpPr>
          <p:spPr bwMode="auto">
            <a:xfrm>
              <a:off x="457200" y="55816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4" name="Rectangle 203"/>
            <p:cNvSpPr/>
            <p:nvPr/>
          </p:nvSpPr>
          <p:spPr bwMode="auto">
            <a:xfrm>
              <a:off x="457202" y="467677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5" name="Rectangle 204"/>
            <p:cNvSpPr/>
            <p:nvPr/>
          </p:nvSpPr>
          <p:spPr bwMode="auto">
            <a:xfrm>
              <a:off x="457201" y="48577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6" name="Rectangle 205"/>
            <p:cNvSpPr/>
            <p:nvPr/>
          </p:nvSpPr>
          <p:spPr bwMode="auto">
            <a:xfrm>
              <a:off x="457201" y="50387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7" name="Rectangle 206"/>
            <p:cNvSpPr/>
            <p:nvPr/>
          </p:nvSpPr>
          <p:spPr bwMode="auto">
            <a:xfrm>
              <a:off x="457201" y="521970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8" name="Rectangle 207"/>
            <p:cNvSpPr/>
            <p:nvPr/>
          </p:nvSpPr>
          <p:spPr bwMode="auto">
            <a:xfrm>
              <a:off x="457201" y="5400675"/>
              <a:ext cx="1676399" cy="180975"/>
            </a:xfrm>
            <a:prstGeom prst="rect">
              <a:avLst/>
            </a:prstGeom>
            <a:noFill/>
            <a:ln w="12700" cap="flat" cmpd="sng" algn="ctr">
              <a:solidFill>
                <a:schemeClr val="tx1"/>
              </a:solidFill>
              <a:prstDash val="solid"/>
              <a:round/>
              <a:headEnd type="none" w="med" len="med"/>
              <a:tailEnd type="none" w="med" len="med"/>
            </a:ln>
            <a:effectLst/>
          </p:spPr>
        </p:sp>
      </p:grpSp>
      <p:sp>
        <p:nvSpPr>
          <p:cNvPr id="14" name="Rectangle 13"/>
          <p:cNvSpPr/>
          <p:nvPr/>
        </p:nvSpPr>
        <p:spPr>
          <a:xfrm>
            <a:off x="4289075" y="3302732"/>
            <a:ext cx="2766580" cy="2309726"/>
          </a:xfrm>
          <a:prstGeom prst="rect">
            <a:avLst/>
          </a:prstGeom>
          <a:noFill/>
          <a:ln w="76200">
            <a:solidFill>
              <a:srgbClr val="E877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endParaRPr lang="en-US" sz="1227" dirty="0" err="1"/>
          </a:p>
        </p:txBody>
      </p:sp>
      <p:sp>
        <p:nvSpPr>
          <p:cNvPr id="3" name="TextBox 2"/>
          <p:cNvSpPr txBox="1"/>
          <p:nvPr/>
        </p:nvSpPr>
        <p:spPr>
          <a:xfrm>
            <a:off x="5245040" y="6013678"/>
            <a:ext cx="6235297" cy="338554"/>
          </a:xfrm>
          <a:prstGeom prst="rect">
            <a:avLst/>
          </a:prstGeom>
          <a:noFill/>
        </p:spPr>
        <p:txBody>
          <a:bodyPr wrap="none" rtlCol="0">
            <a:spAutoFit/>
          </a:bodyPr>
          <a:lstStyle/>
          <a:p>
            <a:r>
              <a:rPr lang="en-US" sz="1600" dirty="0">
                <a:solidFill>
                  <a:schemeClr val="bg1">
                    <a:lumMod val="50000"/>
                  </a:schemeClr>
                </a:solidFill>
              </a:rPr>
              <a:t>See Chapter 1: https://www.manning.com/books/making-sense-of-nosql</a:t>
            </a:r>
          </a:p>
        </p:txBody>
      </p:sp>
      <p:sp>
        <p:nvSpPr>
          <p:cNvPr id="13" name="Slide Number Placeholder 12">
            <a:extLst>
              <a:ext uri="{FF2B5EF4-FFF2-40B4-BE49-F238E27FC236}">
                <a16:creationId xmlns:a16="http://schemas.microsoft.com/office/drawing/2014/main" id="{8B8C8B82-B0BE-CC43-8E20-8D0EE53E0068}"/>
              </a:ext>
            </a:extLst>
          </p:cNvPr>
          <p:cNvSpPr>
            <a:spLocks noGrp="1"/>
          </p:cNvSpPr>
          <p:nvPr>
            <p:ph type="sldNum" sz="quarter" idx="12"/>
          </p:nvPr>
        </p:nvSpPr>
        <p:spPr>
          <a:xfrm>
            <a:off x="11237976" y="6362492"/>
            <a:ext cx="591312" cy="365125"/>
          </a:xfrm>
        </p:spPr>
        <p:txBody>
          <a:bodyPr/>
          <a:lstStyle/>
          <a:p>
            <a:fld id="{89680184-36F0-7340-B2B6-917CC4ADF00C}" type="slidenum">
              <a:rPr lang="en-US" smtClean="0"/>
              <a:t>5</a:t>
            </a:fld>
            <a:endParaRPr lang="en-US" dirty="0"/>
          </a:p>
        </p:txBody>
      </p:sp>
    </p:spTree>
    <p:extLst>
      <p:ext uri="{BB962C8B-B14F-4D97-AF65-F5344CB8AC3E}">
        <p14:creationId xmlns:p14="http://schemas.microsoft.com/office/powerpoint/2010/main" val="3560248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0E27-30F6-6A4C-9439-E9EDE8AB382A}"/>
              </a:ext>
            </a:extLst>
          </p:cNvPr>
          <p:cNvSpPr>
            <a:spLocks noGrp="1"/>
          </p:cNvSpPr>
          <p:nvPr>
            <p:ph type="title"/>
          </p:nvPr>
        </p:nvSpPr>
        <p:spPr/>
        <p:txBody>
          <a:bodyPr>
            <a:normAutofit fontScale="90000"/>
          </a:bodyPr>
          <a:lstStyle/>
          <a:p>
            <a:r>
              <a:rPr lang="en-US" dirty="0"/>
              <a:t>Advanced Systems Theory</a:t>
            </a:r>
          </a:p>
        </p:txBody>
      </p:sp>
      <p:sp>
        <p:nvSpPr>
          <p:cNvPr id="3" name="Content Placeholder 2">
            <a:extLst>
              <a:ext uri="{FF2B5EF4-FFF2-40B4-BE49-F238E27FC236}">
                <a16:creationId xmlns:a16="http://schemas.microsoft.com/office/drawing/2014/main" id="{C30608BE-CA09-334F-A2EB-368AF79BCC7D}"/>
              </a:ext>
            </a:extLst>
          </p:cNvPr>
          <p:cNvSpPr>
            <a:spLocks noGrp="1"/>
          </p:cNvSpPr>
          <p:nvPr>
            <p:ph idx="1"/>
          </p:nvPr>
        </p:nvSpPr>
        <p:spPr>
          <a:xfrm>
            <a:off x="725557" y="5484469"/>
            <a:ext cx="10628243" cy="692494"/>
          </a:xfrm>
        </p:spPr>
        <p:txBody>
          <a:bodyPr/>
          <a:lstStyle/>
          <a:p>
            <a:r>
              <a:rPr lang="en-US" dirty="0"/>
              <a:t>Fields of Study</a:t>
            </a:r>
          </a:p>
        </p:txBody>
      </p:sp>
      <p:sp>
        <p:nvSpPr>
          <p:cNvPr id="4" name="Slide Number Placeholder 3">
            <a:extLst>
              <a:ext uri="{FF2B5EF4-FFF2-40B4-BE49-F238E27FC236}">
                <a16:creationId xmlns:a16="http://schemas.microsoft.com/office/drawing/2014/main" id="{9C4538C8-89B2-C143-8951-0264DCE3A32D}"/>
              </a:ext>
            </a:extLst>
          </p:cNvPr>
          <p:cNvSpPr>
            <a:spLocks noGrp="1"/>
          </p:cNvSpPr>
          <p:nvPr>
            <p:ph type="sldNum" sz="quarter" idx="12"/>
          </p:nvPr>
        </p:nvSpPr>
        <p:spPr/>
        <p:txBody>
          <a:bodyPr/>
          <a:lstStyle/>
          <a:p>
            <a:fld id="{7269E411-7D29-FF41-8363-58C7F0B695CE}" type="slidenum">
              <a:rPr lang="en-US" smtClean="0"/>
              <a:t>50</a:t>
            </a:fld>
            <a:endParaRPr lang="en-US"/>
          </a:p>
        </p:txBody>
      </p:sp>
      <p:sp>
        <p:nvSpPr>
          <p:cNvPr id="5" name="Oval 4">
            <a:extLst>
              <a:ext uri="{FF2B5EF4-FFF2-40B4-BE49-F238E27FC236}">
                <a16:creationId xmlns:a16="http://schemas.microsoft.com/office/drawing/2014/main" id="{9AE839C1-1A44-6D4B-8C87-D7B12C91D21E}"/>
              </a:ext>
            </a:extLst>
          </p:cNvPr>
          <p:cNvSpPr/>
          <p:nvPr/>
        </p:nvSpPr>
        <p:spPr>
          <a:xfrm>
            <a:off x="4131103" y="1455820"/>
            <a:ext cx="3489158"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Dynamical Systems</a:t>
            </a:r>
          </a:p>
        </p:txBody>
      </p:sp>
      <p:sp>
        <p:nvSpPr>
          <p:cNvPr id="6" name="Oval 5">
            <a:extLst>
              <a:ext uri="{FF2B5EF4-FFF2-40B4-BE49-F238E27FC236}">
                <a16:creationId xmlns:a16="http://schemas.microsoft.com/office/drawing/2014/main" id="{2B16142D-E919-F942-8C58-67D63FEBE116}"/>
              </a:ext>
            </a:extLst>
          </p:cNvPr>
          <p:cNvSpPr/>
          <p:nvPr/>
        </p:nvSpPr>
        <p:spPr>
          <a:xfrm>
            <a:off x="4006515" y="3610854"/>
            <a:ext cx="3741822"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Complex Adaptive System</a:t>
            </a:r>
          </a:p>
        </p:txBody>
      </p:sp>
      <p:cxnSp>
        <p:nvCxnSpPr>
          <p:cNvPr id="8" name="Straight Connector 7">
            <a:extLst>
              <a:ext uri="{FF2B5EF4-FFF2-40B4-BE49-F238E27FC236}">
                <a16:creationId xmlns:a16="http://schemas.microsoft.com/office/drawing/2014/main" id="{D66A7D5A-81F3-B74F-886C-D760BFBFFB21}"/>
              </a:ext>
            </a:extLst>
          </p:cNvPr>
          <p:cNvCxnSpPr>
            <a:stCxn id="5" idx="4"/>
            <a:endCxn id="6" idx="0"/>
          </p:cNvCxnSpPr>
          <p:nvPr/>
        </p:nvCxnSpPr>
        <p:spPr>
          <a:xfrm>
            <a:off x="5875682" y="2767262"/>
            <a:ext cx="1744" cy="8435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99C145-96E0-F641-A862-8294E538E0C8}"/>
              </a:ext>
            </a:extLst>
          </p:cNvPr>
          <p:cNvSpPr txBox="1"/>
          <p:nvPr/>
        </p:nvSpPr>
        <p:spPr>
          <a:xfrm>
            <a:off x="6219275" y="2980796"/>
            <a:ext cx="1059136" cy="369332"/>
          </a:xfrm>
          <a:prstGeom prst="rect">
            <a:avLst/>
          </a:prstGeom>
          <a:noFill/>
        </p:spPr>
        <p:txBody>
          <a:bodyPr wrap="none" rtlCol="0">
            <a:spAutoFit/>
          </a:bodyPr>
          <a:lstStyle/>
          <a:p>
            <a:r>
              <a:rPr lang="en-US" dirty="0"/>
              <a:t>Subset of</a:t>
            </a:r>
          </a:p>
        </p:txBody>
      </p:sp>
    </p:spTree>
    <p:extLst>
      <p:ext uri="{BB962C8B-B14F-4D97-AF65-F5344CB8AC3E}">
        <p14:creationId xmlns:p14="http://schemas.microsoft.com/office/powerpoint/2010/main" val="32347187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943F-949A-204D-A73A-575794D6DEDC}"/>
              </a:ext>
            </a:extLst>
          </p:cNvPr>
          <p:cNvSpPr>
            <a:spLocks noGrp="1"/>
          </p:cNvSpPr>
          <p:nvPr>
            <p:ph type="title"/>
          </p:nvPr>
        </p:nvSpPr>
        <p:spPr/>
        <p:txBody>
          <a:bodyPr>
            <a:normAutofit fontScale="90000"/>
          </a:bodyPr>
          <a:lstStyle/>
          <a:p>
            <a:r>
              <a:rPr lang="en-US" dirty="0"/>
              <a:t>Complex Adaptive System As Rules</a:t>
            </a:r>
          </a:p>
        </p:txBody>
      </p:sp>
      <p:sp>
        <p:nvSpPr>
          <p:cNvPr id="3" name="Content Placeholder 2">
            <a:extLst>
              <a:ext uri="{FF2B5EF4-FFF2-40B4-BE49-F238E27FC236}">
                <a16:creationId xmlns:a16="http://schemas.microsoft.com/office/drawing/2014/main" id="{60CBFBFD-127B-1B49-8B63-F33FAFB665E5}"/>
              </a:ext>
            </a:extLst>
          </p:cNvPr>
          <p:cNvSpPr>
            <a:spLocks noGrp="1"/>
          </p:cNvSpPr>
          <p:nvPr>
            <p:ph idx="1"/>
          </p:nvPr>
        </p:nvSpPr>
        <p:spPr>
          <a:xfrm>
            <a:off x="3368233" y="6020942"/>
            <a:ext cx="7985567" cy="365126"/>
          </a:xfrm>
        </p:spPr>
        <p:txBody>
          <a:bodyPr>
            <a:normAutofit fontScale="85000" lnSpcReduction="20000"/>
          </a:bodyPr>
          <a:lstStyle/>
          <a:p>
            <a:pPr marL="0" indent="0">
              <a:buNone/>
            </a:pPr>
            <a:r>
              <a:rPr lang="en-US" dirty="0">
                <a:solidFill>
                  <a:schemeClr val="bg1">
                    <a:lumMod val="75000"/>
                  </a:schemeClr>
                </a:solidFill>
              </a:rPr>
              <a:t>Inspired by http://</a:t>
            </a:r>
            <a:r>
              <a:rPr lang="en-US" dirty="0" err="1">
                <a:solidFill>
                  <a:schemeClr val="bg1">
                    <a:lumMod val="75000"/>
                  </a:schemeClr>
                </a:solidFill>
              </a:rPr>
              <a:t>www.calresco.org</a:t>
            </a:r>
            <a:r>
              <a:rPr lang="en-US" dirty="0">
                <a:solidFill>
                  <a:schemeClr val="bg1">
                    <a:lumMod val="75000"/>
                  </a:schemeClr>
                </a:solidFill>
              </a:rPr>
              <a:t>/</a:t>
            </a:r>
            <a:r>
              <a:rPr lang="en-US" dirty="0" err="1">
                <a:solidFill>
                  <a:schemeClr val="bg1">
                    <a:lumMod val="75000"/>
                  </a:schemeClr>
                </a:solidFill>
              </a:rPr>
              <a:t>lucas</a:t>
            </a:r>
            <a:r>
              <a:rPr lang="en-US" dirty="0">
                <a:solidFill>
                  <a:schemeClr val="bg1">
                    <a:lumMod val="75000"/>
                  </a:schemeClr>
                </a:solidFill>
              </a:rPr>
              <a:t>/</a:t>
            </a:r>
            <a:r>
              <a:rPr lang="en-US" dirty="0" err="1">
                <a:solidFill>
                  <a:schemeClr val="bg1">
                    <a:lumMod val="75000"/>
                  </a:schemeClr>
                </a:solidFill>
              </a:rPr>
              <a:t>cas.htm</a:t>
            </a:r>
            <a:endParaRPr lang="en-US" dirty="0">
              <a:solidFill>
                <a:schemeClr val="bg1">
                  <a:lumMod val="75000"/>
                </a:schemeClr>
              </a:solidFill>
            </a:endParaRPr>
          </a:p>
        </p:txBody>
      </p:sp>
      <p:sp>
        <p:nvSpPr>
          <p:cNvPr id="4" name="Slide Number Placeholder 3">
            <a:extLst>
              <a:ext uri="{FF2B5EF4-FFF2-40B4-BE49-F238E27FC236}">
                <a16:creationId xmlns:a16="http://schemas.microsoft.com/office/drawing/2014/main" id="{2C0C7C99-D1C7-BD4D-B9BD-014B37683FDB}"/>
              </a:ext>
            </a:extLst>
          </p:cNvPr>
          <p:cNvSpPr>
            <a:spLocks noGrp="1"/>
          </p:cNvSpPr>
          <p:nvPr>
            <p:ph type="sldNum" sz="quarter" idx="12"/>
          </p:nvPr>
        </p:nvSpPr>
        <p:spPr/>
        <p:txBody>
          <a:bodyPr/>
          <a:lstStyle/>
          <a:p>
            <a:fld id="{7269E411-7D29-FF41-8363-58C7F0B695CE}" type="slidenum">
              <a:rPr lang="en-US" smtClean="0"/>
              <a:t>51</a:t>
            </a:fld>
            <a:endParaRPr lang="en-US"/>
          </a:p>
        </p:txBody>
      </p:sp>
      <p:pic>
        <p:nvPicPr>
          <p:cNvPr id="1026" name="Picture 2" descr="CAS Structure">
            <a:extLst>
              <a:ext uri="{FF2B5EF4-FFF2-40B4-BE49-F238E27FC236}">
                <a16:creationId xmlns:a16="http://schemas.microsoft.com/office/drawing/2014/main" id="{707CAA6B-EC3D-C540-8F29-82297D4D61FC}"/>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t="4947"/>
          <a:stretch/>
        </p:blipFill>
        <p:spPr bwMode="auto">
          <a:xfrm>
            <a:off x="2495633" y="1359081"/>
            <a:ext cx="6667500" cy="433373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469BE896-E6F0-6943-AB03-B4D95ACFC271}"/>
              </a:ext>
            </a:extLst>
          </p:cNvPr>
          <p:cNvSpPr/>
          <p:nvPr/>
        </p:nvSpPr>
        <p:spPr>
          <a:xfrm>
            <a:off x="1701478" y="2627453"/>
            <a:ext cx="1990848" cy="56152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Customers</a:t>
            </a:r>
          </a:p>
        </p:txBody>
      </p:sp>
      <p:sp>
        <p:nvSpPr>
          <p:cNvPr id="7" name="Oval 6">
            <a:extLst>
              <a:ext uri="{FF2B5EF4-FFF2-40B4-BE49-F238E27FC236}">
                <a16:creationId xmlns:a16="http://schemas.microsoft.com/office/drawing/2014/main" id="{4E6D0873-B981-0442-B80E-5EFD2112D668}"/>
              </a:ext>
            </a:extLst>
          </p:cNvPr>
          <p:cNvSpPr/>
          <p:nvPr/>
        </p:nvSpPr>
        <p:spPr>
          <a:xfrm>
            <a:off x="1516284" y="3843314"/>
            <a:ext cx="2083444" cy="46298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Competitors</a:t>
            </a:r>
          </a:p>
        </p:txBody>
      </p:sp>
      <p:sp>
        <p:nvSpPr>
          <p:cNvPr id="8" name="Oval 7">
            <a:extLst>
              <a:ext uri="{FF2B5EF4-FFF2-40B4-BE49-F238E27FC236}">
                <a16:creationId xmlns:a16="http://schemas.microsoft.com/office/drawing/2014/main" id="{D49CCDE0-E3BB-5847-8462-8B8C6F6AB6AB}"/>
              </a:ext>
            </a:extLst>
          </p:cNvPr>
          <p:cNvSpPr/>
          <p:nvPr/>
        </p:nvSpPr>
        <p:spPr>
          <a:xfrm>
            <a:off x="1516284" y="3296073"/>
            <a:ext cx="2083444" cy="46298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Products</a:t>
            </a:r>
          </a:p>
        </p:txBody>
      </p:sp>
    </p:spTree>
    <p:extLst>
      <p:ext uri="{BB962C8B-B14F-4D97-AF65-F5344CB8AC3E}">
        <p14:creationId xmlns:p14="http://schemas.microsoft.com/office/powerpoint/2010/main" val="13612183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41A23-4C79-E14D-B7F1-A689A0610FAE}"/>
              </a:ext>
            </a:extLst>
          </p:cNvPr>
          <p:cNvSpPr>
            <a:spLocks noGrp="1"/>
          </p:cNvSpPr>
          <p:nvPr>
            <p:ph type="title"/>
          </p:nvPr>
        </p:nvSpPr>
        <p:spPr/>
        <p:txBody>
          <a:bodyPr>
            <a:normAutofit fontScale="90000"/>
          </a:bodyPr>
          <a:lstStyle/>
          <a:p>
            <a:r>
              <a:rPr lang="en-US" dirty="0"/>
              <a:t>Graphs</a:t>
            </a:r>
          </a:p>
        </p:txBody>
      </p:sp>
      <p:sp>
        <p:nvSpPr>
          <p:cNvPr id="3" name="Content Placeholder 2">
            <a:extLst>
              <a:ext uri="{FF2B5EF4-FFF2-40B4-BE49-F238E27FC236}">
                <a16:creationId xmlns:a16="http://schemas.microsoft.com/office/drawing/2014/main" id="{79FACFC7-A5B7-FA41-ACA3-EFC1DBAC3EBB}"/>
              </a:ext>
            </a:extLst>
          </p:cNvPr>
          <p:cNvSpPr>
            <a:spLocks noGrp="1"/>
          </p:cNvSpPr>
          <p:nvPr>
            <p:ph idx="1"/>
          </p:nvPr>
        </p:nvSpPr>
        <p:spPr>
          <a:xfrm>
            <a:off x="4348336" y="5837783"/>
            <a:ext cx="6563840" cy="365125"/>
          </a:xfrm>
        </p:spPr>
        <p:txBody>
          <a:bodyPr>
            <a:normAutofit/>
          </a:bodyPr>
          <a:lstStyle/>
          <a:p>
            <a:pPr marL="0" indent="0">
              <a:buNone/>
            </a:pPr>
            <a:r>
              <a:rPr lang="en-US" sz="1800" dirty="0">
                <a:solidFill>
                  <a:schemeClr val="bg1">
                    <a:lumMod val="65000"/>
                  </a:schemeClr>
                </a:solidFill>
              </a:rPr>
              <a:t>The Art of Clean Up: Life Made Neat and Tidy by Ursus Wehrli</a:t>
            </a:r>
          </a:p>
        </p:txBody>
      </p:sp>
      <p:sp>
        <p:nvSpPr>
          <p:cNvPr id="4" name="Slide Number Placeholder 3">
            <a:extLst>
              <a:ext uri="{FF2B5EF4-FFF2-40B4-BE49-F238E27FC236}">
                <a16:creationId xmlns:a16="http://schemas.microsoft.com/office/drawing/2014/main" id="{3A80D5CE-038D-304D-BCD9-ECCCC25FF468}"/>
              </a:ext>
            </a:extLst>
          </p:cNvPr>
          <p:cNvSpPr>
            <a:spLocks noGrp="1"/>
          </p:cNvSpPr>
          <p:nvPr>
            <p:ph type="sldNum" sz="quarter" idx="12"/>
          </p:nvPr>
        </p:nvSpPr>
        <p:spPr/>
        <p:txBody>
          <a:bodyPr/>
          <a:lstStyle/>
          <a:p>
            <a:fld id="{7269E411-7D29-FF41-8363-58C7F0B695CE}" type="slidenum">
              <a:rPr lang="en-US" smtClean="0"/>
              <a:t>52</a:t>
            </a:fld>
            <a:endParaRPr lang="en-US"/>
          </a:p>
        </p:txBody>
      </p:sp>
      <p:pic>
        <p:nvPicPr>
          <p:cNvPr id="1026" name="Picture 2" descr="Graph database vs Relational Database">
            <a:extLst>
              <a:ext uri="{FF2B5EF4-FFF2-40B4-BE49-F238E27FC236}">
                <a16:creationId xmlns:a16="http://schemas.microsoft.com/office/drawing/2014/main" id="{42E62E61-110B-E54C-83A4-0508A4598C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070"/>
          <a:stretch/>
        </p:blipFill>
        <p:spPr bwMode="auto">
          <a:xfrm>
            <a:off x="966189" y="2155840"/>
            <a:ext cx="4403384" cy="32870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Graph database vs Relational Database">
            <a:extLst>
              <a:ext uri="{FF2B5EF4-FFF2-40B4-BE49-F238E27FC236}">
                <a16:creationId xmlns:a16="http://schemas.microsoft.com/office/drawing/2014/main" id="{7267305C-D92B-3047-8839-3FBEEDAD7F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096"/>
          <a:stretch/>
        </p:blipFill>
        <p:spPr bwMode="auto">
          <a:xfrm>
            <a:off x="6605425" y="2189748"/>
            <a:ext cx="4403384" cy="31451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C56DA8-90C9-D140-AD5B-450C659D33E7}"/>
              </a:ext>
            </a:extLst>
          </p:cNvPr>
          <p:cNvSpPr txBox="1"/>
          <p:nvPr/>
        </p:nvSpPr>
        <p:spPr>
          <a:xfrm>
            <a:off x="1814502" y="1794832"/>
            <a:ext cx="2862835" cy="461665"/>
          </a:xfrm>
          <a:prstGeom prst="rect">
            <a:avLst/>
          </a:prstGeom>
          <a:noFill/>
        </p:spPr>
        <p:txBody>
          <a:bodyPr wrap="none" rtlCol="0">
            <a:spAutoFit/>
          </a:bodyPr>
          <a:lstStyle/>
          <a:p>
            <a:r>
              <a:rPr lang="en-US" sz="2400" b="1" dirty="0"/>
              <a:t>Relational Databases</a:t>
            </a:r>
          </a:p>
        </p:txBody>
      </p:sp>
      <p:sp>
        <p:nvSpPr>
          <p:cNvPr id="8" name="TextBox 7">
            <a:extLst>
              <a:ext uri="{FF2B5EF4-FFF2-40B4-BE49-F238E27FC236}">
                <a16:creationId xmlns:a16="http://schemas.microsoft.com/office/drawing/2014/main" id="{707080C2-0B4A-BB43-A6E5-A107D70A2290}"/>
              </a:ext>
            </a:extLst>
          </p:cNvPr>
          <p:cNvSpPr txBox="1"/>
          <p:nvPr/>
        </p:nvSpPr>
        <p:spPr>
          <a:xfrm>
            <a:off x="7630256" y="1794832"/>
            <a:ext cx="2353721" cy="461665"/>
          </a:xfrm>
          <a:prstGeom prst="rect">
            <a:avLst/>
          </a:prstGeom>
          <a:noFill/>
        </p:spPr>
        <p:txBody>
          <a:bodyPr wrap="none" rtlCol="0">
            <a:spAutoFit/>
          </a:bodyPr>
          <a:lstStyle/>
          <a:p>
            <a:r>
              <a:rPr lang="en-US" sz="2400" b="1" dirty="0"/>
              <a:t>Graph Databases</a:t>
            </a:r>
          </a:p>
        </p:txBody>
      </p:sp>
    </p:spTree>
    <p:extLst>
      <p:ext uri="{BB962C8B-B14F-4D97-AF65-F5344CB8AC3E}">
        <p14:creationId xmlns:p14="http://schemas.microsoft.com/office/powerpoint/2010/main" val="42936295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6568B00-7778-B545-B32E-FC569F183F73}"/>
              </a:ext>
            </a:extLst>
          </p:cNvPr>
          <p:cNvSpPr>
            <a:spLocks noGrp="1"/>
          </p:cNvSpPr>
          <p:nvPr>
            <p:ph type="title"/>
          </p:nvPr>
        </p:nvSpPr>
        <p:spPr/>
        <p:txBody>
          <a:bodyPr>
            <a:normAutofit fontScale="90000"/>
          </a:bodyPr>
          <a:lstStyle/>
          <a:p>
            <a:r>
              <a:rPr lang="en-US" dirty="0"/>
              <a:t>Thank You!</a:t>
            </a:r>
          </a:p>
        </p:txBody>
      </p:sp>
      <p:sp>
        <p:nvSpPr>
          <p:cNvPr id="3" name="Text Placeholder 2">
            <a:extLst>
              <a:ext uri="{FF2B5EF4-FFF2-40B4-BE49-F238E27FC236}">
                <a16:creationId xmlns:a16="http://schemas.microsoft.com/office/drawing/2014/main" id="{D7FFEAE1-D8C7-2842-B2B8-F69C4243ABB8}"/>
              </a:ext>
            </a:extLst>
          </p:cNvPr>
          <p:cNvSpPr>
            <a:spLocks noGrp="1"/>
          </p:cNvSpPr>
          <p:nvPr>
            <p:ph idx="1"/>
          </p:nvPr>
        </p:nvSpPr>
        <p:spPr>
          <a:xfrm>
            <a:off x="5059323" y="1825403"/>
            <a:ext cx="4336092" cy="668241"/>
          </a:xfrm>
        </p:spPr>
        <p:txBody>
          <a:bodyPr/>
          <a:lstStyle/>
          <a:p>
            <a:pPr marL="0" indent="0">
              <a:buNone/>
            </a:pPr>
            <a:r>
              <a:rPr lang="en-US" sz="2182" dirty="0"/>
              <a:t>Dan.McCreary@gmail.com</a:t>
            </a:r>
          </a:p>
        </p:txBody>
      </p:sp>
      <p:sp>
        <p:nvSpPr>
          <p:cNvPr id="2" name="TextBox 1">
            <a:extLst>
              <a:ext uri="{FF2B5EF4-FFF2-40B4-BE49-F238E27FC236}">
                <a16:creationId xmlns:a16="http://schemas.microsoft.com/office/drawing/2014/main" id="{20A47B27-E915-3D4A-A966-1F5A423CD583}"/>
              </a:ext>
            </a:extLst>
          </p:cNvPr>
          <p:cNvSpPr txBox="1"/>
          <p:nvPr/>
        </p:nvSpPr>
        <p:spPr>
          <a:xfrm>
            <a:off x="6474570" y="2743967"/>
            <a:ext cx="4971195" cy="400110"/>
          </a:xfrm>
          <a:prstGeom prst="rect">
            <a:avLst/>
          </a:prstGeom>
          <a:noFill/>
        </p:spPr>
        <p:txBody>
          <a:bodyPr wrap="square" rtlCol="0">
            <a:spAutoFit/>
          </a:bodyPr>
          <a:lstStyle/>
          <a:p>
            <a:r>
              <a:rPr lang="en-US" sz="2000" dirty="0"/>
              <a:t>https://www.linkedin.com/in/danmccreary</a:t>
            </a:r>
          </a:p>
        </p:txBody>
      </p:sp>
      <p:pic>
        <p:nvPicPr>
          <p:cNvPr id="4" name="Picture 3">
            <a:extLst>
              <a:ext uri="{FF2B5EF4-FFF2-40B4-BE49-F238E27FC236}">
                <a16:creationId xmlns:a16="http://schemas.microsoft.com/office/drawing/2014/main" id="{87A547BE-9220-374A-BDF9-896411A2B32B}"/>
              </a:ext>
            </a:extLst>
          </p:cNvPr>
          <p:cNvPicPr>
            <a:picLocks noChangeAspect="1"/>
          </p:cNvPicPr>
          <p:nvPr/>
        </p:nvPicPr>
        <p:blipFill>
          <a:blip r:embed="rId2"/>
          <a:stretch>
            <a:fillRect/>
          </a:stretch>
        </p:blipFill>
        <p:spPr>
          <a:xfrm>
            <a:off x="5059323" y="2715030"/>
            <a:ext cx="1333774" cy="374656"/>
          </a:xfrm>
          <a:prstGeom prst="rect">
            <a:avLst/>
          </a:prstGeom>
        </p:spPr>
      </p:pic>
      <p:pic>
        <p:nvPicPr>
          <p:cNvPr id="5" name="Picture 4">
            <a:extLst>
              <a:ext uri="{FF2B5EF4-FFF2-40B4-BE49-F238E27FC236}">
                <a16:creationId xmlns:a16="http://schemas.microsoft.com/office/drawing/2014/main" id="{0DF8D2D1-B55C-CE4D-AC32-5938DF29C6B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51016" y="3289088"/>
            <a:ext cx="669721" cy="688324"/>
          </a:xfrm>
          <a:prstGeom prst="rect">
            <a:avLst/>
          </a:prstGeom>
        </p:spPr>
      </p:pic>
      <p:sp>
        <p:nvSpPr>
          <p:cNvPr id="6" name="TextBox 5">
            <a:extLst>
              <a:ext uri="{FF2B5EF4-FFF2-40B4-BE49-F238E27FC236}">
                <a16:creationId xmlns:a16="http://schemas.microsoft.com/office/drawing/2014/main" id="{22BF8AEF-F360-DE4A-9017-AC5A6339EF31}"/>
              </a:ext>
            </a:extLst>
          </p:cNvPr>
          <p:cNvSpPr txBox="1"/>
          <p:nvPr/>
        </p:nvSpPr>
        <p:spPr>
          <a:xfrm>
            <a:off x="6474571" y="3427363"/>
            <a:ext cx="3615477" cy="400110"/>
          </a:xfrm>
          <a:prstGeom prst="rect">
            <a:avLst/>
          </a:prstGeom>
          <a:noFill/>
        </p:spPr>
        <p:txBody>
          <a:bodyPr wrap="none" rtlCol="0">
            <a:spAutoFit/>
          </a:bodyPr>
          <a:lstStyle/>
          <a:p>
            <a:r>
              <a:rPr lang="en-US" sz="2000" dirty="0"/>
              <a:t>https://</a:t>
            </a:r>
            <a:r>
              <a:rPr lang="en-US" sz="2000" dirty="0" err="1"/>
              <a:t>dmccreary.medium.com</a:t>
            </a:r>
            <a:r>
              <a:rPr lang="en-US" sz="2000" dirty="0"/>
              <a:t>/</a:t>
            </a:r>
          </a:p>
        </p:txBody>
      </p:sp>
      <p:pic>
        <p:nvPicPr>
          <p:cNvPr id="7" name="Picture 6">
            <a:extLst>
              <a:ext uri="{FF2B5EF4-FFF2-40B4-BE49-F238E27FC236}">
                <a16:creationId xmlns:a16="http://schemas.microsoft.com/office/drawing/2014/main" id="{38C78AC5-2D29-BF40-A4D5-BDFA99318071}"/>
              </a:ext>
            </a:extLst>
          </p:cNvPr>
          <p:cNvPicPr>
            <a:picLocks noChangeAspect="1"/>
          </p:cNvPicPr>
          <p:nvPr/>
        </p:nvPicPr>
        <p:blipFill>
          <a:blip r:embed="rId4"/>
          <a:stretch>
            <a:fillRect/>
          </a:stretch>
        </p:blipFill>
        <p:spPr>
          <a:xfrm>
            <a:off x="5843753" y="4110761"/>
            <a:ext cx="549346" cy="607172"/>
          </a:xfrm>
          <a:prstGeom prst="rect">
            <a:avLst/>
          </a:prstGeom>
        </p:spPr>
      </p:pic>
      <p:sp>
        <p:nvSpPr>
          <p:cNvPr id="8" name="TextBox 7">
            <a:extLst>
              <a:ext uri="{FF2B5EF4-FFF2-40B4-BE49-F238E27FC236}">
                <a16:creationId xmlns:a16="http://schemas.microsoft.com/office/drawing/2014/main" id="{096E9247-9B70-5649-974B-680F1EEC624F}"/>
              </a:ext>
            </a:extLst>
          </p:cNvPr>
          <p:cNvSpPr txBox="1"/>
          <p:nvPr/>
        </p:nvSpPr>
        <p:spPr>
          <a:xfrm>
            <a:off x="6474570" y="4117209"/>
            <a:ext cx="1780296" cy="461665"/>
          </a:xfrm>
          <a:prstGeom prst="rect">
            <a:avLst/>
          </a:prstGeom>
          <a:noFill/>
        </p:spPr>
        <p:txBody>
          <a:bodyPr wrap="none" rtlCol="0">
            <a:spAutoFit/>
          </a:bodyPr>
          <a:lstStyle/>
          <a:p>
            <a:r>
              <a:rPr lang="en-US" sz="2400" dirty="0"/>
              <a:t>@dmccreary</a:t>
            </a:r>
          </a:p>
        </p:txBody>
      </p:sp>
      <p:sp>
        <p:nvSpPr>
          <p:cNvPr id="10" name="Oval 9">
            <a:extLst>
              <a:ext uri="{FF2B5EF4-FFF2-40B4-BE49-F238E27FC236}">
                <a16:creationId xmlns:a16="http://schemas.microsoft.com/office/drawing/2014/main" id="{25689997-537E-0E4F-B61B-AB45B1A622A1}"/>
              </a:ext>
            </a:extLst>
          </p:cNvPr>
          <p:cNvSpPr/>
          <p:nvPr/>
        </p:nvSpPr>
        <p:spPr>
          <a:xfrm>
            <a:off x="2827422"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Oval 10">
            <a:extLst>
              <a:ext uri="{FF2B5EF4-FFF2-40B4-BE49-F238E27FC236}">
                <a16:creationId xmlns:a16="http://schemas.microsoft.com/office/drawing/2014/main" id="{DB62E396-3A85-9443-A7D7-E35060835F89}"/>
              </a:ext>
            </a:extLst>
          </p:cNvPr>
          <p:cNvSpPr/>
          <p:nvPr/>
        </p:nvSpPr>
        <p:spPr>
          <a:xfrm>
            <a:off x="638418"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a:t>
            </a:r>
          </a:p>
        </p:txBody>
      </p:sp>
      <p:cxnSp>
        <p:nvCxnSpPr>
          <p:cNvPr id="13" name="Curved Connector 12">
            <a:extLst>
              <a:ext uri="{FF2B5EF4-FFF2-40B4-BE49-F238E27FC236}">
                <a16:creationId xmlns:a16="http://schemas.microsoft.com/office/drawing/2014/main" id="{7DDC6E30-DBD7-F449-A8C1-05D2E7380504}"/>
              </a:ext>
            </a:extLst>
          </p:cNvPr>
          <p:cNvCxnSpPr>
            <a:stCxn id="11" idx="0"/>
            <a:endCxn id="10" idx="0"/>
          </p:cNvCxnSpPr>
          <p:nvPr/>
        </p:nvCxnSpPr>
        <p:spPr>
          <a:xfrm rot="5400000" flipH="1" flipV="1">
            <a:off x="2520989" y="1610550"/>
            <a:ext cx="12700" cy="2189004"/>
          </a:xfrm>
          <a:prstGeom prst="curvedConnector3">
            <a:avLst>
              <a:gd name="adj1" fmla="val 416841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1552F855-732E-EA43-8B5A-294CB2DB4F3A}"/>
              </a:ext>
            </a:extLst>
          </p:cNvPr>
          <p:cNvCxnSpPr>
            <a:cxnSpLocks/>
            <a:stCxn id="10" idx="4"/>
            <a:endCxn id="11" idx="4"/>
          </p:cNvCxnSpPr>
          <p:nvPr/>
        </p:nvCxnSpPr>
        <p:spPr>
          <a:xfrm rot="5400000">
            <a:off x="2520989" y="2373238"/>
            <a:ext cx="12700" cy="2189004"/>
          </a:xfrm>
          <a:prstGeom prst="curvedConnector3">
            <a:avLst>
              <a:gd name="adj1" fmla="val 378948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EFD28-589E-4048-8E22-3BB4311954FF}"/>
              </a:ext>
            </a:extLst>
          </p:cNvPr>
          <p:cNvSpPr txBox="1"/>
          <p:nvPr/>
        </p:nvSpPr>
        <p:spPr>
          <a:xfrm>
            <a:off x="1889408" y="1776060"/>
            <a:ext cx="1146724" cy="369332"/>
          </a:xfrm>
          <a:prstGeom prst="rect">
            <a:avLst/>
          </a:prstGeom>
          <a:noFill/>
        </p:spPr>
        <p:txBody>
          <a:bodyPr wrap="none" rtlCol="0">
            <a:spAutoFit/>
          </a:bodyPr>
          <a:lstStyle/>
          <a:p>
            <a:r>
              <a:rPr lang="en-US" dirty="0"/>
              <a:t>Generates</a:t>
            </a:r>
          </a:p>
        </p:txBody>
      </p:sp>
      <p:sp>
        <p:nvSpPr>
          <p:cNvPr id="20" name="TextBox 19">
            <a:extLst>
              <a:ext uri="{FF2B5EF4-FFF2-40B4-BE49-F238E27FC236}">
                <a16:creationId xmlns:a16="http://schemas.microsoft.com/office/drawing/2014/main" id="{2FCA02DA-8181-984E-9D82-1B450BA19E45}"/>
              </a:ext>
            </a:extLst>
          </p:cNvPr>
          <p:cNvSpPr txBox="1"/>
          <p:nvPr/>
        </p:nvSpPr>
        <p:spPr>
          <a:xfrm>
            <a:off x="1936311" y="4101821"/>
            <a:ext cx="1052917" cy="369332"/>
          </a:xfrm>
          <a:prstGeom prst="rect">
            <a:avLst/>
          </a:prstGeom>
          <a:noFill/>
        </p:spPr>
        <p:txBody>
          <a:bodyPr wrap="none" rtlCol="0">
            <a:spAutoFit/>
          </a:bodyPr>
          <a:lstStyle/>
          <a:p>
            <a:r>
              <a:rPr lang="en-US" dirty="0"/>
              <a:t>Improves</a:t>
            </a:r>
          </a:p>
        </p:txBody>
      </p:sp>
    </p:spTree>
    <p:extLst>
      <p:ext uri="{BB962C8B-B14F-4D97-AF65-F5344CB8AC3E}">
        <p14:creationId xmlns:p14="http://schemas.microsoft.com/office/powerpoint/2010/main" val="90480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7267-68FE-8D40-B4D4-A67F09CC80E6}"/>
              </a:ext>
            </a:extLst>
          </p:cNvPr>
          <p:cNvSpPr>
            <a:spLocks noGrp="1"/>
          </p:cNvSpPr>
          <p:nvPr>
            <p:ph type="title"/>
          </p:nvPr>
        </p:nvSpPr>
        <p:spPr/>
        <p:txBody>
          <a:bodyPr>
            <a:normAutofit fontScale="90000"/>
          </a:bodyPr>
          <a:lstStyle/>
          <a:p>
            <a:r>
              <a:rPr lang="en-US" dirty="0"/>
              <a:t>Class Structure</a:t>
            </a:r>
          </a:p>
        </p:txBody>
      </p:sp>
      <p:sp>
        <p:nvSpPr>
          <p:cNvPr id="3" name="Content Placeholder 2">
            <a:extLst>
              <a:ext uri="{FF2B5EF4-FFF2-40B4-BE49-F238E27FC236}">
                <a16:creationId xmlns:a16="http://schemas.microsoft.com/office/drawing/2014/main" id="{3BA2C663-2818-6E40-BDD2-2EB0CDBDE36F}"/>
              </a:ext>
            </a:extLst>
          </p:cNvPr>
          <p:cNvSpPr>
            <a:spLocks noGrp="1"/>
          </p:cNvSpPr>
          <p:nvPr>
            <p:ph idx="1"/>
          </p:nvPr>
        </p:nvSpPr>
        <p:spPr>
          <a:xfrm>
            <a:off x="2851484" y="1395663"/>
            <a:ext cx="8502315" cy="4781300"/>
          </a:xfrm>
        </p:spPr>
        <p:txBody>
          <a:bodyPr>
            <a:normAutofit fontScale="77500" lnSpcReduction="20000"/>
          </a:bodyPr>
          <a:lstStyle/>
          <a:p>
            <a:r>
              <a:rPr lang="en-US" dirty="0"/>
              <a:t>4 hours wall-clock time – 4 50-minute sessions with 10-minute breaks between sessions</a:t>
            </a:r>
          </a:p>
          <a:p>
            <a:r>
              <a:rPr lang="en-US" dirty="0"/>
              <a:t>Part 1: </a:t>
            </a:r>
            <a:r>
              <a:rPr lang="en-US" b="1" dirty="0"/>
              <a:t>Introduction</a:t>
            </a:r>
          </a:p>
          <a:p>
            <a:pPr lvl="1"/>
            <a:r>
              <a:rPr lang="en-US" dirty="0"/>
              <a:t>50 minutes overview of graph systems thinking</a:t>
            </a:r>
          </a:p>
          <a:p>
            <a:pPr lvl="1"/>
            <a:r>
              <a:rPr lang="en-US" dirty="0"/>
              <a:t>EKG assumptions, causal loop diagrams</a:t>
            </a:r>
          </a:p>
          <a:p>
            <a:r>
              <a:rPr lang="en-US" dirty="0"/>
              <a:t>Part 2: </a:t>
            </a:r>
            <a:r>
              <a:rPr lang="en-US" b="1" dirty="0"/>
              <a:t>Try It</a:t>
            </a:r>
          </a:p>
          <a:p>
            <a:pPr lvl="1"/>
            <a:r>
              <a:rPr lang="en-US" dirty="0"/>
              <a:t>35 minutes, 15 minutes - analysis</a:t>
            </a:r>
          </a:p>
          <a:p>
            <a:pPr lvl="1"/>
            <a:r>
              <a:rPr lang="en-US" dirty="0"/>
              <a:t>Draw causal loop diagrams for things that might impact your EKG evolution</a:t>
            </a:r>
          </a:p>
          <a:p>
            <a:r>
              <a:rPr lang="en-US" dirty="0"/>
              <a:t>Part 3: </a:t>
            </a:r>
            <a:r>
              <a:rPr lang="en-US" b="1" dirty="0"/>
              <a:t>Refine Connected Emergence</a:t>
            </a:r>
          </a:p>
          <a:p>
            <a:pPr lvl="1"/>
            <a:r>
              <a:rPr lang="en-US" dirty="0"/>
              <a:t>How does connecting new data sources trigger insight?</a:t>
            </a:r>
          </a:p>
          <a:p>
            <a:pPr lvl="1"/>
            <a:r>
              <a:rPr lang="en-US" dirty="0"/>
              <a:t>Exercise: Predict new insights</a:t>
            </a:r>
          </a:p>
          <a:p>
            <a:r>
              <a:rPr lang="en-US" dirty="0"/>
              <a:t>Part 4: </a:t>
            </a:r>
            <a:r>
              <a:rPr lang="en-US" b="1" dirty="0"/>
              <a:t>Working Session</a:t>
            </a:r>
          </a:p>
          <a:p>
            <a:pPr lvl="1"/>
            <a:r>
              <a:rPr lang="en-US" dirty="0"/>
              <a:t>Interactive discussions – questions and answers</a:t>
            </a:r>
          </a:p>
          <a:p>
            <a:pPr lvl="1"/>
            <a:r>
              <a:rPr lang="en-US" dirty="0"/>
              <a:t>35 minutes: Focus on key problems that you are interested in</a:t>
            </a:r>
          </a:p>
          <a:p>
            <a:pPr lvl="1"/>
            <a:r>
              <a:rPr lang="en-US" dirty="0"/>
              <a:t>Final 15 minutes: share results</a:t>
            </a:r>
          </a:p>
        </p:txBody>
      </p:sp>
      <p:sp>
        <p:nvSpPr>
          <p:cNvPr id="5" name="Slide Number Placeholder 4">
            <a:extLst>
              <a:ext uri="{FF2B5EF4-FFF2-40B4-BE49-F238E27FC236}">
                <a16:creationId xmlns:a16="http://schemas.microsoft.com/office/drawing/2014/main" id="{0A486D03-39A3-C643-818E-6B1EA085EB8D}"/>
              </a:ext>
            </a:extLst>
          </p:cNvPr>
          <p:cNvSpPr>
            <a:spLocks noGrp="1"/>
          </p:cNvSpPr>
          <p:nvPr>
            <p:ph type="sldNum" sz="quarter" idx="12"/>
          </p:nvPr>
        </p:nvSpPr>
        <p:spPr/>
        <p:txBody>
          <a:bodyPr/>
          <a:lstStyle/>
          <a:p>
            <a:fld id="{7269E411-7D29-FF41-8363-58C7F0B695CE}" type="slidenum">
              <a:rPr lang="en-US" smtClean="0"/>
              <a:t>6</a:t>
            </a:fld>
            <a:endParaRPr lang="en-US"/>
          </a:p>
        </p:txBody>
      </p:sp>
      <p:sp>
        <p:nvSpPr>
          <p:cNvPr id="6" name="Rectangle 5">
            <a:extLst>
              <a:ext uri="{FF2B5EF4-FFF2-40B4-BE49-F238E27FC236}">
                <a16:creationId xmlns:a16="http://schemas.microsoft.com/office/drawing/2014/main" id="{E4AD6983-46A4-AC4C-993F-56DC23FFC4DE}"/>
              </a:ext>
            </a:extLst>
          </p:cNvPr>
          <p:cNvSpPr/>
          <p:nvPr/>
        </p:nvSpPr>
        <p:spPr>
          <a:xfrm>
            <a:off x="1307425" y="1910461"/>
            <a:ext cx="930443" cy="737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7" name="Rectangle 6">
            <a:extLst>
              <a:ext uri="{FF2B5EF4-FFF2-40B4-BE49-F238E27FC236}">
                <a16:creationId xmlns:a16="http://schemas.microsoft.com/office/drawing/2014/main" id="{FC89B1A3-5BBB-CA46-8524-68F676680CB2}"/>
              </a:ext>
            </a:extLst>
          </p:cNvPr>
          <p:cNvSpPr/>
          <p:nvPr/>
        </p:nvSpPr>
        <p:spPr>
          <a:xfrm>
            <a:off x="1307425" y="2672915"/>
            <a:ext cx="930443" cy="2121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8" name="Rectangle 7">
            <a:extLst>
              <a:ext uri="{FF2B5EF4-FFF2-40B4-BE49-F238E27FC236}">
                <a16:creationId xmlns:a16="http://schemas.microsoft.com/office/drawing/2014/main" id="{54371014-6947-4F4E-8423-93E02FAA307E}"/>
              </a:ext>
            </a:extLst>
          </p:cNvPr>
          <p:cNvSpPr/>
          <p:nvPr/>
        </p:nvSpPr>
        <p:spPr>
          <a:xfrm>
            <a:off x="1307430" y="3852537"/>
            <a:ext cx="930443" cy="2007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9" name="Rectangle 8">
            <a:extLst>
              <a:ext uri="{FF2B5EF4-FFF2-40B4-BE49-F238E27FC236}">
                <a16:creationId xmlns:a16="http://schemas.microsoft.com/office/drawing/2014/main" id="{BB2CCF7C-65A6-9E4A-95DB-6A5D04BF6199}"/>
              </a:ext>
            </a:extLst>
          </p:cNvPr>
          <p:cNvSpPr/>
          <p:nvPr/>
        </p:nvSpPr>
        <p:spPr>
          <a:xfrm>
            <a:off x="1307425" y="5014589"/>
            <a:ext cx="930443" cy="2767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10" name="Rectangle 9">
            <a:extLst>
              <a:ext uri="{FF2B5EF4-FFF2-40B4-BE49-F238E27FC236}">
                <a16:creationId xmlns:a16="http://schemas.microsoft.com/office/drawing/2014/main" id="{AB30C671-1B97-074A-9A11-DAD865600318}"/>
              </a:ext>
            </a:extLst>
          </p:cNvPr>
          <p:cNvSpPr/>
          <p:nvPr/>
        </p:nvSpPr>
        <p:spPr>
          <a:xfrm>
            <a:off x="1319459" y="3609423"/>
            <a:ext cx="930443" cy="2486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1" name="Rectangle 10">
            <a:extLst>
              <a:ext uri="{FF2B5EF4-FFF2-40B4-BE49-F238E27FC236}">
                <a16:creationId xmlns:a16="http://schemas.microsoft.com/office/drawing/2014/main" id="{D8D860B8-8764-3C4E-B06C-FEC04D8B59E5}"/>
              </a:ext>
            </a:extLst>
          </p:cNvPr>
          <p:cNvSpPr/>
          <p:nvPr/>
        </p:nvSpPr>
        <p:spPr>
          <a:xfrm>
            <a:off x="1307429" y="2887015"/>
            <a:ext cx="930443" cy="7370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4" name="Rectangle 13">
            <a:extLst>
              <a:ext uri="{FF2B5EF4-FFF2-40B4-BE49-F238E27FC236}">
                <a16:creationId xmlns:a16="http://schemas.microsoft.com/office/drawing/2014/main" id="{E6650640-2E9D-B345-B174-E0AC09800FFD}"/>
              </a:ext>
            </a:extLst>
          </p:cNvPr>
          <p:cNvSpPr/>
          <p:nvPr/>
        </p:nvSpPr>
        <p:spPr>
          <a:xfrm>
            <a:off x="1307428" y="4049305"/>
            <a:ext cx="930443" cy="40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15" name="Rectangle 14">
            <a:extLst>
              <a:ext uri="{FF2B5EF4-FFF2-40B4-BE49-F238E27FC236}">
                <a16:creationId xmlns:a16="http://schemas.microsoft.com/office/drawing/2014/main" id="{A4E32DEC-6548-794F-A773-F0C23E8EAA24}"/>
              </a:ext>
            </a:extLst>
          </p:cNvPr>
          <p:cNvSpPr/>
          <p:nvPr/>
        </p:nvSpPr>
        <p:spPr>
          <a:xfrm>
            <a:off x="1307425" y="4475079"/>
            <a:ext cx="930443" cy="2723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6" name="Rectangle 15">
            <a:extLst>
              <a:ext uri="{FF2B5EF4-FFF2-40B4-BE49-F238E27FC236}">
                <a16:creationId xmlns:a16="http://schemas.microsoft.com/office/drawing/2014/main" id="{5DA39A0D-D483-7347-9288-DA8D309CA36C}"/>
              </a:ext>
            </a:extLst>
          </p:cNvPr>
          <p:cNvSpPr/>
          <p:nvPr/>
        </p:nvSpPr>
        <p:spPr>
          <a:xfrm>
            <a:off x="1319461" y="4779180"/>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7" name="Rectangle 16">
            <a:extLst>
              <a:ext uri="{FF2B5EF4-FFF2-40B4-BE49-F238E27FC236}">
                <a16:creationId xmlns:a16="http://schemas.microsoft.com/office/drawing/2014/main" id="{3BDB9697-994E-8342-AD6C-5C9B4668D2F0}"/>
              </a:ext>
            </a:extLst>
          </p:cNvPr>
          <p:cNvSpPr/>
          <p:nvPr/>
        </p:nvSpPr>
        <p:spPr>
          <a:xfrm>
            <a:off x="1319461" y="5287265"/>
            <a:ext cx="930443" cy="6377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8" name="Rectangle 17">
            <a:extLst>
              <a:ext uri="{FF2B5EF4-FFF2-40B4-BE49-F238E27FC236}">
                <a16:creationId xmlns:a16="http://schemas.microsoft.com/office/drawing/2014/main" id="{6E5AE8DA-C59C-0B4E-99DC-CBAF1B81FF7F}"/>
              </a:ext>
            </a:extLst>
          </p:cNvPr>
          <p:cNvSpPr/>
          <p:nvPr/>
        </p:nvSpPr>
        <p:spPr>
          <a:xfrm>
            <a:off x="1319459" y="5949148"/>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cxnSp>
        <p:nvCxnSpPr>
          <p:cNvPr id="20" name="Straight Connector 19">
            <a:extLst>
              <a:ext uri="{FF2B5EF4-FFF2-40B4-BE49-F238E27FC236}">
                <a16:creationId xmlns:a16="http://schemas.microsoft.com/office/drawing/2014/main" id="{4EB8316D-7949-9740-B064-98D70B2ADBB5}"/>
              </a:ext>
            </a:extLst>
          </p:cNvPr>
          <p:cNvCxnSpPr/>
          <p:nvPr/>
        </p:nvCxnSpPr>
        <p:spPr>
          <a:xfrm>
            <a:off x="541421" y="1910462"/>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A4C15D6-52A5-0F48-A022-C8186B8B0EEB}"/>
              </a:ext>
            </a:extLst>
          </p:cNvPr>
          <p:cNvCxnSpPr/>
          <p:nvPr/>
        </p:nvCxnSpPr>
        <p:spPr>
          <a:xfrm>
            <a:off x="497305" y="2890483"/>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D600694-C2FF-D547-96F4-3868A4BC16A9}"/>
              </a:ext>
            </a:extLst>
          </p:cNvPr>
          <p:cNvCxnSpPr/>
          <p:nvPr/>
        </p:nvCxnSpPr>
        <p:spPr>
          <a:xfrm>
            <a:off x="541421" y="4042728"/>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5C1F9C-37DD-B24F-A7F4-1F3F3E44C72D}"/>
              </a:ext>
            </a:extLst>
          </p:cNvPr>
          <p:cNvCxnSpPr/>
          <p:nvPr/>
        </p:nvCxnSpPr>
        <p:spPr>
          <a:xfrm>
            <a:off x="541421" y="5287265"/>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4D2D51E-024B-744B-BB2D-7159FC022B74}"/>
              </a:ext>
            </a:extLst>
          </p:cNvPr>
          <p:cNvCxnSpPr/>
          <p:nvPr/>
        </p:nvCxnSpPr>
        <p:spPr>
          <a:xfrm>
            <a:off x="541421" y="6176963"/>
            <a:ext cx="766004"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7DA8F8-43CC-F74B-B697-03041B170590}"/>
              </a:ext>
            </a:extLst>
          </p:cNvPr>
          <p:cNvSpPr txBox="1"/>
          <p:nvPr/>
        </p:nvSpPr>
        <p:spPr>
          <a:xfrm>
            <a:off x="375164" y="2183139"/>
            <a:ext cx="637290" cy="369332"/>
          </a:xfrm>
          <a:prstGeom prst="rect">
            <a:avLst/>
          </a:prstGeom>
          <a:noFill/>
        </p:spPr>
        <p:txBody>
          <a:bodyPr wrap="none" rtlCol="0">
            <a:spAutoFit/>
          </a:bodyPr>
          <a:lstStyle/>
          <a:p>
            <a:r>
              <a:rPr lang="en-US" dirty="0"/>
              <a:t>Intro</a:t>
            </a:r>
          </a:p>
        </p:txBody>
      </p:sp>
      <p:sp>
        <p:nvSpPr>
          <p:cNvPr id="26" name="TextBox 25">
            <a:extLst>
              <a:ext uri="{FF2B5EF4-FFF2-40B4-BE49-F238E27FC236}">
                <a16:creationId xmlns:a16="http://schemas.microsoft.com/office/drawing/2014/main" id="{235B4A6D-C28D-034F-9691-A2CA5BE20B8C}"/>
              </a:ext>
            </a:extLst>
          </p:cNvPr>
          <p:cNvSpPr txBox="1"/>
          <p:nvPr/>
        </p:nvSpPr>
        <p:spPr>
          <a:xfrm>
            <a:off x="399232" y="3255550"/>
            <a:ext cx="655629" cy="369332"/>
          </a:xfrm>
          <a:prstGeom prst="rect">
            <a:avLst/>
          </a:prstGeom>
          <a:noFill/>
        </p:spPr>
        <p:txBody>
          <a:bodyPr wrap="none" rtlCol="0">
            <a:spAutoFit/>
          </a:bodyPr>
          <a:lstStyle/>
          <a:p>
            <a:r>
              <a:rPr lang="en-US" dirty="0"/>
              <a:t>Try It</a:t>
            </a:r>
          </a:p>
        </p:txBody>
      </p:sp>
      <p:sp>
        <p:nvSpPr>
          <p:cNvPr id="27" name="TextBox 26">
            <a:extLst>
              <a:ext uri="{FF2B5EF4-FFF2-40B4-BE49-F238E27FC236}">
                <a16:creationId xmlns:a16="http://schemas.microsoft.com/office/drawing/2014/main" id="{A41A7CC9-D24B-1141-9D4C-4A34168B2038}"/>
              </a:ext>
            </a:extLst>
          </p:cNvPr>
          <p:cNvSpPr txBox="1"/>
          <p:nvPr/>
        </p:nvSpPr>
        <p:spPr>
          <a:xfrm>
            <a:off x="448349" y="4463328"/>
            <a:ext cx="779701" cy="369332"/>
          </a:xfrm>
          <a:prstGeom prst="rect">
            <a:avLst/>
          </a:prstGeom>
          <a:noFill/>
        </p:spPr>
        <p:txBody>
          <a:bodyPr wrap="none" rtlCol="0">
            <a:spAutoFit/>
          </a:bodyPr>
          <a:lstStyle/>
          <a:p>
            <a:r>
              <a:rPr lang="en-US" dirty="0"/>
              <a:t>Refine</a:t>
            </a:r>
          </a:p>
        </p:txBody>
      </p:sp>
      <p:sp>
        <p:nvSpPr>
          <p:cNvPr id="28" name="TextBox 27">
            <a:extLst>
              <a:ext uri="{FF2B5EF4-FFF2-40B4-BE49-F238E27FC236}">
                <a16:creationId xmlns:a16="http://schemas.microsoft.com/office/drawing/2014/main" id="{5B5662C1-384A-7748-B316-9C44478A296A}"/>
              </a:ext>
            </a:extLst>
          </p:cNvPr>
          <p:cNvSpPr txBox="1"/>
          <p:nvPr/>
        </p:nvSpPr>
        <p:spPr>
          <a:xfrm>
            <a:off x="350793" y="5521242"/>
            <a:ext cx="885371" cy="369332"/>
          </a:xfrm>
          <a:prstGeom prst="rect">
            <a:avLst/>
          </a:prstGeom>
          <a:noFill/>
        </p:spPr>
        <p:txBody>
          <a:bodyPr wrap="none" rtlCol="0">
            <a:spAutoFit/>
          </a:bodyPr>
          <a:lstStyle/>
          <a:p>
            <a:r>
              <a:rPr lang="en-US" dirty="0"/>
              <a:t>Explore</a:t>
            </a:r>
          </a:p>
        </p:txBody>
      </p:sp>
    </p:spTree>
    <p:extLst>
      <p:ext uri="{BB962C8B-B14F-4D97-AF65-F5344CB8AC3E}">
        <p14:creationId xmlns:p14="http://schemas.microsoft.com/office/powerpoint/2010/main" val="157214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5/5d/Konigsberg_bridge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7141" y="3356928"/>
            <a:ext cx="1365606" cy="107620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480060" y="3041447"/>
            <a:ext cx="11098530" cy="1143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88494" y="3263865"/>
            <a:ext cx="1070838" cy="1368293"/>
          </a:xfrm>
          <a:prstGeom prst="rect">
            <a:avLst/>
          </a:prstGeom>
        </p:spPr>
      </p:pic>
      <p:sp>
        <p:nvSpPr>
          <p:cNvPr id="11" name="TextBox 10"/>
          <p:cNvSpPr txBox="1"/>
          <p:nvPr/>
        </p:nvSpPr>
        <p:spPr>
          <a:xfrm>
            <a:off x="1813168" y="1678555"/>
            <a:ext cx="959237" cy="1200329"/>
          </a:xfrm>
          <a:prstGeom prst="rect">
            <a:avLst/>
          </a:prstGeom>
          <a:noFill/>
        </p:spPr>
        <p:txBody>
          <a:bodyPr wrap="none" rtlCol="0">
            <a:spAutoFit/>
          </a:bodyPr>
          <a:lstStyle/>
          <a:p>
            <a:pPr algn="ctr"/>
            <a:r>
              <a:rPr lang="en-US" dirty="0"/>
              <a:t>Sir Tim’s</a:t>
            </a:r>
          </a:p>
          <a:p>
            <a:pPr algn="ctr"/>
            <a:r>
              <a:rPr lang="en-US" dirty="0"/>
              <a:t>Vision</a:t>
            </a:r>
            <a:br>
              <a:rPr lang="en-US" dirty="0"/>
            </a:br>
            <a:r>
              <a:rPr lang="en-US" dirty="0"/>
              <a:t>RDF</a:t>
            </a:r>
          </a:p>
          <a:p>
            <a:pPr algn="ctr"/>
            <a:r>
              <a:rPr lang="en-US" dirty="0"/>
              <a:t>2001</a:t>
            </a:r>
          </a:p>
        </p:txBody>
      </p:sp>
      <p:sp>
        <p:nvSpPr>
          <p:cNvPr id="10" name="TextBox 9"/>
          <p:cNvSpPr txBox="1"/>
          <p:nvPr/>
        </p:nvSpPr>
        <p:spPr>
          <a:xfrm>
            <a:off x="349890" y="1630130"/>
            <a:ext cx="1360821" cy="1200329"/>
          </a:xfrm>
          <a:prstGeom prst="rect">
            <a:avLst/>
          </a:prstGeom>
          <a:noFill/>
        </p:spPr>
        <p:txBody>
          <a:bodyPr wrap="none" rtlCol="0">
            <a:spAutoFit/>
          </a:bodyPr>
          <a:lstStyle/>
          <a:p>
            <a:pPr algn="ctr"/>
            <a:r>
              <a:rPr lang="en-US" dirty="0"/>
              <a:t>Euler Solves </a:t>
            </a:r>
          </a:p>
          <a:p>
            <a:pPr algn="ctr"/>
            <a:r>
              <a:rPr lang="en-US" dirty="0"/>
              <a:t>7 Bridges of</a:t>
            </a:r>
            <a:br>
              <a:rPr lang="en-US" dirty="0"/>
            </a:br>
            <a:r>
              <a:rPr lang="en-US" dirty="0"/>
              <a:t>Königsberg</a:t>
            </a:r>
          </a:p>
          <a:p>
            <a:pPr algn="ctr"/>
            <a:r>
              <a:rPr lang="en-US" dirty="0"/>
              <a:t>1736</a:t>
            </a:r>
          </a:p>
        </p:txBody>
      </p:sp>
      <p:sp>
        <p:nvSpPr>
          <p:cNvPr id="13" name="TextBox 12"/>
          <p:cNvSpPr txBox="1"/>
          <p:nvPr/>
        </p:nvSpPr>
        <p:spPr>
          <a:xfrm>
            <a:off x="4309537" y="1916073"/>
            <a:ext cx="901529" cy="923330"/>
          </a:xfrm>
          <a:prstGeom prst="rect">
            <a:avLst/>
          </a:prstGeom>
          <a:noFill/>
        </p:spPr>
        <p:txBody>
          <a:bodyPr wrap="none" rtlCol="0">
            <a:spAutoFit/>
          </a:bodyPr>
          <a:lstStyle/>
          <a:p>
            <a:pPr algn="ctr"/>
            <a:r>
              <a:rPr lang="en-US"/>
              <a:t>W3C</a:t>
            </a:r>
            <a:br>
              <a:rPr lang="en-US"/>
            </a:br>
            <a:r>
              <a:rPr lang="en-US"/>
              <a:t>SPARQL</a:t>
            </a:r>
          </a:p>
          <a:p>
            <a:pPr algn="ctr"/>
            <a:r>
              <a:rPr lang="en-US" dirty="0"/>
              <a:t>2008</a:t>
            </a:r>
          </a:p>
        </p:txBody>
      </p:sp>
      <p:sp>
        <p:nvSpPr>
          <p:cNvPr id="12" name="TextBox 11"/>
          <p:cNvSpPr txBox="1"/>
          <p:nvPr/>
        </p:nvSpPr>
        <p:spPr>
          <a:xfrm>
            <a:off x="5418230" y="1556566"/>
            <a:ext cx="1087156" cy="1477328"/>
          </a:xfrm>
          <a:prstGeom prst="rect">
            <a:avLst/>
          </a:prstGeom>
          <a:noFill/>
        </p:spPr>
        <p:txBody>
          <a:bodyPr wrap="none" rtlCol="0">
            <a:spAutoFit/>
          </a:bodyPr>
          <a:lstStyle/>
          <a:p>
            <a:pPr algn="ctr"/>
            <a:r>
              <a:rPr lang="is-IS" dirty="0"/>
              <a:t>Labeled</a:t>
            </a:r>
          </a:p>
          <a:p>
            <a:pPr algn="ctr"/>
            <a:r>
              <a:rPr lang="is-IS" dirty="0"/>
              <a:t>Property</a:t>
            </a:r>
          </a:p>
          <a:p>
            <a:pPr algn="ctr"/>
            <a:r>
              <a:rPr lang="is-IS" dirty="0"/>
              <a:t>Graph</a:t>
            </a:r>
          </a:p>
          <a:p>
            <a:pPr algn="ctr"/>
            <a:r>
              <a:rPr lang="is-IS" dirty="0"/>
              <a:t>Neo4j 1.0</a:t>
            </a:r>
          </a:p>
          <a:p>
            <a:pPr algn="ctr"/>
            <a:r>
              <a:rPr lang="is-IS" dirty="0"/>
              <a:t>2010</a:t>
            </a:r>
            <a:endParaRPr lang="en-US" dirty="0"/>
          </a:p>
        </p:txBody>
      </p:sp>
      <p:pic>
        <p:nvPicPr>
          <p:cNvPr id="1028" name="Picture 4" descr="eo4j-2015-logo.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06011" y="3217893"/>
            <a:ext cx="1311593" cy="58293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0473969" y="2099385"/>
            <a:ext cx="652743" cy="923330"/>
          </a:xfrm>
          <a:prstGeom prst="rect">
            <a:avLst/>
          </a:prstGeom>
          <a:noFill/>
        </p:spPr>
        <p:txBody>
          <a:bodyPr wrap="none" rtlCol="0">
            <a:spAutoFit/>
          </a:bodyPr>
          <a:lstStyle/>
          <a:p>
            <a:pPr algn="ctr"/>
            <a:r>
              <a:rPr lang="is-IS" dirty="0"/>
              <a:t>LPG</a:t>
            </a:r>
          </a:p>
          <a:p>
            <a:pPr algn="ctr"/>
            <a:r>
              <a:rPr lang="en-US" dirty="0"/>
              <a:t>in</a:t>
            </a:r>
            <a:r>
              <a:rPr lang="is-IS" dirty="0"/>
              <a:t> AI</a:t>
            </a:r>
          </a:p>
          <a:p>
            <a:pPr algn="ctr"/>
            <a:r>
              <a:rPr lang="is-IS" dirty="0"/>
              <a:t>2018</a:t>
            </a:r>
            <a:endParaRPr lang="en-US" dirty="0"/>
          </a:p>
        </p:txBody>
      </p:sp>
      <p:sp>
        <p:nvSpPr>
          <p:cNvPr id="17" name="TextBox 16"/>
          <p:cNvSpPr txBox="1"/>
          <p:nvPr/>
        </p:nvSpPr>
        <p:spPr>
          <a:xfrm>
            <a:off x="6949658" y="1268389"/>
            <a:ext cx="1299266" cy="1754326"/>
          </a:xfrm>
          <a:prstGeom prst="rect">
            <a:avLst/>
          </a:prstGeom>
          <a:noFill/>
        </p:spPr>
        <p:txBody>
          <a:bodyPr wrap="none" rtlCol="0">
            <a:spAutoFit/>
          </a:bodyPr>
          <a:lstStyle/>
          <a:p>
            <a:pPr algn="ctr"/>
            <a:r>
              <a:rPr lang="is-IS" dirty="0"/>
              <a:t>Google’s</a:t>
            </a:r>
          </a:p>
          <a:p>
            <a:pPr algn="ctr"/>
            <a:r>
              <a:rPr lang="is-IS" dirty="0"/>
              <a:t>Knowledge</a:t>
            </a:r>
          </a:p>
          <a:p>
            <a:pPr algn="ctr"/>
            <a:r>
              <a:rPr lang="is-IS" dirty="0"/>
              <a:t>Graph</a:t>
            </a:r>
          </a:p>
          <a:p>
            <a:pPr algn="ctr"/>
            <a:r>
              <a:rPr lang="is-IS" dirty="0"/>
              <a:t>“Things Not</a:t>
            </a:r>
          </a:p>
          <a:p>
            <a:pPr algn="ctr"/>
            <a:r>
              <a:rPr lang="is-IS" dirty="0"/>
              <a:t>Strings”</a:t>
            </a:r>
          </a:p>
          <a:p>
            <a:pPr algn="ctr"/>
            <a:r>
              <a:rPr lang="is-IS" dirty="0"/>
              <a:t>May 2012</a:t>
            </a:r>
            <a:endParaRPr lang="en-US" dirty="0"/>
          </a:p>
        </p:txBody>
      </p:sp>
      <p:sp>
        <p:nvSpPr>
          <p:cNvPr id="15" name="Title 14"/>
          <p:cNvSpPr>
            <a:spLocks noGrp="1"/>
          </p:cNvSpPr>
          <p:nvPr>
            <p:ph type="title"/>
          </p:nvPr>
        </p:nvSpPr>
        <p:spPr>
          <a:xfrm>
            <a:off x="177141" y="234049"/>
            <a:ext cx="10515600" cy="723445"/>
          </a:xfrm>
        </p:spPr>
        <p:txBody>
          <a:bodyPr>
            <a:normAutofit/>
          </a:bodyPr>
          <a:lstStyle/>
          <a:p>
            <a:r>
              <a:rPr lang="en-US" dirty="0"/>
              <a:t>Key Developments in Graph as KR</a:t>
            </a:r>
          </a:p>
        </p:txBody>
      </p:sp>
      <p:sp>
        <p:nvSpPr>
          <p:cNvPr id="2" name="Slide Number Placeholder 1">
            <a:extLst>
              <a:ext uri="{FF2B5EF4-FFF2-40B4-BE49-F238E27FC236}">
                <a16:creationId xmlns:a16="http://schemas.microsoft.com/office/drawing/2014/main" id="{A69D7ADE-F117-A24A-BE9E-613421182A72}"/>
              </a:ext>
            </a:extLst>
          </p:cNvPr>
          <p:cNvSpPr>
            <a:spLocks noGrp="1"/>
          </p:cNvSpPr>
          <p:nvPr>
            <p:ph type="sldNum" sz="quarter" idx="12"/>
          </p:nvPr>
        </p:nvSpPr>
        <p:spPr/>
        <p:txBody>
          <a:bodyPr/>
          <a:lstStyle/>
          <a:p>
            <a:fld id="{89680184-36F0-7340-B2B6-917CC4ADF00C}" type="slidenum">
              <a:rPr lang="en-US" smtClean="0"/>
              <a:t>7</a:t>
            </a:fld>
            <a:endParaRPr lang="en-US"/>
          </a:p>
        </p:txBody>
      </p:sp>
      <p:pic>
        <p:nvPicPr>
          <p:cNvPr id="19" name="Picture 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33326" y="3272034"/>
            <a:ext cx="1445126" cy="474827"/>
          </a:xfrm>
          <a:prstGeom prst="rect">
            <a:avLst/>
          </a:prstGeom>
        </p:spPr>
      </p:pic>
      <p:sp>
        <p:nvSpPr>
          <p:cNvPr id="20" name="TextBox 19"/>
          <p:cNvSpPr txBox="1"/>
          <p:nvPr/>
        </p:nvSpPr>
        <p:spPr>
          <a:xfrm>
            <a:off x="8455308" y="2278720"/>
            <a:ext cx="1124731" cy="646331"/>
          </a:xfrm>
          <a:prstGeom prst="rect">
            <a:avLst/>
          </a:prstGeom>
          <a:noFill/>
        </p:spPr>
        <p:txBody>
          <a:bodyPr wrap="none" rtlCol="0">
            <a:spAutoFit/>
          </a:bodyPr>
          <a:lstStyle/>
          <a:p>
            <a:pPr algn="ctr"/>
            <a:r>
              <a:rPr lang="en-US" dirty="0"/>
              <a:t>AlexNet</a:t>
            </a:r>
          </a:p>
          <a:p>
            <a:pPr algn="ctr"/>
            <a:r>
              <a:rPr lang="en-US" dirty="0"/>
              <a:t>Sept 2012</a:t>
            </a:r>
          </a:p>
        </p:txBody>
      </p:sp>
      <p:sp>
        <p:nvSpPr>
          <p:cNvPr id="21" name="Right Arrow 20"/>
          <p:cNvSpPr/>
          <p:nvPr/>
        </p:nvSpPr>
        <p:spPr>
          <a:xfrm>
            <a:off x="7528373" y="4488508"/>
            <a:ext cx="4050217" cy="507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Graphs Rise</a:t>
            </a:r>
          </a:p>
        </p:txBody>
      </p:sp>
      <p:pic>
        <p:nvPicPr>
          <p:cNvPr id="22" name="Picture 2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600189" y="3447315"/>
            <a:ext cx="1258819" cy="239078"/>
          </a:xfrm>
          <a:prstGeom prst="rect">
            <a:avLst/>
          </a:prstGeom>
        </p:spPr>
      </p:pic>
      <p:pic>
        <p:nvPicPr>
          <p:cNvPr id="25" name="Picture 2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072432" y="3215440"/>
            <a:ext cx="1010239" cy="1512964"/>
          </a:xfrm>
          <a:prstGeom prst="rect">
            <a:avLst/>
          </a:prstGeom>
        </p:spPr>
      </p:pic>
      <p:sp>
        <p:nvSpPr>
          <p:cNvPr id="26" name="TextBox 25"/>
          <p:cNvSpPr txBox="1"/>
          <p:nvPr/>
        </p:nvSpPr>
        <p:spPr>
          <a:xfrm>
            <a:off x="3011852" y="1916073"/>
            <a:ext cx="1268489" cy="923330"/>
          </a:xfrm>
          <a:prstGeom prst="rect">
            <a:avLst/>
          </a:prstGeom>
          <a:noFill/>
        </p:spPr>
        <p:txBody>
          <a:bodyPr wrap="none" rtlCol="0">
            <a:spAutoFit/>
          </a:bodyPr>
          <a:lstStyle/>
          <a:p>
            <a:pPr algn="ctr"/>
            <a:r>
              <a:rPr lang="en-US" dirty="0"/>
              <a:t>On</a:t>
            </a:r>
          </a:p>
          <a:p>
            <a:pPr algn="ctr"/>
            <a:r>
              <a:rPr lang="en-US" dirty="0"/>
              <a:t>Intelligence</a:t>
            </a:r>
          </a:p>
          <a:p>
            <a:pPr algn="ctr"/>
            <a:r>
              <a:rPr lang="en-US" dirty="0"/>
              <a:t>2005</a:t>
            </a:r>
          </a:p>
        </p:txBody>
      </p:sp>
      <p:pic>
        <p:nvPicPr>
          <p:cNvPr id="4" name="Picture 3">
            <a:extLst>
              <a:ext uri="{FF2B5EF4-FFF2-40B4-BE49-F238E27FC236}">
                <a16:creationId xmlns:a16="http://schemas.microsoft.com/office/drawing/2014/main" id="{8C48F90D-C986-BA44-B030-2449CDB41E2B}"/>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9017673" y="3329726"/>
            <a:ext cx="1467736" cy="420049"/>
          </a:xfrm>
          <a:prstGeom prst="rect">
            <a:avLst/>
          </a:prstGeom>
        </p:spPr>
      </p:pic>
      <p:pic>
        <p:nvPicPr>
          <p:cNvPr id="23" name="Picture 2" descr="https://upload.wikimedia.org/wikipedia/commons/thumb/f/f7/Semantic_web_stack.svg/1280px-Semantic_web_stack.svg.png">
            <a:extLst>
              <a:ext uri="{FF2B5EF4-FFF2-40B4-BE49-F238E27FC236}">
                <a16:creationId xmlns:a16="http://schemas.microsoft.com/office/drawing/2014/main" id="{89DD7196-3466-784B-BB9A-CC2BBBBF104C}"/>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4207999" y="4253241"/>
            <a:ext cx="1778107" cy="17781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C1462D-EB82-EE44-992B-FDC19FB0F0F6}"/>
              </a:ext>
            </a:extLst>
          </p:cNvPr>
          <p:cNvSpPr txBox="1"/>
          <p:nvPr/>
        </p:nvSpPr>
        <p:spPr>
          <a:xfrm>
            <a:off x="4015559" y="6114434"/>
            <a:ext cx="2080441" cy="369332"/>
          </a:xfrm>
          <a:prstGeom prst="rect">
            <a:avLst/>
          </a:prstGeom>
          <a:noFill/>
        </p:spPr>
        <p:txBody>
          <a:bodyPr wrap="none" rtlCol="0">
            <a:spAutoFit/>
          </a:bodyPr>
          <a:lstStyle/>
          <a:p>
            <a:r>
              <a:rPr lang="en-US" dirty="0"/>
              <a:t>Semantic Web Stack</a:t>
            </a:r>
          </a:p>
        </p:txBody>
      </p:sp>
    </p:spTree>
    <p:extLst>
      <p:ext uri="{BB962C8B-B14F-4D97-AF65-F5344CB8AC3E}">
        <p14:creationId xmlns:p14="http://schemas.microsoft.com/office/powerpoint/2010/main" val="227406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897403-0988-604D-B1D6-0F57326B0E86}"/>
              </a:ext>
            </a:extLst>
          </p:cNvPr>
          <p:cNvPicPr>
            <a:picLocks noChangeAspect="1"/>
          </p:cNvPicPr>
          <p:nvPr/>
        </p:nvPicPr>
        <p:blipFill>
          <a:blip r:embed="rId3"/>
          <a:stretch>
            <a:fillRect/>
          </a:stretch>
        </p:blipFill>
        <p:spPr>
          <a:xfrm>
            <a:off x="1125385" y="1377370"/>
            <a:ext cx="10254930" cy="5008682"/>
          </a:xfrm>
          <a:prstGeom prst="rect">
            <a:avLst/>
          </a:prstGeom>
        </p:spPr>
      </p:pic>
      <p:sp>
        <p:nvSpPr>
          <p:cNvPr id="2" name="Title 1"/>
          <p:cNvSpPr>
            <a:spLocks noGrp="1"/>
          </p:cNvSpPr>
          <p:nvPr>
            <p:ph type="title"/>
          </p:nvPr>
        </p:nvSpPr>
        <p:spPr>
          <a:xfrm>
            <a:off x="344906" y="299027"/>
            <a:ext cx="10515600" cy="826988"/>
          </a:xfrm>
        </p:spPr>
        <p:txBody>
          <a:bodyPr/>
          <a:lstStyle/>
          <a:p>
            <a:r>
              <a:rPr lang="en-US" dirty="0"/>
              <a:t>Graph Databases are Hot!</a:t>
            </a:r>
          </a:p>
        </p:txBody>
      </p:sp>
      <p:sp>
        <p:nvSpPr>
          <p:cNvPr id="5" name="TextBox 4"/>
          <p:cNvSpPr txBox="1"/>
          <p:nvPr/>
        </p:nvSpPr>
        <p:spPr>
          <a:xfrm rot="20176168">
            <a:off x="6447673" y="2115347"/>
            <a:ext cx="2715487" cy="523220"/>
          </a:xfrm>
          <a:prstGeom prst="rect">
            <a:avLst/>
          </a:prstGeom>
          <a:noFill/>
        </p:spPr>
        <p:txBody>
          <a:bodyPr wrap="none" rtlCol="0">
            <a:spAutoFit/>
          </a:bodyPr>
          <a:lstStyle/>
          <a:p>
            <a:r>
              <a:rPr lang="en-US" sz="2800" b="1" dirty="0">
                <a:solidFill>
                  <a:schemeClr val="accent6"/>
                </a:solidFill>
              </a:rPr>
              <a:t>Graph Databases</a:t>
            </a:r>
          </a:p>
        </p:txBody>
      </p:sp>
      <p:sp>
        <p:nvSpPr>
          <p:cNvPr id="3" name="Slide Number Placeholder 2">
            <a:extLst>
              <a:ext uri="{FF2B5EF4-FFF2-40B4-BE49-F238E27FC236}">
                <a16:creationId xmlns:a16="http://schemas.microsoft.com/office/drawing/2014/main" id="{F6085204-F6D7-934F-9496-55C06577FD58}"/>
              </a:ext>
            </a:extLst>
          </p:cNvPr>
          <p:cNvSpPr>
            <a:spLocks noGrp="1"/>
          </p:cNvSpPr>
          <p:nvPr>
            <p:ph type="sldNum" sz="quarter" idx="12"/>
          </p:nvPr>
        </p:nvSpPr>
        <p:spPr>
          <a:xfrm>
            <a:off x="11073384" y="6272282"/>
            <a:ext cx="865632" cy="365125"/>
          </a:xfrm>
        </p:spPr>
        <p:txBody>
          <a:bodyPr/>
          <a:lstStyle/>
          <a:p>
            <a:fld id="{89680184-36F0-7340-B2B6-917CC4ADF00C}" type="slidenum">
              <a:rPr lang="en-US" smtClean="0"/>
              <a:t>8</a:t>
            </a:fld>
            <a:endParaRPr lang="en-US" dirty="0"/>
          </a:p>
        </p:txBody>
      </p:sp>
    </p:spTree>
    <p:extLst>
      <p:ext uri="{BB962C8B-B14F-4D97-AF65-F5344CB8AC3E}">
        <p14:creationId xmlns:p14="http://schemas.microsoft.com/office/powerpoint/2010/main" val="301877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F11C-9C07-A240-97B7-A03F107CB0B7}"/>
              </a:ext>
            </a:extLst>
          </p:cNvPr>
          <p:cNvSpPr>
            <a:spLocks noGrp="1"/>
          </p:cNvSpPr>
          <p:nvPr>
            <p:ph type="title"/>
          </p:nvPr>
        </p:nvSpPr>
        <p:spPr/>
        <p:txBody>
          <a:bodyPr>
            <a:normAutofit fontScale="90000"/>
          </a:bodyPr>
          <a:lstStyle/>
          <a:p>
            <a:r>
              <a:rPr lang="en-US" dirty="0"/>
              <a:t>EKG Architects Questions</a:t>
            </a:r>
          </a:p>
        </p:txBody>
      </p:sp>
      <p:sp>
        <p:nvSpPr>
          <p:cNvPr id="3" name="Content Placeholder 2">
            <a:extLst>
              <a:ext uri="{FF2B5EF4-FFF2-40B4-BE49-F238E27FC236}">
                <a16:creationId xmlns:a16="http://schemas.microsoft.com/office/drawing/2014/main" id="{BE8095B1-6E78-1D4A-A30F-4F9191BAC63A}"/>
              </a:ext>
            </a:extLst>
          </p:cNvPr>
          <p:cNvSpPr>
            <a:spLocks noGrp="1"/>
          </p:cNvSpPr>
          <p:nvPr>
            <p:ph idx="1"/>
          </p:nvPr>
        </p:nvSpPr>
        <p:spPr>
          <a:xfrm>
            <a:off x="725557" y="1732547"/>
            <a:ext cx="10628243" cy="4444416"/>
          </a:xfrm>
        </p:spPr>
        <p:txBody>
          <a:bodyPr/>
          <a:lstStyle/>
          <a:p>
            <a:r>
              <a:rPr lang="en-US" dirty="0"/>
              <a:t>What other data should we include in our graph?</a:t>
            </a:r>
          </a:p>
          <a:p>
            <a:r>
              <a:rPr lang="en-US" dirty="0"/>
              <a:t>What benefits could we gain if we began to think of our organization as a more holistic and integrated system?</a:t>
            </a:r>
          </a:p>
          <a:p>
            <a:r>
              <a:rPr lang="en-US" dirty="0"/>
              <a:t>How do the diverse datasets interact to give us deeper insights into how to optimize our operations?</a:t>
            </a:r>
          </a:p>
        </p:txBody>
      </p:sp>
      <p:sp>
        <p:nvSpPr>
          <p:cNvPr id="5" name="Slide Number Placeholder 4">
            <a:extLst>
              <a:ext uri="{FF2B5EF4-FFF2-40B4-BE49-F238E27FC236}">
                <a16:creationId xmlns:a16="http://schemas.microsoft.com/office/drawing/2014/main" id="{513A3EF1-0E12-C94B-B8FC-6FD5A60B7D3A}"/>
              </a:ext>
            </a:extLst>
          </p:cNvPr>
          <p:cNvSpPr>
            <a:spLocks noGrp="1"/>
          </p:cNvSpPr>
          <p:nvPr>
            <p:ph type="sldNum" sz="quarter" idx="12"/>
          </p:nvPr>
        </p:nvSpPr>
        <p:spPr/>
        <p:txBody>
          <a:bodyPr/>
          <a:lstStyle/>
          <a:p>
            <a:fld id="{7269E411-7D29-FF41-8363-58C7F0B695CE}" type="slidenum">
              <a:rPr lang="en-US" smtClean="0"/>
              <a:t>9</a:t>
            </a:fld>
            <a:endParaRPr lang="en-US"/>
          </a:p>
        </p:txBody>
      </p:sp>
    </p:spTree>
    <p:extLst>
      <p:ext uri="{BB962C8B-B14F-4D97-AF65-F5344CB8AC3E}">
        <p14:creationId xmlns:p14="http://schemas.microsoft.com/office/powerpoint/2010/main" val="4083457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3021</Words>
  <Application>Microsoft Macintosh PowerPoint</Application>
  <PresentationFormat>Widescreen</PresentationFormat>
  <Paragraphs>579</Paragraphs>
  <Slides>53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Apple Chancery</vt:lpstr>
      <vt:lpstr>Arial</vt:lpstr>
      <vt:lpstr>Arial Narrow</vt:lpstr>
      <vt:lpstr>Calibri</vt:lpstr>
      <vt:lpstr>Office Theme</vt:lpstr>
      <vt:lpstr>Graph Systems Thinking Workshop</vt:lpstr>
      <vt:lpstr>Workshop Goal</vt:lpstr>
      <vt:lpstr>Workshop Description</vt:lpstr>
      <vt:lpstr>Hello, my name is</vt:lpstr>
      <vt:lpstr>Graph is a “NoSQL” Data Architecture</vt:lpstr>
      <vt:lpstr>Class Structure</vt:lpstr>
      <vt:lpstr>Key Developments in Graph as KR</vt:lpstr>
      <vt:lpstr>Graph Databases are Hot!</vt:lpstr>
      <vt:lpstr>EKG Architects Questions</vt:lpstr>
      <vt:lpstr>Objectives for the Workshop</vt:lpstr>
      <vt:lpstr>Outline for the Workshop</vt:lpstr>
      <vt:lpstr>Workshop Philosophy</vt:lpstr>
      <vt:lpstr>Terminology</vt:lpstr>
      <vt:lpstr>Assumptions</vt:lpstr>
      <vt:lpstr>Definition of an Enterprise Knowledge Graph</vt:lpstr>
      <vt:lpstr>Seven Measure of Scale-out Graphs</vt:lpstr>
      <vt:lpstr>EKGs vs Departmental Graphs</vt:lpstr>
      <vt:lpstr>EKGs: Today vs Future</vt:lpstr>
      <vt:lpstr>General CPU Hardware vs. Graph Hardware</vt:lpstr>
      <vt:lpstr>Four Stages of EKG Adoption</vt:lpstr>
      <vt:lpstr>HOG Heaven</vt:lpstr>
      <vt:lpstr>Key Question</vt:lpstr>
      <vt:lpstr>Exercise</vt:lpstr>
      <vt:lpstr>Edge of Chaos</vt:lpstr>
      <vt:lpstr>What is a System?</vt:lpstr>
      <vt:lpstr>Example: Provider Recommendation</vt:lpstr>
      <vt:lpstr>Example: Geospatial Models</vt:lpstr>
      <vt:lpstr>Tragedy of The Commons</vt:lpstr>
      <vt:lpstr>Tragedy of The Commons</vt:lpstr>
      <vt:lpstr>EKGs are Also Shared Resources</vt:lpstr>
      <vt:lpstr>Metcalf’s Law</vt:lpstr>
      <vt:lpstr>Query Response vs. Time of Day</vt:lpstr>
      <vt:lpstr>Systems Thinking Definition</vt:lpstr>
      <vt:lpstr>Project Silos vs Systems Thinking</vt:lpstr>
      <vt:lpstr>Exercise</vt:lpstr>
      <vt:lpstr>Connected Data Strategy</vt:lpstr>
      <vt:lpstr>Goal: Objective Weighing of Pros and Cons</vt:lpstr>
      <vt:lpstr>Causal Loop Diagram</vt:lpstr>
      <vt:lpstr>Predictive Feedback Cycle</vt:lpstr>
      <vt:lpstr>The AI Flywheel</vt:lpstr>
      <vt:lpstr>Network Effects (Metcalfs’s Law)</vt:lpstr>
      <vt:lpstr>Customer Support Chatbot</vt:lpstr>
      <vt:lpstr>Data Model Precision and Cost Sharing</vt:lpstr>
      <vt:lpstr>Data Model Precision and Cost Sharing</vt:lpstr>
      <vt:lpstr>Org Chart vs Influence Diagram</vt:lpstr>
      <vt:lpstr>Systems Thinking Terminology</vt:lpstr>
      <vt:lpstr>From Data Scientist to Knowledge Scientist</vt:lpstr>
      <vt:lpstr>Customer-Centric EKG Strategy</vt:lpstr>
      <vt:lpstr>Modeling Precision</vt:lpstr>
      <vt:lpstr>Advanced Systems Theory</vt:lpstr>
      <vt:lpstr>Complex Adaptive System As Rules</vt:lpstr>
      <vt:lpstr>Graphs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Systems Thinking Workshop</dc:title>
  <dc:creator>Dan McCreary</dc:creator>
  <cp:lastModifiedBy>McCreary, Dan G</cp:lastModifiedBy>
  <cp:revision>12</cp:revision>
  <dcterms:created xsi:type="dcterms:W3CDTF">2021-03-20T11:19:35Z</dcterms:created>
  <dcterms:modified xsi:type="dcterms:W3CDTF">2022-05-02T14:38:51Z</dcterms:modified>
</cp:coreProperties>
</file>