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416" r:id="rId3"/>
    <p:sldId id="286" r:id="rId4"/>
    <p:sldId id="287" r:id="rId5"/>
    <p:sldId id="413" r:id="rId6"/>
    <p:sldId id="288" r:id="rId7"/>
    <p:sldId id="281" r:id="rId8"/>
    <p:sldId id="283" r:id="rId9"/>
    <p:sldId id="282" r:id="rId10"/>
    <p:sldId id="410" r:id="rId11"/>
    <p:sldId id="279" r:id="rId12"/>
    <p:sldId id="266" r:id="rId13"/>
    <p:sldId id="271" r:id="rId14"/>
    <p:sldId id="414" r:id="rId15"/>
    <p:sldId id="272" r:id="rId16"/>
    <p:sldId id="516" r:id="rId17"/>
    <p:sldId id="517" r:id="rId18"/>
    <p:sldId id="273" r:id="rId19"/>
    <p:sldId id="408" r:id="rId20"/>
    <p:sldId id="274" r:id="rId21"/>
    <p:sldId id="275" r:id="rId22"/>
    <p:sldId id="276" r:id="rId23"/>
    <p:sldId id="277" r:id="rId24"/>
    <p:sldId id="280" r:id="rId25"/>
    <p:sldId id="260" r:id="rId26"/>
    <p:sldId id="259" r:id="rId27"/>
    <p:sldId id="459" r:id="rId28"/>
    <p:sldId id="460" r:id="rId29"/>
    <p:sldId id="461" r:id="rId30"/>
    <p:sldId id="269" r:id="rId31"/>
    <p:sldId id="515" r:id="rId32"/>
    <p:sldId id="463" r:id="rId33"/>
    <p:sldId id="258" r:id="rId34"/>
    <p:sldId id="490" r:id="rId35"/>
    <p:sldId id="514" r:id="rId36"/>
    <p:sldId id="261" r:id="rId37"/>
    <p:sldId id="262" r:id="rId38"/>
    <p:sldId id="263" r:id="rId39"/>
    <p:sldId id="518" r:id="rId40"/>
    <p:sldId id="268" r:id="rId41"/>
    <p:sldId id="267" r:id="rId42"/>
    <p:sldId id="264" r:id="rId43"/>
    <p:sldId id="265" r:id="rId44"/>
    <p:sldId id="278" r:id="rId45"/>
    <p:sldId id="412" r:id="rId46"/>
    <p:sldId id="395" r:id="rId47"/>
    <p:sldId id="411" r:id="rId48"/>
    <p:sldId id="415" r:id="rId49"/>
    <p:sldId id="284" r:id="rId50"/>
    <p:sldId id="462" r:id="rId51"/>
    <p:sldId id="45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663"/>
  </p:normalViewPr>
  <p:slideViewPr>
    <p:cSldViewPr snapToGrid="0" snapToObjects="1">
      <p:cViewPr varScale="1">
        <p:scale>
          <a:sx n="117" d="100"/>
          <a:sy n="117" d="100"/>
        </p:scale>
        <p:origin x="232" y="176"/>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4</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6</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20</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23</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46</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5/8/21</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C011-F745-254C-8FB4-85AF3EF20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73D8B-1D12-A045-A021-2CBAFB61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C579-237C-FE46-BF20-B7D34969D3B5}"/>
              </a:ext>
            </a:extLst>
          </p:cNvPr>
          <p:cNvSpPr>
            <a:spLocks noGrp="1"/>
          </p:cNvSpPr>
          <p:nvPr>
            <p:ph type="dt" sz="half" idx="10"/>
          </p:nvPr>
        </p:nvSpPr>
        <p:spPr/>
        <p:txBody>
          <a:bodyPr/>
          <a:lstStyle/>
          <a:p>
            <a:fld id="{18764C49-332E-A645-8B82-75B33FFBE427}" type="datetime1">
              <a:rPr lang="en-US" smtClean="0"/>
              <a:t>5/8/21</a:t>
            </a:fld>
            <a:endParaRPr lang="en-US"/>
          </a:p>
        </p:txBody>
      </p:sp>
      <p:sp>
        <p:nvSpPr>
          <p:cNvPr id="5" name="Footer Placeholder 4">
            <a:extLst>
              <a:ext uri="{FF2B5EF4-FFF2-40B4-BE49-F238E27FC236}">
                <a16:creationId xmlns:a16="http://schemas.microsoft.com/office/drawing/2014/main" id="{3EE9FBDC-CCC5-8B4C-BF9C-AD5EBB7234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3C3C16-385C-8642-AE28-54B1EB0BA77B}"/>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6878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5/8/21</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59431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5/8/21</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37890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5/8/21</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5/8/21</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5/8/21</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5/8/21</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5/8/21</a:t>
            </a:fld>
            <a:endParaRPr lang="en-US"/>
          </a:p>
        </p:txBody>
      </p:sp>
      <p:sp>
        <p:nvSpPr>
          <p:cNvPr id="4" name="Footer Placeholder 3">
            <a:extLst>
              <a:ext uri="{FF2B5EF4-FFF2-40B4-BE49-F238E27FC236}">
                <a16:creationId xmlns:a16="http://schemas.microsoft.com/office/drawing/2014/main" id="{B7945A8E-BBF7-F74E-99B6-B0C6CE455A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5/8/21</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1480457"/>
            <a:ext cx="3932237" cy="57694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1480457"/>
            <a:ext cx="6172200" cy="438059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5/8/21</a:t>
            </a:fld>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5/8/21</a:t>
            </a:fld>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397565" y="365126"/>
            <a:ext cx="10956235"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725557" y="1386840"/>
            <a:ext cx="10628243"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5/8/21</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13E96F52-95D8-6040-918D-C3ADC9CB3DDB}"/>
              </a:ext>
            </a:extLst>
          </p:cNvPr>
          <p:cNvSpPr/>
          <p:nvPr userDrawn="1"/>
        </p:nvSpPr>
        <p:spPr>
          <a:xfrm>
            <a:off x="397565" y="1057620"/>
            <a:ext cx="10956235" cy="187286"/>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38512-5F10-974D-AC8C-CF353D225C1E}"/>
              </a:ext>
            </a:extLst>
          </p:cNvPr>
          <p:cNvPicPr>
            <a:picLocks noChangeAspect="1"/>
          </p:cNvPicPr>
          <p:nvPr/>
        </p:nvPicPr>
        <p:blipFill>
          <a:blip r:embed="rId2"/>
          <a:stretch>
            <a:fillRect/>
          </a:stretch>
        </p:blipFill>
        <p:spPr>
          <a:xfrm>
            <a:off x="70994" y="13890"/>
            <a:ext cx="12049246" cy="6830219"/>
          </a:xfrm>
          <a:prstGeom prst="rect">
            <a:avLst/>
          </a:prstGeom>
        </p:spPr>
      </p:pic>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a:xfrm>
            <a:off x="1795622" y="1002111"/>
            <a:ext cx="9144000" cy="2387600"/>
          </a:xfrm>
        </p:spPr>
        <p:txBody>
          <a:bodyPr/>
          <a:lstStyle/>
          <a:p>
            <a:r>
              <a:rPr lang="en-US" dirty="0"/>
              <a:t>Graphs &amp;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a:xfrm>
            <a:off x="752354" y="3873841"/>
            <a:ext cx="10187268" cy="1655762"/>
          </a:xfrm>
        </p:spPr>
        <p:txBody>
          <a:bodyPr>
            <a:normAutofit lnSpcReduction="10000"/>
          </a:bodyPr>
          <a:lstStyle/>
          <a:p>
            <a:r>
              <a:rPr lang="en-US" dirty="0"/>
              <a:t>Using Systems Thinking to Guide Enterprise Knowledge Graph Adoption</a:t>
            </a:r>
          </a:p>
          <a:p>
            <a:endParaRPr lang="en-US" dirty="0"/>
          </a:p>
          <a:p>
            <a:endParaRPr lang="en-US" dirty="0"/>
          </a:p>
          <a:p>
            <a:r>
              <a:rPr lang="en-US" dirty="0"/>
              <a:t>Dan McCreary</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8CBB7FF6-443B-674C-86FB-43B650A2AE05}"/>
              </a:ext>
            </a:extLst>
          </p:cNvPr>
          <p:cNvSpPr txBox="1"/>
          <p:nvPr/>
        </p:nvSpPr>
        <p:spPr>
          <a:xfrm>
            <a:off x="1035767" y="8511494"/>
            <a:ext cx="1519711" cy="369332"/>
          </a:xfrm>
          <a:prstGeom prst="rect">
            <a:avLst/>
          </a:prstGeom>
          <a:noFill/>
        </p:spPr>
        <p:txBody>
          <a:bodyPr wrap="none" rtlCol="0">
            <a:spAutoFit/>
          </a:bodyPr>
          <a:lstStyle/>
          <a:p>
            <a:r>
              <a:rPr lang="en-US" dirty="0"/>
              <a:t>Dan McCreary</a:t>
            </a:r>
          </a:p>
        </p:txBody>
      </p:sp>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16145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a:p>
            <a:pPr marL="0" indent="0">
              <a:buNone/>
            </a:pPr>
            <a:br>
              <a:rPr lang="en-US" sz="3600" dirty="0"/>
            </a:br>
            <a:r>
              <a:rPr lang="en-US" sz="3600" dirty="0"/>
              <a:t>There are no right answers, only trade offs</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22121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Refine Connected Emergence</a:t>
            </a:r>
          </a:p>
          <a:p>
            <a:pPr lvl="1"/>
            <a:r>
              <a:rPr lang="en-US" dirty="0"/>
              <a:t>How does connecting new data sources trigger insight?</a:t>
            </a:r>
          </a:p>
          <a:p>
            <a:pPr lvl="1"/>
            <a:r>
              <a:rPr lang="en-US" dirty="0"/>
              <a:t>Exercise: Predict new insights</a:t>
            </a:r>
          </a:p>
          <a:p>
            <a:r>
              <a:rPr lang="en-US" dirty="0"/>
              <a:t>Part 4: Working Session</a:t>
            </a:r>
          </a:p>
          <a:p>
            <a:pPr lvl="1"/>
            <a:r>
              <a:rPr lang="en-US" dirty="0"/>
              <a:t>Break up into groups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12</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85000" lnSpcReduction="10000"/>
          </a:bodyPr>
          <a:lstStyle/>
          <a:p>
            <a:pPr marL="0" indent="0">
              <a:lnSpc>
                <a:spcPct val="220000"/>
              </a:lnSpc>
              <a:buNone/>
            </a:pPr>
            <a:r>
              <a:rPr lang="en-US" sz="2400" dirty="0"/>
              <a:t>How to use systems thinking to guide the adoption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13</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14</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15</a:t>
            </a:fld>
            <a:endParaRPr lang="en-US"/>
          </a:p>
        </p:txBody>
      </p:sp>
    </p:spTree>
    <p:extLst>
      <p:ext uri="{BB962C8B-B14F-4D97-AF65-F5344CB8AC3E}">
        <p14:creationId xmlns:p14="http://schemas.microsoft.com/office/powerpoint/2010/main" val="248177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EAB-F9BF-6F45-B11C-BDA5367F3B60}"/>
              </a:ext>
            </a:extLst>
          </p:cNvPr>
          <p:cNvSpPr>
            <a:spLocks noGrp="1"/>
          </p:cNvSpPr>
          <p:nvPr>
            <p:ph type="title"/>
          </p:nvPr>
        </p:nvSpPr>
        <p:spPr/>
        <p:txBody>
          <a:bodyPr>
            <a:noAutofit/>
          </a:bodyPr>
          <a:lstStyle/>
          <a:p>
            <a:r>
              <a:rPr lang="en-US" sz="3600" dirty="0"/>
              <a:t>Definition of an </a:t>
            </a:r>
            <a:r>
              <a:rPr lang="en-US" sz="3600" dirty="0">
                <a:solidFill>
                  <a:schemeClr val="accent2"/>
                </a:solidFill>
              </a:rPr>
              <a:t>Enterprise </a:t>
            </a:r>
            <a:r>
              <a:rPr lang="en-US" sz="3600" dirty="0"/>
              <a:t>Knowledge Graph</a:t>
            </a:r>
          </a:p>
        </p:txBody>
      </p:sp>
      <p:sp>
        <p:nvSpPr>
          <p:cNvPr id="3" name="Content Placeholder 2">
            <a:extLst>
              <a:ext uri="{FF2B5EF4-FFF2-40B4-BE49-F238E27FC236}">
                <a16:creationId xmlns:a16="http://schemas.microsoft.com/office/drawing/2014/main" id="{1E66374A-E881-0042-BCEE-CDBC9333CEF8}"/>
              </a:ext>
            </a:extLst>
          </p:cNvPr>
          <p:cNvSpPr>
            <a:spLocks noGrp="1"/>
          </p:cNvSpPr>
          <p:nvPr>
            <p:ph idx="1"/>
          </p:nvPr>
        </p:nvSpPr>
        <p:spPr>
          <a:xfrm>
            <a:off x="725555" y="4536276"/>
            <a:ext cx="10628243" cy="1820074"/>
          </a:xfrm>
        </p:spPr>
        <p:txBody>
          <a:bodyPr>
            <a:normAutofit lnSpcReduction="10000"/>
          </a:bodyPr>
          <a:lstStyle/>
          <a:p>
            <a:pPr marL="0" indent="0">
              <a:buNone/>
            </a:pPr>
            <a:r>
              <a:rPr lang="en-US" dirty="0"/>
              <a:t>An Enterprise Knowledge Graph (EKG) is a type of graph database designed to </a:t>
            </a:r>
            <a:r>
              <a:rPr lang="en-US" b="1" dirty="0"/>
              <a:t>scale-out</a:t>
            </a:r>
            <a:r>
              <a:rPr lang="en-US" dirty="0"/>
              <a:t> to meet large organizations' demanding requirements to store diverse forms of connected knowledge.</a:t>
            </a:r>
            <a:br>
              <a:rPr lang="en-US" dirty="0"/>
            </a:br>
            <a:endParaRPr lang="en-US" dirty="0"/>
          </a:p>
        </p:txBody>
      </p:sp>
      <p:sp>
        <p:nvSpPr>
          <p:cNvPr id="4" name="Slide Number Placeholder 3">
            <a:extLst>
              <a:ext uri="{FF2B5EF4-FFF2-40B4-BE49-F238E27FC236}">
                <a16:creationId xmlns:a16="http://schemas.microsoft.com/office/drawing/2014/main" id="{79A14D08-2245-7343-A7E3-7DE9EBBB1FCE}"/>
              </a:ext>
            </a:extLst>
          </p:cNvPr>
          <p:cNvSpPr>
            <a:spLocks noGrp="1"/>
          </p:cNvSpPr>
          <p:nvPr>
            <p:ph type="sldNum" sz="quarter" idx="12"/>
          </p:nvPr>
        </p:nvSpPr>
        <p:spPr/>
        <p:txBody>
          <a:bodyPr/>
          <a:lstStyle/>
          <a:p>
            <a:fld id="{7269E411-7D29-FF41-8363-58C7F0B695CE}" type="slidenum">
              <a:rPr lang="en-US" smtClean="0"/>
              <a:t>16</a:t>
            </a:fld>
            <a:endParaRPr lang="en-US"/>
          </a:p>
        </p:txBody>
      </p:sp>
      <p:pic>
        <p:nvPicPr>
          <p:cNvPr id="2050" name="Picture 2">
            <a:extLst>
              <a:ext uri="{FF2B5EF4-FFF2-40B4-BE49-F238E27FC236}">
                <a16:creationId xmlns:a16="http://schemas.microsoft.com/office/drawing/2014/main" id="{DAB03F86-3095-084A-8BB9-E92F4A2C14C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88069" y="1469801"/>
            <a:ext cx="9503217" cy="24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F36-8809-5A40-8FE6-B26E9659D6CD}"/>
              </a:ext>
            </a:extLst>
          </p:cNvPr>
          <p:cNvSpPr>
            <a:spLocks noGrp="1"/>
          </p:cNvSpPr>
          <p:nvPr>
            <p:ph type="title"/>
          </p:nvPr>
        </p:nvSpPr>
        <p:spPr/>
        <p:txBody>
          <a:bodyPr>
            <a:normAutofit fontScale="90000"/>
          </a:bodyPr>
          <a:lstStyle/>
          <a:p>
            <a:r>
              <a:rPr lang="en-US" dirty="0"/>
              <a:t>Seven Measure of Scale-out Graphs</a:t>
            </a:r>
          </a:p>
        </p:txBody>
      </p:sp>
      <p:sp>
        <p:nvSpPr>
          <p:cNvPr id="3" name="Content Placeholder 2">
            <a:extLst>
              <a:ext uri="{FF2B5EF4-FFF2-40B4-BE49-F238E27FC236}">
                <a16:creationId xmlns:a16="http://schemas.microsoft.com/office/drawing/2014/main" id="{2508002A-0E2C-0D45-B174-CA8A4B4D2B30}"/>
              </a:ext>
            </a:extLst>
          </p:cNvPr>
          <p:cNvSpPr>
            <a:spLocks noGrp="1"/>
          </p:cNvSpPr>
          <p:nvPr>
            <p:ph idx="1"/>
          </p:nvPr>
        </p:nvSpPr>
        <p:spPr>
          <a:xfrm>
            <a:off x="561560" y="1476534"/>
            <a:ext cx="10628243" cy="4790123"/>
          </a:xfrm>
        </p:spPr>
        <p:txBody>
          <a:bodyPr>
            <a:normAutofit fontScale="77500" lnSpcReduction="20000"/>
          </a:bodyPr>
          <a:lstStyle/>
          <a:p>
            <a:pPr marL="514350" indent="-514350">
              <a:buFont typeface="+mj-lt"/>
              <a:buAutoNum type="arabicPeriod"/>
            </a:pPr>
            <a:r>
              <a:rPr lang="en-US" b="1" dirty="0"/>
              <a:t>Scale-out data size</a:t>
            </a:r>
            <a:r>
              <a:rPr lang="en-US" dirty="0"/>
              <a:t> — adding more RAM, SSD, and spinning disk should not interrupt services</a:t>
            </a:r>
          </a:p>
          <a:p>
            <a:pPr marL="514350" indent="-514350">
              <a:buFont typeface="+mj-lt"/>
              <a:buAutoNum type="arabicPeriod"/>
            </a:pPr>
            <a:r>
              <a:rPr lang="en-US" b="1" dirty="0"/>
              <a:t>Scale-out compute</a:t>
            </a:r>
            <a:r>
              <a:rPr lang="en-US" dirty="0"/>
              <a:t> — adding additional CPUs should be possible without service interruption</a:t>
            </a:r>
          </a:p>
          <a:p>
            <a:pPr marL="514350" indent="-514350">
              <a:buFont typeface="+mj-lt"/>
              <a:buAutoNum type="arabicPeriod"/>
            </a:pPr>
            <a:r>
              <a:rPr lang="en-US" b="1" dirty="0"/>
              <a:t>Scale-out security</a:t>
            </a:r>
            <a:r>
              <a:rPr lang="en-US" dirty="0"/>
              <a:t> — adding more projects with more roles and more users should not impact system performance</a:t>
            </a:r>
          </a:p>
          <a:p>
            <a:pPr marL="514350" indent="-514350">
              <a:buFont typeface="+mj-lt"/>
              <a:buAutoNum type="arabicPeriod"/>
            </a:pPr>
            <a:r>
              <a:rPr lang="en-US" b="1" dirty="0"/>
              <a:t>Scale-out manageability</a:t>
            </a:r>
            <a:r>
              <a:rPr lang="en-US" dirty="0"/>
              <a:t> — monitoring the continual performance of 100s of applications executing thousands of graph queries is a complex process.</a:t>
            </a:r>
          </a:p>
          <a:p>
            <a:pPr marL="514350" indent="-514350">
              <a:buFont typeface="+mj-lt"/>
              <a:buAutoNum type="arabicPeriod"/>
            </a:pPr>
            <a:r>
              <a:rPr lang="en-US" b="1" dirty="0"/>
              <a:t>Scale-out data quality</a:t>
            </a:r>
            <a:r>
              <a:rPr lang="en-US" dirty="0"/>
              <a:t> —EKG software must make it easy to perform data validation as it enters the EKG and as it evolves within the EKG as new relationships are inferred</a:t>
            </a:r>
          </a:p>
          <a:p>
            <a:pPr marL="514350" indent="-514350">
              <a:buFont typeface="+mj-lt"/>
              <a:buAutoNum type="arabicPeriod"/>
            </a:pPr>
            <a:r>
              <a:rPr lang="en-US" b="1" dirty="0"/>
              <a:t>Scale-out algorithms</a:t>
            </a:r>
            <a:r>
              <a:rPr lang="en-US" dirty="0"/>
              <a:t> — EKGs need to run an extensive library of standard graph algorithms and a new generation of machine-learning algorithms that create graph embedding</a:t>
            </a:r>
          </a:p>
          <a:p>
            <a:pPr marL="514350" indent="-514350">
              <a:buFont typeface="+mj-lt"/>
              <a:buAutoNum type="arabicPeriod"/>
            </a:pPr>
            <a:r>
              <a:rPr lang="en-US" b="1" dirty="0"/>
              <a:t>Scale-out query</a:t>
            </a:r>
            <a:r>
              <a:rPr lang="en-US" dirty="0"/>
              <a:t> — EKGs need query software that allows developers to express distributed queries in high-level query languages</a:t>
            </a:r>
          </a:p>
        </p:txBody>
      </p:sp>
      <p:sp>
        <p:nvSpPr>
          <p:cNvPr id="4" name="Slide Number Placeholder 3">
            <a:extLst>
              <a:ext uri="{FF2B5EF4-FFF2-40B4-BE49-F238E27FC236}">
                <a16:creationId xmlns:a16="http://schemas.microsoft.com/office/drawing/2014/main" id="{8617A471-899D-2D43-8801-0A2B65DAB116}"/>
              </a:ext>
            </a:extLst>
          </p:cNvPr>
          <p:cNvSpPr>
            <a:spLocks noGrp="1"/>
          </p:cNvSpPr>
          <p:nvPr>
            <p:ph type="sldNum" sz="quarter" idx="12"/>
          </p:nvPr>
        </p:nvSpPr>
        <p:spPr/>
        <p:txBody>
          <a:bodyPr/>
          <a:lstStyle/>
          <a:p>
            <a:fld id="{7269E411-7D29-FF41-8363-58C7F0B695CE}" type="slidenum">
              <a:rPr lang="en-US" smtClean="0"/>
              <a:t>17</a:t>
            </a:fld>
            <a:endParaRPr lang="en-US"/>
          </a:p>
        </p:txBody>
      </p:sp>
      <p:sp>
        <p:nvSpPr>
          <p:cNvPr id="5" name="TextBox 4">
            <a:extLst>
              <a:ext uri="{FF2B5EF4-FFF2-40B4-BE49-F238E27FC236}">
                <a16:creationId xmlns:a16="http://schemas.microsoft.com/office/drawing/2014/main" id="{8F2C3D23-AA66-EA48-B720-A36377D0A137}"/>
              </a:ext>
            </a:extLst>
          </p:cNvPr>
          <p:cNvSpPr txBox="1"/>
          <p:nvPr/>
        </p:nvSpPr>
        <p:spPr>
          <a:xfrm>
            <a:off x="3030720" y="6188542"/>
            <a:ext cx="7868564" cy="369332"/>
          </a:xfrm>
          <a:prstGeom prst="rect">
            <a:avLst/>
          </a:prstGeom>
          <a:noFill/>
        </p:spPr>
        <p:txBody>
          <a:bodyPr wrap="none" rtlCol="0">
            <a:spAutoFit/>
          </a:bodyPr>
          <a:lstStyle/>
          <a:p>
            <a:r>
              <a:rPr lang="en-US" dirty="0">
                <a:solidFill>
                  <a:schemeClr val="bg1">
                    <a:lumMod val="75000"/>
                  </a:schemeClr>
                </a:solidFill>
              </a:rPr>
              <a:t>https://dmccreary.medium.com/a-definition-of-enterprise-in-ekgs-561283d37deb</a:t>
            </a:r>
          </a:p>
        </p:txBody>
      </p:sp>
    </p:spTree>
    <p:extLst>
      <p:ext uri="{BB962C8B-B14F-4D97-AF65-F5344CB8AC3E}">
        <p14:creationId xmlns:p14="http://schemas.microsoft.com/office/powerpoint/2010/main" val="269465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scale-out graph solutions</a:t>
            </a:r>
          </a:p>
          <a:p>
            <a:r>
              <a:rPr lang="en-US" dirty="0"/>
              <a:t>Open 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18</a:t>
            </a:fld>
            <a:endParaRPr lang="en-US"/>
          </a:p>
        </p:txBody>
      </p:sp>
    </p:spTree>
    <p:extLst>
      <p:ext uri="{BB962C8B-B14F-4D97-AF65-F5344CB8AC3E}">
        <p14:creationId xmlns:p14="http://schemas.microsoft.com/office/powerpoint/2010/main" val="235053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397565" y="4726862"/>
            <a:ext cx="10515600" cy="1866220"/>
          </a:xfrm>
        </p:spPr>
        <p:txBody>
          <a:bodyPr>
            <a:normAutofit fontScale="92500"/>
          </a:bodyPr>
          <a:lstStyle/>
          <a:p>
            <a:r>
              <a:rPr lang="en-US" dirty="0"/>
              <a:t>Most graph traversal algorithms only need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19</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
        <p:nvSpPr>
          <p:cNvPr id="7" name="TextBox 6">
            <a:extLst>
              <a:ext uri="{FF2B5EF4-FFF2-40B4-BE49-F238E27FC236}">
                <a16:creationId xmlns:a16="http://schemas.microsoft.com/office/drawing/2014/main" id="{BFC84DEC-30B5-F743-BDAD-ECB9209523DF}"/>
              </a:ext>
            </a:extLst>
          </p:cNvPr>
          <p:cNvSpPr txBox="1"/>
          <p:nvPr/>
        </p:nvSpPr>
        <p:spPr>
          <a:xfrm>
            <a:off x="1015544" y="2229657"/>
            <a:ext cx="1546849" cy="1477328"/>
          </a:xfrm>
          <a:prstGeom prst="rect">
            <a:avLst/>
          </a:prstGeom>
          <a:noFill/>
        </p:spPr>
        <p:txBody>
          <a:bodyPr wrap="square" rtlCol="0">
            <a:spAutoFit/>
          </a:bodyPr>
          <a:lstStyle/>
          <a:p>
            <a:r>
              <a:rPr lang="en-US" dirty="0"/>
              <a:t>Complex  Instruction Set Computer (CISC)</a:t>
            </a:r>
          </a:p>
          <a:p>
            <a:endParaRPr lang="en-US" dirty="0"/>
          </a:p>
        </p:txBody>
      </p:sp>
      <p:sp>
        <p:nvSpPr>
          <p:cNvPr id="8" name="TextBox 7">
            <a:extLst>
              <a:ext uri="{FF2B5EF4-FFF2-40B4-BE49-F238E27FC236}">
                <a16:creationId xmlns:a16="http://schemas.microsoft.com/office/drawing/2014/main" id="{D094DBD6-26D1-8642-B2BF-4E56E675CEC1}"/>
              </a:ext>
            </a:extLst>
          </p:cNvPr>
          <p:cNvSpPr txBox="1"/>
          <p:nvPr/>
        </p:nvSpPr>
        <p:spPr>
          <a:xfrm>
            <a:off x="8924805" y="2463172"/>
            <a:ext cx="1858809" cy="923330"/>
          </a:xfrm>
          <a:prstGeom prst="rect">
            <a:avLst/>
          </a:prstGeom>
          <a:noFill/>
        </p:spPr>
        <p:txBody>
          <a:bodyPr wrap="square" rtlCol="0">
            <a:spAutoFit/>
          </a:bodyPr>
          <a:lstStyle/>
          <a:p>
            <a:r>
              <a:rPr lang="en-US" dirty="0"/>
              <a:t>Reduced Instruction Set Computer (RISC)</a:t>
            </a:r>
          </a:p>
        </p:txBody>
      </p:sp>
      <p:sp>
        <p:nvSpPr>
          <p:cNvPr id="9" name="TextBox 8">
            <a:extLst>
              <a:ext uri="{FF2B5EF4-FFF2-40B4-BE49-F238E27FC236}">
                <a16:creationId xmlns:a16="http://schemas.microsoft.com/office/drawing/2014/main" id="{976184FF-DA70-054B-A3BC-45D109111C22}"/>
              </a:ext>
            </a:extLst>
          </p:cNvPr>
          <p:cNvSpPr txBox="1"/>
          <p:nvPr/>
        </p:nvSpPr>
        <p:spPr>
          <a:xfrm>
            <a:off x="7417416" y="4081199"/>
            <a:ext cx="3618445" cy="369332"/>
          </a:xfrm>
          <a:prstGeom prst="rect">
            <a:avLst/>
          </a:prstGeom>
          <a:noFill/>
        </p:spPr>
        <p:txBody>
          <a:bodyPr wrap="square" rtlCol="0">
            <a:spAutoFit/>
          </a:bodyPr>
          <a:lstStyle/>
          <a:p>
            <a:r>
              <a:rPr lang="en-US" dirty="0"/>
              <a:t>Fewer Instructions -&gt; More Cores</a:t>
            </a:r>
          </a:p>
        </p:txBody>
      </p:sp>
    </p:spTree>
    <p:extLst>
      <p:ext uri="{BB962C8B-B14F-4D97-AF65-F5344CB8AC3E}">
        <p14:creationId xmlns:p14="http://schemas.microsoft.com/office/powerpoint/2010/main" val="1520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D5F2-163E-E940-82E2-04AA88B95522}"/>
              </a:ext>
            </a:extLst>
          </p:cNvPr>
          <p:cNvSpPr>
            <a:spLocks noGrp="1"/>
          </p:cNvSpPr>
          <p:nvPr>
            <p:ph type="title"/>
          </p:nvPr>
        </p:nvSpPr>
        <p:spPr/>
        <p:txBody>
          <a:bodyPr>
            <a:normAutofit fontScale="90000"/>
          </a:bodyPr>
          <a:lstStyle/>
          <a:p>
            <a:r>
              <a:rPr lang="en-US" dirty="0"/>
              <a:t>Welcome!</a:t>
            </a:r>
          </a:p>
        </p:txBody>
      </p:sp>
      <p:sp>
        <p:nvSpPr>
          <p:cNvPr id="4" name="Slide Number Placeholder 3">
            <a:extLst>
              <a:ext uri="{FF2B5EF4-FFF2-40B4-BE49-F238E27FC236}">
                <a16:creationId xmlns:a16="http://schemas.microsoft.com/office/drawing/2014/main" id="{F468D21D-040C-DA41-8EB5-CB1AC7ADCD19}"/>
              </a:ext>
            </a:extLst>
          </p:cNvPr>
          <p:cNvSpPr>
            <a:spLocks noGrp="1"/>
          </p:cNvSpPr>
          <p:nvPr>
            <p:ph type="sldNum" sz="quarter" idx="12"/>
          </p:nvPr>
        </p:nvSpPr>
        <p:spPr/>
        <p:txBody>
          <a:bodyPr/>
          <a:lstStyle/>
          <a:p>
            <a:fld id="{7269E411-7D29-FF41-8363-58C7F0B695CE}" type="slidenum">
              <a:rPr lang="en-US" smtClean="0"/>
              <a:t>2</a:t>
            </a:fld>
            <a:endParaRPr lang="en-US"/>
          </a:p>
        </p:txBody>
      </p:sp>
      <p:pic>
        <p:nvPicPr>
          <p:cNvPr id="5" name="Picture 4">
            <a:extLst>
              <a:ext uri="{FF2B5EF4-FFF2-40B4-BE49-F238E27FC236}">
                <a16:creationId xmlns:a16="http://schemas.microsoft.com/office/drawing/2014/main" id="{1E1D7316-CC43-4144-AF0F-DB44510E839E}"/>
              </a:ext>
            </a:extLst>
          </p:cNvPr>
          <p:cNvPicPr>
            <a:picLocks noChangeAspect="1"/>
          </p:cNvPicPr>
          <p:nvPr/>
        </p:nvPicPr>
        <p:blipFill>
          <a:blip r:embed="rId2"/>
          <a:stretch>
            <a:fillRect/>
          </a:stretch>
        </p:blipFill>
        <p:spPr>
          <a:xfrm>
            <a:off x="2967790" y="1651437"/>
            <a:ext cx="4720390" cy="4704913"/>
          </a:xfrm>
          <a:prstGeom prst="rect">
            <a:avLst/>
          </a:prstGeom>
        </p:spPr>
      </p:pic>
    </p:spTree>
    <p:extLst>
      <p:ext uri="{BB962C8B-B14F-4D97-AF65-F5344CB8AC3E}">
        <p14:creationId xmlns:p14="http://schemas.microsoft.com/office/powerpoint/2010/main" val="425576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20</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9237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21</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75813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22</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3718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23</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24</a:t>
            </a:fld>
            <a:endParaRPr lang="en-US"/>
          </a:p>
        </p:txBody>
      </p:sp>
    </p:spTree>
    <p:extLst>
      <p:ext uri="{BB962C8B-B14F-4D97-AF65-F5344CB8AC3E}">
        <p14:creationId xmlns:p14="http://schemas.microsoft.com/office/powerpoint/2010/main" val="275416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25</a:t>
            </a:fld>
            <a:endParaRPr lang="en-US"/>
          </a:p>
        </p:txBody>
      </p:sp>
    </p:spTree>
    <p:extLst>
      <p:ext uri="{BB962C8B-B14F-4D97-AF65-F5344CB8AC3E}">
        <p14:creationId xmlns:p14="http://schemas.microsoft.com/office/powerpoint/2010/main" val="312887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26</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75780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27</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Brown</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Smith</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Jones</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892572 w 4465013"/>
              <a:gd name="connsiteY1" fmla="*/ 467639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892572" y="467639"/>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Anderson</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50833 w 3530767"/>
              <a:gd name="connsiteY0" fmla="*/ 0 h 3271982"/>
              <a:gd name="connsiteX1" fmla="*/ 3190812 w 3530767"/>
              <a:gd name="connsiteY1" fmla="*/ 1053299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190812" y="1053299"/>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Baker</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Cooper</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Commons”</a:t>
            </a:r>
          </a:p>
        </p:txBody>
      </p:sp>
    </p:spTree>
    <p:extLst>
      <p:ext uri="{BB962C8B-B14F-4D97-AF65-F5344CB8AC3E}">
        <p14:creationId xmlns:p14="http://schemas.microsoft.com/office/powerpoint/2010/main" val="31765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25557" y="1814569"/>
            <a:ext cx="10628243" cy="2747963"/>
          </a:xfrm>
        </p:spPr>
        <p:txBody>
          <a:bodyPr>
            <a:normAutofit/>
          </a:bodyPr>
          <a:lstStyle/>
          <a:p>
            <a:pPr marL="0" indent="0">
              <a:buNone/>
            </a:pPr>
            <a:r>
              <a:rPr lang="en-US" dirty="0"/>
              <a:t>A situation in </a:t>
            </a:r>
            <a:r>
              <a:rPr lang="en-US" b="1" dirty="0"/>
              <a:t>economic science </a:t>
            </a:r>
            <a:r>
              <a:rPr lang="en-US" dirty="0"/>
              <a:t>when individual users, who have </a:t>
            </a:r>
            <a:r>
              <a:rPr lang="en-US" b="1" dirty="0"/>
              <a:t>open access to a resource </a:t>
            </a:r>
            <a:r>
              <a:rPr lang="en-US" dirty="0"/>
              <a:t>unhampered by shared social structures or </a:t>
            </a:r>
            <a:r>
              <a:rPr lang="en-US" b="1" dirty="0"/>
              <a:t>formal rules </a:t>
            </a:r>
            <a:r>
              <a:rPr lang="en-US" dirty="0"/>
              <a:t>that govern access and use, act independently according to their own </a:t>
            </a:r>
            <a:r>
              <a:rPr lang="en-US" b="1" dirty="0"/>
              <a:t>self-interest</a:t>
            </a:r>
            <a:r>
              <a:rPr lang="en-US" dirty="0"/>
              <a:t> and, contrary to the common good of all users, cause depletion of the resource through their </a:t>
            </a:r>
            <a:r>
              <a:rPr lang="en-US" b="1" dirty="0"/>
              <a:t>uncoordinated</a:t>
            </a:r>
            <a:r>
              <a:rPr lang="en-US" dirty="0"/>
              <a:t>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
        <p:nvSpPr>
          <p:cNvPr id="6" name="TextBox 5">
            <a:extLst>
              <a:ext uri="{FF2B5EF4-FFF2-40B4-BE49-F238E27FC236}">
                <a16:creationId xmlns:a16="http://schemas.microsoft.com/office/drawing/2014/main" id="{348BD9AE-3D23-E94B-9839-2FE0FFC7F5FF}"/>
              </a:ext>
            </a:extLst>
          </p:cNvPr>
          <p:cNvSpPr txBox="1"/>
          <p:nvPr/>
        </p:nvSpPr>
        <p:spPr>
          <a:xfrm>
            <a:off x="1921398" y="4873201"/>
            <a:ext cx="9500486" cy="523220"/>
          </a:xfrm>
          <a:prstGeom prst="rect">
            <a:avLst/>
          </a:prstGeom>
          <a:noFill/>
        </p:spPr>
        <p:txBody>
          <a:bodyPr wrap="none" rtlCol="0">
            <a:spAutoFit/>
          </a:bodyPr>
          <a:lstStyle/>
          <a:p>
            <a:r>
              <a:rPr lang="en-US" sz="2800" i="1" dirty="0"/>
              <a:t>The </a:t>
            </a:r>
            <a:r>
              <a:rPr lang="en-US" sz="2800" i="1" dirty="0">
                <a:solidFill>
                  <a:schemeClr val="accent2"/>
                </a:solidFill>
              </a:rPr>
              <a:t>more</a:t>
            </a:r>
            <a:r>
              <a:rPr lang="en-US" sz="2800" i="1" dirty="0"/>
              <a:t> everyone uses a resource, the </a:t>
            </a:r>
            <a:r>
              <a:rPr lang="en-US" sz="2800" i="1" dirty="0">
                <a:solidFill>
                  <a:schemeClr val="accent2"/>
                </a:solidFill>
              </a:rPr>
              <a:t>less</a:t>
            </a:r>
            <a:r>
              <a:rPr lang="en-US" sz="2800" i="1" dirty="0"/>
              <a:t> valuable it becomes.</a:t>
            </a:r>
            <a:endParaRPr lang="en-US" sz="2800" dirty="0"/>
          </a:p>
        </p:txBody>
      </p:sp>
    </p:spTree>
    <p:extLst>
      <p:ext uri="{BB962C8B-B14F-4D97-AF65-F5344CB8AC3E}">
        <p14:creationId xmlns:p14="http://schemas.microsoft.com/office/powerpoint/2010/main" val="59257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EKGs are Also Shared Resources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Product Development</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Customer Support</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506008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35262 w 4465013"/>
              <a:gd name="connsiteY1" fmla="*/ 421261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4721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908894" y="472110"/>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Research</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225149" y="1048393"/>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Information</a:t>
            </a:r>
          </a:p>
          <a:p>
            <a:pPr algn="ctr"/>
            <a:r>
              <a:rPr lang="en-US" sz="2800" dirty="0"/>
              <a:t>Technology</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Sales</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Enterprise</a:t>
            </a:r>
          </a:p>
          <a:p>
            <a:pPr algn="ctr"/>
            <a:r>
              <a:rPr lang="en-US" sz="3200" dirty="0"/>
              <a:t>Knowledge Graph”</a:t>
            </a:r>
          </a:p>
        </p:txBody>
      </p:sp>
    </p:spTree>
    <p:extLst>
      <p:ext uri="{BB962C8B-B14F-4D97-AF65-F5344CB8AC3E}">
        <p14:creationId xmlns:p14="http://schemas.microsoft.com/office/powerpoint/2010/main" val="291949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100371" y="608509"/>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162192" y="79822"/>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580521" y="1436231"/>
            <a:ext cx="8030079" cy="478079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knowledge representation for AI</a:t>
            </a:r>
          </a:p>
          <a:p>
            <a:pPr marL="311719" indent="-311719">
              <a:spcAft>
                <a:spcPts val="409"/>
              </a:spcAft>
              <a:buFont typeface="Arial" charset="0"/>
              <a:buChar char="•"/>
            </a:pPr>
            <a:r>
              <a:rPr lang="en-US" sz="2400" b="1" dirty="0"/>
              <a:t>Personal Mission: </a:t>
            </a:r>
            <a:r>
              <a:rPr lang="en-US" sz="2400" dirty="0"/>
              <a:t>Use storytelling to unleash the power of connected data</a:t>
            </a:r>
          </a:p>
          <a:p>
            <a:pPr>
              <a:spcAft>
                <a:spcPts val="409"/>
              </a:spcAft>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3</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3666149" y="1508984"/>
            <a:ext cx="7325165"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30</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218276" y="620969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
        <p:nvSpPr>
          <p:cNvPr id="16" name="TextBox 15">
            <a:extLst>
              <a:ext uri="{FF2B5EF4-FFF2-40B4-BE49-F238E27FC236}">
                <a16:creationId xmlns:a16="http://schemas.microsoft.com/office/drawing/2014/main" id="{12E6B4C8-45E0-E948-BB22-A7D251C7E6BC}"/>
              </a:ext>
            </a:extLst>
          </p:cNvPr>
          <p:cNvSpPr txBox="1"/>
          <p:nvPr/>
        </p:nvSpPr>
        <p:spPr>
          <a:xfrm>
            <a:off x="8939173" y="3423011"/>
            <a:ext cx="3080816" cy="1015663"/>
          </a:xfrm>
          <a:prstGeom prst="rect">
            <a:avLst/>
          </a:prstGeom>
          <a:noFill/>
        </p:spPr>
        <p:txBody>
          <a:bodyPr wrap="square" rtlCol="0">
            <a:spAutoFit/>
          </a:bodyPr>
          <a:lstStyle/>
          <a:p>
            <a:r>
              <a:rPr lang="en-US" sz="2000" i="1" dirty="0"/>
              <a:t>The </a:t>
            </a:r>
            <a:r>
              <a:rPr lang="en-US" sz="2000" i="1" dirty="0">
                <a:solidFill>
                  <a:schemeClr val="accent2"/>
                </a:solidFill>
              </a:rPr>
              <a:t>more</a:t>
            </a:r>
            <a:r>
              <a:rPr lang="en-US" sz="2000" i="1" dirty="0"/>
              <a:t> everyone uses a standard, the </a:t>
            </a:r>
            <a:r>
              <a:rPr lang="en-US" sz="2000" i="1" dirty="0">
                <a:solidFill>
                  <a:schemeClr val="accent2"/>
                </a:solidFill>
              </a:rPr>
              <a:t>more</a:t>
            </a:r>
            <a:r>
              <a:rPr lang="en-US" sz="2000" i="1" dirty="0"/>
              <a:t> valuable it becomes.</a:t>
            </a:r>
            <a:endParaRPr lang="en-US" sz="2000" dirty="0"/>
          </a:p>
        </p:txBody>
      </p:sp>
    </p:spTree>
    <p:extLst>
      <p:ext uri="{BB962C8B-B14F-4D97-AF65-F5344CB8AC3E}">
        <p14:creationId xmlns:p14="http://schemas.microsoft.com/office/powerpoint/2010/main" val="2462983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CA3C-E002-AC42-9E92-D76A1BC2BCBB}"/>
              </a:ext>
            </a:extLst>
          </p:cNvPr>
          <p:cNvSpPr>
            <a:spLocks noGrp="1"/>
          </p:cNvSpPr>
          <p:nvPr>
            <p:ph type="title"/>
          </p:nvPr>
        </p:nvSpPr>
        <p:spPr/>
        <p:txBody>
          <a:bodyPr>
            <a:normAutofit fontScale="90000"/>
          </a:bodyPr>
          <a:lstStyle/>
          <a:p>
            <a:r>
              <a:rPr lang="en-US" dirty="0"/>
              <a:t>Query Response vs. Time of Day</a:t>
            </a:r>
          </a:p>
        </p:txBody>
      </p:sp>
      <p:sp>
        <p:nvSpPr>
          <p:cNvPr id="3" name="Content Placeholder 2">
            <a:extLst>
              <a:ext uri="{FF2B5EF4-FFF2-40B4-BE49-F238E27FC236}">
                <a16:creationId xmlns:a16="http://schemas.microsoft.com/office/drawing/2014/main" id="{CB21914C-2834-FD48-BDE0-226E9ACCB31D}"/>
              </a:ext>
            </a:extLst>
          </p:cNvPr>
          <p:cNvSpPr>
            <a:spLocks noGrp="1"/>
          </p:cNvSpPr>
          <p:nvPr>
            <p:ph idx="1"/>
          </p:nvPr>
        </p:nvSpPr>
        <p:spPr>
          <a:xfrm>
            <a:off x="563512" y="5744114"/>
            <a:ext cx="8372144" cy="692494"/>
          </a:xfrm>
        </p:spPr>
        <p:txBody>
          <a:bodyPr>
            <a:normAutofit fontScale="70000" lnSpcReduction="20000"/>
          </a:bodyPr>
          <a:lstStyle/>
          <a:p>
            <a:r>
              <a:rPr lang="en-US" dirty="0"/>
              <a:t>Many users fighting for a shared resource with limited capability</a:t>
            </a:r>
          </a:p>
          <a:p>
            <a:r>
              <a:rPr lang="en-US" dirty="0"/>
              <a:t>The more you use it the lower the value to others</a:t>
            </a:r>
          </a:p>
        </p:txBody>
      </p:sp>
      <p:sp>
        <p:nvSpPr>
          <p:cNvPr id="4" name="Slide Number Placeholder 3">
            <a:extLst>
              <a:ext uri="{FF2B5EF4-FFF2-40B4-BE49-F238E27FC236}">
                <a16:creationId xmlns:a16="http://schemas.microsoft.com/office/drawing/2014/main" id="{F7EDE6E4-3662-F745-A41E-5FFD48238100}"/>
              </a:ext>
            </a:extLst>
          </p:cNvPr>
          <p:cNvSpPr>
            <a:spLocks noGrp="1"/>
          </p:cNvSpPr>
          <p:nvPr>
            <p:ph type="sldNum" sz="quarter" idx="12"/>
          </p:nvPr>
        </p:nvSpPr>
        <p:spPr/>
        <p:txBody>
          <a:bodyPr/>
          <a:lstStyle/>
          <a:p>
            <a:fld id="{7269E411-7D29-FF41-8363-58C7F0B695CE}" type="slidenum">
              <a:rPr lang="en-US" smtClean="0"/>
              <a:t>31</a:t>
            </a:fld>
            <a:endParaRPr lang="en-US"/>
          </a:p>
        </p:txBody>
      </p:sp>
      <p:cxnSp>
        <p:nvCxnSpPr>
          <p:cNvPr id="6" name="Straight Arrow Connector 5">
            <a:extLst>
              <a:ext uri="{FF2B5EF4-FFF2-40B4-BE49-F238E27FC236}">
                <a16:creationId xmlns:a16="http://schemas.microsoft.com/office/drawing/2014/main" id="{81C16709-4591-184A-8719-5C6BF8D2DA8D}"/>
              </a:ext>
            </a:extLst>
          </p:cNvPr>
          <p:cNvCxnSpPr>
            <a:cxnSpLocks/>
          </p:cNvCxnSpPr>
          <p:nvPr/>
        </p:nvCxnSpPr>
        <p:spPr>
          <a:xfrm flipV="1">
            <a:off x="2238228" y="1631597"/>
            <a:ext cx="0" cy="27798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62DB32-0476-7B43-96E0-38DA48076D27}"/>
              </a:ext>
            </a:extLst>
          </p:cNvPr>
          <p:cNvCxnSpPr>
            <a:cxnSpLocks/>
          </p:cNvCxnSpPr>
          <p:nvPr/>
        </p:nvCxnSpPr>
        <p:spPr>
          <a:xfrm>
            <a:off x="2238228" y="4434801"/>
            <a:ext cx="7908402" cy="47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6DFF63-95AD-E44A-944F-9D8F638E4B34}"/>
              </a:ext>
            </a:extLst>
          </p:cNvPr>
          <p:cNvSpPr txBox="1"/>
          <p:nvPr/>
        </p:nvSpPr>
        <p:spPr>
          <a:xfrm>
            <a:off x="397565" y="1694383"/>
            <a:ext cx="1081515" cy="1754326"/>
          </a:xfrm>
          <a:prstGeom prst="rect">
            <a:avLst/>
          </a:prstGeom>
          <a:noFill/>
        </p:spPr>
        <p:txBody>
          <a:bodyPr wrap="none" rtlCol="0">
            <a:spAutoFit/>
          </a:bodyPr>
          <a:lstStyle/>
          <a:p>
            <a:r>
              <a:rPr lang="en-US" dirty="0"/>
              <a:t>Average</a:t>
            </a:r>
          </a:p>
          <a:p>
            <a:r>
              <a:rPr lang="en-US" dirty="0"/>
              <a:t>Query</a:t>
            </a:r>
            <a:br>
              <a:rPr lang="en-US" dirty="0"/>
            </a:br>
            <a:r>
              <a:rPr lang="en-US" dirty="0"/>
              <a:t>Response</a:t>
            </a:r>
            <a:br>
              <a:rPr lang="en-US" dirty="0"/>
            </a:br>
            <a:r>
              <a:rPr lang="en-US" dirty="0"/>
              <a:t>Time in</a:t>
            </a:r>
          </a:p>
          <a:p>
            <a:r>
              <a:rPr lang="en-US" dirty="0"/>
              <a:t>Seconds</a:t>
            </a:r>
          </a:p>
          <a:p>
            <a:r>
              <a:rPr lang="en-US" dirty="0"/>
              <a:t>(M-F)</a:t>
            </a:r>
          </a:p>
        </p:txBody>
      </p:sp>
      <p:sp>
        <p:nvSpPr>
          <p:cNvPr id="12" name="TextBox 11">
            <a:extLst>
              <a:ext uri="{FF2B5EF4-FFF2-40B4-BE49-F238E27FC236}">
                <a16:creationId xmlns:a16="http://schemas.microsoft.com/office/drawing/2014/main" id="{D95498EA-A718-154F-950F-3CFE428A30DE}"/>
              </a:ext>
            </a:extLst>
          </p:cNvPr>
          <p:cNvSpPr txBox="1"/>
          <p:nvPr/>
        </p:nvSpPr>
        <p:spPr>
          <a:xfrm>
            <a:off x="10554707" y="4308106"/>
            <a:ext cx="1300869" cy="369332"/>
          </a:xfrm>
          <a:prstGeom prst="rect">
            <a:avLst/>
          </a:prstGeom>
          <a:noFill/>
        </p:spPr>
        <p:txBody>
          <a:bodyPr wrap="none" rtlCol="0">
            <a:spAutoFit/>
          </a:bodyPr>
          <a:lstStyle/>
          <a:p>
            <a:r>
              <a:rPr lang="en-US" dirty="0"/>
              <a:t>Time of Day</a:t>
            </a:r>
          </a:p>
        </p:txBody>
      </p:sp>
      <p:sp>
        <p:nvSpPr>
          <p:cNvPr id="13" name="Freeform 12">
            <a:extLst>
              <a:ext uri="{FF2B5EF4-FFF2-40B4-BE49-F238E27FC236}">
                <a16:creationId xmlns:a16="http://schemas.microsoft.com/office/drawing/2014/main" id="{B53B8E00-4F84-DB4D-BF15-9D47DC0BA469}"/>
              </a:ext>
            </a:extLst>
          </p:cNvPr>
          <p:cNvSpPr/>
          <p:nvPr/>
        </p:nvSpPr>
        <p:spPr>
          <a:xfrm>
            <a:off x="2238228" y="1969559"/>
            <a:ext cx="7974956" cy="2226832"/>
          </a:xfrm>
          <a:custGeom>
            <a:avLst/>
            <a:gdLst>
              <a:gd name="connsiteX0" fmla="*/ 0 w 7650866"/>
              <a:gd name="connsiteY0" fmla="*/ 2007163 h 2470039"/>
              <a:gd name="connsiteX1" fmla="*/ 1157468 w 7650866"/>
              <a:gd name="connsiteY1" fmla="*/ 2007163 h 2470039"/>
              <a:gd name="connsiteX2" fmla="*/ 1805650 w 7650866"/>
              <a:gd name="connsiteY2" fmla="*/ 803396 h 2470039"/>
              <a:gd name="connsiteX3" fmla="*/ 2384385 w 7650866"/>
              <a:gd name="connsiteY3" fmla="*/ 178363 h 2470039"/>
              <a:gd name="connsiteX4" fmla="*/ 2974693 w 7650866"/>
              <a:gd name="connsiteY4" fmla="*/ 236237 h 2470039"/>
              <a:gd name="connsiteX5" fmla="*/ 3310359 w 7650866"/>
              <a:gd name="connsiteY5" fmla="*/ 745523 h 2470039"/>
              <a:gd name="connsiteX6" fmla="*/ 3993266 w 7650866"/>
              <a:gd name="connsiteY6" fmla="*/ 143639 h 2470039"/>
              <a:gd name="connsiteX7" fmla="*/ 4676172 w 7650866"/>
              <a:gd name="connsiteY7" fmla="*/ 132065 h 2470039"/>
              <a:gd name="connsiteX8" fmla="*/ 5324354 w 7650866"/>
              <a:gd name="connsiteY8" fmla="*/ 1625199 h 2470039"/>
              <a:gd name="connsiteX9" fmla="*/ 5486400 w 7650866"/>
              <a:gd name="connsiteY9" fmla="*/ 2365979 h 2470039"/>
              <a:gd name="connsiteX10" fmla="*/ 7650866 w 7650866"/>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56657 w 8032830"/>
              <a:gd name="connsiteY4" fmla="*/ 221060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91381 w 8032830"/>
              <a:gd name="connsiteY4" fmla="*/ 128462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76322 h 2472981"/>
              <a:gd name="connsiteX1" fmla="*/ 1539432 w 8032830"/>
              <a:gd name="connsiteY1" fmla="*/ 2010105 h 2472981"/>
              <a:gd name="connsiteX2" fmla="*/ 2187614 w 8032830"/>
              <a:gd name="connsiteY2" fmla="*/ 806338 h 2472981"/>
              <a:gd name="connsiteX3" fmla="*/ 2766349 w 8032830"/>
              <a:gd name="connsiteY3" fmla="*/ 181305 h 2472981"/>
              <a:gd name="connsiteX4" fmla="*/ 3391381 w 8032830"/>
              <a:gd name="connsiteY4" fmla="*/ 146581 h 2472981"/>
              <a:gd name="connsiteX5" fmla="*/ 3657599 w 8032830"/>
              <a:gd name="connsiteY5" fmla="*/ 401224 h 2472981"/>
              <a:gd name="connsiteX6" fmla="*/ 4155311 w 8032830"/>
              <a:gd name="connsiteY6" fmla="*/ 100282 h 2472981"/>
              <a:gd name="connsiteX7" fmla="*/ 5058136 w 8032830"/>
              <a:gd name="connsiteY7" fmla="*/ 135007 h 2472981"/>
              <a:gd name="connsiteX8" fmla="*/ 5706318 w 8032830"/>
              <a:gd name="connsiteY8" fmla="*/ 1628141 h 2472981"/>
              <a:gd name="connsiteX9" fmla="*/ 5868364 w 8032830"/>
              <a:gd name="connsiteY9" fmla="*/ 2368921 h 2472981"/>
              <a:gd name="connsiteX10" fmla="*/ 8032830 w 8032830"/>
              <a:gd name="connsiteY10" fmla="*/ 2449943 h 2472981"/>
              <a:gd name="connsiteX0" fmla="*/ 0 w 8032830"/>
              <a:gd name="connsiteY0" fmla="*/ 2276322 h 2465809"/>
              <a:gd name="connsiteX1" fmla="*/ 1539432 w 8032830"/>
              <a:gd name="connsiteY1" fmla="*/ 2010105 h 2465809"/>
              <a:gd name="connsiteX2" fmla="*/ 2187614 w 8032830"/>
              <a:gd name="connsiteY2" fmla="*/ 806338 h 2465809"/>
              <a:gd name="connsiteX3" fmla="*/ 2766349 w 8032830"/>
              <a:gd name="connsiteY3" fmla="*/ 181305 h 2465809"/>
              <a:gd name="connsiteX4" fmla="*/ 3391381 w 8032830"/>
              <a:gd name="connsiteY4" fmla="*/ 146581 h 2465809"/>
              <a:gd name="connsiteX5" fmla="*/ 3657599 w 8032830"/>
              <a:gd name="connsiteY5" fmla="*/ 401224 h 2465809"/>
              <a:gd name="connsiteX6" fmla="*/ 4155311 w 8032830"/>
              <a:gd name="connsiteY6" fmla="*/ 100282 h 2465809"/>
              <a:gd name="connsiteX7" fmla="*/ 5058136 w 8032830"/>
              <a:gd name="connsiteY7" fmla="*/ 135007 h 2465809"/>
              <a:gd name="connsiteX8" fmla="*/ 5706318 w 8032830"/>
              <a:gd name="connsiteY8" fmla="*/ 1628141 h 2465809"/>
              <a:gd name="connsiteX9" fmla="*/ 6180880 w 8032830"/>
              <a:gd name="connsiteY9" fmla="*/ 2345771 h 2465809"/>
              <a:gd name="connsiteX10" fmla="*/ 8032830 w 8032830"/>
              <a:gd name="connsiteY10" fmla="*/ 2449943 h 2465809"/>
              <a:gd name="connsiteX0" fmla="*/ 0 w 8032830"/>
              <a:gd name="connsiteY0" fmla="*/ 2276322 h 2453206"/>
              <a:gd name="connsiteX1" fmla="*/ 1539432 w 8032830"/>
              <a:gd name="connsiteY1" fmla="*/ 2010105 h 2453206"/>
              <a:gd name="connsiteX2" fmla="*/ 2187614 w 8032830"/>
              <a:gd name="connsiteY2" fmla="*/ 806338 h 2453206"/>
              <a:gd name="connsiteX3" fmla="*/ 2766349 w 8032830"/>
              <a:gd name="connsiteY3" fmla="*/ 181305 h 2453206"/>
              <a:gd name="connsiteX4" fmla="*/ 3391381 w 8032830"/>
              <a:gd name="connsiteY4" fmla="*/ 146581 h 2453206"/>
              <a:gd name="connsiteX5" fmla="*/ 3657599 w 8032830"/>
              <a:gd name="connsiteY5" fmla="*/ 401224 h 2453206"/>
              <a:gd name="connsiteX6" fmla="*/ 4155311 w 8032830"/>
              <a:gd name="connsiteY6" fmla="*/ 100282 h 2453206"/>
              <a:gd name="connsiteX7" fmla="*/ 5058136 w 8032830"/>
              <a:gd name="connsiteY7" fmla="*/ 135007 h 2453206"/>
              <a:gd name="connsiteX8" fmla="*/ 5706318 w 8032830"/>
              <a:gd name="connsiteY8" fmla="*/ 1628141 h 2453206"/>
              <a:gd name="connsiteX9" fmla="*/ 6169305 w 8032830"/>
              <a:gd name="connsiteY9" fmla="*/ 2183725 h 2453206"/>
              <a:gd name="connsiteX10" fmla="*/ 8032830 w 8032830"/>
              <a:gd name="connsiteY10" fmla="*/ 2449943 h 2453206"/>
              <a:gd name="connsiteX0" fmla="*/ 0 w 7974956"/>
              <a:gd name="connsiteY0" fmla="*/ 2276322 h 2303764"/>
              <a:gd name="connsiteX1" fmla="*/ 1539432 w 7974956"/>
              <a:gd name="connsiteY1" fmla="*/ 2010105 h 2303764"/>
              <a:gd name="connsiteX2" fmla="*/ 2187614 w 7974956"/>
              <a:gd name="connsiteY2" fmla="*/ 806338 h 2303764"/>
              <a:gd name="connsiteX3" fmla="*/ 2766349 w 7974956"/>
              <a:gd name="connsiteY3" fmla="*/ 181305 h 2303764"/>
              <a:gd name="connsiteX4" fmla="*/ 3391381 w 7974956"/>
              <a:gd name="connsiteY4" fmla="*/ 146581 h 2303764"/>
              <a:gd name="connsiteX5" fmla="*/ 3657599 w 7974956"/>
              <a:gd name="connsiteY5" fmla="*/ 401224 h 2303764"/>
              <a:gd name="connsiteX6" fmla="*/ 4155311 w 7974956"/>
              <a:gd name="connsiteY6" fmla="*/ 100282 h 2303764"/>
              <a:gd name="connsiteX7" fmla="*/ 5058136 w 7974956"/>
              <a:gd name="connsiteY7" fmla="*/ 135007 h 2303764"/>
              <a:gd name="connsiteX8" fmla="*/ 5706318 w 7974956"/>
              <a:gd name="connsiteY8" fmla="*/ 1628141 h 2303764"/>
              <a:gd name="connsiteX9" fmla="*/ 6169305 w 7974956"/>
              <a:gd name="connsiteY9" fmla="*/ 2183725 h 2303764"/>
              <a:gd name="connsiteX10" fmla="*/ 7974956 w 7974956"/>
              <a:gd name="connsiteY10" fmla="*/ 2287898 h 2303764"/>
              <a:gd name="connsiteX0" fmla="*/ 0 w 7974956"/>
              <a:gd name="connsiteY0" fmla="*/ 2272493 h 2299935"/>
              <a:gd name="connsiteX1" fmla="*/ 1539432 w 7974956"/>
              <a:gd name="connsiteY1" fmla="*/ 2006276 h 2299935"/>
              <a:gd name="connsiteX2" fmla="*/ 2187614 w 7974956"/>
              <a:gd name="connsiteY2" fmla="*/ 802509 h 2299935"/>
              <a:gd name="connsiteX3" fmla="*/ 2766349 w 7974956"/>
              <a:gd name="connsiteY3" fmla="*/ 177476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77476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155311 w 7974956"/>
              <a:gd name="connsiteY6" fmla="*/ 46523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139159 w 7974956"/>
              <a:gd name="connsiteY7" fmla="*/ 359041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3366 h 2250808"/>
              <a:gd name="connsiteX1" fmla="*/ 1539432 w 7974956"/>
              <a:gd name="connsiteY1" fmla="*/ 1957149 h 2250808"/>
              <a:gd name="connsiteX2" fmla="*/ 2118166 w 7974956"/>
              <a:gd name="connsiteY2" fmla="*/ 764957 h 2250808"/>
              <a:gd name="connsiteX3" fmla="*/ 2615878 w 7974956"/>
              <a:gd name="connsiteY3" fmla="*/ 35752 h 2250808"/>
              <a:gd name="connsiteX4" fmla="*/ 3391381 w 7974956"/>
              <a:gd name="connsiteY4" fmla="*/ 128349 h 2250808"/>
              <a:gd name="connsiteX5" fmla="*/ 3692323 w 7974956"/>
              <a:gd name="connsiteY5" fmla="*/ 267245 h 2250808"/>
              <a:gd name="connsiteX6" fmla="*/ 4317356 w 7974956"/>
              <a:gd name="connsiteY6" fmla="*/ 93624 h 2250808"/>
              <a:gd name="connsiteX7" fmla="*/ 5139159 w 7974956"/>
              <a:gd name="connsiteY7" fmla="*/ 359844 h 2250808"/>
              <a:gd name="connsiteX8" fmla="*/ 5706318 w 7974956"/>
              <a:gd name="connsiteY8" fmla="*/ 1575185 h 2250808"/>
              <a:gd name="connsiteX9" fmla="*/ 6169305 w 7974956"/>
              <a:gd name="connsiteY9" fmla="*/ 2130769 h 2250808"/>
              <a:gd name="connsiteX10" fmla="*/ 7974956 w 7974956"/>
              <a:gd name="connsiteY10" fmla="*/ 2234942 h 2250808"/>
              <a:gd name="connsiteX0" fmla="*/ 0 w 7974956"/>
              <a:gd name="connsiteY0" fmla="*/ 2203364 h 2230806"/>
              <a:gd name="connsiteX1" fmla="*/ 1539432 w 7974956"/>
              <a:gd name="connsiteY1" fmla="*/ 1937147 h 2230806"/>
              <a:gd name="connsiteX2" fmla="*/ 2118166 w 7974956"/>
              <a:gd name="connsiteY2" fmla="*/ 744955 h 2230806"/>
              <a:gd name="connsiteX3" fmla="*/ 2546430 w 7974956"/>
              <a:gd name="connsiteY3" fmla="*/ 38900 h 2230806"/>
              <a:gd name="connsiteX4" fmla="*/ 3391381 w 7974956"/>
              <a:gd name="connsiteY4" fmla="*/ 108347 h 2230806"/>
              <a:gd name="connsiteX5" fmla="*/ 3692323 w 7974956"/>
              <a:gd name="connsiteY5" fmla="*/ 247243 h 2230806"/>
              <a:gd name="connsiteX6" fmla="*/ 4317356 w 7974956"/>
              <a:gd name="connsiteY6" fmla="*/ 73622 h 2230806"/>
              <a:gd name="connsiteX7" fmla="*/ 5139159 w 7974956"/>
              <a:gd name="connsiteY7" fmla="*/ 339842 h 2230806"/>
              <a:gd name="connsiteX8" fmla="*/ 5706318 w 7974956"/>
              <a:gd name="connsiteY8" fmla="*/ 1555183 h 2230806"/>
              <a:gd name="connsiteX9" fmla="*/ 6169305 w 7974956"/>
              <a:gd name="connsiteY9" fmla="*/ 2110767 h 2230806"/>
              <a:gd name="connsiteX10" fmla="*/ 7974956 w 7974956"/>
              <a:gd name="connsiteY10" fmla="*/ 2214940 h 2230806"/>
              <a:gd name="connsiteX0" fmla="*/ 0 w 7974956"/>
              <a:gd name="connsiteY0" fmla="*/ 2179568 h 2207010"/>
              <a:gd name="connsiteX1" fmla="*/ 1539432 w 7974956"/>
              <a:gd name="connsiteY1" fmla="*/ 1913351 h 2207010"/>
              <a:gd name="connsiteX2" fmla="*/ 2118166 w 7974956"/>
              <a:gd name="connsiteY2" fmla="*/ 721159 h 2207010"/>
              <a:gd name="connsiteX3" fmla="*/ 2546430 w 7974956"/>
              <a:gd name="connsiteY3" fmla="*/ 15104 h 2207010"/>
              <a:gd name="connsiteX4" fmla="*/ 3692323 w 7974956"/>
              <a:gd name="connsiteY4" fmla="*/ 223447 h 2207010"/>
              <a:gd name="connsiteX5" fmla="*/ 4317356 w 7974956"/>
              <a:gd name="connsiteY5" fmla="*/ 49826 h 2207010"/>
              <a:gd name="connsiteX6" fmla="*/ 5139159 w 7974956"/>
              <a:gd name="connsiteY6" fmla="*/ 316046 h 2207010"/>
              <a:gd name="connsiteX7" fmla="*/ 5706318 w 7974956"/>
              <a:gd name="connsiteY7" fmla="*/ 1531387 h 2207010"/>
              <a:gd name="connsiteX8" fmla="*/ 6169305 w 7974956"/>
              <a:gd name="connsiteY8" fmla="*/ 2086971 h 2207010"/>
              <a:gd name="connsiteX9" fmla="*/ 7974956 w 7974956"/>
              <a:gd name="connsiteY9" fmla="*/ 2191144 h 2207010"/>
              <a:gd name="connsiteX0" fmla="*/ 0 w 7974956"/>
              <a:gd name="connsiteY0" fmla="*/ 2179250 h 2206692"/>
              <a:gd name="connsiteX1" fmla="*/ 1539432 w 7974956"/>
              <a:gd name="connsiteY1" fmla="*/ 1913033 h 2206692"/>
              <a:gd name="connsiteX2" fmla="*/ 2118166 w 7974956"/>
              <a:gd name="connsiteY2" fmla="*/ 720841 h 2206692"/>
              <a:gd name="connsiteX3" fmla="*/ 2546430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9250 h 2206692"/>
              <a:gd name="connsiteX1" fmla="*/ 1539432 w 7974956"/>
              <a:gd name="connsiteY1" fmla="*/ 1913033 h 2206692"/>
              <a:gd name="connsiteX2" fmla="*/ 2118166 w 7974956"/>
              <a:gd name="connsiteY2" fmla="*/ 720841 h 2206692"/>
              <a:gd name="connsiteX3" fmla="*/ 2500131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6405 h 2203847"/>
              <a:gd name="connsiteX1" fmla="*/ 1539432 w 7974956"/>
              <a:gd name="connsiteY1" fmla="*/ 1910188 h 2203847"/>
              <a:gd name="connsiteX2" fmla="*/ 2118166 w 7974956"/>
              <a:gd name="connsiteY2" fmla="*/ 717996 h 2203847"/>
              <a:gd name="connsiteX3" fmla="*/ 2500131 w 7974956"/>
              <a:gd name="connsiteY3" fmla="*/ 11941 h 2203847"/>
              <a:gd name="connsiteX4" fmla="*/ 3588151 w 7974956"/>
              <a:gd name="connsiteY4" fmla="*/ 255008 h 2203847"/>
              <a:gd name="connsiteX5" fmla="*/ 4571999 w 7974956"/>
              <a:gd name="connsiteY5" fmla="*/ 364 h 2203847"/>
              <a:gd name="connsiteX6" fmla="*/ 5139159 w 7974956"/>
              <a:gd name="connsiteY6" fmla="*/ 312883 h 2203847"/>
              <a:gd name="connsiteX7" fmla="*/ 5706318 w 7974956"/>
              <a:gd name="connsiteY7" fmla="*/ 1528224 h 2203847"/>
              <a:gd name="connsiteX8" fmla="*/ 6169305 w 7974956"/>
              <a:gd name="connsiteY8" fmla="*/ 2083808 h 2203847"/>
              <a:gd name="connsiteX9" fmla="*/ 7974956 w 7974956"/>
              <a:gd name="connsiteY9" fmla="*/ 2187981 h 2203847"/>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706318 w 7974956"/>
              <a:gd name="connsiteY7" fmla="*/ 1528224 h 2226832"/>
              <a:gd name="connsiteX8" fmla="*/ 6227178 w 7974956"/>
              <a:gd name="connsiteY8" fmla="*/ 2141681 h 2226832"/>
              <a:gd name="connsiteX9" fmla="*/ 7974956 w 7974956"/>
              <a:gd name="connsiteY9" fmla="*/ 2187981 h 2226832"/>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625295 w 7974956"/>
              <a:gd name="connsiteY7" fmla="*/ 1389328 h 2226832"/>
              <a:gd name="connsiteX8" fmla="*/ 6227178 w 7974956"/>
              <a:gd name="connsiteY8" fmla="*/ 2141681 h 2226832"/>
              <a:gd name="connsiteX9" fmla="*/ 7974956 w 7974956"/>
              <a:gd name="connsiteY9" fmla="*/ 2187981 h 222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74956" h="2226832">
                <a:moveTo>
                  <a:pt x="0" y="2176405"/>
                </a:moveTo>
                <a:cubicBezTo>
                  <a:pt x="462988" y="2218845"/>
                  <a:pt x="1186404" y="2153256"/>
                  <a:pt x="1539432" y="1910188"/>
                </a:cubicBezTo>
                <a:cubicBezTo>
                  <a:pt x="1892460" y="1667120"/>
                  <a:pt x="1958050" y="1034371"/>
                  <a:pt x="2118166" y="717996"/>
                </a:cubicBezTo>
                <a:cubicBezTo>
                  <a:pt x="2278283" y="401622"/>
                  <a:pt x="2255134" y="89106"/>
                  <a:pt x="2500131" y="11941"/>
                </a:cubicBezTo>
                <a:cubicBezTo>
                  <a:pt x="2745128" y="-65224"/>
                  <a:pt x="3242840" y="256938"/>
                  <a:pt x="3588151" y="255008"/>
                </a:cubicBezTo>
                <a:cubicBezTo>
                  <a:pt x="3933462" y="253079"/>
                  <a:pt x="4313498" y="-9282"/>
                  <a:pt x="4571999" y="364"/>
                </a:cubicBezTo>
                <a:cubicBezTo>
                  <a:pt x="4830500" y="10010"/>
                  <a:pt x="4963610" y="81389"/>
                  <a:pt x="5139159" y="312883"/>
                </a:cubicBezTo>
                <a:cubicBezTo>
                  <a:pt x="5314708" y="544377"/>
                  <a:pt x="5443959" y="1084528"/>
                  <a:pt x="5625295" y="1389328"/>
                </a:cubicBezTo>
                <a:cubicBezTo>
                  <a:pt x="5806631" y="1694128"/>
                  <a:pt x="5839426" y="2004714"/>
                  <a:pt x="6227178" y="2141681"/>
                </a:cubicBezTo>
                <a:cubicBezTo>
                  <a:pt x="6614930" y="2278648"/>
                  <a:pt x="7086599" y="2215953"/>
                  <a:pt x="7974956" y="218798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7DCCDA3-3C9C-804C-BB52-2AAC4DB69FD6}"/>
              </a:ext>
            </a:extLst>
          </p:cNvPr>
          <p:cNvSpPr txBox="1"/>
          <p:nvPr/>
        </p:nvSpPr>
        <p:spPr>
          <a:xfrm>
            <a:off x="5493199" y="4558823"/>
            <a:ext cx="699230" cy="369332"/>
          </a:xfrm>
          <a:prstGeom prst="rect">
            <a:avLst/>
          </a:prstGeom>
          <a:noFill/>
        </p:spPr>
        <p:txBody>
          <a:bodyPr wrap="none" rtlCol="0">
            <a:spAutoFit/>
          </a:bodyPr>
          <a:lstStyle/>
          <a:p>
            <a:r>
              <a:rPr lang="en-US" dirty="0"/>
              <a:t>Noon</a:t>
            </a:r>
          </a:p>
        </p:txBody>
      </p:sp>
      <p:sp>
        <p:nvSpPr>
          <p:cNvPr id="16" name="TextBox 15">
            <a:extLst>
              <a:ext uri="{FF2B5EF4-FFF2-40B4-BE49-F238E27FC236}">
                <a16:creationId xmlns:a16="http://schemas.microsoft.com/office/drawing/2014/main" id="{0A8E451F-BE80-7442-A05B-E37424082356}"/>
              </a:ext>
            </a:extLst>
          </p:cNvPr>
          <p:cNvSpPr txBox="1"/>
          <p:nvPr/>
        </p:nvSpPr>
        <p:spPr>
          <a:xfrm>
            <a:off x="3608454" y="4478374"/>
            <a:ext cx="649537" cy="369332"/>
          </a:xfrm>
          <a:prstGeom prst="rect">
            <a:avLst/>
          </a:prstGeom>
          <a:noFill/>
        </p:spPr>
        <p:txBody>
          <a:bodyPr wrap="none" rtlCol="0">
            <a:spAutoFit/>
          </a:bodyPr>
          <a:lstStyle/>
          <a:p>
            <a:r>
              <a:rPr lang="en-US" dirty="0"/>
              <a:t>8 am</a:t>
            </a:r>
          </a:p>
        </p:txBody>
      </p:sp>
      <p:sp>
        <p:nvSpPr>
          <p:cNvPr id="17" name="TextBox 16">
            <a:extLst>
              <a:ext uri="{FF2B5EF4-FFF2-40B4-BE49-F238E27FC236}">
                <a16:creationId xmlns:a16="http://schemas.microsoft.com/office/drawing/2014/main" id="{FA0C77B5-FB16-A947-8E7E-11693C0DDC95}"/>
              </a:ext>
            </a:extLst>
          </p:cNvPr>
          <p:cNvSpPr txBox="1"/>
          <p:nvPr/>
        </p:nvSpPr>
        <p:spPr>
          <a:xfrm>
            <a:off x="7427637" y="4513130"/>
            <a:ext cx="607859" cy="369332"/>
          </a:xfrm>
          <a:prstGeom prst="rect">
            <a:avLst/>
          </a:prstGeom>
          <a:noFill/>
        </p:spPr>
        <p:txBody>
          <a:bodyPr wrap="none" rtlCol="0">
            <a:spAutoFit/>
          </a:bodyPr>
          <a:lstStyle/>
          <a:p>
            <a:r>
              <a:rPr lang="en-US" dirty="0"/>
              <a:t>5pm</a:t>
            </a:r>
          </a:p>
        </p:txBody>
      </p:sp>
      <p:sp>
        <p:nvSpPr>
          <p:cNvPr id="18" name="TextBox 17">
            <a:extLst>
              <a:ext uri="{FF2B5EF4-FFF2-40B4-BE49-F238E27FC236}">
                <a16:creationId xmlns:a16="http://schemas.microsoft.com/office/drawing/2014/main" id="{1473D73B-0E6D-C34B-91EA-9A148B06318D}"/>
              </a:ext>
            </a:extLst>
          </p:cNvPr>
          <p:cNvSpPr txBox="1"/>
          <p:nvPr/>
        </p:nvSpPr>
        <p:spPr>
          <a:xfrm>
            <a:off x="1854770" y="4537736"/>
            <a:ext cx="1036951" cy="369332"/>
          </a:xfrm>
          <a:prstGeom prst="rect">
            <a:avLst/>
          </a:prstGeom>
          <a:noFill/>
        </p:spPr>
        <p:txBody>
          <a:bodyPr wrap="none" rtlCol="0">
            <a:spAutoFit/>
          </a:bodyPr>
          <a:lstStyle/>
          <a:p>
            <a:r>
              <a:rPr lang="en-US" dirty="0"/>
              <a:t>Midnight</a:t>
            </a:r>
          </a:p>
        </p:txBody>
      </p:sp>
      <p:sp>
        <p:nvSpPr>
          <p:cNvPr id="19" name="TextBox 18">
            <a:extLst>
              <a:ext uri="{FF2B5EF4-FFF2-40B4-BE49-F238E27FC236}">
                <a16:creationId xmlns:a16="http://schemas.microsoft.com/office/drawing/2014/main" id="{36C081CF-18AF-1B4E-B281-828F1EC583B1}"/>
              </a:ext>
            </a:extLst>
          </p:cNvPr>
          <p:cNvSpPr txBox="1"/>
          <p:nvPr/>
        </p:nvSpPr>
        <p:spPr>
          <a:xfrm>
            <a:off x="1653186" y="2892510"/>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66A3A8C-BCFD-604C-9D92-46A0AC9A4BC5}"/>
              </a:ext>
            </a:extLst>
          </p:cNvPr>
          <p:cNvSpPr txBox="1"/>
          <p:nvPr/>
        </p:nvSpPr>
        <p:spPr>
          <a:xfrm>
            <a:off x="1645418" y="1718917"/>
            <a:ext cx="418704" cy="369332"/>
          </a:xfrm>
          <a:prstGeom prst="rect">
            <a:avLst/>
          </a:prstGeom>
          <a:noFill/>
        </p:spPr>
        <p:txBody>
          <a:bodyPr wrap="none" rtlCol="0">
            <a:spAutoFit/>
          </a:bodyPr>
          <a:lstStyle/>
          <a:p>
            <a:r>
              <a:rPr lang="en-US" dirty="0"/>
              <a:t>10</a:t>
            </a:r>
          </a:p>
        </p:txBody>
      </p:sp>
      <p:sp>
        <p:nvSpPr>
          <p:cNvPr id="21" name="TextBox 20">
            <a:extLst>
              <a:ext uri="{FF2B5EF4-FFF2-40B4-BE49-F238E27FC236}">
                <a16:creationId xmlns:a16="http://schemas.microsoft.com/office/drawing/2014/main" id="{6747CBE3-531A-4C4E-96A3-5ED2AFDE00F4}"/>
              </a:ext>
            </a:extLst>
          </p:cNvPr>
          <p:cNvSpPr txBox="1"/>
          <p:nvPr/>
        </p:nvSpPr>
        <p:spPr>
          <a:xfrm>
            <a:off x="1640137" y="385002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2AD17F7E-ECF9-334E-AC9D-ADEC93CB0897}"/>
              </a:ext>
            </a:extLst>
          </p:cNvPr>
          <p:cNvSpPr txBox="1"/>
          <p:nvPr/>
        </p:nvSpPr>
        <p:spPr>
          <a:xfrm>
            <a:off x="5526476" y="1582289"/>
            <a:ext cx="745717" cy="369332"/>
          </a:xfrm>
          <a:prstGeom prst="rect">
            <a:avLst/>
          </a:prstGeom>
          <a:noFill/>
        </p:spPr>
        <p:txBody>
          <a:bodyPr wrap="none" rtlCol="0">
            <a:spAutoFit/>
          </a:bodyPr>
          <a:lstStyle/>
          <a:p>
            <a:r>
              <a:rPr lang="en-US" dirty="0"/>
              <a:t>Lunch</a:t>
            </a:r>
          </a:p>
        </p:txBody>
      </p:sp>
    </p:spTree>
    <p:extLst>
      <p:ext uri="{BB962C8B-B14F-4D97-AF65-F5344CB8AC3E}">
        <p14:creationId xmlns:p14="http://schemas.microsoft.com/office/powerpoint/2010/main" val="1040461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672C-079F-074A-AC98-6E2DEEC4BD88}"/>
              </a:ext>
            </a:extLst>
          </p:cNvPr>
          <p:cNvSpPr>
            <a:spLocks noGrp="1"/>
          </p:cNvSpPr>
          <p:nvPr>
            <p:ph type="title"/>
          </p:nvPr>
        </p:nvSpPr>
        <p:spPr/>
        <p:txBody>
          <a:bodyPr>
            <a:normAutofit fontScale="90000"/>
          </a:bodyPr>
          <a:lstStyle/>
          <a:p>
            <a:r>
              <a:rPr lang="en-US" dirty="0"/>
              <a:t>Systems Thinking Definition</a:t>
            </a:r>
          </a:p>
        </p:txBody>
      </p:sp>
      <p:sp>
        <p:nvSpPr>
          <p:cNvPr id="3" name="Content Placeholder 2">
            <a:extLst>
              <a:ext uri="{FF2B5EF4-FFF2-40B4-BE49-F238E27FC236}">
                <a16:creationId xmlns:a16="http://schemas.microsoft.com/office/drawing/2014/main" id="{F150DF4D-1EC8-D247-804E-3BF71DA1E3A2}"/>
              </a:ext>
            </a:extLst>
          </p:cNvPr>
          <p:cNvSpPr>
            <a:spLocks noGrp="1"/>
          </p:cNvSpPr>
          <p:nvPr>
            <p:ph idx="1"/>
          </p:nvPr>
        </p:nvSpPr>
        <p:spPr>
          <a:xfrm>
            <a:off x="838200" y="1657708"/>
            <a:ext cx="10515600" cy="3184633"/>
          </a:xfrm>
        </p:spPr>
        <p:txBody>
          <a:bodyPr>
            <a:normAutofit lnSpcReduction="10000"/>
          </a:bodyPr>
          <a:lstStyle/>
          <a:p>
            <a:pPr marL="0" indent="0">
              <a:buNone/>
            </a:pPr>
            <a:r>
              <a:rPr lang="en-US" b="1" dirty="0"/>
              <a:t>Systems thinking</a:t>
            </a:r>
            <a:r>
              <a:rPr lang="en-US" dirty="0"/>
              <a:t> is a holistic approach to analysis that focuses on the way that a </a:t>
            </a:r>
            <a:r>
              <a:rPr lang="en-US" b="1" dirty="0"/>
              <a:t>system's</a:t>
            </a:r>
            <a:r>
              <a:rPr lang="en-US" dirty="0"/>
              <a:t> constituent parts interrelate and how </a:t>
            </a:r>
            <a:r>
              <a:rPr lang="en-US" b="1" dirty="0"/>
              <a:t>systems</a:t>
            </a:r>
            <a:r>
              <a:rPr lang="en-US" dirty="0"/>
              <a:t> work over </a:t>
            </a:r>
            <a:r>
              <a:rPr lang="en-US" b="1" dirty="0"/>
              <a:t>time</a:t>
            </a:r>
            <a:r>
              <a:rPr lang="en-US" dirty="0"/>
              <a:t> and within the context of larger </a:t>
            </a:r>
            <a:r>
              <a:rPr lang="en-US" b="1" dirty="0"/>
              <a:t>systems</a:t>
            </a:r>
            <a:r>
              <a:rPr lang="en-US" dirty="0"/>
              <a:t>.</a:t>
            </a:r>
          </a:p>
          <a:p>
            <a:pPr marL="0" indent="0">
              <a:buNone/>
            </a:pPr>
            <a:endParaRPr lang="en-US" dirty="0"/>
          </a:p>
          <a:p>
            <a:pPr marL="0" indent="0" algn="r">
              <a:buNone/>
            </a:pPr>
            <a:r>
              <a:rPr lang="en-US" sz="2000" dirty="0"/>
              <a:t>A Definition of Systems Thinking: A Systems Approach</a:t>
            </a:r>
          </a:p>
          <a:p>
            <a:pPr marL="0" indent="0" algn="r">
              <a:buNone/>
            </a:pPr>
            <a:r>
              <a:rPr lang="en-US" sz="2000" dirty="0"/>
              <a:t>Ross D. Arnold and Jon P. Wade</a:t>
            </a:r>
          </a:p>
          <a:p>
            <a:pPr marL="0" indent="0" algn="r">
              <a:buNone/>
            </a:pPr>
            <a:r>
              <a:rPr lang="en-US" sz="2000" dirty="0">
                <a:solidFill>
                  <a:schemeClr val="bg1">
                    <a:lumMod val="75000"/>
                  </a:schemeClr>
                </a:solidFill>
              </a:rPr>
              <a:t>https://www.sciencedirect.com/science/article/pii/S1877050915002860</a:t>
            </a:r>
          </a:p>
        </p:txBody>
      </p:sp>
    </p:spTree>
    <p:extLst>
      <p:ext uri="{BB962C8B-B14F-4D97-AF65-F5344CB8AC3E}">
        <p14:creationId xmlns:p14="http://schemas.microsoft.com/office/powerpoint/2010/main" val="815873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F910A-EAE5-CA42-9408-9A7654F0BD36}"/>
              </a:ext>
            </a:extLst>
          </p:cNvPr>
          <p:cNvSpPr>
            <a:spLocks noGrp="1"/>
          </p:cNvSpPr>
          <p:nvPr>
            <p:ph type="title"/>
          </p:nvPr>
        </p:nvSpPr>
        <p:spPr>
          <a:xfrm>
            <a:off x="449317" y="229254"/>
            <a:ext cx="10515600" cy="814939"/>
          </a:xfrm>
        </p:spPr>
        <p:txBody>
          <a:bodyPr/>
          <a:lstStyle/>
          <a:p>
            <a:r>
              <a:rPr lang="en-US" dirty="0"/>
              <a:t>Project Silos vs Systems Thinking</a:t>
            </a:r>
          </a:p>
        </p:txBody>
      </p:sp>
      <p:sp>
        <p:nvSpPr>
          <p:cNvPr id="5" name="Text Placeholder 4">
            <a:extLst>
              <a:ext uri="{FF2B5EF4-FFF2-40B4-BE49-F238E27FC236}">
                <a16:creationId xmlns:a16="http://schemas.microsoft.com/office/drawing/2014/main" id="{36095EFC-9FCE-6A4C-A469-D3FEC4E6D2CC}"/>
              </a:ext>
            </a:extLst>
          </p:cNvPr>
          <p:cNvSpPr>
            <a:spLocks noGrp="1"/>
          </p:cNvSpPr>
          <p:nvPr>
            <p:ph type="body" idx="1"/>
          </p:nvPr>
        </p:nvSpPr>
        <p:spPr>
          <a:xfrm>
            <a:off x="1060172" y="941523"/>
            <a:ext cx="5157787" cy="823912"/>
          </a:xfrm>
        </p:spPr>
        <p:txBody>
          <a:bodyPr/>
          <a:lstStyle/>
          <a:p>
            <a:r>
              <a:rPr lang="en-US" dirty="0"/>
              <a:t>Isolated Silo View</a:t>
            </a:r>
          </a:p>
        </p:txBody>
      </p:sp>
      <p:sp>
        <p:nvSpPr>
          <p:cNvPr id="6" name="Content Placeholder 5">
            <a:extLst>
              <a:ext uri="{FF2B5EF4-FFF2-40B4-BE49-F238E27FC236}">
                <a16:creationId xmlns:a16="http://schemas.microsoft.com/office/drawing/2014/main" id="{AEDFAC85-C177-D348-A70C-FD5B570580A8}"/>
              </a:ext>
            </a:extLst>
          </p:cNvPr>
          <p:cNvSpPr>
            <a:spLocks noGrp="1"/>
          </p:cNvSpPr>
          <p:nvPr>
            <p:ph sz="half" idx="2"/>
          </p:nvPr>
        </p:nvSpPr>
        <p:spPr>
          <a:xfrm>
            <a:off x="838200" y="3874192"/>
            <a:ext cx="5157787" cy="2401419"/>
          </a:xfrm>
        </p:spPr>
        <p:txBody>
          <a:bodyPr>
            <a:normAutofit/>
          </a:bodyPr>
          <a:lstStyle/>
          <a:p>
            <a:r>
              <a:rPr lang="en-US" sz="1400" dirty="0"/>
              <a:t>Each project is an </a:t>
            </a:r>
            <a:r>
              <a:rPr lang="en-US" sz="1400" b="1" dirty="0"/>
              <a:t>independent</a:t>
            </a:r>
            <a:r>
              <a:rPr lang="en-US" sz="1400" dirty="0"/>
              <a:t> silo of effort</a:t>
            </a:r>
          </a:p>
          <a:p>
            <a:r>
              <a:rPr lang="en-US" sz="1400" dirty="0"/>
              <a:t>The success of any project will not impact the success of </a:t>
            </a:r>
            <a:r>
              <a:rPr lang="en-US" sz="1400" b="1" dirty="0"/>
              <a:t>other</a:t>
            </a:r>
            <a:r>
              <a:rPr lang="en-US" sz="1400" dirty="0"/>
              <a:t> projects</a:t>
            </a:r>
          </a:p>
          <a:p>
            <a:r>
              <a:rPr lang="en-US" sz="1400" dirty="0"/>
              <a:t>Project </a:t>
            </a:r>
            <a:r>
              <a:rPr lang="en-US" sz="1400" b="1" dirty="0"/>
              <a:t>order</a:t>
            </a:r>
            <a:r>
              <a:rPr lang="en-US" sz="1400" dirty="0"/>
              <a:t> is not relevant and project value is static in time</a:t>
            </a:r>
          </a:p>
          <a:p>
            <a:r>
              <a:rPr lang="en-US" sz="1400" dirty="0"/>
              <a:t>Project costs and benefits are easy to represent in a simple spreadsheet</a:t>
            </a:r>
          </a:p>
          <a:p>
            <a:r>
              <a:rPr lang="en-US" sz="1400" dirty="0"/>
              <a:t>The spreadsheet may not reflect the complexities of the real world</a:t>
            </a:r>
          </a:p>
        </p:txBody>
      </p:sp>
      <p:sp>
        <p:nvSpPr>
          <p:cNvPr id="7" name="Text Placeholder 6">
            <a:extLst>
              <a:ext uri="{FF2B5EF4-FFF2-40B4-BE49-F238E27FC236}">
                <a16:creationId xmlns:a16="http://schemas.microsoft.com/office/drawing/2014/main" id="{15ADCACE-2185-5643-B7EB-E5D1B3225B85}"/>
              </a:ext>
            </a:extLst>
          </p:cNvPr>
          <p:cNvSpPr>
            <a:spLocks noGrp="1"/>
          </p:cNvSpPr>
          <p:nvPr>
            <p:ph type="body" sz="quarter" idx="3"/>
          </p:nvPr>
        </p:nvSpPr>
        <p:spPr>
          <a:xfrm>
            <a:off x="6544647" y="1132868"/>
            <a:ext cx="3632220" cy="572035"/>
          </a:xfrm>
        </p:spPr>
        <p:txBody>
          <a:bodyPr/>
          <a:lstStyle/>
          <a:p>
            <a:r>
              <a:rPr lang="en-US" dirty="0"/>
              <a:t>Systems Thinking View</a:t>
            </a:r>
          </a:p>
        </p:txBody>
      </p:sp>
      <p:sp>
        <p:nvSpPr>
          <p:cNvPr id="8" name="Content Placeholder 7">
            <a:extLst>
              <a:ext uri="{FF2B5EF4-FFF2-40B4-BE49-F238E27FC236}">
                <a16:creationId xmlns:a16="http://schemas.microsoft.com/office/drawing/2014/main" id="{874066C2-9739-3D4C-8599-9D04CA1E5DAA}"/>
              </a:ext>
            </a:extLst>
          </p:cNvPr>
          <p:cNvSpPr>
            <a:spLocks noGrp="1"/>
          </p:cNvSpPr>
          <p:nvPr>
            <p:ph sz="quarter" idx="4"/>
          </p:nvPr>
        </p:nvSpPr>
        <p:spPr>
          <a:xfrm>
            <a:off x="6217959" y="3891720"/>
            <a:ext cx="5448524" cy="2737026"/>
          </a:xfrm>
        </p:spPr>
        <p:txBody>
          <a:bodyPr>
            <a:noAutofit/>
          </a:bodyPr>
          <a:lstStyle/>
          <a:p>
            <a:r>
              <a:rPr lang="en-US" sz="1400" dirty="0"/>
              <a:t>Projects are </a:t>
            </a:r>
            <a:r>
              <a:rPr lang="en-US" sz="1400" b="1" dirty="0"/>
              <a:t>dependent</a:t>
            </a:r>
            <a:r>
              <a:rPr lang="en-US" sz="1400" dirty="0"/>
              <a:t> on another project success</a:t>
            </a:r>
          </a:p>
          <a:p>
            <a:r>
              <a:rPr lang="en-US" sz="1400" dirty="0"/>
              <a:t>The success of </a:t>
            </a:r>
            <a:r>
              <a:rPr lang="en-US" sz="1400" b="1" dirty="0"/>
              <a:t>foundational</a:t>
            </a:r>
            <a:r>
              <a:rPr lang="en-US" sz="1400" dirty="0"/>
              <a:t> projects may have a dramatic impact on other projects (x10 faster)</a:t>
            </a:r>
          </a:p>
          <a:p>
            <a:r>
              <a:rPr lang="en-US" sz="1400" dirty="0"/>
              <a:t>Project </a:t>
            </a:r>
            <a:r>
              <a:rPr lang="en-US" sz="1400" b="1" dirty="0"/>
              <a:t>order is relevant </a:t>
            </a:r>
            <a:r>
              <a:rPr lang="en-US" sz="1400" dirty="0"/>
              <a:t>and deferring customer benefit is needed until foundational projects are complete</a:t>
            </a:r>
          </a:p>
          <a:p>
            <a:r>
              <a:rPr lang="en-US" sz="1400" dirty="0"/>
              <a:t>Requires a deep understanding of how resources created by one project can be leveraged by other projects</a:t>
            </a:r>
          </a:p>
          <a:p>
            <a:r>
              <a:rPr lang="en-US" sz="1400" dirty="0"/>
              <a:t>Reflects the tacit knowledge gained over years of working in research projects and observing different teams' ability to build reusable artifacts</a:t>
            </a:r>
          </a:p>
        </p:txBody>
      </p:sp>
      <p:grpSp>
        <p:nvGrpSpPr>
          <p:cNvPr id="66" name="Group 65">
            <a:extLst>
              <a:ext uri="{FF2B5EF4-FFF2-40B4-BE49-F238E27FC236}">
                <a16:creationId xmlns:a16="http://schemas.microsoft.com/office/drawing/2014/main" id="{B6780420-DF30-754F-94A3-571F82918174}"/>
              </a:ext>
            </a:extLst>
          </p:cNvPr>
          <p:cNvGrpSpPr/>
          <p:nvPr/>
        </p:nvGrpSpPr>
        <p:grpSpPr>
          <a:xfrm>
            <a:off x="1293788" y="1907122"/>
            <a:ext cx="3804739" cy="1687062"/>
            <a:chOff x="767261" y="1886455"/>
            <a:chExt cx="4331431" cy="1945263"/>
          </a:xfrm>
        </p:grpSpPr>
        <p:grpSp>
          <p:nvGrpSpPr>
            <p:cNvPr id="20" name="Group 19">
              <a:extLst>
                <a:ext uri="{FF2B5EF4-FFF2-40B4-BE49-F238E27FC236}">
                  <a16:creationId xmlns:a16="http://schemas.microsoft.com/office/drawing/2014/main" id="{4862651B-82CF-EC47-8C82-D65FC08F72F9}"/>
                </a:ext>
              </a:extLst>
            </p:cNvPr>
            <p:cNvGrpSpPr/>
            <p:nvPr/>
          </p:nvGrpSpPr>
          <p:grpSpPr>
            <a:xfrm>
              <a:off x="785646" y="1886455"/>
              <a:ext cx="631826" cy="931630"/>
              <a:chOff x="838198" y="2130865"/>
              <a:chExt cx="631826" cy="931630"/>
            </a:xfrm>
          </p:grpSpPr>
          <p:sp>
            <p:nvSpPr>
              <p:cNvPr id="9" name="Can 8">
                <a:extLst>
                  <a:ext uri="{FF2B5EF4-FFF2-40B4-BE49-F238E27FC236}">
                    <a16:creationId xmlns:a16="http://schemas.microsoft.com/office/drawing/2014/main" id="{789EA8EB-5507-FE49-95EC-D5E616BFB60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Freeform 13">
                <a:extLst>
                  <a:ext uri="{FF2B5EF4-FFF2-40B4-BE49-F238E27FC236}">
                    <a16:creationId xmlns:a16="http://schemas.microsoft.com/office/drawing/2014/main" id="{8AEF5979-B061-DA45-B5FF-5E9F9EB5B32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Freeform 14">
                <a:extLst>
                  <a:ext uri="{FF2B5EF4-FFF2-40B4-BE49-F238E27FC236}">
                    <a16:creationId xmlns:a16="http://schemas.microsoft.com/office/drawing/2014/main" id="{0AA02000-02D8-8C40-B97E-39CF707736DD}"/>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AB8D7EAC-B085-6C40-8E01-07EF5B29B88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1" name="Group 20">
              <a:extLst>
                <a:ext uri="{FF2B5EF4-FFF2-40B4-BE49-F238E27FC236}">
                  <a16:creationId xmlns:a16="http://schemas.microsoft.com/office/drawing/2014/main" id="{FA9DFDE3-C989-D641-8382-012A8CE9605B}"/>
                </a:ext>
              </a:extLst>
            </p:cNvPr>
            <p:cNvGrpSpPr/>
            <p:nvPr/>
          </p:nvGrpSpPr>
          <p:grpSpPr>
            <a:xfrm>
              <a:off x="1705951" y="1886455"/>
              <a:ext cx="631826" cy="931630"/>
              <a:chOff x="838198" y="2130865"/>
              <a:chExt cx="631826" cy="931630"/>
            </a:xfrm>
          </p:grpSpPr>
          <p:sp>
            <p:nvSpPr>
              <p:cNvPr id="22" name="Can 21">
                <a:extLst>
                  <a:ext uri="{FF2B5EF4-FFF2-40B4-BE49-F238E27FC236}">
                    <a16:creationId xmlns:a16="http://schemas.microsoft.com/office/drawing/2014/main" id="{D48FE111-E7AC-374C-B292-0D2612389B1E}"/>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Freeform 22">
                <a:extLst>
                  <a:ext uri="{FF2B5EF4-FFF2-40B4-BE49-F238E27FC236}">
                    <a16:creationId xmlns:a16="http://schemas.microsoft.com/office/drawing/2014/main" id="{E69D1CD6-8EF0-0943-9543-533BD27AA8E8}"/>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Freeform 23">
                <a:extLst>
                  <a:ext uri="{FF2B5EF4-FFF2-40B4-BE49-F238E27FC236}">
                    <a16:creationId xmlns:a16="http://schemas.microsoft.com/office/drawing/2014/main" id="{AADC4127-7FCB-AA4C-97C7-9C1883BBDD3A}"/>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176F2020-86DE-0E4C-89A3-017A3C04501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6" name="Group 25">
              <a:extLst>
                <a:ext uri="{FF2B5EF4-FFF2-40B4-BE49-F238E27FC236}">
                  <a16:creationId xmlns:a16="http://schemas.microsoft.com/office/drawing/2014/main" id="{B298DA4D-5B9B-D54A-82D5-1C11E398946A}"/>
                </a:ext>
              </a:extLst>
            </p:cNvPr>
            <p:cNvGrpSpPr/>
            <p:nvPr/>
          </p:nvGrpSpPr>
          <p:grpSpPr>
            <a:xfrm>
              <a:off x="2626256" y="1886455"/>
              <a:ext cx="631826" cy="931630"/>
              <a:chOff x="838198" y="2130865"/>
              <a:chExt cx="631826" cy="931630"/>
            </a:xfrm>
          </p:grpSpPr>
          <p:sp>
            <p:nvSpPr>
              <p:cNvPr id="27" name="Can 26">
                <a:extLst>
                  <a:ext uri="{FF2B5EF4-FFF2-40B4-BE49-F238E27FC236}">
                    <a16:creationId xmlns:a16="http://schemas.microsoft.com/office/drawing/2014/main" id="{38E4DC9F-658D-A941-8078-27D16482569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Freeform 27">
                <a:extLst>
                  <a:ext uri="{FF2B5EF4-FFF2-40B4-BE49-F238E27FC236}">
                    <a16:creationId xmlns:a16="http://schemas.microsoft.com/office/drawing/2014/main" id="{C136BCBA-9DCF-3442-AA7D-033F3363CC31}"/>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Freeform 28">
                <a:extLst>
                  <a:ext uri="{FF2B5EF4-FFF2-40B4-BE49-F238E27FC236}">
                    <a16:creationId xmlns:a16="http://schemas.microsoft.com/office/drawing/2014/main" id="{0A24F71F-4458-0947-9B50-BCDB4D4386D8}"/>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a:extLst>
                  <a:ext uri="{FF2B5EF4-FFF2-40B4-BE49-F238E27FC236}">
                    <a16:creationId xmlns:a16="http://schemas.microsoft.com/office/drawing/2014/main" id="{F5B86772-C7B0-5946-9675-1AD020E2C04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1" name="Group 30">
              <a:extLst>
                <a:ext uri="{FF2B5EF4-FFF2-40B4-BE49-F238E27FC236}">
                  <a16:creationId xmlns:a16="http://schemas.microsoft.com/office/drawing/2014/main" id="{E150E430-9F4E-3749-BFDE-25F2FD926E95}"/>
                </a:ext>
              </a:extLst>
            </p:cNvPr>
            <p:cNvGrpSpPr/>
            <p:nvPr/>
          </p:nvGrpSpPr>
          <p:grpSpPr>
            <a:xfrm>
              <a:off x="3546561" y="1886455"/>
              <a:ext cx="631826" cy="931630"/>
              <a:chOff x="838198" y="2130865"/>
              <a:chExt cx="631826" cy="931630"/>
            </a:xfrm>
          </p:grpSpPr>
          <p:sp>
            <p:nvSpPr>
              <p:cNvPr id="32" name="Can 31">
                <a:extLst>
                  <a:ext uri="{FF2B5EF4-FFF2-40B4-BE49-F238E27FC236}">
                    <a16:creationId xmlns:a16="http://schemas.microsoft.com/office/drawing/2014/main" id="{410C894C-6249-F744-8E5E-666DA883F962}"/>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reeform 32">
                <a:extLst>
                  <a:ext uri="{FF2B5EF4-FFF2-40B4-BE49-F238E27FC236}">
                    <a16:creationId xmlns:a16="http://schemas.microsoft.com/office/drawing/2014/main" id="{5B0A0430-4539-CC4A-9278-39CA5F9A357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Freeform 33">
                <a:extLst>
                  <a:ext uri="{FF2B5EF4-FFF2-40B4-BE49-F238E27FC236}">
                    <a16:creationId xmlns:a16="http://schemas.microsoft.com/office/drawing/2014/main" id="{C77AB30C-A67A-A24B-807A-57BAB23E062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4148A82D-255A-324D-AABB-7F61F74637B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6" name="Group 35">
              <a:extLst>
                <a:ext uri="{FF2B5EF4-FFF2-40B4-BE49-F238E27FC236}">
                  <a16:creationId xmlns:a16="http://schemas.microsoft.com/office/drawing/2014/main" id="{13E7FE8B-901C-8B46-B671-D2011A18D83B}"/>
                </a:ext>
              </a:extLst>
            </p:cNvPr>
            <p:cNvGrpSpPr/>
            <p:nvPr/>
          </p:nvGrpSpPr>
          <p:grpSpPr>
            <a:xfrm>
              <a:off x="4466866" y="1886455"/>
              <a:ext cx="631826" cy="931630"/>
              <a:chOff x="838198" y="2130865"/>
              <a:chExt cx="631826" cy="931630"/>
            </a:xfrm>
          </p:grpSpPr>
          <p:sp>
            <p:nvSpPr>
              <p:cNvPr id="37" name="Can 36">
                <a:extLst>
                  <a:ext uri="{FF2B5EF4-FFF2-40B4-BE49-F238E27FC236}">
                    <a16:creationId xmlns:a16="http://schemas.microsoft.com/office/drawing/2014/main" id="{5C11B300-BC57-7743-990C-FE1194B43E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a:extLst>
                  <a:ext uri="{FF2B5EF4-FFF2-40B4-BE49-F238E27FC236}">
                    <a16:creationId xmlns:a16="http://schemas.microsoft.com/office/drawing/2014/main" id="{6DE7F5F7-5CD7-3040-B5FB-36E370B25FBE}"/>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a:extLst>
                  <a:ext uri="{FF2B5EF4-FFF2-40B4-BE49-F238E27FC236}">
                    <a16:creationId xmlns:a16="http://schemas.microsoft.com/office/drawing/2014/main" id="{2E973108-4369-EE4D-9757-7D38E56475B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id="{BB401DC0-8A74-0B4E-8E02-020FD08B3BA5}"/>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1" name="Group 40">
              <a:extLst>
                <a:ext uri="{FF2B5EF4-FFF2-40B4-BE49-F238E27FC236}">
                  <a16:creationId xmlns:a16="http://schemas.microsoft.com/office/drawing/2014/main" id="{892E81F8-83D4-1748-9F21-098A3A71D7FA}"/>
                </a:ext>
              </a:extLst>
            </p:cNvPr>
            <p:cNvGrpSpPr/>
            <p:nvPr/>
          </p:nvGrpSpPr>
          <p:grpSpPr>
            <a:xfrm>
              <a:off x="767261" y="2879640"/>
              <a:ext cx="631826" cy="931630"/>
              <a:chOff x="838198" y="2130865"/>
              <a:chExt cx="631826" cy="931630"/>
            </a:xfrm>
          </p:grpSpPr>
          <p:sp>
            <p:nvSpPr>
              <p:cNvPr id="42" name="Can 41">
                <a:extLst>
                  <a:ext uri="{FF2B5EF4-FFF2-40B4-BE49-F238E27FC236}">
                    <a16:creationId xmlns:a16="http://schemas.microsoft.com/office/drawing/2014/main" id="{33DC3BD3-E862-8644-8A7A-6A73AD103E29}"/>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42">
                <a:extLst>
                  <a:ext uri="{FF2B5EF4-FFF2-40B4-BE49-F238E27FC236}">
                    <a16:creationId xmlns:a16="http://schemas.microsoft.com/office/drawing/2014/main" id="{821CCC9D-B9B9-024B-9CB2-7DAF8D5947FF}"/>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Freeform 43">
                <a:extLst>
                  <a:ext uri="{FF2B5EF4-FFF2-40B4-BE49-F238E27FC236}">
                    <a16:creationId xmlns:a16="http://schemas.microsoft.com/office/drawing/2014/main" id="{20FA9A86-1CD5-7C4B-8ECF-014C4D7AEF9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id="{CD38674B-A54E-124D-9F9B-E0EC24CBFD5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6" name="Group 45">
              <a:extLst>
                <a:ext uri="{FF2B5EF4-FFF2-40B4-BE49-F238E27FC236}">
                  <a16:creationId xmlns:a16="http://schemas.microsoft.com/office/drawing/2014/main" id="{B23270DD-6916-1C41-97B8-15989FE7228D}"/>
                </a:ext>
              </a:extLst>
            </p:cNvPr>
            <p:cNvGrpSpPr/>
            <p:nvPr/>
          </p:nvGrpSpPr>
          <p:grpSpPr>
            <a:xfrm>
              <a:off x="1705951" y="2900088"/>
              <a:ext cx="631826" cy="931630"/>
              <a:chOff x="838198" y="2130865"/>
              <a:chExt cx="631826" cy="931630"/>
            </a:xfrm>
          </p:grpSpPr>
          <p:sp>
            <p:nvSpPr>
              <p:cNvPr id="47" name="Can 46">
                <a:extLst>
                  <a:ext uri="{FF2B5EF4-FFF2-40B4-BE49-F238E27FC236}">
                    <a16:creationId xmlns:a16="http://schemas.microsoft.com/office/drawing/2014/main" id="{51F640C3-6C4D-794D-9773-4DE6EF8E6C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Freeform 47">
                <a:extLst>
                  <a:ext uri="{FF2B5EF4-FFF2-40B4-BE49-F238E27FC236}">
                    <a16:creationId xmlns:a16="http://schemas.microsoft.com/office/drawing/2014/main" id="{E3D74BF7-17DA-A649-973B-DF7999381AB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Freeform 48">
                <a:extLst>
                  <a:ext uri="{FF2B5EF4-FFF2-40B4-BE49-F238E27FC236}">
                    <a16:creationId xmlns:a16="http://schemas.microsoft.com/office/drawing/2014/main" id="{8C774535-2AAD-8E45-B777-CE40F652F8A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A8EA6C88-B00A-0A47-91D7-A8EED15D00E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1" name="Group 50">
              <a:extLst>
                <a:ext uri="{FF2B5EF4-FFF2-40B4-BE49-F238E27FC236}">
                  <a16:creationId xmlns:a16="http://schemas.microsoft.com/office/drawing/2014/main" id="{0082FC5D-5CA6-DF42-8F33-EE9AEE6BF3C0}"/>
                </a:ext>
              </a:extLst>
            </p:cNvPr>
            <p:cNvGrpSpPr/>
            <p:nvPr/>
          </p:nvGrpSpPr>
          <p:grpSpPr>
            <a:xfrm>
              <a:off x="2626256" y="2879640"/>
              <a:ext cx="631826" cy="931630"/>
              <a:chOff x="838198" y="2130865"/>
              <a:chExt cx="631826" cy="931630"/>
            </a:xfrm>
          </p:grpSpPr>
          <p:sp>
            <p:nvSpPr>
              <p:cNvPr id="52" name="Can 51">
                <a:extLst>
                  <a:ext uri="{FF2B5EF4-FFF2-40B4-BE49-F238E27FC236}">
                    <a16:creationId xmlns:a16="http://schemas.microsoft.com/office/drawing/2014/main" id="{A736CC2E-3D94-E44E-B93B-0CDA0D66092D}"/>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Freeform 52">
                <a:extLst>
                  <a:ext uri="{FF2B5EF4-FFF2-40B4-BE49-F238E27FC236}">
                    <a16:creationId xmlns:a16="http://schemas.microsoft.com/office/drawing/2014/main" id="{BD93F5A0-2207-3E40-922D-CCC64F750AF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Freeform 53">
                <a:extLst>
                  <a:ext uri="{FF2B5EF4-FFF2-40B4-BE49-F238E27FC236}">
                    <a16:creationId xmlns:a16="http://schemas.microsoft.com/office/drawing/2014/main" id="{7BF73ED3-E5AD-D44C-A77E-EEC8EC5510D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283638BD-BACC-4F4D-A223-B02BBB1FB586}"/>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6" name="Group 55">
              <a:extLst>
                <a:ext uri="{FF2B5EF4-FFF2-40B4-BE49-F238E27FC236}">
                  <a16:creationId xmlns:a16="http://schemas.microsoft.com/office/drawing/2014/main" id="{7D6666B5-F423-484E-9A78-CFA8D21F5107}"/>
                </a:ext>
              </a:extLst>
            </p:cNvPr>
            <p:cNvGrpSpPr/>
            <p:nvPr/>
          </p:nvGrpSpPr>
          <p:grpSpPr>
            <a:xfrm>
              <a:off x="3569580" y="2891919"/>
              <a:ext cx="631826" cy="931630"/>
              <a:chOff x="838198" y="2130865"/>
              <a:chExt cx="631826" cy="931630"/>
            </a:xfrm>
          </p:grpSpPr>
          <p:sp>
            <p:nvSpPr>
              <p:cNvPr id="57" name="Can 56">
                <a:extLst>
                  <a:ext uri="{FF2B5EF4-FFF2-40B4-BE49-F238E27FC236}">
                    <a16:creationId xmlns:a16="http://schemas.microsoft.com/office/drawing/2014/main" id="{CFC33206-D418-5444-BCCB-028816EFB63B}"/>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Freeform 57">
                <a:extLst>
                  <a:ext uri="{FF2B5EF4-FFF2-40B4-BE49-F238E27FC236}">
                    <a16:creationId xmlns:a16="http://schemas.microsoft.com/office/drawing/2014/main" id="{B0CC2A2B-6782-6D44-B3CF-65C8690DDC34}"/>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Freeform 58">
                <a:extLst>
                  <a:ext uri="{FF2B5EF4-FFF2-40B4-BE49-F238E27FC236}">
                    <a16:creationId xmlns:a16="http://schemas.microsoft.com/office/drawing/2014/main" id="{4BDD8FE7-E9C7-8440-9E1B-5FD3F82FD8A2}"/>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TextBox 59">
                <a:extLst>
                  <a:ext uri="{FF2B5EF4-FFF2-40B4-BE49-F238E27FC236}">
                    <a16:creationId xmlns:a16="http://schemas.microsoft.com/office/drawing/2014/main" id="{90E1DC1E-0593-BA4F-B5EC-499D935C9DFB}"/>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61" name="Group 60">
              <a:extLst>
                <a:ext uri="{FF2B5EF4-FFF2-40B4-BE49-F238E27FC236}">
                  <a16:creationId xmlns:a16="http://schemas.microsoft.com/office/drawing/2014/main" id="{FAAB560F-1857-0041-83DD-4A5F9199CC4A}"/>
                </a:ext>
              </a:extLst>
            </p:cNvPr>
            <p:cNvGrpSpPr/>
            <p:nvPr/>
          </p:nvGrpSpPr>
          <p:grpSpPr>
            <a:xfrm>
              <a:off x="4466866" y="2900088"/>
              <a:ext cx="631826" cy="931630"/>
              <a:chOff x="838198" y="2130865"/>
              <a:chExt cx="631826" cy="931630"/>
            </a:xfrm>
          </p:grpSpPr>
          <p:sp>
            <p:nvSpPr>
              <p:cNvPr id="62" name="Can 61">
                <a:extLst>
                  <a:ext uri="{FF2B5EF4-FFF2-40B4-BE49-F238E27FC236}">
                    <a16:creationId xmlns:a16="http://schemas.microsoft.com/office/drawing/2014/main" id="{BA7A7A59-410F-9649-9660-6ECEBCE11A30}"/>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Freeform 62">
                <a:extLst>
                  <a:ext uri="{FF2B5EF4-FFF2-40B4-BE49-F238E27FC236}">
                    <a16:creationId xmlns:a16="http://schemas.microsoft.com/office/drawing/2014/main" id="{DD21D647-E58F-A544-9305-B91E8BF88D93}"/>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a:extLst>
                  <a:ext uri="{FF2B5EF4-FFF2-40B4-BE49-F238E27FC236}">
                    <a16:creationId xmlns:a16="http://schemas.microsoft.com/office/drawing/2014/main" id="{821D6AAE-0C3E-6245-8970-16A3082D2165}"/>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7C7EECC6-97F9-2E46-AD29-35E5FE95494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sp>
        <p:nvSpPr>
          <p:cNvPr id="67" name="Oval 66">
            <a:extLst>
              <a:ext uri="{FF2B5EF4-FFF2-40B4-BE49-F238E27FC236}">
                <a16:creationId xmlns:a16="http://schemas.microsoft.com/office/drawing/2014/main" id="{B189782A-12B1-2E47-BE35-3C0C75373433}"/>
              </a:ext>
            </a:extLst>
          </p:cNvPr>
          <p:cNvSpPr/>
          <p:nvPr/>
        </p:nvSpPr>
        <p:spPr>
          <a:xfrm>
            <a:off x="7633262" y="2754870"/>
            <a:ext cx="1502979" cy="5990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04E471B-92AD-B64E-BC85-C4D2C9D7247A}"/>
              </a:ext>
            </a:extLst>
          </p:cNvPr>
          <p:cNvSpPr/>
          <p:nvPr/>
        </p:nvSpPr>
        <p:spPr>
          <a:xfrm>
            <a:off x="6815958" y="1760784"/>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498F53-5A0A-5145-A92B-06010AD212D7}"/>
              </a:ext>
            </a:extLst>
          </p:cNvPr>
          <p:cNvSpPr/>
          <p:nvPr/>
        </p:nvSpPr>
        <p:spPr>
          <a:xfrm>
            <a:off x="8256704" y="1761328"/>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FBA5C26-AA27-7541-8458-7948A0997893}"/>
              </a:ext>
            </a:extLst>
          </p:cNvPr>
          <p:cNvSpPr/>
          <p:nvPr/>
        </p:nvSpPr>
        <p:spPr>
          <a:xfrm>
            <a:off x="9396915" y="1718347"/>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7FADC8-0A24-5F4F-9AE5-55480E546ADC}"/>
              </a:ext>
            </a:extLst>
          </p:cNvPr>
          <p:cNvSpPr/>
          <p:nvPr/>
        </p:nvSpPr>
        <p:spPr>
          <a:xfrm>
            <a:off x="7199859" y="2241974"/>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0B11D91-06D7-4341-8AD4-E54A499980F7}"/>
              </a:ext>
            </a:extLst>
          </p:cNvPr>
          <p:cNvSpPr/>
          <p:nvPr/>
        </p:nvSpPr>
        <p:spPr>
          <a:xfrm>
            <a:off x="8600470" y="2170268"/>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497DD20-FB44-7445-B60D-8E957F205442}"/>
              </a:ext>
            </a:extLst>
          </p:cNvPr>
          <p:cNvSpPr/>
          <p:nvPr/>
        </p:nvSpPr>
        <p:spPr>
          <a:xfrm>
            <a:off x="6623738" y="3299633"/>
            <a:ext cx="987292" cy="4509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EB61CA3-39C1-124C-9544-E4C8DFD5D968}"/>
              </a:ext>
            </a:extLst>
          </p:cNvPr>
          <p:cNvSpPr/>
          <p:nvPr/>
        </p:nvSpPr>
        <p:spPr>
          <a:xfrm>
            <a:off x="9065368" y="3386707"/>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19B16E8F-90D5-D846-9583-E7DD2C5E7F58}"/>
              </a:ext>
            </a:extLst>
          </p:cNvPr>
          <p:cNvCxnSpPr>
            <a:stCxn id="71" idx="1"/>
            <a:endCxn id="68" idx="5"/>
          </p:cNvCxnSpPr>
          <p:nvPr/>
        </p:nvCxnSpPr>
        <p:spPr>
          <a:xfrm flipH="1" flipV="1">
            <a:off x="7116493" y="2034146"/>
            <a:ext cx="188538" cy="254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0512C8-F373-9E47-B093-36D03DAA41E8}"/>
              </a:ext>
            </a:extLst>
          </p:cNvPr>
          <p:cNvCxnSpPr>
            <a:cxnSpLocks/>
            <a:stCxn id="71" idx="7"/>
            <a:endCxn id="69" idx="3"/>
          </p:cNvCxnSpPr>
          <p:nvPr/>
        </p:nvCxnSpPr>
        <p:spPr>
          <a:xfrm flipV="1">
            <a:off x="7812848" y="2034690"/>
            <a:ext cx="495420" cy="254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B7F6B9C-2424-E144-B75D-5453076197AE}"/>
              </a:ext>
            </a:extLst>
          </p:cNvPr>
          <p:cNvCxnSpPr>
            <a:cxnSpLocks/>
            <a:stCxn id="72" idx="7"/>
            <a:endCxn id="70" idx="3"/>
          </p:cNvCxnSpPr>
          <p:nvPr/>
        </p:nvCxnSpPr>
        <p:spPr>
          <a:xfrm flipV="1">
            <a:off x="9213459" y="1991709"/>
            <a:ext cx="235020" cy="225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3D4EF8-C43E-5C44-9D9A-8BDDE56E4F8F}"/>
              </a:ext>
            </a:extLst>
          </p:cNvPr>
          <p:cNvCxnSpPr>
            <a:cxnSpLocks/>
            <a:stCxn id="73" idx="0"/>
            <a:endCxn id="71" idx="3"/>
          </p:cNvCxnSpPr>
          <p:nvPr/>
        </p:nvCxnSpPr>
        <p:spPr>
          <a:xfrm flipV="1">
            <a:off x="7117384" y="2515336"/>
            <a:ext cx="187647" cy="784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F0E6F5-5DEB-E045-A22B-B2F46B7B4867}"/>
              </a:ext>
            </a:extLst>
          </p:cNvPr>
          <p:cNvCxnSpPr>
            <a:cxnSpLocks/>
            <a:stCxn id="67" idx="1"/>
            <a:endCxn id="71" idx="5"/>
          </p:cNvCxnSpPr>
          <p:nvPr/>
        </p:nvCxnSpPr>
        <p:spPr>
          <a:xfrm flipH="1" flipV="1">
            <a:off x="7812848" y="2515336"/>
            <a:ext cx="40520" cy="327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194981-E89F-0240-8A76-09611F149475}"/>
              </a:ext>
            </a:extLst>
          </p:cNvPr>
          <p:cNvCxnSpPr>
            <a:cxnSpLocks/>
            <a:stCxn id="67" idx="7"/>
            <a:endCxn id="72" idx="4"/>
          </p:cNvCxnSpPr>
          <p:nvPr/>
        </p:nvCxnSpPr>
        <p:spPr>
          <a:xfrm flipV="1">
            <a:off x="8916135" y="2490532"/>
            <a:ext cx="43416" cy="352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A589DB9-2198-7D4F-A7CA-7B7A96EE018F}"/>
              </a:ext>
            </a:extLst>
          </p:cNvPr>
          <p:cNvSpPr/>
          <p:nvPr/>
        </p:nvSpPr>
        <p:spPr>
          <a:xfrm>
            <a:off x="9517914" y="2761728"/>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D10B1805-54A8-CE4E-A3CC-9B3A9C9F34FA}"/>
              </a:ext>
            </a:extLst>
          </p:cNvPr>
          <p:cNvCxnSpPr>
            <a:cxnSpLocks/>
            <a:stCxn id="74" idx="1"/>
            <a:endCxn id="67" idx="5"/>
          </p:cNvCxnSpPr>
          <p:nvPr/>
        </p:nvCxnSpPr>
        <p:spPr>
          <a:xfrm flipH="1" flipV="1">
            <a:off x="8916135" y="3266218"/>
            <a:ext cx="312008" cy="17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56067F18-ACF9-7F4F-BB73-A7D5C17EAD9B}"/>
              </a:ext>
            </a:extLst>
          </p:cNvPr>
          <p:cNvSpPr/>
          <p:nvPr/>
        </p:nvSpPr>
        <p:spPr>
          <a:xfrm>
            <a:off x="9715243" y="2160448"/>
            <a:ext cx="541656"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C6064F2A-0779-5140-82BF-B61611C083EC}"/>
              </a:ext>
            </a:extLst>
          </p:cNvPr>
          <p:cNvCxnSpPr>
            <a:cxnSpLocks/>
            <a:stCxn id="95" idx="0"/>
            <a:endCxn id="100" idx="4"/>
          </p:cNvCxnSpPr>
          <p:nvPr/>
        </p:nvCxnSpPr>
        <p:spPr>
          <a:xfrm flipH="1" flipV="1">
            <a:off x="9986071" y="2539115"/>
            <a:ext cx="87593" cy="22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B15B75-D983-C34E-A2D9-563D6B79E704}"/>
              </a:ext>
            </a:extLst>
          </p:cNvPr>
          <p:cNvCxnSpPr>
            <a:cxnSpLocks/>
            <a:stCxn id="74" idx="0"/>
            <a:endCxn id="95" idx="4"/>
          </p:cNvCxnSpPr>
          <p:nvPr/>
        </p:nvCxnSpPr>
        <p:spPr>
          <a:xfrm flipV="1">
            <a:off x="9621118" y="3140395"/>
            <a:ext cx="452546" cy="246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F92A80-70A0-5347-AC8F-15BDC70C2BFD}"/>
              </a:ext>
            </a:extLst>
          </p:cNvPr>
          <p:cNvCxnSpPr>
            <a:cxnSpLocks/>
            <a:stCxn id="73" idx="6"/>
            <a:endCxn id="67" idx="3"/>
          </p:cNvCxnSpPr>
          <p:nvPr/>
        </p:nvCxnSpPr>
        <p:spPr>
          <a:xfrm flipV="1">
            <a:off x="7611030" y="3266218"/>
            <a:ext cx="242338" cy="258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43E8B7C-73FF-2B41-93D7-40872AC197EF}"/>
              </a:ext>
            </a:extLst>
          </p:cNvPr>
          <p:cNvCxnSpPr>
            <a:cxnSpLocks/>
            <a:stCxn id="67" idx="6"/>
            <a:endCxn id="95" idx="2"/>
          </p:cNvCxnSpPr>
          <p:nvPr/>
        </p:nvCxnSpPr>
        <p:spPr>
          <a:xfrm flipV="1">
            <a:off x="9136241" y="2951062"/>
            <a:ext cx="381673" cy="1033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B510B99-7DAF-2649-B0B5-B639AE230586}"/>
              </a:ext>
            </a:extLst>
          </p:cNvPr>
          <p:cNvCxnSpPr>
            <a:cxnSpLocks/>
            <a:stCxn id="100" idx="0"/>
            <a:endCxn id="70" idx="5"/>
          </p:cNvCxnSpPr>
          <p:nvPr/>
        </p:nvCxnSpPr>
        <p:spPr>
          <a:xfrm flipH="1" flipV="1">
            <a:off x="9697450" y="1991709"/>
            <a:ext cx="288621" cy="16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59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7FB7-3C94-914B-AF48-4671BCDF0243}"/>
              </a:ext>
            </a:extLst>
          </p:cNvPr>
          <p:cNvSpPr>
            <a:spLocks noGrp="1"/>
          </p:cNvSpPr>
          <p:nvPr>
            <p:ph type="title"/>
          </p:nvPr>
        </p:nvSpPr>
        <p:spPr/>
        <p:txBody>
          <a:bodyPr>
            <a:normAutofit fontScale="90000"/>
          </a:bodyPr>
          <a:lstStyle/>
          <a:p>
            <a:r>
              <a:rPr lang="en-US" b="1" dirty="0"/>
              <a:t>Connected Data Strategy</a:t>
            </a:r>
          </a:p>
        </p:txBody>
      </p:sp>
      <p:sp>
        <p:nvSpPr>
          <p:cNvPr id="5" name="Content Placeholder 4">
            <a:extLst>
              <a:ext uri="{FF2B5EF4-FFF2-40B4-BE49-F238E27FC236}">
                <a16:creationId xmlns:a16="http://schemas.microsoft.com/office/drawing/2014/main" id="{55B04E88-6EB8-9343-AF93-044D63357A28}"/>
              </a:ext>
            </a:extLst>
          </p:cNvPr>
          <p:cNvSpPr>
            <a:spLocks noGrp="1"/>
          </p:cNvSpPr>
          <p:nvPr>
            <p:ph idx="1"/>
          </p:nvPr>
        </p:nvSpPr>
        <p:spPr>
          <a:xfrm>
            <a:off x="1093079" y="1426332"/>
            <a:ext cx="9433371" cy="1237262"/>
          </a:xfrm>
          <a:solidFill>
            <a:schemeClr val="accent2">
              <a:lumMod val="20000"/>
              <a:lumOff val="80000"/>
            </a:schemeClr>
          </a:solidFill>
          <a:ln>
            <a:solidFill>
              <a:schemeClr val="tx2">
                <a:lumMod val="50000"/>
              </a:schemeClr>
            </a:solidFill>
          </a:ln>
        </p:spPr>
        <p:txBody>
          <a:bodyPr wrap="square" lIns="228600" tIns="118872" rIns="228600" bIns="118872">
            <a:spAutoFit/>
          </a:bodyPr>
          <a:lstStyle/>
          <a:p>
            <a:pPr marL="0" indent="0">
              <a:buNone/>
            </a:pPr>
            <a:r>
              <a:rPr lang="en-US" sz="2400" b="1" dirty="0"/>
              <a:t>Connected Data Strategy: </a:t>
            </a:r>
            <a:r>
              <a:rPr lang="en-US" sz="2400" i="1" dirty="0">
                <a:solidFill>
                  <a:schemeClr val="tx1">
                    <a:lumMod val="50000"/>
                  </a:schemeClr>
                </a:solidFill>
              </a:rPr>
              <a:t>An </a:t>
            </a:r>
            <a:r>
              <a:rPr lang="en-US" sz="2400" b="1" i="1" dirty="0">
                <a:solidFill>
                  <a:schemeClr val="tx1">
                    <a:lumMod val="50000"/>
                  </a:schemeClr>
                </a:solidFill>
              </a:rPr>
              <a:t>Enterprise Data Strategy </a:t>
            </a:r>
            <a:r>
              <a:rPr lang="en-US" sz="2400" i="1" dirty="0">
                <a:solidFill>
                  <a:schemeClr val="tx1">
                    <a:lumMod val="50000"/>
                  </a:schemeClr>
                </a:solidFill>
              </a:rPr>
              <a:t>pattern that brings </a:t>
            </a:r>
            <a:r>
              <a:rPr lang="en-US" sz="2400" b="1" i="1" dirty="0">
                <a:solidFill>
                  <a:schemeClr val="tx1">
                    <a:lumMod val="50000"/>
                  </a:schemeClr>
                </a:solidFill>
              </a:rPr>
              <a:t>focus</a:t>
            </a:r>
            <a:r>
              <a:rPr lang="en-US" sz="2400" i="1" dirty="0">
                <a:solidFill>
                  <a:schemeClr val="tx1">
                    <a:lumMod val="50000"/>
                  </a:schemeClr>
                </a:solidFill>
              </a:rPr>
              <a:t> to the business </a:t>
            </a:r>
            <a:r>
              <a:rPr lang="en-US" sz="2400" b="1" i="1" dirty="0">
                <a:solidFill>
                  <a:schemeClr val="tx1">
                    <a:lumMod val="50000"/>
                  </a:schemeClr>
                </a:solidFill>
              </a:rPr>
              <a:t>value</a:t>
            </a:r>
            <a:r>
              <a:rPr lang="en-US" sz="2400" i="1" dirty="0">
                <a:solidFill>
                  <a:schemeClr val="tx1">
                    <a:lumMod val="50000"/>
                  </a:schemeClr>
                </a:solidFill>
              </a:rPr>
              <a:t> of connecting disparate silos of data.</a:t>
            </a:r>
          </a:p>
        </p:txBody>
      </p:sp>
      <p:grpSp>
        <p:nvGrpSpPr>
          <p:cNvPr id="7" name="Group 242">
            <a:extLst>
              <a:ext uri="{FF2B5EF4-FFF2-40B4-BE49-F238E27FC236}">
                <a16:creationId xmlns:a16="http://schemas.microsoft.com/office/drawing/2014/main" id="{547235D0-4B26-E949-856D-892B7B0445BF}"/>
              </a:ext>
            </a:extLst>
          </p:cNvPr>
          <p:cNvGrpSpPr/>
          <p:nvPr/>
        </p:nvGrpSpPr>
        <p:grpSpPr>
          <a:xfrm>
            <a:off x="7017521" y="3017786"/>
            <a:ext cx="1943100" cy="1391445"/>
            <a:chOff x="3505200" y="4267200"/>
            <a:chExt cx="1676400" cy="1600200"/>
          </a:xfrm>
        </p:grpSpPr>
        <p:sp>
          <p:nvSpPr>
            <p:cNvPr id="8" name="Oval 7">
              <a:extLst>
                <a:ext uri="{FF2B5EF4-FFF2-40B4-BE49-F238E27FC236}">
                  <a16:creationId xmlns:a16="http://schemas.microsoft.com/office/drawing/2014/main" id="{1FC6C181-15C5-F94D-9E6D-ED4A690CF7B8}"/>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9" name="Oval 8">
              <a:extLst>
                <a:ext uri="{FF2B5EF4-FFF2-40B4-BE49-F238E27FC236}">
                  <a16:creationId xmlns:a16="http://schemas.microsoft.com/office/drawing/2014/main" id="{25935A67-0B5D-8A4F-A6C1-8FE37CF343C4}"/>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0" name="Oval 9">
              <a:extLst>
                <a:ext uri="{FF2B5EF4-FFF2-40B4-BE49-F238E27FC236}">
                  <a16:creationId xmlns:a16="http://schemas.microsoft.com/office/drawing/2014/main" id="{09968AEB-BF76-154F-85E3-CB3634837A32}"/>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1" name="Oval 10">
              <a:extLst>
                <a:ext uri="{FF2B5EF4-FFF2-40B4-BE49-F238E27FC236}">
                  <a16:creationId xmlns:a16="http://schemas.microsoft.com/office/drawing/2014/main" id="{6D175EE2-ED8C-A749-916D-D500387FA758}"/>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2" name="Oval 11">
              <a:extLst>
                <a:ext uri="{FF2B5EF4-FFF2-40B4-BE49-F238E27FC236}">
                  <a16:creationId xmlns:a16="http://schemas.microsoft.com/office/drawing/2014/main" id="{41672700-1E5C-824D-9713-22759A6BAC59}"/>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3" name="Oval 12">
              <a:extLst>
                <a:ext uri="{FF2B5EF4-FFF2-40B4-BE49-F238E27FC236}">
                  <a16:creationId xmlns:a16="http://schemas.microsoft.com/office/drawing/2014/main" id="{9BE3A0AD-76BF-EC46-A87F-61A46A61380D}"/>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4" name="Oval 13">
              <a:extLst>
                <a:ext uri="{FF2B5EF4-FFF2-40B4-BE49-F238E27FC236}">
                  <a16:creationId xmlns:a16="http://schemas.microsoft.com/office/drawing/2014/main" id="{D1BCCB21-F322-2947-AE25-87BC9BC43B63}"/>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5" name="Oval 14">
              <a:extLst>
                <a:ext uri="{FF2B5EF4-FFF2-40B4-BE49-F238E27FC236}">
                  <a16:creationId xmlns:a16="http://schemas.microsoft.com/office/drawing/2014/main" id="{0423F005-6BB5-DD4C-8F77-9CE61DE73302}"/>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6" name="Oval 15">
              <a:extLst>
                <a:ext uri="{FF2B5EF4-FFF2-40B4-BE49-F238E27FC236}">
                  <a16:creationId xmlns:a16="http://schemas.microsoft.com/office/drawing/2014/main" id="{2AFF4064-7016-1146-BD9F-ACB6F32B2C3E}"/>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17" name="Straight Arrow Connector 16">
              <a:extLst>
                <a:ext uri="{FF2B5EF4-FFF2-40B4-BE49-F238E27FC236}">
                  <a16:creationId xmlns:a16="http://schemas.microsoft.com/office/drawing/2014/main" id="{6097B2A8-1AE9-FE4A-AF28-26036BC53BAF}"/>
                </a:ext>
              </a:extLst>
            </p:cNvPr>
            <p:cNvCxnSpPr>
              <a:stCxn id="15" idx="7"/>
              <a:endCxn id="8"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DBCBFE-F908-6D4B-BA79-3F685453C8F7}"/>
                </a:ext>
              </a:extLst>
            </p:cNvPr>
            <p:cNvCxnSpPr>
              <a:stCxn id="8" idx="6"/>
              <a:endCxn id="11"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F68ED-5C9D-0E4A-9FA4-3721C8A0649A}"/>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88863B-F054-3440-8D43-551BDC90C986}"/>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BF2E79-5A43-B140-AB48-74113B555AAD}"/>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98E42B-F85C-614A-9148-6DB692197004}"/>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D1B625-4873-C44F-BB17-EC915BD465B9}"/>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1511A4-8BD8-8740-845E-89BBF33458DB}"/>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864E-3091-B04C-9DAC-2A22DB8FDAB8}"/>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FCEE356-B77B-1B4C-87A7-CE0F78B21B51}"/>
                </a:ext>
              </a:extLst>
            </p:cNvPr>
            <p:cNvCxnSpPr>
              <a:stCxn id="10" idx="7"/>
              <a:endCxn id="8"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AC539C-CA4A-0446-8F56-6EF1AE51D927}"/>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21A4293-24F8-974A-BAE0-2C612C01071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29" name="Straight Arrow Connector 28">
              <a:extLst>
                <a:ext uri="{FF2B5EF4-FFF2-40B4-BE49-F238E27FC236}">
                  <a16:creationId xmlns:a16="http://schemas.microsoft.com/office/drawing/2014/main" id="{92A2EB11-CFE2-514A-B6FB-5F812EA111FB}"/>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E811442D-E3EC-0941-BA90-0F038C336EE0}"/>
              </a:ext>
            </a:extLst>
          </p:cNvPr>
          <p:cNvSpPr txBox="1"/>
          <p:nvPr/>
        </p:nvSpPr>
        <p:spPr>
          <a:xfrm>
            <a:off x="7592009" y="4851974"/>
            <a:ext cx="1037465"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grpSp>
        <p:nvGrpSpPr>
          <p:cNvPr id="31" name="Group 30">
            <a:extLst>
              <a:ext uri="{FF2B5EF4-FFF2-40B4-BE49-F238E27FC236}">
                <a16:creationId xmlns:a16="http://schemas.microsoft.com/office/drawing/2014/main" id="{14505714-AE7C-3049-ABEE-2B86BACBE0F4}"/>
              </a:ext>
            </a:extLst>
          </p:cNvPr>
          <p:cNvGrpSpPr/>
          <p:nvPr/>
        </p:nvGrpSpPr>
        <p:grpSpPr>
          <a:xfrm>
            <a:off x="2193662" y="3150317"/>
            <a:ext cx="1943100" cy="1391445"/>
            <a:chOff x="2624424" y="2551628"/>
            <a:chExt cx="1943100" cy="1391445"/>
          </a:xfrm>
        </p:grpSpPr>
        <p:sp>
          <p:nvSpPr>
            <p:cNvPr id="32" name="Oval 31">
              <a:extLst>
                <a:ext uri="{FF2B5EF4-FFF2-40B4-BE49-F238E27FC236}">
                  <a16:creationId xmlns:a16="http://schemas.microsoft.com/office/drawing/2014/main" id="{46879441-D564-244B-A8A5-20CA5F95F3E0}"/>
                </a:ext>
              </a:extLst>
            </p:cNvPr>
            <p:cNvSpPr/>
            <p:nvPr/>
          </p:nvSpPr>
          <p:spPr bwMode="auto">
            <a:xfrm>
              <a:off x="3419329" y="2551628"/>
              <a:ext cx="264968" cy="198778"/>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3" name="Oval 32">
              <a:extLst>
                <a:ext uri="{FF2B5EF4-FFF2-40B4-BE49-F238E27FC236}">
                  <a16:creationId xmlns:a16="http://schemas.microsoft.com/office/drawing/2014/main" id="{5E13D5B1-8A0F-1B45-893E-E7E4860DB32D}"/>
                </a:ext>
              </a:extLst>
            </p:cNvPr>
            <p:cNvSpPr/>
            <p:nvPr/>
          </p:nvSpPr>
          <p:spPr bwMode="auto">
            <a:xfrm>
              <a:off x="3066038" y="2949184"/>
              <a:ext cx="264968" cy="198778"/>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4" name="Oval 33">
              <a:extLst>
                <a:ext uri="{FF2B5EF4-FFF2-40B4-BE49-F238E27FC236}">
                  <a16:creationId xmlns:a16="http://schemas.microsoft.com/office/drawing/2014/main" id="{4BB21D5C-E38E-CD40-A801-0B3E1E021376}"/>
                </a:ext>
              </a:extLst>
            </p:cNvPr>
            <p:cNvSpPr/>
            <p:nvPr/>
          </p:nvSpPr>
          <p:spPr bwMode="auto">
            <a:xfrm>
              <a:off x="3419329" y="3280480"/>
              <a:ext cx="264968" cy="198778"/>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5" name="Oval 34">
              <a:extLst>
                <a:ext uri="{FF2B5EF4-FFF2-40B4-BE49-F238E27FC236}">
                  <a16:creationId xmlns:a16="http://schemas.microsoft.com/office/drawing/2014/main" id="{737DADA9-FE68-2043-B808-2C7509478312}"/>
                </a:ext>
              </a:extLst>
            </p:cNvPr>
            <p:cNvSpPr/>
            <p:nvPr/>
          </p:nvSpPr>
          <p:spPr bwMode="auto">
            <a:xfrm>
              <a:off x="4037588" y="2750406"/>
              <a:ext cx="264968" cy="198778"/>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6" name="Oval 35">
              <a:extLst>
                <a:ext uri="{FF2B5EF4-FFF2-40B4-BE49-F238E27FC236}">
                  <a16:creationId xmlns:a16="http://schemas.microsoft.com/office/drawing/2014/main" id="{FC0DF5C6-5192-E640-BBD5-C54470F3E280}"/>
                </a:ext>
              </a:extLst>
            </p:cNvPr>
            <p:cNvSpPr/>
            <p:nvPr/>
          </p:nvSpPr>
          <p:spPr bwMode="auto">
            <a:xfrm>
              <a:off x="3949265" y="3147962"/>
              <a:ext cx="264968" cy="198778"/>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7" name="Oval 36">
              <a:extLst>
                <a:ext uri="{FF2B5EF4-FFF2-40B4-BE49-F238E27FC236}">
                  <a16:creationId xmlns:a16="http://schemas.microsoft.com/office/drawing/2014/main" id="{4872B3E5-E1D0-AD4B-94DD-E16D07C75F24}"/>
                </a:ext>
              </a:extLst>
            </p:cNvPr>
            <p:cNvSpPr/>
            <p:nvPr/>
          </p:nvSpPr>
          <p:spPr bwMode="auto">
            <a:xfrm>
              <a:off x="2712747" y="3412999"/>
              <a:ext cx="264968" cy="198778"/>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8" name="Oval 37">
              <a:extLst>
                <a:ext uri="{FF2B5EF4-FFF2-40B4-BE49-F238E27FC236}">
                  <a16:creationId xmlns:a16="http://schemas.microsoft.com/office/drawing/2014/main" id="{D099AEC7-3DF1-F94F-83B2-A8DCFC728654}"/>
                </a:ext>
              </a:extLst>
            </p:cNvPr>
            <p:cNvSpPr/>
            <p:nvPr/>
          </p:nvSpPr>
          <p:spPr bwMode="auto">
            <a:xfrm>
              <a:off x="3684297" y="3611777"/>
              <a:ext cx="264968" cy="198778"/>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9" name="Oval 38">
              <a:extLst>
                <a:ext uri="{FF2B5EF4-FFF2-40B4-BE49-F238E27FC236}">
                  <a16:creationId xmlns:a16="http://schemas.microsoft.com/office/drawing/2014/main" id="{78DB4062-E6FF-C641-81C1-25F4C4A03828}"/>
                </a:ext>
              </a:extLst>
            </p:cNvPr>
            <p:cNvSpPr/>
            <p:nvPr/>
          </p:nvSpPr>
          <p:spPr bwMode="auto">
            <a:xfrm>
              <a:off x="2624424" y="2816665"/>
              <a:ext cx="264968" cy="198778"/>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0" name="Oval 39">
              <a:extLst>
                <a:ext uri="{FF2B5EF4-FFF2-40B4-BE49-F238E27FC236}">
                  <a16:creationId xmlns:a16="http://schemas.microsoft.com/office/drawing/2014/main" id="{C46CD839-70CE-C74B-9293-68C5898728F8}"/>
                </a:ext>
              </a:extLst>
            </p:cNvPr>
            <p:cNvSpPr/>
            <p:nvPr/>
          </p:nvSpPr>
          <p:spPr bwMode="auto">
            <a:xfrm>
              <a:off x="4302556" y="3479258"/>
              <a:ext cx="264968" cy="198778"/>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1" name="Oval 40">
              <a:extLst>
                <a:ext uri="{FF2B5EF4-FFF2-40B4-BE49-F238E27FC236}">
                  <a16:creationId xmlns:a16="http://schemas.microsoft.com/office/drawing/2014/main" id="{C1F9408A-A292-144B-BCCA-F9810D18F4F7}"/>
                </a:ext>
              </a:extLst>
            </p:cNvPr>
            <p:cNvSpPr/>
            <p:nvPr/>
          </p:nvSpPr>
          <p:spPr bwMode="auto">
            <a:xfrm>
              <a:off x="3154360" y="3744295"/>
              <a:ext cx="264968" cy="198778"/>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grpSp>
      <p:sp>
        <p:nvSpPr>
          <p:cNvPr id="42" name="TextBox 41">
            <a:extLst>
              <a:ext uri="{FF2B5EF4-FFF2-40B4-BE49-F238E27FC236}">
                <a16:creationId xmlns:a16="http://schemas.microsoft.com/office/drawing/2014/main" id="{DFAB5D80-85A4-5C46-9747-81491FFAB3B1}"/>
              </a:ext>
            </a:extLst>
          </p:cNvPr>
          <p:cNvSpPr txBox="1"/>
          <p:nvPr/>
        </p:nvSpPr>
        <p:spPr>
          <a:xfrm>
            <a:off x="2850473" y="4851973"/>
            <a:ext cx="397866"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sp>
        <p:nvSpPr>
          <p:cNvPr id="43" name="TextBox 42">
            <a:extLst>
              <a:ext uri="{FF2B5EF4-FFF2-40B4-BE49-F238E27FC236}">
                <a16:creationId xmlns:a16="http://schemas.microsoft.com/office/drawing/2014/main" id="{EA59D2C6-A7B8-6F41-A76D-57D67B1B8FA3}"/>
              </a:ext>
            </a:extLst>
          </p:cNvPr>
          <p:cNvSpPr txBox="1"/>
          <p:nvPr/>
        </p:nvSpPr>
        <p:spPr>
          <a:xfrm>
            <a:off x="2302438" y="5627629"/>
            <a:ext cx="1370440"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Lower Value</a:t>
            </a:r>
          </a:p>
        </p:txBody>
      </p:sp>
      <p:sp>
        <p:nvSpPr>
          <p:cNvPr id="44" name="TextBox 43">
            <a:extLst>
              <a:ext uri="{FF2B5EF4-FFF2-40B4-BE49-F238E27FC236}">
                <a16:creationId xmlns:a16="http://schemas.microsoft.com/office/drawing/2014/main" id="{22EF4592-94DD-C245-A2B3-C3105BD2139E}"/>
              </a:ext>
            </a:extLst>
          </p:cNvPr>
          <p:cNvSpPr txBox="1"/>
          <p:nvPr/>
        </p:nvSpPr>
        <p:spPr>
          <a:xfrm>
            <a:off x="7414973" y="5627629"/>
            <a:ext cx="1416926"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Higher Value</a:t>
            </a:r>
          </a:p>
        </p:txBody>
      </p:sp>
      <p:sp>
        <p:nvSpPr>
          <p:cNvPr id="83" name="TextBox 82">
            <a:extLst>
              <a:ext uri="{FF2B5EF4-FFF2-40B4-BE49-F238E27FC236}">
                <a16:creationId xmlns:a16="http://schemas.microsoft.com/office/drawing/2014/main" id="{52470ACC-1CF7-0D47-9C73-DDF2530E5B08}"/>
              </a:ext>
            </a:extLst>
          </p:cNvPr>
          <p:cNvSpPr txBox="1"/>
          <p:nvPr/>
        </p:nvSpPr>
        <p:spPr>
          <a:xfrm>
            <a:off x="4004278" y="4581806"/>
            <a:ext cx="2829299" cy="830997"/>
          </a:xfrm>
          <a:prstGeom prst="rect">
            <a:avLst/>
          </a:prstGeom>
          <a:noFill/>
        </p:spPr>
        <p:txBody>
          <a:bodyPr wrap="square" rtlCol="0">
            <a:spAutoFit/>
          </a:bodyPr>
          <a:lstStyle/>
          <a:p>
            <a:pPr algn="ctr"/>
            <a:r>
              <a:rPr lang="en-US" sz="2400" b="1" dirty="0">
                <a:solidFill>
                  <a:schemeClr val="accent1"/>
                </a:solidFill>
              </a:rPr>
              <a:t>How much value?</a:t>
            </a:r>
          </a:p>
          <a:p>
            <a:pPr algn="ctr"/>
            <a:r>
              <a:rPr lang="en-US" sz="2400" b="1" dirty="0">
                <a:solidFill>
                  <a:schemeClr val="accent1"/>
                </a:solidFill>
              </a:rPr>
              <a:t>At what cost?</a:t>
            </a:r>
          </a:p>
        </p:txBody>
      </p:sp>
    </p:spTree>
    <p:extLst>
      <p:ext uri="{BB962C8B-B14F-4D97-AF65-F5344CB8AC3E}">
        <p14:creationId xmlns:p14="http://schemas.microsoft.com/office/powerpoint/2010/main" val="2466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A6-1D8C-F747-88DC-F65BE06F18D4}"/>
              </a:ext>
            </a:extLst>
          </p:cNvPr>
          <p:cNvSpPr>
            <a:spLocks noGrp="1"/>
          </p:cNvSpPr>
          <p:nvPr>
            <p:ph type="title"/>
          </p:nvPr>
        </p:nvSpPr>
        <p:spPr/>
        <p:txBody>
          <a:bodyPr>
            <a:normAutofit fontScale="90000"/>
          </a:bodyPr>
          <a:lstStyle/>
          <a:p>
            <a:r>
              <a:rPr lang="en-US"/>
              <a:t>Goal: Objective Weighing of Pros and Cons</a:t>
            </a:r>
          </a:p>
        </p:txBody>
      </p:sp>
      <p:sp>
        <p:nvSpPr>
          <p:cNvPr id="3" name="Content Placeholder 2">
            <a:extLst>
              <a:ext uri="{FF2B5EF4-FFF2-40B4-BE49-F238E27FC236}">
                <a16:creationId xmlns:a16="http://schemas.microsoft.com/office/drawing/2014/main" id="{2A20C36B-1675-FF4F-8C33-C856C4794711}"/>
              </a:ext>
            </a:extLst>
          </p:cNvPr>
          <p:cNvSpPr>
            <a:spLocks noGrp="1"/>
          </p:cNvSpPr>
          <p:nvPr>
            <p:ph idx="1"/>
          </p:nvPr>
        </p:nvSpPr>
        <p:spPr>
          <a:xfrm>
            <a:off x="597271" y="4836780"/>
            <a:ext cx="8013329" cy="1633500"/>
          </a:xfrm>
        </p:spPr>
        <p:txBody>
          <a:bodyPr vert="horz" lIns="0" tIns="0" rIns="0" bIns="0" rtlCol="0" anchor="t">
            <a:noAutofit/>
          </a:bodyPr>
          <a:lstStyle/>
          <a:p>
            <a:pPr marL="0" indent="-342900">
              <a:lnSpc>
                <a:spcPct val="100000"/>
              </a:lnSpc>
              <a:spcBef>
                <a:spcPts val="0"/>
              </a:spcBef>
              <a:spcAft>
                <a:spcPts val="400"/>
              </a:spcAft>
              <a:buFont typeface="Arial" panose="020B0604020202020204" pitchFamily="34" charset="0"/>
              <a:buChar char="•"/>
            </a:pPr>
            <a:r>
              <a:rPr lang="en-US" sz="1800" dirty="0"/>
              <a:t>We are starting to learn the benefits of connected data: Customer 360</a:t>
            </a:r>
          </a:p>
          <a:p>
            <a:pPr marL="0" indent="-342900">
              <a:lnSpc>
                <a:spcPct val="100000"/>
              </a:lnSpc>
              <a:spcBef>
                <a:spcPts val="0"/>
              </a:spcBef>
              <a:spcAft>
                <a:spcPts val="400"/>
              </a:spcAft>
              <a:buFont typeface="Arial" panose="020B0604020202020204" pitchFamily="34" charset="0"/>
              <a:buChar char="•"/>
            </a:pPr>
            <a:r>
              <a:rPr lang="en-US" sz="1800" dirty="0"/>
              <a:t>It takes time and effort to create high-quality connected data</a:t>
            </a:r>
          </a:p>
          <a:p>
            <a:pPr marL="0" indent="-342900">
              <a:lnSpc>
                <a:spcPct val="100000"/>
              </a:lnSpc>
              <a:spcBef>
                <a:spcPts val="0"/>
              </a:spcBef>
              <a:spcAft>
                <a:spcPts val="400"/>
              </a:spcAft>
              <a:buFont typeface="Arial" panose="020B0604020202020204" pitchFamily="34" charset="0"/>
              <a:buChar char="•"/>
            </a:pPr>
            <a:r>
              <a:rPr lang="en-US" sz="1800" dirty="0"/>
              <a:t>Can we objectively measure each of the pros and cons?</a:t>
            </a:r>
          </a:p>
          <a:p>
            <a:pPr marL="0" indent="-342900">
              <a:lnSpc>
                <a:spcPct val="100000"/>
              </a:lnSpc>
              <a:spcBef>
                <a:spcPts val="0"/>
              </a:spcBef>
              <a:spcAft>
                <a:spcPts val="400"/>
              </a:spcAft>
              <a:buFont typeface="Arial" panose="020B0604020202020204" pitchFamily="34" charset="0"/>
              <a:buChar char="•"/>
            </a:pPr>
            <a:r>
              <a:rPr lang="en-US" sz="1800" b="1" dirty="0"/>
              <a:t>What is the value of “new insights?”</a:t>
            </a:r>
          </a:p>
          <a:p>
            <a:pPr marL="0" indent="-342900">
              <a:lnSpc>
                <a:spcPct val="100000"/>
              </a:lnSpc>
              <a:spcBef>
                <a:spcPts val="0"/>
              </a:spcBef>
              <a:spcAft>
                <a:spcPts val="400"/>
              </a:spcAft>
              <a:buFont typeface="Arial" panose="020B0604020202020204" pitchFamily="34" charset="0"/>
              <a:buChar char="•"/>
            </a:pPr>
            <a:r>
              <a:rPr lang="en-US" sz="1800" dirty="0">
                <a:cs typeface="Arial" panose="020B0604020202020204"/>
              </a:rPr>
              <a:t>How is our decision making driven by what is easy to measure?</a:t>
            </a:r>
          </a:p>
        </p:txBody>
      </p:sp>
      <p:sp>
        <p:nvSpPr>
          <p:cNvPr id="5" name="Slide Number Placeholder 4">
            <a:extLst>
              <a:ext uri="{FF2B5EF4-FFF2-40B4-BE49-F238E27FC236}">
                <a16:creationId xmlns:a16="http://schemas.microsoft.com/office/drawing/2014/main" id="{945C059A-A72C-AB4B-8F3A-15852086BAD8}"/>
              </a:ext>
            </a:extLst>
          </p:cNvPr>
          <p:cNvSpPr>
            <a:spLocks noGrp="1"/>
          </p:cNvSpPr>
          <p:nvPr>
            <p:ph type="sldNum" sz="quarter" idx="12"/>
          </p:nvPr>
        </p:nvSpPr>
        <p:spPr/>
        <p:txBody>
          <a:bodyPr/>
          <a:lstStyle/>
          <a:p>
            <a:fld id="{3310D8EA-3107-4873-B9AB-DD7D3E79053A}" type="slidenum">
              <a:rPr lang="en-US" smtClean="0"/>
              <a:t>35</a:t>
            </a:fld>
            <a:endParaRPr lang="en-US"/>
          </a:p>
        </p:txBody>
      </p:sp>
      <p:sp>
        <p:nvSpPr>
          <p:cNvPr id="6" name="Right Brace 5">
            <a:extLst>
              <a:ext uri="{FF2B5EF4-FFF2-40B4-BE49-F238E27FC236}">
                <a16:creationId xmlns:a16="http://schemas.microsoft.com/office/drawing/2014/main" id="{539AF7E0-05DA-E046-9D65-DE4A2835D537}"/>
              </a:ext>
            </a:extLst>
          </p:cNvPr>
          <p:cNvSpPr/>
          <p:nvPr/>
        </p:nvSpPr>
        <p:spPr>
          <a:xfrm>
            <a:off x="9404973" y="1354237"/>
            <a:ext cx="383060" cy="145615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FBD570-0676-214F-BC79-508469DA61CE}"/>
              </a:ext>
            </a:extLst>
          </p:cNvPr>
          <p:cNvSpPr txBox="1"/>
          <p:nvPr/>
        </p:nvSpPr>
        <p:spPr>
          <a:xfrm>
            <a:off x="9868313" y="1889563"/>
            <a:ext cx="1915909" cy="413011"/>
          </a:xfrm>
          <a:prstGeom prst="rect">
            <a:avLst/>
          </a:prstGeom>
          <a:noFill/>
        </p:spPr>
        <p:txBody>
          <a:bodyPr wrap="none" rtlCol="0">
            <a:spAutoFit/>
          </a:bodyPr>
          <a:lstStyle/>
          <a:p>
            <a:r>
              <a:rPr lang="en-US"/>
              <a:t>Easy to measure</a:t>
            </a:r>
          </a:p>
        </p:txBody>
      </p:sp>
      <p:grpSp>
        <p:nvGrpSpPr>
          <p:cNvPr id="46" name="Group 45">
            <a:extLst>
              <a:ext uri="{FF2B5EF4-FFF2-40B4-BE49-F238E27FC236}">
                <a16:creationId xmlns:a16="http://schemas.microsoft.com/office/drawing/2014/main" id="{7F402726-17E2-EB42-ACEC-3406874060AF}"/>
              </a:ext>
            </a:extLst>
          </p:cNvPr>
          <p:cNvGrpSpPr/>
          <p:nvPr/>
        </p:nvGrpSpPr>
        <p:grpSpPr>
          <a:xfrm>
            <a:off x="2755900" y="1376176"/>
            <a:ext cx="6680200" cy="3368330"/>
            <a:chOff x="2682793" y="1389421"/>
            <a:chExt cx="6680200" cy="3368330"/>
          </a:xfrm>
        </p:grpSpPr>
        <p:pic>
          <p:nvPicPr>
            <p:cNvPr id="41" name="Picture 40">
              <a:extLst>
                <a:ext uri="{FF2B5EF4-FFF2-40B4-BE49-F238E27FC236}">
                  <a16:creationId xmlns:a16="http://schemas.microsoft.com/office/drawing/2014/main" id="{49C50A8D-80E2-5546-ACFF-9C41C032E2E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682793" y="2840051"/>
              <a:ext cx="6680200" cy="1917700"/>
            </a:xfrm>
            <a:prstGeom prst="rect">
              <a:avLst/>
            </a:prstGeom>
          </p:spPr>
        </p:pic>
        <p:sp>
          <p:nvSpPr>
            <p:cNvPr id="32" name="Rectangle 31">
              <a:extLst>
                <a:ext uri="{FF2B5EF4-FFF2-40B4-BE49-F238E27FC236}">
                  <a16:creationId xmlns:a16="http://schemas.microsoft.com/office/drawing/2014/main" id="{D76C133A-1FEB-DD49-B800-5F4B04276896}"/>
                </a:ext>
              </a:extLst>
            </p:cNvPr>
            <p:cNvSpPr/>
            <p:nvPr/>
          </p:nvSpPr>
          <p:spPr>
            <a:xfrm>
              <a:off x="2897902" y="2988894"/>
              <a:ext cx="1908999" cy="482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Member Journey</a:t>
              </a:r>
            </a:p>
          </p:txBody>
        </p:sp>
        <p:sp>
          <p:nvSpPr>
            <p:cNvPr id="35" name="Rectangle 34">
              <a:extLst>
                <a:ext uri="{FF2B5EF4-FFF2-40B4-BE49-F238E27FC236}">
                  <a16:creationId xmlns:a16="http://schemas.microsoft.com/office/drawing/2014/main" id="{EA2748ED-DBE0-1E44-B9F9-66C7EA7D16E4}"/>
                </a:ext>
              </a:extLst>
            </p:cNvPr>
            <p:cNvSpPr/>
            <p:nvPr/>
          </p:nvSpPr>
          <p:spPr>
            <a:xfrm>
              <a:off x="2897903" y="2443083"/>
              <a:ext cx="1908999" cy="545811"/>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Data Science</a:t>
              </a:r>
            </a:p>
            <a:p>
              <a:pPr algn="ctr"/>
              <a:r>
                <a:rPr lang="en-US" sz="1400"/>
                <a:t>Productivity</a:t>
              </a:r>
            </a:p>
          </p:txBody>
        </p:sp>
        <p:sp>
          <p:nvSpPr>
            <p:cNvPr id="36" name="Rectangle 35">
              <a:extLst>
                <a:ext uri="{FF2B5EF4-FFF2-40B4-BE49-F238E27FC236}">
                  <a16:creationId xmlns:a16="http://schemas.microsoft.com/office/drawing/2014/main" id="{1E50CF46-14F1-A44C-8F29-48DE96901A18}"/>
                </a:ext>
              </a:extLst>
            </p:cNvPr>
            <p:cNvSpPr/>
            <p:nvPr/>
          </p:nvSpPr>
          <p:spPr>
            <a:xfrm>
              <a:off x="2897902" y="1960192"/>
              <a:ext cx="1909000" cy="488504"/>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New Insights</a:t>
              </a:r>
            </a:p>
          </p:txBody>
        </p:sp>
        <p:sp>
          <p:nvSpPr>
            <p:cNvPr id="43" name="Rectangle 42">
              <a:extLst>
                <a:ext uri="{FF2B5EF4-FFF2-40B4-BE49-F238E27FC236}">
                  <a16:creationId xmlns:a16="http://schemas.microsoft.com/office/drawing/2014/main" id="{BDBE3028-4C89-9A41-8949-D80B4471FFF4}"/>
                </a:ext>
              </a:extLst>
            </p:cNvPr>
            <p:cNvSpPr/>
            <p:nvPr/>
          </p:nvSpPr>
          <p:spPr>
            <a:xfrm>
              <a:off x="7192110" y="2352286"/>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CDC Cost</a:t>
              </a:r>
            </a:p>
          </p:txBody>
        </p:sp>
        <p:sp>
          <p:nvSpPr>
            <p:cNvPr id="44" name="Rectangle 43">
              <a:extLst>
                <a:ext uri="{FF2B5EF4-FFF2-40B4-BE49-F238E27FC236}">
                  <a16:creationId xmlns:a16="http://schemas.microsoft.com/office/drawing/2014/main" id="{B6C10B50-AB61-0E4B-97E4-E6942A7D474B}"/>
                </a:ext>
              </a:extLst>
            </p:cNvPr>
            <p:cNvSpPr/>
            <p:nvPr/>
          </p:nvSpPr>
          <p:spPr>
            <a:xfrm>
              <a:off x="7192110" y="1870965"/>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Kafka  Streaming Cost</a:t>
              </a:r>
            </a:p>
          </p:txBody>
        </p:sp>
        <p:sp>
          <p:nvSpPr>
            <p:cNvPr id="45" name="Rectangle 44">
              <a:extLst>
                <a:ext uri="{FF2B5EF4-FFF2-40B4-BE49-F238E27FC236}">
                  <a16:creationId xmlns:a16="http://schemas.microsoft.com/office/drawing/2014/main" id="{2E8B949C-0E39-C24B-80E1-83C15B771353}"/>
                </a:ext>
              </a:extLst>
            </p:cNvPr>
            <p:cNvSpPr/>
            <p:nvPr/>
          </p:nvSpPr>
          <p:spPr>
            <a:xfrm>
              <a:off x="7192110" y="1389421"/>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Graph Cost</a:t>
              </a:r>
            </a:p>
          </p:txBody>
        </p:sp>
        <p:sp>
          <p:nvSpPr>
            <p:cNvPr id="47" name="Rectangle 46">
              <a:extLst>
                <a:ext uri="{FF2B5EF4-FFF2-40B4-BE49-F238E27FC236}">
                  <a16:creationId xmlns:a16="http://schemas.microsoft.com/office/drawing/2014/main" id="{FE6DCA0D-62D5-6E45-8A91-1F6A546D3653}"/>
                </a:ext>
              </a:extLst>
            </p:cNvPr>
            <p:cNvSpPr/>
            <p:nvPr/>
          </p:nvSpPr>
          <p:spPr>
            <a:xfrm>
              <a:off x="2944202" y="356409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Pros</a:t>
              </a:r>
            </a:p>
          </p:txBody>
        </p:sp>
        <p:sp>
          <p:nvSpPr>
            <p:cNvPr id="48" name="Rectangle 47">
              <a:extLst>
                <a:ext uri="{FF2B5EF4-FFF2-40B4-BE49-F238E27FC236}">
                  <a16:creationId xmlns:a16="http://schemas.microsoft.com/office/drawing/2014/main" id="{D2C6AA75-3383-5341-A3A1-241D06674A68}"/>
                </a:ext>
              </a:extLst>
            </p:cNvPr>
            <p:cNvSpPr/>
            <p:nvPr/>
          </p:nvSpPr>
          <p:spPr>
            <a:xfrm>
              <a:off x="7241882" y="293417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Cons</a:t>
              </a:r>
            </a:p>
          </p:txBody>
        </p:sp>
      </p:grpSp>
      <p:sp>
        <p:nvSpPr>
          <p:cNvPr id="10" name="TextBox 9">
            <a:extLst>
              <a:ext uri="{FF2B5EF4-FFF2-40B4-BE49-F238E27FC236}">
                <a16:creationId xmlns:a16="http://schemas.microsoft.com/office/drawing/2014/main" id="{C3DCFC7B-AFA7-C244-A430-8F49A3194046}"/>
              </a:ext>
            </a:extLst>
          </p:cNvPr>
          <p:cNvSpPr txBox="1"/>
          <p:nvPr/>
        </p:nvSpPr>
        <p:spPr>
          <a:xfrm>
            <a:off x="484891" y="2245172"/>
            <a:ext cx="1903085" cy="369332"/>
          </a:xfrm>
          <a:prstGeom prst="rect">
            <a:avLst/>
          </a:prstGeom>
          <a:noFill/>
        </p:spPr>
        <p:txBody>
          <a:bodyPr wrap="none" rtlCol="0">
            <a:spAutoFit/>
          </a:bodyPr>
          <a:lstStyle/>
          <a:p>
            <a:r>
              <a:rPr lang="en-US" dirty="0"/>
              <a:t>Hard to measure</a:t>
            </a:r>
          </a:p>
        </p:txBody>
      </p:sp>
      <p:sp>
        <p:nvSpPr>
          <p:cNvPr id="49" name="Right Brace 48">
            <a:extLst>
              <a:ext uri="{FF2B5EF4-FFF2-40B4-BE49-F238E27FC236}">
                <a16:creationId xmlns:a16="http://schemas.microsoft.com/office/drawing/2014/main" id="{4BAC81C1-39C4-6149-8D20-ED274EBDAA26}"/>
              </a:ext>
            </a:extLst>
          </p:cNvPr>
          <p:cNvSpPr/>
          <p:nvPr/>
        </p:nvSpPr>
        <p:spPr>
          <a:xfrm rot="10800000">
            <a:off x="2468257" y="1967175"/>
            <a:ext cx="381794" cy="100847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978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36</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4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37</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38</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E5D-68EC-8F49-9976-FC9BC64D26BE}"/>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F5E42963-4C65-7043-8DE0-8795980622C9}"/>
              </a:ext>
            </a:extLst>
          </p:cNvPr>
          <p:cNvSpPr>
            <a:spLocks noGrp="1"/>
          </p:cNvSpPr>
          <p:nvPr>
            <p:ph idx="1"/>
          </p:nvPr>
        </p:nvSpPr>
        <p:spPr>
          <a:xfrm>
            <a:off x="725557" y="5565268"/>
            <a:ext cx="10628243" cy="611695"/>
          </a:xfrm>
        </p:spPr>
        <p:txBody>
          <a:bodyPr/>
          <a:lstStyle/>
          <a:p>
            <a:endParaRPr lang="en-US" dirty="0"/>
          </a:p>
        </p:txBody>
      </p:sp>
      <p:sp>
        <p:nvSpPr>
          <p:cNvPr id="4" name="Slide Number Placeholder 3">
            <a:extLst>
              <a:ext uri="{FF2B5EF4-FFF2-40B4-BE49-F238E27FC236}">
                <a16:creationId xmlns:a16="http://schemas.microsoft.com/office/drawing/2014/main" id="{BB08EAB0-C4EA-9541-BF8F-611BC96A531F}"/>
              </a:ext>
            </a:extLst>
          </p:cNvPr>
          <p:cNvSpPr>
            <a:spLocks noGrp="1"/>
          </p:cNvSpPr>
          <p:nvPr>
            <p:ph type="sldNum" sz="quarter" idx="12"/>
          </p:nvPr>
        </p:nvSpPr>
        <p:spPr/>
        <p:txBody>
          <a:bodyPr/>
          <a:lstStyle/>
          <a:p>
            <a:fld id="{7269E411-7D29-FF41-8363-58C7F0B695CE}" type="slidenum">
              <a:rPr lang="en-US" smtClean="0"/>
              <a:t>39</a:t>
            </a:fld>
            <a:endParaRPr lang="en-US"/>
          </a:p>
        </p:txBody>
      </p:sp>
      <p:sp>
        <p:nvSpPr>
          <p:cNvPr id="5" name="Oval 4">
            <a:extLst>
              <a:ext uri="{FF2B5EF4-FFF2-40B4-BE49-F238E27FC236}">
                <a16:creationId xmlns:a16="http://schemas.microsoft.com/office/drawing/2014/main" id="{4E3565F4-5BF4-354A-B8EE-010FDE454B0C}"/>
              </a:ext>
            </a:extLst>
          </p:cNvPr>
          <p:cNvSpPr/>
          <p:nvPr/>
        </p:nvSpPr>
        <p:spPr>
          <a:xfrm>
            <a:off x="4261199" y="3120434"/>
            <a:ext cx="1675438"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Grass in</a:t>
            </a:r>
          </a:p>
          <a:p>
            <a:pPr algn="ctr"/>
            <a:r>
              <a:rPr lang="en-US" dirty="0"/>
              <a:t>Commons</a:t>
            </a:r>
          </a:p>
        </p:txBody>
      </p:sp>
      <p:sp>
        <p:nvSpPr>
          <p:cNvPr id="6" name="Oval 5">
            <a:extLst>
              <a:ext uri="{FF2B5EF4-FFF2-40B4-BE49-F238E27FC236}">
                <a16:creationId xmlns:a16="http://schemas.microsoft.com/office/drawing/2014/main" id="{580711F3-D344-654B-A49F-07632DC62931}"/>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7" name="TextBox 6">
            <a:extLst>
              <a:ext uri="{FF2B5EF4-FFF2-40B4-BE49-F238E27FC236}">
                <a16:creationId xmlns:a16="http://schemas.microsoft.com/office/drawing/2014/main" id="{7ED850DB-8DC7-FC4F-BAB7-FA444E9DE251}"/>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8" name="Oval 7">
            <a:extLst>
              <a:ext uri="{FF2B5EF4-FFF2-40B4-BE49-F238E27FC236}">
                <a16:creationId xmlns:a16="http://schemas.microsoft.com/office/drawing/2014/main" id="{41AACE8C-7AED-8A40-8743-B8DE6BE3DC05}"/>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 </a:t>
            </a:r>
            <a:r>
              <a:rPr lang="en-US" dirty="0" err="1"/>
              <a:t>Grazong</a:t>
            </a:r>
            <a:endParaRPr lang="en-US" dirty="0"/>
          </a:p>
        </p:txBody>
      </p:sp>
      <p:cxnSp>
        <p:nvCxnSpPr>
          <p:cNvPr id="9" name="Curved Connector 8">
            <a:extLst>
              <a:ext uri="{FF2B5EF4-FFF2-40B4-BE49-F238E27FC236}">
                <a16:creationId xmlns:a16="http://schemas.microsoft.com/office/drawing/2014/main" id="{CB7322CA-C761-FF48-8C2F-82B77D6347BD}"/>
              </a:ext>
            </a:extLst>
          </p:cNvPr>
          <p:cNvCxnSpPr>
            <a:cxnSpLocks/>
            <a:stCxn id="8" idx="2"/>
            <a:endCxn id="5" idx="3"/>
          </p:cNvCxnSpPr>
          <p:nvPr/>
        </p:nvCxnSpPr>
        <p:spPr>
          <a:xfrm rot="10800000">
            <a:off x="4506562" y="3705801"/>
            <a:ext cx="87499" cy="128961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84E8B8-B497-2644-B4E8-77D538710A8C}"/>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11" name="Oval 10">
            <a:extLst>
              <a:ext uri="{FF2B5EF4-FFF2-40B4-BE49-F238E27FC236}">
                <a16:creationId xmlns:a16="http://schemas.microsoft.com/office/drawing/2014/main" id="{F9076D61-CC83-F34E-8FFC-E9272BFEF06B}"/>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12" name="Curved Connector 11">
            <a:extLst>
              <a:ext uri="{FF2B5EF4-FFF2-40B4-BE49-F238E27FC236}">
                <a16:creationId xmlns:a16="http://schemas.microsoft.com/office/drawing/2014/main" id="{B94D443D-C114-C54B-AFD5-1384C59846EA}"/>
              </a:ext>
            </a:extLst>
          </p:cNvPr>
          <p:cNvCxnSpPr>
            <a:cxnSpLocks/>
            <a:stCxn id="5" idx="6"/>
            <a:endCxn id="11"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DB0CA105-1A62-734A-9479-321877063C12}"/>
              </a:ext>
            </a:extLst>
          </p:cNvPr>
          <p:cNvCxnSpPr>
            <a:cxnSpLocks/>
            <a:stCxn id="11" idx="1"/>
            <a:endCxn id="6"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AF83A7-E7FA-9748-AD0B-19653F5849AB}"/>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15" name="Oval 14">
            <a:extLst>
              <a:ext uri="{FF2B5EF4-FFF2-40B4-BE49-F238E27FC236}">
                <a16:creationId xmlns:a16="http://schemas.microsoft.com/office/drawing/2014/main" id="{ED1E8560-A3DE-3144-BF0E-AE107600433F}"/>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Overgra</a:t>
            </a:r>
            <a:endParaRPr lang="en-US" dirty="0"/>
          </a:p>
        </p:txBody>
      </p:sp>
      <p:cxnSp>
        <p:nvCxnSpPr>
          <p:cNvPr id="16" name="Curved Connector 15">
            <a:extLst>
              <a:ext uri="{FF2B5EF4-FFF2-40B4-BE49-F238E27FC236}">
                <a16:creationId xmlns:a16="http://schemas.microsoft.com/office/drawing/2014/main" id="{DC6ABC2E-F0FD-B447-8E2B-D64A3EE7524F}"/>
              </a:ext>
            </a:extLst>
          </p:cNvPr>
          <p:cNvCxnSpPr>
            <a:cxnSpLocks/>
            <a:stCxn id="5" idx="6"/>
            <a:endCxn id="1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89A752A-6F25-6D48-8F60-97026D272FEA}"/>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18" name="Curved Connector 17">
            <a:extLst>
              <a:ext uri="{FF2B5EF4-FFF2-40B4-BE49-F238E27FC236}">
                <a16:creationId xmlns:a16="http://schemas.microsoft.com/office/drawing/2014/main" id="{DA4475D3-DFD4-4445-BC5E-FC760785F4A9}"/>
              </a:ext>
            </a:extLst>
          </p:cNvPr>
          <p:cNvCxnSpPr>
            <a:cxnSpLocks/>
            <a:stCxn id="15" idx="3"/>
            <a:endCxn id="8"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121D6E45-6263-C54D-A975-A993DFCA2226}"/>
              </a:ext>
            </a:extLst>
          </p:cNvPr>
          <p:cNvCxnSpPr>
            <a:cxnSpLocks/>
            <a:stCxn id="6" idx="2"/>
            <a:endCxn id="5" idx="1"/>
          </p:cNvCxnSpPr>
          <p:nvPr/>
        </p:nvCxnSpPr>
        <p:spPr>
          <a:xfrm rot="10800000" flipV="1">
            <a:off x="4506562" y="2009727"/>
            <a:ext cx="87497" cy="12111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ross 19">
            <a:extLst>
              <a:ext uri="{FF2B5EF4-FFF2-40B4-BE49-F238E27FC236}">
                <a16:creationId xmlns:a16="http://schemas.microsoft.com/office/drawing/2014/main" id="{4731A113-FAB3-D74A-B691-363D08B8AAE8}"/>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0B16BA8-2C7D-3A4C-92C0-0063AEA856D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1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40</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41</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42</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43</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p:txBody>
          <a:bodyPr/>
          <a:lstStyle/>
          <a:p>
            <a:r>
              <a:rPr lang="en-US" dirty="0"/>
              <a:t>Unintended consequences</a:t>
            </a:r>
          </a:p>
          <a:p>
            <a:r>
              <a:rPr lang="en-US" dirty="0"/>
              <a:t>Local optimization</a:t>
            </a:r>
          </a:p>
          <a:p>
            <a:r>
              <a:rPr lang="en-US" dirty="0"/>
              <a:t>Optimization to early</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44</a:t>
            </a:fld>
            <a:endParaRPr lang="en-US"/>
          </a:p>
        </p:txBody>
      </p:sp>
    </p:spTree>
    <p:extLst>
      <p:ext uri="{BB962C8B-B14F-4D97-AF65-F5344CB8AC3E}">
        <p14:creationId xmlns:p14="http://schemas.microsoft.com/office/powerpoint/2010/main" val="144799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07" y="273163"/>
            <a:ext cx="11315701"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46</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725557" y="5089358"/>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47</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4239565" y="2665249"/>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Tree>
    <p:extLst>
      <p:ext uri="{BB962C8B-B14F-4D97-AF65-F5344CB8AC3E}">
        <p14:creationId xmlns:p14="http://schemas.microsoft.com/office/powerpoint/2010/main" val="3629220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48</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60117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49</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a:t>Graph Timeline</a:t>
            </a:r>
            <a:endParaRPr lang="en-US" dirty="0"/>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5</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3F-949A-204D-A73A-575794D6DEDC}"/>
              </a:ext>
            </a:extLst>
          </p:cNvPr>
          <p:cNvSpPr>
            <a:spLocks noGrp="1"/>
          </p:cNvSpPr>
          <p:nvPr>
            <p:ph type="title"/>
          </p:nvPr>
        </p:nvSpPr>
        <p:spPr/>
        <p:txBody>
          <a:bodyPr>
            <a:normAutofit fontScale="90000"/>
          </a:bodyPr>
          <a:lstStyle/>
          <a:p>
            <a:r>
              <a:rPr lang="en-US" dirty="0"/>
              <a:t>Complex Adaptive System As Rules</a:t>
            </a:r>
          </a:p>
        </p:txBody>
      </p:sp>
      <p:sp>
        <p:nvSpPr>
          <p:cNvPr id="3" name="Content Placeholder 2">
            <a:extLst>
              <a:ext uri="{FF2B5EF4-FFF2-40B4-BE49-F238E27FC236}">
                <a16:creationId xmlns:a16="http://schemas.microsoft.com/office/drawing/2014/main" id="{60CBFBFD-127B-1B49-8B63-F33FAFB665E5}"/>
              </a:ext>
            </a:extLst>
          </p:cNvPr>
          <p:cNvSpPr>
            <a:spLocks noGrp="1"/>
          </p:cNvSpPr>
          <p:nvPr>
            <p:ph idx="1"/>
          </p:nvPr>
        </p:nvSpPr>
        <p:spPr>
          <a:xfrm>
            <a:off x="3368233" y="6020942"/>
            <a:ext cx="7985567" cy="365126"/>
          </a:xfrm>
        </p:spPr>
        <p:txBody>
          <a:bodyPr>
            <a:normAutofit fontScale="85000" lnSpcReduction="20000"/>
          </a:bodyPr>
          <a:lstStyle/>
          <a:p>
            <a:pPr marL="0" indent="0">
              <a:buNone/>
            </a:pPr>
            <a:r>
              <a:rPr lang="en-US" dirty="0">
                <a:solidFill>
                  <a:schemeClr val="bg1">
                    <a:lumMod val="75000"/>
                  </a:schemeClr>
                </a:solidFill>
              </a:rPr>
              <a:t>Inspired by http://</a:t>
            </a:r>
            <a:r>
              <a:rPr lang="en-US" dirty="0" err="1">
                <a:solidFill>
                  <a:schemeClr val="bg1">
                    <a:lumMod val="75000"/>
                  </a:schemeClr>
                </a:solidFill>
              </a:rPr>
              <a:t>www.calresco.org</a:t>
            </a:r>
            <a:r>
              <a:rPr lang="en-US" dirty="0">
                <a:solidFill>
                  <a:schemeClr val="bg1">
                    <a:lumMod val="75000"/>
                  </a:schemeClr>
                </a:solidFill>
              </a:rPr>
              <a:t>/</a:t>
            </a:r>
            <a:r>
              <a:rPr lang="en-US" dirty="0" err="1">
                <a:solidFill>
                  <a:schemeClr val="bg1">
                    <a:lumMod val="75000"/>
                  </a:schemeClr>
                </a:solidFill>
              </a:rPr>
              <a:t>lucas</a:t>
            </a:r>
            <a:r>
              <a:rPr lang="en-US" dirty="0">
                <a:solidFill>
                  <a:schemeClr val="bg1">
                    <a:lumMod val="75000"/>
                  </a:schemeClr>
                </a:solidFill>
              </a:rPr>
              <a:t>/</a:t>
            </a:r>
            <a:r>
              <a:rPr lang="en-US" dirty="0" err="1">
                <a:solidFill>
                  <a:schemeClr val="bg1">
                    <a:lumMod val="75000"/>
                  </a:schemeClr>
                </a:solidFill>
              </a:rPr>
              <a:t>cas.htm</a:t>
            </a:r>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2C0C7C99-D1C7-BD4D-B9BD-014B37683FDB}"/>
              </a:ext>
            </a:extLst>
          </p:cNvPr>
          <p:cNvSpPr>
            <a:spLocks noGrp="1"/>
          </p:cNvSpPr>
          <p:nvPr>
            <p:ph type="sldNum" sz="quarter" idx="12"/>
          </p:nvPr>
        </p:nvSpPr>
        <p:spPr/>
        <p:txBody>
          <a:bodyPr/>
          <a:lstStyle/>
          <a:p>
            <a:fld id="{7269E411-7D29-FF41-8363-58C7F0B695CE}" type="slidenum">
              <a:rPr lang="en-US" smtClean="0"/>
              <a:t>50</a:t>
            </a:fld>
            <a:endParaRPr lang="en-US"/>
          </a:p>
        </p:txBody>
      </p:sp>
      <p:pic>
        <p:nvPicPr>
          <p:cNvPr id="1026" name="Picture 2" descr="CAS Structure">
            <a:extLst>
              <a:ext uri="{FF2B5EF4-FFF2-40B4-BE49-F238E27FC236}">
                <a16:creationId xmlns:a16="http://schemas.microsoft.com/office/drawing/2014/main" id="{707CAA6B-EC3D-C540-8F29-82297D4D61FC}"/>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4947"/>
          <a:stretch/>
        </p:blipFill>
        <p:spPr bwMode="auto">
          <a:xfrm>
            <a:off x="2495633" y="1359081"/>
            <a:ext cx="6667500" cy="433373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69BE896-E6F0-6943-AB03-B4D95ACFC271}"/>
              </a:ext>
            </a:extLst>
          </p:cNvPr>
          <p:cNvSpPr/>
          <p:nvPr/>
        </p:nvSpPr>
        <p:spPr>
          <a:xfrm>
            <a:off x="1701478" y="2627453"/>
            <a:ext cx="1990848" cy="56152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Customers</a:t>
            </a:r>
          </a:p>
        </p:txBody>
      </p:sp>
      <p:sp>
        <p:nvSpPr>
          <p:cNvPr id="7" name="Oval 6">
            <a:extLst>
              <a:ext uri="{FF2B5EF4-FFF2-40B4-BE49-F238E27FC236}">
                <a16:creationId xmlns:a16="http://schemas.microsoft.com/office/drawing/2014/main" id="{4E6D0873-B981-0442-B80E-5EFD2112D668}"/>
              </a:ext>
            </a:extLst>
          </p:cNvPr>
          <p:cNvSpPr/>
          <p:nvPr/>
        </p:nvSpPr>
        <p:spPr>
          <a:xfrm>
            <a:off x="1516284" y="3843314"/>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Competitors</a:t>
            </a:r>
          </a:p>
        </p:txBody>
      </p:sp>
      <p:sp>
        <p:nvSpPr>
          <p:cNvPr id="8" name="Oval 7">
            <a:extLst>
              <a:ext uri="{FF2B5EF4-FFF2-40B4-BE49-F238E27FC236}">
                <a16:creationId xmlns:a16="http://schemas.microsoft.com/office/drawing/2014/main" id="{D49CCDE0-E3BB-5847-8462-8B8C6F6AB6AB}"/>
              </a:ext>
            </a:extLst>
          </p:cNvPr>
          <p:cNvSpPr/>
          <p:nvPr/>
        </p:nvSpPr>
        <p:spPr>
          <a:xfrm>
            <a:off x="1516284" y="3296073"/>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Products</a:t>
            </a:r>
          </a:p>
        </p:txBody>
      </p:sp>
    </p:spTree>
    <p:extLst>
      <p:ext uri="{BB962C8B-B14F-4D97-AF65-F5344CB8AC3E}">
        <p14:creationId xmlns:p14="http://schemas.microsoft.com/office/powerpoint/2010/main" val="1361218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0" y="2743967"/>
            <a:ext cx="4971195" cy="400110"/>
          </a:xfrm>
          <a:prstGeom prst="rect">
            <a:avLst/>
          </a:prstGeom>
          <a:noFill/>
        </p:spPr>
        <p:txBody>
          <a:bodyPr wrap="square" rtlCol="0">
            <a:spAutoFit/>
          </a:bodyPr>
          <a:lstStyle/>
          <a:p>
            <a:r>
              <a:rPr lang="en-US" sz="2000"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843753" y="4110761"/>
            <a:ext cx="549346" cy="607172"/>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474570" y="4117209"/>
            <a:ext cx="1780296" cy="461665"/>
          </a:xfrm>
          <a:prstGeom prst="rect">
            <a:avLst/>
          </a:prstGeom>
          <a:noFill/>
        </p:spPr>
        <p:txBody>
          <a:bodyPr wrap="none" rtlCol="0">
            <a:spAutoFit/>
          </a:bodyPr>
          <a:lstStyle/>
          <a:p>
            <a:r>
              <a:rPr lang="en-US" sz="2400"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6</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7</a:t>
            </a:fld>
            <a:endParaRPr lang="en-US"/>
          </a:p>
        </p:txBody>
      </p:sp>
    </p:spTree>
    <p:extLst>
      <p:ext uri="{BB962C8B-B14F-4D97-AF65-F5344CB8AC3E}">
        <p14:creationId xmlns:p14="http://schemas.microsoft.com/office/powerpoint/2010/main" val="42156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8</a:t>
            </a:fld>
            <a:endParaRPr lang="en-US"/>
          </a:p>
        </p:txBody>
      </p:sp>
    </p:spTree>
    <p:extLst>
      <p:ext uri="{BB962C8B-B14F-4D97-AF65-F5344CB8AC3E}">
        <p14:creationId xmlns:p14="http://schemas.microsoft.com/office/powerpoint/2010/main" val="408345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Enterprise Knowledge Graph (EKG)</a:t>
            </a:r>
          </a:p>
          <a:p>
            <a:pPr fontAlgn="base"/>
            <a:r>
              <a:rPr lang="en-US" dirty="0"/>
              <a:t>Allow participants to understand how EKG data modeling processes determine what is stored in an enterprise knowledge graph</a:t>
            </a:r>
          </a:p>
          <a:p>
            <a:pPr fontAlgn="base"/>
            <a:r>
              <a:rPr lang="en-US" dirty="0"/>
              <a:t>Learn the fundamentals of Systems Thinking 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2863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19511</TotalTime>
  <Words>2864</Words>
  <Application>Microsoft Macintosh PowerPoint</Application>
  <PresentationFormat>Widescreen</PresentationFormat>
  <Paragraphs>552</Paragraphs>
  <Slides>51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Apple Chancery</vt:lpstr>
      <vt:lpstr>Arial</vt:lpstr>
      <vt:lpstr>Arial Narrow</vt:lpstr>
      <vt:lpstr>Calibri</vt:lpstr>
      <vt:lpstr>Office Theme</vt:lpstr>
      <vt:lpstr>Graphs &amp; Systems Thinking Workshop</vt:lpstr>
      <vt:lpstr>Welcome!</vt:lpstr>
      <vt:lpstr>Hello, my name is</vt:lpstr>
      <vt:lpstr>Graph is a “NoSQL” Data Architecture</vt:lpstr>
      <vt:lpstr>Graph Timeline</vt:lpstr>
      <vt:lpstr>Graph Databases are Hot!</vt:lpstr>
      <vt:lpstr>Workshop Description</vt:lpstr>
      <vt:lpstr>EKG Architects Questions</vt:lpstr>
      <vt:lpstr>Objectives for the Workshop</vt:lpstr>
      <vt:lpstr>Outline for the Workshop</vt:lpstr>
      <vt:lpstr>Workshop Philosophy</vt:lpstr>
      <vt:lpstr>Class Structure</vt:lpstr>
      <vt:lpstr>Agenda</vt:lpstr>
      <vt:lpstr>Terminology</vt:lpstr>
      <vt:lpstr>Assumptions</vt:lpstr>
      <vt:lpstr>Definition of an Enterprise Knowledge Graph</vt:lpstr>
      <vt:lpstr>Seven Measure of Scale-out Graphs</vt:lpstr>
      <vt:lpstr>EKGs: Today vs Future</vt:lpstr>
      <vt:lpstr>General CPU Hardware vs. Graph Hardware</vt:lpstr>
      <vt:lpstr>Four Stages of EKG Adoption</vt:lpstr>
      <vt:lpstr>HOG Heaven</vt:lpstr>
      <vt:lpstr>Key Question</vt:lpstr>
      <vt:lpstr>Edge of Chaos</vt:lpstr>
      <vt:lpstr>What is a System?</vt:lpstr>
      <vt:lpstr>Example: Provider Recommendation</vt:lpstr>
      <vt:lpstr>Example: Geospatial Models</vt:lpstr>
      <vt:lpstr>Tragedy of The Commons</vt:lpstr>
      <vt:lpstr>Tragedy of The Commons</vt:lpstr>
      <vt:lpstr>EKGs are Also Shared Resources</vt:lpstr>
      <vt:lpstr>Metcalf’s Law</vt:lpstr>
      <vt:lpstr>Query Response vs. Time of Day</vt:lpstr>
      <vt:lpstr>Systems Thinking Definition</vt:lpstr>
      <vt:lpstr>Project Silos vs Systems Thinking</vt:lpstr>
      <vt:lpstr>Connected Data Strategy</vt:lpstr>
      <vt:lpstr>Goal: Objective Weighing of Pros and Cons</vt:lpstr>
      <vt:lpstr>Causal Loop Diagram</vt:lpstr>
      <vt:lpstr>Predictive Feedback Cycle</vt:lpstr>
      <vt:lpstr>The AI Flywheel</vt:lpstr>
      <vt:lpstr>Tragedy of the Commons</vt:lpstr>
      <vt:lpstr>Network Effects (Metcalfs’s Law)</vt:lpstr>
      <vt:lpstr>Customer Support Chatbot</vt:lpstr>
      <vt:lpstr>Data Model Precision and Cost Sharing</vt:lpstr>
      <vt:lpstr>Data Model Precision and Cost Sharing</vt:lpstr>
      <vt:lpstr>Systems Thinking Terminology</vt:lpstr>
      <vt:lpstr>Org Chart vs Influence Diagram</vt:lpstr>
      <vt:lpstr>From Data Scientist to Knowledge Scientist</vt:lpstr>
      <vt:lpstr>Customer-Centric EKG Strategy</vt:lpstr>
      <vt:lpstr>Modeling Precision</vt:lpstr>
      <vt:lpstr>Advanced Systems Theory</vt:lpstr>
      <vt:lpstr>Complex Adaptive System As Rules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Dan McCreary</cp:lastModifiedBy>
  <cp:revision>48</cp:revision>
  <dcterms:created xsi:type="dcterms:W3CDTF">2021-03-20T11:19:35Z</dcterms:created>
  <dcterms:modified xsi:type="dcterms:W3CDTF">2021-05-22T02:42:06Z</dcterms:modified>
</cp:coreProperties>
</file>