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/>
    <p:restoredTop sz="86236"/>
  </p:normalViewPr>
  <p:slideViewPr>
    <p:cSldViewPr snapToGrid="0" snapToObjects="1">
      <p:cViewPr varScale="1">
        <p:scale>
          <a:sx n="106" d="100"/>
          <a:sy n="106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228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B8551-9BFC-4E4A-85BF-A8B6B4F46AB6}" type="datetimeFigureOut">
              <a:rPr lang="en-US" smtClean="0"/>
              <a:t>3/20/21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18D6E-C76C-554B-93F6-46B096CB8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7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The part of the world that you have modeled with precision.  We call this region the EKG region.</a:t>
            </a:r>
          </a:p>
          <a:p>
            <a:pPr lvl="1"/>
            <a:r>
              <a:rPr lang="en-US" dirty="0"/>
              <a:t>The part of the world that you have not modeled yet.  We call this the “region of chaos”</a:t>
            </a:r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18D6E-C76C-554B-93F6-46B096CB8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F2D0-C71A-0A47-A94B-F93DB89C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990E86-F5BA-3743-BE7A-4461A947FF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2BC79-0DA0-844C-B695-577C0DCF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D6BFE-46D4-C24E-9204-69FED389B6E2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553E6-403E-6542-99DC-EF02CC83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6F21-A52D-FC4A-90C1-B4B38A9D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4C011-F745-254C-8FB4-85AF3EF20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73D8B-1D12-A045-A021-2CBAFB617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7C579-237C-FE46-BF20-B7D3496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64C49-332E-A645-8B82-75B33FFBE427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9FBDC-CCC5-8B4C-BF9C-AD5EBB72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3C16-385C-8642-AE28-54B1EB0B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78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93694C-D40F-7E45-8C5F-D453CEDC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B072E-2268-AF42-BE27-0323A18A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E2D33-DF56-C94A-8744-3C84DC92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A6EC-2A5B-9B43-A683-163B72279E8A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72A37-BE6A-234C-98DF-EA1C7B75D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935-FC2F-3047-B05F-B8C481F7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29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4163-D20E-4848-8132-814AF77A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62048-F47A-F441-89AE-C525495BC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E85E8-FE70-E047-9112-C23EA261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FA7D-85FB-FB44-A9D1-D4C83F2CF2CB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24C1-C57B-4548-9571-4549A1E9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069D-026D-FC47-B386-C11B5BC0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E62F-2C03-4944-9893-5765D599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2FFC3-4980-D845-80C7-8B8F41F3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E125-62A9-AD4C-B32E-7BD9268A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151F9-2A32-764C-8EF3-7CD7D0B450D8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99B4-1310-7641-9281-123532665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6C0CA-FF93-994F-B144-ADC3EC99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5BE1-4FB4-6340-BC01-52771794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FBBF3-F4BC-6A40-9960-69B718B9F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78D3B-65B8-6A46-9503-ABD2BA9C5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5A240-EC2B-634B-A8E4-33CDFF213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87BBF-38FB-E849-95CA-F8920E0C69E9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6932-9644-C04E-B152-7D6529D8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856C5-E0D4-4144-849C-E7451D1F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C56C3-6BBE-294A-9D2A-E2637F7F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2523-F204-E144-89BB-20F22FD52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D19B7-7344-8241-8F17-7D0FD4125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48EF6-A3B7-CF48-8A00-6C0C5A2DF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FA5FEB-AECB-344F-97C4-BE0469CD01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91EB05-12D7-0E46-AB53-1537CFCD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76774-6612-3340-AA76-66022F1C0349}" type="datetime1">
              <a:rPr lang="en-US" smtClean="0"/>
              <a:t>3/20/21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6AF5D0-7EC3-0B40-B783-1F88DD4E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5C109-C684-494F-8BA8-531022B7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23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EBAD-2DC4-204D-9A1E-6639BE9D7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1222A-0B5C-7F47-B996-C2D628C7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7C8AF-8254-0544-8413-AB14A8499619}" type="datetime1">
              <a:rPr lang="en-US" smtClean="0"/>
              <a:t>3/20/21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5A8E-BBF7-F74E-99B6-B0C6CE45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A4000-8D04-B34F-98C8-748FDEA8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4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CE7574-C002-9743-98C5-4CA628DEF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77D00-4A33-8545-A014-1E74782871C7}" type="datetime1">
              <a:rPr lang="en-US" smtClean="0"/>
              <a:t>3/20/21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F31F62-DE63-2347-BE5A-E272D6E7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7714D-9678-1E4E-AC77-0997C89F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4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34AA4-51C1-C845-BED0-81824458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5E7AB-0B92-E746-BC49-FE4D384C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606CC-0FC2-E74A-B1D5-350B5C396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D33E4-F24A-7C4D-9534-8A79BE41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C1DA2-7456-6545-A251-AB128B1B3740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B22-E4B5-C545-B378-4CAA6056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BFD54-BC8D-4E44-811B-1B9911C6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0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8FA5A-2BE7-EB43-A949-B786B5E2C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6BF54-E3C7-8D47-A851-7A0C452A6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C51C4-34E1-0846-A1A3-8E5AFCA7E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238C1-E875-FE43-8854-D9EA121A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7086-71CA-AB4E-83F1-7D5E225BD43E}" type="datetime1">
              <a:rPr lang="en-US" smtClean="0"/>
              <a:t>3/20/21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34B08-C4BE-5A47-A385-044D1D6A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22EFF-1739-DD40-B3DB-5AD382372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3B46A-5EE9-E145-ACA3-800916F6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4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8E7-535F-1746-901A-4BB229C0A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6840"/>
            <a:ext cx="10515600" cy="4790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6202B-C80A-7144-BD3B-CC17AA74B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50306-8690-5443-BFD2-27996FC1F00C}" type="datetime1">
              <a:rPr lang="en-US" smtClean="0"/>
              <a:t>3/20/21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B1DD-E39C-6E48-B000-E643B8753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8309D-5A83-144F-8245-F9BD49FCF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9E411-7D29-FF41-8363-58C7F0B695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96F52-95D8-6040-918D-C3ADC9CB3DDB}"/>
              </a:ext>
            </a:extLst>
          </p:cNvPr>
          <p:cNvSpPr/>
          <p:nvPr userDrawn="1"/>
        </p:nvSpPr>
        <p:spPr>
          <a:xfrm>
            <a:off x="838200" y="1057620"/>
            <a:ext cx="10515600" cy="18728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8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9D37-6F30-C148-A5CF-F09581FC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Systems Thinking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E36A8-6D91-CE48-ADD8-C7832F11E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Systems Thinking to Guide Enterprise Knowledge Graph Adoption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C867C-3C51-864F-ACC8-8DDECFB2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3247B-8814-C741-9426-3974E26D3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D922-CF47-5343-82B8-037AD859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B4373-D08F-334F-BD65-8F282F92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Knowledge Graphs (EKG) are going to become a central force in organizational dynamics.  They are becoming the Central Nervous System of organizations</a:t>
            </a:r>
          </a:p>
          <a:p>
            <a:r>
              <a:rPr lang="en-US" dirty="0"/>
              <a:t>We need tools to manage the adoption and growth of EKGs</a:t>
            </a:r>
          </a:p>
          <a:p>
            <a:r>
              <a:rPr lang="en-US" dirty="0"/>
              <a:t>Systems Thinking is an appropriate tool to help us guide EKG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ADA6FD-1FF6-2341-811A-A9CF413A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CE81C-17F8-9B46-B025-43A96F5F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8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EEAFA-3EF5-4B4E-A0FB-E63B72455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Edge of Chaos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A9030-D6FF-7A4D-AE27-9711124B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C58BFE-D968-FD49-967E-8DD585E5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6756A-0031-AD42-AD61-D1584902014E}"/>
              </a:ext>
            </a:extLst>
          </p:cNvPr>
          <p:cNvGrpSpPr/>
          <p:nvPr/>
        </p:nvGrpSpPr>
        <p:grpSpPr>
          <a:xfrm>
            <a:off x="1053947" y="1490950"/>
            <a:ext cx="3988106" cy="4022332"/>
            <a:chOff x="566773" y="892367"/>
            <a:chExt cx="3988106" cy="4022332"/>
          </a:xfrm>
        </p:grpSpPr>
        <p:sp>
          <p:nvSpPr>
            <p:cNvPr id="22" name="Cloud Callout 21">
              <a:extLst>
                <a:ext uri="{FF2B5EF4-FFF2-40B4-BE49-F238E27FC236}">
                  <a16:creationId xmlns:a16="http://schemas.microsoft.com/office/drawing/2014/main" id="{775E21E4-B30C-684B-9FCE-81FF2DB26631}"/>
                </a:ext>
              </a:extLst>
            </p:cNvPr>
            <p:cNvSpPr/>
            <p:nvPr/>
          </p:nvSpPr>
          <p:spPr>
            <a:xfrm>
              <a:off x="566773" y="892367"/>
              <a:ext cx="3988106" cy="3167751"/>
            </a:xfrm>
            <a:prstGeom prst="cloudCallout">
              <a:avLst>
                <a:gd name="adj1" fmla="val -17448"/>
                <a:gd name="adj2" fmla="val 72897"/>
              </a:avLst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F69559-DB7A-FA4A-ABAE-2B4CB7FF7C6C}"/>
                </a:ext>
              </a:extLst>
            </p:cNvPr>
            <p:cNvSpPr txBox="1"/>
            <p:nvPr/>
          </p:nvSpPr>
          <p:spPr>
            <a:xfrm>
              <a:off x="1128254" y="1740918"/>
              <a:ext cx="286514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Concepts</a:t>
              </a:r>
            </a:p>
            <a:p>
              <a:pPr algn="ctr"/>
              <a:r>
                <a:rPr lang="en-US" dirty="0"/>
                <a:t>Already Modeled in the</a:t>
              </a:r>
            </a:p>
            <a:p>
              <a:pPr algn="ctr"/>
              <a:r>
                <a:rPr lang="en-US" dirty="0"/>
                <a:t>Enterprise Knowledge Graph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57006A-85DF-AD4D-A613-250EA6F5CBE6}"/>
                </a:ext>
              </a:extLst>
            </p:cNvPr>
            <p:cNvSpPr/>
            <p:nvPr/>
          </p:nvSpPr>
          <p:spPr>
            <a:xfrm rot="1712555">
              <a:off x="1566544" y="3903389"/>
              <a:ext cx="731520" cy="10113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 24">
            <a:extLst>
              <a:ext uri="{FF2B5EF4-FFF2-40B4-BE49-F238E27FC236}">
                <a16:creationId xmlns:a16="http://schemas.microsoft.com/office/drawing/2014/main" id="{4D985F66-8550-E14D-8AB7-490C2B69E3E3}"/>
              </a:ext>
            </a:extLst>
          </p:cNvPr>
          <p:cNvSpPr/>
          <p:nvPr/>
        </p:nvSpPr>
        <p:spPr>
          <a:xfrm>
            <a:off x="2301640" y="1948093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E418D99-C1AC-1741-B4F2-71D312F3E535}"/>
              </a:ext>
            </a:extLst>
          </p:cNvPr>
          <p:cNvSpPr/>
          <p:nvPr/>
        </p:nvSpPr>
        <p:spPr>
          <a:xfrm>
            <a:off x="3897742" y="5286069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7A9C08-26B4-884A-BFEA-B5D4E3D30999}"/>
              </a:ext>
            </a:extLst>
          </p:cNvPr>
          <p:cNvSpPr/>
          <p:nvPr/>
        </p:nvSpPr>
        <p:spPr>
          <a:xfrm>
            <a:off x="6583174" y="2963432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26984B0-3A4C-AA4C-AB62-05919C29E1F8}"/>
              </a:ext>
            </a:extLst>
          </p:cNvPr>
          <p:cNvSpPr/>
          <p:nvPr/>
        </p:nvSpPr>
        <p:spPr>
          <a:xfrm>
            <a:off x="6060905" y="3612866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9BD03AD-1270-2E49-81D3-EACC6BEBC505}"/>
              </a:ext>
            </a:extLst>
          </p:cNvPr>
          <p:cNvSpPr/>
          <p:nvPr/>
        </p:nvSpPr>
        <p:spPr>
          <a:xfrm>
            <a:off x="5389336" y="426230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74ECE34-9E7C-5A40-83BA-291D390FCCEA}"/>
              </a:ext>
            </a:extLst>
          </p:cNvPr>
          <p:cNvSpPr/>
          <p:nvPr/>
        </p:nvSpPr>
        <p:spPr>
          <a:xfrm>
            <a:off x="4714809" y="4824170"/>
            <a:ext cx="895514" cy="63695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52F92E-9D96-5445-B424-B0511A5A24BE}"/>
              </a:ext>
            </a:extLst>
          </p:cNvPr>
          <p:cNvSpPr/>
          <p:nvPr/>
        </p:nvSpPr>
        <p:spPr>
          <a:xfrm rot="19175529">
            <a:off x="2208521" y="3145610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4117BE-F2B5-E04F-880C-8662B264F055}"/>
              </a:ext>
            </a:extLst>
          </p:cNvPr>
          <p:cNvSpPr txBox="1"/>
          <p:nvPr/>
        </p:nvSpPr>
        <p:spPr>
          <a:xfrm rot="19042359">
            <a:off x="5320161" y="4798037"/>
            <a:ext cx="220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Unmodeled Concepts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C7FF69B-B012-9F44-ACEC-3DE59A7C00E3}"/>
              </a:ext>
            </a:extLst>
          </p:cNvPr>
          <p:cNvSpPr/>
          <p:nvPr/>
        </p:nvSpPr>
        <p:spPr>
          <a:xfrm>
            <a:off x="3094898" y="19801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EBCE764-D864-114A-B471-91E0A212C6D1}"/>
              </a:ext>
            </a:extLst>
          </p:cNvPr>
          <p:cNvSpPr/>
          <p:nvPr/>
        </p:nvSpPr>
        <p:spPr>
          <a:xfrm>
            <a:off x="3769459" y="212185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1C90DC9-B33E-5C40-ADCA-67965AB2BCC1}"/>
              </a:ext>
            </a:extLst>
          </p:cNvPr>
          <p:cNvSpPr/>
          <p:nvPr/>
        </p:nvSpPr>
        <p:spPr>
          <a:xfrm>
            <a:off x="2348352" y="215981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949985-F0A9-4946-BF09-415F59E54746}"/>
              </a:ext>
            </a:extLst>
          </p:cNvPr>
          <p:cNvSpPr/>
          <p:nvPr/>
        </p:nvSpPr>
        <p:spPr>
          <a:xfrm>
            <a:off x="1804307" y="232407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6C3B18-5C1D-C24C-B15F-273670142C18}"/>
              </a:ext>
            </a:extLst>
          </p:cNvPr>
          <p:cNvSpPr/>
          <p:nvPr/>
        </p:nvSpPr>
        <p:spPr>
          <a:xfrm>
            <a:off x="1657980" y="3537278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B115A00-33E5-EA47-BF61-1F202F5ED204}"/>
              </a:ext>
            </a:extLst>
          </p:cNvPr>
          <p:cNvSpPr/>
          <p:nvPr/>
        </p:nvSpPr>
        <p:spPr>
          <a:xfrm>
            <a:off x="2134698" y="3388424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5305688-D434-C544-8063-ABD36F405BA7}"/>
              </a:ext>
            </a:extLst>
          </p:cNvPr>
          <p:cNvSpPr/>
          <p:nvPr/>
        </p:nvSpPr>
        <p:spPr>
          <a:xfrm>
            <a:off x="2068208" y="382456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B03512C-E192-3C42-811F-B4E09DF80E71}"/>
              </a:ext>
            </a:extLst>
          </p:cNvPr>
          <p:cNvSpPr/>
          <p:nvPr/>
        </p:nvSpPr>
        <p:spPr>
          <a:xfrm>
            <a:off x="2551638" y="3567621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4F68E8-A9DE-9441-8ED5-D7AE36FE7290}"/>
              </a:ext>
            </a:extLst>
          </p:cNvPr>
          <p:cNvSpPr/>
          <p:nvPr/>
        </p:nvSpPr>
        <p:spPr>
          <a:xfrm>
            <a:off x="2598647" y="392931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DC4F7E-FE07-5942-8E3C-56EF8E5AD7F7}"/>
              </a:ext>
            </a:extLst>
          </p:cNvPr>
          <p:cNvSpPr/>
          <p:nvPr/>
        </p:nvSpPr>
        <p:spPr>
          <a:xfrm>
            <a:off x="3164552" y="3479369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C70AAC-6466-4D49-A2CF-8CEFD975A0C9}"/>
              </a:ext>
            </a:extLst>
          </p:cNvPr>
          <p:cNvSpPr/>
          <p:nvPr/>
        </p:nvSpPr>
        <p:spPr>
          <a:xfrm>
            <a:off x="3049592" y="3858565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10A0ABC-5C99-0B4E-8BC9-9D1C09707417}"/>
              </a:ext>
            </a:extLst>
          </p:cNvPr>
          <p:cNvSpPr/>
          <p:nvPr/>
        </p:nvSpPr>
        <p:spPr>
          <a:xfrm>
            <a:off x="3656989" y="3620626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E1A836D-0E04-3143-B3D9-0A5BF25CA88D}"/>
              </a:ext>
            </a:extLst>
          </p:cNvPr>
          <p:cNvSpPr/>
          <p:nvPr/>
        </p:nvSpPr>
        <p:spPr>
          <a:xfrm>
            <a:off x="4220351" y="2432687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A1E6A4-610C-BD48-B217-1362E218DB80}"/>
              </a:ext>
            </a:extLst>
          </p:cNvPr>
          <p:cNvSpPr/>
          <p:nvPr/>
        </p:nvSpPr>
        <p:spPr>
          <a:xfrm>
            <a:off x="4049535" y="181139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287876-68C0-944D-920C-91B40551B8DF}"/>
              </a:ext>
            </a:extLst>
          </p:cNvPr>
          <p:cNvSpPr/>
          <p:nvPr/>
        </p:nvSpPr>
        <p:spPr>
          <a:xfrm>
            <a:off x="1336802" y="2858683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3EFB48-5823-B141-9456-E17BDEF160B4}"/>
              </a:ext>
            </a:extLst>
          </p:cNvPr>
          <p:cNvSpPr/>
          <p:nvPr/>
        </p:nvSpPr>
        <p:spPr>
          <a:xfrm>
            <a:off x="4477314" y="2916632"/>
            <a:ext cx="250295" cy="20949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F8551F-102E-B24A-8094-8E5EAEAC7CF8}"/>
              </a:ext>
            </a:extLst>
          </p:cNvPr>
          <p:cNvSpPr txBox="1"/>
          <p:nvPr/>
        </p:nvSpPr>
        <p:spPr>
          <a:xfrm>
            <a:off x="8199216" y="1496967"/>
            <a:ext cx="3428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two regions of your data model:</a:t>
            </a:r>
          </a:p>
          <a:p>
            <a:pPr lvl="1"/>
            <a:r>
              <a:rPr lang="en-US" dirty="0"/>
              <a:t>1) The part of the world that you have modeled with precision.  We call this region the EKG region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2) The part of the world that you have not modeled yet.  We call this the “region of chaos”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 border between the EKG and the region of chaos we will call “The Edge of Chaos”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22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D50A-9C3A-F543-976C-EDE71FCC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Geospacial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325B7-DC01-BB4A-9458-A32FC5D8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D5AD7-CFAD-044B-83FA-D1E77076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102961-2FB2-B748-8B2E-9441E9DA8018}"/>
              </a:ext>
            </a:extLst>
          </p:cNvPr>
          <p:cNvSpPr/>
          <p:nvPr/>
        </p:nvSpPr>
        <p:spPr>
          <a:xfrm>
            <a:off x="854372" y="360371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Address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CA1975-E84B-E04B-8361-965A121B8081}"/>
              </a:ext>
            </a:extLst>
          </p:cNvPr>
          <p:cNvSpPr/>
          <p:nvPr/>
        </p:nvSpPr>
        <p:spPr>
          <a:xfrm>
            <a:off x="823983" y="250548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Zip code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F18D5F-7F0A-504E-A46D-EF08BCC4E087}"/>
              </a:ext>
            </a:extLst>
          </p:cNvPr>
          <p:cNvSpPr/>
          <p:nvPr/>
        </p:nvSpPr>
        <p:spPr>
          <a:xfrm>
            <a:off x="3147060" y="2570970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State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1D60F56-B401-3C4C-A5C3-2C8219BB7E6A}"/>
              </a:ext>
            </a:extLst>
          </p:cNvPr>
          <p:cNvSpPr/>
          <p:nvPr/>
        </p:nvSpPr>
        <p:spPr>
          <a:xfrm>
            <a:off x="3299460" y="1470384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Country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50C2B1-B295-9647-9CAF-66EFBAA372A1}"/>
              </a:ext>
            </a:extLst>
          </p:cNvPr>
          <p:cNvSpPr/>
          <p:nvPr/>
        </p:nvSpPr>
        <p:spPr>
          <a:xfrm>
            <a:off x="3457251" y="3472541"/>
            <a:ext cx="1783080" cy="60960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City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C7E4E4AD-8AE3-754D-BD5E-AA46A7B19094}"/>
              </a:ext>
            </a:extLst>
          </p:cNvPr>
          <p:cNvSpPr/>
          <p:nvPr/>
        </p:nvSpPr>
        <p:spPr>
          <a:xfrm>
            <a:off x="3292240" y="1874977"/>
            <a:ext cx="4580982" cy="3955686"/>
          </a:xfrm>
          <a:custGeom>
            <a:avLst/>
            <a:gdLst>
              <a:gd name="connsiteX0" fmla="*/ 3729081 w 4585877"/>
              <a:gd name="connsiteY0" fmla="*/ 313827 h 3962444"/>
              <a:gd name="connsiteX1" fmla="*/ 3119481 w 4585877"/>
              <a:gd name="connsiteY1" fmla="*/ 1184684 h 3962444"/>
              <a:gd name="connsiteX2" fmla="*/ 2327001 w 4585877"/>
              <a:gd name="connsiteY2" fmla="*/ 2003290 h 3962444"/>
              <a:gd name="connsiteX3" fmla="*/ 1412601 w 4585877"/>
              <a:gd name="connsiteY3" fmla="*/ 2699976 h 3962444"/>
              <a:gd name="connsiteX4" fmla="*/ 437241 w 4585877"/>
              <a:gd name="connsiteY4" fmla="*/ 3109279 h 3962444"/>
              <a:gd name="connsiteX5" fmla="*/ 1813 w 4585877"/>
              <a:gd name="connsiteY5" fmla="*/ 3448913 h 3962444"/>
              <a:gd name="connsiteX6" fmla="*/ 271779 w 4585877"/>
              <a:gd name="connsiteY6" fmla="*/ 3535999 h 3962444"/>
              <a:gd name="connsiteX7" fmla="*/ 10521 w 4585877"/>
              <a:gd name="connsiteY7" fmla="*/ 3901759 h 3962444"/>
              <a:gd name="connsiteX8" fmla="*/ 480784 w 4585877"/>
              <a:gd name="connsiteY8" fmla="*/ 3901759 h 3962444"/>
              <a:gd name="connsiteX9" fmla="*/ 1795779 w 4585877"/>
              <a:gd name="connsiteY9" fmla="*/ 3309576 h 3962444"/>
              <a:gd name="connsiteX10" fmla="*/ 3058521 w 4585877"/>
              <a:gd name="connsiteY10" fmla="*/ 2438719 h 3962444"/>
              <a:gd name="connsiteX11" fmla="*/ 3833584 w 4585877"/>
              <a:gd name="connsiteY11" fmla="*/ 1681073 h 3962444"/>
              <a:gd name="connsiteX12" fmla="*/ 4347390 w 4585877"/>
              <a:gd name="connsiteY12" fmla="*/ 949553 h 3962444"/>
              <a:gd name="connsiteX13" fmla="*/ 4556396 w 4585877"/>
              <a:gd name="connsiteY13" fmla="*/ 418330 h 3962444"/>
              <a:gd name="connsiteX14" fmla="*/ 4556396 w 4585877"/>
              <a:gd name="connsiteY14" fmla="*/ 26444 h 3962444"/>
              <a:gd name="connsiteX15" fmla="*/ 4295139 w 4585877"/>
              <a:gd name="connsiteY15" fmla="*/ 235450 h 3962444"/>
              <a:gd name="connsiteX16" fmla="*/ 4216761 w 4585877"/>
              <a:gd name="connsiteY16" fmla="*/ 61279 h 3962444"/>
              <a:gd name="connsiteX17" fmla="*/ 4042590 w 4585877"/>
              <a:gd name="connsiteY17" fmla="*/ 235450 h 3962444"/>
              <a:gd name="connsiteX18" fmla="*/ 3894544 w 4585877"/>
              <a:gd name="connsiteY18" fmla="*/ 319 h 3962444"/>
              <a:gd name="connsiteX19" fmla="*/ 3729081 w 4585877"/>
              <a:gd name="connsiteY19" fmla="*/ 313827 h 3962444"/>
              <a:gd name="connsiteX0" fmla="*/ 3721501 w 4578297"/>
              <a:gd name="connsiteY0" fmla="*/ 313827 h 3962444"/>
              <a:gd name="connsiteX1" fmla="*/ 3111901 w 4578297"/>
              <a:gd name="connsiteY1" fmla="*/ 1184684 h 3962444"/>
              <a:gd name="connsiteX2" fmla="*/ 2319421 w 4578297"/>
              <a:gd name="connsiteY2" fmla="*/ 2003290 h 3962444"/>
              <a:gd name="connsiteX3" fmla="*/ 1405021 w 4578297"/>
              <a:gd name="connsiteY3" fmla="*/ 2699976 h 3962444"/>
              <a:gd name="connsiteX4" fmla="*/ 429661 w 4578297"/>
              <a:gd name="connsiteY4" fmla="*/ 3109279 h 3962444"/>
              <a:gd name="connsiteX5" fmla="*/ 63901 w 4578297"/>
              <a:gd name="connsiteY5" fmla="*/ 3353119 h 3962444"/>
              <a:gd name="connsiteX6" fmla="*/ 264199 w 4578297"/>
              <a:gd name="connsiteY6" fmla="*/ 3535999 h 3962444"/>
              <a:gd name="connsiteX7" fmla="*/ 2941 w 4578297"/>
              <a:gd name="connsiteY7" fmla="*/ 3901759 h 3962444"/>
              <a:gd name="connsiteX8" fmla="*/ 473204 w 4578297"/>
              <a:gd name="connsiteY8" fmla="*/ 3901759 h 3962444"/>
              <a:gd name="connsiteX9" fmla="*/ 1788199 w 4578297"/>
              <a:gd name="connsiteY9" fmla="*/ 3309576 h 3962444"/>
              <a:gd name="connsiteX10" fmla="*/ 3050941 w 4578297"/>
              <a:gd name="connsiteY10" fmla="*/ 2438719 h 3962444"/>
              <a:gd name="connsiteX11" fmla="*/ 3826004 w 4578297"/>
              <a:gd name="connsiteY11" fmla="*/ 1681073 h 3962444"/>
              <a:gd name="connsiteX12" fmla="*/ 4339810 w 4578297"/>
              <a:gd name="connsiteY12" fmla="*/ 949553 h 3962444"/>
              <a:gd name="connsiteX13" fmla="*/ 4548816 w 4578297"/>
              <a:gd name="connsiteY13" fmla="*/ 418330 h 3962444"/>
              <a:gd name="connsiteX14" fmla="*/ 4548816 w 4578297"/>
              <a:gd name="connsiteY14" fmla="*/ 26444 h 3962444"/>
              <a:gd name="connsiteX15" fmla="*/ 4287559 w 4578297"/>
              <a:gd name="connsiteY15" fmla="*/ 235450 h 3962444"/>
              <a:gd name="connsiteX16" fmla="*/ 4209181 w 4578297"/>
              <a:gd name="connsiteY16" fmla="*/ 61279 h 3962444"/>
              <a:gd name="connsiteX17" fmla="*/ 4035010 w 4578297"/>
              <a:gd name="connsiteY17" fmla="*/ 235450 h 3962444"/>
              <a:gd name="connsiteX18" fmla="*/ 3886964 w 4578297"/>
              <a:gd name="connsiteY18" fmla="*/ 319 h 3962444"/>
              <a:gd name="connsiteX19" fmla="*/ 3721501 w 4578297"/>
              <a:gd name="connsiteY19" fmla="*/ 313827 h 3962444"/>
              <a:gd name="connsiteX0" fmla="*/ 3724275 w 4581071"/>
              <a:gd name="connsiteY0" fmla="*/ 313827 h 3955686"/>
              <a:gd name="connsiteX1" fmla="*/ 3114675 w 4581071"/>
              <a:gd name="connsiteY1" fmla="*/ 1184684 h 3955686"/>
              <a:gd name="connsiteX2" fmla="*/ 2322195 w 4581071"/>
              <a:gd name="connsiteY2" fmla="*/ 2003290 h 3955686"/>
              <a:gd name="connsiteX3" fmla="*/ 1407795 w 4581071"/>
              <a:gd name="connsiteY3" fmla="*/ 2699976 h 3955686"/>
              <a:gd name="connsiteX4" fmla="*/ 432435 w 4581071"/>
              <a:gd name="connsiteY4" fmla="*/ 3109279 h 3955686"/>
              <a:gd name="connsiteX5" fmla="*/ 66675 w 4581071"/>
              <a:gd name="connsiteY5" fmla="*/ 3353119 h 3955686"/>
              <a:gd name="connsiteX6" fmla="*/ 206013 w 4581071"/>
              <a:gd name="connsiteY6" fmla="*/ 3666627 h 3955686"/>
              <a:gd name="connsiteX7" fmla="*/ 5715 w 4581071"/>
              <a:gd name="connsiteY7" fmla="*/ 3901759 h 3955686"/>
              <a:gd name="connsiteX8" fmla="*/ 475978 w 4581071"/>
              <a:gd name="connsiteY8" fmla="*/ 3901759 h 3955686"/>
              <a:gd name="connsiteX9" fmla="*/ 1790973 w 4581071"/>
              <a:gd name="connsiteY9" fmla="*/ 3309576 h 3955686"/>
              <a:gd name="connsiteX10" fmla="*/ 3053715 w 4581071"/>
              <a:gd name="connsiteY10" fmla="*/ 2438719 h 3955686"/>
              <a:gd name="connsiteX11" fmla="*/ 3828778 w 4581071"/>
              <a:gd name="connsiteY11" fmla="*/ 1681073 h 3955686"/>
              <a:gd name="connsiteX12" fmla="*/ 4342584 w 4581071"/>
              <a:gd name="connsiteY12" fmla="*/ 949553 h 3955686"/>
              <a:gd name="connsiteX13" fmla="*/ 4551590 w 4581071"/>
              <a:gd name="connsiteY13" fmla="*/ 418330 h 3955686"/>
              <a:gd name="connsiteX14" fmla="*/ 4551590 w 4581071"/>
              <a:gd name="connsiteY14" fmla="*/ 26444 h 3955686"/>
              <a:gd name="connsiteX15" fmla="*/ 4290333 w 4581071"/>
              <a:gd name="connsiteY15" fmla="*/ 235450 h 3955686"/>
              <a:gd name="connsiteX16" fmla="*/ 4211955 w 4581071"/>
              <a:gd name="connsiteY16" fmla="*/ 61279 h 3955686"/>
              <a:gd name="connsiteX17" fmla="*/ 4037784 w 4581071"/>
              <a:gd name="connsiteY17" fmla="*/ 235450 h 3955686"/>
              <a:gd name="connsiteX18" fmla="*/ 3889738 w 4581071"/>
              <a:gd name="connsiteY18" fmla="*/ 319 h 3955686"/>
              <a:gd name="connsiteX19" fmla="*/ 3724275 w 4581071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65758 w 4580154"/>
              <a:gd name="connsiteY5" fmla="*/ 3353119 h 3955686"/>
              <a:gd name="connsiteX6" fmla="*/ 205096 w 4580154"/>
              <a:gd name="connsiteY6" fmla="*/ 3666627 h 3955686"/>
              <a:gd name="connsiteX7" fmla="*/ 4798 w 4580154"/>
              <a:gd name="connsiteY7" fmla="*/ 3901759 h 3955686"/>
              <a:gd name="connsiteX8" fmla="*/ 475061 w 4580154"/>
              <a:gd name="connsiteY8" fmla="*/ 3901759 h 3955686"/>
              <a:gd name="connsiteX9" fmla="*/ 1790056 w 4580154"/>
              <a:gd name="connsiteY9" fmla="*/ 3309576 h 3955686"/>
              <a:gd name="connsiteX10" fmla="*/ 3052798 w 4580154"/>
              <a:gd name="connsiteY10" fmla="*/ 2438719 h 3955686"/>
              <a:gd name="connsiteX11" fmla="*/ 3827861 w 4580154"/>
              <a:gd name="connsiteY11" fmla="*/ 1681073 h 3955686"/>
              <a:gd name="connsiteX12" fmla="*/ 4341667 w 4580154"/>
              <a:gd name="connsiteY12" fmla="*/ 949553 h 3955686"/>
              <a:gd name="connsiteX13" fmla="*/ 4550673 w 4580154"/>
              <a:gd name="connsiteY13" fmla="*/ 418330 h 3955686"/>
              <a:gd name="connsiteX14" fmla="*/ 4550673 w 4580154"/>
              <a:gd name="connsiteY14" fmla="*/ 26444 h 3955686"/>
              <a:gd name="connsiteX15" fmla="*/ 4289416 w 4580154"/>
              <a:gd name="connsiteY15" fmla="*/ 235450 h 3955686"/>
              <a:gd name="connsiteX16" fmla="*/ 4211038 w 4580154"/>
              <a:gd name="connsiteY16" fmla="*/ 61279 h 3955686"/>
              <a:gd name="connsiteX17" fmla="*/ 4036867 w 4580154"/>
              <a:gd name="connsiteY17" fmla="*/ 235450 h 3955686"/>
              <a:gd name="connsiteX18" fmla="*/ 3888821 w 4580154"/>
              <a:gd name="connsiteY18" fmla="*/ 319 h 3955686"/>
              <a:gd name="connsiteX19" fmla="*/ 3723358 w 4580154"/>
              <a:gd name="connsiteY19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152843 w 4580154"/>
              <a:gd name="connsiteY5" fmla="*/ 3248616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3358 w 4580154"/>
              <a:gd name="connsiteY0" fmla="*/ 313827 h 3955686"/>
              <a:gd name="connsiteX1" fmla="*/ 3113758 w 4580154"/>
              <a:gd name="connsiteY1" fmla="*/ 1184684 h 3955686"/>
              <a:gd name="connsiteX2" fmla="*/ 2321278 w 4580154"/>
              <a:gd name="connsiteY2" fmla="*/ 2003290 h 3955686"/>
              <a:gd name="connsiteX3" fmla="*/ 1406878 w 4580154"/>
              <a:gd name="connsiteY3" fmla="*/ 2699976 h 3955686"/>
              <a:gd name="connsiteX4" fmla="*/ 431518 w 4580154"/>
              <a:gd name="connsiteY4" fmla="*/ 3109279 h 3955686"/>
              <a:gd name="connsiteX5" fmla="*/ 327015 w 4580154"/>
              <a:gd name="connsiteY5" fmla="*/ 3318285 h 3955686"/>
              <a:gd name="connsiteX6" fmla="*/ 65758 w 4580154"/>
              <a:gd name="connsiteY6" fmla="*/ 3353119 h 3955686"/>
              <a:gd name="connsiteX7" fmla="*/ 205096 w 4580154"/>
              <a:gd name="connsiteY7" fmla="*/ 3666627 h 3955686"/>
              <a:gd name="connsiteX8" fmla="*/ 4798 w 4580154"/>
              <a:gd name="connsiteY8" fmla="*/ 3901759 h 3955686"/>
              <a:gd name="connsiteX9" fmla="*/ 475061 w 4580154"/>
              <a:gd name="connsiteY9" fmla="*/ 3901759 h 3955686"/>
              <a:gd name="connsiteX10" fmla="*/ 1790056 w 4580154"/>
              <a:gd name="connsiteY10" fmla="*/ 3309576 h 3955686"/>
              <a:gd name="connsiteX11" fmla="*/ 3052798 w 4580154"/>
              <a:gd name="connsiteY11" fmla="*/ 2438719 h 3955686"/>
              <a:gd name="connsiteX12" fmla="*/ 3827861 w 4580154"/>
              <a:gd name="connsiteY12" fmla="*/ 1681073 h 3955686"/>
              <a:gd name="connsiteX13" fmla="*/ 4341667 w 4580154"/>
              <a:gd name="connsiteY13" fmla="*/ 949553 h 3955686"/>
              <a:gd name="connsiteX14" fmla="*/ 4550673 w 4580154"/>
              <a:gd name="connsiteY14" fmla="*/ 418330 h 3955686"/>
              <a:gd name="connsiteX15" fmla="*/ 4550673 w 4580154"/>
              <a:gd name="connsiteY15" fmla="*/ 26444 h 3955686"/>
              <a:gd name="connsiteX16" fmla="*/ 4289416 w 4580154"/>
              <a:gd name="connsiteY16" fmla="*/ 235450 h 3955686"/>
              <a:gd name="connsiteX17" fmla="*/ 4211038 w 4580154"/>
              <a:gd name="connsiteY17" fmla="*/ 61279 h 3955686"/>
              <a:gd name="connsiteX18" fmla="*/ 4036867 w 4580154"/>
              <a:gd name="connsiteY18" fmla="*/ 235450 h 3955686"/>
              <a:gd name="connsiteX19" fmla="*/ 3888821 w 4580154"/>
              <a:gd name="connsiteY19" fmla="*/ 319 h 3955686"/>
              <a:gd name="connsiteX20" fmla="*/ 3723358 w 4580154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432346 w 4580982"/>
              <a:gd name="connsiteY4" fmla="*/ 3109279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  <a:gd name="connsiteX0" fmla="*/ 3724186 w 4580982"/>
              <a:gd name="connsiteY0" fmla="*/ 313827 h 3955686"/>
              <a:gd name="connsiteX1" fmla="*/ 3114586 w 4580982"/>
              <a:gd name="connsiteY1" fmla="*/ 1184684 h 3955686"/>
              <a:gd name="connsiteX2" fmla="*/ 2322106 w 4580982"/>
              <a:gd name="connsiteY2" fmla="*/ 2003290 h 3955686"/>
              <a:gd name="connsiteX3" fmla="*/ 1407706 w 4580982"/>
              <a:gd name="connsiteY3" fmla="*/ 2699976 h 3955686"/>
              <a:gd name="connsiteX4" fmla="*/ 362677 w 4580982"/>
              <a:gd name="connsiteY4" fmla="*/ 3117988 h 3955686"/>
              <a:gd name="connsiteX5" fmla="*/ 327843 w 4580982"/>
              <a:gd name="connsiteY5" fmla="*/ 3318285 h 3955686"/>
              <a:gd name="connsiteX6" fmla="*/ 40461 w 4580982"/>
              <a:gd name="connsiteY6" fmla="*/ 3405370 h 3955686"/>
              <a:gd name="connsiteX7" fmla="*/ 205924 w 4580982"/>
              <a:gd name="connsiteY7" fmla="*/ 3666627 h 3955686"/>
              <a:gd name="connsiteX8" fmla="*/ 5626 w 4580982"/>
              <a:gd name="connsiteY8" fmla="*/ 3901759 h 3955686"/>
              <a:gd name="connsiteX9" fmla="*/ 475889 w 4580982"/>
              <a:gd name="connsiteY9" fmla="*/ 3901759 h 3955686"/>
              <a:gd name="connsiteX10" fmla="*/ 1790884 w 4580982"/>
              <a:gd name="connsiteY10" fmla="*/ 3309576 h 3955686"/>
              <a:gd name="connsiteX11" fmla="*/ 3053626 w 4580982"/>
              <a:gd name="connsiteY11" fmla="*/ 2438719 h 3955686"/>
              <a:gd name="connsiteX12" fmla="*/ 3828689 w 4580982"/>
              <a:gd name="connsiteY12" fmla="*/ 1681073 h 3955686"/>
              <a:gd name="connsiteX13" fmla="*/ 4342495 w 4580982"/>
              <a:gd name="connsiteY13" fmla="*/ 949553 h 3955686"/>
              <a:gd name="connsiteX14" fmla="*/ 4551501 w 4580982"/>
              <a:gd name="connsiteY14" fmla="*/ 418330 h 3955686"/>
              <a:gd name="connsiteX15" fmla="*/ 4551501 w 4580982"/>
              <a:gd name="connsiteY15" fmla="*/ 26444 h 3955686"/>
              <a:gd name="connsiteX16" fmla="*/ 4290244 w 4580982"/>
              <a:gd name="connsiteY16" fmla="*/ 235450 h 3955686"/>
              <a:gd name="connsiteX17" fmla="*/ 4211866 w 4580982"/>
              <a:gd name="connsiteY17" fmla="*/ 61279 h 3955686"/>
              <a:gd name="connsiteX18" fmla="*/ 4037695 w 4580982"/>
              <a:gd name="connsiteY18" fmla="*/ 235450 h 3955686"/>
              <a:gd name="connsiteX19" fmla="*/ 3889649 w 4580982"/>
              <a:gd name="connsiteY19" fmla="*/ 319 h 3955686"/>
              <a:gd name="connsiteX20" fmla="*/ 3724186 w 4580982"/>
              <a:gd name="connsiteY20" fmla="*/ 313827 h 395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80982" h="3955686">
                <a:moveTo>
                  <a:pt x="3724186" y="313827"/>
                </a:moveTo>
                <a:cubicBezTo>
                  <a:pt x="3595009" y="511221"/>
                  <a:pt x="3348266" y="903107"/>
                  <a:pt x="3114586" y="1184684"/>
                </a:cubicBezTo>
                <a:cubicBezTo>
                  <a:pt x="2880906" y="1466261"/>
                  <a:pt x="2606586" y="1750741"/>
                  <a:pt x="2322106" y="2003290"/>
                </a:cubicBezTo>
                <a:cubicBezTo>
                  <a:pt x="2037626" y="2255839"/>
                  <a:pt x="1734277" y="2514193"/>
                  <a:pt x="1407706" y="2699976"/>
                </a:cubicBezTo>
                <a:cubicBezTo>
                  <a:pt x="1081135" y="2885759"/>
                  <a:pt x="542654" y="3014937"/>
                  <a:pt x="362677" y="3117988"/>
                </a:cubicBezTo>
                <a:cubicBezTo>
                  <a:pt x="182700" y="3221039"/>
                  <a:pt x="388803" y="3277645"/>
                  <a:pt x="327843" y="3318285"/>
                </a:cubicBezTo>
                <a:cubicBezTo>
                  <a:pt x="266883" y="3358925"/>
                  <a:pt x="60781" y="3347313"/>
                  <a:pt x="40461" y="3405370"/>
                </a:cubicBezTo>
                <a:cubicBezTo>
                  <a:pt x="20141" y="3463427"/>
                  <a:pt x="211730" y="3583896"/>
                  <a:pt x="205924" y="3666627"/>
                </a:cubicBezTo>
                <a:cubicBezTo>
                  <a:pt x="200118" y="3749358"/>
                  <a:pt x="-39368" y="3862570"/>
                  <a:pt x="5626" y="3901759"/>
                </a:cubicBezTo>
                <a:cubicBezTo>
                  <a:pt x="50620" y="3940948"/>
                  <a:pt x="178346" y="4000456"/>
                  <a:pt x="475889" y="3901759"/>
                </a:cubicBezTo>
                <a:cubicBezTo>
                  <a:pt x="773432" y="3803062"/>
                  <a:pt x="1361261" y="3553416"/>
                  <a:pt x="1790884" y="3309576"/>
                </a:cubicBezTo>
                <a:cubicBezTo>
                  <a:pt x="2220507" y="3065736"/>
                  <a:pt x="2713992" y="2710136"/>
                  <a:pt x="3053626" y="2438719"/>
                </a:cubicBezTo>
                <a:cubicBezTo>
                  <a:pt x="3393260" y="2167302"/>
                  <a:pt x="3613877" y="1929267"/>
                  <a:pt x="3828689" y="1681073"/>
                </a:cubicBezTo>
                <a:cubicBezTo>
                  <a:pt x="4043501" y="1432879"/>
                  <a:pt x="4222026" y="1160010"/>
                  <a:pt x="4342495" y="949553"/>
                </a:cubicBezTo>
                <a:cubicBezTo>
                  <a:pt x="4462964" y="739096"/>
                  <a:pt x="4516667" y="572182"/>
                  <a:pt x="4551501" y="418330"/>
                </a:cubicBezTo>
                <a:cubicBezTo>
                  <a:pt x="4586335" y="264478"/>
                  <a:pt x="4595044" y="56924"/>
                  <a:pt x="4551501" y="26444"/>
                </a:cubicBezTo>
                <a:cubicBezTo>
                  <a:pt x="4507958" y="-4036"/>
                  <a:pt x="4346850" y="229644"/>
                  <a:pt x="4290244" y="235450"/>
                </a:cubicBezTo>
                <a:cubicBezTo>
                  <a:pt x="4233638" y="241256"/>
                  <a:pt x="4253957" y="61279"/>
                  <a:pt x="4211866" y="61279"/>
                </a:cubicBezTo>
                <a:cubicBezTo>
                  <a:pt x="4169775" y="61279"/>
                  <a:pt x="4091398" y="245610"/>
                  <a:pt x="4037695" y="235450"/>
                </a:cubicBezTo>
                <a:cubicBezTo>
                  <a:pt x="3983992" y="225290"/>
                  <a:pt x="3941901" y="-9841"/>
                  <a:pt x="3889649" y="319"/>
                </a:cubicBezTo>
                <a:cubicBezTo>
                  <a:pt x="3837398" y="10479"/>
                  <a:pt x="3853363" y="116433"/>
                  <a:pt x="3724186" y="31382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CEA001-248D-9440-A3FB-855E45EDCCB1}"/>
              </a:ext>
            </a:extLst>
          </p:cNvPr>
          <p:cNvSpPr/>
          <p:nvPr/>
        </p:nvSpPr>
        <p:spPr>
          <a:xfrm rot="19175529">
            <a:off x="3199121" y="3072494"/>
            <a:ext cx="4847929" cy="12841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EDGE OF CHAOS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ECB695-E3AC-2C44-B753-AD12431DAA6D}"/>
              </a:ext>
            </a:extLst>
          </p:cNvPr>
          <p:cNvSpPr/>
          <p:nvPr/>
        </p:nvSpPr>
        <p:spPr>
          <a:xfrm>
            <a:off x="8262242" y="2145127"/>
            <a:ext cx="1719958" cy="70563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Regions?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048FEA7-B135-C441-921C-0FE6DEBD231A}"/>
              </a:ext>
            </a:extLst>
          </p:cNvPr>
          <p:cNvSpPr/>
          <p:nvPr/>
        </p:nvSpPr>
        <p:spPr>
          <a:xfrm>
            <a:off x="7434425" y="3133801"/>
            <a:ext cx="3375592" cy="8734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Metropolitan Areas?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A0FE5E-83B2-D848-982B-61B745FDDE3C}"/>
              </a:ext>
            </a:extLst>
          </p:cNvPr>
          <p:cNvSpPr/>
          <p:nvPr/>
        </p:nvSpPr>
        <p:spPr>
          <a:xfrm>
            <a:off x="6549664" y="4184211"/>
            <a:ext cx="2937476" cy="85833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Watersheds?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8F1BB3-BD55-E940-B319-E47C7DA32131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H="1" flipV="1">
            <a:off x="1715523" y="3115080"/>
            <a:ext cx="30389" cy="4886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157B51-1A9A-BF4B-BFD2-D6A928397E10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376326" y="3091296"/>
            <a:ext cx="1031860" cy="6016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ABDD75-CFA6-774B-BA25-CD60F1F14AB3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H="1" flipV="1">
            <a:off x="4038600" y="3180570"/>
            <a:ext cx="310191" cy="29197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8DFC25-7882-5D46-93F7-4DE5FA5C1044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H="1">
            <a:off x="2637452" y="3777341"/>
            <a:ext cx="819799" cy="13116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F73D7C1-0BC7-2F42-82A1-300F9C474ED7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4038600" y="2079984"/>
            <a:ext cx="152400" cy="4909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4595EFD-8249-E240-BAF8-2D7D87C33C8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2607063" y="2810280"/>
            <a:ext cx="539997" cy="6549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F736A475-0063-1F49-B499-F0E0432F23F1}"/>
              </a:ext>
            </a:extLst>
          </p:cNvPr>
          <p:cNvSpPr/>
          <p:nvPr/>
        </p:nvSpPr>
        <p:spPr>
          <a:xfrm>
            <a:off x="4930140" y="5128916"/>
            <a:ext cx="1958340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Roads?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B8B0C78-AD91-E54B-996A-08D1AFDCED8A}"/>
              </a:ext>
            </a:extLst>
          </p:cNvPr>
          <p:cNvSpPr/>
          <p:nvPr/>
        </p:nvSpPr>
        <p:spPr>
          <a:xfrm>
            <a:off x="7043001" y="5261993"/>
            <a:ext cx="2399219" cy="82066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Bus Routes?</a:t>
            </a:r>
          </a:p>
        </p:txBody>
      </p:sp>
    </p:spTree>
    <p:extLst>
      <p:ext uri="{BB962C8B-B14F-4D97-AF65-F5344CB8AC3E}">
        <p14:creationId xmlns:p14="http://schemas.microsoft.com/office/powerpoint/2010/main" val="75780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21F2-723B-364A-9D9E-3B9142A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Provider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2680-3070-CD44-A37B-9DCEA27D4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25"/>
            <a:ext cx="10515600" cy="2042160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When our senior members call into our call centers to find a healthcare provider in their area, many of them don’t drive.  They only want providers that are on bus routes.  However, our current system does not store this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57276-8D01-9848-A51A-81AF88BD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2086A-0727-B045-A236-B2D11010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292A-EB76-AD4B-9349-7A707ACC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Causal Loop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4F13B-317F-F44C-8E83-5FCC9D15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84685"/>
            <a:ext cx="10515600" cy="392277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1E730-A25A-B347-9473-BFF32583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55E7A-AA16-B841-A7F1-15B1CCC9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9E411-7D29-FF41-8363-58C7F0B695CE}" type="slidenum">
              <a:rPr lang="en-US" smtClean="0"/>
              <a:t>6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73ABF1-121C-B04B-A526-C0425DB650D5}"/>
              </a:ext>
            </a:extLst>
          </p:cNvPr>
          <p:cNvSpPr/>
          <p:nvPr/>
        </p:nvSpPr>
        <p:spPr>
          <a:xfrm>
            <a:off x="4632158" y="3105985"/>
            <a:ext cx="1463842" cy="6858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NPS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6C6AB-25EA-9F48-AB94-2239BB249462}"/>
              </a:ext>
            </a:extLst>
          </p:cNvPr>
          <p:cNvSpPr txBox="1"/>
          <p:nvPr/>
        </p:nvSpPr>
        <p:spPr>
          <a:xfrm>
            <a:off x="838200" y="1287034"/>
            <a:ext cx="5650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NPS = Net Promoter Score – how happy are our customers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A23AA2-7CCE-ED44-A689-B608969F8AC5}"/>
              </a:ext>
            </a:extLst>
          </p:cNvPr>
          <p:cNvSpPr/>
          <p:nvPr/>
        </p:nvSpPr>
        <p:spPr>
          <a:xfrm>
            <a:off x="4675314" y="1709785"/>
            <a:ext cx="1594182" cy="685800"/>
          </a:xfrm>
          <a:prstGeom prst="ellipse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Fast Right Answers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35C090-44E8-9044-9261-DA9D3E26445C}"/>
              </a:ext>
            </a:extLst>
          </p:cNvPr>
          <p:cNvSpPr txBox="1"/>
          <p:nvPr/>
        </p:nvSpPr>
        <p:spPr>
          <a:xfrm>
            <a:off x="3141240" y="2405269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7BE807-7012-EB4E-8F92-FF05F110F838}"/>
              </a:ext>
            </a:extLst>
          </p:cNvPr>
          <p:cNvSpPr/>
          <p:nvPr/>
        </p:nvSpPr>
        <p:spPr>
          <a:xfrm>
            <a:off x="4686303" y="4567295"/>
            <a:ext cx="1594182" cy="85624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Slow Wrong Answers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290EB35-9A88-9147-B022-4277234AEF4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rot="10800000" flipH="1">
            <a:off x="4686303" y="3691353"/>
            <a:ext cx="160230" cy="1304065"/>
          </a:xfrm>
          <a:prstGeom prst="curvedConnector4">
            <a:avLst>
              <a:gd name="adj1" fmla="val -142670"/>
              <a:gd name="adj2" fmla="val 62564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F4DE14F-F617-6444-AFEE-293E6FE07494}"/>
              </a:ext>
            </a:extLst>
          </p:cNvPr>
          <p:cNvSpPr txBox="1"/>
          <p:nvPr/>
        </p:nvSpPr>
        <p:spPr>
          <a:xfrm>
            <a:off x="2795677" y="4083399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909944-A67E-F443-A3DC-454555BE0A3D}"/>
              </a:ext>
            </a:extLst>
          </p:cNvPr>
          <p:cNvSpPr/>
          <p:nvPr/>
        </p:nvSpPr>
        <p:spPr>
          <a:xfrm>
            <a:off x="7250411" y="2352201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More Funding to Calculate Bus Routes</a:t>
            </a:r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ED2B556-3185-1541-9BB8-8E16385A22D5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V="1">
            <a:off x="6096000" y="2836097"/>
            <a:ext cx="1154411" cy="612788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AFA02962-DE23-C640-A855-9FFB536DAC97}"/>
              </a:ext>
            </a:extLst>
          </p:cNvPr>
          <p:cNvCxnSpPr>
            <a:cxnSpLocks/>
            <a:stCxn id="22" idx="1"/>
            <a:endCxn id="8" idx="6"/>
          </p:cNvCxnSpPr>
          <p:nvPr/>
        </p:nvCxnSpPr>
        <p:spPr>
          <a:xfrm rot="16200000" flipV="1">
            <a:off x="6730065" y="1592116"/>
            <a:ext cx="441246" cy="1362384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972AB41-39F8-E04F-BAA7-DB71065A8DCC}"/>
              </a:ext>
            </a:extLst>
          </p:cNvPr>
          <p:cNvSpPr txBox="1"/>
          <p:nvPr/>
        </p:nvSpPr>
        <p:spPr>
          <a:xfrm>
            <a:off x="5822664" y="2651431"/>
            <a:ext cx="106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Increases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D4452A-BC43-1346-A68D-F0818E7AEC4C}"/>
              </a:ext>
            </a:extLst>
          </p:cNvPr>
          <p:cNvSpPr/>
          <p:nvPr/>
        </p:nvSpPr>
        <p:spPr>
          <a:xfrm>
            <a:off x="7189846" y="3599503"/>
            <a:ext cx="2604835" cy="967792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Funding to Calculate Bus Routes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1A1DB52-0415-F242-949C-D845F39B0672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6096000" y="3448885"/>
            <a:ext cx="1093846" cy="575869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A7A6A0-F4AC-9B4B-AE4C-1F09617DA8B7}"/>
              </a:ext>
            </a:extLst>
          </p:cNvPr>
          <p:cNvSpPr txBox="1"/>
          <p:nvPr/>
        </p:nvSpPr>
        <p:spPr>
          <a:xfrm>
            <a:off x="5750435" y="3814724"/>
            <a:ext cx="1138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Decreases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3EB10EC9-A3E2-E24F-AB40-00B9022A5211}"/>
              </a:ext>
            </a:extLst>
          </p:cNvPr>
          <p:cNvCxnSpPr>
            <a:cxnSpLocks/>
            <a:stCxn id="35" idx="3"/>
            <a:endCxn id="11" idx="6"/>
          </p:cNvCxnSpPr>
          <p:nvPr/>
        </p:nvCxnSpPr>
        <p:spPr>
          <a:xfrm rot="5400000">
            <a:off x="6640974" y="4065076"/>
            <a:ext cx="569852" cy="1290830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9293E62E-9D74-8342-AD2E-73A22A0BCA4A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0800000" flipH="1" flipV="1">
            <a:off x="4675313" y="2052684"/>
            <a:ext cx="171219" cy="1153733"/>
          </a:xfrm>
          <a:prstGeom prst="curvedConnector4">
            <a:avLst>
              <a:gd name="adj1" fmla="val -133513"/>
              <a:gd name="adj2" fmla="val 60508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ross 48">
            <a:extLst>
              <a:ext uri="{FF2B5EF4-FFF2-40B4-BE49-F238E27FC236}">
                <a16:creationId xmlns:a16="http://schemas.microsoft.com/office/drawing/2014/main" id="{BE0DA3C4-982D-4C42-8061-2650D1CDB157}"/>
              </a:ext>
            </a:extLst>
          </p:cNvPr>
          <p:cNvSpPr/>
          <p:nvPr/>
        </p:nvSpPr>
        <p:spPr>
          <a:xfrm>
            <a:off x="5330353" y="2555095"/>
            <a:ext cx="386356" cy="369332"/>
          </a:xfrm>
          <a:prstGeom prst="plus">
            <a:avLst>
              <a:gd name="adj" fmla="val 34773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1AC8D09-884C-0741-9FB2-D3E3F6FA7BB5}"/>
              </a:ext>
            </a:extLst>
          </p:cNvPr>
          <p:cNvSpPr/>
          <p:nvPr/>
        </p:nvSpPr>
        <p:spPr>
          <a:xfrm>
            <a:off x="5330353" y="4138337"/>
            <a:ext cx="386356" cy="1180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343</Words>
  <Application>Microsoft Macintosh PowerPoint</Application>
  <PresentationFormat>Widescreen</PresentationFormat>
  <Paragraphs>57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Graph Systems Thinking Workshop</vt:lpstr>
      <vt:lpstr>Assumption</vt:lpstr>
      <vt:lpstr>Edge of Chaos</vt:lpstr>
      <vt:lpstr>Example: Geospacial</vt:lpstr>
      <vt:lpstr>Example: Provider Recommendation</vt:lpstr>
      <vt:lpstr>Causal Loop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Systems Thinking Workshop</dc:title>
  <dc:creator>Dan McCreary</dc:creator>
  <cp:lastModifiedBy>Dan McCreary</cp:lastModifiedBy>
  <cp:revision>7</cp:revision>
  <dcterms:created xsi:type="dcterms:W3CDTF">2021-03-20T11:19:35Z</dcterms:created>
  <dcterms:modified xsi:type="dcterms:W3CDTF">2021-03-20T12:12:44Z</dcterms:modified>
</cp:coreProperties>
</file>