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416" r:id="rId3"/>
    <p:sldId id="286" r:id="rId4"/>
    <p:sldId id="287" r:id="rId5"/>
    <p:sldId id="413" r:id="rId6"/>
    <p:sldId id="288" r:id="rId7"/>
    <p:sldId id="281" r:id="rId8"/>
    <p:sldId id="283" r:id="rId9"/>
    <p:sldId id="282" r:id="rId10"/>
    <p:sldId id="410" r:id="rId11"/>
    <p:sldId id="279" r:id="rId12"/>
    <p:sldId id="266" r:id="rId13"/>
    <p:sldId id="271" r:id="rId14"/>
    <p:sldId id="414" r:id="rId15"/>
    <p:sldId id="272" r:id="rId16"/>
    <p:sldId id="516" r:id="rId17"/>
    <p:sldId id="517" r:id="rId18"/>
    <p:sldId id="273" r:id="rId19"/>
    <p:sldId id="408" r:id="rId20"/>
    <p:sldId id="274" r:id="rId21"/>
    <p:sldId id="275" r:id="rId22"/>
    <p:sldId id="276" r:id="rId23"/>
    <p:sldId id="277" r:id="rId24"/>
    <p:sldId id="280" r:id="rId25"/>
    <p:sldId id="260" r:id="rId26"/>
    <p:sldId id="259" r:id="rId27"/>
    <p:sldId id="459" r:id="rId28"/>
    <p:sldId id="460" r:id="rId29"/>
    <p:sldId id="461" r:id="rId30"/>
    <p:sldId id="269" r:id="rId31"/>
    <p:sldId id="515" r:id="rId32"/>
    <p:sldId id="463" r:id="rId33"/>
    <p:sldId id="258" r:id="rId34"/>
    <p:sldId id="490" r:id="rId35"/>
    <p:sldId id="514" r:id="rId36"/>
    <p:sldId id="261" r:id="rId37"/>
    <p:sldId id="262" r:id="rId38"/>
    <p:sldId id="263" r:id="rId39"/>
    <p:sldId id="268" r:id="rId40"/>
    <p:sldId id="267" r:id="rId41"/>
    <p:sldId id="264" r:id="rId42"/>
    <p:sldId id="265" r:id="rId43"/>
    <p:sldId id="278" r:id="rId44"/>
    <p:sldId id="412" r:id="rId45"/>
    <p:sldId id="395" r:id="rId46"/>
    <p:sldId id="411" r:id="rId47"/>
    <p:sldId id="415" r:id="rId48"/>
    <p:sldId id="284" r:id="rId49"/>
    <p:sldId id="462" r:id="rId50"/>
    <p:sldId id="45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p:restoredTop sz="94694"/>
  </p:normalViewPr>
  <p:slideViewPr>
    <p:cSldViewPr snapToGrid="0" snapToObjects="1">
      <p:cViewPr varScale="1">
        <p:scale>
          <a:sx n="121" d="100"/>
          <a:sy n="121" d="100"/>
        </p:scale>
        <p:origin x="736" y="176"/>
      </p:cViewPr>
      <p:guideLst/>
    </p:cSldViewPr>
  </p:slideViewPr>
  <p:notesTextViewPr>
    <p:cViewPr>
      <p:scale>
        <a:sx n="1" d="1"/>
        <a:sy n="1" d="1"/>
      </p:scale>
      <p:origin x="0" y="0"/>
    </p:cViewPr>
  </p:notesTextViewPr>
  <p:notesViewPr>
    <p:cSldViewPr snapToGrid="0" snapToObjects="1">
      <p:cViewPr varScale="1">
        <p:scale>
          <a:sx n="94" d="100"/>
          <a:sy n="94" d="100"/>
        </p:scale>
        <p:origin x="228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B8551-9BFC-4E4A-85BF-A8B6B4F46AB6}" type="datetimeFigureOut">
              <a:rPr lang="en-US" smtClean="0"/>
              <a:t>5/4/21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18D6E-C76C-554B-93F6-46B096CB82C3}" type="slidenum">
              <a:rPr lang="en-US" smtClean="0"/>
              <a:t>‹#›</a:t>
            </a:fld>
            <a:endParaRPr lang="en-US"/>
          </a:p>
        </p:txBody>
      </p:sp>
    </p:spTree>
    <p:extLst>
      <p:ext uri="{BB962C8B-B14F-4D97-AF65-F5344CB8AC3E}">
        <p14:creationId xmlns:p14="http://schemas.microsoft.com/office/powerpoint/2010/main" val="8565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5613" y="630238"/>
            <a:ext cx="3559175" cy="2003425"/>
          </a:xfrm>
        </p:spPr>
      </p:sp>
      <p:sp>
        <p:nvSpPr>
          <p:cNvPr id="3" name="Notes Placeholder 2"/>
          <p:cNvSpPr>
            <a:spLocks noGrp="1"/>
          </p:cNvSpPr>
          <p:nvPr>
            <p:ph type="body" idx="1"/>
          </p:nvPr>
        </p:nvSpPr>
        <p:spPr/>
        <p:txBody>
          <a:bodyPr>
            <a:normAutofit/>
          </a:bodyPr>
          <a:lstStyle/>
          <a:p>
            <a:pPr marL="0" indent="0">
              <a:buFontTx/>
              <a:buNone/>
            </a:pPr>
            <a:r>
              <a:rPr lang="en-US" dirty="0"/>
              <a:t>My background is a solution architect.  I have spent most of the last 20 years understanding how to objectively match business problems to the appropriate technologies.  My focus has been on the fast-evolving area of NoSQL databases.  I have also had a strong interest in AI, semantics, natural language process and search. </a:t>
            </a:r>
          </a:p>
        </p:txBody>
      </p:sp>
      <p:sp>
        <p:nvSpPr>
          <p:cNvPr id="4" name="Slide Number Placeholder 3"/>
          <p:cNvSpPr>
            <a:spLocks noGrp="1"/>
          </p:cNvSpPr>
          <p:nvPr>
            <p:ph type="sldNum" sz="quarter" idx="10"/>
          </p:nvPr>
        </p:nvSpPr>
        <p:spPr/>
        <p:txBody>
          <a:bodyPr/>
          <a:lstStyle/>
          <a:p>
            <a:fld id="{708EA56A-F1B3-4F1F-ACD0-DEC49C4A85DD}" type="slidenum">
              <a:rPr lang="en-US" smtClean="0"/>
              <a:pPr/>
              <a:t>3</a:t>
            </a:fld>
            <a:endParaRPr lang="en-US" dirty="0"/>
          </a:p>
        </p:txBody>
      </p:sp>
    </p:spTree>
    <p:extLst>
      <p:ext uri="{BB962C8B-B14F-4D97-AF65-F5344CB8AC3E}">
        <p14:creationId xmlns:p14="http://schemas.microsoft.com/office/powerpoint/2010/main" val="238841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OK, now lets take a step back and take a more structure look at where these tools fit into our business processes at Optum.</a:t>
            </a:r>
          </a:p>
          <a:p>
            <a:endParaRPr lang="en-US" dirty="0"/>
          </a:p>
          <a:p>
            <a:r>
              <a:rPr lang="en-US" dirty="0"/>
              <a:t>There are six</a:t>
            </a:r>
            <a:r>
              <a:rPr lang="en-US" baseline="0" dirty="0"/>
              <a:t> main database architecture patterns we use when we think of a business problem.</a:t>
            </a:r>
          </a:p>
          <a:p>
            <a:endParaRPr lang="en-US" baseline="0" dirty="0"/>
          </a:p>
          <a:p>
            <a:r>
              <a:rPr lang="en-US" baseline="0" dirty="0"/>
              <a:t>Relational or row-stores</a:t>
            </a:r>
          </a:p>
          <a:p>
            <a:r>
              <a:rPr lang="en-US" baseline="0" dirty="0"/>
              <a:t>Analytical or OLAP</a:t>
            </a:r>
          </a:p>
          <a:p>
            <a:r>
              <a:rPr lang="en-US" baseline="0" dirty="0"/>
              <a:t>Key-Value stores – one of the simplest but most extensible data architectures</a:t>
            </a:r>
          </a:p>
          <a:p>
            <a:r>
              <a:rPr lang="en-US" baseline="0" dirty="0"/>
              <a:t>Column-family stores</a:t>
            </a:r>
          </a:p>
          <a:p>
            <a:r>
              <a:rPr lang="en-US" baseline="0" dirty="0"/>
              <a:t>Graph stores</a:t>
            </a:r>
          </a:p>
          <a:p>
            <a:r>
              <a:rPr lang="en-US" baseline="0" dirty="0"/>
              <a:t>and Document stores</a:t>
            </a:r>
          </a:p>
          <a:p>
            <a:endParaRPr lang="en-US" baseline="0" dirty="0"/>
          </a:p>
          <a:p>
            <a:endParaRPr lang="en-US" baseline="0" dirty="0"/>
          </a:p>
          <a:p>
            <a:r>
              <a:rPr lang="en-US" baseline="0" dirty="0"/>
              <a:t>Graph is just one of these six.  Graph stores are often most closely related to document stores.  Both Graph and document stores have the ability for new data to be added to structures without needing to remodel the data.  We call these systems schema-free or schema agnostic.  They are a key driver for highly agile systems.</a:t>
            </a:r>
          </a:p>
          <a:p>
            <a:endParaRPr lang="en-US" baseline="0" dirty="0"/>
          </a:p>
          <a:p>
            <a:r>
              <a:rPr lang="en-US" baseline="0" dirty="0"/>
              <a:t>Your systems may often draw on two or more of these systems.  Databases that support multiple data models are called multi-model databases.  They prevent us from having to store the same data over in multiple systems for transactions, search and analytics.  Multi-modal systems that integrate graph technologies are also an emerging trend.</a:t>
            </a:r>
          </a:p>
        </p:txBody>
      </p:sp>
      <p:sp>
        <p:nvSpPr>
          <p:cNvPr id="4" name="Slide Number Placeholder 3"/>
          <p:cNvSpPr>
            <a:spLocks noGrp="1"/>
          </p:cNvSpPr>
          <p:nvPr>
            <p:ph type="sldNum" sz="quarter" idx="10"/>
          </p:nvPr>
        </p:nvSpPr>
        <p:spPr/>
        <p:txBody>
          <a:bodyPr/>
          <a:lstStyle/>
          <a:p>
            <a:fld id="{71B1AA27-3892-4360-B986-D6B124C223BF}" type="slidenum">
              <a:rPr lang="en-US" smtClean="0"/>
              <a:t>4</a:t>
            </a:fld>
            <a:endParaRPr lang="en-US"/>
          </a:p>
        </p:txBody>
      </p:sp>
    </p:spTree>
    <p:extLst>
      <p:ext uri="{BB962C8B-B14F-4D97-AF65-F5344CB8AC3E}">
        <p14:creationId xmlns:p14="http://schemas.microsoft.com/office/powerpoint/2010/main" val="330392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db-engines.com</a:t>
            </a:r>
            <a:r>
              <a:rPr lang="en-US" dirty="0"/>
              <a:t>/</a:t>
            </a:r>
            <a:r>
              <a:rPr lang="en-US" dirty="0" err="1"/>
              <a:t>en</a:t>
            </a:r>
            <a:r>
              <a:rPr lang="en-US" dirty="0"/>
              <a:t>/</a:t>
            </a:r>
            <a:r>
              <a:rPr lang="en-US" dirty="0" err="1"/>
              <a:t>ranking_categories</a:t>
            </a:r>
            <a:endParaRPr lang="en-US" dirty="0"/>
          </a:p>
        </p:txBody>
      </p:sp>
      <p:sp>
        <p:nvSpPr>
          <p:cNvPr id="4" name="Slide Number Placeholder 3"/>
          <p:cNvSpPr>
            <a:spLocks noGrp="1"/>
          </p:cNvSpPr>
          <p:nvPr>
            <p:ph type="sldNum" sz="quarter" idx="10"/>
          </p:nvPr>
        </p:nvSpPr>
        <p:spPr/>
        <p:txBody>
          <a:bodyPr/>
          <a:lstStyle/>
          <a:p>
            <a:fld id="{BB6D38DD-AF93-9A4A-A336-39340BC39108}" type="slidenum">
              <a:rPr lang="en-US" smtClean="0"/>
              <a:t>6</a:t>
            </a:fld>
            <a:endParaRPr lang="en-US"/>
          </a:p>
        </p:txBody>
      </p:sp>
    </p:spTree>
    <p:extLst>
      <p:ext uri="{BB962C8B-B14F-4D97-AF65-F5344CB8AC3E}">
        <p14:creationId xmlns:p14="http://schemas.microsoft.com/office/powerpoint/2010/main" val="2108760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towardsdatascience.com</a:t>
            </a:r>
            <a:r>
              <a:rPr lang="en-US" dirty="0"/>
              <a:t>/from-flatland-to-hog-heaven-the-four-lands-of-ekg-adoption-945571c09b67</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20</a:t>
            </a:fld>
            <a:endParaRPr lang="en-US"/>
          </a:p>
        </p:txBody>
      </p:sp>
    </p:spTree>
    <p:extLst>
      <p:ext uri="{BB962C8B-B14F-4D97-AF65-F5344CB8AC3E}">
        <p14:creationId xmlns:p14="http://schemas.microsoft.com/office/powerpoint/2010/main" val="339965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two regions of your data model:</a:t>
            </a:r>
          </a:p>
          <a:p>
            <a:pPr lvl="1"/>
            <a:r>
              <a:rPr lang="en-US" dirty="0"/>
              <a:t>The part of the world that you have modeled with precision.  We call this region the EKG region.</a:t>
            </a:r>
          </a:p>
          <a:p>
            <a:pPr lvl="1"/>
            <a:r>
              <a:rPr lang="en-US" dirty="0"/>
              <a:t>The part of the world that you have not modeled yet.  We call this the “region of chaos”</a:t>
            </a:r>
          </a:p>
          <a:p>
            <a:pPr lvl="1"/>
            <a:r>
              <a:rPr lang="en-US" dirty="0"/>
              <a:t>The border between the EKG and the region of chaos we will call “The Edge of Chaos”</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23</a:t>
            </a:fld>
            <a:endParaRPr lang="en-US"/>
          </a:p>
        </p:txBody>
      </p:sp>
    </p:spTree>
    <p:extLst>
      <p:ext uri="{BB962C8B-B14F-4D97-AF65-F5344CB8AC3E}">
        <p14:creationId xmlns:p14="http://schemas.microsoft.com/office/powerpoint/2010/main" val="141120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B1AA27-3892-4360-B986-D6B124C223BF}" type="slidenum">
              <a:rPr lang="en-US" smtClean="0"/>
              <a:t>45</a:t>
            </a:fld>
            <a:endParaRPr lang="en-US"/>
          </a:p>
        </p:txBody>
      </p:sp>
    </p:spTree>
    <p:extLst>
      <p:ext uri="{BB962C8B-B14F-4D97-AF65-F5344CB8AC3E}">
        <p14:creationId xmlns:p14="http://schemas.microsoft.com/office/powerpoint/2010/main" val="204384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F2D0-C71A-0A47-A94B-F93DB89CC3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990E86-F5BA-3743-BE7A-4461A947FF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42BC79-0DA0-844C-B695-577C0DCF284A}"/>
              </a:ext>
            </a:extLst>
          </p:cNvPr>
          <p:cNvSpPr>
            <a:spLocks noGrp="1"/>
          </p:cNvSpPr>
          <p:nvPr>
            <p:ph type="dt" sz="half" idx="10"/>
          </p:nvPr>
        </p:nvSpPr>
        <p:spPr/>
        <p:txBody>
          <a:bodyPr/>
          <a:lstStyle/>
          <a:p>
            <a:fld id="{2B0D6BFE-46D4-C24E-9204-69FED389B6E2}" type="datetime1">
              <a:rPr lang="en-US" smtClean="0"/>
              <a:t>5/4/21</a:t>
            </a:fld>
            <a:endParaRPr lang="en-US"/>
          </a:p>
        </p:txBody>
      </p:sp>
      <p:sp>
        <p:nvSpPr>
          <p:cNvPr id="6" name="Slide Number Placeholder 5">
            <a:extLst>
              <a:ext uri="{FF2B5EF4-FFF2-40B4-BE49-F238E27FC236}">
                <a16:creationId xmlns:a16="http://schemas.microsoft.com/office/drawing/2014/main" id="{63176F21-A52D-FC4A-90C1-B4B38A9DC03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54989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C011-F745-254C-8FB4-85AF3EF20B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473D8B-1D12-A045-A021-2CBAFB617A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7C579-237C-FE46-BF20-B7D34969D3B5}"/>
              </a:ext>
            </a:extLst>
          </p:cNvPr>
          <p:cNvSpPr>
            <a:spLocks noGrp="1"/>
          </p:cNvSpPr>
          <p:nvPr>
            <p:ph type="dt" sz="half" idx="10"/>
          </p:nvPr>
        </p:nvSpPr>
        <p:spPr/>
        <p:txBody>
          <a:bodyPr/>
          <a:lstStyle/>
          <a:p>
            <a:fld id="{18764C49-332E-A645-8B82-75B33FFBE427}" type="datetime1">
              <a:rPr lang="en-US" smtClean="0"/>
              <a:t>5/4/21</a:t>
            </a:fld>
            <a:endParaRPr lang="en-US"/>
          </a:p>
        </p:txBody>
      </p:sp>
      <p:sp>
        <p:nvSpPr>
          <p:cNvPr id="5" name="Footer Placeholder 4">
            <a:extLst>
              <a:ext uri="{FF2B5EF4-FFF2-40B4-BE49-F238E27FC236}">
                <a16:creationId xmlns:a16="http://schemas.microsoft.com/office/drawing/2014/main" id="{3EE9FBDC-CCC5-8B4C-BF9C-AD5EBB72346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E3C3C16-385C-8642-AE28-54B1EB0BA77B}"/>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46878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a:t>
            </a:r>
          </a:p>
        </p:txBody>
      </p:sp>
      <p:sp>
        <p:nvSpPr>
          <p:cNvPr id="3" name="Content Placeholder 2"/>
          <p:cNvSpPr>
            <a:spLocks noGrp="1"/>
          </p:cNvSpPr>
          <p:nvPr>
            <p:ph idx="1" hasCustomPrompt="1"/>
          </p:nvPr>
        </p:nvSpPr>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1000" y="7386865"/>
            <a:ext cx="2743200" cy="365125"/>
          </a:xfrm>
          <a:prstGeom prst="rect">
            <a:avLst/>
          </a:prstGeom>
        </p:spPr>
        <p:txBody>
          <a:bodyPr/>
          <a:lstStyle/>
          <a:p>
            <a:fld id="{59B9B12D-92C4-3B43-B1D8-9965D43BF638}" type="datetime1">
              <a:rPr lang="en-US" smtClean="0"/>
              <a:t>5/4/21</a:t>
            </a:fld>
            <a:endParaRPr lang="en-US"/>
          </a:p>
        </p:txBody>
      </p:sp>
      <p:sp>
        <p:nvSpPr>
          <p:cNvPr id="5" name="Footer Placeholder 4"/>
          <p:cNvSpPr>
            <a:spLocks noGrp="1"/>
          </p:cNvSpPr>
          <p:nvPr>
            <p:ph type="ftr" sz="quarter" idx="11"/>
          </p:nvPr>
        </p:nvSpPr>
        <p:spPr/>
        <p:txBody>
          <a:body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a:t>Use this space for one line subhead if needed</a:t>
            </a:r>
          </a:p>
        </p:txBody>
      </p:sp>
    </p:spTree>
    <p:extLst>
      <p:ext uri="{BB962C8B-B14F-4D97-AF65-F5344CB8AC3E}">
        <p14:creationId xmlns:p14="http://schemas.microsoft.com/office/powerpoint/2010/main" val="594318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a:t>
            </a:r>
          </a:p>
        </p:txBody>
      </p:sp>
      <p:sp>
        <p:nvSpPr>
          <p:cNvPr id="3" name="Content Placeholder 2"/>
          <p:cNvSpPr>
            <a:spLocks noGrp="1"/>
          </p:cNvSpPr>
          <p:nvPr>
            <p:ph idx="1" hasCustomPrompt="1"/>
          </p:nvPr>
        </p:nvSpPr>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1000" y="7386865"/>
            <a:ext cx="2743200" cy="365125"/>
          </a:xfrm>
          <a:prstGeom prst="rect">
            <a:avLst/>
          </a:prstGeom>
        </p:spPr>
        <p:txBody>
          <a:bodyPr/>
          <a:lstStyle/>
          <a:p>
            <a:fld id="{59B9B12D-92C4-3B43-B1D8-9965D43BF638}" type="datetime1">
              <a:rPr lang="en-US" smtClean="0"/>
              <a:t>5/4/21</a:t>
            </a:fld>
            <a:endParaRPr lang="en-US"/>
          </a:p>
        </p:txBody>
      </p:sp>
      <p:sp>
        <p:nvSpPr>
          <p:cNvPr id="5" name="Footer Placeholder 4"/>
          <p:cNvSpPr>
            <a:spLocks noGrp="1"/>
          </p:cNvSpPr>
          <p:nvPr>
            <p:ph type="ftr" sz="quarter" idx="11"/>
          </p:nvPr>
        </p:nvSpPr>
        <p:spPr/>
        <p:txBody>
          <a:body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a:t>Use this space for one line subhead if needed</a:t>
            </a:r>
          </a:p>
        </p:txBody>
      </p:sp>
    </p:spTree>
    <p:extLst>
      <p:ext uri="{BB962C8B-B14F-4D97-AF65-F5344CB8AC3E}">
        <p14:creationId xmlns:p14="http://schemas.microsoft.com/office/powerpoint/2010/main" val="378908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4163-D20E-4848-8132-814AF77A82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262048-F47A-F441-89AE-C525495BC9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E85E8-FE70-E047-9112-C23EA2610E25}"/>
              </a:ext>
            </a:extLst>
          </p:cNvPr>
          <p:cNvSpPr>
            <a:spLocks noGrp="1"/>
          </p:cNvSpPr>
          <p:nvPr>
            <p:ph type="dt" sz="half" idx="10"/>
          </p:nvPr>
        </p:nvSpPr>
        <p:spPr/>
        <p:txBody>
          <a:bodyPr/>
          <a:lstStyle/>
          <a:p>
            <a:fld id="{0B9FFA7D-85FB-FB44-A9D1-D4C83F2CF2CB}" type="datetime1">
              <a:rPr lang="en-US" smtClean="0"/>
              <a:t>5/4/21</a:t>
            </a:fld>
            <a:endParaRPr lang="en-US"/>
          </a:p>
        </p:txBody>
      </p:sp>
      <p:sp>
        <p:nvSpPr>
          <p:cNvPr id="6" name="Slide Number Placeholder 5">
            <a:extLst>
              <a:ext uri="{FF2B5EF4-FFF2-40B4-BE49-F238E27FC236}">
                <a16:creationId xmlns:a16="http://schemas.microsoft.com/office/drawing/2014/main" id="{F5DA069D-026D-FC47-B386-C11B5BC01CD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37034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E62F-2C03-4944-9893-5765D5992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B2FFC3-4980-D845-80C7-8B8F41F362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BDE125-62A9-AD4C-B32E-7BD9268A5115}"/>
              </a:ext>
            </a:extLst>
          </p:cNvPr>
          <p:cNvSpPr>
            <a:spLocks noGrp="1"/>
          </p:cNvSpPr>
          <p:nvPr>
            <p:ph type="dt" sz="half" idx="10"/>
          </p:nvPr>
        </p:nvSpPr>
        <p:spPr/>
        <p:txBody>
          <a:bodyPr/>
          <a:lstStyle/>
          <a:p>
            <a:fld id="{196151F9-2A32-764C-8EF3-7CD7D0B450D8}" type="datetime1">
              <a:rPr lang="en-US" smtClean="0"/>
              <a:t>5/4/21</a:t>
            </a:fld>
            <a:endParaRPr lang="en-US"/>
          </a:p>
        </p:txBody>
      </p:sp>
      <p:sp>
        <p:nvSpPr>
          <p:cNvPr id="5" name="Footer Placeholder 4">
            <a:extLst>
              <a:ext uri="{FF2B5EF4-FFF2-40B4-BE49-F238E27FC236}">
                <a16:creationId xmlns:a16="http://schemas.microsoft.com/office/drawing/2014/main" id="{93ED99B4-1310-7641-9281-1235326653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D76C0CA-FF93-994F-B144-ADC3EC99BC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44620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5BE1-4FB4-6340-BC01-527717940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0FBBF3-F4BC-6A40-9960-69B718B9FD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78D3B-65B8-6A46-9503-ABD2BA9C5B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95A240-EC2B-634B-A8E4-33CDFF2131DC}"/>
              </a:ext>
            </a:extLst>
          </p:cNvPr>
          <p:cNvSpPr>
            <a:spLocks noGrp="1"/>
          </p:cNvSpPr>
          <p:nvPr>
            <p:ph type="dt" sz="half" idx="10"/>
          </p:nvPr>
        </p:nvSpPr>
        <p:spPr/>
        <p:txBody>
          <a:bodyPr/>
          <a:lstStyle/>
          <a:p>
            <a:fld id="{C9887BBF-38FB-E849-95CA-F8920E0C69E9}" type="datetime1">
              <a:rPr lang="en-US" smtClean="0"/>
              <a:t>5/4/21</a:t>
            </a:fld>
            <a:endParaRPr lang="en-US"/>
          </a:p>
        </p:txBody>
      </p:sp>
      <p:sp>
        <p:nvSpPr>
          <p:cNvPr id="7" name="Slide Number Placeholder 6">
            <a:extLst>
              <a:ext uri="{FF2B5EF4-FFF2-40B4-BE49-F238E27FC236}">
                <a16:creationId xmlns:a16="http://schemas.microsoft.com/office/drawing/2014/main" id="{DD4856C5-E0D4-4144-849C-E7451D1FD09F}"/>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6961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6C3-6BBE-294A-9D2A-E2637F7FF6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982523-F204-E144-89BB-20F22FD52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3D19B7-7344-8241-8F17-7D0FD41259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48EF6-A3B7-CF48-8A00-6C0C5A2DF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FA5FEB-AECB-344F-97C4-BE0469CD0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1EB05-12D7-0E46-AB53-1537CFCDDDB6}"/>
              </a:ext>
            </a:extLst>
          </p:cNvPr>
          <p:cNvSpPr>
            <a:spLocks noGrp="1"/>
          </p:cNvSpPr>
          <p:nvPr>
            <p:ph type="dt" sz="half" idx="10"/>
          </p:nvPr>
        </p:nvSpPr>
        <p:spPr/>
        <p:txBody>
          <a:bodyPr/>
          <a:lstStyle/>
          <a:p>
            <a:fld id="{32376774-6612-3340-AA76-66022F1C0349}" type="datetime1">
              <a:rPr lang="en-US" smtClean="0"/>
              <a:t>5/4/21</a:t>
            </a:fld>
            <a:endParaRPr lang="en-US"/>
          </a:p>
        </p:txBody>
      </p:sp>
      <p:sp>
        <p:nvSpPr>
          <p:cNvPr id="9" name="Slide Number Placeholder 8">
            <a:extLst>
              <a:ext uri="{FF2B5EF4-FFF2-40B4-BE49-F238E27FC236}">
                <a16:creationId xmlns:a16="http://schemas.microsoft.com/office/drawing/2014/main" id="{5D45C109-C684-494F-8BA8-531022B7383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933233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EBAD-2DC4-204D-9A1E-6639BE9D7C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31222A-0B5C-7F47-B996-C2D628C7F892}"/>
              </a:ext>
            </a:extLst>
          </p:cNvPr>
          <p:cNvSpPr>
            <a:spLocks noGrp="1"/>
          </p:cNvSpPr>
          <p:nvPr>
            <p:ph type="dt" sz="half" idx="10"/>
          </p:nvPr>
        </p:nvSpPr>
        <p:spPr/>
        <p:txBody>
          <a:bodyPr/>
          <a:lstStyle/>
          <a:p>
            <a:fld id="{DDD7C8AF-8254-0544-8413-AB14A8499619}" type="datetime1">
              <a:rPr lang="en-US" smtClean="0"/>
              <a:t>5/4/21</a:t>
            </a:fld>
            <a:endParaRPr lang="en-US"/>
          </a:p>
        </p:txBody>
      </p:sp>
      <p:sp>
        <p:nvSpPr>
          <p:cNvPr id="4" name="Footer Placeholder 3">
            <a:extLst>
              <a:ext uri="{FF2B5EF4-FFF2-40B4-BE49-F238E27FC236}">
                <a16:creationId xmlns:a16="http://schemas.microsoft.com/office/drawing/2014/main" id="{B7945A8E-BBF7-F74E-99B6-B0C6CE455A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89A4000-8D04-B34F-98C8-748FDEA88AFA}"/>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200743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CE7574-C002-9743-98C5-4CA628DEF0ED}"/>
              </a:ext>
            </a:extLst>
          </p:cNvPr>
          <p:cNvSpPr>
            <a:spLocks noGrp="1"/>
          </p:cNvSpPr>
          <p:nvPr>
            <p:ph type="dt" sz="half" idx="10"/>
          </p:nvPr>
        </p:nvSpPr>
        <p:spPr/>
        <p:txBody>
          <a:bodyPr/>
          <a:lstStyle/>
          <a:p>
            <a:fld id="{B6177D00-4A33-8545-A014-1E74782871C7}" type="datetime1">
              <a:rPr lang="en-US" smtClean="0"/>
              <a:t>5/4/21</a:t>
            </a:fld>
            <a:endParaRPr lang="en-US"/>
          </a:p>
        </p:txBody>
      </p:sp>
      <p:sp>
        <p:nvSpPr>
          <p:cNvPr id="4" name="Slide Number Placeholder 3">
            <a:extLst>
              <a:ext uri="{FF2B5EF4-FFF2-40B4-BE49-F238E27FC236}">
                <a16:creationId xmlns:a16="http://schemas.microsoft.com/office/drawing/2014/main" id="{8A07714D-9678-1E4E-AC77-0997C89FEFE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16224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4AA4-51C1-C845-BED0-81824458BC47}"/>
              </a:ext>
            </a:extLst>
          </p:cNvPr>
          <p:cNvSpPr>
            <a:spLocks noGrp="1"/>
          </p:cNvSpPr>
          <p:nvPr>
            <p:ph type="title"/>
          </p:nvPr>
        </p:nvSpPr>
        <p:spPr>
          <a:xfrm>
            <a:off x="839788" y="1480457"/>
            <a:ext cx="3932237" cy="57694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F815E7AB-0B92-E746-BC49-FE4D384C35C2}"/>
              </a:ext>
            </a:extLst>
          </p:cNvPr>
          <p:cNvSpPr>
            <a:spLocks noGrp="1"/>
          </p:cNvSpPr>
          <p:nvPr>
            <p:ph idx="1"/>
          </p:nvPr>
        </p:nvSpPr>
        <p:spPr>
          <a:xfrm>
            <a:off x="5183188" y="1480457"/>
            <a:ext cx="6172200" cy="438059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A606CC-0FC2-E74A-B1D5-350B5C396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ED33E4-F24A-7C4D-9534-8A79BE41705A}"/>
              </a:ext>
            </a:extLst>
          </p:cNvPr>
          <p:cNvSpPr>
            <a:spLocks noGrp="1"/>
          </p:cNvSpPr>
          <p:nvPr>
            <p:ph type="dt" sz="half" idx="10"/>
          </p:nvPr>
        </p:nvSpPr>
        <p:spPr/>
        <p:txBody>
          <a:bodyPr/>
          <a:lstStyle/>
          <a:p>
            <a:fld id="{6B8C1DA2-7456-6545-A251-AB128B1B3740}" type="datetime1">
              <a:rPr lang="en-US" smtClean="0"/>
              <a:t>5/4/21</a:t>
            </a:fld>
            <a:endParaRPr lang="en-US"/>
          </a:p>
        </p:txBody>
      </p:sp>
      <p:sp>
        <p:nvSpPr>
          <p:cNvPr id="7" name="Slide Number Placeholder 6">
            <a:extLst>
              <a:ext uri="{FF2B5EF4-FFF2-40B4-BE49-F238E27FC236}">
                <a16:creationId xmlns:a16="http://schemas.microsoft.com/office/drawing/2014/main" id="{A6EBFD54-BC8D-4E44-811B-1B9911C691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44170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FA5A-2BE7-EB43-A949-B786B5E2C5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6BF54-E3C7-8D47-A851-7A0C452A6D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BC51C4-34E1-0846-A1A3-8E5AFCA7E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238C1-E875-FE43-8854-D9EA121AE067}"/>
              </a:ext>
            </a:extLst>
          </p:cNvPr>
          <p:cNvSpPr>
            <a:spLocks noGrp="1"/>
          </p:cNvSpPr>
          <p:nvPr>
            <p:ph type="dt" sz="half" idx="10"/>
          </p:nvPr>
        </p:nvSpPr>
        <p:spPr/>
        <p:txBody>
          <a:bodyPr/>
          <a:lstStyle/>
          <a:p>
            <a:fld id="{24BC7086-71CA-AB4E-83F1-7D5E225BD43E}" type="datetime1">
              <a:rPr lang="en-US" smtClean="0"/>
              <a:t>5/4/21</a:t>
            </a:fld>
            <a:endParaRPr lang="en-US"/>
          </a:p>
        </p:txBody>
      </p:sp>
      <p:sp>
        <p:nvSpPr>
          <p:cNvPr id="7" name="Slide Number Placeholder 6">
            <a:extLst>
              <a:ext uri="{FF2B5EF4-FFF2-40B4-BE49-F238E27FC236}">
                <a16:creationId xmlns:a16="http://schemas.microsoft.com/office/drawing/2014/main" id="{CCA22EFF-1739-DD40-B3DB-5AD382372DFA}"/>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11768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E3B46A-5EE9-E145-ACA3-800916F6EB76}"/>
              </a:ext>
            </a:extLst>
          </p:cNvPr>
          <p:cNvSpPr>
            <a:spLocks noGrp="1"/>
          </p:cNvSpPr>
          <p:nvPr>
            <p:ph type="title"/>
          </p:nvPr>
        </p:nvSpPr>
        <p:spPr>
          <a:xfrm>
            <a:off x="397565" y="365126"/>
            <a:ext cx="10956235" cy="6924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84C28E7-535F-1746-901A-4BB229C0AC1B}"/>
              </a:ext>
            </a:extLst>
          </p:cNvPr>
          <p:cNvSpPr>
            <a:spLocks noGrp="1"/>
          </p:cNvSpPr>
          <p:nvPr>
            <p:ph type="body" idx="1"/>
          </p:nvPr>
        </p:nvSpPr>
        <p:spPr>
          <a:xfrm>
            <a:off x="725557" y="1386840"/>
            <a:ext cx="10628243" cy="47901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E6202B-C80A-7144-BD3B-CC17AA74B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750306-8690-5443-BFD2-27996FC1F00C}" type="datetime1">
              <a:rPr lang="en-US" smtClean="0"/>
              <a:t>5/4/21</a:t>
            </a:fld>
            <a:endParaRPr lang="en-US"/>
          </a:p>
        </p:txBody>
      </p:sp>
      <p:sp>
        <p:nvSpPr>
          <p:cNvPr id="6" name="Slide Number Placeholder 5">
            <a:extLst>
              <a:ext uri="{FF2B5EF4-FFF2-40B4-BE49-F238E27FC236}">
                <a16:creationId xmlns:a16="http://schemas.microsoft.com/office/drawing/2014/main" id="{2788309D-5A83-144F-8245-F9BD49FCFF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9E411-7D29-FF41-8363-58C7F0B695CE}" type="slidenum">
              <a:rPr lang="en-US" smtClean="0"/>
              <a:t>‹#›</a:t>
            </a:fld>
            <a:endParaRPr lang="en-US"/>
          </a:p>
        </p:txBody>
      </p:sp>
      <p:sp>
        <p:nvSpPr>
          <p:cNvPr id="7" name="Rectangle 6">
            <a:extLst>
              <a:ext uri="{FF2B5EF4-FFF2-40B4-BE49-F238E27FC236}">
                <a16:creationId xmlns:a16="http://schemas.microsoft.com/office/drawing/2014/main" id="{13E96F52-95D8-6040-918D-C3ADC9CB3DDB}"/>
              </a:ext>
            </a:extLst>
          </p:cNvPr>
          <p:cNvSpPr/>
          <p:nvPr userDrawn="1"/>
        </p:nvSpPr>
        <p:spPr>
          <a:xfrm>
            <a:off x="397565" y="1057620"/>
            <a:ext cx="10956235" cy="187286"/>
          </a:xfrm>
          <a:prstGeom prst="rect">
            <a:avLst/>
          </a:prstGeom>
          <a:gradFill flip="none" rotWithShape="1">
            <a:gsLst>
              <a:gs pos="0">
                <a:schemeClr val="accent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38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unsplash.com/@brunovdkraan?utm_source=medium&amp;utm_medium=referral" TargetMode="Externa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hyperlink" Target="https://unsplash.com/?utm_source=medium&amp;utm_medium=referral"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tiff"/><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838512-5F10-974D-AC8C-CF353D225C1E}"/>
              </a:ext>
            </a:extLst>
          </p:cNvPr>
          <p:cNvPicPr>
            <a:picLocks noChangeAspect="1"/>
          </p:cNvPicPr>
          <p:nvPr/>
        </p:nvPicPr>
        <p:blipFill>
          <a:blip r:embed="rId2"/>
          <a:stretch>
            <a:fillRect/>
          </a:stretch>
        </p:blipFill>
        <p:spPr>
          <a:xfrm>
            <a:off x="70994" y="13890"/>
            <a:ext cx="12049246" cy="6830219"/>
          </a:xfrm>
          <a:prstGeom prst="rect">
            <a:avLst/>
          </a:prstGeom>
        </p:spPr>
      </p:pic>
      <p:sp>
        <p:nvSpPr>
          <p:cNvPr id="2" name="Title 1">
            <a:extLst>
              <a:ext uri="{FF2B5EF4-FFF2-40B4-BE49-F238E27FC236}">
                <a16:creationId xmlns:a16="http://schemas.microsoft.com/office/drawing/2014/main" id="{59629D37-6F30-C148-A5CF-F09581FCA063}"/>
              </a:ext>
            </a:extLst>
          </p:cNvPr>
          <p:cNvSpPr>
            <a:spLocks noGrp="1"/>
          </p:cNvSpPr>
          <p:nvPr>
            <p:ph type="ctrTitle"/>
          </p:nvPr>
        </p:nvSpPr>
        <p:spPr>
          <a:xfrm>
            <a:off x="1795622" y="1002111"/>
            <a:ext cx="9144000" cy="2387600"/>
          </a:xfrm>
        </p:spPr>
        <p:txBody>
          <a:bodyPr/>
          <a:lstStyle/>
          <a:p>
            <a:r>
              <a:rPr lang="en-US" dirty="0"/>
              <a:t>Graphs &amp; Systems Thinking Workshop</a:t>
            </a:r>
          </a:p>
        </p:txBody>
      </p:sp>
      <p:sp>
        <p:nvSpPr>
          <p:cNvPr id="3" name="Subtitle 2">
            <a:extLst>
              <a:ext uri="{FF2B5EF4-FFF2-40B4-BE49-F238E27FC236}">
                <a16:creationId xmlns:a16="http://schemas.microsoft.com/office/drawing/2014/main" id="{F6EE36A8-6D91-CE48-ADD8-C7832F11E4CD}"/>
              </a:ext>
            </a:extLst>
          </p:cNvPr>
          <p:cNvSpPr>
            <a:spLocks noGrp="1"/>
          </p:cNvSpPr>
          <p:nvPr>
            <p:ph type="subTitle" idx="1"/>
          </p:nvPr>
        </p:nvSpPr>
        <p:spPr>
          <a:xfrm>
            <a:off x="752354" y="3873841"/>
            <a:ext cx="10187268" cy="1655762"/>
          </a:xfrm>
        </p:spPr>
        <p:txBody>
          <a:bodyPr>
            <a:normAutofit lnSpcReduction="10000"/>
          </a:bodyPr>
          <a:lstStyle/>
          <a:p>
            <a:r>
              <a:rPr lang="en-US" dirty="0"/>
              <a:t>Using Systems Thinking to Guide Enterprise Knowledge Graph Adoption</a:t>
            </a:r>
          </a:p>
          <a:p>
            <a:endParaRPr lang="en-US" dirty="0"/>
          </a:p>
          <a:p>
            <a:endParaRPr lang="en-US" dirty="0"/>
          </a:p>
          <a:p>
            <a:r>
              <a:rPr lang="en-US" dirty="0"/>
              <a:t>Dan McCreary</a:t>
            </a:r>
          </a:p>
        </p:txBody>
      </p:sp>
      <p:sp>
        <p:nvSpPr>
          <p:cNvPr id="5" name="Slide Number Placeholder 4">
            <a:extLst>
              <a:ext uri="{FF2B5EF4-FFF2-40B4-BE49-F238E27FC236}">
                <a16:creationId xmlns:a16="http://schemas.microsoft.com/office/drawing/2014/main" id="{3463247B-8814-C741-9426-3974E26D33F8}"/>
              </a:ext>
            </a:extLst>
          </p:cNvPr>
          <p:cNvSpPr>
            <a:spLocks noGrp="1"/>
          </p:cNvSpPr>
          <p:nvPr>
            <p:ph type="sldNum" sz="quarter" idx="12"/>
          </p:nvPr>
        </p:nvSpPr>
        <p:spPr/>
        <p:txBody>
          <a:bodyPr/>
          <a:lstStyle/>
          <a:p>
            <a:fld id="{7269E411-7D29-FF41-8363-58C7F0B695CE}" type="slidenum">
              <a:rPr lang="en-US" smtClean="0"/>
              <a:t>1</a:t>
            </a:fld>
            <a:endParaRPr lang="en-US"/>
          </a:p>
        </p:txBody>
      </p:sp>
      <p:sp>
        <p:nvSpPr>
          <p:cNvPr id="6" name="TextBox 5">
            <a:extLst>
              <a:ext uri="{FF2B5EF4-FFF2-40B4-BE49-F238E27FC236}">
                <a16:creationId xmlns:a16="http://schemas.microsoft.com/office/drawing/2014/main" id="{8CBB7FF6-443B-674C-86FB-43B650A2AE05}"/>
              </a:ext>
            </a:extLst>
          </p:cNvPr>
          <p:cNvSpPr txBox="1"/>
          <p:nvPr/>
        </p:nvSpPr>
        <p:spPr>
          <a:xfrm>
            <a:off x="1035767" y="8511494"/>
            <a:ext cx="1519711" cy="369332"/>
          </a:xfrm>
          <a:prstGeom prst="rect">
            <a:avLst/>
          </a:prstGeom>
          <a:noFill/>
        </p:spPr>
        <p:txBody>
          <a:bodyPr wrap="none" rtlCol="0">
            <a:spAutoFit/>
          </a:bodyPr>
          <a:lstStyle/>
          <a:p>
            <a:r>
              <a:rPr lang="en-US" dirty="0"/>
              <a:t>Dan McCreary</a:t>
            </a:r>
          </a:p>
        </p:txBody>
      </p:sp>
    </p:spTree>
    <p:extLst>
      <p:ext uri="{BB962C8B-B14F-4D97-AF65-F5344CB8AC3E}">
        <p14:creationId xmlns:p14="http://schemas.microsoft.com/office/powerpoint/2010/main" val="82796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028B-AB10-FC42-BB54-4D34DF3CF850}"/>
              </a:ext>
            </a:extLst>
          </p:cNvPr>
          <p:cNvSpPr>
            <a:spLocks noGrp="1"/>
          </p:cNvSpPr>
          <p:nvPr>
            <p:ph type="title"/>
          </p:nvPr>
        </p:nvSpPr>
        <p:spPr/>
        <p:txBody>
          <a:bodyPr>
            <a:normAutofit fontScale="90000"/>
          </a:bodyPr>
          <a:lstStyle/>
          <a:p>
            <a:r>
              <a:rPr lang="en-US" dirty="0"/>
              <a:t>Outline for the Workshop</a:t>
            </a:r>
          </a:p>
        </p:txBody>
      </p:sp>
      <p:sp>
        <p:nvSpPr>
          <p:cNvPr id="3" name="Content Placeholder 2">
            <a:extLst>
              <a:ext uri="{FF2B5EF4-FFF2-40B4-BE49-F238E27FC236}">
                <a16:creationId xmlns:a16="http://schemas.microsoft.com/office/drawing/2014/main" id="{B919686F-37FB-2E41-9942-7A5EB33AB70D}"/>
              </a:ext>
            </a:extLst>
          </p:cNvPr>
          <p:cNvSpPr>
            <a:spLocks noGrp="1"/>
          </p:cNvSpPr>
          <p:nvPr>
            <p:ph idx="1"/>
          </p:nvPr>
        </p:nvSpPr>
        <p:spPr>
          <a:xfrm>
            <a:off x="725557" y="1566227"/>
            <a:ext cx="10628243" cy="4790123"/>
          </a:xfrm>
        </p:spPr>
        <p:txBody>
          <a:bodyPr>
            <a:normAutofit fontScale="92500" lnSpcReduction="20000"/>
          </a:bodyPr>
          <a:lstStyle/>
          <a:p>
            <a:r>
              <a:rPr lang="en-US" dirty="0"/>
              <a:t>What is an Enterprise Knowledge Graph?</a:t>
            </a:r>
          </a:p>
          <a:p>
            <a:r>
              <a:rPr lang="en-US" dirty="0"/>
              <a:t>What is Systems Thinking?</a:t>
            </a:r>
          </a:p>
          <a:p>
            <a:r>
              <a:rPr lang="en-US" dirty="0"/>
              <a:t>What are predictive graph models?</a:t>
            </a:r>
          </a:p>
          <a:p>
            <a:r>
              <a:rPr lang="en-US" dirty="0"/>
              <a:t>What are feedback loops?</a:t>
            </a:r>
          </a:p>
          <a:p>
            <a:r>
              <a:rPr lang="en-US" dirty="0"/>
              <a:t>What are externalities?</a:t>
            </a:r>
          </a:p>
          <a:p>
            <a:r>
              <a:rPr lang="en-US" dirty="0"/>
              <a:t>How do we look for unintended consequences?</a:t>
            </a:r>
          </a:p>
          <a:p>
            <a:r>
              <a:rPr lang="en-US" dirty="0"/>
              <a:t>How do we decide what new data to model?</a:t>
            </a:r>
          </a:p>
          <a:p>
            <a:r>
              <a:rPr lang="en-US" dirty="0"/>
              <a:t>How do large, diverse connected datasets change the way we think?</a:t>
            </a:r>
          </a:p>
          <a:p>
            <a:r>
              <a:rPr lang="en-US" dirty="0"/>
              <a:t>What new insights can we discover?</a:t>
            </a:r>
          </a:p>
          <a:p>
            <a:r>
              <a:rPr lang="en-US" dirty="0"/>
              <a:t>How do we decide what datasets can provide the most value to our system?</a:t>
            </a:r>
            <a:br>
              <a:rPr lang="en-US" dirty="0"/>
            </a:br>
            <a:endParaRPr lang="en-US" dirty="0"/>
          </a:p>
        </p:txBody>
      </p:sp>
      <p:sp>
        <p:nvSpPr>
          <p:cNvPr id="4" name="Slide Number Placeholder 3">
            <a:extLst>
              <a:ext uri="{FF2B5EF4-FFF2-40B4-BE49-F238E27FC236}">
                <a16:creationId xmlns:a16="http://schemas.microsoft.com/office/drawing/2014/main" id="{7F4622ED-BB1E-4B49-937A-CC08C1837D8D}"/>
              </a:ext>
            </a:extLst>
          </p:cNvPr>
          <p:cNvSpPr>
            <a:spLocks noGrp="1"/>
          </p:cNvSpPr>
          <p:nvPr>
            <p:ph type="sldNum" sz="quarter" idx="12"/>
          </p:nvPr>
        </p:nvSpPr>
        <p:spPr/>
        <p:txBody>
          <a:bodyPr/>
          <a:lstStyle/>
          <a:p>
            <a:fld id="{7269E411-7D29-FF41-8363-58C7F0B695CE}" type="slidenum">
              <a:rPr lang="en-US" smtClean="0"/>
              <a:t>10</a:t>
            </a:fld>
            <a:endParaRPr lang="en-US"/>
          </a:p>
        </p:txBody>
      </p:sp>
    </p:spTree>
    <p:extLst>
      <p:ext uri="{BB962C8B-B14F-4D97-AF65-F5344CB8AC3E}">
        <p14:creationId xmlns:p14="http://schemas.microsoft.com/office/powerpoint/2010/main" val="161457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3ECB-8986-DB49-9E9C-E57DA32A25DB}"/>
              </a:ext>
            </a:extLst>
          </p:cNvPr>
          <p:cNvSpPr>
            <a:spLocks noGrp="1"/>
          </p:cNvSpPr>
          <p:nvPr>
            <p:ph type="title"/>
          </p:nvPr>
        </p:nvSpPr>
        <p:spPr/>
        <p:txBody>
          <a:bodyPr>
            <a:normAutofit fontScale="90000"/>
          </a:bodyPr>
          <a:lstStyle/>
          <a:p>
            <a:r>
              <a:rPr lang="en-US" dirty="0"/>
              <a:t>Workshop Philosophy</a:t>
            </a:r>
          </a:p>
        </p:txBody>
      </p:sp>
      <p:sp>
        <p:nvSpPr>
          <p:cNvPr id="3" name="Content Placeholder 2">
            <a:extLst>
              <a:ext uri="{FF2B5EF4-FFF2-40B4-BE49-F238E27FC236}">
                <a16:creationId xmlns:a16="http://schemas.microsoft.com/office/drawing/2014/main" id="{22D54AD9-DBE6-CB4F-A33E-1F0FA53B63E1}"/>
              </a:ext>
            </a:extLst>
          </p:cNvPr>
          <p:cNvSpPr>
            <a:spLocks noGrp="1"/>
          </p:cNvSpPr>
          <p:nvPr>
            <p:ph idx="1"/>
          </p:nvPr>
        </p:nvSpPr>
        <p:spPr/>
        <p:txBody>
          <a:bodyPr>
            <a:normAutofit/>
          </a:bodyPr>
          <a:lstStyle/>
          <a:p>
            <a:r>
              <a:rPr lang="en-US" sz="3600" dirty="0"/>
              <a:t>1/3 lecture – light introduction</a:t>
            </a:r>
          </a:p>
          <a:p>
            <a:r>
              <a:rPr lang="en-US" sz="3600" dirty="0"/>
              <a:t>1/3 trying out systems thinking on your challenges</a:t>
            </a:r>
          </a:p>
          <a:p>
            <a:r>
              <a:rPr lang="en-US" sz="3600" dirty="0"/>
              <a:t>1/3 shared analysis of what worked/what did not work</a:t>
            </a:r>
          </a:p>
          <a:p>
            <a:pPr marL="0" indent="0">
              <a:buNone/>
            </a:pPr>
            <a:br>
              <a:rPr lang="en-US" sz="3600" dirty="0"/>
            </a:br>
            <a:r>
              <a:rPr lang="en-US" sz="3600" dirty="0"/>
              <a:t>There are no right answers, only trade offs</a:t>
            </a:r>
          </a:p>
        </p:txBody>
      </p:sp>
      <p:sp>
        <p:nvSpPr>
          <p:cNvPr id="5" name="Slide Number Placeholder 4">
            <a:extLst>
              <a:ext uri="{FF2B5EF4-FFF2-40B4-BE49-F238E27FC236}">
                <a16:creationId xmlns:a16="http://schemas.microsoft.com/office/drawing/2014/main" id="{8AFBABB4-3CCD-EE41-930F-4CEA05C74CC0}"/>
              </a:ext>
            </a:extLst>
          </p:cNvPr>
          <p:cNvSpPr>
            <a:spLocks noGrp="1"/>
          </p:cNvSpPr>
          <p:nvPr>
            <p:ph type="sldNum" sz="quarter" idx="12"/>
          </p:nvPr>
        </p:nvSpPr>
        <p:spPr/>
        <p:txBody>
          <a:bodyPr/>
          <a:lstStyle/>
          <a:p>
            <a:fld id="{7269E411-7D29-FF41-8363-58C7F0B695CE}" type="slidenum">
              <a:rPr lang="en-US" smtClean="0"/>
              <a:t>11</a:t>
            </a:fld>
            <a:endParaRPr lang="en-US"/>
          </a:p>
        </p:txBody>
      </p:sp>
    </p:spTree>
    <p:extLst>
      <p:ext uri="{BB962C8B-B14F-4D97-AF65-F5344CB8AC3E}">
        <p14:creationId xmlns:p14="http://schemas.microsoft.com/office/powerpoint/2010/main" val="1221210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7267-68FE-8D40-B4D4-A67F09CC80E6}"/>
              </a:ext>
            </a:extLst>
          </p:cNvPr>
          <p:cNvSpPr>
            <a:spLocks noGrp="1"/>
          </p:cNvSpPr>
          <p:nvPr>
            <p:ph type="title"/>
          </p:nvPr>
        </p:nvSpPr>
        <p:spPr/>
        <p:txBody>
          <a:bodyPr>
            <a:normAutofit fontScale="90000"/>
          </a:bodyPr>
          <a:lstStyle/>
          <a:p>
            <a:r>
              <a:rPr lang="en-US" dirty="0"/>
              <a:t>Class Structure</a:t>
            </a:r>
          </a:p>
        </p:txBody>
      </p:sp>
      <p:sp>
        <p:nvSpPr>
          <p:cNvPr id="3" name="Content Placeholder 2">
            <a:extLst>
              <a:ext uri="{FF2B5EF4-FFF2-40B4-BE49-F238E27FC236}">
                <a16:creationId xmlns:a16="http://schemas.microsoft.com/office/drawing/2014/main" id="{3BA2C663-2818-6E40-BDD2-2EB0CDBDE36F}"/>
              </a:ext>
            </a:extLst>
          </p:cNvPr>
          <p:cNvSpPr>
            <a:spLocks noGrp="1"/>
          </p:cNvSpPr>
          <p:nvPr>
            <p:ph idx="1"/>
          </p:nvPr>
        </p:nvSpPr>
        <p:spPr>
          <a:xfrm>
            <a:off x="2851484" y="1395663"/>
            <a:ext cx="8502315" cy="4781300"/>
          </a:xfrm>
        </p:spPr>
        <p:txBody>
          <a:bodyPr>
            <a:normAutofit fontScale="77500" lnSpcReduction="20000"/>
          </a:bodyPr>
          <a:lstStyle/>
          <a:p>
            <a:r>
              <a:rPr lang="en-US" dirty="0"/>
              <a:t>4 hours wall-clock time – 4 50-minute sessions with 10-minute breaks between sessions</a:t>
            </a:r>
          </a:p>
          <a:p>
            <a:r>
              <a:rPr lang="en-US" dirty="0"/>
              <a:t>Part 1: </a:t>
            </a:r>
            <a:r>
              <a:rPr lang="en-US" b="1" dirty="0"/>
              <a:t>Introduction</a:t>
            </a:r>
          </a:p>
          <a:p>
            <a:pPr lvl="1"/>
            <a:r>
              <a:rPr lang="en-US" dirty="0"/>
              <a:t>50 minutes overview of graph systems thinking</a:t>
            </a:r>
          </a:p>
          <a:p>
            <a:pPr lvl="1"/>
            <a:r>
              <a:rPr lang="en-US" dirty="0"/>
              <a:t>EKG assumptions, causal loop diagrams</a:t>
            </a:r>
          </a:p>
          <a:p>
            <a:r>
              <a:rPr lang="en-US" dirty="0"/>
              <a:t>Part 2: </a:t>
            </a:r>
            <a:r>
              <a:rPr lang="en-US" b="1" dirty="0"/>
              <a:t>Try It</a:t>
            </a:r>
          </a:p>
          <a:p>
            <a:pPr lvl="1"/>
            <a:r>
              <a:rPr lang="en-US" dirty="0"/>
              <a:t>35 minutes, 15 minutes - analysis</a:t>
            </a:r>
          </a:p>
          <a:p>
            <a:pPr lvl="1"/>
            <a:r>
              <a:rPr lang="en-US" dirty="0"/>
              <a:t>Draw causal loop diagrams for things that might impact your EKG evolution</a:t>
            </a:r>
          </a:p>
          <a:p>
            <a:r>
              <a:rPr lang="en-US" dirty="0"/>
              <a:t>Part 3: Refine Connected Emergence</a:t>
            </a:r>
          </a:p>
          <a:p>
            <a:pPr lvl="1"/>
            <a:r>
              <a:rPr lang="en-US" dirty="0"/>
              <a:t>How does connecting new data sources trigger insight?</a:t>
            </a:r>
          </a:p>
          <a:p>
            <a:pPr lvl="1"/>
            <a:r>
              <a:rPr lang="en-US" dirty="0"/>
              <a:t>Exercise: Predict new insights</a:t>
            </a:r>
          </a:p>
          <a:p>
            <a:r>
              <a:rPr lang="en-US" dirty="0"/>
              <a:t>Part 4: Working Session</a:t>
            </a:r>
          </a:p>
          <a:p>
            <a:pPr lvl="1"/>
            <a:r>
              <a:rPr lang="en-US" dirty="0"/>
              <a:t>Break up into groups</a:t>
            </a:r>
          </a:p>
          <a:p>
            <a:pPr lvl="1"/>
            <a:r>
              <a:rPr lang="en-US" dirty="0"/>
              <a:t>35 minutes: Focus on key problems that you are interested in</a:t>
            </a:r>
          </a:p>
          <a:p>
            <a:pPr lvl="1"/>
            <a:r>
              <a:rPr lang="en-US" dirty="0"/>
              <a:t>Final 15 minutes: share results</a:t>
            </a:r>
          </a:p>
        </p:txBody>
      </p:sp>
      <p:sp>
        <p:nvSpPr>
          <p:cNvPr id="5" name="Slide Number Placeholder 4">
            <a:extLst>
              <a:ext uri="{FF2B5EF4-FFF2-40B4-BE49-F238E27FC236}">
                <a16:creationId xmlns:a16="http://schemas.microsoft.com/office/drawing/2014/main" id="{0A486D03-39A3-C643-818E-6B1EA085EB8D}"/>
              </a:ext>
            </a:extLst>
          </p:cNvPr>
          <p:cNvSpPr>
            <a:spLocks noGrp="1"/>
          </p:cNvSpPr>
          <p:nvPr>
            <p:ph type="sldNum" sz="quarter" idx="12"/>
          </p:nvPr>
        </p:nvSpPr>
        <p:spPr/>
        <p:txBody>
          <a:bodyPr/>
          <a:lstStyle/>
          <a:p>
            <a:fld id="{7269E411-7D29-FF41-8363-58C7F0B695CE}" type="slidenum">
              <a:rPr lang="en-US" smtClean="0"/>
              <a:t>12</a:t>
            </a:fld>
            <a:endParaRPr lang="en-US"/>
          </a:p>
        </p:txBody>
      </p:sp>
      <p:sp>
        <p:nvSpPr>
          <p:cNvPr id="6" name="Rectangle 5">
            <a:extLst>
              <a:ext uri="{FF2B5EF4-FFF2-40B4-BE49-F238E27FC236}">
                <a16:creationId xmlns:a16="http://schemas.microsoft.com/office/drawing/2014/main" id="{E4AD6983-46A4-AC4C-993F-56DC23FFC4DE}"/>
              </a:ext>
            </a:extLst>
          </p:cNvPr>
          <p:cNvSpPr/>
          <p:nvPr/>
        </p:nvSpPr>
        <p:spPr>
          <a:xfrm>
            <a:off x="1307425" y="1910461"/>
            <a:ext cx="930443" cy="737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7" name="Rectangle 6">
            <a:extLst>
              <a:ext uri="{FF2B5EF4-FFF2-40B4-BE49-F238E27FC236}">
                <a16:creationId xmlns:a16="http://schemas.microsoft.com/office/drawing/2014/main" id="{FC89B1A3-5BBB-CA46-8524-68F676680CB2}"/>
              </a:ext>
            </a:extLst>
          </p:cNvPr>
          <p:cNvSpPr/>
          <p:nvPr/>
        </p:nvSpPr>
        <p:spPr>
          <a:xfrm>
            <a:off x="1307425" y="2672915"/>
            <a:ext cx="930443" cy="2121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8" name="Rectangle 7">
            <a:extLst>
              <a:ext uri="{FF2B5EF4-FFF2-40B4-BE49-F238E27FC236}">
                <a16:creationId xmlns:a16="http://schemas.microsoft.com/office/drawing/2014/main" id="{54371014-6947-4F4E-8423-93E02FAA307E}"/>
              </a:ext>
            </a:extLst>
          </p:cNvPr>
          <p:cNvSpPr/>
          <p:nvPr/>
        </p:nvSpPr>
        <p:spPr>
          <a:xfrm>
            <a:off x="1307430" y="3852537"/>
            <a:ext cx="930443" cy="20075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9" name="Rectangle 8">
            <a:extLst>
              <a:ext uri="{FF2B5EF4-FFF2-40B4-BE49-F238E27FC236}">
                <a16:creationId xmlns:a16="http://schemas.microsoft.com/office/drawing/2014/main" id="{BB2CCF7C-65A6-9E4A-95DB-6A5D04BF6199}"/>
              </a:ext>
            </a:extLst>
          </p:cNvPr>
          <p:cNvSpPr/>
          <p:nvPr/>
        </p:nvSpPr>
        <p:spPr>
          <a:xfrm>
            <a:off x="1307425" y="5014589"/>
            <a:ext cx="930443" cy="2767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10" name="Rectangle 9">
            <a:extLst>
              <a:ext uri="{FF2B5EF4-FFF2-40B4-BE49-F238E27FC236}">
                <a16:creationId xmlns:a16="http://schemas.microsoft.com/office/drawing/2014/main" id="{AB30C671-1B97-074A-9A11-DAD865600318}"/>
              </a:ext>
            </a:extLst>
          </p:cNvPr>
          <p:cNvSpPr/>
          <p:nvPr/>
        </p:nvSpPr>
        <p:spPr>
          <a:xfrm>
            <a:off x="1319459" y="3609423"/>
            <a:ext cx="930443" cy="2486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1" name="Rectangle 10">
            <a:extLst>
              <a:ext uri="{FF2B5EF4-FFF2-40B4-BE49-F238E27FC236}">
                <a16:creationId xmlns:a16="http://schemas.microsoft.com/office/drawing/2014/main" id="{D8D860B8-8764-3C4E-B06C-FEC04D8B59E5}"/>
              </a:ext>
            </a:extLst>
          </p:cNvPr>
          <p:cNvSpPr/>
          <p:nvPr/>
        </p:nvSpPr>
        <p:spPr>
          <a:xfrm>
            <a:off x="1307429" y="2887015"/>
            <a:ext cx="930443" cy="7370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4" name="Rectangle 13">
            <a:extLst>
              <a:ext uri="{FF2B5EF4-FFF2-40B4-BE49-F238E27FC236}">
                <a16:creationId xmlns:a16="http://schemas.microsoft.com/office/drawing/2014/main" id="{E6650640-2E9D-B345-B174-E0AC09800FFD}"/>
              </a:ext>
            </a:extLst>
          </p:cNvPr>
          <p:cNvSpPr/>
          <p:nvPr/>
        </p:nvSpPr>
        <p:spPr>
          <a:xfrm>
            <a:off x="1307428" y="4049305"/>
            <a:ext cx="930443" cy="40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15" name="Rectangle 14">
            <a:extLst>
              <a:ext uri="{FF2B5EF4-FFF2-40B4-BE49-F238E27FC236}">
                <a16:creationId xmlns:a16="http://schemas.microsoft.com/office/drawing/2014/main" id="{A4E32DEC-6548-794F-A773-F0C23E8EAA24}"/>
              </a:ext>
            </a:extLst>
          </p:cNvPr>
          <p:cNvSpPr/>
          <p:nvPr/>
        </p:nvSpPr>
        <p:spPr>
          <a:xfrm>
            <a:off x="1307425" y="4475079"/>
            <a:ext cx="930443" cy="2723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6" name="Rectangle 15">
            <a:extLst>
              <a:ext uri="{FF2B5EF4-FFF2-40B4-BE49-F238E27FC236}">
                <a16:creationId xmlns:a16="http://schemas.microsoft.com/office/drawing/2014/main" id="{5DA39A0D-D483-7347-9288-DA8D309CA36C}"/>
              </a:ext>
            </a:extLst>
          </p:cNvPr>
          <p:cNvSpPr/>
          <p:nvPr/>
        </p:nvSpPr>
        <p:spPr>
          <a:xfrm>
            <a:off x="1319461" y="4779180"/>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7" name="Rectangle 16">
            <a:extLst>
              <a:ext uri="{FF2B5EF4-FFF2-40B4-BE49-F238E27FC236}">
                <a16:creationId xmlns:a16="http://schemas.microsoft.com/office/drawing/2014/main" id="{3BDB9697-994E-8342-AD6C-5C9B4668D2F0}"/>
              </a:ext>
            </a:extLst>
          </p:cNvPr>
          <p:cNvSpPr/>
          <p:nvPr/>
        </p:nvSpPr>
        <p:spPr>
          <a:xfrm>
            <a:off x="1319461" y="5287265"/>
            <a:ext cx="930443" cy="6377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8" name="Rectangle 17">
            <a:extLst>
              <a:ext uri="{FF2B5EF4-FFF2-40B4-BE49-F238E27FC236}">
                <a16:creationId xmlns:a16="http://schemas.microsoft.com/office/drawing/2014/main" id="{6E5AE8DA-C59C-0B4E-99DC-CBAF1B81FF7F}"/>
              </a:ext>
            </a:extLst>
          </p:cNvPr>
          <p:cNvSpPr/>
          <p:nvPr/>
        </p:nvSpPr>
        <p:spPr>
          <a:xfrm>
            <a:off x="1319459" y="5949148"/>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cxnSp>
        <p:nvCxnSpPr>
          <p:cNvPr id="20" name="Straight Connector 19">
            <a:extLst>
              <a:ext uri="{FF2B5EF4-FFF2-40B4-BE49-F238E27FC236}">
                <a16:creationId xmlns:a16="http://schemas.microsoft.com/office/drawing/2014/main" id="{4EB8316D-7949-9740-B064-98D70B2ADBB5}"/>
              </a:ext>
            </a:extLst>
          </p:cNvPr>
          <p:cNvCxnSpPr/>
          <p:nvPr/>
        </p:nvCxnSpPr>
        <p:spPr>
          <a:xfrm>
            <a:off x="541421" y="1910462"/>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A4C15D6-52A5-0F48-A022-C8186B8B0EEB}"/>
              </a:ext>
            </a:extLst>
          </p:cNvPr>
          <p:cNvCxnSpPr/>
          <p:nvPr/>
        </p:nvCxnSpPr>
        <p:spPr>
          <a:xfrm>
            <a:off x="497305" y="2890483"/>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D600694-C2FF-D547-96F4-3868A4BC16A9}"/>
              </a:ext>
            </a:extLst>
          </p:cNvPr>
          <p:cNvCxnSpPr/>
          <p:nvPr/>
        </p:nvCxnSpPr>
        <p:spPr>
          <a:xfrm>
            <a:off x="541421" y="4042728"/>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5C1F9C-37DD-B24F-A7F4-1F3F3E44C72D}"/>
              </a:ext>
            </a:extLst>
          </p:cNvPr>
          <p:cNvCxnSpPr/>
          <p:nvPr/>
        </p:nvCxnSpPr>
        <p:spPr>
          <a:xfrm>
            <a:off x="541421" y="5287265"/>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4D2D51E-024B-744B-BB2D-7159FC022B74}"/>
              </a:ext>
            </a:extLst>
          </p:cNvPr>
          <p:cNvCxnSpPr/>
          <p:nvPr/>
        </p:nvCxnSpPr>
        <p:spPr>
          <a:xfrm>
            <a:off x="541421" y="6176963"/>
            <a:ext cx="766004"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7DA8F8-43CC-F74B-B697-03041B170590}"/>
              </a:ext>
            </a:extLst>
          </p:cNvPr>
          <p:cNvSpPr txBox="1"/>
          <p:nvPr/>
        </p:nvSpPr>
        <p:spPr>
          <a:xfrm>
            <a:off x="375164" y="2183139"/>
            <a:ext cx="637290" cy="369332"/>
          </a:xfrm>
          <a:prstGeom prst="rect">
            <a:avLst/>
          </a:prstGeom>
          <a:noFill/>
        </p:spPr>
        <p:txBody>
          <a:bodyPr wrap="none" rtlCol="0">
            <a:spAutoFit/>
          </a:bodyPr>
          <a:lstStyle/>
          <a:p>
            <a:r>
              <a:rPr lang="en-US" dirty="0"/>
              <a:t>Intro</a:t>
            </a:r>
          </a:p>
        </p:txBody>
      </p:sp>
      <p:sp>
        <p:nvSpPr>
          <p:cNvPr id="26" name="TextBox 25">
            <a:extLst>
              <a:ext uri="{FF2B5EF4-FFF2-40B4-BE49-F238E27FC236}">
                <a16:creationId xmlns:a16="http://schemas.microsoft.com/office/drawing/2014/main" id="{235B4A6D-C28D-034F-9691-A2CA5BE20B8C}"/>
              </a:ext>
            </a:extLst>
          </p:cNvPr>
          <p:cNvSpPr txBox="1"/>
          <p:nvPr/>
        </p:nvSpPr>
        <p:spPr>
          <a:xfrm>
            <a:off x="399232" y="3255550"/>
            <a:ext cx="655629" cy="369332"/>
          </a:xfrm>
          <a:prstGeom prst="rect">
            <a:avLst/>
          </a:prstGeom>
          <a:noFill/>
        </p:spPr>
        <p:txBody>
          <a:bodyPr wrap="none" rtlCol="0">
            <a:spAutoFit/>
          </a:bodyPr>
          <a:lstStyle/>
          <a:p>
            <a:r>
              <a:rPr lang="en-US" dirty="0"/>
              <a:t>Try It</a:t>
            </a:r>
          </a:p>
        </p:txBody>
      </p:sp>
      <p:sp>
        <p:nvSpPr>
          <p:cNvPr id="27" name="TextBox 26">
            <a:extLst>
              <a:ext uri="{FF2B5EF4-FFF2-40B4-BE49-F238E27FC236}">
                <a16:creationId xmlns:a16="http://schemas.microsoft.com/office/drawing/2014/main" id="{A41A7CC9-D24B-1141-9D4C-4A34168B2038}"/>
              </a:ext>
            </a:extLst>
          </p:cNvPr>
          <p:cNvSpPr txBox="1"/>
          <p:nvPr/>
        </p:nvSpPr>
        <p:spPr>
          <a:xfrm>
            <a:off x="448349" y="4463328"/>
            <a:ext cx="779701" cy="369332"/>
          </a:xfrm>
          <a:prstGeom prst="rect">
            <a:avLst/>
          </a:prstGeom>
          <a:noFill/>
        </p:spPr>
        <p:txBody>
          <a:bodyPr wrap="none" rtlCol="0">
            <a:spAutoFit/>
          </a:bodyPr>
          <a:lstStyle/>
          <a:p>
            <a:r>
              <a:rPr lang="en-US" dirty="0"/>
              <a:t>Refine</a:t>
            </a:r>
          </a:p>
        </p:txBody>
      </p:sp>
      <p:sp>
        <p:nvSpPr>
          <p:cNvPr id="28" name="TextBox 27">
            <a:extLst>
              <a:ext uri="{FF2B5EF4-FFF2-40B4-BE49-F238E27FC236}">
                <a16:creationId xmlns:a16="http://schemas.microsoft.com/office/drawing/2014/main" id="{5B5662C1-384A-7748-B316-9C44478A296A}"/>
              </a:ext>
            </a:extLst>
          </p:cNvPr>
          <p:cNvSpPr txBox="1"/>
          <p:nvPr/>
        </p:nvSpPr>
        <p:spPr>
          <a:xfrm>
            <a:off x="350793" y="5521242"/>
            <a:ext cx="885371" cy="369332"/>
          </a:xfrm>
          <a:prstGeom prst="rect">
            <a:avLst/>
          </a:prstGeom>
          <a:noFill/>
        </p:spPr>
        <p:txBody>
          <a:bodyPr wrap="none" rtlCol="0">
            <a:spAutoFit/>
          </a:bodyPr>
          <a:lstStyle/>
          <a:p>
            <a:r>
              <a:rPr lang="en-US" dirty="0"/>
              <a:t>Explore</a:t>
            </a:r>
          </a:p>
        </p:txBody>
      </p:sp>
    </p:spTree>
    <p:extLst>
      <p:ext uri="{BB962C8B-B14F-4D97-AF65-F5344CB8AC3E}">
        <p14:creationId xmlns:p14="http://schemas.microsoft.com/office/powerpoint/2010/main" val="157214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1AD9-D1E8-694F-88DE-8BE9BB951084}"/>
              </a:ext>
            </a:extLst>
          </p:cNvPr>
          <p:cNvSpPr>
            <a:spLocks noGrp="1"/>
          </p:cNvSpPr>
          <p:nvPr>
            <p:ph type="title"/>
          </p:nvPr>
        </p:nvSpPr>
        <p:spPr/>
        <p:txBody>
          <a:bodyPr>
            <a:normAutofit fontScale="90000"/>
          </a:bodyPr>
          <a:lstStyle/>
          <a:p>
            <a:r>
              <a:rPr lang="en-US" dirty="0"/>
              <a:t>Agenda</a:t>
            </a:r>
          </a:p>
        </p:txBody>
      </p:sp>
      <p:sp>
        <p:nvSpPr>
          <p:cNvPr id="3" name="Content Placeholder 2">
            <a:extLst>
              <a:ext uri="{FF2B5EF4-FFF2-40B4-BE49-F238E27FC236}">
                <a16:creationId xmlns:a16="http://schemas.microsoft.com/office/drawing/2014/main" id="{B822C8A6-7D26-3744-8D47-BABDF5A270A7}"/>
              </a:ext>
            </a:extLst>
          </p:cNvPr>
          <p:cNvSpPr>
            <a:spLocks noGrp="1"/>
          </p:cNvSpPr>
          <p:nvPr>
            <p:ph idx="1"/>
          </p:nvPr>
        </p:nvSpPr>
        <p:spPr>
          <a:xfrm>
            <a:off x="838200" y="5003656"/>
            <a:ext cx="10515600" cy="1173307"/>
          </a:xfrm>
        </p:spPr>
        <p:txBody>
          <a:bodyPr>
            <a:normAutofit fontScale="85000" lnSpcReduction="10000"/>
          </a:bodyPr>
          <a:lstStyle/>
          <a:p>
            <a:pPr marL="0" indent="0">
              <a:lnSpc>
                <a:spcPct val="220000"/>
              </a:lnSpc>
              <a:buNone/>
            </a:pPr>
            <a:r>
              <a:rPr lang="en-US" sz="2400" dirty="0"/>
              <a:t>How to use systems thinking to guide the adoption of Enterprise Knowledge Graphs (EKGs)</a:t>
            </a:r>
          </a:p>
        </p:txBody>
      </p:sp>
      <p:sp>
        <p:nvSpPr>
          <p:cNvPr id="5" name="Slide Number Placeholder 4">
            <a:extLst>
              <a:ext uri="{FF2B5EF4-FFF2-40B4-BE49-F238E27FC236}">
                <a16:creationId xmlns:a16="http://schemas.microsoft.com/office/drawing/2014/main" id="{A06C3727-E9C2-7542-9654-BF297172879E}"/>
              </a:ext>
            </a:extLst>
          </p:cNvPr>
          <p:cNvSpPr>
            <a:spLocks noGrp="1"/>
          </p:cNvSpPr>
          <p:nvPr>
            <p:ph type="sldNum" sz="quarter" idx="12"/>
          </p:nvPr>
        </p:nvSpPr>
        <p:spPr/>
        <p:txBody>
          <a:bodyPr/>
          <a:lstStyle/>
          <a:p>
            <a:fld id="{7269E411-7D29-FF41-8363-58C7F0B695CE}" type="slidenum">
              <a:rPr lang="en-US" smtClean="0"/>
              <a:t>13</a:t>
            </a:fld>
            <a:endParaRPr lang="en-US"/>
          </a:p>
        </p:txBody>
      </p:sp>
      <p:sp>
        <p:nvSpPr>
          <p:cNvPr id="6" name="Oval 5">
            <a:extLst>
              <a:ext uri="{FF2B5EF4-FFF2-40B4-BE49-F238E27FC236}">
                <a16:creationId xmlns:a16="http://schemas.microsoft.com/office/drawing/2014/main" id="{91DFB9D2-2DB2-964D-992D-1DEC1F88D72B}"/>
              </a:ext>
            </a:extLst>
          </p:cNvPr>
          <p:cNvSpPr/>
          <p:nvPr/>
        </p:nvSpPr>
        <p:spPr>
          <a:xfrm>
            <a:off x="2577296" y="1682187"/>
            <a:ext cx="3518704" cy="269690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Enterprise</a:t>
            </a:r>
          </a:p>
          <a:p>
            <a:r>
              <a:rPr lang="en-US" sz="2800" dirty="0"/>
              <a:t>Knowledge</a:t>
            </a:r>
          </a:p>
          <a:p>
            <a:r>
              <a:rPr lang="en-US" sz="2800" dirty="0"/>
              <a:t>Graphs</a:t>
            </a:r>
          </a:p>
        </p:txBody>
      </p:sp>
      <p:sp>
        <p:nvSpPr>
          <p:cNvPr id="7" name="Oval 6">
            <a:extLst>
              <a:ext uri="{FF2B5EF4-FFF2-40B4-BE49-F238E27FC236}">
                <a16:creationId xmlns:a16="http://schemas.microsoft.com/office/drawing/2014/main" id="{385B062C-55C6-294F-9A35-20A5EBCBE8AD}"/>
              </a:ext>
            </a:extLst>
          </p:cNvPr>
          <p:cNvSpPr/>
          <p:nvPr/>
        </p:nvSpPr>
        <p:spPr>
          <a:xfrm>
            <a:off x="5166168" y="1615623"/>
            <a:ext cx="3611301" cy="2830030"/>
          </a:xfrm>
          <a:prstGeom prst="ellipse">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800" dirty="0"/>
              <a:t>Systems</a:t>
            </a:r>
          </a:p>
          <a:p>
            <a:pPr lvl="1" algn="ctr"/>
            <a:r>
              <a:rPr lang="en-US" sz="2800" dirty="0"/>
              <a:t>Thinking</a:t>
            </a:r>
          </a:p>
        </p:txBody>
      </p:sp>
      <p:sp>
        <p:nvSpPr>
          <p:cNvPr id="8" name="Up Arrow 7">
            <a:extLst>
              <a:ext uri="{FF2B5EF4-FFF2-40B4-BE49-F238E27FC236}">
                <a16:creationId xmlns:a16="http://schemas.microsoft.com/office/drawing/2014/main" id="{9C63E618-2EC0-6F41-907D-D9C7C465E4AE}"/>
              </a:ext>
            </a:extLst>
          </p:cNvPr>
          <p:cNvSpPr/>
          <p:nvPr/>
        </p:nvSpPr>
        <p:spPr>
          <a:xfrm>
            <a:off x="5416953" y="3155541"/>
            <a:ext cx="428263" cy="1068264"/>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719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9C0B-5CCB-0A46-B157-3799318DA011}"/>
              </a:ext>
            </a:extLst>
          </p:cNvPr>
          <p:cNvSpPr>
            <a:spLocks noGrp="1"/>
          </p:cNvSpPr>
          <p:nvPr>
            <p:ph type="title"/>
          </p:nvPr>
        </p:nvSpPr>
        <p:spPr/>
        <p:txBody>
          <a:bodyPr>
            <a:normAutofit fontScale="90000"/>
          </a:bodyPr>
          <a:lstStyle/>
          <a:p>
            <a:r>
              <a:rPr lang="en-US" dirty="0"/>
              <a:t>Terminology</a:t>
            </a:r>
          </a:p>
        </p:txBody>
      </p:sp>
      <p:sp>
        <p:nvSpPr>
          <p:cNvPr id="4" name="Slide Number Placeholder 3">
            <a:extLst>
              <a:ext uri="{FF2B5EF4-FFF2-40B4-BE49-F238E27FC236}">
                <a16:creationId xmlns:a16="http://schemas.microsoft.com/office/drawing/2014/main" id="{94292FA0-CA6C-6F41-9920-4CE06339E13C}"/>
              </a:ext>
            </a:extLst>
          </p:cNvPr>
          <p:cNvSpPr>
            <a:spLocks noGrp="1"/>
          </p:cNvSpPr>
          <p:nvPr>
            <p:ph type="sldNum" sz="quarter" idx="12"/>
          </p:nvPr>
        </p:nvSpPr>
        <p:spPr/>
        <p:txBody>
          <a:bodyPr/>
          <a:lstStyle/>
          <a:p>
            <a:fld id="{7269E411-7D29-FF41-8363-58C7F0B695CE}" type="slidenum">
              <a:rPr lang="en-US" smtClean="0"/>
              <a:t>14</a:t>
            </a:fld>
            <a:endParaRPr lang="en-US"/>
          </a:p>
        </p:txBody>
      </p:sp>
      <p:pic>
        <p:nvPicPr>
          <p:cNvPr id="6" name="Picture 5" descr="A picture containing text, accessory, newspaper&#10;&#10;Description automatically generated">
            <a:extLst>
              <a:ext uri="{FF2B5EF4-FFF2-40B4-BE49-F238E27FC236}">
                <a16:creationId xmlns:a16="http://schemas.microsoft.com/office/drawing/2014/main" id="{F3B3BE3F-66BB-A943-A5FB-4B8215B05B11}"/>
              </a:ext>
            </a:extLst>
          </p:cNvPr>
          <p:cNvPicPr>
            <a:picLocks noChangeAspect="1"/>
          </p:cNvPicPr>
          <p:nvPr/>
        </p:nvPicPr>
        <p:blipFill>
          <a:blip r:embed="rId2"/>
          <a:stretch>
            <a:fillRect/>
          </a:stretch>
        </p:blipFill>
        <p:spPr>
          <a:xfrm>
            <a:off x="3249049" y="1430981"/>
            <a:ext cx="4583509" cy="4552007"/>
          </a:xfrm>
          <a:prstGeom prst="rect">
            <a:avLst/>
          </a:prstGeom>
        </p:spPr>
      </p:pic>
      <p:sp>
        <p:nvSpPr>
          <p:cNvPr id="8" name="TextBox 7">
            <a:extLst>
              <a:ext uri="{FF2B5EF4-FFF2-40B4-BE49-F238E27FC236}">
                <a16:creationId xmlns:a16="http://schemas.microsoft.com/office/drawing/2014/main" id="{659F3F69-05D5-C945-8859-BF64007799D1}"/>
              </a:ext>
            </a:extLst>
          </p:cNvPr>
          <p:cNvSpPr txBox="1"/>
          <p:nvPr/>
        </p:nvSpPr>
        <p:spPr>
          <a:xfrm>
            <a:off x="2764801" y="6123542"/>
            <a:ext cx="5988627" cy="369332"/>
          </a:xfrm>
          <a:prstGeom prst="rect">
            <a:avLst/>
          </a:prstGeom>
          <a:noFill/>
        </p:spPr>
        <p:txBody>
          <a:bodyPr wrap="none" rtlCol="0">
            <a:spAutoFit/>
          </a:bodyPr>
          <a:lstStyle/>
          <a:p>
            <a:r>
              <a:rPr lang="en-US" dirty="0"/>
              <a:t>https://</a:t>
            </a:r>
            <a:r>
              <a:rPr lang="en-US" dirty="0" err="1"/>
              <a:t>dmccreary.github.io</a:t>
            </a:r>
            <a:r>
              <a:rPr lang="en-US" dirty="0"/>
              <a:t>/graph-systems-thinking/glossary/</a:t>
            </a:r>
          </a:p>
        </p:txBody>
      </p:sp>
    </p:spTree>
    <p:extLst>
      <p:ext uri="{BB962C8B-B14F-4D97-AF65-F5344CB8AC3E}">
        <p14:creationId xmlns:p14="http://schemas.microsoft.com/office/powerpoint/2010/main" val="682344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D922-CF47-5343-82B8-037AD8593A78}"/>
              </a:ext>
            </a:extLst>
          </p:cNvPr>
          <p:cNvSpPr>
            <a:spLocks noGrp="1"/>
          </p:cNvSpPr>
          <p:nvPr>
            <p:ph type="title"/>
          </p:nvPr>
        </p:nvSpPr>
        <p:spPr/>
        <p:txBody>
          <a:bodyPr>
            <a:normAutofit fontScale="90000"/>
          </a:bodyPr>
          <a:lstStyle/>
          <a:p>
            <a:r>
              <a:rPr lang="en-US" dirty="0"/>
              <a:t>Assumptions</a:t>
            </a:r>
          </a:p>
        </p:txBody>
      </p:sp>
      <p:sp>
        <p:nvSpPr>
          <p:cNvPr id="3" name="Content Placeholder 2">
            <a:extLst>
              <a:ext uri="{FF2B5EF4-FFF2-40B4-BE49-F238E27FC236}">
                <a16:creationId xmlns:a16="http://schemas.microsoft.com/office/drawing/2014/main" id="{D87B4373-D08F-334F-BD65-8F282F92D9E5}"/>
              </a:ext>
            </a:extLst>
          </p:cNvPr>
          <p:cNvSpPr>
            <a:spLocks noGrp="1"/>
          </p:cNvSpPr>
          <p:nvPr>
            <p:ph idx="1"/>
          </p:nvPr>
        </p:nvSpPr>
        <p:spPr/>
        <p:txBody>
          <a:bodyPr/>
          <a:lstStyle/>
          <a:p>
            <a:r>
              <a:rPr lang="en-US" dirty="0"/>
              <a:t>Enterprise Knowledge Graphs (EKGs) are going to become a central force in organizational dynamics</a:t>
            </a:r>
          </a:p>
          <a:p>
            <a:r>
              <a:rPr lang="en-US" dirty="0"/>
              <a:t>They are becoming the Central Nervous System (CNS) of organizations</a:t>
            </a:r>
          </a:p>
          <a:p>
            <a:r>
              <a:rPr lang="en-US" dirty="0"/>
              <a:t>We need tools to manage the adoption and growth of EKGs</a:t>
            </a:r>
          </a:p>
          <a:p>
            <a:r>
              <a:rPr lang="en-US" i="1" dirty="0"/>
              <a:t>Systems Thinking </a:t>
            </a:r>
            <a:r>
              <a:rPr lang="en-US" dirty="0"/>
              <a:t>is an appropriate tool to help us guide EKG Growth</a:t>
            </a:r>
          </a:p>
        </p:txBody>
      </p:sp>
      <p:sp>
        <p:nvSpPr>
          <p:cNvPr id="5" name="Slide Number Placeholder 4">
            <a:extLst>
              <a:ext uri="{FF2B5EF4-FFF2-40B4-BE49-F238E27FC236}">
                <a16:creationId xmlns:a16="http://schemas.microsoft.com/office/drawing/2014/main" id="{9AFCE81C-17F8-9B46-B025-43A96F5FC358}"/>
              </a:ext>
            </a:extLst>
          </p:cNvPr>
          <p:cNvSpPr>
            <a:spLocks noGrp="1"/>
          </p:cNvSpPr>
          <p:nvPr>
            <p:ph type="sldNum" sz="quarter" idx="12"/>
          </p:nvPr>
        </p:nvSpPr>
        <p:spPr/>
        <p:txBody>
          <a:bodyPr/>
          <a:lstStyle/>
          <a:p>
            <a:fld id="{7269E411-7D29-FF41-8363-58C7F0B695CE}" type="slidenum">
              <a:rPr lang="en-US" smtClean="0"/>
              <a:t>15</a:t>
            </a:fld>
            <a:endParaRPr lang="en-US"/>
          </a:p>
        </p:txBody>
      </p:sp>
    </p:spTree>
    <p:extLst>
      <p:ext uri="{BB962C8B-B14F-4D97-AF65-F5344CB8AC3E}">
        <p14:creationId xmlns:p14="http://schemas.microsoft.com/office/powerpoint/2010/main" val="2481778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FEAB-F9BF-6F45-B11C-BDA5367F3B60}"/>
              </a:ext>
            </a:extLst>
          </p:cNvPr>
          <p:cNvSpPr>
            <a:spLocks noGrp="1"/>
          </p:cNvSpPr>
          <p:nvPr>
            <p:ph type="title"/>
          </p:nvPr>
        </p:nvSpPr>
        <p:spPr/>
        <p:txBody>
          <a:bodyPr>
            <a:noAutofit/>
          </a:bodyPr>
          <a:lstStyle/>
          <a:p>
            <a:r>
              <a:rPr lang="en-US" sz="3600" dirty="0"/>
              <a:t>Definition of an </a:t>
            </a:r>
            <a:r>
              <a:rPr lang="en-US" sz="3600" dirty="0">
                <a:solidFill>
                  <a:schemeClr val="accent2"/>
                </a:solidFill>
              </a:rPr>
              <a:t>Enterprise </a:t>
            </a:r>
            <a:r>
              <a:rPr lang="en-US" sz="3600" dirty="0"/>
              <a:t>Knowledge Graph</a:t>
            </a:r>
          </a:p>
        </p:txBody>
      </p:sp>
      <p:sp>
        <p:nvSpPr>
          <p:cNvPr id="3" name="Content Placeholder 2">
            <a:extLst>
              <a:ext uri="{FF2B5EF4-FFF2-40B4-BE49-F238E27FC236}">
                <a16:creationId xmlns:a16="http://schemas.microsoft.com/office/drawing/2014/main" id="{1E66374A-E881-0042-BCEE-CDBC9333CEF8}"/>
              </a:ext>
            </a:extLst>
          </p:cNvPr>
          <p:cNvSpPr>
            <a:spLocks noGrp="1"/>
          </p:cNvSpPr>
          <p:nvPr>
            <p:ph idx="1"/>
          </p:nvPr>
        </p:nvSpPr>
        <p:spPr>
          <a:xfrm>
            <a:off x="725555" y="4536276"/>
            <a:ext cx="10628243" cy="1820074"/>
          </a:xfrm>
        </p:spPr>
        <p:txBody>
          <a:bodyPr>
            <a:normAutofit lnSpcReduction="10000"/>
          </a:bodyPr>
          <a:lstStyle/>
          <a:p>
            <a:pPr marL="0" indent="0">
              <a:buNone/>
            </a:pPr>
            <a:r>
              <a:rPr lang="en-US" dirty="0"/>
              <a:t>An Enterprise Knowledge Graph (EKG) is a type of graph database designed to </a:t>
            </a:r>
            <a:r>
              <a:rPr lang="en-US" b="1" dirty="0"/>
              <a:t>scale-out</a:t>
            </a:r>
            <a:r>
              <a:rPr lang="en-US" dirty="0"/>
              <a:t> to meet large organizations' demanding requirements to store diverse forms of connected knowledge.</a:t>
            </a:r>
            <a:br>
              <a:rPr lang="en-US" dirty="0"/>
            </a:br>
            <a:endParaRPr lang="en-US" dirty="0"/>
          </a:p>
        </p:txBody>
      </p:sp>
      <p:sp>
        <p:nvSpPr>
          <p:cNvPr id="4" name="Slide Number Placeholder 3">
            <a:extLst>
              <a:ext uri="{FF2B5EF4-FFF2-40B4-BE49-F238E27FC236}">
                <a16:creationId xmlns:a16="http://schemas.microsoft.com/office/drawing/2014/main" id="{79A14D08-2245-7343-A7E3-7DE9EBBB1FCE}"/>
              </a:ext>
            </a:extLst>
          </p:cNvPr>
          <p:cNvSpPr>
            <a:spLocks noGrp="1"/>
          </p:cNvSpPr>
          <p:nvPr>
            <p:ph type="sldNum" sz="quarter" idx="12"/>
          </p:nvPr>
        </p:nvSpPr>
        <p:spPr/>
        <p:txBody>
          <a:bodyPr/>
          <a:lstStyle/>
          <a:p>
            <a:fld id="{7269E411-7D29-FF41-8363-58C7F0B695CE}" type="slidenum">
              <a:rPr lang="en-US" smtClean="0"/>
              <a:t>16</a:t>
            </a:fld>
            <a:endParaRPr lang="en-US"/>
          </a:p>
        </p:txBody>
      </p:sp>
      <p:pic>
        <p:nvPicPr>
          <p:cNvPr id="2050" name="Picture 2">
            <a:extLst>
              <a:ext uri="{FF2B5EF4-FFF2-40B4-BE49-F238E27FC236}">
                <a16:creationId xmlns:a16="http://schemas.microsoft.com/office/drawing/2014/main" id="{DAB03F86-3095-084A-8BB9-E92F4A2C14C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288069" y="1469801"/>
            <a:ext cx="9503217" cy="2474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988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FCF36-8809-5A40-8FE6-B26E9659D6CD}"/>
              </a:ext>
            </a:extLst>
          </p:cNvPr>
          <p:cNvSpPr>
            <a:spLocks noGrp="1"/>
          </p:cNvSpPr>
          <p:nvPr>
            <p:ph type="title"/>
          </p:nvPr>
        </p:nvSpPr>
        <p:spPr/>
        <p:txBody>
          <a:bodyPr>
            <a:normAutofit fontScale="90000"/>
          </a:bodyPr>
          <a:lstStyle/>
          <a:p>
            <a:r>
              <a:rPr lang="en-US" dirty="0"/>
              <a:t>Seven Measure of Scale-out Graphs</a:t>
            </a:r>
          </a:p>
        </p:txBody>
      </p:sp>
      <p:sp>
        <p:nvSpPr>
          <p:cNvPr id="3" name="Content Placeholder 2">
            <a:extLst>
              <a:ext uri="{FF2B5EF4-FFF2-40B4-BE49-F238E27FC236}">
                <a16:creationId xmlns:a16="http://schemas.microsoft.com/office/drawing/2014/main" id="{2508002A-0E2C-0D45-B174-CA8A4B4D2B30}"/>
              </a:ext>
            </a:extLst>
          </p:cNvPr>
          <p:cNvSpPr>
            <a:spLocks noGrp="1"/>
          </p:cNvSpPr>
          <p:nvPr>
            <p:ph idx="1"/>
          </p:nvPr>
        </p:nvSpPr>
        <p:spPr>
          <a:xfrm>
            <a:off x="561560" y="1476534"/>
            <a:ext cx="10628243" cy="4790123"/>
          </a:xfrm>
        </p:spPr>
        <p:txBody>
          <a:bodyPr>
            <a:normAutofit fontScale="77500" lnSpcReduction="20000"/>
          </a:bodyPr>
          <a:lstStyle/>
          <a:p>
            <a:pPr marL="514350" indent="-514350">
              <a:buFont typeface="+mj-lt"/>
              <a:buAutoNum type="arabicPeriod"/>
            </a:pPr>
            <a:r>
              <a:rPr lang="en-US" b="1" dirty="0"/>
              <a:t>Scale-out data size</a:t>
            </a:r>
            <a:r>
              <a:rPr lang="en-US" dirty="0"/>
              <a:t> — adding more RAM, SSD, and spinning disk should not interrupt services</a:t>
            </a:r>
          </a:p>
          <a:p>
            <a:pPr marL="514350" indent="-514350">
              <a:buFont typeface="+mj-lt"/>
              <a:buAutoNum type="arabicPeriod"/>
            </a:pPr>
            <a:r>
              <a:rPr lang="en-US" b="1" dirty="0"/>
              <a:t>Scale-out compute</a:t>
            </a:r>
            <a:r>
              <a:rPr lang="en-US" dirty="0"/>
              <a:t> — adding additional CPUs should be possible without service interruption</a:t>
            </a:r>
          </a:p>
          <a:p>
            <a:pPr marL="514350" indent="-514350">
              <a:buFont typeface="+mj-lt"/>
              <a:buAutoNum type="arabicPeriod"/>
            </a:pPr>
            <a:r>
              <a:rPr lang="en-US" b="1" dirty="0"/>
              <a:t>Scale-out security</a:t>
            </a:r>
            <a:r>
              <a:rPr lang="en-US" dirty="0"/>
              <a:t> — adding more projects with more roles and more users should not impact system performance</a:t>
            </a:r>
          </a:p>
          <a:p>
            <a:pPr marL="514350" indent="-514350">
              <a:buFont typeface="+mj-lt"/>
              <a:buAutoNum type="arabicPeriod"/>
            </a:pPr>
            <a:r>
              <a:rPr lang="en-US" b="1" dirty="0"/>
              <a:t>Scale-out manageability</a:t>
            </a:r>
            <a:r>
              <a:rPr lang="en-US" dirty="0"/>
              <a:t> — monitoring the continual performance of 100s of applications executing thousands of graph queries is a complex process.</a:t>
            </a:r>
          </a:p>
          <a:p>
            <a:pPr marL="514350" indent="-514350">
              <a:buFont typeface="+mj-lt"/>
              <a:buAutoNum type="arabicPeriod"/>
            </a:pPr>
            <a:r>
              <a:rPr lang="en-US" b="1" dirty="0"/>
              <a:t>Scale-out data quality</a:t>
            </a:r>
            <a:r>
              <a:rPr lang="en-US" dirty="0"/>
              <a:t> —EKG software must make it easy to perform data validation as it enters the EKG and as it evolves within the EKG as new relationships are inferred</a:t>
            </a:r>
          </a:p>
          <a:p>
            <a:pPr marL="514350" indent="-514350">
              <a:buFont typeface="+mj-lt"/>
              <a:buAutoNum type="arabicPeriod"/>
            </a:pPr>
            <a:r>
              <a:rPr lang="en-US" b="1" dirty="0"/>
              <a:t>Scale-out algorithms</a:t>
            </a:r>
            <a:r>
              <a:rPr lang="en-US" dirty="0"/>
              <a:t> — EKGs need to run an extensive library of standard graph algorithms and a new generation of machine-learning algorithms that create graph embedding</a:t>
            </a:r>
          </a:p>
          <a:p>
            <a:pPr marL="514350" indent="-514350">
              <a:buFont typeface="+mj-lt"/>
              <a:buAutoNum type="arabicPeriod"/>
            </a:pPr>
            <a:r>
              <a:rPr lang="en-US" b="1" dirty="0"/>
              <a:t>Scale-out query</a:t>
            </a:r>
            <a:r>
              <a:rPr lang="en-US" dirty="0"/>
              <a:t> — EKGs need query software that allows developers to express distributed queries in high-level query languages</a:t>
            </a:r>
          </a:p>
        </p:txBody>
      </p:sp>
      <p:sp>
        <p:nvSpPr>
          <p:cNvPr id="4" name="Slide Number Placeholder 3">
            <a:extLst>
              <a:ext uri="{FF2B5EF4-FFF2-40B4-BE49-F238E27FC236}">
                <a16:creationId xmlns:a16="http://schemas.microsoft.com/office/drawing/2014/main" id="{8617A471-899D-2D43-8801-0A2B65DAB116}"/>
              </a:ext>
            </a:extLst>
          </p:cNvPr>
          <p:cNvSpPr>
            <a:spLocks noGrp="1"/>
          </p:cNvSpPr>
          <p:nvPr>
            <p:ph type="sldNum" sz="quarter" idx="12"/>
          </p:nvPr>
        </p:nvSpPr>
        <p:spPr/>
        <p:txBody>
          <a:bodyPr/>
          <a:lstStyle/>
          <a:p>
            <a:fld id="{7269E411-7D29-FF41-8363-58C7F0B695CE}" type="slidenum">
              <a:rPr lang="en-US" smtClean="0"/>
              <a:t>17</a:t>
            </a:fld>
            <a:endParaRPr lang="en-US"/>
          </a:p>
        </p:txBody>
      </p:sp>
      <p:sp>
        <p:nvSpPr>
          <p:cNvPr id="5" name="TextBox 4">
            <a:extLst>
              <a:ext uri="{FF2B5EF4-FFF2-40B4-BE49-F238E27FC236}">
                <a16:creationId xmlns:a16="http://schemas.microsoft.com/office/drawing/2014/main" id="{8F2C3D23-AA66-EA48-B720-A36377D0A137}"/>
              </a:ext>
            </a:extLst>
          </p:cNvPr>
          <p:cNvSpPr txBox="1"/>
          <p:nvPr/>
        </p:nvSpPr>
        <p:spPr>
          <a:xfrm>
            <a:off x="3030720" y="6188542"/>
            <a:ext cx="7868564" cy="369332"/>
          </a:xfrm>
          <a:prstGeom prst="rect">
            <a:avLst/>
          </a:prstGeom>
          <a:noFill/>
        </p:spPr>
        <p:txBody>
          <a:bodyPr wrap="none" rtlCol="0">
            <a:spAutoFit/>
          </a:bodyPr>
          <a:lstStyle/>
          <a:p>
            <a:r>
              <a:rPr lang="en-US" dirty="0">
                <a:solidFill>
                  <a:schemeClr val="bg1">
                    <a:lumMod val="75000"/>
                  </a:schemeClr>
                </a:solidFill>
              </a:rPr>
              <a:t>https://dmccreary.medium.com/a-definition-of-enterprise-in-ekgs-561283d37deb</a:t>
            </a:r>
          </a:p>
        </p:txBody>
      </p:sp>
    </p:spTree>
    <p:extLst>
      <p:ext uri="{BB962C8B-B14F-4D97-AF65-F5344CB8AC3E}">
        <p14:creationId xmlns:p14="http://schemas.microsoft.com/office/powerpoint/2010/main" val="2694654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06C1-66BC-224C-AB0A-F0C32AC8A596}"/>
              </a:ext>
            </a:extLst>
          </p:cNvPr>
          <p:cNvSpPr>
            <a:spLocks noGrp="1"/>
          </p:cNvSpPr>
          <p:nvPr>
            <p:ph type="title"/>
          </p:nvPr>
        </p:nvSpPr>
        <p:spPr>
          <a:xfrm>
            <a:off x="332874" y="256380"/>
            <a:ext cx="10515600" cy="823913"/>
          </a:xfrm>
        </p:spPr>
        <p:txBody>
          <a:bodyPr/>
          <a:lstStyle/>
          <a:p>
            <a:r>
              <a:rPr lang="en-US" dirty="0"/>
              <a:t>EKGs: Today vs Future</a:t>
            </a:r>
          </a:p>
        </p:txBody>
      </p:sp>
      <p:sp>
        <p:nvSpPr>
          <p:cNvPr id="3" name="Text Placeholder 2">
            <a:extLst>
              <a:ext uri="{FF2B5EF4-FFF2-40B4-BE49-F238E27FC236}">
                <a16:creationId xmlns:a16="http://schemas.microsoft.com/office/drawing/2014/main" id="{8AEAD9D7-CD24-2546-847F-097496C0EDA4}"/>
              </a:ext>
            </a:extLst>
          </p:cNvPr>
          <p:cNvSpPr>
            <a:spLocks noGrp="1"/>
          </p:cNvSpPr>
          <p:nvPr>
            <p:ph type="body" idx="1"/>
          </p:nvPr>
        </p:nvSpPr>
        <p:spPr>
          <a:xfrm>
            <a:off x="839788" y="1189037"/>
            <a:ext cx="5157787" cy="823912"/>
          </a:xfrm>
        </p:spPr>
        <p:txBody>
          <a:bodyPr>
            <a:normAutofit/>
          </a:bodyPr>
          <a:lstStyle/>
          <a:p>
            <a:r>
              <a:rPr lang="en-US" sz="3600" dirty="0"/>
              <a:t>Today</a:t>
            </a:r>
          </a:p>
        </p:txBody>
      </p:sp>
      <p:sp>
        <p:nvSpPr>
          <p:cNvPr id="4" name="Content Placeholder 3">
            <a:extLst>
              <a:ext uri="{FF2B5EF4-FFF2-40B4-BE49-F238E27FC236}">
                <a16:creationId xmlns:a16="http://schemas.microsoft.com/office/drawing/2014/main" id="{290FC971-6B25-D447-B6B1-B8F6A1B7D6A9}"/>
              </a:ext>
            </a:extLst>
          </p:cNvPr>
          <p:cNvSpPr>
            <a:spLocks noGrp="1"/>
          </p:cNvSpPr>
          <p:nvPr>
            <p:ph sz="half" idx="2"/>
          </p:nvPr>
        </p:nvSpPr>
        <p:spPr>
          <a:xfrm>
            <a:off x="839788" y="2095018"/>
            <a:ext cx="5157787" cy="4094645"/>
          </a:xfrm>
        </p:spPr>
        <p:txBody>
          <a:bodyPr>
            <a:normAutofit lnSpcReduction="10000"/>
          </a:bodyPr>
          <a:lstStyle/>
          <a:p>
            <a:r>
              <a:rPr lang="en-US" dirty="0"/>
              <a:t>Many graph database don’t scale well over 100s of servers</a:t>
            </a:r>
          </a:p>
          <a:p>
            <a:r>
              <a:rPr lang="en-US" dirty="0"/>
              <a:t>Distributed graph database licenses are prohibitively expensive ($1M/TB)</a:t>
            </a:r>
          </a:p>
          <a:p>
            <a:r>
              <a:rPr lang="en-US" dirty="0"/>
              <a:t>Only the largest companies can afford them</a:t>
            </a:r>
          </a:p>
          <a:p>
            <a:r>
              <a:rPr lang="en-US" dirty="0"/>
              <a:t>No specialized graph chips</a:t>
            </a:r>
          </a:p>
          <a:p>
            <a:r>
              <a:rPr lang="en-US" dirty="0"/>
              <a:t>No built-in machine learning</a:t>
            </a:r>
          </a:p>
        </p:txBody>
      </p:sp>
      <p:sp>
        <p:nvSpPr>
          <p:cNvPr id="5" name="Text Placeholder 4">
            <a:extLst>
              <a:ext uri="{FF2B5EF4-FFF2-40B4-BE49-F238E27FC236}">
                <a16:creationId xmlns:a16="http://schemas.microsoft.com/office/drawing/2014/main" id="{6E758D32-857A-2443-B108-F95BDE9D6D27}"/>
              </a:ext>
            </a:extLst>
          </p:cNvPr>
          <p:cNvSpPr>
            <a:spLocks noGrp="1"/>
          </p:cNvSpPr>
          <p:nvPr>
            <p:ph type="body" sz="quarter" idx="3"/>
          </p:nvPr>
        </p:nvSpPr>
        <p:spPr>
          <a:xfrm>
            <a:off x="6172200" y="1189037"/>
            <a:ext cx="5183188" cy="823912"/>
          </a:xfrm>
        </p:spPr>
        <p:txBody>
          <a:bodyPr>
            <a:normAutofit/>
          </a:bodyPr>
          <a:lstStyle/>
          <a:p>
            <a:r>
              <a:rPr lang="en-US" sz="3600" dirty="0"/>
              <a:t>Future</a:t>
            </a:r>
          </a:p>
        </p:txBody>
      </p:sp>
      <p:sp>
        <p:nvSpPr>
          <p:cNvPr id="6" name="Content Placeholder 5">
            <a:extLst>
              <a:ext uri="{FF2B5EF4-FFF2-40B4-BE49-F238E27FC236}">
                <a16:creationId xmlns:a16="http://schemas.microsoft.com/office/drawing/2014/main" id="{226DF03A-B435-AE4D-B02C-D45985AE8F0D}"/>
              </a:ext>
            </a:extLst>
          </p:cNvPr>
          <p:cNvSpPr>
            <a:spLocks noGrp="1"/>
          </p:cNvSpPr>
          <p:nvPr>
            <p:ph sz="quarter" idx="4"/>
          </p:nvPr>
        </p:nvSpPr>
        <p:spPr>
          <a:xfrm>
            <a:off x="6172200" y="2095018"/>
            <a:ext cx="5183188" cy="4094645"/>
          </a:xfrm>
        </p:spPr>
        <p:txBody>
          <a:bodyPr>
            <a:normAutofit lnSpcReduction="10000"/>
          </a:bodyPr>
          <a:lstStyle/>
          <a:p>
            <a:r>
              <a:rPr lang="en-US" dirty="0"/>
              <a:t>Most software vendors will have scale-out graph solutions</a:t>
            </a:r>
          </a:p>
          <a:p>
            <a:r>
              <a:rPr lang="en-US" dirty="0"/>
              <a:t>Open source distributed graphs will be common</a:t>
            </a:r>
          </a:p>
          <a:p>
            <a:r>
              <a:rPr lang="en-US" dirty="0"/>
              <a:t>Even small-medium companies will have robust EKGs</a:t>
            </a:r>
          </a:p>
          <a:p>
            <a:r>
              <a:rPr lang="en-US" dirty="0"/>
              <a:t>Specialized graph hardware</a:t>
            </a:r>
          </a:p>
          <a:p>
            <a:r>
              <a:rPr lang="en-US" dirty="0"/>
              <a:t>Out-of-the box machine learning</a:t>
            </a:r>
          </a:p>
        </p:txBody>
      </p:sp>
      <p:sp>
        <p:nvSpPr>
          <p:cNvPr id="8" name="Slide Number Placeholder 7">
            <a:extLst>
              <a:ext uri="{FF2B5EF4-FFF2-40B4-BE49-F238E27FC236}">
                <a16:creationId xmlns:a16="http://schemas.microsoft.com/office/drawing/2014/main" id="{76A16D02-B696-2347-ABC5-24FDD68ECF31}"/>
              </a:ext>
            </a:extLst>
          </p:cNvPr>
          <p:cNvSpPr>
            <a:spLocks noGrp="1"/>
          </p:cNvSpPr>
          <p:nvPr>
            <p:ph type="sldNum" sz="quarter" idx="12"/>
          </p:nvPr>
        </p:nvSpPr>
        <p:spPr/>
        <p:txBody>
          <a:bodyPr/>
          <a:lstStyle/>
          <a:p>
            <a:fld id="{7269E411-7D29-FF41-8363-58C7F0B695CE}" type="slidenum">
              <a:rPr lang="en-US" smtClean="0"/>
              <a:t>18</a:t>
            </a:fld>
            <a:endParaRPr lang="en-US"/>
          </a:p>
        </p:txBody>
      </p:sp>
    </p:spTree>
    <p:extLst>
      <p:ext uri="{BB962C8B-B14F-4D97-AF65-F5344CB8AC3E}">
        <p14:creationId xmlns:p14="http://schemas.microsoft.com/office/powerpoint/2010/main" val="2350538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56C9-B991-C541-8746-8E96306EE212}"/>
              </a:ext>
            </a:extLst>
          </p:cNvPr>
          <p:cNvSpPr>
            <a:spLocks noGrp="1"/>
          </p:cNvSpPr>
          <p:nvPr>
            <p:ph type="title"/>
          </p:nvPr>
        </p:nvSpPr>
        <p:spPr/>
        <p:txBody>
          <a:bodyPr>
            <a:normAutofit fontScale="90000"/>
          </a:bodyPr>
          <a:lstStyle/>
          <a:p>
            <a:r>
              <a:rPr lang="en-US" dirty="0"/>
              <a:t>General CPU Hardware vs. Graph Hardware</a:t>
            </a:r>
          </a:p>
        </p:txBody>
      </p:sp>
      <p:sp>
        <p:nvSpPr>
          <p:cNvPr id="3" name="Content Placeholder 2">
            <a:extLst>
              <a:ext uri="{FF2B5EF4-FFF2-40B4-BE49-F238E27FC236}">
                <a16:creationId xmlns:a16="http://schemas.microsoft.com/office/drawing/2014/main" id="{08F6FEA7-151D-584D-A774-CD77FB3635C3}"/>
              </a:ext>
            </a:extLst>
          </p:cNvPr>
          <p:cNvSpPr>
            <a:spLocks noGrp="1"/>
          </p:cNvSpPr>
          <p:nvPr>
            <p:ph idx="1"/>
          </p:nvPr>
        </p:nvSpPr>
        <p:spPr>
          <a:xfrm>
            <a:off x="397565" y="4726862"/>
            <a:ext cx="10515600" cy="1866220"/>
          </a:xfrm>
        </p:spPr>
        <p:txBody>
          <a:bodyPr>
            <a:normAutofit fontScale="92500"/>
          </a:bodyPr>
          <a:lstStyle/>
          <a:p>
            <a:r>
              <a:rPr lang="en-US" dirty="0"/>
              <a:t>Most graph traversal algorithms only need simple pointer hopping</a:t>
            </a:r>
          </a:p>
          <a:p>
            <a:r>
              <a:rPr lang="en-US" dirty="0"/>
              <a:t>How efficient are CPU and GPUs at running graph algorithms?</a:t>
            </a:r>
          </a:p>
          <a:p>
            <a:pPr lvl="1"/>
            <a:r>
              <a:rPr lang="en-US" dirty="0"/>
              <a:t>No need for floating point</a:t>
            </a:r>
          </a:p>
          <a:p>
            <a:pPr lvl="1"/>
            <a:r>
              <a:rPr lang="en-US" dirty="0"/>
              <a:t>No need for matrix multiplication</a:t>
            </a:r>
          </a:p>
        </p:txBody>
      </p:sp>
      <p:sp>
        <p:nvSpPr>
          <p:cNvPr id="4" name="Slide Number Placeholder 3">
            <a:extLst>
              <a:ext uri="{FF2B5EF4-FFF2-40B4-BE49-F238E27FC236}">
                <a16:creationId xmlns:a16="http://schemas.microsoft.com/office/drawing/2014/main" id="{B5CA56B0-D755-B84D-8BEF-26D658E2C00A}"/>
              </a:ext>
            </a:extLst>
          </p:cNvPr>
          <p:cNvSpPr>
            <a:spLocks noGrp="1"/>
          </p:cNvSpPr>
          <p:nvPr>
            <p:ph type="sldNum" sz="quarter" idx="12"/>
          </p:nvPr>
        </p:nvSpPr>
        <p:spPr/>
        <p:txBody>
          <a:bodyPr/>
          <a:lstStyle/>
          <a:p>
            <a:fld id="{89680184-36F0-7340-B2B6-917CC4ADF00C}" type="slidenum">
              <a:rPr lang="en-US" smtClean="0"/>
              <a:t>19</a:t>
            </a:fld>
            <a:endParaRPr lang="en-US" dirty="0"/>
          </a:p>
        </p:txBody>
      </p:sp>
      <p:sp>
        <p:nvSpPr>
          <p:cNvPr id="5" name="Oval 4">
            <a:extLst>
              <a:ext uri="{FF2B5EF4-FFF2-40B4-BE49-F238E27FC236}">
                <a16:creationId xmlns:a16="http://schemas.microsoft.com/office/drawing/2014/main" id="{A13F7394-7970-7248-A748-C3C08C19A0C5}"/>
              </a:ext>
            </a:extLst>
          </p:cNvPr>
          <p:cNvSpPr/>
          <p:nvPr/>
        </p:nvSpPr>
        <p:spPr>
          <a:xfrm>
            <a:off x="2562393" y="1284994"/>
            <a:ext cx="3872801" cy="327968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Intel Xeon CPU</a:t>
            </a:r>
          </a:p>
          <a:p>
            <a:pPr algn="ctr"/>
            <a:r>
              <a:rPr lang="en-US" dirty="0"/>
              <a:t>1503 Defined x86 Instructions</a:t>
            </a:r>
          </a:p>
        </p:txBody>
      </p:sp>
      <p:sp>
        <p:nvSpPr>
          <p:cNvPr id="6" name="Oval 5">
            <a:extLst>
              <a:ext uri="{FF2B5EF4-FFF2-40B4-BE49-F238E27FC236}">
                <a16:creationId xmlns:a16="http://schemas.microsoft.com/office/drawing/2014/main" id="{F35DBDB2-7624-854D-A120-DED4B6550D5F}"/>
              </a:ext>
            </a:extLst>
          </p:cNvPr>
          <p:cNvSpPr/>
          <p:nvPr/>
        </p:nvSpPr>
        <p:spPr>
          <a:xfrm>
            <a:off x="7796446" y="2507087"/>
            <a:ext cx="1037422" cy="8355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50 Instructions</a:t>
            </a:r>
          </a:p>
          <a:p>
            <a:pPr algn="ctr"/>
            <a:r>
              <a:rPr lang="en-US" sz="1200" dirty="0"/>
              <a:t>Needed</a:t>
            </a:r>
          </a:p>
        </p:txBody>
      </p:sp>
      <p:sp>
        <p:nvSpPr>
          <p:cNvPr id="7" name="TextBox 6">
            <a:extLst>
              <a:ext uri="{FF2B5EF4-FFF2-40B4-BE49-F238E27FC236}">
                <a16:creationId xmlns:a16="http://schemas.microsoft.com/office/drawing/2014/main" id="{BFC84DEC-30B5-F743-BDAD-ECB9209523DF}"/>
              </a:ext>
            </a:extLst>
          </p:cNvPr>
          <p:cNvSpPr txBox="1"/>
          <p:nvPr/>
        </p:nvSpPr>
        <p:spPr>
          <a:xfrm>
            <a:off x="1015544" y="2229657"/>
            <a:ext cx="1546849" cy="1477328"/>
          </a:xfrm>
          <a:prstGeom prst="rect">
            <a:avLst/>
          </a:prstGeom>
          <a:noFill/>
        </p:spPr>
        <p:txBody>
          <a:bodyPr wrap="square" rtlCol="0">
            <a:spAutoFit/>
          </a:bodyPr>
          <a:lstStyle/>
          <a:p>
            <a:r>
              <a:rPr lang="en-US" dirty="0"/>
              <a:t>Complex  Instruction Set Computer (CISC)</a:t>
            </a:r>
          </a:p>
          <a:p>
            <a:endParaRPr lang="en-US" dirty="0"/>
          </a:p>
        </p:txBody>
      </p:sp>
      <p:sp>
        <p:nvSpPr>
          <p:cNvPr id="8" name="TextBox 7">
            <a:extLst>
              <a:ext uri="{FF2B5EF4-FFF2-40B4-BE49-F238E27FC236}">
                <a16:creationId xmlns:a16="http://schemas.microsoft.com/office/drawing/2014/main" id="{D094DBD6-26D1-8642-B2BF-4E56E675CEC1}"/>
              </a:ext>
            </a:extLst>
          </p:cNvPr>
          <p:cNvSpPr txBox="1"/>
          <p:nvPr/>
        </p:nvSpPr>
        <p:spPr>
          <a:xfrm>
            <a:off x="8924805" y="2463172"/>
            <a:ext cx="1858809" cy="923330"/>
          </a:xfrm>
          <a:prstGeom prst="rect">
            <a:avLst/>
          </a:prstGeom>
          <a:noFill/>
        </p:spPr>
        <p:txBody>
          <a:bodyPr wrap="square" rtlCol="0">
            <a:spAutoFit/>
          </a:bodyPr>
          <a:lstStyle/>
          <a:p>
            <a:r>
              <a:rPr lang="en-US" dirty="0"/>
              <a:t>Reduced Instruction Set Computer (RISC)</a:t>
            </a:r>
          </a:p>
        </p:txBody>
      </p:sp>
      <p:sp>
        <p:nvSpPr>
          <p:cNvPr id="9" name="TextBox 8">
            <a:extLst>
              <a:ext uri="{FF2B5EF4-FFF2-40B4-BE49-F238E27FC236}">
                <a16:creationId xmlns:a16="http://schemas.microsoft.com/office/drawing/2014/main" id="{976184FF-DA70-054B-A3BC-45D109111C22}"/>
              </a:ext>
            </a:extLst>
          </p:cNvPr>
          <p:cNvSpPr txBox="1"/>
          <p:nvPr/>
        </p:nvSpPr>
        <p:spPr>
          <a:xfrm>
            <a:off x="7417416" y="4081199"/>
            <a:ext cx="3618445" cy="369332"/>
          </a:xfrm>
          <a:prstGeom prst="rect">
            <a:avLst/>
          </a:prstGeom>
          <a:noFill/>
        </p:spPr>
        <p:txBody>
          <a:bodyPr wrap="square" rtlCol="0">
            <a:spAutoFit/>
          </a:bodyPr>
          <a:lstStyle/>
          <a:p>
            <a:r>
              <a:rPr lang="en-US" dirty="0"/>
              <a:t>Fewer Instructions -&gt; More Cores</a:t>
            </a:r>
          </a:p>
        </p:txBody>
      </p:sp>
    </p:spTree>
    <p:extLst>
      <p:ext uri="{BB962C8B-B14F-4D97-AF65-F5344CB8AC3E}">
        <p14:creationId xmlns:p14="http://schemas.microsoft.com/office/powerpoint/2010/main" val="152016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FD5F2-163E-E940-82E2-04AA88B95522}"/>
              </a:ext>
            </a:extLst>
          </p:cNvPr>
          <p:cNvSpPr>
            <a:spLocks noGrp="1"/>
          </p:cNvSpPr>
          <p:nvPr>
            <p:ph type="title"/>
          </p:nvPr>
        </p:nvSpPr>
        <p:spPr/>
        <p:txBody>
          <a:bodyPr>
            <a:normAutofit fontScale="90000"/>
          </a:bodyPr>
          <a:lstStyle/>
          <a:p>
            <a:r>
              <a:rPr lang="en-US" dirty="0"/>
              <a:t>Welcome!</a:t>
            </a:r>
          </a:p>
        </p:txBody>
      </p:sp>
      <p:sp>
        <p:nvSpPr>
          <p:cNvPr id="4" name="Slide Number Placeholder 3">
            <a:extLst>
              <a:ext uri="{FF2B5EF4-FFF2-40B4-BE49-F238E27FC236}">
                <a16:creationId xmlns:a16="http://schemas.microsoft.com/office/drawing/2014/main" id="{F468D21D-040C-DA41-8EB5-CB1AC7ADCD19}"/>
              </a:ext>
            </a:extLst>
          </p:cNvPr>
          <p:cNvSpPr>
            <a:spLocks noGrp="1"/>
          </p:cNvSpPr>
          <p:nvPr>
            <p:ph type="sldNum" sz="quarter" idx="12"/>
          </p:nvPr>
        </p:nvSpPr>
        <p:spPr/>
        <p:txBody>
          <a:bodyPr/>
          <a:lstStyle/>
          <a:p>
            <a:fld id="{7269E411-7D29-FF41-8363-58C7F0B695CE}" type="slidenum">
              <a:rPr lang="en-US" smtClean="0"/>
              <a:t>2</a:t>
            </a:fld>
            <a:endParaRPr lang="en-US"/>
          </a:p>
        </p:txBody>
      </p:sp>
      <p:pic>
        <p:nvPicPr>
          <p:cNvPr id="5" name="Picture 4">
            <a:extLst>
              <a:ext uri="{FF2B5EF4-FFF2-40B4-BE49-F238E27FC236}">
                <a16:creationId xmlns:a16="http://schemas.microsoft.com/office/drawing/2014/main" id="{1E1D7316-CC43-4144-AF0F-DB44510E839E}"/>
              </a:ext>
            </a:extLst>
          </p:cNvPr>
          <p:cNvPicPr>
            <a:picLocks noChangeAspect="1"/>
          </p:cNvPicPr>
          <p:nvPr/>
        </p:nvPicPr>
        <p:blipFill>
          <a:blip r:embed="rId2"/>
          <a:stretch>
            <a:fillRect/>
          </a:stretch>
        </p:blipFill>
        <p:spPr>
          <a:xfrm>
            <a:off x="2967790" y="1651437"/>
            <a:ext cx="4720390" cy="4704913"/>
          </a:xfrm>
          <a:prstGeom prst="rect">
            <a:avLst/>
          </a:prstGeom>
        </p:spPr>
      </p:pic>
    </p:spTree>
    <p:extLst>
      <p:ext uri="{BB962C8B-B14F-4D97-AF65-F5344CB8AC3E}">
        <p14:creationId xmlns:p14="http://schemas.microsoft.com/office/powerpoint/2010/main" val="4255760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1632BE5-4DF6-C244-A856-F4FB2AB83B80}"/>
              </a:ext>
            </a:extLst>
          </p:cNvPr>
          <p:cNvSpPr>
            <a:spLocks noGrp="1"/>
          </p:cNvSpPr>
          <p:nvPr>
            <p:ph type="title"/>
          </p:nvPr>
        </p:nvSpPr>
        <p:spPr/>
        <p:txBody>
          <a:bodyPr>
            <a:normAutofit fontScale="90000"/>
          </a:bodyPr>
          <a:lstStyle/>
          <a:p>
            <a:r>
              <a:rPr lang="en-US" dirty="0"/>
              <a:t>Four Stages of EKG Adoption</a:t>
            </a:r>
          </a:p>
        </p:txBody>
      </p:sp>
      <p:sp>
        <p:nvSpPr>
          <p:cNvPr id="10" name="Content Placeholder 9">
            <a:extLst>
              <a:ext uri="{FF2B5EF4-FFF2-40B4-BE49-F238E27FC236}">
                <a16:creationId xmlns:a16="http://schemas.microsoft.com/office/drawing/2014/main" id="{D344C676-4360-FB4D-A77D-5EA0443D261E}"/>
              </a:ext>
            </a:extLst>
          </p:cNvPr>
          <p:cNvSpPr>
            <a:spLocks noGrp="1"/>
          </p:cNvSpPr>
          <p:nvPr>
            <p:ph idx="1"/>
          </p:nvPr>
        </p:nvSpPr>
        <p:spPr>
          <a:xfrm>
            <a:off x="838200" y="4039565"/>
            <a:ext cx="4844970" cy="2137398"/>
          </a:xfrm>
        </p:spPr>
        <p:txBody>
          <a:bodyPr/>
          <a:lstStyle/>
          <a:p>
            <a:pPr marL="514350" indent="-514350">
              <a:buFont typeface="+mj-lt"/>
              <a:buAutoNum type="arabicPeriod"/>
            </a:pPr>
            <a:r>
              <a:rPr lang="en-US" dirty="0"/>
              <a:t>Flatland</a:t>
            </a:r>
          </a:p>
          <a:p>
            <a:pPr marL="514350" indent="-514350">
              <a:buFont typeface="+mj-lt"/>
              <a:buAutoNum type="arabicPeriod"/>
            </a:pPr>
            <a:r>
              <a:rPr lang="en-US" dirty="0"/>
              <a:t>Single node graph</a:t>
            </a:r>
          </a:p>
          <a:p>
            <a:pPr marL="514350" indent="-514350">
              <a:buFont typeface="+mj-lt"/>
              <a:buAutoNum type="arabicPeriod"/>
            </a:pPr>
            <a:r>
              <a:rPr lang="en-US" dirty="0"/>
              <a:t>Distributed graph</a:t>
            </a:r>
          </a:p>
          <a:p>
            <a:pPr marL="514350" indent="-514350">
              <a:buFont typeface="+mj-lt"/>
              <a:buAutoNum type="arabicPeriod"/>
            </a:pPr>
            <a:r>
              <a:rPr lang="en-US" dirty="0"/>
              <a:t>HOG Heaven</a:t>
            </a:r>
          </a:p>
        </p:txBody>
      </p:sp>
      <p:sp>
        <p:nvSpPr>
          <p:cNvPr id="8" name="Slide Number Placeholder 7">
            <a:extLst>
              <a:ext uri="{FF2B5EF4-FFF2-40B4-BE49-F238E27FC236}">
                <a16:creationId xmlns:a16="http://schemas.microsoft.com/office/drawing/2014/main" id="{4D7FEE3A-2A4A-864B-826D-7551B50C5487}"/>
              </a:ext>
            </a:extLst>
          </p:cNvPr>
          <p:cNvSpPr>
            <a:spLocks noGrp="1"/>
          </p:cNvSpPr>
          <p:nvPr>
            <p:ph type="sldNum" sz="quarter" idx="12"/>
          </p:nvPr>
        </p:nvSpPr>
        <p:spPr/>
        <p:txBody>
          <a:bodyPr/>
          <a:lstStyle/>
          <a:p>
            <a:fld id="{7269E411-7D29-FF41-8363-58C7F0B695CE}" type="slidenum">
              <a:rPr lang="en-US" smtClean="0"/>
              <a:t>20</a:t>
            </a:fld>
            <a:endParaRPr lang="en-US"/>
          </a:p>
        </p:txBody>
      </p:sp>
      <p:pic>
        <p:nvPicPr>
          <p:cNvPr id="1026" name="Picture 2">
            <a:extLst>
              <a:ext uri="{FF2B5EF4-FFF2-40B4-BE49-F238E27FC236}">
                <a16:creationId xmlns:a16="http://schemas.microsoft.com/office/drawing/2014/main" id="{AC45AC5A-3E87-914D-B77E-6D0B604165A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93134" y="1506719"/>
            <a:ext cx="9379638" cy="235345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B402452-FD6D-E842-B6DA-C6D4EDF9C5F9}"/>
              </a:ext>
            </a:extLst>
          </p:cNvPr>
          <p:cNvSpPr txBox="1"/>
          <p:nvPr/>
        </p:nvSpPr>
        <p:spPr>
          <a:xfrm>
            <a:off x="5197033" y="5253633"/>
            <a:ext cx="6156767" cy="923330"/>
          </a:xfrm>
          <a:prstGeom prst="rect">
            <a:avLst/>
          </a:prstGeom>
          <a:noFill/>
        </p:spPr>
        <p:txBody>
          <a:bodyPr wrap="square" rtlCol="0">
            <a:spAutoFit/>
          </a:bodyPr>
          <a:lstStyle/>
          <a:p>
            <a:r>
              <a:rPr lang="en-US" b="1" dirty="0"/>
              <a:t>From Flatland to HOG Heaven</a:t>
            </a:r>
          </a:p>
          <a:p>
            <a:r>
              <a:rPr lang="en-US" dirty="0"/>
              <a:t>https://</a:t>
            </a:r>
            <a:r>
              <a:rPr lang="en-US" dirty="0" err="1"/>
              <a:t>towardsdatascience.com</a:t>
            </a:r>
            <a:r>
              <a:rPr lang="en-US" dirty="0"/>
              <a:t>/from-flatland-to-hog-heaven-the-four-lands-of-ekg-adoption-945571c09b67</a:t>
            </a:r>
          </a:p>
        </p:txBody>
      </p:sp>
    </p:spTree>
    <p:extLst>
      <p:ext uri="{BB962C8B-B14F-4D97-AF65-F5344CB8AC3E}">
        <p14:creationId xmlns:p14="http://schemas.microsoft.com/office/powerpoint/2010/main" val="492379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E18C-08AE-F14B-824D-56B43A9C2D4C}"/>
              </a:ext>
            </a:extLst>
          </p:cNvPr>
          <p:cNvSpPr>
            <a:spLocks noGrp="1"/>
          </p:cNvSpPr>
          <p:nvPr>
            <p:ph type="title"/>
          </p:nvPr>
        </p:nvSpPr>
        <p:spPr/>
        <p:txBody>
          <a:bodyPr>
            <a:normAutofit fontScale="90000"/>
          </a:bodyPr>
          <a:lstStyle/>
          <a:p>
            <a:r>
              <a:rPr lang="en-US" dirty="0"/>
              <a:t>HOG Heaven</a:t>
            </a:r>
          </a:p>
        </p:txBody>
      </p:sp>
      <p:sp>
        <p:nvSpPr>
          <p:cNvPr id="3" name="Content Placeholder 2">
            <a:extLst>
              <a:ext uri="{FF2B5EF4-FFF2-40B4-BE49-F238E27FC236}">
                <a16:creationId xmlns:a16="http://schemas.microsoft.com/office/drawing/2014/main" id="{0AC5D3BB-39D6-474E-B85B-3B18EEB6C239}"/>
              </a:ext>
            </a:extLst>
          </p:cNvPr>
          <p:cNvSpPr>
            <a:spLocks noGrp="1"/>
          </p:cNvSpPr>
          <p:nvPr>
            <p:ph idx="1"/>
          </p:nvPr>
        </p:nvSpPr>
        <p:spPr>
          <a:xfrm>
            <a:off x="6096000" y="1386840"/>
            <a:ext cx="5257800" cy="4790123"/>
          </a:xfrm>
        </p:spPr>
        <p:txBody>
          <a:bodyPr/>
          <a:lstStyle/>
          <a:p>
            <a:r>
              <a:rPr lang="en-US" dirty="0"/>
              <a:t>Hardware optimized graph solutions</a:t>
            </a:r>
          </a:p>
          <a:p>
            <a:r>
              <a:rPr lang="en-US" dirty="0"/>
              <a:t>100B vertices</a:t>
            </a:r>
          </a:p>
          <a:p>
            <a:r>
              <a:rPr lang="en-US" dirty="0"/>
              <a:t>Vertex-level role-based access control</a:t>
            </a:r>
          </a:p>
          <a:p>
            <a:r>
              <a:rPr lang="en-US" dirty="0"/>
              <a:t>Complete views of customers in under 100 milliseconds</a:t>
            </a:r>
          </a:p>
          <a:p>
            <a:r>
              <a:rPr lang="en-US" dirty="0"/>
              <a:t>Embeddings for every vertex to enable fast similarity at scale</a:t>
            </a:r>
          </a:p>
          <a:p>
            <a:endParaRPr lang="en-US" dirty="0"/>
          </a:p>
        </p:txBody>
      </p:sp>
      <p:sp>
        <p:nvSpPr>
          <p:cNvPr id="4" name="Slide Number Placeholder 3">
            <a:extLst>
              <a:ext uri="{FF2B5EF4-FFF2-40B4-BE49-F238E27FC236}">
                <a16:creationId xmlns:a16="http://schemas.microsoft.com/office/drawing/2014/main" id="{15A626BB-16FA-1F44-8B9F-9ED41A31D2CD}"/>
              </a:ext>
            </a:extLst>
          </p:cNvPr>
          <p:cNvSpPr>
            <a:spLocks noGrp="1"/>
          </p:cNvSpPr>
          <p:nvPr>
            <p:ph type="sldNum" sz="quarter" idx="12"/>
          </p:nvPr>
        </p:nvSpPr>
        <p:spPr/>
        <p:txBody>
          <a:bodyPr/>
          <a:lstStyle/>
          <a:p>
            <a:fld id="{7269E411-7D29-FF41-8363-58C7F0B695CE}" type="slidenum">
              <a:rPr lang="en-US" smtClean="0"/>
              <a:t>21</a:t>
            </a:fld>
            <a:endParaRPr lang="en-US"/>
          </a:p>
        </p:txBody>
      </p:sp>
      <p:pic>
        <p:nvPicPr>
          <p:cNvPr id="2050" name="Picture 2">
            <a:extLst>
              <a:ext uri="{FF2B5EF4-FFF2-40B4-BE49-F238E27FC236}">
                <a16:creationId xmlns:a16="http://schemas.microsoft.com/office/drawing/2014/main" id="{9DCCC005-C275-BB4E-83B9-1B74D1CC0B6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49197" y="1714500"/>
            <a:ext cx="4573588"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22DEE6-DDC6-4046-B03E-9C21007FDF02}"/>
              </a:ext>
            </a:extLst>
          </p:cNvPr>
          <p:cNvSpPr txBox="1"/>
          <p:nvPr/>
        </p:nvSpPr>
        <p:spPr>
          <a:xfrm>
            <a:off x="1247576" y="5275162"/>
            <a:ext cx="3301994" cy="307777"/>
          </a:xfrm>
          <a:prstGeom prst="rect">
            <a:avLst/>
          </a:prstGeom>
          <a:noFill/>
        </p:spPr>
        <p:txBody>
          <a:bodyPr wrap="none" rtlCol="0">
            <a:spAutoFit/>
          </a:bodyPr>
          <a:lstStyle/>
          <a:p>
            <a:r>
              <a:rPr lang="en-US" sz="1400" dirty="0">
                <a:solidFill>
                  <a:schemeClr val="bg1">
                    <a:lumMod val="65000"/>
                  </a:schemeClr>
                </a:solidFill>
              </a:rPr>
              <a:t>Photo by </a:t>
            </a:r>
            <a:r>
              <a:rPr lang="en-US" sz="1400" u="sng" dirty="0">
                <a:solidFill>
                  <a:schemeClr val="bg1">
                    <a:lumMod val="65000"/>
                  </a:schemeClr>
                </a:solidFill>
                <a:hlinkClick r:id="rId3">
                  <a:extLst>
                    <a:ext uri="{A12FA001-AC4F-418D-AE19-62706E023703}">
                      <ahyp:hlinkClr xmlns:ahyp="http://schemas.microsoft.com/office/drawing/2018/hyperlinkcolor" val="tx"/>
                    </a:ext>
                  </a:extLst>
                </a:hlinkClick>
              </a:rPr>
              <a:t>Bruno van der Kraan</a:t>
            </a:r>
            <a:r>
              <a:rPr lang="en-US" sz="1400" dirty="0">
                <a:solidFill>
                  <a:schemeClr val="bg1">
                    <a:lumMod val="65000"/>
                  </a:schemeClr>
                </a:solidFill>
              </a:rPr>
              <a:t> on </a:t>
            </a:r>
            <a:r>
              <a:rPr lang="en-US" sz="1400" u="sng" dirty="0">
                <a:solidFill>
                  <a:schemeClr val="bg1">
                    <a:lumMod val="65000"/>
                  </a:schemeClr>
                </a:solidFill>
                <a:hlinkClick r:id="rId4">
                  <a:extLst>
                    <a:ext uri="{A12FA001-AC4F-418D-AE19-62706E023703}">
                      <ahyp:hlinkClr xmlns:ahyp="http://schemas.microsoft.com/office/drawing/2018/hyperlinkcolor" val="tx"/>
                    </a:ext>
                  </a:extLst>
                </a:hlinkClick>
              </a:rPr>
              <a:t>Unsplash</a:t>
            </a:r>
            <a:endParaRPr lang="en-US" sz="1400" dirty="0">
              <a:solidFill>
                <a:schemeClr val="bg1">
                  <a:lumMod val="65000"/>
                </a:schemeClr>
              </a:solidFill>
            </a:endParaRPr>
          </a:p>
        </p:txBody>
      </p:sp>
    </p:spTree>
    <p:extLst>
      <p:ext uri="{BB962C8B-B14F-4D97-AF65-F5344CB8AC3E}">
        <p14:creationId xmlns:p14="http://schemas.microsoft.com/office/powerpoint/2010/main" val="758134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644CA05-129A-2F45-B4EF-182E86600407}"/>
              </a:ext>
            </a:extLst>
          </p:cNvPr>
          <p:cNvSpPr>
            <a:spLocks noGrp="1"/>
          </p:cNvSpPr>
          <p:nvPr>
            <p:ph type="title"/>
          </p:nvPr>
        </p:nvSpPr>
        <p:spPr/>
        <p:txBody>
          <a:bodyPr>
            <a:normAutofit fontScale="90000"/>
          </a:bodyPr>
          <a:lstStyle/>
          <a:p>
            <a:r>
              <a:rPr lang="en-US" dirty="0"/>
              <a:t>Key Question</a:t>
            </a:r>
          </a:p>
        </p:txBody>
      </p:sp>
      <p:sp>
        <p:nvSpPr>
          <p:cNvPr id="10" name="Content Placeholder 9">
            <a:extLst>
              <a:ext uri="{FF2B5EF4-FFF2-40B4-BE49-F238E27FC236}">
                <a16:creationId xmlns:a16="http://schemas.microsoft.com/office/drawing/2014/main" id="{DFABFE30-424C-F749-8085-10642ADF0FAE}"/>
              </a:ext>
            </a:extLst>
          </p:cNvPr>
          <p:cNvSpPr>
            <a:spLocks noGrp="1"/>
          </p:cNvSpPr>
          <p:nvPr>
            <p:ph idx="1"/>
          </p:nvPr>
        </p:nvSpPr>
        <p:spPr>
          <a:xfrm>
            <a:off x="4792504" y="1850245"/>
            <a:ext cx="6446134" cy="1180618"/>
          </a:xfrm>
        </p:spPr>
        <p:txBody>
          <a:bodyPr/>
          <a:lstStyle/>
          <a:p>
            <a:pPr marL="0" indent="0">
              <a:buNone/>
            </a:pPr>
            <a:r>
              <a:rPr lang="en-US" i="1" dirty="0"/>
              <a:t>How do we choose </a:t>
            </a:r>
            <a:r>
              <a:rPr lang="en-US" b="1" i="1" dirty="0"/>
              <a:t>what</a:t>
            </a:r>
            <a:r>
              <a:rPr lang="en-US" i="1" dirty="0"/>
              <a:t> entities in our organization should be in our EKG?</a:t>
            </a:r>
          </a:p>
          <a:p>
            <a:pPr marL="0" indent="0">
              <a:buNone/>
            </a:pPr>
            <a:endParaRPr lang="en-US" i="1" dirty="0"/>
          </a:p>
        </p:txBody>
      </p:sp>
      <p:sp>
        <p:nvSpPr>
          <p:cNvPr id="8" name="Slide Number Placeholder 7">
            <a:extLst>
              <a:ext uri="{FF2B5EF4-FFF2-40B4-BE49-F238E27FC236}">
                <a16:creationId xmlns:a16="http://schemas.microsoft.com/office/drawing/2014/main" id="{8BD43E15-AFFC-4D49-AC4D-09040F6B4C97}"/>
              </a:ext>
            </a:extLst>
          </p:cNvPr>
          <p:cNvSpPr>
            <a:spLocks noGrp="1"/>
          </p:cNvSpPr>
          <p:nvPr>
            <p:ph type="sldNum" sz="quarter" idx="12"/>
          </p:nvPr>
        </p:nvSpPr>
        <p:spPr/>
        <p:txBody>
          <a:bodyPr/>
          <a:lstStyle/>
          <a:p>
            <a:fld id="{7269E411-7D29-FF41-8363-58C7F0B695CE}" type="slidenum">
              <a:rPr lang="en-US" smtClean="0"/>
              <a:t>22</a:t>
            </a:fld>
            <a:endParaRPr lang="en-US"/>
          </a:p>
        </p:txBody>
      </p:sp>
      <p:pic>
        <p:nvPicPr>
          <p:cNvPr id="12" name="Picture 11">
            <a:extLst>
              <a:ext uri="{FF2B5EF4-FFF2-40B4-BE49-F238E27FC236}">
                <a16:creationId xmlns:a16="http://schemas.microsoft.com/office/drawing/2014/main" id="{E00B6590-09C0-5A49-B4D2-80CBD2AB6F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53362" y="1672542"/>
            <a:ext cx="3632094" cy="3512916"/>
          </a:xfrm>
          <a:prstGeom prst="rect">
            <a:avLst/>
          </a:prstGeom>
        </p:spPr>
      </p:pic>
      <p:sp>
        <p:nvSpPr>
          <p:cNvPr id="13" name="TextBox 12">
            <a:extLst>
              <a:ext uri="{FF2B5EF4-FFF2-40B4-BE49-F238E27FC236}">
                <a16:creationId xmlns:a16="http://schemas.microsoft.com/office/drawing/2014/main" id="{EBB08D46-5C1B-CD49-8ADB-6513AE51BDF9}"/>
              </a:ext>
            </a:extLst>
          </p:cNvPr>
          <p:cNvSpPr txBox="1"/>
          <p:nvPr/>
        </p:nvSpPr>
        <p:spPr>
          <a:xfrm>
            <a:off x="5231757" y="3429000"/>
            <a:ext cx="5601182" cy="954107"/>
          </a:xfrm>
          <a:prstGeom prst="rect">
            <a:avLst/>
          </a:prstGeom>
          <a:noFill/>
        </p:spPr>
        <p:txBody>
          <a:bodyPr wrap="square" rtlCol="0">
            <a:spAutoFit/>
          </a:bodyPr>
          <a:lstStyle/>
          <a:p>
            <a:r>
              <a:rPr lang="en-US" sz="2800" b="1" dirty="0"/>
              <a:t>Answer: </a:t>
            </a:r>
            <a:r>
              <a:rPr lang="en-US" sz="2800" dirty="0"/>
              <a:t>Use Systems Thinking!</a:t>
            </a:r>
          </a:p>
          <a:p>
            <a:endParaRPr lang="en-US" sz="2800" dirty="0"/>
          </a:p>
        </p:txBody>
      </p:sp>
    </p:spTree>
    <p:extLst>
      <p:ext uri="{BB962C8B-B14F-4D97-AF65-F5344CB8AC3E}">
        <p14:creationId xmlns:p14="http://schemas.microsoft.com/office/powerpoint/2010/main" val="371822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EAFA-3EF5-4B4E-A0FB-E63B724555BD}"/>
              </a:ext>
            </a:extLst>
          </p:cNvPr>
          <p:cNvSpPr>
            <a:spLocks noGrp="1"/>
          </p:cNvSpPr>
          <p:nvPr>
            <p:ph type="title"/>
          </p:nvPr>
        </p:nvSpPr>
        <p:spPr/>
        <p:txBody>
          <a:bodyPr>
            <a:normAutofit fontScale="90000"/>
          </a:bodyPr>
          <a:lstStyle/>
          <a:p>
            <a:r>
              <a:rPr lang="en-US"/>
              <a:t>Edge of Chaos</a:t>
            </a:r>
            <a:endParaRPr lang="en-US" dirty="0"/>
          </a:p>
        </p:txBody>
      </p:sp>
      <p:sp>
        <p:nvSpPr>
          <p:cNvPr id="5" name="Slide Number Placeholder 4">
            <a:extLst>
              <a:ext uri="{FF2B5EF4-FFF2-40B4-BE49-F238E27FC236}">
                <a16:creationId xmlns:a16="http://schemas.microsoft.com/office/drawing/2014/main" id="{C6C58BFE-D968-FD49-967E-8DD585E51EFB}"/>
              </a:ext>
            </a:extLst>
          </p:cNvPr>
          <p:cNvSpPr>
            <a:spLocks noGrp="1"/>
          </p:cNvSpPr>
          <p:nvPr>
            <p:ph type="sldNum" sz="quarter" idx="12"/>
          </p:nvPr>
        </p:nvSpPr>
        <p:spPr/>
        <p:txBody>
          <a:bodyPr/>
          <a:lstStyle/>
          <a:p>
            <a:fld id="{7269E411-7D29-FF41-8363-58C7F0B695CE}" type="slidenum">
              <a:rPr lang="en-US" smtClean="0"/>
              <a:t>23</a:t>
            </a:fld>
            <a:endParaRPr lang="en-US"/>
          </a:p>
        </p:txBody>
      </p:sp>
      <p:grpSp>
        <p:nvGrpSpPr>
          <p:cNvPr id="17" name="Group 16">
            <a:extLst>
              <a:ext uri="{FF2B5EF4-FFF2-40B4-BE49-F238E27FC236}">
                <a16:creationId xmlns:a16="http://schemas.microsoft.com/office/drawing/2014/main" id="{5C76756A-0031-AD42-AD61-D1584902014E}"/>
              </a:ext>
            </a:extLst>
          </p:cNvPr>
          <p:cNvGrpSpPr/>
          <p:nvPr/>
        </p:nvGrpSpPr>
        <p:grpSpPr>
          <a:xfrm>
            <a:off x="1053947" y="1490950"/>
            <a:ext cx="3988106" cy="4022332"/>
            <a:chOff x="566773" y="892367"/>
            <a:chExt cx="3988106" cy="4022332"/>
          </a:xfrm>
        </p:grpSpPr>
        <p:sp>
          <p:nvSpPr>
            <p:cNvPr id="22" name="Cloud Callout 21">
              <a:extLst>
                <a:ext uri="{FF2B5EF4-FFF2-40B4-BE49-F238E27FC236}">
                  <a16:creationId xmlns:a16="http://schemas.microsoft.com/office/drawing/2014/main" id="{775E21E4-B30C-684B-9FCE-81FF2DB26631}"/>
                </a:ext>
              </a:extLst>
            </p:cNvPr>
            <p:cNvSpPr/>
            <p:nvPr/>
          </p:nvSpPr>
          <p:spPr>
            <a:xfrm>
              <a:off x="566773" y="892367"/>
              <a:ext cx="3988106" cy="3167751"/>
            </a:xfrm>
            <a:prstGeom prst="cloudCallout">
              <a:avLst>
                <a:gd name="adj1" fmla="val -17448"/>
                <a:gd name="adj2" fmla="val 72897"/>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CF69559-DB7A-FA4A-ABAE-2B4CB7FF7C6C}"/>
                </a:ext>
              </a:extLst>
            </p:cNvPr>
            <p:cNvSpPr txBox="1"/>
            <p:nvPr/>
          </p:nvSpPr>
          <p:spPr>
            <a:xfrm>
              <a:off x="1128254" y="1740918"/>
              <a:ext cx="2865143" cy="923330"/>
            </a:xfrm>
            <a:prstGeom prst="rect">
              <a:avLst/>
            </a:prstGeom>
            <a:noFill/>
          </p:spPr>
          <p:txBody>
            <a:bodyPr wrap="none" rtlCol="0">
              <a:spAutoFit/>
            </a:bodyPr>
            <a:lstStyle/>
            <a:p>
              <a:pPr algn="ctr"/>
              <a:r>
                <a:rPr lang="en-US" dirty="0"/>
                <a:t>Concepts</a:t>
              </a:r>
            </a:p>
            <a:p>
              <a:pPr algn="ctr"/>
              <a:r>
                <a:rPr lang="en-US" dirty="0"/>
                <a:t>Already Modeled in the</a:t>
              </a:r>
            </a:p>
            <a:p>
              <a:pPr algn="ctr"/>
              <a:r>
                <a:rPr lang="en-US" dirty="0"/>
                <a:t>Enterprise Knowledge Graph</a:t>
              </a:r>
            </a:p>
          </p:txBody>
        </p:sp>
        <p:sp>
          <p:nvSpPr>
            <p:cNvPr id="24" name="Oval 23">
              <a:extLst>
                <a:ext uri="{FF2B5EF4-FFF2-40B4-BE49-F238E27FC236}">
                  <a16:creationId xmlns:a16="http://schemas.microsoft.com/office/drawing/2014/main" id="{2A57006A-85DF-AD4D-A613-250EA6F5CBE6}"/>
                </a:ext>
              </a:extLst>
            </p:cNvPr>
            <p:cNvSpPr/>
            <p:nvPr/>
          </p:nvSpPr>
          <p:spPr>
            <a:xfrm rot="1712555">
              <a:off x="1566544" y="3903389"/>
              <a:ext cx="731520" cy="1011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990989F5-95B1-7341-A4BC-16C895422F10}"/>
              </a:ext>
            </a:extLst>
          </p:cNvPr>
          <p:cNvGrpSpPr/>
          <p:nvPr/>
        </p:nvGrpSpPr>
        <p:grpSpPr>
          <a:xfrm>
            <a:off x="2208521" y="1948093"/>
            <a:ext cx="4847929" cy="3955686"/>
            <a:chOff x="2208521" y="1948093"/>
            <a:chExt cx="4847929" cy="3955686"/>
          </a:xfrm>
        </p:grpSpPr>
        <p:sp>
          <p:nvSpPr>
            <p:cNvPr id="25" name="Freeform 24">
              <a:extLst>
                <a:ext uri="{FF2B5EF4-FFF2-40B4-BE49-F238E27FC236}">
                  <a16:creationId xmlns:a16="http://schemas.microsoft.com/office/drawing/2014/main" id="{4D985F66-8550-E14D-8AB7-490C2B69E3E3}"/>
                </a:ext>
              </a:extLst>
            </p:cNvPr>
            <p:cNvSpPr/>
            <p:nvPr/>
          </p:nvSpPr>
          <p:spPr>
            <a:xfrm>
              <a:off x="2301640" y="1948093"/>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952F92E-9D96-5445-B424-B0511A5A24BE}"/>
                </a:ext>
              </a:extLst>
            </p:cNvPr>
            <p:cNvSpPr/>
            <p:nvPr/>
          </p:nvSpPr>
          <p:spPr>
            <a:xfrm rot="19175529">
              <a:off x="2208521" y="3145610"/>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grpSp>
      <p:grpSp>
        <p:nvGrpSpPr>
          <p:cNvPr id="3" name="Group 2">
            <a:extLst>
              <a:ext uri="{FF2B5EF4-FFF2-40B4-BE49-F238E27FC236}">
                <a16:creationId xmlns:a16="http://schemas.microsoft.com/office/drawing/2014/main" id="{AFB14B42-4440-D944-A5B3-1462184B7B46}"/>
              </a:ext>
            </a:extLst>
          </p:cNvPr>
          <p:cNvGrpSpPr/>
          <p:nvPr/>
        </p:nvGrpSpPr>
        <p:grpSpPr>
          <a:xfrm>
            <a:off x="3897742" y="2963432"/>
            <a:ext cx="3630651" cy="2959588"/>
            <a:chOff x="3897742" y="2963432"/>
            <a:chExt cx="3630651" cy="2959588"/>
          </a:xfrm>
        </p:grpSpPr>
        <p:sp>
          <p:nvSpPr>
            <p:cNvPr id="26" name="Oval 25">
              <a:extLst>
                <a:ext uri="{FF2B5EF4-FFF2-40B4-BE49-F238E27FC236}">
                  <a16:creationId xmlns:a16="http://schemas.microsoft.com/office/drawing/2014/main" id="{5E418D99-C1AC-1741-B4F2-71D312F3E535}"/>
                </a:ext>
              </a:extLst>
            </p:cNvPr>
            <p:cNvSpPr/>
            <p:nvPr/>
          </p:nvSpPr>
          <p:spPr>
            <a:xfrm>
              <a:off x="3897742" y="5286069"/>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p>
          </p:txBody>
        </p:sp>
        <p:sp>
          <p:nvSpPr>
            <p:cNvPr id="27" name="Oval 26">
              <a:extLst>
                <a:ext uri="{FF2B5EF4-FFF2-40B4-BE49-F238E27FC236}">
                  <a16:creationId xmlns:a16="http://schemas.microsoft.com/office/drawing/2014/main" id="{817A9C08-26B4-884A-BFEA-B5D4E3D30999}"/>
                </a:ext>
              </a:extLst>
            </p:cNvPr>
            <p:cNvSpPr/>
            <p:nvPr/>
          </p:nvSpPr>
          <p:spPr>
            <a:xfrm>
              <a:off x="6583174" y="2963432"/>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8" name="Oval 27">
              <a:extLst>
                <a:ext uri="{FF2B5EF4-FFF2-40B4-BE49-F238E27FC236}">
                  <a16:creationId xmlns:a16="http://schemas.microsoft.com/office/drawing/2014/main" id="{F26984B0-3A4C-AA4C-AB62-05919C29E1F8}"/>
                </a:ext>
              </a:extLst>
            </p:cNvPr>
            <p:cNvSpPr/>
            <p:nvPr/>
          </p:nvSpPr>
          <p:spPr>
            <a:xfrm>
              <a:off x="6060905" y="3612866"/>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9" name="Oval 28">
              <a:extLst>
                <a:ext uri="{FF2B5EF4-FFF2-40B4-BE49-F238E27FC236}">
                  <a16:creationId xmlns:a16="http://schemas.microsoft.com/office/drawing/2014/main" id="{E9BD03AD-1270-2E49-81D3-EACC6BEBC505}"/>
                </a:ext>
              </a:extLst>
            </p:cNvPr>
            <p:cNvSpPr/>
            <p:nvPr/>
          </p:nvSpPr>
          <p:spPr>
            <a:xfrm>
              <a:off x="5389336" y="426230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0" name="Oval 29">
              <a:extLst>
                <a:ext uri="{FF2B5EF4-FFF2-40B4-BE49-F238E27FC236}">
                  <a16:creationId xmlns:a16="http://schemas.microsoft.com/office/drawing/2014/main" id="{074ECE34-9E7C-5A40-83BA-291D390FCCEA}"/>
                </a:ext>
              </a:extLst>
            </p:cNvPr>
            <p:cNvSpPr/>
            <p:nvPr/>
          </p:nvSpPr>
          <p:spPr>
            <a:xfrm>
              <a:off x="4714809" y="482417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2" name="TextBox 31">
              <a:extLst>
                <a:ext uri="{FF2B5EF4-FFF2-40B4-BE49-F238E27FC236}">
                  <a16:creationId xmlns:a16="http://schemas.microsoft.com/office/drawing/2014/main" id="{424117BE-F2B5-E04F-880C-8662B264F055}"/>
                </a:ext>
              </a:extLst>
            </p:cNvPr>
            <p:cNvSpPr txBox="1"/>
            <p:nvPr/>
          </p:nvSpPr>
          <p:spPr>
            <a:xfrm rot="19042359">
              <a:off x="5320161" y="4798037"/>
              <a:ext cx="2208232" cy="369332"/>
            </a:xfrm>
            <a:prstGeom prst="rect">
              <a:avLst/>
            </a:prstGeom>
            <a:noFill/>
          </p:spPr>
          <p:txBody>
            <a:bodyPr wrap="none" rtlCol="0">
              <a:spAutoFit/>
            </a:bodyPr>
            <a:lstStyle/>
            <a:p>
              <a:pPr algn="ctr"/>
              <a:r>
                <a:rPr lang="en-US" dirty="0"/>
                <a:t>Unmodeled Concepts</a:t>
              </a:r>
            </a:p>
          </p:txBody>
        </p:sp>
      </p:grpSp>
      <p:sp>
        <p:nvSpPr>
          <p:cNvPr id="33" name="Oval 32">
            <a:extLst>
              <a:ext uri="{FF2B5EF4-FFF2-40B4-BE49-F238E27FC236}">
                <a16:creationId xmlns:a16="http://schemas.microsoft.com/office/drawing/2014/main" id="{EC7FF69B-B012-9F44-ACEC-3DE59A7C00E3}"/>
              </a:ext>
            </a:extLst>
          </p:cNvPr>
          <p:cNvSpPr/>
          <p:nvPr/>
        </p:nvSpPr>
        <p:spPr>
          <a:xfrm>
            <a:off x="3094898" y="19801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EBCE764-D864-114A-B471-91E0A212C6D1}"/>
              </a:ext>
            </a:extLst>
          </p:cNvPr>
          <p:cNvSpPr/>
          <p:nvPr/>
        </p:nvSpPr>
        <p:spPr>
          <a:xfrm>
            <a:off x="3769459" y="212185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1C90DC9-B33E-5C40-ADCA-67965AB2BCC1}"/>
              </a:ext>
            </a:extLst>
          </p:cNvPr>
          <p:cNvSpPr/>
          <p:nvPr/>
        </p:nvSpPr>
        <p:spPr>
          <a:xfrm>
            <a:off x="2348352" y="215981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3949985-F0A9-4946-BF09-415F59E54746}"/>
              </a:ext>
            </a:extLst>
          </p:cNvPr>
          <p:cNvSpPr/>
          <p:nvPr/>
        </p:nvSpPr>
        <p:spPr>
          <a:xfrm>
            <a:off x="1804307" y="232407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06C3B18-5C1D-C24C-B15F-273670142C18}"/>
              </a:ext>
            </a:extLst>
          </p:cNvPr>
          <p:cNvSpPr/>
          <p:nvPr/>
        </p:nvSpPr>
        <p:spPr>
          <a:xfrm>
            <a:off x="1657980" y="3537278"/>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B115A00-33E5-EA47-BF61-1F202F5ED204}"/>
              </a:ext>
            </a:extLst>
          </p:cNvPr>
          <p:cNvSpPr/>
          <p:nvPr/>
        </p:nvSpPr>
        <p:spPr>
          <a:xfrm>
            <a:off x="2134698" y="33884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5305688-D434-C544-8063-ABD36F405BA7}"/>
              </a:ext>
            </a:extLst>
          </p:cNvPr>
          <p:cNvSpPr/>
          <p:nvPr/>
        </p:nvSpPr>
        <p:spPr>
          <a:xfrm>
            <a:off x="2068208" y="382456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B03512C-E192-3C42-811F-B4E09DF80E71}"/>
              </a:ext>
            </a:extLst>
          </p:cNvPr>
          <p:cNvSpPr/>
          <p:nvPr/>
        </p:nvSpPr>
        <p:spPr>
          <a:xfrm>
            <a:off x="2551638" y="356762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B4F68E8-A9DE-9441-8ED5-D7AE36FE7290}"/>
              </a:ext>
            </a:extLst>
          </p:cNvPr>
          <p:cNvSpPr/>
          <p:nvPr/>
        </p:nvSpPr>
        <p:spPr>
          <a:xfrm>
            <a:off x="2598647" y="392931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DDC4F7E-FE07-5942-8E3C-56EF8E5AD7F7}"/>
              </a:ext>
            </a:extLst>
          </p:cNvPr>
          <p:cNvSpPr/>
          <p:nvPr/>
        </p:nvSpPr>
        <p:spPr>
          <a:xfrm>
            <a:off x="3164552" y="3479369"/>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6C70AAC-6466-4D49-A2CF-8CEFD975A0C9}"/>
              </a:ext>
            </a:extLst>
          </p:cNvPr>
          <p:cNvSpPr/>
          <p:nvPr/>
        </p:nvSpPr>
        <p:spPr>
          <a:xfrm>
            <a:off x="3049592" y="385856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10A0ABC-5C99-0B4E-8BC9-9D1C09707417}"/>
              </a:ext>
            </a:extLst>
          </p:cNvPr>
          <p:cNvSpPr/>
          <p:nvPr/>
        </p:nvSpPr>
        <p:spPr>
          <a:xfrm>
            <a:off x="3656989" y="362062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E1A836D-0E04-3143-B3D9-0A5BF25CA88D}"/>
              </a:ext>
            </a:extLst>
          </p:cNvPr>
          <p:cNvSpPr/>
          <p:nvPr/>
        </p:nvSpPr>
        <p:spPr>
          <a:xfrm>
            <a:off x="4220351" y="2432687"/>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BA1E6A4-610C-BD48-B217-1362E218DB80}"/>
              </a:ext>
            </a:extLst>
          </p:cNvPr>
          <p:cNvSpPr/>
          <p:nvPr/>
        </p:nvSpPr>
        <p:spPr>
          <a:xfrm>
            <a:off x="4049535" y="181139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DA287876-68C0-944D-920C-91B40551B8DF}"/>
              </a:ext>
            </a:extLst>
          </p:cNvPr>
          <p:cNvSpPr/>
          <p:nvPr/>
        </p:nvSpPr>
        <p:spPr>
          <a:xfrm>
            <a:off x="1336802" y="285868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13EFB48-5823-B141-9456-E17BDEF160B4}"/>
              </a:ext>
            </a:extLst>
          </p:cNvPr>
          <p:cNvSpPr/>
          <p:nvPr/>
        </p:nvSpPr>
        <p:spPr>
          <a:xfrm>
            <a:off x="4477314" y="291663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4F8551F-102E-B24A-8094-8E5EAEAC7CF8}"/>
              </a:ext>
            </a:extLst>
          </p:cNvPr>
          <p:cNvSpPr txBox="1"/>
          <p:nvPr/>
        </p:nvSpPr>
        <p:spPr>
          <a:xfrm>
            <a:off x="8199216" y="1496967"/>
            <a:ext cx="3428903" cy="4524315"/>
          </a:xfrm>
          <a:prstGeom prst="rect">
            <a:avLst/>
          </a:prstGeom>
          <a:noFill/>
        </p:spPr>
        <p:txBody>
          <a:bodyPr wrap="square" rtlCol="0">
            <a:spAutoFit/>
          </a:bodyPr>
          <a:lstStyle/>
          <a:p>
            <a:r>
              <a:rPr lang="en-US" dirty="0"/>
              <a:t>Consider two regions of your data model:</a:t>
            </a:r>
          </a:p>
          <a:p>
            <a:pPr lvl="1"/>
            <a:r>
              <a:rPr lang="en-US" dirty="0"/>
              <a:t>1) The part of the world that you have modeled with precision.  We call this region the EKG region</a:t>
            </a:r>
            <a:br>
              <a:rPr lang="en-US" dirty="0"/>
            </a:br>
            <a:endParaRPr lang="en-US" dirty="0"/>
          </a:p>
          <a:p>
            <a:pPr lvl="1"/>
            <a:r>
              <a:rPr lang="en-US" dirty="0"/>
              <a:t>2) The part of the world that you have not modeled yet.  We call this the “region of chaos”</a:t>
            </a:r>
            <a:br>
              <a:rPr lang="en-US" dirty="0"/>
            </a:br>
            <a:endParaRPr lang="en-US" dirty="0"/>
          </a:p>
          <a:p>
            <a:pPr lvl="1"/>
            <a:r>
              <a:rPr lang="en-US" dirty="0"/>
              <a:t>The border between the EKG and the region of chaos we will call “The Edge of Chaos”</a:t>
            </a:r>
          </a:p>
          <a:p>
            <a:endParaRPr lang="en-US" dirty="0"/>
          </a:p>
        </p:txBody>
      </p:sp>
    </p:spTree>
    <p:extLst>
      <p:ext uri="{BB962C8B-B14F-4D97-AF65-F5344CB8AC3E}">
        <p14:creationId xmlns:p14="http://schemas.microsoft.com/office/powerpoint/2010/main" val="36402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A77D7-FC28-BF48-98A0-DD7FB0840B83}"/>
              </a:ext>
            </a:extLst>
          </p:cNvPr>
          <p:cNvSpPr>
            <a:spLocks noGrp="1"/>
          </p:cNvSpPr>
          <p:nvPr>
            <p:ph type="title"/>
          </p:nvPr>
        </p:nvSpPr>
        <p:spPr/>
        <p:txBody>
          <a:bodyPr>
            <a:normAutofit fontScale="90000"/>
          </a:bodyPr>
          <a:lstStyle/>
          <a:p>
            <a:r>
              <a:rPr lang="en-US" dirty="0"/>
              <a:t>What is a System?</a:t>
            </a:r>
          </a:p>
        </p:txBody>
      </p:sp>
      <p:sp>
        <p:nvSpPr>
          <p:cNvPr id="3" name="Content Placeholder 2">
            <a:extLst>
              <a:ext uri="{FF2B5EF4-FFF2-40B4-BE49-F238E27FC236}">
                <a16:creationId xmlns:a16="http://schemas.microsoft.com/office/drawing/2014/main" id="{5E5FE77D-1CDC-D24A-A420-76C78A0062F4}"/>
              </a:ext>
            </a:extLst>
          </p:cNvPr>
          <p:cNvSpPr>
            <a:spLocks noGrp="1"/>
          </p:cNvSpPr>
          <p:nvPr>
            <p:ph idx="1"/>
          </p:nvPr>
        </p:nvSpPr>
        <p:spPr/>
        <p:txBody>
          <a:bodyPr/>
          <a:lstStyle/>
          <a:p>
            <a:r>
              <a:rPr lang="en-US" dirty="0"/>
              <a:t>A collection of components that interact together to produce some sort of behavior of the whole</a:t>
            </a:r>
          </a:p>
          <a:p>
            <a:r>
              <a:rPr lang="en-US" dirty="0"/>
              <a:t>Systems can have subsystems</a:t>
            </a:r>
          </a:p>
        </p:txBody>
      </p:sp>
      <p:sp>
        <p:nvSpPr>
          <p:cNvPr id="5" name="Slide Number Placeholder 4">
            <a:extLst>
              <a:ext uri="{FF2B5EF4-FFF2-40B4-BE49-F238E27FC236}">
                <a16:creationId xmlns:a16="http://schemas.microsoft.com/office/drawing/2014/main" id="{0FF60644-7ADC-0943-86D8-FB2A693F86A6}"/>
              </a:ext>
            </a:extLst>
          </p:cNvPr>
          <p:cNvSpPr>
            <a:spLocks noGrp="1"/>
          </p:cNvSpPr>
          <p:nvPr>
            <p:ph type="sldNum" sz="quarter" idx="12"/>
          </p:nvPr>
        </p:nvSpPr>
        <p:spPr/>
        <p:txBody>
          <a:bodyPr/>
          <a:lstStyle/>
          <a:p>
            <a:fld id="{7269E411-7D29-FF41-8363-58C7F0B695CE}" type="slidenum">
              <a:rPr lang="en-US" smtClean="0"/>
              <a:t>24</a:t>
            </a:fld>
            <a:endParaRPr lang="en-US"/>
          </a:p>
        </p:txBody>
      </p:sp>
    </p:spTree>
    <p:extLst>
      <p:ext uri="{BB962C8B-B14F-4D97-AF65-F5344CB8AC3E}">
        <p14:creationId xmlns:p14="http://schemas.microsoft.com/office/powerpoint/2010/main" val="2754162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21F2-723B-364A-9D9E-3B9142A44988}"/>
              </a:ext>
            </a:extLst>
          </p:cNvPr>
          <p:cNvSpPr>
            <a:spLocks noGrp="1"/>
          </p:cNvSpPr>
          <p:nvPr>
            <p:ph type="title"/>
          </p:nvPr>
        </p:nvSpPr>
        <p:spPr/>
        <p:txBody>
          <a:bodyPr>
            <a:normAutofit fontScale="90000"/>
          </a:bodyPr>
          <a:lstStyle/>
          <a:p>
            <a:r>
              <a:rPr lang="en-US" dirty="0"/>
              <a:t>Example: Provider Recommendation</a:t>
            </a:r>
          </a:p>
        </p:txBody>
      </p:sp>
      <p:sp>
        <p:nvSpPr>
          <p:cNvPr id="3" name="Content Placeholder 2">
            <a:extLst>
              <a:ext uri="{FF2B5EF4-FFF2-40B4-BE49-F238E27FC236}">
                <a16:creationId xmlns:a16="http://schemas.microsoft.com/office/drawing/2014/main" id="{B7832680-3070-CD44-A37B-9DCEA27D43F1}"/>
              </a:ext>
            </a:extLst>
          </p:cNvPr>
          <p:cNvSpPr>
            <a:spLocks noGrp="1"/>
          </p:cNvSpPr>
          <p:nvPr>
            <p:ph idx="1"/>
          </p:nvPr>
        </p:nvSpPr>
        <p:spPr/>
        <p:txBody>
          <a:bodyPr/>
          <a:lstStyle/>
          <a:p>
            <a:pPr marL="0" indent="0">
              <a:buNone/>
            </a:pPr>
            <a:r>
              <a:rPr lang="en-US" i="1" dirty="0"/>
              <a:t>When our senior members call into our call centers to find a healthcare provider in their area, many of them </a:t>
            </a:r>
            <a:r>
              <a:rPr lang="en-US" b="1" i="1" dirty="0"/>
              <a:t>don’t drive</a:t>
            </a:r>
            <a:r>
              <a:rPr lang="en-US" i="1" dirty="0"/>
              <a:t>.  They only want providers that are on </a:t>
            </a:r>
            <a:r>
              <a:rPr lang="en-US" b="1" i="1" dirty="0"/>
              <a:t>bus routes</a:t>
            </a:r>
            <a:r>
              <a:rPr lang="en-US" i="1" dirty="0"/>
              <a:t>.  However, our current system does not store this information.</a:t>
            </a:r>
          </a:p>
        </p:txBody>
      </p:sp>
      <p:sp>
        <p:nvSpPr>
          <p:cNvPr id="4" name="Footer Placeholder 3">
            <a:extLst>
              <a:ext uri="{FF2B5EF4-FFF2-40B4-BE49-F238E27FC236}">
                <a16:creationId xmlns:a16="http://schemas.microsoft.com/office/drawing/2014/main" id="{67757276-8D01-9848-A51A-81AF88BD7462}"/>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FD2086A-0727-B045-A236-B2D11010BD3C}"/>
              </a:ext>
            </a:extLst>
          </p:cNvPr>
          <p:cNvSpPr>
            <a:spLocks noGrp="1"/>
          </p:cNvSpPr>
          <p:nvPr>
            <p:ph type="sldNum" sz="quarter" idx="12"/>
          </p:nvPr>
        </p:nvSpPr>
        <p:spPr/>
        <p:txBody>
          <a:bodyPr/>
          <a:lstStyle/>
          <a:p>
            <a:fld id="{7269E411-7D29-FF41-8363-58C7F0B695CE}" type="slidenum">
              <a:rPr lang="en-US" smtClean="0"/>
              <a:t>25</a:t>
            </a:fld>
            <a:endParaRPr lang="en-US"/>
          </a:p>
        </p:txBody>
      </p:sp>
    </p:spTree>
    <p:extLst>
      <p:ext uri="{BB962C8B-B14F-4D97-AF65-F5344CB8AC3E}">
        <p14:creationId xmlns:p14="http://schemas.microsoft.com/office/powerpoint/2010/main" val="3128870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D50A-9C3A-F543-976C-EDE71FCC8A70}"/>
              </a:ext>
            </a:extLst>
          </p:cNvPr>
          <p:cNvSpPr>
            <a:spLocks noGrp="1"/>
          </p:cNvSpPr>
          <p:nvPr>
            <p:ph type="title"/>
          </p:nvPr>
        </p:nvSpPr>
        <p:spPr/>
        <p:txBody>
          <a:bodyPr>
            <a:normAutofit fontScale="90000"/>
          </a:bodyPr>
          <a:lstStyle/>
          <a:p>
            <a:r>
              <a:rPr lang="en-US" dirty="0"/>
              <a:t>Example: Geospatial Models</a:t>
            </a:r>
          </a:p>
        </p:txBody>
      </p:sp>
      <p:sp>
        <p:nvSpPr>
          <p:cNvPr id="5" name="Slide Number Placeholder 4">
            <a:extLst>
              <a:ext uri="{FF2B5EF4-FFF2-40B4-BE49-F238E27FC236}">
                <a16:creationId xmlns:a16="http://schemas.microsoft.com/office/drawing/2014/main" id="{C09D5AD7-CFAD-044B-83FA-D1E770769EDB}"/>
              </a:ext>
            </a:extLst>
          </p:cNvPr>
          <p:cNvSpPr>
            <a:spLocks noGrp="1"/>
          </p:cNvSpPr>
          <p:nvPr>
            <p:ph type="sldNum" sz="quarter" idx="12"/>
          </p:nvPr>
        </p:nvSpPr>
        <p:spPr/>
        <p:txBody>
          <a:bodyPr/>
          <a:lstStyle/>
          <a:p>
            <a:fld id="{7269E411-7D29-FF41-8363-58C7F0B695CE}" type="slidenum">
              <a:rPr lang="en-US" smtClean="0"/>
              <a:t>26</a:t>
            </a:fld>
            <a:endParaRPr lang="en-US"/>
          </a:p>
        </p:txBody>
      </p:sp>
      <p:sp>
        <p:nvSpPr>
          <p:cNvPr id="6" name="Oval 5">
            <a:extLst>
              <a:ext uri="{FF2B5EF4-FFF2-40B4-BE49-F238E27FC236}">
                <a16:creationId xmlns:a16="http://schemas.microsoft.com/office/drawing/2014/main" id="{FB102961-2FB2-B748-8B2E-9441E9DA8018}"/>
              </a:ext>
            </a:extLst>
          </p:cNvPr>
          <p:cNvSpPr/>
          <p:nvPr/>
        </p:nvSpPr>
        <p:spPr>
          <a:xfrm>
            <a:off x="854372" y="360371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Address</a:t>
            </a:r>
          </a:p>
        </p:txBody>
      </p:sp>
      <p:sp>
        <p:nvSpPr>
          <p:cNvPr id="7" name="Oval 6">
            <a:extLst>
              <a:ext uri="{FF2B5EF4-FFF2-40B4-BE49-F238E27FC236}">
                <a16:creationId xmlns:a16="http://schemas.microsoft.com/office/drawing/2014/main" id="{81CA1975-E84B-E04B-8361-965A121B8081}"/>
              </a:ext>
            </a:extLst>
          </p:cNvPr>
          <p:cNvSpPr/>
          <p:nvPr/>
        </p:nvSpPr>
        <p:spPr>
          <a:xfrm>
            <a:off x="823983" y="250548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Zip code</a:t>
            </a:r>
          </a:p>
        </p:txBody>
      </p:sp>
      <p:sp>
        <p:nvSpPr>
          <p:cNvPr id="8" name="Oval 7">
            <a:extLst>
              <a:ext uri="{FF2B5EF4-FFF2-40B4-BE49-F238E27FC236}">
                <a16:creationId xmlns:a16="http://schemas.microsoft.com/office/drawing/2014/main" id="{8EF18D5F-7F0A-504E-A46D-EF08BCC4E087}"/>
              </a:ext>
            </a:extLst>
          </p:cNvPr>
          <p:cNvSpPr/>
          <p:nvPr/>
        </p:nvSpPr>
        <p:spPr>
          <a:xfrm>
            <a:off x="3147060" y="257097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State</a:t>
            </a:r>
          </a:p>
        </p:txBody>
      </p:sp>
      <p:sp>
        <p:nvSpPr>
          <p:cNvPr id="9" name="Oval 8">
            <a:extLst>
              <a:ext uri="{FF2B5EF4-FFF2-40B4-BE49-F238E27FC236}">
                <a16:creationId xmlns:a16="http://schemas.microsoft.com/office/drawing/2014/main" id="{C1D60F56-B401-3C4C-A5C3-2C8219BB7E6A}"/>
              </a:ext>
            </a:extLst>
          </p:cNvPr>
          <p:cNvSpPr/>
          <p:nvPr/>
        </p:nvSpPr>
        <p:spPr>
          <a:xfrm>
            <a:off x="3299460" y="1470384"/>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Country</a:t>
            </a:r>
          </a:p>
        </p:txBody>
      </p:sp>
      <p:sp>
        <p:nvSpPr>
          <p:cNvPr id="10" name="Oval 9">
            <a:extLst>
              <a:ext uri="{FF2B5EF4-FFF2-40B4-BE49-F238E27FC236}">
                <a16:creationId xmlns:a16="http://schemas.microsoft.com/office/drawing/2014/main" id="{BD50C2B1-B295-9647-9CAF-66EFBAA372A1}"/>
              </a:ext>
            </a:extLst>
          </p:cNvPr>
          <p:cNvSpPr/>
          <p:nvPr/>
        </p:nvSpPr>
        <p:spPr>
          <a:xfrm>
            <a:off x="3457251" y="3472541"/>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City</a:t>
            </a:r>
          </a:p>
        </p:txBody>
      </p:sp>
      <p:sp>
        <p:nvSpPr>
          <p:cNvPr id="11" name="Freeform 10">
            <a:extLst>
              <a:ext uri="{FF2B5EF4-FFF2-40B4-BE49-F238E27FC236}">
                <a16:creationId xmlns:a16="http://schemas.microsoft.com/office/drawing/2014/main" id="{C7E4E4AD-8AE3-754D-BD5E-AA46A7B19094}"/>
              </a:ext>
            </a:extLst>
          </p:cNvPr>
          <p:cNvSpPr/>
          <p:nvPr/>
        </p:nvSpPr>
        <p:spPr>
          <a:xfrm>
            <a:off x="3292240" y="1874977"/>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CEA001-248D-9440-A3FB-855E45EDCCB1}"/>
              </a:ext>
            </a:extLst>
          </p:cNvPr>
          <p:cNvSpPr/>
          <p:nvPr/>
        </p:nvSpPr>
        <p:spPr>
          <a:xfrm rot="19175529">
            <a:off x="3199121" y="3072494"/>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sp>
        <p:nvSpPr>
          <p:cNvPr id="13" name="Oval 12">
            <a:extLst>
              <a:ext uri="{FF2B5EF4-FFF2-40B4-BE49-F238E27FC236}">
                <a16:creationId xmlns:a16="http://schemas.microsoft.com/office/drawing/2014/main" id="{C6ECB695-E3AC-2C44-B753-AD12431DAA6D}"/>
              </a:ext>
            </a:extLst>
          </p:cNvPr>
          <p:cNvSpPr/>
          <p:nvPr/>
        </p:nvSpPr>
        <p:spPr>
          <a:xfrm>
            <a:off x="8262241" y="2145127"/>
            <a:ext cx="1928505" cy="70563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Regions?</a:t>
            </a:r>
          </a:p>
        </p:txBody>
      </p:sp>
      <p:sp>
        <p:nvSpPr>
          <p:cNvPr id="14" name="Oval 13">
            <a:extLst>
              <a:ext uri="{FF2B5EF4-FFF2-40B4-BE49-F238E27FC236}">
                <a16:creationId xmlns:a16="http://schemas.microsoft.com/office/drawing/2014/main" id="{D048FEA7-B135-C441-921C-0FE6DEBD231A}"/>
              </a:ext>
            </a:extLst>
          </p:cNvPr>
          <p:cNvSpPr/>
          <p:nvPr/>
        </p:nvSpPr>
        <p:spPr>
          <a:xfrm>
            <a:off x="7434425" y="3133801"/>
            <a:ext cx="3375592" cy="87344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Metropolitan Areas?</a:t>
            </a:r>
          </a:p>
        </p:txBody>
      </p:sp>
      <p:sp>
        <p:nvSpPr>
          <p:cNvPr id="15" name="Oval 14">
            <a:extLst>
              <a:ext uri="{FF2B5EF4-FFF2-40B4-BE49-F238E27FC236}">
                <a16:creationId xmlns:a16="http://schemas.microsoft.com/office/drawing/2014/main" id="{7AA0FE5E-83B2-D848-982B-61B745FDDE3C}"/>
              </a:ext>
            </a:extLst>
          </p:cNvPr>
          <p:cNvSpPr/>
          <p:nvPr/>
        </p:nvSpPr>
        <p:spPr>
          <a:xfrm>
            <a:off x="6549664" y="4184211"/>
            <a:ext cx="2937476" cy="8583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Watersheds?</a:t>
            </a:r>
          </a:p>
        </p:txBody>
      </p:sp>
      <p:cxnSp>
        <p:nvCxnSpPr>
          <p:cNvPr id="17" name="Straight Connector 16">
            <a:extLst>
              <a:ext uri="{FF2B5EF4-FFF2-40B4-BE49-F238E27FC236}">
                <a16:creationId xmlns:a16="http://schemas.microsoft.com/office/drawing/2014/main" id="{428F1BB3-BD55-E940-B319-E47C7DA32131}"/>
              </a:ext>
            </a:extLst>
          </p:cNvPr>
          <p:cNvCxnSpPr>
            <a:cxnSpLocks/>
            <a:stCxn id="6" idx="0"/>
            <a:endCxn id="7" idx="4"/>
          </p:cNvCxnSpPr>
          <p:nvPr/>
        </p:nvCxnSpPr>
        <p:spPr>
          <a:xfrm flipH="1" flipV="1">
            <a:off x="1715523" y="3115080"/>
            <a:ext cx="30389" cy="48863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157B51-1A9A-BF4B-BFD2-D6A928397E10}"/>
              </a:ext>
            </a:extLst>
          </p:cNvPr>
          <p:cNvCxnSpPr>
            <a:cxnSpLocks/>
            <a:stCxn id="6" idx="7"/>
            <a:endCxn id="8" idx="3"/>
          </p:cNvCxnSpPr>
          <p:nvPr/>
        </p:nvCxnSpPr>
        <p:spPr>
          <a:xfrm flipV="1">
            <a:off x="2376326" y="3091296"/>
            <a:ext cx="1031860" cy="6016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ABDD75-CFA6-774B-BA25-CD60F1F14AB3}"/>
              </a:ext>
            </a:extLst>
          </p:cNvPr>
          <p:cNvCxnSpPr>
            <a:cxnSpLocks/>
            <a:stCxn id="10" idx="0"/>
            <a:endCxn id="8" idx="4"/>
          </p:cNvCxnSpPr>
          <p:nvPr/>
        </p:nvCxnSpPr>
        <p:spPr>
          <a:xfrm flipH="1" flipV="1">
            <a:off x="4038600" y="3180570"/>
            <a:ext cx="310191" cy="2919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8DFC25-7882-5D46-93F7-4DE5FA5C1044}"/>
              </a:ext>
            </a:extLst>
          </p:cNvPr>
          <p:cNvCxnSpPr>
            <a:cxnSpLocks/>
            <a:stCxn id="10" idx="2"/>
            <a:endCxn id="6" idx="6"/>
          </p:cNvCxnSpPr>
          <p:nvPr/>
        </p:nvCxnSpPr>
        <p:spPr>
          <a:xfrm flipH="1">
            <a:off x="2637452" y="3777341"/>
            <a:ext cx="819799" cy="131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73D7C1-0BC7-2F42-82A1-300F9C474ED7}"/>
              </a:ext>
            </a:extLst>
          </p:cNvPr>
          <p:cNvCxnSpPr>
            <a:cxnSpLocks/>
            <a:stCxn id="8" idx="0"/>
            <a:endCxn id="9" idx="4"/>
          </p:cNvCxnSpPr>
          <p:nvPr/>
        </p:nvCxnSpPr>
        <p:spPr>
          <a:xfrm flipV="1">
            <a:off x="4038600" y="2079984"/>
            <a:ext cx="152400" cy="4909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4595EFD-8249-E240-BAF8-2D7D87C33C8D}"/>
              </a:ext>
            </a:extLst>
          </p:cNvPr>
          <p:cNvCxnSpPr>
            <a:cxnSpLocks/>
            <a:stCxn id="7" idx="6"/>
            <a:endCxn id="8" idx="2"/>
          </p:cNvCxnSpPr>
          <p:nvPr/>
        </p:nvCxnSpPr>
        <p:spPr>
          <a:xfrm>
            <a:off x="2607063" y="2810280"/>
            <a:ext cx="539997" cy="6549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736A475-0063-1F49-B499-F0E0432F23F1}"/>
              </a:ext>
            </a:extLst>
          </p:cNvPr>
          <p:cNvSpPr/>
          <p:nvPr/>
        </p:nvSpPr>
        <p:spPr>
          <a:xfrm>
            <a:off x="4930140" y="5128916"/>
            <a:ext cx="1958340"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Roads?</a:t>
            </a:r>
          </a:p>
        </p:txBody>
      </p:sp>
      <p:sp>
        <p:nvSpPr>
          <p:cNvPr id="39" name="Oval 38">
            <a:extLst>
              <a:ext uri="{FF2B5EF4-FFF2-40B4-BE49-F238E27FC236}">
                <a16:creationId xmlns:a16="http://schemas.microsoft.com/office/drawing/2014/main" id="{0B8B0C78-AD91-E54B-996A-08D1AFDCED8A}"/>
              </a:ext>
            </a:extLst>
          </p:cNvPr>
          <p:cNvSpPr/>
          <p:nvPr/>
        </p:nvSpPr>
        <p:spPr>
          <a:xfrm>
            <a:off x="7043001" y="5261993"/>
            <a:ext cx="2399219"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Bus Routes?</a:t>
            </a:r>
          </a:p>
        </p:txBody>
      </p:sp>
      <p:sp>
        <p:nvSpPr>
          <p:cNvPr id="40" name="TextBox 39">
            <a:extLst>
              <a:ext uri="{FF2B5EF4-FFF2-40B4-BE49-F238E27FC236}">
                <a16:creationId xmlns:a16="http://schemas.microsoft.com/office/drawing/2014/main" id="{F8E8B802-589B-3E47-9FE0-1471DD0C23F5}"/>
              </a:ext>
            </a:extLst>
          </p:cNvPr>
          <p:cNvSpPr txBox="1"/>
          <p:nvPr/>
        </p:nvSpPr>
        <p:spPr>
          <a:xfrm>
            <a:off x="1144189" y="4461274"/>
            <a:ext cx="2480487" cy="369332"/>
          </a:xfrm>
          <a:prstGeom prst="rect">
            <a:avLst/>
          </a:prstGeom>
          <a:noFill/>
        </p:spPr>
        <p:txBody>
          <a:bodyPr wrap="none" rtlCol="0">
            <a:spAutoFit/>
          </a:bodyPr>
          <a:lstStyle/>
          <a:p>
            <a:r>
              <a:rPr lang="en-US" dirty="0"/>
              <a:t>What you have modeled</a:t>
            </a:r>
          </a:p>
        </p:txBody>
      </p:sp>
      <p:sp>
        <p:nvSpPr>
          <p:cNvPr id="41" name="TextBox 40">
            <a:extLst>
              <a:ext uri="{FF2B5EF4-FFF2-40B4-BE49-F238E27FC236}">
                <a16:creationId xmlns:a16="http://schemas.microsoft.com/office/drawing/2014/main" id="{FED71B74-5E45-DA49-A40D-6778BCC0E9B3}"/>
              </a:ext>
            </a:extLst>
          </p:cNvPr>
          <p:cNvSpPr txBox="1"/>
          <p:nvPr/>
        </p:nvSpPr>
        <p:spPr>
          <a:xfrm>
            <a:off x="8741956" y="1502099"/>
            <a:ext cx="2292615" cy="369332"/>
          </a:xfrm>
          <a:prstGeom prst="rect">
            <a:avLst/>
          </a:prstGeom>
          <a:noFill/>
        </p:spPr>
        <p:txBody>
          <a:bodyPr wrap="none" rtlCol="0">
            <a:spAutoFit/>
          </a:bodyPr>
          <a:lstStyle/>
          <a:p>
            <a:r>
              <a:rPr lang="en-US" dirty="0"/>
              <a:t>What should you add?</a:t>
            </a:r>
          </a:p>
        </p:txBody>
      </p:sp>
    </p:spTree>
    <p:extLst>
      <p:ext uri="{BB962C8B-B14F-4D97-AF65-F5344CB8AC3E}">
        <p14:creationId xmlns:p14="http://schemas.microsoft.com/office/powerpoint/2010/main" val="757804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Tragedy of The Commons</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27</a:t>
            </a:fld>
            <a:endParaRPr lang="en-US"/>
          </a:p>
        </p:txBody>
      </p:sp>
      <p:sp>
        <p:nvSpPr>
          <p:cNvPr id="5" name="Freeform 4">
            <a:extLst>
              <a:ext uri="{FF2B5EF4-FFF2-40B4-BE49-F238E27FC236}">
                <a16:creationId xmlns:a16="http://schemas.microsoft.com/office/drawing/2014/main" id="{81C95262-4EF2-7E40-B942-AFF83885E55C}"/>
              </a:ext>
            </a:extLst>
          </p:cNvPr>
          <p:cNvSpPr/>
          <p:nvPr/>
        </p:nvSpPr>
        <p:spPr>
          <a:xfrm>
            <a:off x="3977911" y="1484453"/>
            <a:ext cx="3418311" cy="1501815"/>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0 w 3919839"/>
              <a:gd name="connsiteY0" fmla="*/ 188921 h 2199190"/>
              <a:gd name="connsiteX1" fmla="*/ 3780943 w 3919839"/>
              <a:gd name="connsiteY1" fmla="*/ 0 h 2199190"/>
              <a:gd name="connsiteX2" fmla="*/ 3919839 w 3919839"/>
              <a:gd name="connsiteY2" fmla="*/ 2037145 h 2199190"/>
              <a:gd name="connsiteX3" fmla="*/ 482158 w 3919839"/>
              <a:gd name="connsiteY3" fmla="*/ 2199190 h 2199190"/>
              <a:gd name="connsiteX4" fmla="*/ 0 w 3919839"/>
              <a:gd name="connsiteY4" fmla="*/ 188921 h 2199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9839" h="2199190">
                <a:moveTo>
                  <a:pt x="0" y="188921"/>
                </a:moveTo>
                <a:lnTo>
                  <a:pt x="3780943" y="0"/>
                </a:lnTo>
                <a:lnTo>
                  <a:pt x="3919839" y="2037145"/>
                </a:lnTo>
                <a:lnTo>
                  <a:pt x="482158" y="2199190"/>
                </a:lnTo>
                <a:lnTo>
                  <a:pt x="0" y="188921"/>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Brown</a:t>
            </a:r>
          </a:p>
        </p:txBody>
      </p:sp>
      <p:sp>
        <p:nvSpPr>
          <p:cNvPr id="6" name="Freeform 5">
            <a:extLst>
              <a:ext uri="{FF2B5EF4-FFF2-40B4-BE49-F238E27FC236}">
                <a16:creationId xmlns:a16="http://schemas.microsoft.com/office/drawing/2014/main" id="{C4EC06F4-D5AD-D846-84A2-BA32B355ECCD}"/>
              </a:ext>
            </a:extLst>
          </p:cNvPr>
          <p:cNvSpPr/>
          <p:nvPr/>
        </p:nvSpPr>
        <p:spPr>
          <a:xfrm>
            <a:off x="7288271" y="1422337"/>
            <a:ext cx="3105794" cy="2304712"/>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1470" h="3374916">
                <a:moveTo>
                  <a:pt x="0" y="87223"/>
                </a:moveTo>
                <a:lnTo>
                  <a:pt x="3422574" y="0"/>
                </a:lnTo>
                <a:lnTo>
                  <a:pt x="3561470" y="2037145"/>
                </a:lnTo>
                <a:lnTo>
                  <a:pt x="827254" y="3374916"/>
                </a:lnTo>
                <a:lnTo>
                  <a:pt x="123789" y="2199190"/>
                </a:lnTo>
                <a:lnTo>
                  <a:pt x="0" y="87223"/>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Smith</a:t>
            </a:r>
          </a:p>
        </p:txBody>
      </p:sp>
      <p:sp>
        <p:nvSpPr>
          <p:cNvPr id="7" name="Freeform 6">
            <a:extLst>
              <a:ext uri="{FF2B5EF4-FFF2-40B4-BE49-F238E27FC236}">
                <a16:creationId xmlns:a16="http://schemas.microsoft.com/office/drawing/2014/main" id="{B34D2862-54E2-0341-8369-90C2D310A054}"/>
              </a:ext>
            </a:extLst>
          </p:cNvPr>
          <p:cNvSpPr/>
          <p:nvPr/>
        </p:nvSpPr>
        <p:spPr>
          <a:xfrm>
            <a:off x="7529252" y="2815541"/>
            <a:ext cx="3576577" cy="3462181"/>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1358432 h 5069861"/>
              <a:gd name="connsiteX1" fmla="*/ 3298784 w 4101325"/>
              <a:gd name="connsiteY1" fmla="*/ 0 h 5069861"/>
              <a:gd name="connsiteX2" fmla="*/ 4101325 w 4101325"/>
              <a:gd name="connsiteY2" fmla="*/ 3308354 h 5069861"/>
              <a:gd name="connsiteX3" fmla="*/ 557462 w 4101325"/>
              <a:gd name="connsiteY3" fmla="*/ 5069861 h 5069861"/>
              <a:gd name="connsiteX4" fmla="*/ 0 w 4101325"/>
              <a:gd name="connsiteY4" fmla="*/ 3080561 h 5069861"/>
              <a:gd name="connsiteX5" fmla="*/ 539855 w 4101325"/>
              <a:gd name="connsiteY5" fmla="*/ 1358432 h 5069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1325" h="5069861">
                <a:moveTo>
                  <a:pt x="539855" y="1358432"/>
                </a:moveTo>
                <a:lnTo>
                  <a:pt x="3298784" y="0"/>
                </a:lnTo>
                <a:lnTo>
                  <a:pt x="4101325" y="3308354"/>
                </a:lnTo>
                <a:lnTo>
                  <a:pt x="557462" y="5069861"/>
                </a:lnTo>
                <a:lnTo>
                  <a:pt x="0" y="3080561"/>
                </a:lnTo>
                <a:lnTo>
                  <a:pt x="539855" y="1358432"/>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Jones</a:t>
            </a:r>
          </a:p>
        </p:txBody>
      </p:sp>
      <p:sp>
        <p:nvSpPr>
          <p:cNvPr id="8" name="Freeform 7">
            <a:extLst>
              <a:ext uri="{FF2B5EF4-FFF2-40B4-BE49-F238E27FC236}">
                <a16:creationId xmlns:a16="http://schemas.microsoft.com/office/drawing/2014/main" id="{D71C0F16-0BA8-474D-B168-5029998CDECE}"/>
              </a:ext>
            </a:extLst>
          </p:cNvPr>
          <p:cNvSpPr/>
          <p:nvPr/>
        </p:nvSpPr>
        <p:spPr>
          <a:xfrm>
            <a:off x="4109013" y="4593197"/>
            <a:ext cx="3919918" cy="200208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931756"/>
              <a:gd name="connsiteX1" fmla="*/ 3842973 w 5256067"/>
              <a:gd name="connsiteY1" fmla="*/ 438210 h 2931756"/>
              <a:gd name="connsiteX2" fmla="*/ 5256067 w 5256067"/>
              <a:gd name="connsiteY2" fmla="*/ 2000772 h 2931756"/>
              <a:gd name="connsiteX3" fmla="*/ 340956 w 5256067"/>
              <a:gd name="connsiteY3" fmla="*/ 2931756 h 2931756"/>
              <a:gd name="connsiteX4" fmla="*/ 0 w 5256067"/>
              <a:gd name="connsiteY4" fmla="*/ 671265 h 2931756"/>
              <a:gd name="connsiteX5" fmla="*/ 2278605 w 5256067"/>
              <a:gd name="connsiteY5" fmla="*/ 0 h 2931756"/>
              <a:gd name="connsiteX0" fmla="*/ 2278605 w 4465013"/>
              <a:gd name="connsiteY0" fmla="*/ 0 h 2931756"/>
              <a:gd name="connsiteX1" fmla="*/ 3842973 w 4465013"/>
              <a:gd name="connsiteY1" fmla="*/ 4382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892572 w 4465013"/>
              <a:gd name="connsiteY1" fmla="*/ 467639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5013" h="2931756">
                <a:moveTo>
                  <a:pt x="2278605" y="0"/>
                </a:moveTo>
                <a:lnTo>
                  <a:pt x="3892572" y="467639"/>
                </a:lnTo>
                <a:lnTo>
                  <a:pt x="4465013" y="2458406"/>
                </a:lnTo>
                <a:lnTo>
                  <a:pt x="340956" y="2931756"/>
                </a:lnTo>
                <a:lnTo>
                  <a:pt x="0" y="671265"/>
                </a:lnTo>
                <a:lnTo>
                  <a:pt x="2278605"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Anderson</a:t>
            </a:r>
          </a:p>
        </p:txBody>
      </p:sp>
      <p:sp>
        <p:nvSpPr>
          <p:cNvPr id="9" name="Freeform 8">
            <a:extLst>
              <a:ext uri="{FF2B5EF4-FFF2-40B4-BE49-F238E27FC236}">
                <a16:creationId xmlns:a16="http://schemas.microsoft.com/office/drawing/2014/main" id="{C63D3051-F9C7-424C-9305-AFD756F72D5D}"/>
              </a:ext>
            </a:extLst>
          </p:cNvPr>
          <p:cNvSpPr/>
          <p:nvPr/>
        </p:nvSpPr>
        <p:spPr>
          <a:xfrm>
            <a:off x="1300584" y="4350128"/>
            <a:ext cx="3099726" cy="2234418"/>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1950833 w 3530767"/>
              <a:gd name="connsiteY0" fmla="*/ 0 h 3271982"/>
              <a:gd name="connsiteX1" fmla="*/ 3225149 w 3530767"/>
              <a:gd name="connsiteY1" fmla="*/ 1048393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 name="connsiteX0" fmla="*/ 1950833 w 3530767"/>
              <a:gd name="connsiteY0" fmla="*/ 0 h 3271982"/>
              <a:gd name="connsiteX1" fmla="*/ 3190812 w 3530767"/>
              <a:gd name="connsiteY1" fmla="*/ 1053299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767" h="3271982">
                <a:moveTo>
                  <a:pt x="1950833" y="0"/>
                </a:moveTo>
                <a:lnTo>
                  <a:pt x="3190812" y="1053299"/>
                </a:lnTo>
                <a:lnTo>
                  <a:pt x="3530767" y="3271982"/>
                </a:lnTo>
                <a:lnTo>
                  <a:pt x="0" y="3084303"/>
                </a:lnTo>
                <a:lnTo>
                  <a:pt x="160046" y="247529"/>
                </a:lnTo>
                <a:lnTo>
                  <a:pt x="1950833"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Baker</a:t>
            </a:r>
          </a:p>
        </p:txBody>
      </p:sp>
      <p:sp>
        <p:nvSpPr>
          <p:cNvPr id="10" name="Freeform 9">
            <a:extLst>
              <a:ext uri="{FF2B5EF4-FFF2-40B4-BE49-F238E27FC236}">
                <a16:creationId xmlns:a16="http://schemas.microsoft.com/office/drawing/2014/main" id="{67B3C697-6476-9E48-9F51-3EB79C16BA5D}"/>
              </a:ext>
            </a:extLst>
          </p:cNvPr>
          <p:cNvSpPr/>
          <p:nvPr/>
        </p:nvSpPr>
        <p:spPr>
          <a:xfrm>
            <a:off x="1240183" y="1602948"/>
            <a:ext cx="3153899" cy="2897916"/>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3269258 w 3530767"/>
              <a:gd name="connsiteY0" fmla="*/ 23664 h 3024453"/>
              <a:gd name="connsiteX1" fmla="*/ 3225149 w 3530767"/>
              <a:gd name="connsiteY1" fmla="*/ 800864 h 3024453"/>
              <a:gd name="connsiteX2" fmla="*/ 3530767 w 3530767"/>
              <a:gd name="connsiteY2" fmla="*/ 3024453 h 3024453"/>
              <a:gd name="connsiteX3" fmla="*/ 0 w 3530767"/>
              <a:gd name="connsiteY3" fmla="*/ 2836774 h 3024453"/>
              <a:gd name="connsiteX4" fmla="*/ 160046 w 3530767"/>
              <a:gd name="connsiteY4" fmla="*/ 0 h 3024453"/>
              <a:gd name="connsiteX5" fmla="*/ 3269258 w 3530767"/>
              <a:gd name="connsiteY5" fmla="*/ 23664 h 3024453"/>
              <a:gd name="connsiteX0" fmla="*/ 3269258 w 3752519"/>
              <a:gd name="connsiteY0" fmla="*/ 23664 h 3024453"/>
              <a:gd name="connsiteX1" fmla="*/ 3752519 w 3752519"/>
              <a:gd name="connsiteY1" fmla="*/ 2038175 h 3024453"/>
              <a:gd name="connsiteX2" fmla="*/ 3530767 w 3752519"/>
              <a:gd name="connsiteY2" fmla="*/ 3024453 h 3024453"/>
              <a:gd name="connsiteX3" fmla="*/ 0 w 3752519"/>
              <a:gd name="connsiteY3" fmla="*/ 2836774 h 3024453"/>
              <a:gd name="connsiteX4" fmla="*/ 160046 w 3752519"/>
              <a:gd name="connsiteY4" fmla="*/ 0 h 3024453"/>
              <a:gd name="connsiteX5" fmla="*/ 3269258 w 3752519"/>
              <a:gd name="connsiteY5" fmla="*/ 23664 h 3024453"/>
              <a:gd name="connsiteX0" fmla="*/ 3269258 w 3752519"/>
              <a:gd name="connsiteY0" fmla="*/ 23664 h 4007520"/>
              <a:gd name="connsiteX1" fmla="*/ 3752519 w 3752519"/>
              <a:gd name="connsiteY1" fmla="*/ 2038175 h 4007520"/>
              <a:gd name="connsiteX2" fmla="*/ 2133239 w 3752519"/>
              <a:gd name="connsiteY2" fmla="*/ 4007520 h 4007520"/>
              <a:gd name="connsiteX3" fmla="*/ 0 w 3752519"/>
              <a:gd name="connsiteY3" fmla="*/ 2836774 h 4007520"/>
              <a:gd name="connsiteX4" fmla="*/ 160046 w 3752519"/>
              <a:gd name="connsiteY4" fmla="*/ 0 h 4007520"/>
              <a:gd name="connsiteX5" fmla="*/ 3269258 w 3752519"/>
              <a:gd name="connsiteY5" fmla="*/ 23664 h 4007520"/>
              <a:gd name="connsiteX0" fmla="*/ 3109212 w 3592473"/>
              <a:gd name="connsiteY0" fmla="*/ 23664 h 4243578"/>
              <a:gd name="connsiteX1" fmla="*/ 3592473 w 3592473"/>
              <a:gd name="connsiteY1" fmla="*/ 2038175 h 4243578"/>
              <a:gd name="connsiteX2" fmla="*/ 1973193 w 3592473"/>
              <a:gd name="connsiteY2" fmla="*/ 4007520 h 4243578"/>
              <a:gd name="connsiteX3" fmla="*/ 248665 w 3592473"/>
              <a:gd name="connsiteY3" fmla="*/ 4243578 h 4243578"/>
              <a:gd name="connsiteX4" fmla="*/ 0 w 3592473"/>
              <a:gd name="connsiteY4" fmla="*/ 0 h 4243578"/>
              <a:gd name="connsiteX5" fmla="*/ 3109212 w 3592473"/>
              <a:gd name="connsiteY5" fmla="*/ 23664 h 4243578"/>
              <a:gd name="connsiteX0" fmla="*/ 3109212 w 3592473"/>
              <a:gd name="connsiteY0" fmla="*/ 23664 h 4243578"/>
              <a:gd name="connsiteX1" fmla="*/ 3592473 w 3592473"/>
              <a:gd name="connsiteY1" fmla="*/ 2038175 h 4243578"/>
              <a:gd name="connsiteX2" fmla="*/ 2012746 w 3592473"/>
              <a:gd name="connsiteY2" fmla="*/ 4058368 h 4243578"/>
              <a:gd name="connsiteX3" fmla="*/ 248665 w 3592473"/>
              <a:gd name="connsiteY3" fmla="*/ 4243578 h 4243578"/>
              <a:gd name="connsiteX4" fmla="*/ 0 w 3592473"/>
              <a:gd name="connsiteY4" fmla="*/ 0 h 4243578"/>
              <a:gd name="connsiteX5" fmla="*/ 3109212 w 3592473"/>
              <a:gd name="connsiteY5" fmla="*/ 23664 h 424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2473" h="4243578">
                <a:moveTo>
                  <a:pt x="3109212" y="23664"/>
                </a:moveTo>
                <a:lnTo>
                  <a:pt x="3592473" y="2038175"/>
                </a:lnTo>
                <a:lnTo>
                  <a:pt x="2012746" y="4058368"/>
                </a:lnTo>
                <a:lnTo>
                  <a:pt x="248665" y="4243578"/>
                </a:lnTo>
                <a:lnTo>
                  <a:pt x="0" y="0"/>
                </a:lnTo>
                <a:lnTo>
                  <a:pt x="3109212" y="23664"/>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Cooper</a:t>
            </a:r>
          </a:p>
        </p:txBody>
      </p:sp>
      <p:sp>
        <p:nvSpPr>
          <p:cNvPr id="3" name="Freeform 2">
            <a:extLst>
              <a:ext uri="{FF2B5EF4-FFF2-40B4-BE49-F238E27FC236}">
                <a16:creationId xmlns:a16="http://schemas.microsoft.com/office/drawing/2014/main" id="{5DF6CA5F-4DD4-CF45-A8F0-00AA0DE456D5}"/>
              </a:ext>
            </a:extLst>
          </p:cNvPr>
          <p:cNvSpPr/>
          <p:nvPr/>
        </p:nvSpPr>
        <p:spPr>
          <a:xfrm>
            <a:off x="2999773" y="2862033"/>
            <a:ext cx="5000263" cy="219919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263" h="2199190">
                <a:moveTo>
                  <a:pt x="1388962" y="104172"/>
                </a:moveTo>
                <a:lnTo>
                  <a:pt x="4386805" y="0"/>
                </a:lnTo>
                <a:lnTo>
                  <a:pt x="5000263" y="868102"/>
                </a:lnTo>
                <a:lnTo>
                  <a:pt x="4525701" y="2037145"/>
                </a:lnTo>
                <a:lnTo>
                  <a:pt x="3078866" y="1736203"/>
                </a:lnTo>
                <a:lnTo>
                  <a:pt x="1088020" y="2199190"/>
                </a:lnTo>
                <a:lnTo>
                  <a:pt x="0" y="1469985"/>
                </a:lnTo>
                <a:lnTo>
                  <a:pt x="1388962" y="104172"/>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“The Commons”</a:t>
            </a:r>
          </a:p>
        </p:txBody>
      </p:sp>
    </p:spTree>
    <p:extLst>
      <p:ext uri="{BB962C8B-B14F-4D97-AF65-F5344CB8AC3E}">
        <p14:creationId xmlns:p14="http://schemas.microsoft.com/office/powerpoint/2010/main" val="317654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Tragedy of The Commons</a:t>
            </a:r>
          </a:p>
        </p:txBody>
      </p:sp>
      <p:sp>
        <p:nvSpPr>
          <p:cNvPr id="3" name="Content Placeholder 2">
            <a:extLst>
              <a:ext uri="{FF2B5EF4-FFF2-40B4-BE49-F238E27FC236}">
                <a16:creationId xmlns:a16="http://schemas.microsoft.com/office/drawing/2014/main" id="{837DFEE7-0CE1-2647-B824-BD7CA6301949}"/>
              </a:ext>
            </a:extLst>
          </p:cNvPr>
          <p:cNvSpPr>
            <a:spLocks noGrp="1"/>
          </p:cNvSpPr>
          <p:nvPr>
            <p:ph idx="1"/>
          </p:nvPr>
        </p:nvSpPr>
        <p:spPr>
          <a:xfrm>
            <a:off x="725557" y="1814569"/>
            <a:ext cx="10628243" cy="2747963"/>
          </a:xfrm>
        </p:spPr>
        <p:txBody>
          <a:bodyPr>
            <a:normAutofit/>
          </a:bodyPr>
          <a:lstStyle/>
          <a:p>
            <a:pPr marL="0" indent="0">
              <a:buNone/>
            </a:pPr>
            <a:r>
              <a:rPr lang="en-US" dirty="0"/>
              <a:t>A situation in </a:t>
            </a:r>
            <a:r>
              <a:rPr lang="en-US" b="1" dirty="0"/>
              <a:t>economic science </a:t>
            </a:r>
            <a:r>
              <a:rPr lang="en-US" dirty="0"/>
              <a:t>when individual users, who have </a:t>
            </a:r>
            <a:r>
              <a:rPr lang="en-US" b="1" dirty="0"/>
              <a:t>open access to a resource </a:t>
            </a:r>
            <a:r>
              <a:rPr lang="en-US" dirty="0"/>
              <a:t>unhampered by shared social structures or </a:t>
            </a:r>
            <a:r>
              <a:rPr lang="en-US" b="1" dirty="0"/>
              <a:t>formal rules </a:t>
            </a:r>
            <a:r>
              <a:rPr lang="en-US" dirty="0"/>
              <a:t>that govern access and use, act independently according to their own </a:t>
            </a:r>
            <a:r>
              <a:rPr lang="en-US" b="1" dirty="0"/>
              <a:t>self-interest</a:t>
            </a:r>
            <a:r>
              <a:rPr lang="en-US" dirty="0"/>
              <a:t> and, contrary to the common good of all users, cause depletion of the resource through their </a:t>
            </a:r>
            <a:r>
              <a:rPr lang="en-US" b="1" dirty="0"/>
              <a:t>uncoordinated</a:t>
            </a:r>
            <a:r>
              <a:rPr lang="en-US" dirty="0"/>
              <a:t> action.</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28</a:t>
            </a:fld>
            <a:endParaRPr lang="en-US"/>
          </a:p>
        </p:txBody>
      </p:sp>
      <p:sp>
        <p:nvSpPr>
          <p:cNvPr id="5" name="TextBox 4">
            <a:extLst>
              <a:ext uri="{FF2B5EF4-FFF2-40B4-BE49-F238E27FC236}">
                <a16:creationId xmlns:a16="http://schemas.microsoft.com/office/drawing/2014/main" id="{28B4B61F-E75D-654A-A712-89E6BB8F352E}"/>
              </a:ext>
            </a:extLst>
          </p:cNvPr>
          <p:cNvSpPr txBox="1"/>
          <p:nvPr/>
        </p:nvSpPr>
        <p:spPr>
          <a:xfrm>
            <a:off x="4872789" y="6153370"/>
            <a:ext cx="5521704" cy="369332"/>
          </a:xfrm>
          <a:prstGeom prst="rect">
            <a:avLst/>
          </a:prstGeom>
          <a:noFill/>
        </p:spPr>
        <p:txBody>
          <a:bodyPr wrap="none" rtlCol="0">
            <a:spAutoFit/>
          </a:bodyPr>
          <a:lstStyle/>
          <a:p>
            <a:r>
              <a:rPr lang="en-US" dirty="0"/>
              <a:t>https://</a:t>
            </a:r>
            <a:r>
              <a:rPr lang="en-US" dirty="0" err="1"/>
              <a:t>en.wikipedia.org</a:t>
            </a:r>
            <a:r>
              <a:rPr lang="en-US" dirty="0"/>
              <a:t>/wiki/</a:t>
            </a:r>
            <a:r>
              <a:rPr lang="en-US" dirty="0" err="1"/>
              <a:t>Tragedy_of_the_commons</a:t>
            </a:r>
            <a:endParaRPr lang="en-US" dirty="0"/>
          </a:p>
        </p:txBody>
      </p:sp>
      <p:sp>
        <p:nvSpPr>
          <p:cNvPr id="6" name="TextBox 5">
            <a:extLst>
              <a:ext uri="{FF2B5EF4-FFF2-40B4-BE49-F238E27FC236}">
                <a16:creationId xmlns:a16="http://schemas.microsoft.com/office/drawing/2014/main" id="{348BD9AE-3D23-E94B-9839-2FE0FFC7F5FF}"/>
              </a:ext>
            </a:extLst>
          </p:cNvPr>
          <p:cNvSpPr txBox="1"/>
          <p:nvPr/>
        </p:nvSpPr>
        <p:spPr>
          <a:xfrm>
            <a:off x="1921398" y="4873201"/>
            <a:ext cx="9500486" cy="523220"/>
          </a:xfrm>
          <a:prstGeom prst="rect">
            <a:avLst/>
          </a:prstGeom>
          <a:noFill/>
        </p:spPr>
        <p:txBody>
          <a:bodyPr wrap="none" rtlCol="0">
            <a:spAutoFit/>
          </a:bodyPr>
          <a:lstStyle/>
          <a:p>
            <a:r>
              <a:rPr lang="en-US" sz="2800" i="1" dirty="0"/>
              <a:t>The </a:t>
            </a:r>
            <a:r>
              <a:rPr lang="en-US" sz="2800" i="1" dirty="0">
                <a:solidFill>
                  <a:schemeClr val="accent2"/>
                </a:solidFill>
              </a:rPr>
              <a:t>more</a:t>
            </a:r>
            <a:r>
              <a:rPr lang="en-US" sz="2800" i="1" dirty="0"/>
              <a:t> everyone uses a resource, the </a:t>
            </a:r>
            <a:r>
              <a:rPr lang="en-US" sz="2800" i="1" dirty="0">
                <a:solidFill>
                  <a:schemeClr val="accent2"/>
                </a:solidFill>
              </a:rPr>
              <a:t>less</a:t>
            </a:r>
            <a:r>
              <a:rPr lang="en-US" sz="2800" i="1" dirty="0"/>
              <a:t> valuable it becomes.</a:t>
            </a:r>
            <a:endParaRPr lang="en-US" sz="2800" dirty="0"/>
          </a:p>
        </p:txBody>
      </p:sp>
    </p:spTree>
    <p:extLst>
      <p:ext uri="{BB962C8B-B14F-4D97-AF65-F5344CB8AC3E}">
        <p14:creationId xmlns:p14="http://schemas.microsoft.com/office/powerpoint/2010/main" val="592579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EKGs are Also Shared Resources</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29</a:t>
            </a:fld>
            <a:endParaRPr lang="en-US"/>
          </a:p>
        </p:txBody>
      </p:sp>
      <p:sp>
        <p:nvSpPr>
          <p:cNvPr id="5" name="Freeform 4">
            <a:extLst>
              <a:ext uri="{FF2B5EF4-FFF2-40B4-BE49-F238E27FC236}">
                <a16:creationId xmlns:a16="http://schemas.microsoft.com/office/drawing/2014/main" id="{81C95262-4EF2-7E40-B942-AFF83885E55C}"/>
              </a:ext>
            </a:extLst>
          </p:cNvPr>
          <p:cNvSpPr/>
          <p:nvPr/>
        </p:nvSpPr>
        <p:spPr>
          <a:xfrm>
            <a:off x="3977911" y="1484453"/>
            <a:ext cx="3418311" cy="1501815"/>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0 w 3919839"/>
              <a:gd name="connsiteY0" fmla="*/ 188921 h 2199190"/>
              <a:gd name="connsiteX1" fmla="*/ 3780943 w 3919839"/>
              <a:gd name="connsiteY1" fmla="*/ 0 h 2199190"/>
              <a:gd name="connsiteX2" fmla="*/ 3919839 w 3919839"/>
              <a:gd name="connsiteY2" fmla="*/ 2037145 h 2199190"/>
              <a:gd name="connsiteX3" fmla="*/ 482158 w 3919839"/>
              <a:gd name="connsiteY3" fmla="*/ 2199190 h 2199190"/>
              <a:gd name="connsiteX4" fmla="*/ 0 w 3919839"/>
              <a:gd name="connsiteY4" fmla="*/ 188921 h 2199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9839" h="2199190">
                <a:moveTo>
                  <a:pt x="0" y="188921"/>
                </a:moveTo>
                <a:lnTo>
                  <a:pt x="3780943" y="0"/>
                </a:lnTo>
                <a:lnTo>
                  <a:pt x="3919839" y="2037145"/>
                </a:lnTo>
                <a:lnTo>
                  <a:pt x="482158" y="2199190"/>
                </a:lnTo>
                <a:lnTo>
                  <a:pt x="0" y="188921"/>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Marketing</a:t>
            </a:r>
          </a:p>
        </p:txBody>
      </p:sp>
      <p:sp>
        <p:nvSpPr>
          <p:cNvPr id="6" name="Freeform 5">
            <a:extLst>
              <a:ext uri="{FF2B5EF4-FFF2-40B4-BE49-F238E27FC236}">
                <a16:creationId xmlns:a16="http://schemas.microsoft.com/office/drawing/2014/main" id="{C4EC06F4-D5AD-D846-84A2-BA32B355ECCD}"/>
              </a:ext>
            </a:extLst>
          </p:cNvPr>
          <p:cNvSpPr/>
          <p:nvPr/>
        </p:nvSpPr>
        <p:spPr>
          <a:xfrm>
            <a:off x="7288271" y="1422337"/>
            <a:ext cx="3105794" cy="2304712"/>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1470" h="3374916">
                <a:moveTo>
                  <a:pt x="0" y="87223"/>
                </a:moveTo>
                <a:lnTo>
                  <a:pt x="3422574" y="0"/>
                </a:lnTo>
                <a:lnTo>
                  <a:pt x="3561470" y="2037145"/>
                </a:lnTo>
                <a:lnTo>
                  <a:pt x="827254" y="3374916"/>
                </a:lnTo>
                <a:lnTo>
                  <a:pt x="123789" y="2199190"/>
                </a:lnTo>
                <a:lnTo>
                  <a:pt x="0" y="87223"/>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Product Development</a:t>
            </a:r>
          </a:p>
        </p:txBody>
      </p:sp>
      <p:sp>
        <p:nvSpPr>
          <p:cNvPr id="7" name="Freeform 6">
            <a:extLst>
              <a:ext uri="{FF2B5EF4-FFF2-40B4-BE49-F238E27FC236}">
                <a16:creationId xmlns:a16="http://schemas.microsoft.com/office/drawing/2014/main" id="{B34D2862-54E2-0341-8369-90C2D310A054}"/>
              </a:ext>
            </a:extLst>
          </p:cNvPr>
          <p:cNvSpPr/>
          <p:nvPr/>
        </p:nvSpPr>
        <p:spPr>
          <a:xfrm>
            <a:off x="7529252" y="2815541"/>
            <a:ext cx="3576577" cy="3462181"/>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1358432 h 5069861"/>
              <a:gd name="connsiteX1" fmla="*/ 3298784 w 4101325"/>
              <a:gd name="connsiteY1" fmla="*/ 0 h 5069861"/>
              <a:gd name="connsiteX2" fmla="*/ 4101325 w 4101325"/>
              <a:gd name="connsiteY2" fmla="*/ 3308354 h 5069861"/>
              <a:gd name="connsiteX3" fmla="*/ 557462 w 4101325"/>
              <a:gd name="connsiteY3" fmla="*/ 5069861 h 5069861"/>
              <a:gd name="connsiteX4" fmla="*/ 0 w 4101325"/>
              <a:gd name="connsiteY4" fmla="*/ 3080561 h 5069861"/>
              <a:gd name="connsiteX5" fmla="*/ 539855 w 4101325"/>
              <a:gd name="connsiteY5" fmla="*/ 1358432 h 5069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1325" h="5069861">
                <a:moveTo>
                  <a:pt x="539855" y="1358432"/>
                </a:moveTo>
                <a:lnTo>
                  <a:pt x="3298784" y="0"/>
                </a:lnTo>
                <a:lnTo>
                  <a:pt x="4101325" y="3308354"/>
                </a:lnTo>
                <a:lnTo>
                  <a:pt x="557462" y="5069861"/>
                </a:lnTo>
                <a:lnTo>
                  <a:pt x="0" y="3080561"/>
                </a:lnTo>
                <a:lnTo>
                  <a:pt x="539855" y="1358432"/>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Customer Support</a:t>
            </a:r>
          </a:p>
        </p:txBody>
      </p:sp>
      <p:sp>
        <p:nvSpPr>
          <p:cNvPr id="8" name="Freeform 7">
            <a:extLst>
              <a:ext uri="{FF2B5EF4-FFF2-40B4-BE49-F238E27FC236}">
                <a16:creationId xmlns:a16="http://schemas.microsoft.com/office/drawing/2014/main" id="{D71C0F16-0BA8-474D-B168-5029998CDECE}"/>
              </a:ext>
            </a:extLst>
          </p:cNvPr>
          <p:cNvSpPr/>
          <p:nvPr/>
        </p:nvSpPr>
        <p:spPr>
          <a:xfrm>
            <a:off x="4109013" y="4593197"/>
            <a:ext cx="3919918" cy="200208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931756"/>
              <a:gd name="connsiteX1" fmla="*/ 3842973 w 5256067"/>
              <a:gd name="connsiteY1" fmla="*/ 438210 h 2931756"/>
              <a:gd name="connsiteX2" fmla="*/ 5256067 w 5256067"/>
              <a:gd name="connsiteY2" fmla="*/ 2000772 h 2931756"/>
              <a:gd name="connsiteX3" fmla="*/ 340956 w 5256067"/>
              <a:gd name="connsiteY3" fmla="*/ 2931756 h 2931756"/>
              <a:gd name="connsiteX4" fmla="*/ 0 w 5256067"/>
              <a:gd name="connsiteY4" fmla="*/ 671265 h 2931756"/>
              <a:gd name="connsiteX5" fmla="*/ 2278605 w 5256067"/>
              <a:gd name="connsiteY5" fmla="*/ 0 h 2931756"/>
              <a:gd name="connsiteX0" fmla="*/ 2278605 w 4465013"/>
              <a:gd name="connsiteY0" fmla="*/ 0 h 2931756"/>
              <a:gd name="connsiteX1" fmla="*/ 3842973 w 4465013"/>
              <a:gd name="connsiteY1" fmla="*/ 4382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08894 w 4465013"/>
              <a:gd name="connsiteY1" fmla="*/ 506008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35262 w 4465013"/>
              <a:gd name="connsiteY1" fmla="*/ 421261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08894 w 4465013"/>
              <a:gd name="connsiteY1" fmla="*/ 4721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5013" h="2931756">
                <a:moveTo>
                  <a:pt x="2278605" y="0"/>
                </a:moveTo>
                <a:lnTo>
                  <a:pt x="3908894" y="472110"/>
                </a:lnTo>
                <a:lnTo>
                  <a:pt x="4465013" y="2458406"/>
                </a:lnTo>
                <a:lnTo>
                  <a:pt x="340956" y="2931756"/>
                </a:lnTo>
                <a:lnTo>
                  <a:pt x="0" y="671265"/>
                </a:lnTo>
                <a:lnTo>
                  <a:pt x="2278605"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Research</a:t>
            </a:r>
          </a:p>
        </p:txBody>
      </p:sp>
      <p:sp>
        <p:nvSpPr>
          <p:cNvPr id="9" name="Freeform 8">
            <a:extLst>
              <a:ext uri="{FF2B5EF4-FFF2-40B4-BE49-F238E27FC236}">
                <a16:creationId xmlns:a16="http://schemas.microsoft.com/office/drawing/2014/main" id="{C63D3051-F9C7-424C-9305-AFD756F72D5D}"/>
              </a:ext>
            </a:extLst>
          </p:cNvPr>
          <p:cNvSpPr/>
          <p:nvPr/>
        </p:nvSpPr>
        <p:spPr>
          <a:xfrm>
            <a:off x="1300584" y="4350128"/>
            <a:ext cx="3099726" cy="2234418"/>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1950833 w 3530767"/>
              <a:gd name="connsiteY0" fmla="*/ 0 h 3271982"/>
              <a:gd name="connsiteX1" fmla="*/ 3225149 w 3530767"/>
              <a:gd name="connsiteY1" fmla="*/ 1048393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767" h="3271982">
                <a:moveTo>
                  <a:pt x="1950833" y="0"/>
                </a:moveTo>
                <a:lnTo>
                  <a:pt x="3225149" y="1048393"/>
                </a:lnTo>
                <a:lnTo>
                  <a:pt x="3530767" y="3271982"/>
                </a:lnTo>
                <a:lnTo>
                  <a:pt x="0" y="3084303"/>
                </a:lnTo>
                <a:lnTo>
                  <a:pt x="160046" y="247529"/>
                </a:lnTo>
                <a:lnTo>
                  <a:pt x="1950833"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Information</a:t>
            </a:r>
          </a:p>
          <a:p>
            <a:pPr algn="ctr"/>
            <a:r>
              <a:rPr lang="en-US" sz="2800" dirty="0"/>
              <a:t>Technology</a:t>
            </a:r>
          </a:p>
        </p:txBody>
      </p:sp>
      <p:sp>
        <p:nvSpPr>
          <p:cNvPr id="10" name="Freeform 9">
            <a:extLst>
              <a:ext uri="{FF2B5EF4-FFF2-40B4-BE49-F238E27FC236}">
                <a16:creationId xmlns:a16="http://schemas.microsoft.com/office/drawing/2014/main" id="{67B3C697-6476-9E48-9F51-3EB79C16BA5D}"/>
              </a:ext>
            </a:extLst>
          </p:cNvPr>
          <p:cNvSpPr/>
          <p:nvPr/>
        </p:nvSpPr>
        <p:spPr>
          <a:xfrm>
            <a:off x="1240183" y="1602948"/>
            <a:ext cx="3153899" cy="2897916"/>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3269258 w 3530767"/>
              <a:gd name="connsiteY0" fmla="*/ 23664 h 3024453"/>
              <a:gd name="connsiteX1" fmla="*/ 3225149 w 3530767"/>
              <a:gd name="connsiteY1" fmla="*/ 800864 h 3024453"/>
              <a:gd name="connsiteX2" fmla="*/ 3530767 w 3530767"/>
              <a:gd name="connsiteY2" fmla="*/ 3024453 h 3024453"/>
              <a:gd name="connsiteX3" fmla="*/ 0 w 3530767"/>
              <a:gd name="connsiteY3" fmla="*/ 2836774 h 3024453"/>
              <a:gd name="connsiteX4" fmla="*/ 160046 w 3530767"/>
              <a:gd name="connsiteY4" fmla="*/ 0 h 3024453"/>
              <a:gd name="connsiteX5" fmla="*/ 3269258 w 3530767"/>
              <a:gd name="connsiteY5" fmla="*/ 23664 h 3024453"/>
              <a:gd name="connsiteX0" fmla="*/ 3269258 w 3752519"/>
              <a:gd name="connsiteY0" fmla="*/ 23664 h 3024453"/>
              <a:gd name="connsiteX1" fmla="*/ 3752519 w 3752519"/>
              <a:gd name="connsiteY1" fmla="*/ 2038175 h 3024453"/>
              <a:gd name="connsiteX2" fmla="*/ 3530767 w 3752519"/>
              <a:gd name="connsiteY2" fmla="*/ 3024453 h 3024453"/>
              <a:gd name="connsiteX3" fmla="*/ 0 w 3752519"/>
              <a:gd name="connsiteY3" fmla="*/ 2836774 h 3024453"/>
              <a:gd name="connsiteX4" fmla="*/ 160046 w 3752519"/>
              <a:gd name="connsiteY4" fmla="*/ 0 h 3024453"/>
              <a:gd name="connsiteX5" fmla="*/ 3269258 w 3752519"/>
              <a:gd name="connsiteY5" fmla="*/ 23664 h 3024453"/>
              <a:gd name="connsiteX0" fmla="*/ 3269258 w 3752519"/>
              <a:gd name="connsiteY0" fmla="*/ 23664 h 4007520"/>
              <a:gd name="connsiteX1" fmla="*/ 3752519 w 3752519"/>
              <a:gd name="connsiteY1" fmla="*/ 2038175 h 4007520"/>
              <a:gd name="connsiteX2" fmla="*/ 2133239 w 3752519"/>
              <a:gd name="connsiteY2" fmla="*/ 4007520 h 4007520"/>
              <a:gd name="connsiteX3" fmla="*/ 0 w 3752519"/>
              <a:gd name="connsiteY3" fmla="*/ 2836774 h 4007520"/>
              <a:gd name="connsiteX4" fmla="*/ 160046 w 3752519"/>
              <a:gd name="connsiteY4" fmla="*/ 0 h 4007520"/>
              <a:gd name="connsiteX5" fmla="*/ 3269258 w 3752519"/>
              <a:gd name="connsiteY5" fmla="*/ 23664 h 4007520"/>
              <a:gd name="connsiteX0" fmla="*/ 3109212 w 3592473"/>
              <a:gd name="connsiteY0" fmla="*/ 23664 h 4243578"/>
              <a:gd name="connsiteX1" fmla="*/ 3592473 w 3592473"/>
              <a:gd name="connsiteY1" fmla="*/ 2038175 h 4243578"/>
              <a:gd name="connsiteX2" fmla="*/ 1973193 w 3592473"/>
              <a:gd name="connsiteY2" fmla="*/ 4007520 h 4243578"/>
              <a:gd name="connsiteX3" fmla="*/ 248665 w 3592473"/>
              <a:gd name="connsiteY3" fmla="*/ 4243578 h 4243578"/>
              <a:gd name="connsiteX4" fmla="*/ 0 w 3592473"/>
              <a:gd name="connsiteY4" fmla="*/ 0 h 4243578"/>
              <a:gd name="connsiteX5" fmla="*/ 3109212 w 3592473"/>
              <a:gd name="connsiteY5" fmla="*/ 23664 h 4243578"/>
              <a:gd name="connsiteX0" fmla="*/ 3109212 w 3592473"/>
              <a:gd name="connsiteY0" fmla="*/ 23664 h 4243578"/>
              <a:gd name="connsiteX1" fmla="*/ 3592473 w 3592473"/>
              <a:gd name="connsiteY1" fmla="*/ 2038175 h 4243578"/>
              <a:gd name="connsiteX2" fmla="*/ 2012746 w 3592473"/>
              <a:gd name="connsiteY2" fmla="*/ 4058368 h 4243578"/>
              <a:gd name="connsiteX3" fmla="*/ 248665 w 3592473"/>
              <a:gd name="connsiteY3" fmla="*/ 4243578 h 4243578"/>
              <a:gd name="connsiteX4" fmla="*/ 0 w 3592473"/>
              <a:gd name="connsiteY4" fmla="*/ 0 h 4243578"/>
              <a:gd name="connsiteX5" fmla="*/ 3109212 w 3592473"/>
              <a:gd name="connsiteY5" fmla="*/ 23664 h 424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2473" h="4243578">
                <a:moveTo>
                  <a:pt x="3109212" y="23664"/>
                </a:moveTo>
                <a:lnTo>
                  <a:pt x="3592473" y="2038175"/>
                </a:lnTo>
                <a:lnTo>
                  <a:pt x="2012746" y="4058368"/>
                </a:lnTo>
                <a:lnTo>
                  <a:pt x="248665" y="4243578"/>
                </a:lnTo>
                <a:lnTo>
                  <a:pt x="0" y="0"/>
                </a:lnTo>
                <a:lnTo>
                  <a:pt x="3109212" y="23664"/>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Sales</a:t>
            </a:r>
          </a:p>
        </p:txBody>
      </p:sp>
      <p:sp>
        <p:nvSpPr>
          <p:cNvPr id="3" name="Freeform 2">
            <a:extLst>
              <a:ext uri="{FF2B5EF4-FFF2-40B4-BE49-F238E27FC236}">
                <a16:creationId xmlns:a16="http://schemas.microsoft.com/office/drawing/2014/main" id="{5DF6CA5F-4DD4-CF45-A8F0-00AA0DE456D5}"/>
              </a:ext>
            </a:extLst>
          </p:cNvPr>
          <p:cNvSpPr/>
          <p:nvPr/>
        </p:nvSpPr>
        <p:spPr>
          <a:xfrm>
            <a:off x="2999773" y="2862033"/>
            <a:ext cx="5000263" cy="219919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263" h="2199190">
                <a:moveTo>
                  <a:pt x="1388962" y="104172"/>
                </a:moveTo>
                <a:lnTo>
                  <a:pt x="4386805" y="0"/>
                </a:lnTo>
                <a:lnTo>
                  <a:pt x="5000263" y="868102"/>
                </a:lnTo>
                <a:lnTo>
                  <a:pt x="4525701" y="2037145"/>
                </a:lnTo>
                <a:lnTo>
                  <a:pt x="3078866" y="1736203"/>
                </a:lnTo>
                <a:lnTo>
                  <a:pt x="1088020" y="2199190"/>
                </a:lnTo>
                <a:lnTo>
                  <a:pt x="0" y="1469985"/>
                </a:lnTo>
                <a:lnTo>
                  <a:pt x="1388962" y="104172"/>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“The Enterprise</a:t>
            </a:r>
          </a:p>
          <a:p>
            <a:pPr algn="ctr"/>
            <a:r>
              <a:rPr lang="en-US" sz="3200" dirty="0"/>
              <a:t>Knowledge Graph”</a:t>
            </a:r>
          </a:p>
        </p:txBody>
      </p:sp>
    </p:spTree>
    <p:extLst>
      <p:ext uri="{BB962C8B-B14F-4D97-AF65-F5344CB8AC3E}">
        <p14:creationId xmlns:p14="http://schemas.microsoft.com/office/powerpoint/2010/main" val="2919497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cxnSpLocks/>
          </p:cNvCxnSpPr>
          <p:nvPr/>
        </p:nvCxnSpPr>
        <p:spPr>
          <a:xfrm flipV="1">
            <a:off x="5100371" y="608509"/>
            <a:ext cx="1484636" cy="25115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p:nvPr>
        </p:nvSpPr>
        <p:spPr/>
        <p:txBody>
          <a:bodyPr>
            <a:normAutofit fontScale="90000"/>
          </a:bodyPr>
          <a:lstStyle/>
          <a:p>
            <a:r>
              <a:rPr lang="en-US" b="1" dirty="0"/>
              <a:t>Hello, my name is</a:t>
            </a:r>
            <a:endParaRPr lang="en-US" b="1" u="sng" dirty="0"/>
          </a:p>
        </p:txBody>
      </p:sp>
      <p:sp>
        <p:nvSpPr>
          <p:cNvPr id="2" name="TextBox 1"/>
          <p:cNvSpPr txBox="1"/>
          <p:nvPr/>
        </p:nvSpPr>
        <p:spPr>
          <a:xfrm rot="20997008">
            <a:off x="5162192" y="79822"/>
            <a:ext cx="984745" cy="795112"/>
          </a:xfrm>
          <a:prstGeom prst="rect">
            <a:avLst/>
          </a:prstGeom>
          <a:noFill/>
          <a:ln>
            <a:noFill/>
          </a:ln>
        </p:spPr>
        <p:txBody>
          <a:bodyPr vert="horz" wrap="none" lIns="0" tIns="0" rIns="0" bIns="0" rtlCol="0" anchor="ctr" anchorCtr="0">
            <a:noAutofit/>
          </a:bodyPr>
          <a:lstStyle/>
          <a:p>
            <a:r>
              <a:rPr lang="en-US" sz="4434" b="1" dirty="0">
                <a:latin typeface="Apple Chancery" charset="0"/>
                <a:ea typeface="Apple Chancery" charset="0"/>
                <a:cs typeface="Apple Chancery" charset="0"/>
              </a:rPr>
              <a:t>Dan</a:t>
            </a:r>
          </a:p>
        </p:txBody>
      </p:sp>
      <p:sp>
        <p:nvSpPr>
          <p:cNvPr id="3" name="TextBox 2"/>
          <p:cNvSpPr txBox="1"/>
          <p:nvPr/>
        </p:nvSpPr>
        <p:spPr>
          <a:xfrm>
            <a:off x="8047988" y="5398235"/>
            <a:ext cx="3377845" cy="484410"/>
          </a:xfrm>
          <a:prstGeom prst="rect">
            <a:avLst/>
          </a:prstGeom>
          <a:noFill/>
        </p:spPr>
        <p:txBody>
          <a:bodyPr vert="horz" wrap="none" lIns="0" tIns="0" rIns="0" bIns="0" rtlCol="0" anchor="t" anchorCtr="0">
            <a:noAutofit/>
          </a:bodyPr>
          <a:lstStyle/>
          <a:p>
            <a:pPr algn="ctr">
              <a:spcAft>
                <a:spcPts val="695"/>
              </a:spcAft>
              <a:buClr>
                <a:schemeClr val="tx2"/>
              </a:buClr>
            </a:pPr>
            <a:r>
              <a:rPr lang="en-US" sz="1652" dirty="0">
                <a:solidFill>
                  <a:schemeClr val="accent3"/>
                </a:solidFill>
              </a:rPr>
              <a:t>dan.mccreary@gmail.com</a:t>
            </a:r>
          </a:p>
        </p:txBody>
      </p:sp>
      <p:pic>
        <p:nvPicPr>
          <p:cNvPr id="7"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51339" y="3293740"/>
            <a:ext cx="1771145" cy="1963606"/>
          </a:xfrm>
          <a:prstGeom prst="rect">
            <a:avLst/>
          </a:prstGeom>
          <a:noFill/>
          <a:ln w="9525">
            <a:noFill/>
            <a:miter lim="800000"/>
            <a:headEnd/>
            <a:tailEnd/>
          </a:ln>
        </p:spPr>
      </p:pic>
      <p:sp>
        <p:nvSpPr>
          <p:cNvPr id="12" name="TextBox 11"/>
          <p:cNvSpPr txBox="1"/>
          <p:nvPr/>
        </p:nvSpPr>
        <p:spPr>
          <a:xfrm>
            <a:off x="580521" y="1436231"/>
            <a:ext cx="8030079" cy="4780796"/>
          </a:xfrm>
          <a:prstGeom prst="rect">
            <a:avLst/>
          </a:prstGeom>
          <a:noFill/>
        </p:spPr>
        <p:txBody>
          <a:bodyPr wrap="square" rtlCol="0">
            <a:spAutoFit/>
          </a:bodyPr>
          <a:lstStyle/>
          <a:p>
            <a:pPr marL="311719" indent="-311719">
              <a:spcAft>
                <a:spcPts val="409"/>
              </a:spcAft>
              <a:buFont typeface="Arial" charset="0"/>
              <a:buChar char="•"/>
            </a:pPr>
            <a:r>
              <a:rPr lang="en-US" sz="2400" dirty="0"/>
              <a:t>Distinguished Engineer in AI and Graph Technologies at Optum’s Advanced Technology Collaborative</a:t>
            </a:r>
          </a:p>
          <a:p>
            <a:pPr marL="311719" indent="-311719">
              <a:spcAft>
                <a:spcPts val="409"/>
              </a:spcAft>
              <a:buFont typeface="Arial" charset="0"/>
              <a:buChar char="•"/>
            </a:pPr>
            <a:r>
              <a:rPr lang="en-US" sz="2400" dirty="0"/>
              <a:t>Co-founder of "NoSQL Now!" conference (now part of Dataversity)</a:t>
            </a:r>
          </a:p>
          <a:p>
            <a:pPr marL="311719" indent="-311719">
              <a:spcAft>
                <a:spcPts val="409"/>
              </a:spcAft>
              <a:buFont typeface="Arial" charset="0"/>
              <a:buChar char="•"/>
            </a:pPr>
            <a:r>
              <a:rPr lang="en-US" sz="2400" dirty="0"/>
              <a:t>Author of "Making Sense of NoSQL" (w. Ann Kelly)</a:t>
            </a:r>
          </a:p>
          <a:p>
            <a:pPr marL="311719" indent="-311719">
              <a:spcAft>
                <a:spcPts val="409"/>
              </a:spcAft>
              <a:buFont typeface="Arial" charset="0"/>
              <a:buChar char="•"/>
            </a:pPr>
            <a:r>
              <a:rPr lang="en-US" sz="2400" dirty="0"/>
              <a:t>Background in solution architecture, metadata management, NLP, semantics, text analytics and knowledge representation for AI</a:t>
            </a:r>
          </a:p>
          <a:p>
            <a:pPr marL="311719" indent="-311719">
              <a:spcAft>
                <a:spcPts val="409"/>
              </a:spcAft>
              <a:buFont typeface="Arial" charset="0"/>
              <a:buChar char="•"/>
            </a:pPr>
            <a:r>
              <a:rPr lang="en-US" sz="2400" b="1" dirty="0"/>
              <a:t>Personal Mission: </a:t>
            </a:r>
            <a:r>
              <a:rPr lang="en-US" sz="2400" dirty="0"/>
              <a:t>Use storytelling to unleash the power of connected data</a:t>
            </a:r>
          </a:p>
          <a:p>
            <a:pPr>
              <a:spcAft>
                <a:spcPts val="409"/>
              </a:spcAft>
            </a:pPr>
            <a:r>
              <a:rPr lang="en-US" sz="2400" dirty="0"/>
              <a:t>Disclaimer: All opinions are my own and may not reflect the views of my employer</a:t>
            </a:r>
          </a:p>
        </p:txBody>
      </p:sp>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851339" y="1558820"/>
            <a:ext cx="1771145" cy="1594031"/>
          </a:xfrm>
          <a:prstGeom prst="rect">
            <a:avLst/>
          </a:prstGeom>
        </p:spPr>
      </p:pic>
      <p:sp>
        <p:nvSpPr>
          <p:cNvPr id="4" name="Slide Number Placeholder 3">
            <a:extLst>
              <a:ext uri="{FF2B5EF4-FFF2-40B4-BE49-F238E27FC236}">
                <a16:creationId xmlns:a16="http://schemas.microsoft.com/office/drawing/2014/main" id="{B28DE53E-D2FE-1C41-9E9C-49B2C632AFEB}"/>
              </a:ext>
            </a:extLst>
          </p:cNvPr>
          <p:cNvSpPr>
            <a:spLocks noGrp="1"/>
          </p:cNvSpPr>
          <p:nvPr>
            <p:ph type="sldNum" sz="quarter" idx="12"/>
          </p:nvPr>
        </p:nvSpPr>
        <p:spPr/>
        <p:txBody>
          <a:bodyPr/>
          <a:lstStyle/>
          <a:p>
            <a:fld id="{89680184-36F0-7340-B2B6-917CC4ADF00C}" type="slidenum">
              <a:rPr lang="en-US" smtClean="0"/>
              <a:t>3</a:t>
            </a:fld>
            <a:endParaRPr lang="en-US" dirty="0"/>
          </a:p>
        </p:txBody>
      </p:sp>
    </p:spTree>
    <p:extLst>
      <p:ext uri="{BB962C8B-B14F-4D97-AF65-F5344CB8AC3E}">
        <p14:creationId xmlns:p14="http://schemas.microsoft.com/office/powerpoint/2010/main" val="2288963152"/>
      </p:ext>
    </p:extLst>
  </p:cSld>
  <p:clrMapOvr>
    <a:masterClrMapping/>
  </p:clrMapOvr>
  <mc:AlternateContent xmlns:mc="http://schemas.openxmlformats.org/markup-compatibility/2006" xmlns:p14="http://schemas.microsoft.com/office/powerpoint/2010/main">
    <mc:Choice Requires="p14">
      <p:transition p14:dur="0" advTm="61485"/>
    </mc:Choice>
    <mc:Fallback xmlns="">
      <p:transition xmlns:p14="http://schemas.microsoft.com/office/powerpoint/2010/main" advTm="6148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75A5-76FA-DF49-B26C-E592FE3E4B5E}"/>
              </a:ext>
            </a:extLst>
          </p:cNvPr>
          <p:cNvSpPr>
            <a:spLocks noGrp="1"/>
          </p:cNvSpPr>
          <p:nvPr>
            <p:ph type="title"/>
          </p:nvPr>
        </p:nvSpPr>
        <p:spPr/>
        <p:txBody>
          <a:bodyPr>
            <a:normAutofit fontScale="90000"/>
          </a:bodyPr>
          <a:lstStyle/>
          <a:p>
            <a:r>
              <a:rPr lang="en-US" dirty="0"/>
              <a:t>Metcalf’s Law</a:t>
            </a:r>
          </a:p>
        </p:txBody>
      </p:sp>
      <p:sp>
        <p:nvSpPr>
          <p:cNvPr id="3" name="Content Placeholder 2">
            <a:extLst>
              <a:ext uri="{FF2B5EF4-FFF2-40B4-BE49-F238E27FC236}">
                <a16:creationId xmlns:a16="http://schemas.microsoft.com/office/drawing/2014/main" id="{BD2B1F5D-7CD5-6247-AFA9-FE6EAC5E1343}"/>
              </a:ext>
            </a:extLst>
          </p:cNvPr>
          <p:cNvSpPr>
            <a:spLocks noGrp="1"/>
          </p:cNvSpPr>
          <p:nvPr>
            <p:ph idx="1"/>
          </p:nvPr>
        </p:nvSpPr>
        <p:spPr>
          <a:xfrm>
            <a:off x="3666149" y="1508984"/>
            <a:ext cx="7325165" cy="1081238"/>
          </a:xfrm>
        </p:spPr>
        <p:txBody>
          <a:bodyPr>
            <a:normAutofit/>
          </a:bodyPr>
          <a:lstStyle/>
          <a:p>
            <a:pPr marL="0" indent="0">
              <a:buNone/>
            </a:pPr>
            <a:r>
              <a:rPr lang="en-US" sz="2000" i="1" dirty="0"/>
              <a:t>The value of a telecommunications network is proportional to the square of the number of connected users of the system (n</a:t>
            </a:r>
            <a:r>
              <a:rPr lang="en-US" sz="2000" i="1" baseline="30000" dirty="0"/>
              <a:t>2</a:t>
            </a:r>
            <a:r>
              <a:rPr lang="en-US" sz="2000" i="1" dirty="0"/>
              <a:t>)</a:t>
            </a:r>
          </a:p>
          <a:p>
            <a:pPr marL="0" indent="0">
              <a:buNone/>
            </a:pPr>
            <a:endParaRPr lang="en-US" sz="2000" i="1" dirty="0"/>
          </a:p>
          <a:p>
            <a:pPr marL="0" indent="0">
              <a:buNone/>
            </a:pPr>
            <a:endParaRPr lang="en-US" sz="2000" i="1" dirty="0"/>
          </a:p>
        </p:txBody>
      </p:sp>
      <p:sp>
        <p:nvSpPr>
          <p:cNvPr id="5" name="Slide Number Placeholder 4">
            <a:extLst>
              <a:ext uri="{FF2B5EF4-FFF2-40B4-BE49-F238E27FC236}">
                <a16:creationId xmlns:a16="http://schemas.microsoft.com/office/drawing/2014/main" id="{F8B32618-3B60-E347-8325-BB0788774299}"/>
              </a:ext>
            </a:extLst>
          </p:cNvPr>
          <p:cNvSpPr>
            <a:spLocks noGrp="1"/>
          </p:cNvSpPr>
          <p:nvPr>
            <p:ph type="sldNum" sz="quarter" idx="12"/>
          </p:nvPr>
        </p:nvSpPr>
        <p:spPr/>
        <p:txBody>
          <a:bodyPr/>
          <a:lstStyle/>
          <a:p>
            <a:fld id="{7269E411-7D29-FF41-8363-58C7F0B695CE}" type="slidenum">
              <a:rPr lang="en-US" smtClean="0"/>
              <a:t>30</a:t>
            </a:fld>
            <a:endParaRPr lang="en-US"/>
          </a:p>
        </p:txBody>
      </p:sp>
      <p:pic>
        <p:nvPicPr>
          <p:cNvPr id="1026" name="Picture 2">
            <a:extLst>
              <a:ext uri="{FF2B5EF4-FFF2-40B4-BE49-F238E27FC236}">
                <a16:creationId xmlns:a16="http://schemas.microsoft.com/office/drawing/2014/main" id="{5A9BCF8E-4911-8343-B006-89E750A6C8D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28232" y="1481489"/>
            <a:ext cx="2082663" cy="479012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0D643F8D-0506-0E4B-ADCC-AA28F3DFDEA4}"/>
              </a:ext>
            </a:extLst>
          </p:cNvPr>
          <p:cNvGrpSpPr/>
          <p:nvPr/>
        </p:nvGrpSpPr>
        <p:grpSpPr>
          <a:xfrm>
            <a:off x="4403558" y="2648550"/>
            <a:ext cx="5068947" cy="3355208"/>
            <a:chOff x="4808621" y="2648550"/>
            <a:chExt cx="4663884" cy="2952488"/>
          </a:xfrm>
        </p:grpSpPr>
        <p:cxnSp>
          <p:nvCxnSpPr>
            <p:cNvPr id="7" name="Straight Arrow Connector 6">
              <a:extLst>
                <a:ext uri="{FF2B5EF4-FFF2-40B4-BE49-F238E27FC236}">
                  <a16:creationId xmlns:a16="http://schemas.microsoft.com/office/drawing/2014/main" id="{06A4AC31-0F56-1643-B16D-4BCCD8691D88}"/>
                </a:ext>
              </a:extLst>
            </p:cNvPr>
            <p:cNvCxnSpPr/>
            <p:nvPr/>
          </p:nvCxnSpPr>
          <p:spPr>
            <a:xfrm>
              <a:off x="4808621" y="5099359"/>
              <a:ext cx="44877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3A3312F-7238-8F40-956E-D1303456B6E8}"/>
                </a:ext>
              </a:extLst>
            </p:cNvPr>
            <p:cNvCxnSpPr>
              <a:cxnSpLocks/>
            </p:cNvCxnSpPr>
            <p:nvPr/>
          </p:nvCxnSpPr>
          <p:spPr>
            <a:xfrm flipV="1">
              <a:off x="4808621" y="2873517"/>
              <a:ext cx="0" cy="2225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Freeform 10">
              <a:extLst>
                <a:ext uri="{FF2B5EF4-FFF2-40B4-BE49-F238E27FC236}">
                  <a16:creationId xmlns:a16="http://schemas.microsoft.com/office/drawing/2014/main" id="{21E96650-0E0D-DA44-A492-320D8CAA52D8}"/>
                </a:ext>
              </a:extLst>
            </p:cNvPr>
            <p:cNvSpPr/>
            <p:nvPr/>
          </p:nvSpPr>
          <p:spPr>
            <a:xfrm>
              <a:off x="5073316" y="2656949"/>
              <a:ext cx="3537284" cy="2249905"/>
            </a:xfrm>
            <a:custGeom>
              <a:avLst/>
              <a:gdLst>
                <a:gd name="connsiteX0" fmla="*/ 0 w 3537284"/>
                <a:gd name="connsiteY0" fmla="*/ 2249905 h 2249905"/>
                <a:gd name="connsiteX1" fmla="*/ 1515979 w 3537284"/>
                <a:gd name="connsiteY1" fmla="*/ 2129589 h 2249905"/>
                <a:gd name="connsiteX2" fmla="*/ 2418347 w 3537284"/>
                <a:gd name="connsiteY2" fmla="*/ 1708484 h 2249905"/>
                <a:gd name="connsiteX3" fmla="*/ 3104147 w 3537284"/>
                <a:gd name="connsiteY3" fmla="*/ 854242 h 2249905"/>
                <a:gd name="connsiteX4" fmla="*/ 3537284 w 3537284"/>
                <a:gd name="connsiteY4" fmla="*/ 0 h 2249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7284" h="2249905">
                  <a:moveTo>
                    <a:pt x="0" y="2249905"/>
                  </a:moveTo>
                  <a:cubicBezTo>
                    <a:pt x="556460" y="2234865"/>
                    <a:pt x="1112921" y="2219826"/>
                    <a:pt x="1515979" y="2129589"/>
                  </a:cubicBezTo>
                  <a:cubicBezTo>
                    <a:pt x="1919037" y="2039352"/>
                    <a:pt x="2153652" y="1921042"/>
                    <a:pt x="2418347" y="1708484"/>
                  </a:cubicBezTo>
                  <a:cubicBezTo>
                    <a:pt x="2683042" y="1495926"/>
                    <a:pt x="2917658" y="1138989"/>
                    <a:pt x="3104147" y="854242"/>
                  </a:cubicBezTo>
                  <a:cubicBezTo>
                    <a:pt x="3290637" y="569495"/>
                    <a:pt x="3413960" y="284747"/>
                    <a:pt x="3537284" y="0"/>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C9857C0-CE08-A743-BB3F-91B51A930DB0}"/>
                </a:ext>
              </a:extLst>
            </p:cNvPr>
            <p:cNvSpPr txBox="1"/>
            <p:nvPr/>
          </p:nvSpPr>
          <p:spPr>
            <a:xfrm>
              <a:off x="4808621" y="2648550"/>
              <a:ext cx="704039" cy="369332"/>
            </a:xfrm>
            <a:prstGeom prst="rect">
              <a:avLst/>
            </a:prstGeom>
            <a:noFill/>
          </p:spPr>
          <p:txBody>
            <a:bodyPr wrap="none" rtlCol="0">
              <a:spAutoFit/>
            </a:bodyPr>
            <a:lstStyle/>
            <a:p>
              <a:r>
                <a:rPr lang="en-US" dirty="0"/>
                <a:t>Value</a:t>
              </a:r>
            </a:p>
          </p:txBody>
        </p:sp>
        <p:sp>
          <p:nvSpPr>
            <p:cNvPr id="14" name="TextBox 13">
              <a:extLst>
                <a:ext uri="{FF2B5EF4-FFF2-40B4-BE49-F238E27FC236}">
                  <a16:creationId xmlns:a16="http://schemas.microsoft.com/office/drawing/2014/main" id="{08E2E98A-1A3D-8A41-A825-BDF3A63E3408}"/>
                </a:ext>
              </a:extLst>
            </p:cNvPr>
            <p:cNvSpPr txBox="1"/>
            <p:nvPr/>
          </p:nvSpPr>
          <p:spPr>
            <a:xfrm>
              <a:off x="7500042" y="5231706"/>
              <a:ext cx="1972463" cy="369332"/>
            </a:xfrm>
            <a:prstGeom prst="rect">
              <a:avLst/>
            </a:prstGeom>
            <a:noFill/>
          </p:spPr>
          <p:txBody>
            <a:bodyPr wrap="none" rtlCol="0">
              <a:spAutoFit/>
            </a:bodyPr>
            <a:lstStyle/>
            <a:p>
              <a:r>
                <a:rPr lang="en-US" dirty="0"/>
                <a:t>Number of Devices</a:t>
              </a:r>
            </a:p>
          </p:txBody>
        </p:sp>
      </p:grpSp>
      <p:sp>
        <p:nvSpPr>
          <p:cNvPr id="15" name="TextBox 14">
            <a:extLst>
              <a:ext uri="{FF2B5EF4-FFF2-40B4-BE49-F238E27FC236}">
                <a16:creationId xmlns:a16="http://schemas.microsoft.com/office/drawing/2014/main" id="{C15E35FC-04A1-244E-8C7C-B3C2226579D0}"/>
              </a:ext>
            </a:extLst>
          </p:cNvPr>
          <p:cNvSpPr txBox="1"/>
          <p:nvPr/>
        </p:nvSpPr>
        <p:spPr>
          <a:xfrm>
            <a:off x="6218276" y="6209694"/>
            <a:ext cx="4773038" cy="369332"/>
          </a:xfrm>
          <a:prstGeom prst="rect">
            <a:avLst/>
          </a:prstGeom>
          <a:noFill/>
        </p:spPr>
        <p:txBody>
          <a:bodyPr wrap="none" rtlCol="0">
            <a:spAutoFit/>
          </a:bodyPr>
          <a:lstStyle/>
          <a:p>
            <a:r>
              <a:rPr lang="en-US" dirty="0"/>
              <a:t>https://</a:t>
            </a:r>
            <a:r>
              <a:rPr lang="en-US" dirty="0" err="1"/>
              <a:t>en.wikipedia.org</a:t>
            </a:r>
            <a:r>
              <a:rPr lang="en-US" dirty="0"/>
              <a:t>/wiki/Metcalfe%27s_law</a:t>
            </a:r>
          </a:p>
        </p:txBody>
      </p:sp>
      <p:sp>
        <p:nvSpPr>
          <p:cNvPr id="16" name="TextBox 15">
            <a:extLst>
              <a:ext uri="{FF2B5EF4-FFF2-40B4-BE49-F238E27FC236}">
                <a16:creationId xmlns:a16="http://schemas.microsoft.com/office/drawing/2014/main" id="{12E6B4C8-45E0-E948-BB22-A7D251C7E6BC}"/>
              </a:ext>
            </a:extLst>
          </p:cNvPr>
          <p:cNvSpPr txBox="1"/>
          <p:nvPr/>
        </p:nvSpPr>
        <p:spPr>
          <a:xfrm>
            <a:off x="8939173" y="3423011"/>
            <a:ext cx="3080816" cy="1015663"/>
          </a:xfrm>
          <a:prstGeom prst="rect">
            <a:avLst/>
          </a:prstGeom>
          <a:noFill/>
        </p:spPr>
        <p:txBody>
          <a:bodyPr wrap="square" rtlCol="0">
            <a:spAutoFit/>
          </a:bodyPr>
          <a:lstStyle/>
          <a:p>
            <a:r>
              <a:rPr lang="en-US" sz="2000" i="1" dirty="0"/>
              <a:t>The </a:t>
            </a:r>
            <a:r>
              <a:rPr lang="en-US" sz="2000" i="1" dirty="0">
                <a:solidFill>
                  <a:schemeClr val="accent2"/>
                </a:solidFill>
              </a:rPr>
              <a:t>more</a:t>
            </a:r>
            <a:r>
              <a:rPr lang="en-US" sz="2000" i="1" dirty="0"/>
              <a:t> everyone uses a standard, the </a:t>
            </a:r>
            <a:r>
              <a:rPr lang="en-US" sz="2000" i="1" dirty="0">
                <a:solidFill>
                  <a:schemeClr val="accent2"/>
                </a:solidFill>
              </a:rPr>
              <a:t>more</a:t>
            </a:r>
            <a:r>
              <a:rPr lang="en-US" sz="2000" i="1" dirty="0"/>
              <a:t> valuable it becomes.</a:t>
            </a:r>
            <a:endParaRPr lang="en-US" sz="2000" dirty="0"/>
          </a:p>
        </p:txBody>
      </p:sp>
    </p:spTree>
    <p:extLst>
      <p:ext uri="{BB962C8B-B14F-4D97-AF65-F5344CB8AC3E}">
        <p14:creationId xmlns:p14="http://schemas.microsoft.com/office/powerpoint/2010/main" val="2462983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CA3C-E002-AC42-9E92-D76A1BC2BCBB}"/>
              </a:ext>
            </a:extLst>
          </p:cNvPr>
          <p:cNvSpPr>
            <a:spLocks noGrp="1"/>
          </p:cNvSpPr>
          <p:nvPr>
            <p:ph type="title"/>
          </p:nvPr>
        </p:nvSpPr>
        <p:spPr/>
        <p:txBody>
          <a:bodyPr>
            <a:normAutofit fontScale="90000"/>
          </a:bodyPr>
          <a:lstStyle/>
          <a:p>
            <a:r>
              <a:rPr lang="en-US" dirty="0"/>
              <a:t>Query Response vs. Time of Day</a:t>
            </a:r>
          </a:p>
        </p:txBody>
      </p:sp>
      <p:sp>
        <p:nvSpPr>
          <p:cNvPr id="3" name="Content Placeholder 2">
            <a:extLst>
              <a:ext uri="{FF2B5EF4-FFF2-40B4-BE49-F238E27FC236}">
                <a16:creationId xmlns:a16="http://schemas.microsoft.com/office/drawing/2014/main" id="{CB21914C-2834-FD48-BDE0-226E9ACCB31D}"/>
              </a:ext>
            </a:extLst>
          </p:cNvPr>
          <p:cNvSpPr>
            <a:spLocks noGrp="1"/>
          </p:cNvSpPr>
          <p:nvPr>
            <p:ph idx="1"/>
          </p:nvPr>
        </p:nvSpPr>
        <p:spPr>
          <a:xfrm>
            <a:off x="563512" y="5744114"/>
            <a:ext cx="8372144" cy="692494"/>
          </a:xfrm>
        </p:spPr>
        <p:txBody>
          <a:bodyPr>
            <a:normAutofit fontScale="70000" lnSpcReduction="20000"/>
          </a:bodyPr>
          <a:lstStyle/>
          <a:p>
            <a:r>
              <a:rPr lang="en-US" dirty="0"/>
              <a:t>Many users fighting for a shared resource with limited capability</a:t>
            </a:r>
          </a:p>
          <a:p>
            <a:r>
              <a:rPr lang="en-US" dirty="0"/>
              <a:t>The more you use it the lower the value to others</a:t>
            </a:r>
          </a:p>
        </p:txBody>
      </p:sp>
      <p:sp>
        <p:nvSpPr>
          <p:cNvPr id="4" name="Slide Number Placeholder 3">
            <a:extLst>
              <a:ext uri="{FF2B5EF4-FFF2-40B4-BE49-F238E27FC236}">
                <a16:creationId xmlns:a16="http://schemas.microsoft.com/office/drawing/2014/main" id="{F7EDE6E4-3662-F745-A41E-5FFD48238100}"/>
              </a:ext>
            </a:extLst>
          </p:cNvPr>
          <p:cNvSpPr>
            <a:spLocks noGrp="1"/>
          </p:cNvSpPr>
          <p:nvPr>
            <p:ph type="sldNum" sz="quarter" idx="12"/>
          </p:nvPr>
        </p:nvSpPr>
        <p:spPr/>
        <p:txBody>
          <a:bodyPr/>
          <a:lstStyle/>
          <a:p>
            <a:fld id="{7269E411-7D29-FF41-8363-58C7F0B695CE}" type="slidenum">
              <a:rPr lang="en-US" smtClean="0"/>
              <a:t>31</a:t>
            </a:fld>
            <a:endParaRPr lang="en-US"/>
          </a:p>
        </p:txBody>
      </p:sp>
      <p:cxnSp>
        <p:nvCxnSpPr>
          <p:cNvPr id="6" name="Straight Arrow Connector 5">
            <a:extLst>
              <a:ext uri="{FF2B5EF4-FFF2-40B4-BE49-F238E27FC236}">
                <a16:creationId xmlns:a16="http://schemas.microsoft.com/office/drawing/2014/main" id="{81C16709-4591-184A-8719-5C6BF8D2DA8D}"/>
              </a:ext>
            </a:extLst>
          </p:cNvPr>
          <p:cNvCxnSpPr>
            <a:cxnSpLocks/>
          </p:cNvCxnSpPr>
          <p:nvPr/>
        </p:nvCxnSpPr>
        <p:spPr>
          <a:xfrm flipV="1">
            <a:off x="2238228" y="1631597"/>
            <a:ext cx="0" cy="27798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762DB32-0476-7B43-96E0-38DA48076D27}"/>
              </a:ext>
            </a:extLst>
          </p:cNvPr>
          <p:cNvCxnSpPr>
            <a:cxnSpLocks/>
          </p:cNvCxnSpPr>
          <p:nvPr/>
        </p:nvCxnSpPr>
        <p:spPr>
          <a:xfrm>
            <a:off x="2238228" y="4434801"/>
            <a:ext cx="7908402" cy="472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56DFF63-95AD-E44A-944F-9D8F638E4B34}"/>
              </a:ext>
            </a:extLst>
          </p:cNvPr>
          <p:cNvSpPr txBox="1"/>
          <p:nvPr/>
        </p:nvSpPr>
        <p:spPr>
          <a:xfrm>
            <a:off x="397565" y="1694383"/>
            <a:ext cx="1081515" cy="1754326"/>
          </a:xfrm>
          <a:prstGeom prst="rect">
            <a:avLst/>
          </a:prstGeom>
          <a:noFill/>
        </p:spPr>
        <p:txBody>
          <a:bodyPr wrap="none" rtlCol="0">
            <a:spAutoFit/>
          </a:bodyPr>
          <a:lstStyle/>
          <a:p>
            <a:r>
              <a:rPr lang="en-US" dirty="0"/>
              <a:t>Average</a:t>
            </a:r>
          </a:p>
          <a:p>
            <a:r>
              <a:rPr lang="en-US" dirty="0"/>
              <a:t>Query</a:t>
            </a:r>
            <a:br>
              <a:rPr lang="en-US" dirty="0"/>
            </a:br>
            <a:r>
              <a:rPr lang="en-US" dirty="0"/>
              <a:t>Response</a:t>
            </a:r>
            <a:br>
              <a:rPr lang="en-US" dirty="0"/>
            </a:br>
            <a:r>
              <a:rPr lang="en-US" dirty="0"/>
              <a:t>Time in</a:t>
            </a:r>
          </a:p>
          <a:p>
            <a:r>
              <a:rPr lang="en-US" dirty="0"/>
              <a:t>Seconds</a:t>
            </a:r>
          </a:p>
          <a:p>
            <a:r>
              <a:rPr lang="en-US" dirty="0"/>
              <a:t>(M-F)</a:t>
            </a:r>
          </a:p>
        </p:txBody>
      </p:sp>
      <p:sp>
        <p:nvSpPr>
          <p:cNvPr id="12" name="TextBox 11">
            <a:extLst>
              <a:ext uri="{FF2B5EF4-FFF2-40B4-BE49-F238E27FC236}">
                <a16:creationId xmlns:a16="http://schemas.microsoft.com/office/drawing/2014/main" id="{D95498EA-A718-154F-950F-3CFE428A30DE}"/>
              </a:ext>
            </a:extLst>
          </p:cNvPr>
          <p:cNvSpPr txBox="1"/>
          <p:nvPr/>
        </p:nvSpPr>
        <p:spPr>
          <a:xfrm>
            <a:off x="10554707" y="4308106"/>
            <a:ext cx="1300869" cy="369332"/>
          </a:xfrm>
          <a:prstGeom prst="rect">
            <a:avLst/>
          </a:prstGeom>
          <a:noFill/>
        </p:spPr>
        <p:txBody>
          <a:bodyPr wrap="none" rtlCol="0">
            <a:spAutoFit/>
          </a:bodyPr>
          <a:lstStyle/>
          <a:p>
            <a:r>
              <a:rPr lang="en-US" dirty="0"/>
              <a:t>Time of Day</a:t>
            </a:r>
          </a:p>
        </p:txBody>
      </p:sp>
      <p:sp>
        <p:nvSpPr>
          <p:cNvPr id="13" name="Freeform 12">
            <a:extLst>
              <a:ext uri="{FF2B5EF4-FFF2-40B4-BE49-F238E27FC236}">
                <a16:creationId xmlns:a16="http://schemas.microsoft.com/office/drawing/2014/main" id="{B53B8E00-4F84-DB4D-BF15-9D47DC0BA469}"/>
              </a:ext>
            </a:extLst>
          </p:cNvPr>
          <p:cNvSpPr/>
          <p:nvPr/>
        </p:nvSpPr>
        <p:spPr>
          <a:xfrm>
            <a:off x="2238228" y="1969559"/>
            <a:ext cx="7974956" cy="2226832"/>
          </a:xfrm>
          <a:custGeom>
            <a:avLst/>
            <a:gdLst>
              <a:gd name="connsiteX0" fmla="*/ 0 w 7650866"/>
              <a:gd name="connsiteY0" fmla="*/ 2007163 h 2470039"/>
              <a:gd name="connsiteX1" fmla="*/ 1157468 w 7650866"/>
              <a:gd name="connsiteY1" fmla="*/ 2007163 h 2470039"/>
              <a:gd name="connsiteX2" fmla="*/ 1805650 w 7650866"/>
              <a:gd name="connsiteY2" fmla="*/ 803396 h 2470039"/>
              <a:gd name="connsiteX3" fmla="*/ 2384385 w 7650866"/>
              <a:gd name="connsiteY3" fmla="*/ 178363 h 2470039"/>
              <a:gd name="connsiteX4" fmla="*/ 2974693 w 7650866"/>
              <a:gd name="connsiteY4" fmla="*/ 236237 h 2470039"/>
              <a:gd name="connsiteX5" fmla="*/ 3310359 w 7650866"/>
              <a:gd name="connsiteY5" fmla="*/ 745523 h 2470039"/>
              <a:gd name="connsiteX6" fmla="*/ 3993266 w 7650866"/>
              <a:gd name="connsiteY6" fmla="*/ 143639 h 2470039"/>
              <a:gd name="connsiteX7" fmla="*/ 4676172 w 7650866"/>
              <a:gd name="connsiteY7" fmla="*/ 132065 h 2470039"/>
              <a:gd name="connsiteX8" fmla="*/ 5324354 w 7650866"/>
              <a:gd name="connsiteY8" fmla="*/ 1625199 h 2470039"/>
              <a:gd name="connsiteX9" fmla="*/ 5486400 w 7650866"/>
              <a:gd name="connsiteY9" fmla="*/ 2365979 h 2470039"/>
              <a:gd name="connsiteX10" fmla="*/ 7650866 w 7650866"/>
              <a:gd name="connsiteY10" fmla="*/ 2447001 h 2470039"/>
              <a:gd name="connsiteX0" fmla="*/ 0 w 8032830"/>
              <a:gd name="connsiteY0" fmla="*/ 2273380 h 2470039"/>
              <a:gd name="connsiteX1" fmla="*/ 1539432 w 8032830"/>
              <a:gd name="connsiteY1" fmla="*/ 2007163 h 2470039"/>
              <a:gd name="connsiteX2" fmla="*/ 2187614 w 8032830"/>
              <a:gd name="connsiteY2" fmla="*/ 803396 h 2470039"/>
              <a:gd name="connsiteX3" fmla="*/ 2766349 w 8032830"/>
              <a:gd name="connsiteY3" fmla="*/ 178363 h 2470039"/>
              <a:gd name="connsiteX4" fmla="*/ 3356657 w 8032830"/>
              <a:gd name="connsiteY4" fmla="*/ 236237 h 2470039"/>
              <a:gd name="connsiteX5" fmla="*/ 3692323 w 8032830"/>
              <a:gd name="connsiteY5" fmla="*/ 745523 h 2470039"/>
              <a:gd name="connsiteX6" fmla="*/ 4375230 w 8032830"/>
              <a:gd name="connsiteY6" fmla="*/ 143639 h 2470039"/>
              <a:gd name="connsiteX7" fmla="*/ 5058136 w 8032830"/>
              <a:gd name="connsiteY7" fmla="*/ 132065 h 2470039"/>
              <a:gd name="connsiteX8" fmla="*/ 5706318 w 8032830"/>
              <a:gd name="connsiteY8" fmla="*/ 1625199 h 2470039"/>
              <a:gd name="connsiteX9" fmla="*/ 5868364 w 8032830"/>
              <a:gd name="connsiteY9" fmla="*/ 2365979 h 2470039"/>
              <a:gd name="connsiteX10" fmla="*/ 8032830 w 8032830"/>
              <a:gd name="connsiteY10" fmla="*/ 2447001 h 2470039"/>
              <a:gd name="connsiteX0" fmla="*/ 0 w 8032830"/>
              <a:gd name="connsiteY0" fmla="*/ 2273380 h 2470039"/>
              <a:gd name="connsiteX1" fmla="*/ 1539432 w 8032830"/>
              <a:gd name="connsiteY1" fmla="*/ 2007163 h 2470039"/>
              <a:gd name="connsiteX2" fmla="*/ 2187614 w 8032830"/>
              <a:gd name="connsiteY2" fmla="*/ 803396 h 2470039"/>
              <a:gd name="connsiteX3" fmla="*/ 2766349 w 8032830"/>
              <a:gd name="connsiteY3" fmla="*/ 178363 h 2470039"/>
              <a:gd name="connsiteX4" fmla="*/ 3356657 w 8032830"/>
              <a:gd name="connsiteY4" fmla="*/ 236237 h 2470039"/>
              <a:gd name="connsiteX5" fmla="*/ 3692323 w 8032830"/>
              <a:gd name="connsiteY5" fmla="*/ 745523 h 2470039"/>
              <a:gd name="connsiteX6" fmla="*/ 4375230 w 8032830"/>
              <a:gd name="connsiteY6" fmla="*/ 143639 h 2470039"/>
              <a:gd name="connsiteX7" fmla="*/ 5058136 w 8032830"/>
              <a:gd name="connsiteY7" fmla="*/ 132065 h 2470039"/>
              <a:gd name="connsiteX8" fmla="*/ 5706318 w 8032830"/>
              <a:gd name="connsiteY8" fmla="*/ 1625199 h 2470039"/>
              <a:gd name="connsiteX9" fmla="*/ 5868364 w 8032830"/>
              <a:gd name="connsiteY9" fmla="*/ 2365979 h 2470039"/>
              <a:gd name="connsiteX10" fmla="*/ 8032830 w 8032830"/>
              <a:gd name="connsiteY10" fmla="*/ 2447001 h 2470039"/>
              <a:gd name="connsiteX0" fmla="*/ 0 w 8032830"/>
              <a:gd name="connsiteY0" fmla="*/ 2258203 h 2454862"/>
              <a:gd name="connsiteX1" fmla="*/ 1539432 w 8032830"/>
              <a:gd name="connsiteY1" fmla="*/ 1991986 h 2454862"/>
              <a:gd name="connsiteX2" fmla="*/ 2187614 w 8032830"/>
              <a:gd name="connsiteY2" fmla="*/ 788219 h 2454862"/>
              <a:gd name="connsiteX3" fmla="*/ 2766349 w 8032830"/>
              <a:gd name="connsiteY3" fmla="*/ 163186 h 2454862"/>
              <a:gd name="connsiteX4" fmla="*/ 3356657 w 8032830"/>
              <a:gd name="connsiteY4" fmla="*/ 221060 h 2454862"/>
              <a:gd name="connsiteX5" fmla="*/ 3657599 w 8032830"/>
              <a:gd name="connsiteY5" fmla="*/ 383105 h 2454862"/>
              <a:gd name="connsiteX6" fmla="*/ 4375230 w 8032830"/>
              <a:gd name="connsiteY6" fmla="*/ 128462 h 2454862"/>
              <a:gd name="connsiteX7" fmla="*/ 5058136 w 8032830"/>
              <a:gd name="connsiteY7" fmla="*/ 116888 h 2454862"/>
              <a:gd name="connsiteX8" fmla="*/ 5706318 w 8032830"/>
              <a:gd name="connsiteY8" fmla="*/ 1610022 h 2454862"/>
              <a:gd name="connsiteX9" fmla="*/ 5868364 w 8032830"/>
              <a:gd name="connsiteY9" fmla="*/ 2350802 h 2454862"/>
              <a:gd name="connsiteX10" fmla="*/ 8032830 w 8032830"/>
              <a:gd name="connsiteY10" fmla="*/ 2431824 h 2454862"/>
              <a:gd name="connsiteX0" fmla="*/ 0 w 8032830"/>
              <a:gd name="connsiteY0" fmla="*/ 2258203 h 2454862"/>
              <a:gd name="connsiteX1" fmla="*/ 1539432 w 8032830"/>
              <a:gd name="connsiteY1" fmla="*/ 1991986 h 2454862"/>
              <a:gd name="connsiteX2" fmla="*/ 2187614 w 8032830"/>
              <a:gd name="connsiteY2" fmla="*/ 788219 h 2454862"/>
              <a:gd name="connsiteX3" fmla="*/ 2766349 w 8032830"/>
              <a:gd name="connsiteY3" fmla="*/ 163186 h 2454862"/>
              <a:gd name="connsiteX4" fmla="*/ 3391381 w 8032830"/>
              <a:gd name="connsiteY4" fmla="*/ 128462 h 2454862"/>
              <a:gd name="connsiteX5" fmla="*/ 3657599 w 8032830"/>
              <a:gd name="connsiteY5" fmla="*/ 383105 h 2454862"/>
              <a:gd name="connsiteX6" fmla="*/ 4375230 w 8032830"/>
              <a:gd name="connsiteY6" fmla="*/ 128462 h 2454862"/>
              <a:gd name="connsiteX7" fmla="*/ 5058136 w 8032830"/>
              <a:gd name="connsiteY7" fmla="*/ 116888 h 2454862"/>
              <a:gd name="connsiteX8" fmla="*/ 5706318 w 8032830"/>
              <a:gd name="connsiteY8" fmla="*/ 1610022 h 2454862"/>
              <a:gd name="connsiteX9" fmla="*/ 5868364 w 8032830"/>
              <a:gd name="connsiteY9" fmla="*/ 2350802 h 2454862"/>
              <a:gd name="connsiteX10" fmla="*/ 8032830 w 8032830"/>
              <a:gd name="connsiteY10" fmla="*/ 2431824 h 2454862"/>
              <a:gd name="connsiteX0" fmla="*/ 0 w 8032830"/>
              <a:gd name="connsiteY0" fmla="*/ 2276322 h 2472981"/>
              <a:gd name="connsiteX1" fmla="*/ 1539432 w 8032830"/>
              <a:gd name="connsiteY1" fmla="*/ 2010105 h 2472981"/>
              <a:gd name="connsiteX2" fmla="*/ 2187614 w 8032830"/>
              <a:gd name="connsiteY2" fmla="*/ 806338 h 2472981"/>
              <a:gd name="connsiteX3" fmla="*/ 2766349 w 8032830"/>
              <a:gd name="connsiteY3" fmla="*/ 181305 h 2472981"/>
              <a:gd name="connsiteX4" fmla="*/ 3391381 w 8032830"/>
              <a:gd name="connsiteY4" fmla="*/ 146581 h 2472981"/>
              <a:gd name="connsiteX5" fmla="*/ 3657599 w 8032830"/>
              <a:gd name="connsiteY5" fmla="*/ 401224 h 2472981"/>
              <a:gd name="connsiteX6" fmla="*/ 4155311 w 8032830"/>
              <a:gd name="connsiteY6" fmla="*/ 100282 h 2472981"/>
              <a:gd name="connsiteX7" fmla="*/ 5058136 w 8032830"/>
              <a:gd name="connsiteY7" fmla="*/ 135007 h 2472981"/>
              <a:gd name="connsiteX8" fmla="*/ 5706318 w 8032830"/>
              <a:gd name="connsiteY8" fmla="*/ 1628141 h 2472981"/>
              <a:gd name="connsiteX9" fmla="*/ 5868364 w 8032830"/>
              <a:gd name="connsiteY9" fmla="*/ 2368921 h 2472981"/>
              <a:gd name="connsiteX10" fmla="*/ 8032830 w 8032830"/>
              <a:gd name="connsiteY10" fmla="*/ 2449943 h 2472981"/>
              <a:gd name="connsiteX0" fmla="*/ 0 w 8032830"/>
              <a:gd name="connsiteY0" fmla="*/ 2276322 h 2465809"/>
              <a:gd name="connsiteX1" fmla="*/ 1539432 w 8032830"/>
              <a:gd name="connsiteY1" fmla="*/ 2010105 h 2465809"/>
              <a:gd name="connsiteX2" fmla="*/ 2187614 w 8032830"/>
              <a:gd name="connsiteY2" fmla="*/ 806338 h 2465809"/>
              <a:gd name="connsiteX3" fmla="*/ 2766349 w 8032830"/>
              <a:gd name="connsiteY3" fmla="*/ 181305 h 2465809"/>
              <a:gd name="connsiteX4" fmla="*/ 3391381 w 8032830"/>
              <a:gd name="connsiteY4" fmla="*/ 146581 h 2465809"/>
              <a:gd name="connsiteX5" fmla="*/ 3657599 w 8032830"/>
              <a:gd name="connsiteY5" fmla="*/ 401224 h 2465809"/>
              <a:gd name="connsiteX6" fmla="*/ 4155311 w 8032830"/>
              <a:gd name="connsiteY6" fmla="*/ 100282 h 2465809"/>
              <a:gd name="connsiteX7" fmla="*/ 5058136 w 8032830"/>
              <a:gd name="connsiteY7" fmla="*/ 135007 h 2465809"/>
              <a:gd name="connsiteX8" fmla="*/ 5706318 w 8032830"/>
              <a:gd name="connsiteY8" fmla="*/ 1628141 h 2465809"/>
              <a:gd name="connsiteX9" fmla="*/ 6180880 w 8032830"/>
              <a:gd name="connsiteY9" fmla="*/ 2345771 h 2465809"/>
              <a:gd name="connsiteX10" fmla="*/ 8032830 w 8032830"/>
              <a:gd name="connsiteY10" fmla="*/ 2449943 h 2465809"/>
              <a:gd name="connsiteX0" fmla="*/ 0 w 8032830"/>
              <a:gd name="connsiteY0" fmla="*/ 2276322 h 2453206"/>
              <a:gd name="connsiteX1" fmla="*/ 1539432 w 8032830"/>
              <a:gd name="connsiteY1" fmla="*/ 2010105 h 2453206"/>
              <a:gd name="connsiteX2" fmla="*/ 2187614 w 8032830"/>
              <a:gd name="connsiteY2" fmla="*/ 806338 h 2453206"/>
              <a:gd name="connsiteX3" fmla="*/ 2766349 w 8032830"/>
              <a:gd name="connsiteY3" fmla="*/ 181305 h 2453206"/>
              <a:gd name="connsiteX4" fmla="*/ 3391381 w 8032830"/>
              <a:gd name="connsiteY4" fmla="*/ 146581 h 2453206"/>
              <a:gd name="connsiteX5" fmla="*/ 3657599 w 8032830"/>
              <a:gd name="connsiteY5" fmla="*/ 401224 h 2453206"/>
              <a:gd name="connsiteX6" fmla="*/ 4155311 w 8032830"/>
              <a:gd name="connsiteY6" fmla="*/ 100282 h 2453206"/>
              <a:gd name="connsiteX7" fmla="*/ 5058136 w 8032830"/>
              <a:gd name="connsiteY7" fmla="*/ 135007 h 2453206"/>
              <a:gd name="connsiteX8" fmla="*/ 5706318 w 8032830"/>
              <a:gd name="connsiteY8" fmla="*/ 1628141 h 2453206"/>
              <a:gd name="connsiteX9" fmla="*/ 6169305 w 8032830"/>
              <a:gd name="connsiteY9" fmla="*/ 2183725 h 2453206"/>
              <a:gd name="connsiteX10" fmla="*/ 8032830 w 8032830"/>
              <a:gd name="connsiteY10" fmla="*/ 2449943 h 2453206"/>
              <a:gd name="connsiteX0" fmla="*/ 0 w 7974956"/>
              <a:gd name="connsiteY0" fmla="*/ 2276322 h 2303764"/>
              <a:gd name="connsiteX1" fmla="*/ 1539432 w 7974956"/>
              <a:gd name="connsiteY1" fmla="*/ 2010105 h 2303764"/>
              <a:gd name="connsiteX2" fmla="*/ 2187614 w 7974956"/>
              <a:gd name="connsiteY2" fmla="*/ 806338 h 2303764"/>
              <a:gd name="connsiteX3" fmla="*/ 2766349 w 7974956"/>
              <a:gd name="connsiteY3" fmla="*/ 181305 h 2303764"/>
              <a:gd name="connsiteX4" fmla="*/ 3391381 w 7974956"/>
              <a:gd name="connsiteY4" fmla="*/ 146581 h 2303764"/>
              <a:gd name="connsiteX5" fmla="*/ 3657599 w 7974956"/>
              <a:gd name="connsiteY5" fmla="*/ 401224 h 2303764"/>
              <a:gd name="connsiteX6" fmla="*/ 4155311 w 7974956"/>
              <a:gd name="connsiteY6" fmla="*/ 100282 h 2303764"/>
              <a:gd name="connsiteX7" fmla="*/ 5058136 w 7974956"/>
              <a:gd name="connsiteY7" fmla="*/ 135007 h 2303764"/>
              <a:gd name="connsiteX8" fmla="*/ 5706318 w 7974956"/>
              <a:gd name="connsiteY8" fmla="*/ 1628141 h 2303764"/>
              <a:gd name="connsiteX9" fmla="*/ 6169305 w 7974956"/>
              <a:gd name="connsiteY9" fmla="*/ 2183725 h 2303764"/>
              <a:gd name="connsiteX10" fmla="*/ 7974956 w 7974956"/>
              <a:gd name="connsiteY10" fmla="*/ 2287898 h 2303764"/>
              <a:gd name="connsiteX0" fmla="*/ 0 w 7974956"/>
              <a:gd name="connsiteY0" fmla="*/ 2272493 h 2299935"/>
              <a:gd name="connsiteX1" fmla="*/ 1539432 w 7974956"/>
              <a:gd name="connsiteY1" fmla="*/ 2006276 h 2299935"/>
              <a:gd name="connsiteX2" fmla="*/ 2187614 w 7974956"/>
              <a:gd name="connsiteY2" fmla="*/ 802509 h 2299935"/>
              <a:gd name="connsiteX3" fmla="*/ 2766349 w 7974956"/>
              <a:gd name="connsiteY3" fmla="*/ 177476 h 2299935"/>
              <a:gd name="connsiteX4" fmla="*/ 3391381 w 7974956"/>
              <a:gd name="connsiteY4" fmla="*/ 142752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72493 h 2299935"/>
              <a:gd name="connsiteX1" fmla="*/ 1539432 w 7974956"/>
              <a:gd name="connsiteY1" fmla="*/ 2006276 h 2299935"/>
              <a:gd name="connsiteX2" fmla="*/ 2187614 w 7974956"/>
              <a:gd name="connsiteY2" fmla="*/ 802509 h 2299935"/>
              <a:gd name="connsiteX3" fmla="*/ 2615878 w 7974956"/>
              <a:gd name="connsiteY3" fmla="*/ 84879 h 2299935"/>
              <a:gd name="connsiteX4" fmla="*/ 3391381 w 7974956"/>
              <a:gd name="connsiteY4" fmla="*/ 142752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72493 h 2299935"/>
              <a:gd name="connsiteX1" fmla="*/ 1539432 w 7974956"/>
              <a:gd name="connsiteY1" fmla="*/ 2006276 h 2299935"/>
              <a:gd name="connsiteX2" fmla="*/ 2187614 w 7974956"/>
              <a:gd name="connsiteY2" fmla="*/ 802509 h 2299935"/>
              <a:gd name="connsiteX3" fmla="*/ 2615878 w 7974956"/>
              <a:gd name="connsiteY3" fmla="*/ 84879 h 2299935"/>
              <a:gd name="connsiteX4" fmla="*/ 3391381 w 7974956"/>
              <a:gd name="connsiteY4" fmla="*/ 177476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155311 w 7974956"/>
              <a:gd name="connsiteY6" fmla="*/ 46523 h 2250005"/>
              <a:gd name="connsiteX7" fmla="*/ 5081286 w 7974956"/>
              <a:gd name="connsiteY7" fmla="*/ 324317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317356 w 7974956"/>
              <a:gd name="connsiteY6" fmla="*/ 92821 h 2250005"/>
              <a:gd name="connsiteX7" fmla="*/ 5081286 w 7974956"/>
              <a:gd name="connsiteY7" fmla="*/ 324317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317356 w 7974956"/>
              <a:gd name="connsiteY6" fmla="*/ 92821 h 2250005"/>
              <a:gd name="connsiteX7" fmla="*/ 5139159 w 7974956"/>
              <a:gd name="connsiteY7" fmla="*/ 359041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3366 h 2250808"/>
              <a:gd name="connsiteX1" fmla="*/ 1539432 w 7974956"/>
              <a:gd name="connsiteY1" fmla="*/ 1957149 h 2250808"/>
              <a:gd name="connsiteX2" fmla="*/ 2118166 w 7974956"/>
              <a:gd name="connsiteY2" fmla="*/ 764957 h 2250808"/>
              <a:gd name="connsiteX3" fmla="*/ 2615878 w 7974956"/>
              <a:gd name="connsiteY3" fmla="*/ 35752 h 2250808"/>
              <a:gd name="connsiteX4" fmla="*/ 3391381 w 7974956"/>
              <a:gd name="connsiteY4" fmla="*/ 128349 h 2250808"/>
              <a:gd name="connsiteX5" fmla="*/ 3692323 w 7974956"/>
              <a:gd name="connsiteY5" fmla="*/ 267245 h 2250808"/>
              <a:gd name="connsiteX6" fmla="*/ 4317356 w 7974956"/>
              <a:gd name="connsiteY6" fmla="*/ 93624 h 2250808"/>
              <a:gd name="connsiteX7" fmla="*/ 5139159 w 7974956"/>
              <a:gd name="connsiteY7" fmla="*/ 359844 h 2250808"/>
              <a:gd name="connsiteX8" fmla="*/ 5706318 w 7974956"/>
              <a:gd name="connsiteY8" fmla="*/ 1575185 h 2250808"/>
              <a:gd name="connsiteX9" fmla="*/ 6169305 w 7974956"/>
              <a:gd name="connsiteY9" fmla="*/ 2130769 h 2250808"/>
              <a:gd name="connsiteX10" fmla="*/ 7974956 w 7974956"/>
              <a:gd name="connsiteY10" fmla="*/ 2234942 h 2250808"/>
              <a:gd name="connsiteX0" fmla="*/ 0 w 7974956"/>
              <a:gd name="connsiteY0" fmla="*/ 2203364 h 2230806"/>
              <a:gd name="connsiteX1" fmla="*/ 1539432 w 7974956"/>
              <a:gd name="connsiteY1" fmla="*/ 1937147 h 2230806"/>
              <a:gd name="connsiteX2" fmla="*/ 2118166 w 7974956"/>
              <a:gd name="connsiteY2" fmla="*/ 744955 h 2230806"/>
              <a:gd name="connsiteX3" fmla="*/ 2546430 w 7974956"/>
              <a:gd name="connsiteY3" fmla="*/ 38900 h 2230806"/>
              <a:gd name="connsiteX4" fmla="*/ 3391381 w 7974956"/>
              <a:gd name="connsiteY4" fmla="*/ 108347 h 2230806"/>
              <a:gd name="connsiteX5" fmla="*/ 3692323 w 7974956"/>
              <a:gd name="connsiteY5" fmla="*/ 247243 h 2230806"/>
              <a:gd name="connsiteX6" fmla="*/ 4317356 w 7974956"/>
              <a:gd name="connsiteY6" fmla="*/ 73622 h 2230806"/>
              <a:gd name="connsiteX7" fmla="*/ 5139159 w 7974956"/>
              <a:gd name="connsiteY7" fmla="*/ 339842 h 2230806"/>
              <a:gd name="connsiteX8" fmla="*/ 5706318 w 7974956"/>
              <a:gd name="connsiteY8" fmla="*/ 1555183 h 2230806"/>
              <a:gd name="connsiteX9" fmla="*/ 6169305 w 7974956"/>
              <a:gd name="connsiteY9" fmla="*/ 2110767 h 2230806"/>
              <a:gd name="connsiteX10" fmla="*/ 7974956 w 7974956"/>
              <a:gd name="connsiteY10" fmla="*/ 2214940 h 2230806"/>
              <a:gd name="connsiteX0" fmla="*/ 0 w 7974956"/>
              <a:gd name="connsiteY0" fmla="*/ 2179568 h 2207010"/>
              <a:gd name="connsiteX1" fmla="*/ 1539432 w 7974956"/>
              <a:gd name="connsiteY1" fmla="*/ 1913351 h 2207010"/>
              <a:gd name="connsiteX2" fmla="*/ 2118166 w 7974956"/>
              <a:gd name="connsiteY2" fmla="*/ 721159 h 2207010"/>
              <a:gd name="connsiteX3" fmla="*/ 2546430 w 7974956"/>
              <a:gd name="connsiteY3" fmla="*/ 15104 h 2207010"/>
              <a:gd name="connsiteX4" fmla="*/ 3692323 w 7974956"/>
              <a:gd name="connsiteY4" fmla="*/ 223447 h 2207010"/>
              <a:gd name="connsiteX5" fmla="*/ 4317356 w 7974956"/>
              <a:gd name="connsiteY5" fmla="*/ 49826 h 2207010"/>
              <a:gd name="connsiteX6" fmla="*/ 5139159 w 7974956"/>
              <a:gd name="connsiteY6" fmla="*/ 316046 h 2207010"/>
              <a:gd name="connsiteX7" fmla="*/ 5706318 w 7974956"/>
              <a:gd name="connsiteY7" fmla="*/ 1531387 h 2207010"/>
              <a:gd name="connsiteX8" fmla="*/ 6169305 w 7974956"/>
              <a:gd name="connsiteY8" fmla="*/ 2086971 h 2207010"/>
              <a:gd name="connsiteX9" fmla="*/ 7974956 w 7974956"/>
              <a:gd name="connsiteY9" fmla="*/ 2191144 h 2207010"/>
              <a:gd name="connsiteX0" fmla="*/ 0 w 7974956"/>
              <a:gd name="connsiteY0" fmla="*/ 2179250 h 2206692"/>
              <a:gd name="connsiteX1" fmla="*/ 1539432 w 7974956"/>
              <a:gd name="connsiteY1" fmla="*/ 1913033 h 2206692"/>
              <a:gd name="connsiteX2" fmla="*/ 2118166 w 7974956"/>
              <a:gd name="connsiteY2" fmla="*/ 720841 h 2206692"/>
              <a:gd name="connsiteX3" fmla="*/ 2546430 w 7974956"/>
              <a:gd name="connsiteY3" fmla="*/ 14786 h 2206692"/>
              <a:gd name="connsiteX4" fmla="*/ 3692323 w 7974956"/>
              <a:gd name="connsiteY4" fmla="*/ 223129 h 2206692"/>
              <a:gd name="connsiteX5" fmla="*/ 4571999 w 7974956"/>
              <a:gd name="connsiteY5" fmla="*/ 3209 h 2206692"/>
              <a:gd name="connsiteX6" fmla="*/ 5139159 w 7974956"/>
              <a:gd name="connsiteY6" fmla="*/ 315728 h 2206692"/>
              <a:gd name="connsiteX7" fmla="*/ 5706318 w 7974956"/>
              <a:gd name="connsiteY7" fmla="*/ 1531069 h 2206692"/>
              <a:gd name="connsiteX8" fmla="*/ 6169305 w 7974956"/>
              <a:gd name="connsiteY8" fmla="*/ 2086653 h 2206692"/>
              <a:gd name="connsiteX9" fmla="*/ 7974956 w 7974956"/>
              <a:gd name="connsiteY9" fmla="*/ 2190826 h 2206692"/>
              <a:gd name="connsiteX0" fmla="*/ 0 w 7974956"/>
              <a:gd name="connsiteY0" fmla="*/ 2179250 h 2206692"/>
              <a:gd name="connsiteX1" fmla="*/ 1539432 w 7974956"/>
              <a:gd name="connsiteY1" fmla="*/ 1913033 h 2206692"/>
              <a:gd name="connsiteX2" fmla="*/ 2118166 w 7974956"/>
              <a:gd name="connsiteY2" fmla="*/ 720841 h 2206692"/>
              <a:gd name="connsiteX3" fmla="*/ 2500131 w 7974956"/>
              <a:gd name="connsiteY3" fmla="*/ 14786 h 2206692"/>
              <a:gd name="connsiteX4" fmla="*/ 3692323 w 7974956"/>
              <a:gd name="connsiteY4" fmla="*/ 223129 h 2206692"/>
              <a:gd name="connsiteX5" fmla="*/ 4571999 w 7974956"/>
              <a:gd name="connsiteY5" fmla="*/ 3209 h 2206692"/>
              <a:gd name="connsiteX6" fmla="*/ 5139159 w 7974956"/>
              <a:gd name="connsiteY6" fmla="*/ 315728 h 2206692"/>
              <a:gd name="connsiteX7" fmla="*/ 5706318 w 7974956"/>
              <a:gd name="connsiteY7" fmla="*/ 1531069 h 2206692"/>
              <a:gd name="connsiteX8" fmla="*/ 6169305 w 7974956"/>
              <a:gd name="connsiteY8" fmla="*/ 2086653 h 2206692"/>
              <a:gd name="connsiteX9" fmla="*/ 7974956 w 7974956"/>
              <a:gd name="connsiteY9" fmla="*/ 2190826 h 2206692"/>
              <a:gd name="connsiteX0" fmla="*/ 0 w 7974956"/>
              <a:gd name="connsiteY0" fmla="*/ 2176405 h 2203847"/>
              <a:gd name="connsiteX1" fmla="*/ 1539432 w 7974956"/>
              <a:gd name="connsiteY1" fmla="*/ 1910188 h 2203847"/>
              <a:gd name="connsiteX2" fmla="*/ 2118166 w 7974956"/>
              <a:gd name="connsiteY2" fmla="*/ 717996 h 2203847"/>
              <a:gd name="connsiteX3" fmla="*/ 2500131 w 7974956"/>
              <a:gd name="connsiteY3" fmla="*/ 11941 h 2203847"/>
              <a:gd name="connsiteX4" fmla="*/ 3588151 w 7974956"/>
              <a:gd name="connsiteY4" fmla="*/ 255008 h 2203847"/>
              <a:gd name="connsiteX5" fmla="*/ 4571999 w 7974956"/>
              <a:gd name="connsiteY5" fmla="*/ 364 h 2203847"/>
              <a:gd name="connsiteX6" fmla="*/ 5139159 w 7974956"/>
              <a:gd name="connsiteY6" fmla="*/ 312883 h 2203847"/>
              <a:gd name="connsiteX7" fmla="*/ 5706318 w 7974956"/>
              <a:gd name="connsiteY7" fmla="*/ 1528224 h 2203847"/>
              <a:gd name="connsiteX8" fmla="*/ 6169305 w 7974956"/>
              <a:gd name="connsiteY8" fmla="*/ 2083808 h 2203847"/>
              <a:gd name="connsiteX9" fmla="*/ 7974956 w 7974956"/>
              <a:gd name="connsiteY9" fmla="*/ 2187981 h 2203847"/>
              <a:gd name="connsiteX0" fmla="*/ 0 w 7974956"/>
              <a:gd name="connsiteY0" fmla="*/ 2176405 h 2226832"/>
              <a:gd name="connsiteX1" fmla="*/ 1539432 w 7974956"/>
              <a:gd name="connsiteY1" fmla="*/ 1910188 h 2226832"/>
              <a:gd name="connsiteX2" fmla="*/ 2118166 w 7974956"/>
              <a:gd name="connsiteY2" fmla="*/ 717996 h 2226832"/>
              <a:gd name="connsiteX3" fmla="*/ 2500131 w 7974956"/>
              <a:gd name="connsiteY3" fmla="*/ 11941 h 2226832"/>
              <a:gd name="connsiteX4" fmla="*/ 3588151 w 7974956"/>
              <a:gd name="connsiteY4" fmla="*/ 255008 h 2226832"/>
              <a:gd name="connsiteX5" fmla="*/ 4571999 w 7974956"/>
              <a:gd name="connsiteY5" fmla="*/ 364 h 2226832"/>
              <a:gd name="connsiteX6" fmla="*/ 5139159 w 7974956"/>
              <a:gd name="connsiteY6" fmla="*/ 312883 h 2226832"/>
              <a:gd name="connsiteX7" fmla="*/ 5706318 w 7974956"/>
              <a:gd name="connsiteY7" fmla="*/ 1528224 h 2226832"/>
              <a:gd name="connsiteX8" fmla="*/ 6227178 w 7974956"/>
              <a:gd name="connsiteY8" fmla="*/ 2141681 h 2226832"/>
              <a:gd name="connsiteX9" fmla="*/ 7974956 w 7974956"/>
              <a:gd name="connsiteY9" fmla="*/ 2187981 h 2226832"/>
              <a:gd name="connsiteX0" fmla="*/ 0 w 7974956"/>
              <a:gd name="connsiteY0" fmla="*/ 2176405 h 2226832"/>
              <a:gd name="connsiteX1" fmla="*/ 1539432 w 7974956"/>
              <a:gd name="connsiteY1" fmla="*/ 1910188 h 2226832"/>
              <a:gd name="connsiteX2" fmla="*/ 2118166 w 7974956"/>
              <a:gd name="connsiteY2" fmla="*/ 717996 h 2226832"/>
              <a:gd name="connsiteX3" fmla="*/ 2500131 w 7974956"/>
              <a:gd name="connsiteY3" fmla="*/ 11941 h 2226832"/>
              <a:gd name="connsiteX4" fmla="*/ 3588151 w 7974956"/>
              <a:gd name="connsiteY4" fmla="*/ 255008 h 2226832"/>
              <a:gd name="connsiteX5" fmla="*/ 4571999 w 7974956"/>
              <a:gd name="connsiteY5" fmla="*/ 364 h 2226832"/>
              <a:gd name="connsiteX6" fmla="*/ 5139159 w 7974956"/>
              <a:gd name="connsiteY6" fmla="*/ 312883 h 2226832"/>
              <a:gd name="connsiteX7" fmla="*/ 5625295 w 7974956"/>
              <a:gd name="connsiteY7" fmla="*/ 1389328 h 2226832"/>
              <a:gd name="connsiteX8" fmla="*/ 6227178 w 7974956"/>
              <a:gd name="connsiteY8" fmla="*/ 2141681 h 2226832"/>
              <a:gd name="connsiteX9" fmla="*/ 7974956 w 7974956"/>
              <a:gd name="connsiteY9" fmla="*/ 2187981 h 222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74956" h="2226832">
                <a:moveTo>
                  <a:pt x="0" y="2176405"/>
                </a:moveTo>
                <a:cubicBezTo>
                  <a:pt x="462988" y="2218845"/>
                  <a:pt x="1186404" y="2153256"/>
                  <a:pt x="1539432" y="1910188"/>
                </a:cubicBezTo>
                <a:cubicBezTo>
                  <a:pt x="1892460" y="1667120"/>
                  <a:pt x="1958050" y="1034371"/>
                  <a:pt x="2118166" y="717996"/>
                </a:cubicBezTo>
                <a:cubicBezTo>
                  <a:pt x="2278283" y="401622"/>
                  <a:pt x="2255134" y="89106"/>
                  <a:pt x="2500131" y="11941"/>
                </a:cubicBezTo>
                <a:cubicBezTo>
                  <a:pt x="2745128" y="-65224"/>
                  <a:pt x="3242840" y="256938"/>
                  <a:pt x="3588151" y="255008"/>
                </a:cubicBezTo>
                <a:cubicBezTo>
                  <a:pt x="3933462" y="253079"/>
                  <a:pt x="4313498" y="-9282"/>
                  <a:pt x="4571999" y="364"/>
                </a:cubicBezTo>
                <a:cubicBezTo>
                  <a:pt x="4830500" y="10010"/>
                  <a:pt x="4963610" y="81389"/>
                  <a:pt x="5139159" y="312883"/>
                </a:cubicBezTo>
                <a:cubicBezTo>
                  <a:pt x="5314708" y="544377"/>
                  <a:pt x="5443959" y="1084528"/>
                  <a:pt x="5625295" y="1389328"/>
                </a:cubicBezTo>
                <a:cubicBezTo>
                  <a:pt x="5806631" y="1694128"/>
                  <a:pt x="5839426" y="2004714"/>
                  <a:pt x="6227178" y="2141681"/>
                </a:cubicBezTo>
                <a:cubicBezTo>
                  <a:pt x="6614930" y="2278648"/>
                  <a:pt x="7086599" y="2215953"/>
                  <a:pt x="7974956" y="2187981"/>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7DCCDA3-3C9C-804C-BB52-2AAC4DB69FD6}"/>
              </a:ext>
            </a:extLst>
          </p:cNvPr>
          <p:cNvSpPr txBox="1"/>
          <p:nvPr/>
        </p:nvSpPr>
        <p:spPr>
          <a:xfrm>
            <a:off x="5493199" y="4558823"/>
            <a:ext cx="699230" cy="369332"/>
          </a:xfrm>
          <a:prstGeom prst="rect">
            <a:avLst/>
          </a:prstGeom>
          <a:noFill/>
        </p:spPr>
        <p:txBody>
          <a:bodyPr wrap="none" rtlCol="0">
            <a:spAutoFit/>
          </a:bodyPr>
          <a:lstStyle/>
          <a:p>
            <a:r>
              <a:rPr lang="en-US" dirty="0"/>
              <a:t>Noon</a:t>
            </a:r>
          </a:p>
        </p:txBody>
      </p:sp>
      <p:sp>
        <p:nvSpPr>
          <p:cNvPr id="16" name="TextBox 15">
            <a:extLst>
              <a:ext uri="{FF2B5EF4-FFF2-40B4-BE49-F238E27FC236}">
                <a16:creationId xmlns:a16="http://schemas.microsoft.com/office/drawing/2014/main" id="{0A8E451F-BE80-7442-A05B-E37424082356}"/>
              </a:ext>
            </a:extLst>
          </p:cNvPr>
          <p:cNvSpPr txBox="1"/>
          <p:nvPr/>
        </p:nvSpPr>
        <p:spPr>
          <a:xfrm>
            <a:off x="3608454" y="4478374"/>
            <a:ext cx="649537" cy="369332"/>
          </a:xfrm>
          <a:prstGeom prst="rect">
            <a:avLst/>
          </a:prstGeom>
          <a:noFill/>
        </p:spPr>
        <p:txBody>
          <a:bodyPr wrap="none" rtlCol="0">
            <a:spAutoFit/>
          </a:bodyPr>
          <a:lstStyle/>
          <a:p>
            <a:r>
              <a:rPr lang="en-US" dirty="0"/>
              <a:t>8 am</a:t>
            </a:r>
          </a:p>
        </p:txBody>
      </p:sp>
      <p:sp>
        <p:nvSpPr>
          <p:cNvPr id="17" name="TextBox 16">
            <a:extLst>
              <a:ext uri="{FF2B5EF4-FFF2-40B4-BE49-F238E27FC236}">
                <a16:creationId xmlns:a16="http://schemas.microsoft.com/office/drawing/2014/main" id="{FA0C77B5-FB16-A947-8E7E-11693C0DDC95}"/>
              </a:ext>
            </a:extLst>
          </p:cNvPr>
          <p:cNvSpPr txBox="1"/>
          <p:nvPr/>
        </p:nvSpPr>
        <p:spPr>
          <a:xfrm>
            <a:off x="7427637" y="4513130"/>
            <a:ext cx="607859" cy="369332"/>
          </a:xfrm>
          <a:prstGeom prst="rect">
            <a:avLst/>
          </a:prstGeom>
          <a:noFill/>
        </p:spPr>
        <p:txBody>
          <a:bodyPr wrap="none" rtlCol="0">
            <a:spAutoFit/>
          </a:bodyPr>
          <a:lstStyle/>
          <a:p>
            <a:r>
              <a:rPr lang="en-US" dirty="0"/>
              <a:t>5pm</a:t>
            </a:r>
          </a:p>
        </p:txBody>
      </p:sp>
      <p:sp>
        <p:nvSpPr>
          <p:cNvPr id="18" name="TextBox 17">
            <a:extLst>
              <a:ext uri="{FF2B5EF4-FFF2-40B4-BE49-F238E27FC236}">
                <a16:creationId xmlns:a16="http://schemas.microsoft.com/office/drawing/2014/main" id="{1473D73B-0E6D-C34B-91EA-9A148B06318D}"/>
              </a:ext>
            </a:extLst>
          </p:cNvPr>
          <p:cNvSpPr txBox="1"/>
          <p:nvPr/>
        </p:nvSpPr>
        <p:spPr>
          <a:xfrm>
            <a:off x="1854770" y="4537736"/>
            <a:ext cx="1036951" cy="369332"/>
          </a:xfrm>
          <a:prstGeom prst="rect">
            <a:avLst/>
          </a:prstGeom>
          <a:noFill/>
        </p:spPr>
        <p:txBody>
          <a:bodyPr wrap="none" rtlCol="0">
            <a:spAutoFit/>
          </a:bodyPr>
          <a:lstStyle/>
          <a:p>
            <a:r>
              <a:rPr lang="en-US" dirty="0"/>
              <a:t>Midnight</a:t>
            </a:r>
          </a:p>
        </p:txBody>
      </p:sp>
      <p:sp>
        <p:nvSpPr>
          <p:cNvPr id="19" name="TextBox 18">
            <a:extLst>
              <a:ext uri="{FF2B5EF4-FFF2-40B4-BE49-F238E27FC236}">
                <a16:creationId xmlns:a16="http://schemas.microsoft.com/office/drawing/2014/main" id="{36C081CF-18AF-1B4E-B281-828F1EC583B1}"/>
              </a:ext>
            </a:extLst>
          </p:cNvPr>
          <p:cNvSpPr txBox="1"/>
          <p:nvPr/>
        </p:nvSpPr>
        <p:spPr>
          <a:xfrm>
            <a:off x="1653186" y="2892510"/>
            <a:ext cx="301686" cy="369332"/>
          </a:xfrm>
          <a:prstGeom prst="rect">
            <a:avLst/>
          </a:prstGeom>
          <a:noFill/>
        </p:spPr>
        <p:txBody>
          <a:bodyPr wrap="none" rtlCol="0">
            <a:spAutoFit/>
          </a:bodyPr>
          <a:lstStyle/>
          <a:p>
            <a:r>
              <a:rPr lang="en-US" dirty="0"/>
              <a:t>5</a:t>
            </a:r>
          </a:p>
        </p:txBody>
      </p:sp>
      <p:sp>
        <p:nvSpPr>
          <p:cNvPr id="20" name="TextBox 19">
            <a:extLst>
              <a:ext uri="{FF2B5EF4-FFF2-40B4-BE49-F238E27FC236}">
                <a16:creationId xmlns:a16="http://schemas.microsoft.com/office/drawing/2014/main" id="{D66A3A8C-BCFD-604C-9D92-46A0AC9A4BC5}"/>
              </a:ext>
            </a:extLst>
          </p:cNvPr>
          <p:cNvSpPr txBox="1"/>
          <p:nvPr/>
        </p:nvSpPr>
        <p:spPr>
          <a:xfrm>
            <a:off x="1645418" y="1718917"/>
            <a:ext cx="418704" cy="369332"/>
          </a:xfrm>
          <a:prstGeom prst="rect">
            <a:avLst/>
          </a:prstGeom>
          <a:noFill/>
        </p:spPr>
        <p:txBody>
          <a:bodyPr wrap="none" rtlCol="0">
            <a:spAutoFit/>
          </a:bodyPr>
          <a:lstStyle/>
          <a:p>
            <a:r>
              <a:rPr lang="en-US" dirty="0"/>
              <a:t>10</a:t>
            </a:r>
          </a:p>
        </p:txBody>
      </p:sp>
      <p:sp>
        <p:nvSpPr>
          <p:cNvPr id="21" name="TextBox 20">
            <a:extLst>
              <a:ext uri="{FF2B5EF4-FFF2-40B4-BE49-F238E27FC236}">
                <a16:creationId xmlns:a16="http://schemas.microsoft.com/office/drawing/2014/main" id="{6747CBE3-531A-4C4E-96A3-5ED2AFDE00F4}"/>
              </a:ext>
            </a:extLst>
          </p:cNvPr>
          <p:cNvSpPr txBox="1"/>
          <p:nvPr/>
        </p:nvSpPr>
        <p:spPr>
          <a:xfrm>
            <a:off x="1640137" y="385002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2AD17F7E-ECF9-334E-AC9D-ADEC93CB0897}"/>
              </a:ext>
            </a:extLst>
          </p:cNvPr>
          <p:cNvSpPr txBox="1"/>
          <p:nvPr/>
        </p:nvSpPr>
        <p:spPr>
          <a:xfrm>
            <a:off x="5526476" y="1582289"/>
            <a:ext cx="745717" cy="369332"/>
          </a:xfrm>
          <a:prstGeom prst="rect">
            <a:avLst/>
          </a:prstGeom>
          <a:noFill/>
        </p:spPr>
        <p:txBody>
          <a:bodyPr wrap="none" rtlCol="0">
            <a:spAutoFit/>
          </a:bodyPr>
          <a:lstStyle/>
          <a:p>
            <a:r>
              <a:rPr lang="en-US" dirty="0"/>
              <a:t>Lunch</a:t>
            </a:r>
          </a:p>
        </p:txBody>
      </p:sp>
    </p:spTree>
    <p:extLst>
      <p:ext uri="{BB962C8B-B14F-4D97-AF65-F5344CB8AC3E}">
        <p14:creationId xmlns:p14="http://schemas.microsoft.com/office/powerpoint/2010/main" val="1040461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672C-079F-074A-AC98-6E2DEEC4BD88}"/>
              </a:ext>
            </a:extLst>
          </p:cNvPr>
          <p:cNvSpPr>
            <a:spLocks noGrp="1"/>
          </p:cNvSpPr>
          <p:nvPr>
            <p:ph type="title"/>
          </p:nvPr>
        </p:nvSpPr>
        <p:spPr/>
        <p:txBody>
          <a:bodyPr>
            <a:normAutofit fontScale="90000"/>
          </a:bodyPr>
          <a:lstStyle/>
          <a:p>
            <a:r>
              <a:rPr lang="en-US" dirty="0"/>
              <a:t>Systems Thinking Definition</a:t>
            </a:r>
          </a:p>
        </p:txBody>
      </p:sp>
      <p:sp>
        <p:nvSpPr>
          <p:cNvPr id="3" name="Content Placeholder 2">
            <a:extLst>
              <a:ext uri="{FF2B5EF4-FFF2-40B4-BE49-F238E27FC236}">
                <a16:creationId xmlns:a16="http://schemas.microsoft.com/office/drawing/2014/main" id="{F150DF4D-1EC8-D247-804E-3BF71DA1E3A2}"/>
              </a:ext>
            </a:extLst>
          </p:cNvPr>
          <p:cNvSpPr>
            <a:spLocks noGrp="1"/>
          </p:cNvSpPr>
          <p:nvPr>
            <p:ph idx="1"/>
          </p:nvPr>
        </p:nvSpPr>
        <p:spPr>
          <a:xfrm>
            <a:off x="838200" y="1657708"/>
            <a:ext cx="10515600" cy="3184633"/>
          </a:xfrm>
        </p:spPr>
        <p:txBody>
          <a:bodyPr>
            <a:normAutofit lnSpcReduction="10000"/>
          </a:bodyPr>
          <a:lstStyle/>
          <a:p>
            <a:pPr marL="0" indent="0">
              <a:buNone/>
            </a:pPr>
            <a:r>
              <a:rPr lang="en-US" b="1" dirty="0"/>
              <a:t>Systems thinking</a:t>
            </a:r>
            <a:r>
              <a:rPr lang="en-US" dirty="0"/>
              <a:t> is a holistic approach to analysis that focuses on the way that a </a:t>
            </a:r>
            <a:r>
              <a:rPr lang="en-US" b="1" dirty="0"/>
              <a:t>system's</a:t>
            </a:r>
            <a:r>
              <a:rPr lang="en-US" dirty="0"/>
              <a:t> constituent parts interrelate and how </a:t>
            </a:r>
            <a:r>
              <a:rPr lang="en-US" b="1" dirty="0"/>
              <a:t>systems</a:t>
            </a:r>
            <a:r>
              <a:rPr lang="en-US" dirty="0"/>
              <a:t> work over </a:t>
            </a:r>
            <a:r>
              <a:rPr lang="en-US" b="1" dirty="0"/>
              <a:t>time</a:t>
            </a:r>
            <a:r>
              <a:rPr lang="en-US" dirty="0"/>
              <a:t> and within the context of larger </a:t>
            </a:r>
            <a:r>
              <a:rPr lang="en-US" b="1" dirty="0"/>
              <a:t>systems</a:t>
            </a:r>
            <a:r>
              <a:rPr lang="en-US" dirty="0"/>
              <a:t>.</a:t>
            </a:r>
          </a:p>
          <a:p>
            <a:pPr marL="0" indent="0">
              <a:buNone/>
            </a:pPr>
            <a:endParaRPr lang="en-US" dirty="0"/>
          </a:p>
          <a:p>
            <a:pPr marL="0" indent="0" algn="r">
              <a:buNone/>
            </a:pPr>
            <a:r>
              <a:rPr lang="en-US" sz="2000" dirty="0"/>
              <a:t>A Definition of Systems Thinking: A Systems Approach</a:t>
            </a:r>
          </a:p>
          <a:p>
            <a:pPr marL="0" indent="0" algn="r">
              <a:buNone/>
            </a:pPr>
            <a:r>
              <a:rPr lang="en-US" sz="2000" dirty="0"/>
              <a:t>Ross D. Arnold and Jon P. Wade</a:t>
            </a:r>
          </a:p>
          <a:p>
            <a:pPr marL="0" indent="0" algn="r">
              <a:buNone/>
            </a:pPr>
            <a:r>
              <a:rPr lang="en-US" sz="2000" dirty="0">
                <a:solidFill>
                  <a:schemeClr val="bg1">
                    <a:lumMod val="75000"/>
                  </a:schemeClr>
                </a:solidFill>
              </a:rPr>
              <a:t>https://www.sciencedirect.com/science/article/pii/S1877050915002860</a:t>
            </a:r>
          </a:p>
        </p:txBody>
      </p:sp>
    </p:spTree>
    <p:extLst>
      <p:ext uri="{BB962C8B-B14F-4D97-AF65-F5344CB8AC3E}">
        <p14:creationId xmlns:p14="http://schemas.microsoft.com/office/powerpoint/2010/main" val="815873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4F910A-EAE5-CA42-9408-9A7654F0BD36}"/>
              </a:ext>
            </a:extLst>
          </p:cNvPr>
          <p:cNvSpPr>
            <a:spLocks noGrp="1"/>
          </p:cNvSpPr>
          <p:nvPr>
            <p:ph type="title"/>
          </p:nvPr>
        </p:nvSpPr>
        <p:spPr>
          <a:xfrm>
            <a:off x="449317" y="229254"/>
            <a:ext cx="10515600" cy="814939"/>
          </a:xfrm>
        </p:spPr>
        <p:txBody>
          <a:bodyPr/>
          <a:lstStyle/>
          <a:p>
            <a:r>
              <a:rPr lang="en-US" dirty="0"/>
              <a:t>Project Silos vs Systems Thinking</a:t>
            </a:r>
          </a:p>
        </p:txBody>
      </p:sp>
      <p:sp>
        <p:nvSpPr>
          <p:cNvPr id="5" name="Text Placeholder 4">
            <a:extLst>
              <a:ext uri="{FF2B5EF4-FFF2-40B4-BE49-F238E27FC236}">
                <a16:creationId xmlns:a16="http://schemas.microsoft.com/office/drawing/2014/main" id="{36095EFC-9FCE-6A4C-A469-D3FEC4E6D2CC}"/>
              </a:ext>
            </a:extLst>
          </p:cNvPr>
          <p:cNvSpPr>
            <a:spLocks noGrp="1"/>
          </p:cNvSpPr>
          <p:nvPr>
            <p:ph type="body" idx="1"/>
          </p:nvPr>
        </p:nvSpPr>
        <p:spPr>
          <a:xfrm>
            <a:off x="1060172" y="941523"/>
            <a:ext cx="5157787" cy="823912"/>
          </a:xfrm>
        </p:spPr>
        <p:txBody>
          <a:bodyPr/>
          <a:lstStyle/>
          <a:p>
            <a:r>
              <a:rPr lang="en-US" dirty="0"/>
              <a:t>Isolated Silo View</a:t>
            </a:r>
          </a:p>
        </p:txBody>
      </p:sp>
      <p:sp>
        <p:nvSpPr>
          <p:cNvPr id="6" name="Content Placeholder 5">
            <a:extLst>
              <a:ext uri="{FF2B5EF4-FFF2-40B4-BE49-F238E27FC236}">
                <a16:creationId xmlns:a16="http://schemas.microsoft.com/office/drawing/2014/main" id="{AEDFAC85-C177-D348-A70C-FD5B570580A8}"/>
              </a:ext>
            </a:extLst>
          </p:cNvPr>
          <p:cNvSpPr>
            <a:spLocks noGrp="1"/>
          </p:cNvSpPr>
          <p:nvPr>
            <p:ph sz="half" idx="2"/>
          </p:nvPr>
        </p:nvSpPr>
        <p:spPr>
          <a:xfrm>
            <a:off x="838200" y="3874192"/>
            <a:ext cx="5157787" cy="2401419"/>
          </a:xfrm>
        </p:spPr>
        <p:txBody>
          <a:bodyPr>
            <a:normAutofit/>
          </a:bodyPr>
          <a:lstStyle/>
          <a:p>
            <a:r>
              <a:rPr lang="en-US" sz="1400" dirty="0"/>
              <a:t>Each project is an </a:t>
            </a:r>
            <a:r>
              <a:rPr lang="en-US" sz="1400" b="1" dirty="0"/>
              <a:t>independent</a:t>
            </a:r>
            <a:r>
              <a:rPr lang="en-US" sz="1400" dirty="0"/>
              <a:t> silo of effort</a:t>
            </a:r>
          </a:p>
          <a:p>
            <a:r>
              <a:rPr lang="en-US" sz="1400" dirty="0"/>
              <a:t>The success of any project will not impact the success of </a:t>
            </a:r>
            <a:r>
              <a:rPr lang="en-US" sz="1400" b="1" dirty="0"/>
              <a:t>other</a:t>
            </a:r>
            <a:r>
              <a:rPr lang="en-US" sz="1400" dirty="0"/>
              <a:t> projects</a:t>
            </a:r>
          </a:p>
          <a:p>
            <a:r>
              <a:rPr lang="en-US" sz="1400" dirty="0"/>
              <a:t>Project </a:t>
            </a:r>
            <a:r>
              <a:rPr lang="en-US" sz="1400" b="1" dirty="0"/>
              <a:t>order</a:t>
            </a:r>
            <a:r>
              <a:rPr lang="en-US" sz="1400" dirty="0"/>
              <a:t> is not relevant and project value is static in time</a:t>
            </a:r>
          </a:p>
          <a:p>
            <a:r>
              <a:rPr lang="en-US" sz="1400" dirty="0"/>
              <a:t>Project costs and benefits are easy to represent in a simple spreadsheet</a:t>
            </a:r>
          </a:p>
          <a:p>
            <a:r>
              <a:rPr lang="en-US" sz="1400" dirty="0"/>
              <a:t>The spreadsheet may not reflect the complexities of the real world</a:t>
            </a:r>
          </a:p>
        </p:txBody>
      </p:sp>
      <p:sp>
        <p:nvSpPr>
          <p:cNvPr id="7" name="Text Placeholder 6">
            <a:extLst>
              <a:ext uri="{FF2B5EF4-FFF2-40B4-BE49-F238E27FC236}">
                <a16:creationId xmlns:a16="http://schemas.microsoft.com/office/drawing/2014/main" id="{15ADCACE-2185-5643-B7EB-E5D1B3225B85}"/>
              </a:ext>
            </a:extLst>
          </p:cNvPr>
          <p:cNvSpPr>
            <a:spLocks noGrp="1"/>
          </p:cNvSpPr>
          <p:nvPr>
            <p:ph type="body" sz="quarter" idx="3"/>
          </p:nvPr>
        </p:nvSpPr>
        <p:spPr>
          <a:xfrm>
            <a:off x="6544647" y="1132868"/>
            <a:ext cx="3632220" cy="572035"/>
          </a:xfrm>
        </p:spPr>
        <p:txBody>
          <a:bodyPr/>
          <a:lstStyle/>
          <a:p>
            <a:r>
              <a:rPr lang="en-US" dirty="0"/>
              <a:t>Systems Thinking View</a:t>
            </a:r>
          </a:p>
        </p:txBody>
      </p:sp>
      <p:sp>
        <p:nvSpPr>
          <p:cNvPr id="8" name="Content Placeholder 7">
            <a:extLst>
              <a:ext uri="{FF2B5EF4-FFF2-40B4-BE49-F238E27FC236}">
                <a16:creationId xmlns:a16="http://schemas.microsoft.com/office/drawing/2014/main" id="{874066C2-9739-3D4C-8599-9D04CA1E5DAA}"/>
              </a:ext>
            </a:extLst>
          </p:cNvPr>
          <p:cNvSpPr>
            <a:spLocks noGrp="1"/>
          </p:cNvSpPr>
          <p:nvPr>
            <p:ph sz="quarter" idx="4"/>
          </p:nvPr>
        </p:nvSpPr>
        <p:spPr>
          <a:xfrm>
            <a:off x="6217959" y="3891720"/>
            <a:ext cx="5448524" cy="2737026"/>
          </a:xfrm>
        </p:spPr>
        <p:txBody>
          <a:bodyPr>
            <a:noAutofit/>
          </a:bodyPr>
          <a:lstStyle/>
          <a:p>
            <a:r>
              <a:rPr lang="en-US" sz="1400" dirty="0"/>
              <a:t>Projects are </a:t>
            </a:r>
            <a:r>
              <a:rPr lang="en-US" sz="1400" b="1" dirty="0"/>
              <a:t>dependent</a:t>
            </a:r>
            <a:r>
              <a:rPr lang="en-US" sz="1400" dirty="0"/>
              <a:t> on another project success</a:t>
            </a:r>
          </a:p>
          <a:p>
            <a:r>
              <a:rPr lang="en-US" sz="1400" dirty="0"/>
              <a:t>The success of </a:t>
            </a:r>
            <a:r>
              <a:rPr lang="en-US" sz="1400" b="1" dirty="0"/>
              <a:t>foundational</a:t>
            </a:r>
            <a:r>
              <a:rPr lang="en-US" sz="1400" dirty="0"/>
              <a:t> projects may have a dramatic impact on other projects (x10 faster)</a:t>
            </a:r>
          </a:p>
          <a:p>
            <a:r>
              <a:rPr lang="en-US" sz="1400" dirty="0"/>
              <a:t>Project </a:t>
            </a:r>
            <a:r>
              <a:rPr lang="en-US" sz="1400" b="1" dirty="0"/>
              <a:t>order is relevant </a:t>
            </a:r>
            <a:r>
              <a:rPr lang="en-US" sz="1400" dirty="0"/>
              <a:t>and deferring customer benefit is needed until foundational projects are complete</a:t>
            </a:r>
          </a:p>
          <a:p>
            <a:r>
              <a:rPr lang="en-US" sz="1400" dirty="0"/>
              <a:t>Requires a deep understanding of how resources created by one project can be leveraged by other projects</a:t>
            </a:r>
          </a:p>
          <a:p>
            <a:r>
              <a:rPr lang="en-US" sz="1400" dirty="0"/>
              <a:t>Reflects the tacit knowledge gained over years of working in research projects and observing different teams' ability to build reusable artifacts</a:t>
            </a:r>
          </a:p>
        </p:txBody>
      </p:sp>
      <p:grpSp>
        <p:nvGrpSpPr>
          <p:cNvPr id="66" name="Group 65">
            <a:extLst>
              <a:ext uri="{FF2B5EF4-FFF2-40B4-BE49-F238E27FC236}">
                <a16:creationId xmlns:a16="http://schemas.microsoft.com/office/drawing/2014/main" id="{B6780420-DF30-754F-94A3-571F82918174}"/>
              </a:ext>
            </a:extLst>
          </p:cNvPr>
          <p:cNvGrpSpPr/>
          <p:nvPr/>
        </p:nvGrpSpPr>
        <p:grpSpPr>
          <a:xfrm>
            <a:off x="1293788" y="1907122"/>
            <a:ext cx="3804739" cy="1687062"/>
            <a:chOff x="767261" y="1886455"/>
            <a:chExt cx="4331431" cy="1945263"/>
          </a:xfrm>
        </p:grpSpPr>
        <p:grpSp>
          <p:nvGrpSpPr>
            <p:cNvPr id="20" name="Group 19">
              <a:extLst>
                <a:ext uri="{FF2B5EF4-FFF2-40B4-BE49-F238E27FC236}">
                  <a16:creationId xmlns:a16="http://schemas.microsoft.com/office/drawing/2014/main" id="{4862651B-82CF-EC47-8C82-D65FC08F72F9}"/>
                </a:ext>
              </a:extLst>
            </p:cNvPr>
            <p:cNvGrpSpPr/>
            <p:nvPr/>
          </p:nvGrpSpPr>
          <p:grpSpPr>
            <a:xfrm>
              <a:off x="785646" y="1886455"/>
              <a:ext cx="631826" cy="931630"/>
              <a:chOff x="838198" y="2130865"/>
              <a:chExt cx="631826" cy="931630"/>
            </a:xfrm>
          </p:grpSpPr>
          <p:sp>
            <p:nvSpPr>
              <p:cNvPr id="9" name="Can 8">
                <a:extLst>
                  <a:ext uri="{FF2B5EF4-FFF2-40B4-BE49-F238E27FC236}">
                    <a16:creationId xmlns:a16="http://schemas.microsoft.com/office/drawing/2014/main" id="{789EA8EB-5507-FE49-95EC-D5E616BFB604}"/>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Freeform 13">
                <a:extLst>
                  <a:ext uri="{FF2B5EF4-FFF2-40B4-BE49-F238E27FC236}">
                    <a16:creationId xmlns:a16="http://schemas.microsoft.com/office/drawing/2014/main" id="{8AEF5979-B061-DA45-B5FF-5E9F9EB5B32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Freeform 14">
                <a:extLst>
                  <a:ext uri="{FF2B5EF4-FFF2-40B4-BE49-F238E27FC236}">
                    <a16:creationId xmlns:a16="http://schemas.microsoft.com/office/drawing/2014/main" id="{0AA02000-02D8-8C40-B97E-39CF707736DD}"/>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TextBox 18">
                <a:extLst>
                  <a:ext uri="{FF2B5EF4-FFF2-40B4-BE49-F238E27FC236}">
                    <a16:creationId xmlns:a16="http://schemas.microsoft.com/office/drawing/2014/main" id="{AB8D7EAC-B085-6C40-8E01-07EF5B29B88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21" name="Group 20">
              <a:extLst>
                <a:ext uri="{FF2B5EF4-FFF2-40B4-BE49-F238E27FC236}">
                  <a16:creationId xmlns:a16="http://schemas.microsoft.com/office/drawing/2014/main" id="{FA9DFDE3-C989-D641-8382-012A8CE9605B}"/>
                </a:ext>
              </a:extLst>
            </p:cNvPr>
            <p:cNvGrpSpPr/>
            <p:nvPr/>
          </p:nvGrpSpPr>
          <p:grpSpPr>
            <a:xfrm>
              <a:off x="1705951" y="1886455"/>
              <a:ext cx="631826" cy="931630"/>
              <a:chOff x="838198" y="2130865"/>
              <a:chExt cx="631826" cy="931630"/>
            </a:xfrm>
          </p:grpSpPr>
          <p:sp>
            <p:nvSpPr>
              <p:cNvPr id="22" name="Can 21">
                <a:extLst>
                  <a:ext uri="{FF2B5EF4-FFF2-40B4-BE49-F238E27FC236}">
                    <a16:creationId xmlns:a16="http://schemas.microsoft.com/office/drawing/2014/main" id="{D48FE111-E7AC-374C-B292-0D2612389B1E}"/>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Freeform 22">
                <a:extLst>
                  <a:ext uri="{FF2B5EF4-FFF2-40B4-BE49-F238E27FC236}">
                    <a16:creationId xmlns:a16="http://schemas.microsoft.com/office/drawing/2014/main" id="{E69D1CD6-8EF0-0943-9543-533BD27AA8E8}"/>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Freeform 23">
                <a:extLst>
                  <a:ext uri="{FF2B5EF4-FFF2-40B4-BE49-F238E27FC236}">
                    <a16:creationId xmlns:a16="http://schemas.microsoft.com/office/drawing/2014/main" id="{AADC4127-7FCB-AA4C-97C7-9C1883BBDD3A}"/>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TextBox 24">
                <a:extLst>
                  <a:ext uri="{FF2B5EF4-FFF2-40B4-BE49-F238E27FC236}">
                    <a16:creationId xmlns:a16="http://schemas.microsoft.com/office/drawing/2014/main" id="{176F2020-86DE-0E4C-89A3-017A3C04501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26" name="Group 25">
              <a:extLst>
                <a:ext uri="{FF2B5EF4-FFF2-40B4-BE49-F238E27FC236}">
                  <a16:creationId xmlns:a16="http://schemas.microsoft.com/office/drawing/2014/main" id="{B298DA4D-5B9B-D54A-82D5-1C11E398946A}"/>
                </a:ext>
              </a:extLst>
            </p:cNvPr>
            <p:cNvGrpSpPr/>
            <p:nvPr/>
          </p:nvGrpSpPr>
          <p:grpSpPr>
            <a:xfrm>
              <a:off x="2626256" y="1886455"/>
              <a:ext cx="631826" cy="931630"/>
              <a:chOff x="838198" y="2130865"/>
              <a:chExt cx="631826" cy="931630"/>
            </a:xfrm>
          </p:grpSpPr>
          <p:sp>
            <p:nvSpPr>
              <p:cNvPr id="27" name="Can 26">
                <a:extLst>
                  <a:ext uri="{FF2B5EF4-FFF2-40B4-BE49-F238E27FC236}">
                    <a16:creationId xmlns:a16="http://schemas.microsoft.com/office/drawing/2014/main" id="{38E4DC9F-658D-A941-8078-27D164825694}"/>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Freeform 27">
                <a:extLst>
                  <a:ext uri="{FF2B5EF4-FFF2-40B4-BE49-F238E27FC236}">
                    <a16:creationId xmlns:a16="http://schemas.microsoft.com/office/drawing/2014/main" id="{C136BCBA-9DCF-3442-AA7D-033F3363CC31}"/>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Freeform 28">
                <a:extLst>
                  <a:ext uri="{FF2B5EF4-FFF2-40B4-BE49-F238E27FC236}">
                    <a16:creationId xmlns:a16="http://schemas.microsoft.com/office/drawing/2014/main" id="{0A24F71F-4458-0947-9B50-BCDB4D4386D8}"/>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TextBox 29">
                <a:extLst>
                  <a:ext uri="{FF2B5EF4-FFF2-40B4-BE49-F238E27FC236}">
                    <a16:creationId xmlns:a16="http://schemas.microsoft.com/office/drawing/2014/main" id="{F5B86772-C7B0-5946-9675-1AD020E2C04F}"/>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31" name="Group 30">
              <a:extLst>
                <a:ext uri="{FF2B5EF4-FFF2-40B4-BE49-F238E27FC236}">
                  <a16:creationId xmlns:a16="http://schemas.microsoft.com/office/drawing/2014/main" id="{E150E430-9F4E-3749-BFDE-25F2FD926E95}"/>
                </a:ext>
              </a:extLst>
            </p:cNvPr>
            <p:cNvGrpSpPr/>
            <p:nvPr/>
          </p:nvGrpSpPr>
          <p:grpSpPr>
            <a:xfrm>
              <a:off x="3546561" y="1886455"/>
              <a:ext cx="631826" cy="931630"/>
              <a:chOff x="838198" y="2130865"/>
              <a:chExt cx="631826" cy="931630"/>
            </a:xfrm>
          </p:grpSpPr>
          <p:sp>
            <p:nvSpPr>
              <p:cNvPr id="32" name="Can 31">
                <a:extLst>
                  <a:ext uri="{FF2B5EF4-FFF2-40B4-BE49-F238E27FC236}">
                    <a16:creationId xmlns:a16="http://schemas.microsoft.com/office/drawing/2014/main" id="{410C894C-6249-F744-8E5E-666DA883F962}"/>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Freeform 32">
                <a:extLst>
                  <a:ext uri="{FF2B5EF4-FFF2-40B4-BE49-F238E27FC236}">
                    <a16:creationId xmlns:a16="http://schemas.microsoft.com/office/drawing/2014/main" id="{5B0A0430-4539-CC4A-9278-39CA5F9A357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Freeform 33">
                <a:extLst>
                  <a:ext uri="{FF2B5EF4-FFF2-40B4-BE49-F238E27FC236}">
                    <a16:creationId xmlns:a16="http://schemas.microsoft.com/office/drawing/2014/main" id="{C77AB30C-A67A-A24B-807A-57BAB23E062B}"/>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 name="TextBox 34">
                <a:extLst>
                  <a:ext uri="{FF2B5EF4-FFF2-40B4-BE49-F238E27FC236}">
                    <a16:creationId xmlns:a16="http://schemas.microsoft.com/office/drawing/2014/main" id="{4148A82D-255A-324D-AABB-7F61F74637BD}"/>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36" name="Group 35">
              <a:extLst>
                <a:ext uri="{FF2B5EF4-FFF2-40B4-BE49-F238E27FC236}">
                  <a16:creationId xmlns:a16="http://schemas.microsoft.com/office/drawing/2014/main" id="{13E7FE8B-901C-8B46-B671-D2011A18D83B}"/>
                </a:ext>
              </a:extLst>
            </p:cNvPr>
            <p:cNvGrpSpPr/>
            <p:nvPr/>
          </p:nvGrpSpPr>
          <p:grpSpPr>
            <a:xfrm>
              <a:off x="4466866" y="1886455"/>
              <a:ext cx="631826" cy="931630"/>
              <a:chOff x="838198" y="2130865"/>
              <a:chExt cx="631826" cy="931630"/>
            </a:xfrm>
          </p:grpSpPr>
          <p:sp>
            <p:nvSpPr>
              <p:cNvPr id="37" name="Can 36">
                <a:extLst>
                  <a:ext uri="{FF2B5EF4-FFF2-40B4-BE49-F238E27FC236}">
                    <a16:creationId xmlns:a16="http://schemas.microsoft.com/office/drawing/2014/main" id="{5C11B300-BC57-7743-990C-FE1194B43E46}"/>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8" name="Freeform 37">
                <a:extLst>
                  <a:ext uri="{FF2B5EF4-FFF2-40B4-BE49-F238E27FC236}">
                    <a16:creationId xmlns:a16="http://schemas.microsoft.com/office/drawing/2014/main" id="{6DE7F5F7-5CD7-3040-B5FB-36E370B25FBE}"/>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Freeform 38">
                <a:extLst>
                  <a:ext uri="{FF2B5EF4-FFF2-40B4-BE49-F238E27FC236}">
                    <a16:creationId xmlns:a16="http://schemas.microsoft.com/office/drawing/2014/main" id="{2E973108-4369-EE4D-9757-7D38E56475B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TextBox 39">
                <a:extLst>
                  <a:ext uri="{FF2B5EF4-FFF2-40B4-BE49-F238E27FC236}">
                    <a16:creationId xmlns:a16="http://schemas.microsoft.com/office/drawing/2014/main" id="{BB401DC0-8A74-0B4E-8E02-020FD08B3BA5}"/>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41" name="Group 40">
              <a:extLst>
                <a:ext uri="{FF2B5EF4-FFF2-40B4-BE49-F238E27FC236}">
                  <a16:creationId xmlns:a16="http://schemas.microsoft.com/office/drawing/2014/main" id="{892E81F8-83D4-1748-9F21-098A3A71D7FA}"/>
                </a:ext>
              </a:extLst>
            </p:cNvPr>
            <p:cNvGrpSpPr/>
            <p:nvPr/>
          </p:nvGrpSpPr>
          <p:grpSpPr>
            <a:xfrm>
              <a:off x="767261" y="2879640"/>
              <a:ext cx="631826" cy="931630"/>
              <a:chOff x="838198" y="2130865"/>
              <a:chExt cx="631826" cy="931630"/>
            </a:xfrm>
          </p:grpSpPr>
          <p:sp>
            <p:nvSpPr>
              <p:cNvPr id="42" name="Can 41">
                <a:extLst>
                  <a:ext uri="{FF2B5EF4-FFF2-40B4-BE49-F238E27FC236}">
                    <a16:creationId xmlns:a16="http://schemas.microsoft.com/office/drawing/2014/main" id="{33DC3BD3-E862-8644-8A7A-6A73AD103E29}"/>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Freeform 42">
                <a:extLst>
                  <a:ext uri="{FF2B5EF4-FFF2-40B4-BE49-F238E27FC236}">
                    <a16:creationId xmlns:a16="http://schemas.microsoft.com/office/drawing/2014/main" id="{821CCC9D-B9B9-024B-9CB2-7DAF8D5947FF}"/>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4" name="Freeform 43">
                <a:extLst>
                  <a:ext uri="{FF2B5EF4-FFF2-40B4-BE49-F238E27FC236}">
                    <a16:creationId xmlns:a16="http://schemas.microsoft.com/office/drawing/2014/main" id="{20FA9A86-1CD5-7C4B-8ECF-014C4D7AEF9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TextBox 44">
                <a:extLst>
                  <a:ext uri="{FF2B5EF4-FFF2-40B4-BE49-F238E27FC236}">
                    <a16:creationId xmlns:a16="http://schemas.microsoft.com/office/drawing/2014/main" id="{CD38674B-A54E-124D-9F9B-E0EC24CBFD5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46" name="Group 45">
              <a:extLst>
                <a:ext uri="{FF2B5EF4-FFF2-40B4-BE49-F238E27FC236}">
                  <a16:creationId xmlns:a16="http://schemas.microsoft.com/office/drawing/2014/main" id="{B23270DD-6916-1C41-97B8-15989FE7228D}"/>
                </a:ext>
              </a:extLst>
            </p:cNvPr>
            <p:cNvGrpSpPr/>
            <p:nvPr/>
          </p:nvGrpSpPr>
          <p:grpSpPr>
            <a:xfrm>
              <a:off x="1705951" y="2900088"/>
              <a:ext cx="631826" cy="931630"/>
              <a:chOff x="838198" y="2130865"/>
              <a:chExt cx="631826" cy="931630"/>
            </a:xfrm>
          </p:grpSpPr>
          <p:sp>
            <p:nvSpPr>
              <p:cNvPr id="47" name="Can 46">
                <a:extLst>
                  <a:ext uri="{FF2B5EF4-FFF2-40B4-BE49-F238E27FC236}">
                    <a16:creationId xmlns:a16="http://schemas.microsoft.com/office/drawing/2014/main" id="{51F640C3-6C4D-794D-9773-4DE6EF8E6C46}"/>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8" name="Freeform 47">
                <a:extLst>
                  <a:ext uri="{FF2B5EF4-FFF2-40B4-BE49-F238E27FC236}">
                    <a16:creationId xmlns:a16="http://schemas.microsoft.com/office/drawing/2014/main" id="{E3D74BF7-17DA-A649-973B-DF7999381AB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 name="Freeform 48">
                <a:extLst>
                  <a:ext uri="{FF2B5EF4-FFF2-40B4-BE49-F238E27FC236}">
                    <a16:creationId xmlns:a16="http://schemas.microsoft.com/office/drawing/2014/main" id="{8C774535-2AAD-8E45-B777-CE40F652F8AB}"/>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0" name="TextBox 49">
                <a:extLst>
                  <a:ext uri="{FF2B5EF4-FFF2-40B4-BE49-F238E27FC236}">
                    <a16:creationId xmlns:a16="http://schemas.microsoft.com/office/drawing/2014/main" id="{A8EA6C88-B00A-0A47-91D7-A8EED15D00EF}"/>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51" name="Group 50">
              <a:extLst>
                <a:ext uri="{FF2B5EF4-FFF2-40B4-BE49-F238E27FC236}">
                  <a16:creationId xmlns:a16="http://schemas.microsoft.com/office/drawing/2014/main" id="{0082FC5D-5CA6-DF42-8F33-EE9AEE6BF3C0}"/>
                </a:ext>
              </a:extLst>
            </p:cNvPr>
            <p:cNvGrpSpPr/>
            <p:nvPr/>
          </p:nvGrpSpPr>
          <p:grpSpPr>
            <a:xfrm>
              <a:off x="2626256" y="2879640"/>
              <a:ext cx="631826" cy="931630"/>
              <a:chOff x="838198" y="2130865"/>
              <a:chExt cx="631826" cy="931630"/>
            </a:xfrm>
          </p:grpSpPr>
          <p:sp>
            <p:nvSpPr>
              <p:cNvPr id="52" name="Can 51">
                <a:extLst>
                  <a:ext uri="{FF2B5EF4-FFF2-40B4-BE49-F238E27FC236}">
                    <a16:creationId xmlns:a16="http://schemas.microsoft.com/office/drawing/2014/main" id="{A736CC2E-3D94-E44E-B93B-0CDA0D66092D}"/>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Freeform 52">
                <a:extLst>
                  <a:ext uri="{FF2B5EF4-FFF2-40B4-BE49-F238E27FC236}">
                    <a16:creationId xmlns:a16="http://schemas.microsoft.com/office/drawing/2014/main" id="{BD93F5A0-2207-3E40-922D-CCC64F750AF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Freeform 53">
                <a:extLst>
                  <a:ext uri="{FF2B5EF4-FFF2-40B4-BE49-F238E27FC236}">
                    <a16:creationId xmlns:a16="http://schemas.microsoft.com/office/drawing/2014/main" id="{7BF73ED3-E5AD-D44C-A77E-EEC8EC5510D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5" name="TextBox 54">
                <a:extLst>
                  <a:ext uri="{FF2B5EF4-FFF2-40B4-BE49-F238E27FC236}">
                    <a16:creationId xmlns:a16="http://schemas.microsoft.com/office/drawing/2014/main" id="{283638BD-BACC-4F4D-A223-B02BBB1FB586}"/>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56" name="Group 55">
              <a:extLst>
                <a:ext uri="{FF2B5EF4-FFF2-40B4-BE49-F238E27FC236}">
                  <a16:creationId xmlns:a16="http://schemas.microsoft.com/office/drawing/2014/main" id="{7D6666B5-F423-484E-9A78-CFA8D21F5107}"/>
                </a:ext>
              </a:extLst>
            </p:cNvPr>
            <p:cNvGrpSpPr/>
            <p:nvPr/>
          </p:nvGrpSpPr>
          <p:grpSpPr>
            <a:xfrm>
              <a:off x="3569580" y="2891919"/>
              <a:ext cx="631826" cy="931630"/>
              <a:chOff x="838198" y="2130865"/>
              <a:chExt cx="631826" cy="931630"/>
            </a:xfrm>
          </p:grpSpPr>
          <p:sp>
            <p:nvSpPr>
              <p:cNvPr id="57" name="Can 56">
                <a:extLst>
                  <a:ext uri="{FF2B5EF4-FFF2-40B4-BE49-F238E27FC236}">
                    <a16:creationId xmlns:a16="http://schemas.microsoft.com/office/drawing/2014/main" id="{CFC33206-D418-5444-BCCB-028816EFB63B}"/>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 name="Freeform 57">
                <a:extLst>
                  <a:ext uri="{FF2B5EF4-FFF2-40B4-BE49-F238E27FC236}">
                    <a16:creationId xmlns:a16="http://schemas.microsoft.com/office/drawing/2014/main" id="{B0CC2A2B-6782-6D44-B3CF-65C8690DDC34}"/>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9" name="Freeform 58">
                <a:extLst>
                  <a:ext uri="{FF2B5EF4-FFF2-40B4-BE49-F238E27FC236}">
                    <a16:creationId xmlns:a16="http://schemas.microsoft.com/office/drawing/2014/main" id="{4BDD8FE7-E9C7-8440-9E1B-5FD3F82FD8A2}"/>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0" name="TextBox 59">
                <a:extLst>
                  <a:ext uri="{FF2B5EF4-FFF2-40B4-BE49-F238E27FC236}">
                    <a16:creationId xmlns:a16="http://schemas.microsoft.com/office/drawing/2014/main" id="{90E1DC1E-0593-BA4F-B5EC-499D935C9DFB}"/>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61" name="Group 60">
              <a:extLst>
                <a:ext uri="{FF2B5EF4-FFF2-40B4-BE49-F238E27FC236}">
                  <a16:creationId xmlns:a16="http://schemas.microsoft.com/office/drawing/2014/main" id="{FAAB560F-1857-0041-83DD-4A5F9199CC4A}"/>
                </a:ext>
              </a:extLst>
            </p:cNvPr>
            <p:cNvGrpSpPr/>
            <p:nvPr/>
          </p:nvGrpSpPr>
          <p:grpSpPr>
            <a:xfrm>
              <a:off x="4466866" y="2900088"/>
              <a:ext cx="631826" cy="931630"/>
              <a:chOff x="838198" y="2130865"/>
              <a:chExt cx="631826" cy="931630"/>
            </a:xfrm>
          </p:grpSpPr>
          <p:sp>
            <p:nvSpPr>
              <p:cNvPr id="62" name="Can 61">
                <a:extLst>
                  <a:ext uri="{FF2B5EF4-FFF2-40B4-BE49-F238E27FC236}">
                    <a16:creationId xmlns:a16="http://schemas.microsoft.com/office/drawing/2014/main" id="{BA7A7A59-410F-9649-9660-6ECEBCE11A30}"/>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3" name="Freeform 62">
                <a:extLst>
                  <a:ext uri="{FF2B5EF4-FFF2-40B4-BE49-F238E27FC236}">
                    <a16:creationId xmlns:a16="http://schemas.microsoft.com/office/drawing/2014/main" id="{DD21D647-E58F-A544-9305-B91E8BF88D93}"/>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4" name="Freeform 63">
                <a:extLst>
                  <a:ext uri="{FF2B5EF4-FFF2-40B4-BE49-F238E27FC236}">
                    <a16:creationId xmlns:a16="http://schemas.microsoft.com/office/drawing/2014/main" id="{821D6AAE-0C3E-6245-8970-16A3082D2165}"/>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5" name="TextBox 64">
                <a:extLst>
                  <a:ext uri="{FF2B5EF4-FFF2-40B4-BE49-F238E27FC236}">
                    <a16:creationId xmlns:a16="http://schemas.microsoft.com/office/drawing/2014/main" id="{7C7EECC6-97F9-2E46-AD29-35E5FE95494D}"/>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sp>
        <p:nvSpPr>
          <p:cNvPr id="67" name="Oval 66">
            <a:extLst>
              <a:ext uri="{FF2B5EF4-FFF2-40B4-BE49-F238E27FC236}">
                <a16:creationId xmlns:a16="http://schemas.microsoft.com/office/drawing/2014/main" id="{B189782A-12B1-2E47-BE35-3C0C75373433}"/>
              </a:ext>
            </a:extLst>
          </p:cNvPr>
          <p:cNvSpPr/>
          <p:nvPr/>
        </p:nvSpPr>
        <p:spPr>
          <a:xfrm>
            <a:off x="7633262" y="2754870"/>
            <a:ext cx="1502979" cy="59908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04E471B-92AD-B64E-BC85-C4D2C9D7247A}"/>
              </a:ext>
            </a:extLst>
          </p:cNvPr>
          <p:cNvSpPr/>
          <p:nvPr/>
        </p:nvSpPr>
        <p:spPr>
          <a:xfrm>
            <a:off x="6815958" y="1760784"/>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8D498F53-5A0A-5145-A92B-06010AD212D7}"/>
              </a:ext>
            </a:extLst>
          </p:cNvPr>
          <p:cNvSpPr/>
          <p:nvPr/>
        </p:nvSpPr>
        <p:spPr>
          <a:xfrm>
            <a:off x="8256704" y="1761328"/>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DFBA5C26-AA27-7541-8458-7948A0997893}"/>
              </a:ext>
            </a:extLst>
          </p:cNvPr>
          <p:cNvSpPr/>
          <p:nvPr/>
        </p:nvSpPr>
        <p:spPr>
          <a:xfrm>
            <a:off x="9396915" y="1718347"/>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17FADC8-0A24-5F4F-9AE5-55480E546ADC}"/>
              </a:ext>
            </a:extLst>
          </p:cNvPr>
          <p:cNvSpPr/>
          <p:nvPr/>
        </p:nvSpPr>
        <p:spPr>
          <a:xfrm>
            <a:off x="7199859" y="2241974"/>
            <a:ext cx="718161"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0B11D91-06D7-4341-8AD4-E54A499980F7}"/>
              </a:ext>
            </a:extLst>
          </p:cNvPr>
          <p:cNvSpPr/>
          <p:nvPr/>
        </p:nvSpPr>
        <p:spPr>
          <a:xfrm>
            <a:off x="8600470" y="2170268"/>
            <a:ext cx="718161"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497DD20-FB44-7445-B60D-8E957F205442}"/>
              </a:ext>
            </a:extLst>
          </p:cNvPr>
          <p:cNvSpPr/>
          <p:nvPr/>
        </p:nvSpPr>
        <p:spPr>
          <a:xfrm>
            <a:off x="6623738" y="3299633"/>
            <a:ext cx="987292" cy="45094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0EB61CA3-39C1-124C-9544-E4C8DFD5D968}"/>
              </a:ext>
            </a:extLst>
          </p:cNvPr>
          <p:cNvSpPr/>
          <p:nvPr/>
        </p:nvSpPr>
        <p:spPr>
          <a:xfrm>
            <a:off x="9065368" y="3386707"/>
            <a:ext cx="1111499"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19B16E8F-90D5-D846-9583-E7DD2C5E7F58}"/>
              </a:ext>
            </a:extLst>
          </p:cNvPr>
          <p:cNvCxnSpPr>
            <a:stCxn id="71" idx="1"/>
            <a:endCxn id="68" idx="5"/>
          </p:cNvCxnSpPr>
          <p:nvPr/>
        </p:nvCxnSpPr>
        <p:spPr>
          <a:xfrm flipH="1" flipV="1">
            <a:off x="7116493" y="2034146"/>
            <a:ext cx="188538" cy="2547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00512C8-F373-9E47-B093-36D03DAA41E8}"/>
              </a:ext>
            </a:extLst>
          </p:cNvPr>
          <p:cNvCxnSpPr>
            <a:cxnSpLocks/>
            <a:stCxn id="71" idx="7"/>
            <a:endCxn id="69" idx="3"/>
          </p:cNvCxnSpPr>
          <p:nvPr/>
        </p:nvCxnSpPr>
        <p:spPr>
          <a:xfrm flipV="1">
            <a:off x="7812848" y="2034690"/>
            <a:ext cx="495420" cy="254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B7F6B9C-2424-E144-B75D-5453076197AE}"/>
              </a:ext>
            </a:extLst>
          </p:cNvPr>
          <p:cNvCxnSpPr>
            <a:cxnSpLocks/>
            <a:stCxn id="72" idx="7"/>
            <a:endCxn id="70" idx="3"/>
          </p:cNvCxnSpPr>
          <p:nvPr/>
        </p:nvCxnSpPr>
        <p:spPr>
          <a:xfrm flipV="1">
            <a:off x="9213459" y="1991709"/>
            <a:ext cx="235020" cy="225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63D4EF8-C43E-5C44-9D9A-8BDDE56E4F8F}"/>
              </a:ext>
            </a:extLst>
          </p:cNvPr>
          <p:cNvCxnSpPr>
            <a:cxnSpLocks/>
            <a:stCxn id="73" idx="0"/>
            <a:endCxn id="71" idx="3"/>
          </p:cNvCxnSpPr>
          <p:nvPr/>
        </p:nvCxnSpPr>
        <p:spPr>
          <a:xfrm flipV="1">
            <a:off x="7117384" y="2515336"/>
            <a:ext cx="187647" cy="7842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CF0E6F5-5DEB-E045-A22B-B2F46B7B4867}"/>
              </a:ext>
            </a:extLst>
          </p:cNvPr>
          <p:cNvCxnSpPr>
            <a:cxnSpLocks/>
            <a:stCxn id="67" idx="1"/>
            <a:endCxn id="71" idx="5"/>
          </p:cNvCxnSpPr>
          <p:nvPr/>
        </p:nvCxnSpPr>
        <p:spPr>
          <a:xfrm flipH="1" flipV="1">
            <a:off x="7812848" y="2515336"/>
            <a:ext cx="40520" cy="3272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5194981-E89F-0240-8A76-09611F149475}"/>
              </a:ext>
            </a:extLst>
          </p:cNvPr>
          <p:cNvCxnSpPr>
            <a:cxnSpLocks/>
            <a:stCxn id="67" idx="7"/>
            <a:endCxn id="72" idx="4"/>
          </p:cNvCxnSpPr>
          <p:nvPr/>
        </p:nvCxnSpPr>
        <p:spPr>
          <a:xfrm flipV="1">
            <a:off x="8916135" y="2490532"/>
            <a:ext cx="43416" cy="3520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1A589DB9-2198-7D4F-A7CA-7B7A96EE018F}"/>
              </a:ext>
            </a:extLst>
          </p:cNvPr>
          <p:cNvSpPr/>
          <p:nvPr/>
        </p:nvSpPr>
        <p:spPr>
          <a:xfrm>
            <a:off x="9517914" y="2761728"/>
            <a:ext cx="1111499"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D10B1805-54A8-CE4E-A3CC-9B3A9C9F34FA}"/>
              </a:ext>
            </a:extLst>
          </p:cNvPr>
          <p:cNvCxnSpPr>
            <a:cxnSpLocks/>
            <a:stCxn id="74" idx="1"/>
            <a:endCxn id="67" idx="5"/>
          </p:cNvCxnSpPr>
          <p:nvPr/>
        </p:nvCxnSpPr>
        <p:spPr>
          <a:xfrm flipH="1" flipV="1">
            <a:off x="8916135" y="3266218"/>
            <a:ext cx="312008" cy="1759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56067F18-ACF9-7F4F-BB73-A7D5C17EAD9B}"/>
              </a:ext>
            </a:extLst>
          </p:cNvPr>
          <p:cNvSpPr/>
          <p:nvPr/>
        </p:nvSpPr>
        <p:spPr>
          <a:xfrm>
            <a:off x="9715243" y="2160448"/>
            <a:ext cx="541656"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a:extLst>
              <a:ext uri="{FF2B5EF4-FFF2-40B4-BE49-F238E27FC236}">
                <a16:creationId xmlns:a16="http://schemas.microsoft.com/office/drawing/2014/main" id="{C6064F2A-0779-5140-82BF-B61611C083EC}"/>
              </a:ext>
            </a:extLst>
          </p:cNvPr>
          <p:cNvCxnSpPr>
            <a:cxnSpLocks/>
            <a:stCxn id="95" idx="0"/>
            <a:endCxn id="100" idx="4"/>
          </p:cNvCxnSpPr>
          <p:nvPr/>
        </p:nvCxnSpPr>
        <p:spPr>
          <a:xfrm flipH="1" flipV="1">
            <a:off x="9986071" y="2539115"/>
            <a:ext cx="87593" cy="222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BB15B75-D983-C34E-A2D9-563D6B79E704}"/>
              </a:ext>
            </a:extLst>
          </p:cNvPr>
          <p:cNvCxnSpPr>
            <a:cxnSpLocks/>
            <a:stCxn id="74" idx="0"/>
            <a:endCxn id="95" idx="4"/>
          </p:cNvCxnSpPr>
          <p:nvPr/>
        </p:nvCxnSpPr>
        <p:spPr>
          <a:xfrm flipV="1">
            <a:off x="9621118" y="3140395"/>
            <a:ext cx="452546" cy="246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CF92A80-70A0-5347-AC8F-15BDC70C2BFD}"/>
              </a:ext>
            </a:extLst>
          </p:cNvPr>
          <p:cNvCxnSpPr>
            <a:cxnSpLocks/>
            <a:stCxn id="73" idx="6"/>
            <a:endCxn id="67" idx="3"/>
          </p:cNvCxnSpPr>
          <p:nvPr/>
        </p:nvCxnSpPr>
        <p:spPr>
          <a:xfrm flipV="1">
            <a:off x="7611030" y="3266218"/>
            <a:ext cx="242338" cy="2588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43E8B7C-73FF-2B41-93D7-40872AC197EF}"/>
              </a:ext>
            </a:extLst>
          </p:cNvPr>
          <p:cNvCxnSpPr>
            <a:cxnSpLocks/>
            <a:stCxn id="67" idx="6"/>
            <a:endCxn id="95" idx="2"/>
          </p:cNvCxnSpPr>
          <p:nvPr/>
        </p:nvCxnSpPr>
        <p:spPr>
          <a:xfrm flipV="1">
            <a:off x="9136241" y="2951062"/>
            <a:ext cx="381673" cy="1033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2B510B99-7DAF-2649-B0B5-B639AE230586}"/>
              </a:ext>
            </a:extLst>
          </p:cNvPr>
          <p:cNvCxnSpPr>
            <a:cxnSpLocks/>
            <a:stCxn id="100" idx="0"/>
            <a:endCxn id="70" idx="5"/>
          </p:cNvCxnSpPr>
          <p:nvPr/>
        </p:nvCxnSpPr>
        <p:spPr>
          <a:xfrm flipH="1" flipV="1">
            <a:off x="9697450" y="1991709"/>
            <a:ext cx="288621" cy="1687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759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F7FB7-3C94-914B-AF48-4671BCDF0243}"/>
              </a:ext>
            </a:extLst>
          </p:cNvPr>
          <p:cNvSpPr>
            <a:spLocks noGrp="1"/>
          </p:cNvSpPr>
          <p:nvPr>
            <p:ph type="title"/>
          </p:nvPr>
        </p:nvSpPr>
        <p:spPr/>
        <p:txBody>
          <a:bodyPr>
            <a:normAutofit fontScale="90000"/>
          </a:bodyPr>
          <a:lstStyle/>
          <a:p>
            <a:r>
              <a:rPr lang="en-US" b="1" dirty="0"/>
              <a:t>Connected Data Strategy</a:t>
            </a:r>
          </a:p>
        </p:txBody>
      </p:sp>
      <p:sp>
        <p:nvSpPr>
          <p:cNvPr id="5" name="Content Placeholder 4">
            <a:extLst>
              <a:ext uri="{FF2B5EF4-FFF2-40B4-BE49-F238E27FC236}">
                <a16:creationId xmlns:a16="http://schemas.microsoft.com/office/drawing/2014/main" id="{55B04E88-6EB8-9343-AF93-044D63357A28}"/>
              </a:ext>
            </a:extLst>
          </p:cNvPr>
          <p:cNvSpPr>
            <a:spLocks noGrp="1"/>
          </p:cNvSpPr>
          <p:nvPr>
            <p:ph idx="1"/>
          </p:nvPr>
        </p:nvSpPr>
        <p:spPr>
          <a:xfrm>
            <a:off x="1093079" y="1426332"/>
            <a:ext cx="9433371" cy="1237262"/>
          </a:xfrm>
          <a:solidFill>
            <a:schemeClr val="accent2">
              <a:lumMod val="20000"/>
              <a:lumOff val="80000"/>
            </a:schemeClr>
          </a:solidFill>
          <a:ln>
            <a:solidFill>
              <a:schemeClr val="tx2">
                <a:lumMod val="50000"/>
              </a:schemeClr>
            </a:solidFill>
          </a:ln>
        </p:spPr>
        <p:txBody>
          <a:bodyPr wrap="square" lIns="228600" tIns="118872" rIns="228600" bIns="118872">
            <a:spAutoFit/>
          </a:bodyPr>
          <a:lstStyle/>
          <a:p>
            <a:pPr marL="0" indent="0">
              <a:buNone/>
            </a:pPr>
            <a:r>
              <a:rPr lang="en-US" sz="2400" b="1" dirty="0"/>
              <a:t>Connected Data Strategy: </a:t>
            </a:r>
            <a:r>
              <a:rPr lang="en-US" sz="2400" i="1" dirty="0">
                <a:solidFill>
                  <a:schemeClr val="tx1">
                    <a:lumMod val="50000"/>
                  </a:schemeClr>
                </a:solidFill>
              </a:rPr>
              <a:t>An </a:t>
            </a:r>
            <a:r>
              <a:rPr lang="en-US" sz="2400" b="1" i="1" dirty="0">
                <a:solidFill>
                  <a:schemeClr val="tx1">
                    <a:lumMod val="50000"/>
                  </a:schemeClr>
                </a:solidFill>
              </a:rPr>
              <a:t>Enterprise Data Strategy </a:t>
            </a:r>
            <a:r>
              <a:rPr lang="en-US" sz="2400" i="1" dirty="0">
                <a:solidFill>
                  <a:schemeClr val="tx1">
                    <a:lumMod val="50000"/>
                  </a:schemeClr>
                </a:solidFill>
              </a:rPr>
              <a:t>pattern that brings </a:t>
            </a:r>
            <a:r>
              <a:rPr lang="en-US" sz="2400" b="1" i="1" dirty="0">
                <a:solidFill>
                  <a:schemeClr val="tx1">
                    <a:lumMod val="50000"/>
                  </a:schemeClr>
                </a:solidFill>
              </a:rPr>
              <a:t>focus</a:t>
            </a:r>
            <a:r>
              <a:rPr lang="en-US" sz="2400" i="1" dirty="0">
                <a:solidFill>
                  <a:schemeClr val="tx1">
                    <a:lumMod val="50000"/>
                  </a:schemeClr>
                </a:solidFill>
              </a:rPr>
              <a:t> to the business </a:t>
            </a:r>
            <a:r>
              <a:rPr lang="en-US" sz="2400" b="1" i="1" dirty="0">
                <a:solidFill>
                  <a:schemeClr val="tx1">
                    <a:lumMod val="50000"/>
                  </a:schemeClr>
                </a:solidFill>
              </a:rPr>
              <a:t>value</a:t>
            </a:r>
            <a:r>
              <a:rPr lang="en-US" sz="2400" i="1" dirty="0">
                <a:solidFill>
                  <a:schemeClr val="tx1">
                    <a:lumMod val="50000"/>
                  </a:schemeClr>
                </a:solidFill>
              </a:rPr>
              <a:t> of connecting disparate silos of data.</a:t>
            </a:r>
          </a:p>
        </p:txBody>
      </p:sp>
      <p:grpSp>
        <p:nvGrpSpPr>
          <p:cNvPr id="7" name="Group 242">
            <a:extLst>
              <a:ext uri="{FF2B5EF4-FFF2-40B4-BE49-F238E27FC236}">
                <a16:creationId xmlns:a16="http://schemas.microsoft.com/office/drawing/2014/main" id="{547235D0-4B26-E949-856D-892B7B0445BF}"/>
              </a:ext>
            </a:extLst>
          </p:cNvPr>
          <p:cNvGrpSpPr/>
          <p:nvPr/>
        </p:nvGrpSpPr>
        <p:grpSpPr>
          <a:xfrm>
            <a:off x="7017521" y="3017786"/>
            <a:ext cx="1943100" cy="1391445"/>
            <a:chOff x="3505200" y="4267200"/>
            <a:chExt cx="1676400" cy="1600200"/>
          </a:xfrm>
        </p:grpSpPr>
        <p:sp>
          <p:nvSpPr>
            <p:cNvPr id="8" name="Oval 7">
              <a:extLst>
                <a:ext uri="{FF2B5EF4-FFF2-40B4-BE49-F238E27FC236}">
                  <a16:creationId xmlns:a16="http://schemas.microsoft.com/office/drawing/2014/main" id="{1FC6C181-15C5-F94D-9E6D-ED4A690CF7B8}"/>
                </a:ext>
              </a:extLst>
            </p:cNvPr>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9" name="Oval 8">
              <a:extLst>
                <a:ext uri="{FF2B5EF4-FFF2-40B4-BE49-F238E27FC236}">
                  <a16:creationId xmlns:a16="http://schemas.microsoft.com/office/drawing/2014/main" id="{25935A67-0B5D-8A4F-A6C1-8FE37CF343C4}"/>
                </a:ext>
              </a:extLst>
            </p:cNvPr>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0" name="Oval 9">
              <a:extLst>
                <a:ext uri="{FF2B5EF4-FFF2-40B4-BE49-F238E27FC236}">
                  <a16:creationId xmlns:a16="http://schemas.microsoft.com/office/drawing/2014/main" id="{09968AEB-BF76-154F-85E3-CB3634837A32}"/>
                </a:ext>
              </a:extLst>
            </p:cNvPr>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1" name="Oval 10">
              <a:extLst>
                <a:ext uri="{FF2B5EF4-FFF2-40B4-BE49-F238E27FC236}">
                  <a16:creationId xmlns:a16="http://schemas.microsoft.com/office/drawing/2014/main" id="{6D175EE2-ED8C-A749-916D-D500387FA758}"/>
                </a:ext>
              </a:extLst>
            </p:cNvPr>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2" name="Oval 11">
              <a:extLst>
                <a:ext uri="{FF2B5EF4-FFF2-40B4-BE49-F238E27FC236}">
                  <a16:creationId xmlns:a16="http://schemas.microsoft.com/office/drawing/2014/main" id="{41672700-1E5C-824D-9713-22759A6BAC59}"/>
                </a:ext>
              </a:extLst>
            </p:cNvPr>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3" name="Oval 12">
              <a:extLst>
                <a:ext uri="{FF2B5EF4-FFF2-40B4-BE49-F238E27FC236}">
                  <a16:creationId xmlns:a16="http://schemas.microsoft.com/office/drawing/2014/main" id="{9BE3A0AD-76BF-EC46-A87F-61A46A61380D}"/>
                </a:ext>
              </a:extLst>
            </p:cNvPr>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4" name="Oval 13">
              <a:extLst>
                <a:ext uri="{FF2B5EF4-FFF2-40B4-BE49-F238E27FC236}">
                  <a16:creationId xmlns:a16="http://schemas.microsoft.com/office/drawing/2014/main" id="{D1BCCB21-F322-2947-AE25-87BC9BC43B63}"/>
                </a:ext>
              </a:extLst>
            </p:cNvPr>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5" name="Oval 14">
              <a:extLst>
                <a:ext uri="{FF2B5EF4-FFF2-40B4-BE49-F238E27FC236}">
                  <a16:creationId xmlns:a16="http://schemas.microsoft.com/office/drawing/2014/main" id="{0423F005-6BB5-DD4C-8F77-9CE61DE73302}"/>
                </a:ext>
              </a:extLst>
            </p:cNvPr>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6" name="Oval 15">
              <a:extLst>
                <a:ext uri="{FF2B5EF4-FFF2-40B4-BE49-F238E27FC236}">
                  <a16:creationId xmlns:a16="http://schemas.microsoft.com/office/drawing/2014/main" id="{2AFF4064-7016-1146-BD9F-ACB6F32B2C3E}"/>
                </a:ext>
              </a:extLst>
            </p:cNvPr>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cxnSp>
          <p:nvCxnSpPr>
            <p:cNvPr id="17" name="Straight Arrow Connector 16">
              <a:extLst>
                <a:ext uri="{FF2B5EF4-FFF2-40B4-BE49-F238E27FC236}">
                  <a16:creationId xmlns:a16="http://schemas.microsoft.com/office/drawing/2014/main" id="{6097B2A8-1AE9-FE4A-AF28-26036BC53BAF}"/>
                </a:ext>
              </a:extLst>
            </p:cNvPr>
            <p:cNvCxnSpPr>
              <a:stCxn id="15" idx="7"/>
              <a:endCxn id="8" idx="2"/>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5DBCBFE-F908-6D4B-BA79-3F685453C8F7}"/>
                </a:ext>
              </a:extLst>
            </p:cNvPr>
            <p:cNvCxnSpPr>
              <a:stCxn id="8" idx="6"/>
              <a:endCxn id="11" idx="2"/>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D9F68ED-5C9D-0E4A-9FA4-3721C8A0649A}"/>
                </a:ext>
              </a:extLst>
            </p:cNvPr>
            <p:cNvCxnSpPr>
              <a:stCxn id="11" idx="3"/>
              <a:endCxn id="12"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88863B-F054-3440-8D43-551BDC90C986}"/>
                </a:ext>
              </a:extLst>
            </p:cNvPr>
            <p:cNvCxnSpPr>
              <a:stCxn id="12" idx="5"/>
              <a:endCxn id="16"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DBF2E79-5A43-B140-AB48-74113B555AAD}"/>
                </a:ext>
              </a:extLst>
            </p:cNvPr>
            <p:cNvCxnSpPr>
              <a:stCxn id="16" idx="2"/>
              <a:endCxn id="14"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C98E42B-F85C-614A-9148-6DB692197004}"/>
                </a:ext>
              </a:extLst>
            </p:cNvPr>
            <p:cNvCxnSpPr>
              <a:endCxn id="10"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DD1B625-4873-C44F-BB17-EC915BD465B9}"/>
                </a:ext>
              </a:extLst>
            </p:cNvPr>
            <p:cNvCxnSpPr>
              <a:stCxn id="10" idx="1"/>
              <a:endCxn id="9"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F1511A4-8BD8-8740-845E-89BBF33458DB}"/>
                </a:ext>
              </a:extLst>
            </p:cNvPr>
            <p:cNvCxnSpPr>
              <a:stCxn id="9" idx="3"/>
              <a:endCxn id="13"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075864E-3091-B04C-9DAC-2A22DB8FDAB8}"/>
                </a:ext>
              </a:extLst>
            </p:cNvPr>
            <p:cNvCxnSpPr>
              <a:stCxn id="15" idx="4"/>
              <a:endCxn id="13"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FCEE356-B77B-1B4C-87A7-CE0F78B21B51}"/>
                </a:ext>
              </a:extLst>
            </p:cNvPr>
            <p:cNvCxnSpPr>
              <a:stCxn id="10" idx="7"/>
              <a:endCxn id="8" idx="4"/>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DAC539C-CA4A-0446-8F56-6EF1AE51D927}"/>
                </a:ext>
              </a:extLst>
            </p:cNvPr>
            <p:cNvCxnSpPr>
              <a:stCxn id="10" idx="3"/>
              <a:endCxn id="13"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921A4293-24F8-974A-BAE0-2C612C01071C}"/>
                </a:ext>
              </a:extLst>
            </p:cNvPr>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cxnSp>
          <p:nvCxnSpPr>
            <p:cNvPr id="29" name="Straight Arrow Connector 28">
              <a:extLst>
                <a:ext uri="{FF2B5EF4-FFF2-40B4-BE49-F238E27FC236}">
                  <a16:creationId xmlns:a16="http://schemas.microsoft.com/office/drawing/2014/main" id="{92A2EB11-CFE2-514A-B6FB-5F812EA111FB}"/>
                </a:ext>
              </a:extLst>
            </p:cNvPr>
            <p:cNvCxnSpPr>
              <a:stCxn id="28" idx="7"/>
              <a:endCxn id="10"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E811442D-E3EC-0941-BA90-0F038C336EE0}"/>
              </a:ext>
            </a:extLst>
          </p:cNvPr>
          <p:cNvSpPr txBox="1"/>
          <p:nvPr/>
        </p:nvSpPr>
        <p:spPr>
          <a:xfrm>
            <a:off x="7592009" y="4851974"/>
            <a:ext cx="1037465" cy="553998"/>
          </a:xfrm>
          <a:prstGeom prst="rect">
            <a:avLst/>
          </a:prstGeom>
          <a:noFill/>
        </p:spPr>
        <p:txBody>
          <a:bodyPr wrap="none" rtlCol="0">
            <a:spAutoFit/>
          </a:bodyPr>
          <a:lstStyle/>
          <a:p>
            <a:pPr algn="ctr" defTabSz="837901"/>
            <a:r>
              <a:rPr lang="en-US" sz="3000">
                <a:solidFill>
                  <a:srgbClr val="55565A"/>
                </a:solidFill>
                <a:latin typeface="Arial" panose="020B0604020202020204"/>
              </a:rPr>
              <a:t>$$$$</a:t>
            </a:r>
          </a:p>
        </p:txBody>
      </p:sp>
      <p:grpSp>
        <p:nvGrpSpPr>
          <p:cNvPr id="31" name="Group 30">
            <a:extLst>
              <a:ext uri="{FF2B5EF4-FFF2-40B4-BE49-F238E27FC236}">
                <a16:creationId xmlns:a16="http://schemas.microsoft.com/office/drawing/2014/main" id="{14505714-AE7C-3049-ABEE-2B86BACBE0F4}"/>
              </a:ext>
            </a:extLst>
          </p:cNvPr>
          <p:cNvGrpSpPr/>
          <p:nvPr/>
        </p:nvGrpSpPr>
        <p:grpSpPr>
          <a:xfrm>
            <a:off x="2193662" y="3150317"/>
            <a:ext cx="1943100" cy="1391445"/>
            <a:chOff x="2624424" y="2551628"/>
            <a:chExt cx="1943100" cy="1391445"/>
          </a:xfrm>
        </p:grpSpPr>
        <p:sp>
          <p:nvSpPr>
            <p:cNvPr id="32" name="Oval 31">
              <a:extLst>
                <a:ext uri="{FF2B5EF4-FFF2-40B4-BE49-F238E27FC236}">
                  <a16:creationId xmlns:a16="http://schemas.microsoft.com/office/drawing/2014/main" id="{46879441-D564-244B-A8A5-20CA5F95F3E0}"/>
                </a:ext>
              </a:extLst>
            </p:cNvPr>
            <p:cNvSpPr/>
            <p:nvPr/>
          </p:nvSpPr>
          <p:spPr bwMode="auto">
            <a:xfrm>
              <a:off x="3419329" y="2551628"/>
              <a:ext cx="264968" cy="198778"/>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3" name="Oval 32">
              <a:extLst>
                <a:ext uri="{FF2B5EF4-FFF2-40B4-BE49-F238E27FC236}">
                  <a16:creationId xmlns:a16="http://schemas.microsoft.com/office/drawing/2014/main" id="{5E13D5B1-8A0F-1B45-893E-E7E4860DB32D}"/>
                </a:ext>
              </a:extLst>
            </p:cNvPr>
            <p:cNvSpPr/>
            <p:nvPr/>
          </p:nvSpPr>
          <p:spPr bwMode="auto">
            <a:xfrm>
              <a:off x="3066038" y="2949184"/>
              <a:ext cx="264968" cy="198778"/>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4" name="Oval 33">
              <a:extLst>
                <a:ext uri="{FF2B5EF4-FFF2-40B4-BE49-F238E27FC236}">
                  <a16:creationId xmlns:a16="http://schemas.microsoft.com/office/drawing/2014/main" id="{4BB21D5C-E38E-CD40-A801-0B3E1E021376}"/>
                </a:ext>
              </a:extLst>
            </p:cNvPr>
            <p:cNvSpPr/>
            <p:nvPr/>
          </p:nvSpPr>
          <p:spPr bwMode="auto">
            <a:xfrm>
              <a:off x="3419329" y="3280480"/>
              <a:ext cx="264968" cy="198778"/>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5" name="Oval 34">
              <a:extLst>
                <a:ext uri="{FF2B5EF4-FFF2-40B4-BE49-F238E27FC236}">
                  <a16:creationId xmlns:a16="http://schemas.microsoft.com/office/drawing/2014/main" id="{737DADA9-FE68-2043-B808-2C7509478312}"/>
                </a:ext>
              </a:extLst>
            </p:cNvPr>
            <p:cNvSpPr/>
            <p:nvPr/>
          </p:nvSpPr>
          <p:spPr bwMode="auto">
            <a:xfrm>
              <a:off x="4037588" y="2750406"/>
              <a:ext cx="264968" cy="198778"/>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6" name="Oval 35">
              <a:extLst>
                <a:ext uri="{FF2B5EF4-FFF2-40B4-BE49-F238E27FC236}">
                  <a16:creationId xmlns:a16="http://schemas.microsoft.com/office/drawing/2014/main" id="{FC0DF5C6-5192-E640-BBD5-C54470F3E280}"/>
                </a:ext>
              </a:extLst>
            </p:cNvPr>
            <p:cNvSpPr/>
            <p:nvPr/>
          </p:nvSpPr>
          <p:spPr bwMode="auto">
            <a:xfrm>
              <a:off x="3949265" y="3147962"/>
              <a:ext cx="264968" cy="198778"/>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7" name="Oval 36">
              <a:extLst>
                <a:ext uri="{FF2B5EF4-FFF2-40B4-BE49-F238E27FC236}">
                  <a16:creationId xmlns:a16="http://schemas.microsoft.com/office/drawing/2014/main" id="{4872B3E5-E1D0-AD4B-94DD-E16D07C75F24}"/>
                </a:ext>
              </a:extLst>
            </p:cNvPr>
            <p:cNvSpPr/>
            <p:nvPr/>
          </p:nvSpPr>
          <p:spPr bwMode="auto">
            <a:xfrm>
              <a:off x="2712747" y="3412999"/>
              <a:ext cx="264968" cy="198778"/>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8" name="Oval 37">
              <a:extLst>
                <a:ext uri="{FF2B5EF4-FFF2-40B4-BE49-F238E27FC236}">
                  <a16:creationId xmlns:a16="http://schemas.microsoft.com/office/drawing/2014/main" id="{D099AEC7-3DF1-F94F-83B2-A8DCFC728654}"/>
                </a:ext>
              </a:extLst>
            </p:cNvPr>
            <p:cNvSpPr/>
            <p:nvPr/>
          </p:nvSpPr>
          <p:spPr bwMode="auto">
            <a:xfrm>
              <a:off x="3684297" y="3611777"/>
              <a:ext cx="264968" cy="198778"/>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9" name="Oval 38">
              <a:extLst>
                <a:ext uri="{FF2B5EF4-FFF2-40B4-BE49-F238E27FC236}">
                  <a16:creationId xmlns:a16="http://schemas.microsoft.com/office/drawing/2014/main" id="{78DB4062-E6FF-C641-81C1-25F4C4A03828}"/>
                </a:ext>
              </a:extLst>
            </p:cNvPr>
            <p:cNvSpPr/>
            <p:nvPr/>
          </p:nvSpPr>
          <p:spPr bwMode="auto">
            <a:xfrm>
              <a:off x="2624424" y="2816665"/>
              <a:ext cx="264968" cy="198778"/>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40" name="Oval 39">
              <a:extLst>
                <a:ext uri="{FF2B5EF4-FFF2-40B4-BE49-F238E27FC236}">
                  <a16:creationId xmlns:a16="http://schemas.microsoft.com/office/drawing/2014/main" id="{C46CD839-70CE-C74B-9293-68C5898728F8}"/>
                </a:ext>
              </a:extLst>
            </p:cNvPr>
            <p:cNvSpPr/>
            <p:nvPr/>
          </p:nvSpPr>
          <p:spPr bwMode="auto">
            <a:xfrm>
              <a:off x="4302556" y="3479258"/>
              <a:ext cx="264968" cy="198778"/>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41" name="Oval 40">
              <a:extLst>
                <a:ext uri="{FF2B5EF4-FFF2-40B4-BE49-F238E27FC236}">
                  <a16:creationId xmlns:a16="http://schemas.microsoft.com/office/drawing/2014/main" id="{C1F9408A-A292-144B-BCCA-F9810D18F4F7}"/>
                </a:ext>
              </a:extLst>
            </p:cNvPr>
            <p:cNvSpPr/>
            <p:nvPr/>
          </p:nvSpPr>
          <p:spPr bwMode="auto">
            <a:xfrm>
              <a:off x="3154360" y="3744295"/>
              <a:ext cx="264968" cy="198778"/>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grpSp>
      <p:sp>
        <p:nvSpPr>
          <p:cNvPr id="42" name="TextBox 41">
            <a:extLst>
              <a:ext uri="{FF2B5EF4-FFF2-40B4-BE49-F238E27FC236}">
                <a16:creationId xmlns:a16="http://schemas.microsoft.com/office/drawing/2014/main" id="{DFAB5D80-85A4-5C46-9747-81491FFAB3B1}"/>
              </a:ext>
            </a:extLst>
          </p:cNvPr>
          <p:cNvSpPr txBox="1"/>
          <p:nvPr/>
        </p:nvSpPr>
        <p:spPr>
          <a:xfrm>
            <a:off x="2850473" y="4851973"/>
            <a:ext cx="397866" cy="553998"/>
          </a:xfrm>
          <a:prstGeom prst="rect">
            <a:avLst/>
          </a:prstGeom>
          <a:noFill/>
        </p:spPr>
        <p:txBody>
          <a:bodyPr wrap="none" rtlCol="0">
            <a:spAutoFit/>
          </a:bodyPr>
          <a:lstStyle/>
          <a:p>
            <a:pPr algn="ctr" defTabSz="837901"/>
            <a:r>
              <a:rPr lang="en-US" sz="3000">
                <a:solidFill>
                  <a:srgbClr val="55565A"/>
                </a:solidFill>
                <a:latin typeface="Arial" panose="020B0604020202020204"/>
              </a:rPr>
              <a:t>$</a:t>
            </a:r>
          </a:p>
        </p:txBody>
      </p:sp>
      <p:sp>
        <p:nvSpPr>
          <p:cNvPr id="43" name="TextBox 42">
            <a:extLst>
              <a:ext uri="{FF2B5EF4-FFF2-40B4-BE49-F238E27FC236}">
                <a16:creationId xmlns:a16="http://schemas.microsoft.com/office/drawing/2014/main" id="{EA59D2C6-A7B8-6F41-A76D-57D67B1B8FA3}"/>
              </a:ext>
            </a:extLst>
          </p:cNvPr>
          <p:cNvSpPr txBox="1"/>
          <p:nvPr/>
        </p:nvSpPr>
        <p:spPr>
          <a:xfrm>
            <a:off x="2302438" y="5627629"/>
            <a:ext cx="1370440" cy="346120"/>
          </a:xfrm>
          <a:prstGeom prst="rect">
            <a:avLst/>
          </a:prstGeom>
          <a:noFill/>
        </p:spPr>
        <p:txBody>
          <a:bodyPr wrap="none" rtlCol="0">
            <a:spAutoFit/>
          </a:bodyPr>
          <a:lstStyle/>
          <a:p>
            <a:pPr algn="ctr" defTabSz="837901"/>
            <a:r>
              <a:rPr lang="en-US" sz="1649">
                <a:solidFill>
                  <a:srgbClr val="FFFFFF">
                    <a:lumMod val="50000"/>
                  </a:srgbClr>
                </a:solidFill>
                <a:latin typeface="Arial" panose="020B0604020202020204"/>
              </a:rPr>
              <a:t>Lower Value</a:t>
            </a:r>
          </a:p>
        </p:txBody>
      </p:sp>
      <p:sp>
        <p:nvSpPr>
          <p:cNvPr id="44" name="TextBox 43">
            <a:extLst>
              <a:ext uri="{FF2B5EF4-FFF2-40B4-BE49-F238E27FC236}">
                <a16:creationId xmlns:a16="http://schemas.microsoft.com/office/drawing/2014/main" id="{22EF4592-94DD-C245-A2B3-C3105BD2139E}"/>
              </a:ext>
            </a:extLst>
          </p:cNvPr>
          <p:cNvSpPr txBox="1"/>
          <p:nvPr/>
        </p:nvSpPr>
        <p:spPr>
          <a:xfrm>
            <a:off x="7414973" y="5627629"/>
            <a:ext cx="1416926" cy="346120"/>
          </a:xfrm>
          <a:prstGeom prst="rect">
            <a:avLst/>
          </a:prstGeom>
          <a:noFill/>
        </p:spPr>
        <p:txBody>
          <a:bodyPr wrap="none" rtlCol="0">
            <a:spAutoFit/>
          </a:bodyPr>
          <a:lstStyle/>
          <a:p>
            <a:pPr algn="ctr" defTabSz="837901"/>
            <a:r>
              <a:rPr lang="en-US" sz="1649">
                <a:solidFill>
                  <a:srgbClr val="FFFFFF">
                    <a:lumMod val="50000"/>
                  </a:srgbClr>
                </a:solidFill>
                <a:latin typeface="Arial" panose="020B0604020202020204"/>
              </a:rPr>
              <a:t>Higher Value</a:t>
            </a:r>
          </a:p>
        </p:txBody>
      </p:sp>
      <p:sp>
        <p:nvSpPr>
          <p:cNvPr id="83" name="TextBox 82">
            <a:extLst>
              <a:ext uri="{FF2B5EF4-FFF2-40B4-BE49-F238E27FC236}">
                <a16:creationId xmlns:a16="http://schemas.microsoft.com/office/drawing/2014/main" id="{52470ACC-1CF7-0D47-9C73-DDF2530E5B08}"/>
              </a:ext>
            </a:extLst>
          </p:cNvPr>
          <p:cNvSpPr txBox="1"/>
          <p:nvPr/>
        </p:nvSpPr>
        <p:spPr>
          <a:xfrm>
            <a:off x="4004278" y="4581806"/>
            <a:ext cx="2829299" cy="830997"/>
          </a:xfrm>
          <a:prstGeom prst="rect">
            <a:avLst/>
          </a:prstGeom>
          <a:noFill/>
        </p:spPr>
        <p:txBody>
          <a:bodyPr wrap="square" rtlCol="0">
            <a:spAutoFit/>
          </a:bodyPr>
          <a:lstStyle/>
          <a:p>
            <a:pPr algn="ctr"/>
            <a:r>
              <a:rPr lang="en-US" sz="2400" b="1" dirty="0">
                <a:solidFill>
                  <a:schemeClr val="accent1"/>
                </a:solidFill>
              </a:rPr>
              <a:t>How much value?</a:t>
            </a:r>
          </a:p>
          <a:p>
            <a:pPr algn="ctr"/>
            <a:r>
              <a:rPr lang="en-US" sz="2400" b="1" dirty="0">
                <a:solidFill>
                  <a:schemeClr val="accent1"/>
                </a:solidFill>
              </a:rPr>
              <a:t>At what cost?</a:t>
            </a:r>
          </a:p>
        </p:txBody>
      </p:sp>
    </p:spTree>
    <p:extLst>
      <p:ext uri="{BB962C8B-B14F-4D97-AF65-F5344CB8AC3E}">
        <p14:creationId xmlns:p14="http://schemas.microsoft.com/office/powerpoint/2010/main" val="246622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5CA6-1D8C-F747-88DC-F65BE06F18D4}"/>
              </a:ext>
            </a:extLst>
          </p:cNvPr>
          <p:cNvSpPr>
            <a:spLocks noGrp="1"/>
          </p:cNvSpPr>
          <p:nvPr>
            <p:ph type="title"/>
          </p:nvPr>
        </p:nvSpPr>
        <p:spPr/>
        <p:txBody>
          <a:bodyPr>
            <a:normAutofit fontScale="90000"/>
          </a:bodyPr>
          <a:lstStyle/>
          <a:p>
            <a:r>
              <a:rPr lang="en-US"/>
              <a:t>Goal: Objective Weighing of Pros and Cons</a:t>
            </a:r>
          </a:p>
        </p:txBody>
      </p:sp>
      <p:sp>
        <p:nvSpPr>
          <p:cNvPr id="3" name="Content Placeholder 2">
            <a:extLst>
              <a:ext uri="{FF2B5EF4-FFF2-40B4-BE49-F238E27FC236}">
                <a16:creationId xmlns:a16="http://schemas.microsoft.com/office/drawing/2014/main" id="{2A20C36B-1675-FF4F-8C33-C856C4794711}"/>
              </a:ext>
            </a:extLst>
          </p:cNvPr>
          <p:cNvSpPr>
            <a:spLocks noGrp="1"/>
          </p:cNvSpPr>
          <p:nvPr>
            <p:ph idx="1"/>
          </p:nvPr>
        </p:nvSpPr>
        <p:spPr>
          <a:xfrm>
            <a:off x="597271" y="4836780"/>
            <a:ext cx="8013329" cy="1633500"/>
          </a:xfrm>
        </p:spPr>
        <p:txBody>
          <a:bodyPr vert="horz" lIns="0" tIns="0" rIns="0" bIns="0" rtlCol="0" anchor="t">
            <a:noAutofit/>
          </a:bodyPr>
          <a:lstStyle/>
          <a:p>
            <a:pPr marL="0" indent="-342900">
              <a:lnSpc>
                <a:spcPct val="100000"/>
              </a:lnSpc>
              <a:spcBef>
                <a:spcPts val="0"/>
              </a:spcBef>
              <a:spcAft>
                <a:spcPts val="400"/>
              </a:spcAft>
              <a:buFont typeface="Arial" panose="020B0604020202020204" pitchFamily="34" charset="0"/>
              <a:buChar char="•"/>
            </a:pPr>
            <a:r>
              <a:rPr lang="en-US" sz="1800" dirty="0"/>
              <a:t>We are starting to learn the benefits of connected data: Customer 360</a:t>
            </a:r>
          </a:p>
          <a:p>
            <a:pPr marL="0" indent="-342900">
              <a:lnSpc>
                <a:spcPct val="100000"/>
              </a:lnSpc>
              <a:spcBef>
                <a:spcPts val="0"/>
              </a:spcBef>
              <a:spcAft>
                <a:spcPts val="400"/>
              </a:spcAft>
              <a:buFont typeface="Arial" panose="020B0604020202020204" pitchFamily="34" charset="0"/>
              <a:buChar char="•"/>
            </a:pPr>
            <a:r>
              <a:rPr lang="en-US" sz="1800" dirty="0"/>
              <a:t>It takes time and effort to create high-quality connected data</a:t>
            </a:r>
          </a:p>
          <a:p>
            <a:pPr marL="0" indent="-342900">
              <a:lnSpc>
                <a:spcPct val="100000"/>
              </a:lnSpc>
              <a:spcBef>
                <a:spcPts val="0"/>
              </a:spcBef>
              <a:spcAft>
                <a:spcPts val="400"/>
              </a:spcAft>
              <a:buFont typeface="Arial" panose="020B0604020202020204" pitchFamily="34" charset="0"/>
              <a:buChar char="•"/>
            </a:pPr>
            <a:r>
              <a:rPr lang="en-US" sz="1800" dirty="0"/>
              <a:t>Can we objectively measure each of the pros and cons?</a:t>
            </a:r>
          </a:p>
          <a:p>
            <a:pPr marL="0" indent="-342900">
              <a:lnSpc>
                <a:spcPct val="100000"/>
              </a:lnSpc>
              <a:spcBef>
                <a:spcPts val="0"/>
              </a:spcBef>
              <a:spcAft>
                <a:spcPts val="400"/>
              </a:spcAft>
              <a:buFont typeface="Arial" panose="020B0604020202020204" pitchFamily="34" charset="0"/>
              <a:buChar char="•"/>
            </a:pPr>
            <a:r>
              <a:rPr lang="en-US" sz="1800" b="1" dirty="0"/>
              <a:t>What is the value of “new insights?”</a:t>
            </a:r>
          </a:p>
          <a:p>
            <a:pPr marL="0" indent="-342900">
              <a:lnSpc>
                <a:spcPct val="100000"/>
              </a:lnSpc>
              <a:spcBef>
                <a:spcPts val="0"/>
              </a:spcBef>
              <a:spcAft>
                <a:spcPts val="400"/>
              </a:spcAft>
              <a:buFont typeface="Arial" panose="020B0604020202020204" pitchFamily="34" charset="0"/>
              <a:buChar char="•"/>
            </a:pPr>
            <a:r>
              <a:rPr lang="en-US" sz="1800" dirty="0">
                <a:cs typeface="Arial" panose="020B0604020202020204"/>
              </a:rPr>
              <a:t>How is our decision making driven by what is easy to measure?</a:t>
            </a:r>
          </a:p>
        </p:txBody>
      </p:sp>
      <p:sp>
        <p:nvSpPr>
          <p:cNvPr id="5" name="Slide Number Placeholder 4">
            <a:extLst>
              <a:ext uri="{FF2B5EF4-FFF2-40B4-BE49-F238E27FC236}">
                <a16:creationId xmlns:a16="http://schemas.microsoft.com/office/drawing/2014/main" id="{945C059A-A72C-AB4B-8F3A-15852086BAD8}"/>
              </a:ext>
            </a:extLst>
          </p:cNvPr>
          <p:cNvSpPr>
            <a:spLocks noGrp="1"/>
          </p:cNvSpPr>
          <p:nvPr>
            <p:ph type="sldNum" sz="quarter" idx="12"/>
          </p:nvPr>
        </p:nvSpPr>
        <p:spPr/>
        <p:txBody>
          <a:bodyPr/>
          <a:lstStyle/>
          <a:p>
            <a:fld id="{3310D8EA-3107-4873-B9AB-DD7D3E79053A}" type="slidenum">
              <a:rPr lang="en-US" smtClean="0"/>
              <a:t>35</a:t>
            </a:fld>
            <a:endParaRPr lang="en-US"/>
          </a:p>
        </p:txBody>
      </p:sp>
      <p:sp>
        <p:nvSpPr>
          <p:cNvPr id="6" name="Right Brace 5">
            <a:extLst>
              <a:ext uri="{FF2B5EF4-FFF2-40B4-BE49-F238E27FC236}">
                <a16:creationId xmlns:a16="http://schemas.microsoft.com/office/drawing/2014/main" id="{539AF7E0-05DA-E046-9D65-DE4A2835D537}"/>
              </a:ext>
            </a:extLst>
          </p:cNvPr>
          <p:cNvSpPr/>
          <p:nvPr/>
        </p:nvSpPr>
        <p:spPr>
          <a:xfrm>
            <a:off x="9404973" y="1354237"/>
            <a:ext cx="383060" cy="1456154"/>
          </a:xfrm>
          <a:prstGeom prst="rightBrac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1FBD570-0676-214F-BC79-508469DA61CE}"/>
              </a:ext>
            </a:extLst>
          </p:cNvPr>
          <p:cNvSpPr txBox="1"/>
          <p:nvPr/>
        </p:nvSpPr>
        <p:spPr>
          <a:xfrm>
            <a:off x="9868313" y="1889563"/>
            <a:ext cx="1915909" cy="413011"/>
          </a:xfrm>
          <a:prstGeom prst="rect">
            <a:avLst/>
          </a:prstGeom>
          <a:noFill/>
        </p:spPr>
        <p:txBody>
          <a:bodyPr wrap="none" rtlCol="0">
            <a:spAutoFit/>
          </a:bodyPr>
          <a:lstStyle/>
          <a:p>
            <a:r>
              <a:rPr lang="en-US"/>
              <a:t>Easy to measure</a:t>
            </a:r>
          </a:p>
        </p:txBody>
      </p:sp>
      <p:grpSp>
        <p:nvGrpSpPr>
          <p:cNvPr id="46" name="Group 45">
            <a:extLst>
              <a:ext uri="{FF2B5EF4-FFF2-40B4-BE49-F238E27FC236}">
                <a16:creationId xmlns:a16="http://schemas.microsoft.com/office/drawing/2014/main" id="{7F402726-17E2-EB42-ACEC-3406874060AF}"/>
              </a:ext>
            </a:extLst>
          </p:cNvPr>
          <p:cNvGrpSpPr/>
          <p:nvPr/>
        </p:nvGrpSpPr>
        <p:grpSpPr>
          <a:xfrm>
            <a:off x="2755900" y="1376176"/>
            <a:ext cx="6680200" cy="3368330"/>
            <a:chOff x="2682793" y="1389421"/>
            <a:chExt cx="6680200" cy="3368330"/>
          </a:xfrm>
        </p:grpSpPr>
        <p:pic>
          <p:nvPicPr>
            <p:cNvPr id="41" name="Picture 40">
              <a:extLst>
                <a:ext uri="{FF2B5EF4-FFF2-40B4-BE49-F238E27FC236}">
                  <a16:creationId xmlns:a16="http://schemas.microsoft.com/office/drawing/2014/main" id="{49C50A8D-80E2-5546-ACFF-9C41C032E2E4}"/>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2682793" y="2840051"/>
              <a:ext cx="6680200" cy="1917700"/>
            </a:xfrm>
            <a:prstGeom prst="rect">
              <a:avLst/>
            </a:prstGeom>
          </p:spPr>
        </p:pic>
        <p:sp>
          <p:nvSpPr>
            <p:cNvPr id="32" name="Rectangle 31">
              <a:extLst>
                <a:ext uri="{FF2B5EF4-FFF2-40B4-BE49-F238E27FC236}">
                  <a16:creationId xmlns:a16="http://schemas.microsoft.com/office/drawing/2014/main" id="{D76C133A-1FEB-DD49-B800-5F4B04276896}"/>
                </a:ext>
              </a:extLst>
            </p:cNvPr>
            <p:cNvSpPr/>
            <p:nvPr/>
          </p:nvSpPr>
          <p:spPr>
            <a:xfrm>
              <a:off x="2897902" y="2988894"/>
              <a:ext cx="1908999" cy="48292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Member Journey</a:t>
              </a:r>
            </a:p>
          </p:txBody>
        </p:sp>
        <p:sp>
          <p:nvSpPr>
            <p:cNvPr id="35" name="Rectangle 34">
              <a:extLst>
                <a:ext uri="{FF2B5EF4-FFF2-40B4-BE49-F238E27FC236}">
                  <a16:creationId xmlns:a16="http://schemas.microsoft.com/office/drawing/2014/main" id="{EA2748ED-DBE0-1E44-B9F9-66C7EA7D16E4}"/>
                </a:ext>
              </a:extLst>
            </p:cNvPr>
            <p:cNvSpPr/>
            <p:nvPr/>
          </p:nvSpPr>
          <p:spPr>
            <a:xfrm>
              <a:off x="2897903" y="2443083"/>
              <a:ext cx="1908999" cy="545811"/>
            </a:xfrm>
            <a:prstGeom prst="rect">
              <a:avLst/>
            </a:prstGeom>
            <a:solidFill>
              <a:schemeClr val="accent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Data Science</a:t>
              </a:r>
            </a:p>
            <a:p>
              <a:pPr algn="ctr"/>
              <a:r>
                <a:rPr lang="en-US" sz="1400"/>
                <a:t>Productivity</a:t>
              </a:r>
            </a:p>
          </p:txBody>
        </p:sp>
        <p:sp>
          <p:nvSpPr>
            <p:cNvPr id="36" name="Rectangle 35">
              <a:extLst>
                <a:ext uri="{FF2B5EF4-FFF2-40B4-BE49-F238E27FC236}">
                  <a16:creationId xmlns:a16="http://schemas.microsoft.com/office/drawing/2014/main" id="{1E50CF46-14F1-A44C-8F29-48DE96901A18}"/>
                </a:ext>
              </a:extLst>
            </p:cNvPr>
            <p:cNvSpPr/>
            <p:nvPr/>
          </p:nvSpPr>
          <p:spPr>
            <a:xfrm>
              <a:off x="2897902" y="1960192"/>
              <a:ext cx="1909000" cy="488504"/>
            </a:xfrm>
            <a:prstGeom prst="rect">
              <a:avLst/>
            </a:prstGeom>
            <a:solidFill>
              <a:schemeClr val="accent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New Insights</a:t>
              </a:r>
            </a:p>
          </p:txBody>
        </p:sp>
        <p:sp>
          <p:nvSpPr>
            <p:cNvPr id="43" name="Rectangle 42">
              <a:extLst>
                <a:ext uri="{FF2B5EF4-FFF2-40B4-BE49-F238E27FC236}">
                  <a16:creationId xmlns:a16="http://schemas.microsoft.com/office/drawing/2014/main" id="{BDBE3028-4C89-9A41-8949-D80B4471FFF4}"/>
                </a:ext>
              </a:extLst>
            </p:cNvPr>
            <p:cNvSpPr/>
            <p:nvPr/>
          </p:nvSpPr>
          <p:spPr>
            <a:xfrm>
              <a:off x="7192110" y="2352286"/>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1"/>
                  </a:solidFill>
                </a:rPr>
                <a:t>CDC Cost</a:t>
              </a:r>
            </a:p>
          </p:txBody>
        </p:sp>
        <p:sp>
          <p:nvSpPr>
            <p:cNvPr id="44" name="Rectangle 43">
              <a:extLst>
                <a:ext uri="{FF2B5EF4-FFF2-40B4-BE49-F238E27FC236}">
                  <a16:creationId xmlns:a16="http://schemas.microsoft.com/office/drawing/2014/main" id="{B6C10B50-AB61-0E4B-97E4-E6942A7D474B}"/>
                </a:ext>
              </a:extLst>
            </p:cNvPr>
            <p:cNvSpPr/>
            <p:nvPr/>
          </p:nvSpPr>
          <p:spPr>
            <a:xfrm>
              <a:off x="7192110" y="1870965"/>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rPr>
                <a:t>Kafka  Streaming Cost</a:t>
              </a:r>
            </a:p>
          </p:txBody>
        </p:sp>
        <p:sp>
          <p:nvSpPr>
            <p:cNvPr id="45" name="Rectangle 44">
              <a:extLst>
                <a:ext uri="{FF2B5EF4-FFF2-40B4-BE49-F238E27FC236}">
                  <a16:creationId xmlns:a16="http://schemas.microsoft.com/office/drawing/2014/main" id="{2E8B949C-0E39-C24B-80E1-83C15B771353}"/>
                </a:ext>
              </a:extLst>
            </p:cNvPr>
            <p:cNvSpPr/>
            <p:nvPr/>
          </p:nvSpPr>
          <p:spPr>
            <a:xfrm>
              <a:off x="7192110" y="1389421"/>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1"/>
                  </a:solidFill>
                </a:rPr>
                <a:t>Graph Cost</a:t>
              </a:r>
            </a:p>
          </p:txBody>
        </p:sp>
        <p:sp>
          <p:nvSpPr>
            <p:cNvPr id="47" name="Rectangle 46">
              <a:extLst>
                <a:ext uri="{FF2B5EF4-FFF2-40B4-BE49-F238E27FC236}">
                  <a16:creationId xmlns:a16="http://schemas.microsoft.com/office/drawing/2014/main" id="{FE6DCA0D-62D5-6E45-8A91-1F6A546D3653}"/>
                </a:ext>
              </a:extLst>
            </p:cNvPr>
            <p:cNvSpPr/>
            <p:nvPr/>
          </p:nvSpPr>
          <p:spPr>
            <a:xfrm>
              <a:off x="2944202" y="3564093"/>
              <a:ext cx="1909000" cy="393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rPr>
                <a:t>Pros</a:t>
              </a:r>
            </a:p>
          </p:txBody>
        </p:sp>
        <p:sp>
          <p:nvSpPr>
            <p:cNvPr id="48" name="Rectangle 47">
              <a:extLst>
                <a:ext uri="{FF2B5EF4-FFF2-40B4-BE49-F238E27FC236}">
                  <a16:creationId xmlns:a16="http://schemas.microsoft.com/office/drawing/2014/main" id="{D2C6AA75-3383-5341-A3A1-241D06674A68}"/>
                </a:ext>
              </a:extLst>
            </p:cNvPr>
            <p:cNvSpPr/>
            <p:nvPr/>
          </p:nvSpPr>
          <p:spPr>
            <a:xfrm>
              <a:off x="7241882" y="2934173"/>
              <a:ext cx="1909000" cy="393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rPr>
                <a:t>Cons</a:t>
              </a:r>
            </a:p>
          </p:txBody>
        </p:sp>
      </p:grpSp>
      <p:sp>
        <p:nvSpPr>
          <p:cNvPr id="10" name="TextBox 9">
            <a:extLst>
              <a:ext uri="{FF2B5EF4-FFF2-40B4-BE49-F238E27FC236}">
                <a16:creationId xmlns:a16="http://schemas.microsoft.com/office/drawing/2014/main" id="{C3DCFC7B-AFA7-C244-A430-8F49A3194046}"/>
              </a:ext>
            </a:extLst>
          </p:cNvPr>
          <p:cNvSpPr txBox="1"/>
          <p:nvPr/>
        </p:nvSpPr>
        <p:spPr>
          <a:xfrm>
            <a:off x="484891" y="2245172"/>
            <a:ext cx="1903085" cy="369332"/>
          </a:xfrm>
          <a:prstGeom prst="rect">
            <a:avLst/>
          </a:prstGeom>
          <a:noFill/>
        </p:spPr>
        <p:txBody>
          <a:bodyPr wrap="none" rtlCol="0">
            <a:spAutoFit/>
          </a:bodyPr>
          <a:lstStyle/>
          <a:p>
            <a:r>
              <a:rPr lang="en-US" dirty="0"/>
              <a:t>Hard to measure</a:t>
            </a:r>
          </a:p>
        </p:txBody>
      </p:sp>
      <p:sp>
        <p:nvSpPr>
          <p:cNvPr id="49" name="Right Brace 48">
            <a:extLst>
              <a:ext uri="{FF2B5EF4-FFF2-40B4-BE49-F238E27FC236}">
                <a16:creationId xmlns:a16="http://schemas.microsoft.com/office/drawing/2014/main" id="{4BAC81C1-39C4-6149-8D20-ED274EBDAA26}"/>
              </a:ext>
            </a:extLst>
          </p:cNvPr>
          <p:cNvSpPr/>
          <p:nvPr/>
        </p:nvSpPr>
        <p:spPr>
          <a:xfrm rot="10800000">
            <a:off x="2468257" y="1967175"/>
            <a:ext cx="381794" cy="1008474"/>
          </a:xfrm>
          <a:prstGeom prst="rightBrac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68978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292A-EB76-AD4B-9349-7A707ACC838F}"/>
              </a:ext>
            </a:extLst>
          </p:cNvPr>
          <p:cNvSpPr>
            <a:spLocks noGrp="1"/>
          </p:cNvSpPr>
          <p:nvPr>
            <p:ph type="title"/>
          </p:nvPr>
        </p:nvSpPr>
        <p:spPr/>
        <p:txBody>
          <a:bodyPr>
            <a:normAutofit fontScale="90000"/>
          </a:bodyPr>
          <a:lstStyle/>
          <a:p>
            <a:r>
              <a:rPr lang="en-US" dirty="0"/>
              <a:t>Causal Loop Diagram</a:t>
            </a:r>
          </a:p>
        </p:txBody>
      </p:sp>
      <p:sp>
        <p:nvSpPr>
          <p:cNvPr id="3" name="Content Placeholder 2">
            <a:extLst>
              <a:ext uri="{FF2B5EF4-FFF2-40B4-BE49-F238E27FC236}">
                <a16:creationId xmlns:a16="http://schemas.microsoft.com/office/drawing/2014/main" id="{85E4F13B-317F-F44C-8E83-5FCC9D1522BC}"/>
              </a:ext>
            </a:extLst>
          </p:cNvPr>
          <p:cNvSpPr>
            <a:spLocks noGrp="1"/>
          </p:cNvSpPr>
          <p:nvPr>
            <p:ph idx="1"/>
          </p:nvPr>
        </p:nvSpPr>
        <p:spPr>
          <a:xfrm>
            <a:off x="838200" y="5784685"/>
            <a:ext cx="10515600" cy="392277"/>
          </a:xfrm>
        </p:spPr>
        <p:txBody>
          <a:bodyPr>
            <a:normAutofit fontScale="92500" lnSpcReduction="20000"/>
          </a:bodyPr>
          <a:lstStyle/>
          <a:p>
            <a:r>
              <a:rPr lang="en-US" dirty="0"/>
              <a:t>Assumption: Higher NPS promotes higher market share</a:t>
            </a:r>
          </a:p>
        </p:txBody>
      </p:sp>
      <p:sp>
        <p:nvSpPr>
          <p:cNvPr id="5" name="Slide Number Placeholder 4">
            <a:extLst>
              <a:ext uri="{FF2B5EF4-FFF2-40B4-BE49-F238E27FC236}">
                <a16:creationId xmlns:a16="http://schemas.microsoft.com/office/drawing/2014/main" id="{DB455E7A-AA16-B841-A7F1-15B1CCC9026D}"/>
              </a:ext>
            </a:extLst>
          </p:cNvPr>
          <p:cNvSpPr>
            <a:spLocks noGrp="1"/>
          </p:cNvSpPr>
          <p:nvPr>
            <p:ph type="sldNum" sz="quarter" idx="12"/>
          </p:nvPr>
        </p:nvSpPr>
        <p:spPr/>
        <p:txBody>
          <a:bodyPr/>
          <a:lstStyle/>
          <a:p>
            <a:fld id="{7269E411-7D29-FF41-8363-58C7F0B695CE}" type="slidenum">
              <a:rPr lang="en-US" smtClean="0"/>
              <a:t>36</a:t>
            </a:fld>
            <a:endParaRPr lang="en-US"/>
          </a:p>
        </p:txBody>
      </p:sp>
      <p:sp>
        <p:nvSpPr>
          <p:cNvPr id="6" name="Oval 5">
            <a:extLst>
              <a:ext uri="{FF2B5EF4-FFF2-40B4-BE49-F238E27FC236}">
                <a16:creationId xmlns:a16="http://schemas.microsoft.com/office/drawing/2014/main" id="{3B73ABF1-121C-B04B-A526-C0425DB650D5}"/>
              </a:ext>
            </a:extLst>
          </p:cNvPr>
          <p:cNvSpPr/>
          <p:nvPr/>
        </p:nvSpPr>
        <p:spPr>
          <a:xfrm>
            <a:off x="4472795" y="3120434"/>
            <a:ext cx="14638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 NPS</a:t>
            </a:r>
          </a:p>
        </p:txBody>
      </p:sp>
      <p:sp>
        <p:nvSpPr>
          <p:cNvPr id="7" name="TextBox 6">
            <a:extLst>
              <a:ext uri="{FF2B5EF4-FFF2-40B4-BE49-F238E27FC236}">
                <a16:creationId xmlns:a16="http://schemas.microsoft.com/office/drawing/2014/main" id="{5F96C6AB-25EA-9F48-AB94-2239BB249462}"/>
              </a:ext>
            </a:extLst>
          </p:cNvPr>
          <p:cNvSpPr txBox="1"/>
          <p:nvPr/>
        </p:nvSpPr>
        <p:spPr>
          <a:xfrm>
            <a:off x="702384" y="1212040"/>
            <a:ext cx="5650329" cy="369332"/>
          </a:xfrm>
          <a:prstGeom prst="rect">
            <a:avLst/>
          </a:prstGeom>
          <a:noFill/>
        </p:spPr>
        <p:txBody>
          <a:bodyPr wrap="none" rtlCol="0">
            <a:spAutoFit/>
          </a:bodyPr>
          <a:lstStyle/>
          <a:p>
            <a:r>
              <a:rPr lang="en-US" dirty="0"/>
              <a:t>NPS = Net Promoter Score – how happy are our customers</a:t>
            </a:r>
          </a:p>
        </p:txBody>
      </p:sp>
      <p:sp>
        <p:nvSpPr>
          <p:cNvPr id="8" name="Oval 7">
            <a:extLst>
              <a:ext uri="{FF2B5EF4-FFF2-40B4-BE49-F238E27FC236}">
                <a16:creationId xmlns:a16="http://schemas.microsoft.com/office/drawing/2014/main" id="{6EA23AA2-7CCE-ED44-A689-B608969F8AC5}"/>
              </a:ext>
            </a:extLst>
          </p:cNvPr>
          <p:cNvSpPr/>
          <p:nvPr/>
        </p:nvSpPr>
        <p:spPr>
          <a:xfrm>
            <a:off x="4594058" y="1623868"/>
            <a:ext cx="1675438" cy="771717"/>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Fast Right Answers</a:t>
            </a:r>
          </a:p>
        </p:txBody>
      </p:sp>
      <p:sp>
        <p:nvSpPr>
          <p:cNvPr id="10" name="TextBox 9">
            <a:extLst>
              <a:ext uri="{FF2B5EF4-FFF2-40B4-BE49-F238E27FC236}">
                <a16:creationId xmlns:a16="http://schemas.microsoft.com/office/drawing/2014/main" id="{2035C090-44E8-9044-9261-DA9D3E26445C}"/>
              </a:ext>
            </a:extLst>
          </p:cNvPr>
          <p:cNvSpPr txBox="1"/>
          <p:nvPr/>
        </p:nvSpPr>
        <p:spPr>
          <a:xfrm>
            <a:off x="3141240" y="2405269"/>
            <a:ext cx="1060098" cy="369332"/>
          </a:xfrm>
          <a:prstGeom prst="rect">
            <a:avLst/>
          </a:prstGeom>
          <a:noFill/>
        </p:spPr>
        <p:txBody>
          <a:bodyPr wrap="none" rtlCol="0">
            <a:spAutoFit/>
          </a:bodyPr>
          <a:lstStyle/>
          <a:p>
            <a:r>
              <a:rPr lang="en-US" dirty="0"/>
              <a:t>Increases</a:t>
            </a:r>
          </a:p>
        </p:txBody>
      </p:sp>
      <p:sp>
        <p:nvSpPr>
          <p:cNvPr id="11" name="Oval 10">
            <a:extLst>
              <a:ext uri="{FF2B5EF4-FFF2-40B4-BE49-F238E27FC236}">
                <a16:creationId xmlns:a16="http://schemas.microsoft.com/office/drawing/2014/main" id="{FF7BE807-7012-EB4E-8F92-FF05F110F838}"/>
              </a:ext>
            </a:extLst>
          </p:cNvPr>
          <p:cNvSpPr/>
          <p:nvPr/>
        </p:nvSpPr>
        <p:spPr>
          <a:xfrm>
            <a:off x="4594060" y="4567295"/>
            <a:ext cx="1894469" cy="85624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Slow Wrong Answers</a:t>
            </a:r>
          </a:p>
        </p:txBody>
      </p:sp>
      <p:cxnSp>
        <p:nvCxnSpPr>
          <p:cNvPr id="14" name="Curved Connector 13">
            <a:extLst>
              <a:ext uri="{FF2B5EF4-FFF2-40B4-BE49-F238E27FC236}">
                <a16:creationId xmlns:a16="http://schemas.microsoft.com/office/drawing/2014/main" id="{7290EB35-9A88-9147-B022-4277234AEF49}"/>
              </a:ext>
            </a:extLst>
          </p:cNvPr>
          <p:cNvCxnSpPr>
            <a:cxnSpLocks/>
            <a:stCxn id="11" idx="2"/>
            <a:endCxn id="6" idx="3"/>
          </p:cNvCxnSpPr>
          <p:nvPr/>
        </p:nvCxnSpPr>
        <p:spPr>
          <a:xfrm rot="10800000" flipH="1">
            <a:off x="4594060" y="3705801"/>
            <a:ext cx="93110" cy="1289616"/>
          </a:xfrm>
          <a:prstGeom prst="curvedConnector4">
            <a:avLst>
              <a:gd name="adj1" fmla="val -245516"/>
              <a:gd name="adj2" fmla="val 6270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4DE14F-F617-6444-AFEE-293E6FE07494}"/>
              </a:ext>
            </a:extLst>
          </p:cNvPr>
          <p:cNvSpPr txBox="1"/>
          <p:nvPr/>
        </p:nvSpPr>
        <p:spPr>
          <a:xfrm>
            <a:off x="3038842" y="4164233"/>
            <a:ext cx="1138645" cy="369332"/>
          </a:xfrm>
          <a:prstGeom prst="rect">
            <a:avLst/>
          </a:prstGeom>
          <a:noFill/>
        </p:spPr>
        <p:txBody>
          <a:bodyPr wrap="none" rtlCol="0">
            <a:spAutoFit/>
          </a:bodyPr>
          <a:lstStyle/>
          <a:p>
            <a:r>
              <a:rPr lang="en-US" dirty="0"/>
              <a:t>Decreases</a:t>
            </a:r>
          </a:p>
        </p:txBody>
      </p:sp>
      <p:sp>
        <p:nvSpPr>
          <p:cNvPr id="22" name="Oval 21">
            <a:extLst>
              <a:ext uri="{FF2B5EF4-FFF2-40B4-BE49-F238E27FC236}">
                <a16:creationId xmlns:a16="http://schemas.microsoft.com/office/drawing/2014/main" id="{DB909944-A67E-F443-A3DC-454555BE0A3D}"/>
              </a:ext>
            </a:extLst>
          </p:cNvPr>
          <p:cNvSpPr/>
          <p:nvPr/>
        </p:nvSpPr>
        <p:spPr>
          <a:xfrm>
            <a:off x="7250411" y="2352201"/>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Funding to Calculate Bus Routes</a:t>
            </a:r>
          </a:p>
        </p:txBody>
      </p:sp>
      <p:cxnSp>
        <p:nvCxnSpPr>
          <p:cNvPr id="23" name="Curved Connector 22">
            <a:extLst>
              <a:ext uri="{FF2B5EF4-FFF2-40B4-BE49-F238E27FC236}">
                <a16:creationId xmlns:a16="http://schemas.microsoft.com/office/drawing/2014/main" id="{0ED2B556-3185-1541-9BB8-8E16385A22D5}"/>
              </a:ext>
            </a:extLst>
          </p:cNvPr>
          <p:cNvCxnSpPr>
            <a:cxnSpLocks/>
            <a:stCxn id="6" idx="6"/>
            <a:endCxn id="22" idx="2"/>
          </p:cNvCxnSpPr>
          <p:nvPr/>
        </p:nvCxnSpPr>
        <p:spPr>
          <a:xfrm flipV="1">
            <a:off x="5936637" y="2836097"/>
            <a:ext cx="1313774" cy="6272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AFA02962-DE23-C640-A855-9FFB536DAC97}"/>
              </a:ext>
            </a:extLst>
          </p:cNvPr>
          <p:cNvCxnSpPr>
            <a:cxnSpLocks/>
            <a:stCxn id="22" idx="1"/>
            <a:endCxn id="8" idx="6"/>
          </p:cNvCxnSpPr>
          <p:nvPr/>
        </p:nvCxnSpPr>
        <p:spPr>
          <a:xfrm rot="16200000" flipV="1">
            <a:off x="6708586" y="1570637"/>
            <a:ext cx="484204" cy="136238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972AB41-39F8-E04F-BAA7-DB71065A8DCC}"/>
              </a:ext>
            </a:extLst>
          </p:cNvPr>
          <p:cNvSpPr txBox="1"/>
          <p:nvPr/>
        </p:nvSpPr>
        <p:spPr>
          <a:xfrm>
            <a:off x="6029233" y="2529676"/>
            <a:ext cx="1060098" cy="369332"/>
          </a:xfrm>
          <a:prstGeom prst="rect">
            <a:avLst/>
          </a:prstGeom>
          <a:noFill/>
        </p:spPr>
        <p:txBody>
          <a:bodyPr wrap="none" rtlCol="0">
            <a:spAutoFit/>
          </a:bodyPr>
          <a:lstStyle/>
          <a:p>
            <a:r>
              <a:rPr lang="en-US" dirty="0"/>
              <a:t>Increases</a:t>
            </a:r>
          </a:p>
        </p:txBody>
      </p:sp>
      <p:sp>
        <p:nvSpPr>
          <p:cNvPr id="35" name="Oval 34">
            <a:extLst>
              <a:ext uri="{FF2B5EF4-FFF2-40B4-BE49-F238E27FC236}">
                <a16:creationId xmlns:a16="http://schemas.microsoft.com/office/drawing/2014/main" id="{76D4452A-BC43-1346-A68D-F0818E7AEC4C}"/>
              </a:ext>
            </a:extLst>
          </p:cNvPr>
          <p:cNvSpPr/>
          <p:nvPr/>
        </p:nvSpPr>
        <p:spPr>
          <a:xfrm>
            <a:off x="7189846" y="3599503"/>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Funding to Calculate Bus Routes</a:t>
            </a:r>
          </a:p>
        </p:txBody>
      </p:sp>
      <p:cxnSp>
        <p:nvCxnSpPr>
          <p:cNvPr id="36" name="Curved Connector 35">
            <a:extLst>
              <a:ext uri="{FF2B5EF4-FFF2-40B4-BE49-F238E27FC236}">
                <a16:creationId xmlns:a16="http://schemas.microsoft.com/office/drawing/2014/main" id="{31A1DB52-0415-F242-949C-D845F39B0672}"/>
              </a:ext>
            </a:extLst>
          </p:cNvPr>
          <p:cNvCxnSpPr>
            <a:cxnSpLocks/>
            <a:stCxn id="6" idx="6"/>
            <a:endCxn id="35" idx="2"/>
          </p:cNvCxnSpPr>
          <p:nvPr/>
        </p:nvCxnSpPr>
        <p:spPr>
          <a:xfrm>
            <a:off x="5936637" y="3463334"/>
            <a:ext cx="1253209" cy="620065"/>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3A7A6A0-F4AC-9B4B-AE4C-1F09617DA8B7}"/>
              </a:ext>
            </a:extLst>
          </p:cNvPr>
          <p:cNvSpPr txBox="1"/>
          <p:nvPr/>
        </p:nvSpPr>
        <p:spPr>
          <a:xfrm>
            <a:off x="5883955" y="3984216"/>
            <a:ext cx="1138645" cy="369332"/>
          </a:xfrm>
          <a:prstGeom prst="rect">
            <a:avLst/>
          </a:prstGeom>
          <a:noFill/>
        </p:spPr>
        <p:txBody>
          <a:bodyPr wrap="none" rtlCol="0">
            <a:spAutoFit/>
          </a:bodyPr>
          <a:lstStyle/>
          <a:p>
            <a:r>
              <a:rPr lang="en-US" dirty="0"/>
              <a:t>Decreases</a:t>
            </a:r>
          </a:p>
        </p:txBody>
      </p:sp>
      <p:cxnSp>
        <p:nvCxnSpPr>
          <p:cNvPr id="40" name="Curved Connector 39">
            <a:extLst>
              <a:ext uri="{FF2B5EF4-FFF2-40B4-BE49-F238E27FC236}">
                <a16:creationId xmlns:a16="http://schemas.microsoft.com/office/drawing/2014/main" id="{3EB10EC9-A3E2-E24F-AB40-00B9022A5211}"/>
              </a:ext>
            </a:extLst>
          </p:cNvPr>
          <p:cNvCxnSpPr>
            <a:cxnSpLocks/>
            <a:stCxn id="35" idx="3"/>
            <a:endCxn id="11" idx="6"/>
          </p:cNvCxnSpPr>
          <p:nvPr/>
        </p:nvCxnSpPr>
        <p:spPr>
          <a:xfrm rot="5400000">
            <a:off x="6744996" y="4169098"/>
            <a:ext cx="569852" cy="108278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9293E62E-9D74-8342-AD2E-73A22A0BCA4A}"/>
              </a:ext>
            </a:extLst>
          </p:cNvPr>
          <p:cNvCxnSpPr>
            <a:cxnSpLocks/>
            <a:stCxn id="8" idx="2"/>
            <a:endCxn id="6" idx="1"/>
          </p:cNvCxnSpPr>
          <p:nvPr/>
        </p:nvCxnSpPr>
        <p:spPr>
          <a:xfrm rot="10800000" flipH="1" flipV="1">
            <a:off x="4594058" y="2009727"/>
            <a:ext cx="93112" cy="1211140"/>
          </a:xfrm>
          <a:prstGeom prst="curvedConnector4">
            <a:avLst>
              <a:gd name="adj1" fmla="val -245511"/>
              <a:gd name="adj2" fmla="val 6178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Cross 48">
            <a:extLst>
              <a:ext uri="{FF2B5EF4-FFF2-40B4-BE49-F238E27FC236}">
                <a16:creationId xmlns:a16="http://schemas.microsoft.com/office/drawing/2014/main" id="{BE0DA3C4-982D-4C42-8061-2650D1CDB157}"/>
              </a:ext>
            </a:extLst>
          </p:cNvPr>
          <p:cNvSpPr/>
          <p:nvPr/>
        </p:nvSpPr>
        <p:spPr>
          <a:xfrm>
            <a:off x="5330353" y="2555095"/>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1AC8D09-884C-0741-9FB2-D3E3F6FA7BB5}"/>
              </a:ext>
            </a:extLst>
          </p:cNvPr>
          <p:cNvSpPr/>
          <p:nvPr/>
        </p:nvSpPr>
        <p:spPr>
          <a:xfrm>
            <a:off x="5330353" y="413833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484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7A29-3F83-BB4A-BB9A-2DF801B36296}"/>
              </a:ext>
            </a:extLst>
          </p:cNvPr>
          <p:cNvSpPr>
            <a:spLocks noGrp="1"/>
          </p:cNvSpPr>
          <p:nvPr>
            <p:ph type="title"/>
          </p:nvPr>
        </p:nvSpPr>
        <p:spPr/>
        <p:txBody>
          <a:bodyPr>
            <a:normAutofit fontScale="90000"/>
          </a:bodyPr>
          <a:lstStyle/>
          <a:p>
            <a:r>
              <a:rPr lang="en-US" dirty="0"/>
              <a:t>Predictive Feedback Cycle</a:t>
            </a:r>
          </a:p>
        </p:txBody>
      </p:sp>
      <p:sp>
        <p:nvSpPr>
          <p:cNvPr id="5" name="Slide Number Placeholder 4">
            <a:extLst>
              <a:ext uri="{FF2B5EF4-FFF2-40B4-BE49-F238E27FC236}">
                <a16:creationId xmlns:a16="http://schemas.microsoft.com/office/drawing/2014/main" id="{768CA483-196E-A04F-A883-198BAFD32EE2}"/>
              </a:ext>
            </a:extLst>
          </p:cNvPr>
          <p:cNvSpPr>
            <a:spLocks noGrp="1"/>
          </p:cNvSpPr>
          <p:nvPr>
            <p:ph type="sldNum" sz="quarter" idx="12"/>
          </p:nvPr>
        </p:nvSpPr>
        <p:spPr/>
        <p:txBody>
          <a:bodyPr/>
          <a:lstStyle/>
          <a:p>
            <a:fld id="{7269E411-7D29-FF41-8363-58C7F0B695CE}" type="slidenum">
              <a:rPr lang="en-US" smtClean="0"/>
              <a:t>37</a:t>
            </a:fld>
            <a:endParaRPr lang="en-US"/>
          </a:p>
        </p:txBody>
      </p:sp>
      <p:sp>
        <p:nvSpPr>
          <p:cNvPr id="6" name="Oval 5">
            <a:extLst>
              <a:ext uri="{FF2B5EF4-FFF2-40B4-BE49-F238E27FC236}">
                <a16:creationId xmlns:a16="http://schemas.microsoft.com/office/drawing/2014/main" id="{63C6F5ED-FA8F-FE4A-A755-6873073E6929}"/>
              </a:ext>
            </a:extLst>
          </p:cNvPr>
          <p:cNvSpPr/>
          <p:nvPr/>
        </p:nvSpPr>
        <p:spPr>
          <a:xfrm>
            <a:off x="4161447" y="299299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 Product</a:t>
            </a:r>
          </a:p>
        </p:txBody>
      </p:sp>
      <p:sp>
        <p:nvSpPr>
          <p:cNvPr id="8" name="TextBox 7">
            <a:extLst>
              <a:ext uri="{FF2B5EF4-FFF2-40B4-BE49-F238E27FC236}">
                <a16:creationId xmlns:a16="http://schemas.microsoft.com/office/drawing/2014/main" id="{80D082EA-8C98-AB41-BDA1-F3079D6C6572}"/>
              </a:ext>
            </a:extLst>
          </p:cNvPr>
          <p:cNvSpPr txBox="1"/>
          <p:nvPr/>
        </p:nvSpPr>
        <p:spPr>
          <a:xfrm>
            <a:off x="2845482" y="2304341"/>
            <a:ext cx="1060098" cy="369332"/>
          </a:xfrm>
          <a:prstGeom prst="rect">
            <a:avLst/>
          </a:prstGeom>
          <a:noFill/>
        </p:spPr>
        <p:txBody>
          <a:bodyPr wrap="none" rtlCol="0">
            <a:spAutoFit/>
          </a:bodyPr>
          <a:lstStyle/>
          <a:p>
            <a:r>
              <a:rPr lang="en-US" dirty="0"/>
              <a:t>Increases</a:t>
            </a:r>
          </a:p>
        </p:txBody>
      </p:sp>
      <p:sp>
        <p:nvSpPr>
          <p:cNvPr id="9" name="Oval 8">
            <a:extLst>
              <a:ext uri="{FF2B5EF4-FFF2-40B4-BE49-F238E27FC236}">
                <a16:creationId xmlns:a16="http://schemas.microsoft.com/office/drawing/2014/main" id="{43B628E9-1043-7048-9300-5A57E83140C9}"/>
              </a:ext>
            </a:extLst>
          </p:cNvPr>
          <p:cNvSpPr/>
          <p:nvPr/>
        </p:nvSpPr>
        <p:spPr>
          <a:xfrm>
            <a:off x="4302436" y="4552854"/>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Revenue</a:t>
            </a:r>
          </a:p>
        </p:txBody>
      </p:sp>
      <p:sp>
        <p:nvSpPr>
          <p:cNvPr id="11" name="TextBox 10">
            <a:extLst>
              <a:ext uri="{FF2B5EF4-FFF2-40B4-BE49-F238E27FC236}">
                <a16:creationId xmlns:a16="http://schemas.microsoft.com/office/drawing/2014/main" id="{10BDD98E-7ECF-ED4C-842B-805AB0151806}"/>
              </a:ext>
            </a:extLst>
          </p:cNvPr>
          <p:cNvSpPr txBox="1"/>
          <p:nvPr/>
        </p:nvSpPr>
        <p:spPr>
          <a:xfrm>
            <a:off x="8190119" y="2820357"/>
            <a:ext cx="2502545" cy="369332"/>
          </a:xfrm>
          <a:prstGeom prst="rect">
            <a:avLst/>
          </a:prstGeom>
          <a:noFill/>
        </p:spPr>
        <p:txBody>
          <a:bodyPr wrap="none" rtlCol="0">
            <a:spAutoFit/>
          </a:bodyPr>
          <a:lstStyle/>
          <a:p>
            <a:r>
              <a:rPr lang="en-US" dirty="0"/>
              <a:t>Good Recommendations</a:t>
            </a:r>
          </a:p>
        </p:txBody>
      </p:sp>
      <p:cxnSp>
        <p:nvCxnSpPr>
          <p:cNvPr id="12" name="Curved Connector 11">
            <a:extLst>
              <a:ext uri="{FF2B5EF4-FFF2-40B4-BE49-F238E27FC236}">
                <a16:creationId xmlns:a16="http://schemas.microsoft.com/office/drawing/2014/main" id="{36BC513A-D6BA-5843-8E81-B8A646764ED4}"/>
              </a:ext>
            </a:extLst>
          </p:cNvPr>
          <p:cNvCxnSpPr>
            <a:cxnSpLocks/>
            <a:stCxn id="21" idx="2"/>
            <a:endCxn id="6" idx="1"/>
          </p:cNvCxnSpPr>
          <p:nvPr/>
        </p:nvCxnSpPr>
        <p:spPr>
          <a:xfrm rot="10800000" flipH="1" flipV="1">
            <a:off x="4161446" y="1704114"/>
            <a:ext cx="292489" cy="1389309"/>
          </a:xfrm>
          <a:prstGeom prst="curvedConnector4">
            <a:avLst>
              <a:gd name="adj1" fmla="val -78157"/>
              <a:gd name="adj2" fmla="val 5872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ross 12">
            <a:extLst>
              <a:ext uri="{FF2B5EF4-FFF2-40B4-BE49-F238E27FC236}">
                <a16:creationId xmlns:a16="http://schemas.microsoft.com/office/drawing/2014/main" id="{F51826A9-B8DA-FF48-9E84-947461862AED}"/>
              </a:ext>
            </a:extLst>
          </p:cNvPr>
          <p:cNvSpPr/>
          <p:nvPr/>
        </p:nvSpPr>
        <p:spPr>
          <a:xfrm>
            <a:off x="5516467" y="2348308"/>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AD7DF21-87A1-F042-9E7D-22966F41C015}"/>
              </a:ext>
            </a:extLst>
          </p:cNvPr>
          <p:cNvSpPr/>
          <p:nvPr/>
        </p:nvSpPr>
        <p:spPr>
          <a:xfrm>
            <a:off x="7244793" y="1835276"/>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More Products</a:t>
            </a:r>
          </a:p>
        </p:txBody>
      </p:sp>
      <p:sp>
        <p:nvSpPr>
          <p:cNvPr id="21" name="Oval 20">
            <a:extLst>
              <a:ext uri="{FF2B5EF4-FFF2-40B4-BE49-F238E27FC236}">
                <a16:creationId xmlns:a16="http://schemas.microsoft.com/office/drawing/2014/main" id="{3EF5C9AC-680E-F242-891B-A8FD419F09E4}"/>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Revenue</a:t>
            </a:r>
          </a:p>
        </p:txBody>
      </p:sp>
      <p:cxnSp>
        <p:nvCxnSpPr>
          <p:cNvPr id="26" name="Curved Connector 25">
            <a:extLst>
              <a:ext uri="{FF2B5EF4-FFF2-40B4-BE49-F238E27FC236}">
                <a16:creationId xmlns:a16="http://schemas.microsoft.com/office/drawing/2014/main" id="{69535CB6-9E17-084B-95C6-00DFFB428232}"/>
              </a:ext>
            </a:extLst>
          </p:cNvPr>
          <p:cNvCxnSpPr>
            <a:cxnSpLocks/>
            <a:stCxn id="6" idx="6"/>
            <a:endCxn id="20" idx="4"/>
          </p:cNvCxnSpPr>
          <p:nvPr/>
        </p:nvCxnSpPr>
        <p:spPr>
          <a:xfrm flipV="1">
            <a:off x="6158689" y="2521076"/>
            <a:ext cx="2300135" cy="8148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AD34C7E8-1769-E843-B859-79A638B6E77E}"/>
              </a:ext>
            </a:extLst>
          </p:cNvPr>
          <p:cNvCxnSpPr>
            <a:cxnSpLocks/>
            <a:stCxn id="6" idx="6"/>
            <a:endCxn id="44" idx="1"/>
          </p:cNvCxnSpPr>
          <p:nvPr/>
        </p:nvCxnSpPr>
        <p:spPr>
          <a:xfrm>
            <a:off x="6158689" y="3335891"/>
            <a:ext cx="1751031" cy="66638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12D7BE59-70EE-7C4E-808B-482D0E485890}"/>
              </a:ext>
            </a:extLst>
          </p:cNvPr>
          <p:cNvCxnSpPr>
            <a:cxnSpLocks/>
            <a:stCxn id="9" idx="2"/>
            <a:endCxn id="6" idx="3"/>
          </p:cNvCxnSpPr>
          <p:nvPr/>
        </p:nvCxnSpPr>
        <p:spPr>
          <a:xfrm rot="10800000" flipH="1">
            <a:off x="4302436" y="3578358"/>
            <a:ext cx="151500" cy="1320744"/>
          </a:xfrm>
          <a:prstGeom prst="curvedConnector4">
            <a:avLst>
              <a:gd name="adj1" fmla="val -150891"/>
              <a:gd name="adj2" fmla="val 5930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49E53511-6496-2B42-974C-B33F5E580FED}"/>
              </a:ext>
            </a:extLst>
          </p:cNvPr>
          <p:cNvSpPr/>
          <p:nvPr/>
        </p:nvSpPr>
        <p:spPr>
          <a:xfrm>
            <a:off x="7554139" y="390184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Fewer Products</a:t>
            </a:r>
          </a:p>
        </p:txBody>
      </p:sp>
      <p:cxnSp>
        <p:nvCxnSpPr>
          <p:cNvPr id="46" name="Curved Connector 45">
            <a:extLst>
              <a:ext uri="{FF2B5EF4-FFF2-40B4-BE49-F238E27FC236}">
                <a16:creationId xmlns:a16="http://schemas.microsoft.com/office/drawing/2014/main" id="{42074CC0-5A91-FA45-A6CE-3154EEC4CB07}"/>
              </a:ext>
            </a:extLst>
          </p:cNvPr>
          <p:cNvCxnSpPr>
            <a:cxnSpLocks/>
            <a:stCxn id="44" idx="3"/>
            <a:endCxn id="9" idx="6"/>
          </p:cNvCxnSpPr>
          <p:nvPr/>
        </p:nvCxnSpPr>
        <p:spPr>
          <a:xfrm rot="5400000">
            <a:off x="7114165" y="4103546"/>
            <a:ext cx="411889" cy="11792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664E64D-E464-F345-B2B2-87A997F2433E}"/>
              </a:ext>
            </a:extLst>
          </p:cNvPr>
          <p:cNvSpPr/>
          <p:nvPr/>
        </p:nvSpPr>
        <p:spPr>
          <a:xfrm>
            <a:off x="5596005" y="408600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Curved Connector 51">
            <a:extLst>
              <a:ext uri="{FF2B5EF4-FFF2-40B4-BE49-F238E27FC236}">
                <a16:creationId xmlns:a16="http://schemas.microsoft.com/office/drawing/2014/main" id="{79E2BDD0-2F8B-C046-A7AC-8973CA5E9AFD}"/>
              </a:ext>
            </a:extLst>
          </p:cNvPr>
          <p:cNvCxnSpPr>
            <a:cxnSpLocks/>
            <a:stCxn id="20" idx="2"/>
            <a:endCxn id="21" idx="6"/>
          </p:cNvCxnSpPr>
          <p:nvPr/>
        </p:nvCxnSpPr>
        <p:spPr>
          <a:xfrm rot="10800000">
            <a:off x="6589509" y="1704116"/>
            <a:ext cx="655285" cy="47406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5F31355-9130-B044-BE64-E644B8B5B833}"/>
              </a:ext>
            </a:extLst>
          </p:cNvPr>
          <p:cNvSpPr txBox="1"/>
          <p:nvPr/>
        </p:nvSpPr>
        <p:spPr>
          <a:xfrm>
            <a:off x="7909720" y="3474713"/>
            <a:ext cx="2428998" cy="369332"/>
          </a:xfrm>
          <a:prstGeom prst="rect">
            <a:avLst/>
          </a:prstGeom>
          <a:noFill/>
        </p:spPr>
        <p:txBody>
          <a:bodyPr wrap="none" rtlCol="0">
            <a:spAutoFit/>
          </a:bodyPr>
          <a:lstStyle/>
          <a:p>
            <a:r>
              <a:rPr lang="en-US" dirty="0"/>
              <a:t>Poor Recommendations</a:t>
            </a:r>
          </a:p>
        </p:txBody>
      </p:sp>
      <p:sp>
        <p:nvSpPr>
          <p:cNvPr id="67" name="TextBox 66">
            <a:extLst>
              <a:ext uri="{FF2B5EF4-FFF2-40B4-BE49-F238E27FC236}">
                <a16:creationId xmlns:a16="http://schemas.microsoft.com/office/drawing/2014/main" id="{B5904E44-6829-5A4C-8468-1B9ED2611821}"/>
              </a:ext>
            </a:extLst>
          </p:cNvPr>
          <p:cNvSpPr txBox="1"/>
          <p:nvPr/>
        </p:nvSpPr>
        <p:spPr>
          <a:xfrm>
            <a:off x="2880736" y="3923160"/>
            <a:ext cx="1138645" cy="369332"/>
          </a:xfrm>
          <a:prstGeom prst="rect">
            <a:avLst/>
          </a:prstGeom>
          <a:noFill/>
        </p:spPr>
        <p:txBody>
          <a:bodyPr wrap="none" rtlCol="0">
            <a:spAutoFit/>
          </a:bodyPr>
          <a:lstStyle/>
          <a:p>
            <a:r>
              <a:rPr lang="en-US" dirty="0"/>
              <a:t>Decreases</a:t>
            </a:r>
          </a:p>
        </p:txBody>
      </p:sp>
    </p:spTree>
    <p:extLst>
      <p:ext uri="{BB962C8B-B14F-4D97-AF65-F5344CB8AC3E}">
        <p14:creationId xmlns:p14="http://schemas.microsoft.com/office/powerpoint/2010/main" val="1580441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The AI Flywheel</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data creates more precise machine learning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38</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48784" y="1853265"/>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7" name="Oval 6">
            <a:extLst>
              <a:ext uri="{FF2B5EF4-FFF2-40B4-BE49-F238E27FC236}">
                <a16:creationId xmlns:a16="http://schemas.microsoft.com/office/drawing/2014/main" id="{89BB5B02-AF1B-D649-B786-7A82DA19E2FA}"/>
              </a:ext>
            </a:extLst>
          </p:cNvPr>
          <p:cNvSpPr/>
          <p:nvPr/>
        </p:nvSpPr>
        <p:spPr>
          <a:xfrm>
            <a:off x="4304669" y="3793723"/>
            <a:ext cx="2144258"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46026" y="2196165"/>
            <a:ext cx="1491505" cy="73530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831035"/>
            <a:ext cx="2428061"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081796" y="1965432"/>
            <a:ext cx="1310936" cy="369332"/>
          </a:xfrm>
          <a:prstGeom prst="rect">
            <a:avLst/>
          </a:prstGeom>
          <a:noFill/>
        </p:spPr>
        <p:txBody>
          <a:bodyPr wrap="none" rtlCol="0">
            <a:spAutoFit/>
          </a:bodyPr>
          <a:lstStyle/>
          <a:p>
            <a:r>
              <a:rPr lang="en-US" dirty="0"/>
              <a:t>Use to build</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781445" y="3083884"/>
            <a:ext cx="723569" cy="1388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57056" y="3959198"/>
            <a:ext cx="1346779" cy="369332"/>
          </a:xfrm>
          <a:prstGeom prst="rect">
            <a:avLst/>
          </a:prstGeom>
          <a:noFill/>
        </p:spPr>
        <p:txBody>
          <a:bodyPr wrap="none" rtlCol="0">
            <a:spAutoFit/>
          </a:bodyPr>
          <a:lstStyle/>
          <a:p>
            <a:r>
              <a:rPr lang="en-US" dirty="0"/>
              <a:t>Use to make</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3" y="3492031"/>
            <a:ext cx="1617007"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531562" y="4214683"/>
            <a:ext cx="1200970" cy="369332"/>
          </a:xfrm>
          <a:prstGeom prst="rect">
            <a:avLst/>
          </a:prstGeom>
          <a:noFill/>
        </p:spPr>
        <p:txBody>
          <a:bodyPr wrap="none" rtlCol="0">
            <a:spAutoFit/>
          </a:bodyPr>
          <a:lstStyle/>
          <a:p>
            <a:r>
              <a:rPr lang="en-US" dirty="0"/>
              <a:t>Can gather</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216538" y="1667290"/>
            <a:ext cx="603371" cy="166112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599528" y="193678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920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09AE-3632-CE4F-8F32-6A6C5B8655B6}"/>
              </a:ext>
            </a:extLst>
          </p:cNvPr>
          <p:cNvSpPr>
            <a:spLocks noGrp="1"/>
          </p:cNvSpPr>
          <p:nvPr>
            <p:ph type="title"/>
          </p:nvPr>
        </p:nvSpPr>
        <p:spPr/>
        <p:txBody>
          <a:bodyPr>
            <a:normAutofit fontScale="90000"/>
          </a:bodyPr>
          <a:lstStyle/>
          <a:p>
            <a:r>
              <a:rPr lang="en-US" dirty="0"/>
              <a:t>Network Effects (</a:t>
            </a:r>
            <a:r>
              <a:rPr lang="en-US" dirty="0" err="1"/>
              <a:t>Metcalfs’s</a:t>
            </a:r>
            <a:r>
              <a:rPr lang="en-US" dirty="0"/>
              <a:t> Law)</a:t>
            </a:r>
          </a:p>
        </p:txBody>
      </p:sp>
      <p:sp>
        <p:nvSpPr>
          <p:cNvPr id="3" name="Content Placeholder 2">
            <a:extLst>
              <a:ext uri="{FF2B5EF4-FFF2-40B4-BE49-F238E27FC236}">
                <a16:creationId xmlns:a16="http://schemas.microsoft.com/office/drawing/2014/main" id="{4811EAA8-31A9-E542-8808-21006EF9AF61}"/>
              </a:ext>
            </a:extLst>
          </p:cNvPr>
          <p:cNvSpPr>
            <a:spLocks noGrp="1"/>
          </p:cNvSpPr>
          <p:nvPr>
            <p:ph idx="1"/>
          </p:nvPr>
        </p:nvSpPr>
        <p:spPr>
          <a:xfrm>
            <a:off x="838200" y="5579964"/>
            <a:ext cx="10515600" cy="657543"/>
          </a:xfrm>
        </p:spPr>
        <p:txBody>
          <a:bodyPr>
            <a:normAutofit/>
          </a:bodyPr>
          <a:lstStyle/>
          <a:p>
            <a:pPr marL="0" indent="0">
              <a:buNone/>
            </a:pPr>
            <a:r>
              <a:rPr lang="en-US" sz="2000" dirty="0"/>
              <a:t>The value of any device on a network standard grows exponentially as the number of connections increase </a:t>
            </a:r>
          </a:p>
        </p:txBody>
      </p:sp>
      <p:sp>
        <p:nvSpPr>
          <p:cNvPr id="4" name="Footer Placeholder 3">
            <a:extLst>
              <a:ext uri="{FF2B5EF4-FFF2-40B4-BE49-F238E27FC236}">
                <a16:creationId xmlns:a16="http://schemas.microsoft.com/office/drawing/2014/main" id="{8F1F4C1B-78F3-8D46-BF08-421813B074FD}"/>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7934B38D-AB36-1C45-B7EF-B96A3A3EFDED}"/>
              </a:ext>
            </a:extLst>
          </p:cNvPr>
          <p:cNvSpPr>
            <a:spLocks noGrp="1"/>
          </p:cNvSpPr>
          <p:nvPr>
            <p:ph type="sldNum" sz="quarter" idx="12"/>
          </p:nvPr>
        </p:nvSpPr>
        <p:spPr/>
        <p:txBody>
          <a:bodyPr/>
          <a:lstStyle/>
          <a:p>
            <a:fld id="{7269E411-7D29-FF41-8363-58C7F0B695CE}" type="slidenum">
              <a:rPr lang="en-US" smtClean="0"/>
              <a:t>39</a:t>
            </a:fld>
            <a:endParaRPr lang="en-US"/>
          </a:p>
        </p:txBody>
      </p:sp>
      <p:sp>
        <p:nvSpPr>
          <p:cNvPr id="19" name="Oval 18">
            <a:extLst>
              <a:ext uri="{FF2B5EF4-FFF2-40B4-BE49-F238E27FC236}">
                <a16:creationId xmlns:a16="http://schemas.microsoft.com/office/drawing/2014/main" id="{1C392F9E-CD64-B94B-9B00-B635865FCE53}"/>
              </a:ext>
            </a:extLst>
          </p:cNvPr>
          <p:cNvSpPr/>
          <p:nvPr/>
        </p:nvSpPr>
        <p:spPr>
          <a:xfrm>
            <a:off x="4384697" y="3067287"/>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Networking</a:t>
            </a:r>
          </a:p>
          <a:p>
            <a:pPr algn="ctr"/>
            <a:r>
              <a:rPr lang="en-US" dirty="0"/>
              <a:t>Standard</a:t>
            </a:r>
          </a:p>
        </p:txBody>
      </p:sp>
      <p:sp>
        <p:nvSpPr>
          <p:cNvPr id="20" name="TextBox 19">
            <a:extLst>
              <a:ext uri="{FF2B5EF4-FFF2-40B4-BE49-F238E27FC236}">
                <a16:creationId xmlns:a16="http://schemas.microsoft.com/office/drawing/2014/main" id="{50D2C6FF-CDA1-E84A-B2F7-DCDE97C77F88}"/>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1" name="Oval 20">
            <a:extLst>
              <a:ext uri="{FF2B5EF4-FFF2-40B4-BE49-F238E27FC236}">
                <a16:creationId xmlns:a16="http://schemas.microsoft.com/office/drawing/2014/main" id="{FE943415-187E-7C4E-AF86-380454F48CD6}"/>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Per Device</a:t>
            </a:r>
          </a:p>
        </p:txBody>
      </p:sp>
      <p:cxnSp>
        <p:nvCxnSpPr>
          <p:cNvPr id="22" name="Curved Connector 21">
            <a:extLst>
              <a:ext uri="{FF2B5EF4-FFF2-40B4-BE49-F238E27FC236}">
                <a16:creationId xmlns:a16="http://schemas.microsoft.com/office/drawing/2014/main" id="{7A7A7D1F-5CE5-C54C-BE6E-A5615C5260C8}"/>
              </a:ext>
            </a:extLst>
          </p:cNvPr>
          <p:cNvCxnSpPr>
            <a:cxnSpLocks/>
            <a:stCxn id="25" idx="2"/>
            <a:endCxn id="35" idx="0"/>
          </p:cNvCxnSpPr>
          <p:nvPr/>
        </p:nvCxnSpPr>
        <p:spPr>
          <a:xfrm rot="10800000" flipV="1">
            <a:off x="2812107" y="1704115"/>
            <a:ext cx="1349340" cy="44800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ross 22">
            <a:extLst>
              <a:ext uri="{FF2B5EF4-FFF2-40B4-BE49-F238E27FC236}">
                <a16:creationId xmlns:a16="http://schemas.microsoft.com/office/drawing/2014/main" id="{C254A265-4B6B-EE41-AE69-D1AB10A75B71}"/>
              </a:ext>
            </a:extLst>
          </p:cNvPr>
          <p:cNvSpPr/>
          <p:nvPr/>
        </p:nvSpPr>
        <p:spPr>
          <a:xfrm>
            <a:off x="5260018" y="2376187"/>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BF3F669-41B4-A947-8774-16B57E9456A6}"/>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Devices</a:t>
            </a:r>
          </a:p>
          <a:p>
            <a:pPr algn="ctr"/>
            <a:r>
              <a:rPr lang="en-US" dirty="0"/>
              <a:t>Manufactured </a:t>
            </a:r>
          </a:p>
        </p:txBody>
      </p:sp>
      <p:sp>
        <p:nvSpPr>
          <p:cNvPr id="25" name="Oval 24">
            <a:extLst>
              <a:ext uri="{FF2B5EF4-FFF2-40B4-BE49-F238E27FC236}">
                <a16:creationId xmlns:a16="http://schemas.microsoft.com/office/drawing/2014/main" id="{AE93EC0E-CE40-814F-B3D4-309138178EBD}"/>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Device</a:t>
            </a:r>
          </a:p>
        </p:txBody>
      </p:sp>
      <p:cxnSp>
        <p:nvCxnSpPr>
          <p:cNvPr id="26" name="Curved Connector 25">
            <a:extLst>
              <a:ext uri="{FF2B5EF4-FFF2-40B4-BE49-F238E27FC236}">
                <a16:creationId xmlns:a16="http://schemas.microsoft.com/office/drawing/2014/main" id="{C5632D1F-26C3-E24F-98CC-DAE88B67D569}"/>
              </a:ext>
            </a:extLst>
          </p:cNvPr>
          <p:cNvCxnSpPr>
            <a:cxnSpLocks/>
            <a:stCxn id="19" idx="6"/>
            <a:endCxn id="24" idx="4"/>
          </p:cNvCxnSpPr>
          <p:nvPr/>
        </p:nvCxnSpPr>
        <p:spPr>
          <a:xfrm flipV="1">
            <a:off x="6381939" y="2476316"/>
            <a:ext cx="2277185" cy="933871"/>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CF36C58C-0F68-7A43-95F1-E352446F9DC4}"/>
              </a:ext>
            </a:extLst>
          </p:cNvPr>
          <p:cNvCxnSpPr>
            <a:cxnSpLocks/>
            <a:stCxn id="19" idx="6"/>
            <a:endCxn id="29" idx="1"/>
          </p:cNvCxnSpPr>
          <p:nvPr/>
        </p:nvCxnSpPr>
        <p:spPr>
          <a:xfrm>
            <a:off x="6381939" y="3410187"/>
            <a:ext cx="1486852" cy="70094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0212A5A6-BB24-B041-99EC-02E049008E90}"/>
              </a:ext>
            </a:extLst>
          </p:cNvPr>
          <p:cNvCxnSpPr>
            <a:cxnSpLocks/>
            <a:stCxn id="21" idx="2"/>
            <a:endCxn id="37" idx="4"/>
          </p:cNvCxnSpPr>
          <p:nvPr/>
        </p:nvCxnSpPr>
        <p:spPr>
          <a:xfrm rot="10800000">
            <a:off x="2812109" y="4709653"/>
            <a:ext cx="1349339" cy="3583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A0A13D3-1A60-E74A-93A2-CB8CD78E0203}"/>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Can’t Communicate</a:t>
            </a:r>
          </a:p>
        </p:txBody>
      </p:sp>
      <p:cxnSp>
        <p:nvCxnSpPr>
          <p:cNvPr id="30" name="Curved Connector 29">
            <a:extLst>
              <a:ext uri="{FF2B5EF4-FFF2-40B4-BE49-F238E27FC236}">
                <a16:creationId xmlns:a16="http://schemas.microsoft.com/office/drawing/2014/main" id="{19DB0BF0-3ABB-B743-A81C-98BF17D2C530}"/>
              </a:ext>
            </a:extLst>
          </p:cNvPr>
          <p:cNvCxnSpPr>
            <a:cxnSpLocks/>
            <a:stCxn id="29" idx="3"/>
            <a:endCxn id="21"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FA6D403-336C-1F4E-BF35-2425C347EE91}"/>
              </a:ext>
            </a:extLst>
          </p:cNvPr>
          <p:cNvSpPr/>
          <p:nvPr/>
        </p:nvSpPr>
        <p:spPr>
          <a:xfrm>
            <a:off x="5383318" y="4113015"/>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urved Connector 31">
            <a:extLst>
              <a:ext uri="{FF2B5EF4-FFF2-40B4-BE49-F238E27FC236}">
                <a16:creationId xmlns:a16="http://schemas.microsoft.com/office/drawing/2014/main" id="{11C9A158-FBCA-D342-B4A3-6B42137253BE}"/>
              </a:ext>
            </a:extLst>
          </p:cNvPr>
          <p:cNvCxnSpPr>
            <a:cxnSpLocks/>
            <a:stCxn id="24" idx="2"/>
            <a:endCxn id="25"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BF67190-CFC5-F748-9C6C-3EB16E1745B2}"/>
              </a:ext>
            </a:extLst>
          </p:cNvPr>
          <p:cNvSpPr txBox="1"/>
          <p:nvPr/>
        </p:nvSpPr>
        <p:spPr>
          <a:xfrm>
            <a:off x="7949790" y="3551670"/>
            <a:ext cx="1685911" cy="369332"/>
          </a:xfrm>
          <a:prstGeom prst="rect">
            <a:avLst/>
          </a:prstGeom>
          <a:noFill/>
        </p:spPr>
        <p:txBody>
          <a:bodyPr wrap="none" rtlCol="0">
            <a:spAutoFit/>
          </a:bodyPr>
          <a:lstStyle/>
          <a:p>
            <a:r>
              <a:rPr lang="en-US" dirty="0"/>
              <a:t>Lower Adoption</a:t>
            </a:r>
          </a:p>
        </p:txBody>
      </p:sp>
      <p:sp>
        <p:nvSpPr>
          <p:cNvPr id="34" name="TextBox 33">
            <a:extLst>
              <a:ext uri="{FF2B5EF4-FFF2-40B4-BE49-F238E27FC236}">
                <a16:creationId xmlns:a16="http://schemas.microsoft.com/office/drawing/2014/main" id="{833037B5-96A0-1048-A39B-EBB52562BECC}"/>
              </a:ext>
            </a:extLst>
          </p:cNvPr>
          <p:cNvSpPr txBox="1"/>
          <p:nvPr/>
        </p:nvSpPr>
        <p:spPr>
          <a:xfrm>
            <a:off x="6589508" y="2651945"/>
            <a:ext cx="1732141" cy="369332"/>
          </a:xfrm>
          <a:prstGeom prst="rect">
            <a:avLst/>
          </a:prstGeom>
          <a:noFill/>
        </p:spPr>
        <p:txBody>
          <a:bodyPr wrap="none" rtlCol="0">
            <a:spAutoFit/>
          </a:bodyPr>
          <a:lstStyle/>
          <a:p>
            <a:r>
              <a:rPr lang="en-US" dirty="0"/>
              <a:t>Higher Adoption</a:t>
            </a:r>
          </a:p>
        </p:txBody>
      </p:sp>
      <p:sp>
        <p:nvSpPr>
          <p:cNvPr id="35" name="Oval 34">
            <a:extLst>
              <a:ext uri="{FF2B5EF4-FFF2-40B4-BE49-F238E27FC236}">
                <a16:creationId xmlns:a16="http://schemas.microsoft.com/office/drawing/2014/main" id="{97C22BDC-CB69-AA46-B313-BA35C2F1B3D8}"/>
              </a:ext>
            </a:extLst>
          </p:cNvPr>
          <p:cNvSpPr/>
          <p:nvPr/>
        </p:nvSpPr>
        <p:spPr>
          <a:xfrm>
            <a:off x="1598076" y="2152121"/>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Adoption</a:t>
            </a:r>
          </a:p>
        </p:txBody>
      </p:sp>
      <p:cxnSp>
        <p:nvCxnSpPr>
          <p:cNvPr id="36" name="Curved Connector 35">
            <a:extLst>
              <a:ext uri="{FF2B5EF4-FFF2-40B4-BE49-F238E27FC236}">
                <a16:creationId xmlns:a16="http://schemas.microsoft.com/office/drawing/2014/main" id="{10A9BD5B-8763-0A4A-94FA-2E4CE8A6B50F}"/>
              </a:ext>
            </a:extLst>
          </p:cNvPr>
          <p:cNvCxnSpPr>
            <a:cxnSpLocks/>
            <a:stCxn id="35" idx="4"/>
            <a:endCxn id="19" idx="2"/>
          </p:cNvCxnSpPr>
          <p:nvPr/>
        </p:nvCxnSpPr>
        <p:spPr>
          <a:xfrm rot="16200000" flipH="1">
            <a:off x="3312269" y="2337759"/>
            <a:ext cx="572266" cy="157259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048E030-EA68-D54E-882F-B938D6CFDD4A}"/>
              </a:ext>
            </a:extLst>
          </p:cNvPr>
          <p:cNvSpPr/>
          <p:nvPr/>
        </p:nvSpPr>
        <p:spPr>
          <a:xfrm>
            <a:off x="1598077" y="4017157"/>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Alternate Standards</a:t>
            </a:r>
          </a:p>
        </p:txBody>
      </p:sp>
      <p:cxnSp>
        <p:nvCxnSpPr>
          <p:cNvPr id="38" name="Curved Connector 37">
            <a:extLst>
              <a:ext uri="{FF2B5EF4-FFF2-40B4-BE49-F238E27FC236}">
                <a16:creationId xmlns:a16="http://schemas.microsoft.com/office/drawing/2014/main" id="{2498426B-6BD2-4745-95FC-1DD5BC5B624C}"/>
              </a:ext>
            </a:extLst>
          </p:cNvPr>
          <p:cNvCxnSpPr>
            <a:cxnSpLocks/>
            <a:stCxn id="37" idx="0"/>
            <a:endCxn id="19" idx="3"/>
          </p:cNvCxnSpPr>
          <p:nvPr/>
        </p:nvCxnSpPr>
        <p:spPr>
          <a:xfrm rot="5400000" flipH="1" flipV="1">
            <a:off x="3562396" y="2902367"/>
            <a:ext cx="364503" cy="1865078"/>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59E320-A0E8-EF4C-A556-8B3E701B6C89}"/>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3430286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20" y="278099"/>
            <a:ext cx="9836944" cy="655345"/>
          </a:xfrm>
        </p:spPr>
        <p:txBody>
          <a:bodyPr/>
          <a:lstStyle/>
          <a:p>
            <a:r>
              <a:rPr lang="en-US" sz="3130" dirty="0"/>
              <a:t>Graph is a “NoSQL” Data Architecture</a:t>
            </a:r>
          </a:p>
        </p:txBody>
      </p:sp>
      <p:sp>
        <p:nvSpPr>
          <p:cNvPr id="143" name="Text Placeholder 7"/>
          <p:cNvSpPr txBox="1">
            <a:spLocks/>
          </p:cNvSpPr>
          <p:nvPr/>
        </p:nvSpPr>
        <p:spPr>
          <a:xfrm>
            <a:off x="1093871" y="1381212"/>
            <a:ext cx="194310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Relational</a:t>
            </a:r>
          </a:p>
        </p:txBody>
      </p:sp>
      <p:grpSp>
        <p:nvGrpSpPr>
          <p:cNvPr id="4" name="Group 143"/>
          <p:cNvGrpSpPr/>
          <p:nvPr/>
        </p:nvGrpSpPr>
        <p:grpSpPr>
          <a:xfrm>
            <a:off x="1182194" y="1845027"/>
            <a:ext cx="1678132" cy="1258927"/>
            <a:chOff x="533400" y="1905000"/>
            <a:chExt cx="1447800" cy="1447800"/>
          </a:xfrm>
        </p:grpSpPr>
        <p:sp>
          <p:nvSpPr>
            <p:cNvPr id="145" name="Rectangle 144"/>
            <p:cNvSpPr/>
            <p:nvPr/>
          </p:nvSpPr>
          <p:spPr bwMode="auto">
            <a:xfrm>
              <a:off x="533402" y="19050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6" name="Rectangle 145"/>
            <p:cNvSpPr/>
            <p:nvPr/>
          </p:nvSpPr>
          <p:spPr bwMode="auto">
            <a:xfrm>
              <a:off x="533402" y="20859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7" name="Rectangle 146"/>
            <p:cNvSpPr/>
            <p:nvPr/>
          </p:nvSpPr>
          <p:spPr bwMode="auto">
            <a:xfrm>
              <a:off x="533401" y="22669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8" name="Rectangle 147"/>
            <p:cNvSpPr/>
            <p:nvPr/>
          </p:nvSpPr>
          <p:spPr bwMode="auto">
            <a:xfrm>
              <a:off x="533401" y="24479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9" name="Rectangle 148"/>
            <p:cNvSpPr/>
            <p:nvPr/>
          </p:nvSpPr>
          <p:spPr bwMode="auto">
            <a:xfrm>
              <a:off x="533401" y="26289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0" name="Rectangle 149"/>
            <p:cNvSpPr/>
            <p:nvPr/>
          </p:nvSpPr>
          <p:spPr bwMode="auto">
            <a:xfrm>
              <a:off x="533401" y="28098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1" name="Rectangle 150"/>
            <p:cNvSpPr/>
            <p:nvPr/>
          </p:nvSpPr>
          <p:spPr bwMode="auto">
            <a:xfrm>
              <a:off x="533400" y="29908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2" name="Rectangle 151"/>
            <p:cNvSpPr/>
            <p:nvPr/>
          </p:nvSpPr>
          <p:spPr bwMode="auto">
            <a:xfrm>
              <a:off x="533400" y="31718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3" name="Rectangle 152"/>
            <p:cNvSpPr/>
            <p:nvPr/>
          </p:nvSpPr>
          <p:spPr bwMode="auto">
            <a:xfrm>
              <a:off x="878114" y="19050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4" name="Rectangle 153"/>
            <p:cNvSpPr/>
            <p:nvPr/>
          </p:nvSpPr>
          <p:spPr bwMode="auto">
            <a:xfrm>
              <a:off x="878114" y="20859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5" name="Rectangle 154"/>
            <p:cNvSpPr/>
            <p:nvPr/>
          </p:nvSpPr>
          <p:spPr bwMode="auto">
            <a:xfrm>
              <a:off x="878113" y="22669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6" name="Rectangle 155"/>
            <p:cNvSpPr/>
            <p:nvPr/>
          </p:nvSpPr>
          <p:spPr bwMode="auto">
            <a:xfrm>
              <a:off x="878113" y="24479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7" name="Rectangle 156"/>
            <p:cNvSpPr/>
            <p:nvPr/>
          </p:nvSpPr>
          <p:spPr bwMode="auto">
            <a:xfrm>
              <a:off x="878113" y="26289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8" name="Rectangle 157"/>
            <p:cNvSpPr/>
            <p:nvPr/>
          </p:nvSpPr>
          <p:spPr bwMode="auto">
            <a:xfrm>
              <a:off x="878113" y="28098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9" name="Rectangle 158"/>
            <p:cNvSpPr/>
            <p:nvPr/>
          </p:nvSpPr>
          <p:spPr bwMode="auto">
            <a:xfrm>
              <a:off x="878112" y="29908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0" name="Rectangle 159"/>
            <p:cNvSpPr/>
            <p:nvPr/>
          </p:nvSpPr>
          <p:spPr bwMode="auto">
            <a:xfrm>
              <a:off x="878112" y="31718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1" name="Rectangle 160"/>
            <p:cNvSpPr/>
            <p:nvPr/>
          </p:nvSpPr>
          <p:spPr bwMode="auto">
            <a:xfrm>
              <a:off x="1429658" y="19050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2" name="Rectangle 161"/>
            <p:cNvSpPr/>
            <p:nvPr/>
          </p:nvSpPr>
          <p:spPr bwMode="auto">
            <a:xfrm>
              <a:off x="1429658" y="20859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3" name="Rectangle 162"/>
            <p:cNvSpPr/>
            <p:nvPr/>
          </p:nvSpPr>
          <p:spPr bwMode="auto">
            <a:xfrm>
              <a:off x="1429657" y="22669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4" name="Rectangle 163"/>
            <p:cNvSpPr/>
            <p:nvPr/>
          </p:nvSpPr>
          <p:spPr bwMode="auto">
            <a:xfrm>
              <a:off x="1429657" y="24479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5" name="Rectangle 164"/>
            <p:cNvSpPr/>
            <p:nvPr/>
          </p:nvSpPr>
          <p:spPr bwMode="auto">
            <a:xfrm>
              <a:off x="1429657" y="26289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6" name="Rectangle 165"/>
            <p:cNvSpPr/>
            <p:nvPr/>
          </p:nvSpPr>
          <p:spPr bwMode="auto">
            <a:xfrm>
              <a:off x="1429657" y="28098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7" name="Rectangle 166"/>
            <p:cNvSpPr/>
            <p:nvPr/>
          </p:nvSpPr>
          <p:spPr bwMode="auto">
            <a:xfrm>
              <a:off x="1429657" y="29908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8" name="Rectangle 167"/>
            <p:cNvSpPr/>
            <p:nvPr/>
          </p:nvSpPr>
          <p:spPr bwMode="auto">
            <a:xfrm>
              <a:off x="1429657" y="31718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9" name="Rectangle 168"/>
            <p:cNvSpPr/>
            <p:nvPr/>
          </p:nvSpPr>
          <p:spPr bwMode="auto">
            <a:xfrm>
              <a:off x="1705429" y="19050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0" name="Rectangle 169"/>
            <p:cNvSpPr/>
            <p:nvPr/>
          </p:nvSpPr>
          <p:spPr bwMode="auto">
            <a:xfrm>
              <a:off x="1705429" y="20859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1" name="Rectangle 170"/>
            <p:cNvSpPr/>
            <p:nvPr/>
          </p:nvSpPr>
          <p:spPr bwMode="auto">
            <a:xfrm>
              <a:off x="1705428" y="22669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2" name="Rectangle 171"/>
            <p:cNvSpPr/>
            <p:nvPr/>
          </p:nvSpPr>
          <p:spPr bwMode="auto">
            <a:xfrm>
              <a:off x="1705428" y="24479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3" name="Rectangle 172"/>
            <p:cNvSpPr/>
            <p:nvPr/>
          </p:nvSpPr>
          <p:spPr bwMode="auto">
            <a:xfrm>
              <a:off x="1705428" y="26289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4" name="Rectangle 173"/>
            <p:cNvSpPr/>
            <p:nvPr/>
          </p:nvSpPr>
          <p:spPr bwMode="auto">
            <a:xfrm>
              <a:off x="1705428" y="28098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5" name="Rectangle 174"/>
            <p:cNvSpPr/>
            <p:nvPr/>
          </p:nvSpPr>
          <p:spPr bwMode="auto">
            <a:xfrm>
              <a:off x="1705427" y="29908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6" name="Rectangle 175"/>
            <p:cNvSpPr/>
            <p:nvPr/>
          </p:nvSpPr>
          <p:spPr bwMode="auto">
            <a:xfrm>
              <a:off x="1705427" y="31718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grpSp>
      <p:sp>
        <p:nvSpPr>
          <p:cNvPr id="177" name="Text Placeholder 7"/>
          <p:cNvSpPr txBox="1">
            <a:spLocks/>
          </p:cNvSpPr>
          <p:nvPr/>
        </p:nvSpPr>
        <p:spPr>
          <a:xfrm>
            <a:off x="4096845" y="1381212"/>
            <a:ext cx="3179619"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Analytical (OLAP)</a:t>
            </a:r>
          </a:p>
        </p:txBody>
      </p:sp>
      <p:sp>
        <p:nvSpPr>
          <p:cNvPr id="178" name="Text Placeholder 7"/>
          <p:cNvSpPr txBox="1">
            <a:spLocks/>
          </p:cNvSpPr>
          <p:nvPr/>
        </p:nvSpPr>
        <p:spPr>
          <a:xfrm>
            <a:off x="8336336" y="1381212"/>
            <a:ext cx="2119745"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Key-Value</a:t>
            </a:r>
          </a:p>
        </p:txBody>
      </p:sp>
      <p:sp>
        <p:nvSpPr>
          <p:cNvPr id="179" name="Text Placeholder 7"/>
          <p:cNvSpPr txBox="1">
            <a:spLocks/>
          </p:cNvSpPr>
          <p:nvPr/>
        </p:nvSpPr>
        <p:spPr>
          <a:xfrm>
            <a:off x="917226"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Column-Family</a:t>
            </a:r>
          </a:p>
        </p:txBody>
      </p:sp>
      <p:sp>
        <p:nvSpPr>
          <p:cNvPr id="180" name="Text Placeholder 7"/>
          <p:cNvSpPr txBox="1">
            <a:spLocks/>
          </p:cNvSpPr>
          <p:nvPr/>
        </p:nvSpPr>
        <p:spPr>
          <a:xfrm>
            <a:off x="7983044" y="3302732"/>
            <a:ext cx="2384714"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Document</a:t>
            </a:r>
          </a:p>
        </p:txBody>
      </p:sp>
      <p:sp>
        <p:nvSpPr>
          <p:cNvPr id="181" name="Text Placeholder 7"/>
          <p:cNvSpPr txBox="1">
            <a:spLocks/>
          </p:cNvSpPr>
          <p:nvPr/>
        </p:nvSpPr>
        <p:spPr>
          <a:xfrm>
            <a:off x="4141005"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Graph</a:t>
            </a:r>
          </a:p>
        </p:txBody>
      </p:sp>
      <p:grpSp>
        <p:nvGrpSpPr>
          <p:cNvPr id="5" name="Group 42"/>
          <p:cNvGrpSpPr/>
          <p:nvPr/>
        </p:nvGrpSpPr>
        <p:grpSpPr>
          <a:xfrm>
            <a:off x="7983045" y="3832806"/>
            <a:ext cx="2473036" cy="1656483"/>
            <a:chOff x="5791200" y="1447800"/>
            <a:chExt cx="2133600" cy="1905000"/>
          </a:xfrm>
        </p:grpSpPr>
        <p:sp>
          <p:nvSpPr>
            <p:cNvPr id="183" name="Oval 182"/>
            <p:cNvSpPr/>
            <p:nvPr/>
          </p:nvSpPr>
          <p:spPr bwMode="auto">
            <a:xfrm>
              <a:off x="6705600" y="1447800"/>
              <a:ext cx="304800" cy="3048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4" name="Oval 183"/>
            <p:cNvSpPr/>
            <p:nvPr/>
          </p:nvSpPr>
          <p:spPr bwMode="auto">
            <a:xfrm>
              <a:off x="6400800" y="1981200"/>
              <a:ext cx="304800" cy="304800"/>
            </a:xfrm>
            <a:prstGeom prst="ellipse">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5" name="Oval 184"/>
            <p:cNvSpPr/>
            <p:nvPr/>
          </p:nvSpPr>
          <p:spPr bwMode="auto">
            <a:xfrm>
              <a:off x="7010400" y="1981200"/>
              <a:ext cx="304800" cy="3048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6" name="Oval 185"/>
            <p:cNvSpPr/>
            <p:nvPr/>
          </p:nvSpPr>
          <p:spPr bwMode="auto">
            <a:xfrm>
              <a:off x="6096000" y="2514600"/>
              <a:ext cx="304800" cy="3048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7" name="Oval 186"/>
            <p:cNvSpPr/>
            <p:nvPr/>
          </p:nvSpPr>
          <p:spPr bwMode="auto">
            <a:xfrm>
              <a:off x="6705600" y="2514600"/>
              <a:ext cx="304800" cy="304800"/>
            </a:xfrm>
            <a:prstGeom prst="ellipse">
              <a:avLst/>
            </a:prstGeom>
            <a:solidFill>
              <a:schemeClr val="tx2"/>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8" name="Oval 187"/>
            <p:cNvSpPr/>
            <p:nvPr/>
          </p:nvSpPr>
          <p:spPr bwMode="auto">
            <a:xfrm>
              <a:off x="7315200" y="2514600"/>
              <a:ext cx="304800" cy="3048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89" name="Straight Connector 188"/>
            <p:cNvCxnSpPr>
              <a:stCxn id="183" idx="4"/>
              <a:endCxn id="184" idx="0"/>
            </p:cNvCxnSpPr>
            <p:nvPr/>
          </p:nvCxnSpPr>
          <p:spPr bwMode="auto">
            <a:xfrm rot="5400000">
              <a:off x="65913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0" name="Straight Connector 189"/>
            <p:cNvCxnSpPr>
              <a:stCxn id="183" idx="4"/>
              <a:endCxn id="185" idx="0"/>
            </p:cNvCxnSpPr>
            <p:nvPr/>
          </p:nvCxnSpPr>
          <p:spPr bwMode="auto">
            <a:xfrm rot="16200000" flipH="1">
              <a:off x="68961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1" name="Straight Connector 190"/>
            <p:cNvCxnSpPr/>
            <p:nvPr/>
          </p:nvCxnSpPr>
          <p:spPr bwMode="auto">
            <a:xfrm rot="5400000">
              <a:off x="62865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2" name="Straight Connector 191"/>
            <p:cNvCxnSpPr/>
            <p:nvPr/>
          </p:nvCxnSpPr>
          <p:spPr bwMode="auto">
            <a:xfrm rot="16200000" flipH="1">
              <a:off x="65913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3" name="Straight Connector 192"/>
            <p:cNvCxnSpPr/>
            <p:nvPr/>
          </p:nvCxnSpPr>
          <p:spPr bwMode="auto">
            <a:xfrm rot="16200000" flipH="1">
              <a:off x="72009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4" name="Oval 193"/>
            <p:cNvSpPr/>
            <p:nvPr/>
          </p:nvSpPr>
          <p:spPr bwMode="auto">
            <a:xfrm>
              <a:off x="5791200" y="3048000"/>
              <a:ext cx="304800" cy="304800"/>
            </a:xfrm>
            <a:prstGeom prst="ellipse">
              <a:avLst/>
            </a:prstGeom>
            <a:solidFill>
              <a:srgbClr val="FF00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5" name="Oval 194"/>
            <p:cNvSpPr/>
            <p:nvPr/>
          </p:nvSpPr>
          <p:spPr bwMode="auto">
            <a:xfrm>
              <a:off x="6400800" y="3048000"/>
              <a:ext cx="304800" cy="304800"/>
            </a:xfrm>
            <a:prstGeom prst="ellipse">
              <a:avLst/>
            </a:prstGeom>
            <a:solidFill>
              <a:srgbClr val="00FF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96" name="Straight Connector 195"/>
            <p:cNvCxnSpPr/>
            <p:nvPr/>
          </p:nvCxnSpPr>
          <p:spPr bwMode="auto">
            <a:xfrm rot="5400000">
              <a:off x="5981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7" name="Straight Connector 196"/>
            <p:cNvCxnSpPr/>
            <p:nvPr/>
          </p:nvCxnSpPr>
          <p:spPr bwMode="auto">
            <a:xfrm rot="16200000" flipH="1">
              <a:off x="62865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8" name="Oval 197"/>
            <p:cNvSpPr/>
            <p:nvPr/>
          </p:nvSpPr>
          <p:spPr bwMode="auto">
            <a:xfrm>
              <a:off x="7010400" y="3048000"/>
              <a:ext cx="304800" cy="3048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9" name="Oval 198"/>
            <p:cNvSpPr/>
            <p:nvPr/>
          </p:nvSpPr>
          <p:spPr bwMode="auto">
            <a:xfrm>
              <a:off x="7620000" y="3048000"/>
              <a:ext cx="304800" cy="304800"/>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00" name="Straight Connector 199"/>
            <p:cNvCxnSpPr/>
            <p:nvPr/>
          </p:nvCxnSpPr>
          <p:spPr bwMode="auto">
            <a:xfrm rot="5400000">
              <a:off x="72009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rot="16200000" flipH="1">
              <a:off x="7505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grpSp>
      <p:grpSp>
        <p:nvGrpSpPr>
          <p:cNvPr id="6" name="Group 232"/>
          <p:cNvGrpSpPr/>
          <p:nvPr/>
        </p:nvGrpSpPr>
        <p:grpSpPr>
          <a:xfrm>
            <a:off x="4980072" y="1845027"/>
            <a:ext cx="1324841" cy="1325186"/>
            <a:chOff x="3581400" y="1828800"/>
            <a:chExt cx="1143000" cy="1524000"/>
          </a:xfrm>
        </p:grpSpPr>
        <p:sp>
          <p:nvSpPr>
            <p:cNvPr id="234" name="Rectangle 233"/>
            <p:cNvSpPr/>
            <p:nvPr/>
          </p:nvSpPr>
          <p:spPr bwMode="auto">
            <a:xfrm>
              <a:off x="4038600" y="1828800"/>
              <a:ext cx="228600" cy="1524000"/>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235" name="Rectangle 234"/>
            <p:cNvSpPr/>
            <p:nvPr/>
          </p:nvSpPr>
          <p:spPr bwMode="auto">
            <a:xfrm>
              <a:off x="35814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6" name="Rectangle 235"/>
            <p:cNvSpPr/>
            <p:nvPr/>
          </p:nvSpPr>
          <p:spPr bwMode="auto">
            <a:xfrm>
              <a:off x="35814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7" name="Rectangle 236"/>
            <p:cNvSpPr/>
            <p:nvPr/>
          </p:nvSpPr>
          <p:spPr bwMode="auto">
            <a:xfrm>
              <a:off x="44958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8" name="Rectangle 237"/>
            <p:cNvSpPr/>
            <p:nvPr/>
          </p:nvSpPr>
          <p:spPr bwMode="auto">
            <a:xfrm>
              <a:off x="44958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cxnSp>
          <p:nvCxnSpPr>
            <p:cNvPr id="239" name="Straight Arrow Connector 238"/>
            <p:cNvCxnSpPr/>
            <p:nvPr/>
          </p:nvCxnSpPr>
          <p:spPr>
            <a:xfrm>
              <a:off x="3810000" y="2128978"/>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a:off x="38100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p:nvPr/>
          </p:nvCxnSpPr>
          <p:spPr>
            <a:xfrm>
              <a:off x="4267200" y="21336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42672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 name="Group 242"/>
          <p:cNvGrpSpPr/>
          <p:nvPr/>
        </p:nvGrpSpPr>
        <p:grpSpPr>
          <a:xfrm>
            <a:off x="4626780" y="3899066"/>
            <a:ext cx="1943100" cy="1391445"/>
            <a:chOff x="3505200" y="4267200"/>
            <a:chExt cx="1676400" cy="1600200"/>
          </a:xfrm>
        </p:grpSpPr>
        <p:sp>
          <p:nvSpPr>
            <p:cNvPr id="244" name="Oval 243"/>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5" name="Oval 244"/>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6" name="Oval 245"/>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7" name="Oval 246"/>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8" name="Oval 247"/>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9" name="Oval 248"/>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0" name="Oval 249"/>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1" name="Oval 250"/>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2" name="Oval 251"/>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53" name="Straight Arrow Connector 252"/>
            <p:cNvCxnSpPr>
              <a:stCxn id="251" idx="7"/>
              <a:endCxn id="244" idx="2"/>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244" idx="6"/>
              <a:endCxn id="247" idx="2"/>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47" idx="3"/>
              <a:endCxn id="248"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48" idx="5"/>
              <a:endCxn id="252"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252" idx="2"/>
              <a:endCxn id="250"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endCxn id="246"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246" idx="1"/>
              <a:endCxn id="245"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stCxn id="245" idx="3"/>
              <a:endCxn id="249"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51" idx="4"/>
              <a:endCxn id="249"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246" idx="7"/>
              <a:endCxn id="244" idx="4"/>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stCxn id="246" idx="3"/>
              <a:endCxn id="249"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4" name="Oval 263"/>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65" name="Straight Arrow Connector 264"/>
            <p:cNvCxnSpPr>
              <a:stCxn id="264" idx="7"/>
              <a:endCxn id="246"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265"/>
          <p:cNvGrpSpPr/>
          <p:nvPr/>
        </p:nvGrpSpPr>
        <p:grpSpPr>
          <a:xfrm>
            <a:off x="8424658" y="1911286"/>
            <a:ext cx="1854777" cy="1258927"/>
            <a:chOff x="6781800" y="2057400"/>
            <a:chExt cx="1600200" cy="1447800"/>
          </a:xfrm>
        </p:grpSpPr>
        <p:sp>
          <p:nvSpPr>
            <p:cNvPr id="267" name="Rectangle 266"/>
            <p:cNvSpPr/>
            <p:nvPr/>
          </p:nvSpPr>
          <p:spPr>
            <a:xfrm>
              <a:off x="6781800" y="2057400"/>
              <a:ext cx="381000" cy="3048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68" name="Oval 267"/>
            <p:cNvSpPr/>
            <p:nvPr/>
          </p:nvSpPr>
          <p:spPr>
            <a:xfrm>
              <a:off x="7467600" y="2057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69" name="Straight Arrow Connector 268"/>
            <p:cNvCxnSpPr>
              <a:stCxn id="267" idx="3"/>
              <a:endCxn id="268" idx="2"/>
            </p:cNvCxnSpPr>
            <p:nvPr/>
          </p:nvCxnSpPr>
          <p:spPr>
            <a:xfrm>
              <a:off x="7162800" y="2209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155"/>
            <p:cNvGrpSpPr/>
            <p:nvPr/>
          </p:nvGrpSpPr>
          <p:grpSpPr>
            <a:xfrm>
              <a:off x="6781800" y="2438400"/>
              <a:ext cx="1600200" cy="304800"/>
              <a:chOff x="6781800" y="2438400"/>
              <a:chExt cx="1600200" cy="304800"/>
            </a:xfrm>
          </p:grpSpPr>
          <p:sp>
            <p:nvSpPr>
              <p:cNvPr id="279" name="Rectangle 278"/>
              <p:cNvSpPr/>
              <p:nvPr/>
            </p:nvSpPr>
            <p:spPr>
              <a:xfrm>
                <a:off x="6781800" y="2438400"/>
                <a:ext cx="381000" cy="304800"/>
              </a:xfrm>
              <a:prstGeom prst="rect">
                <a:avLst/>
              </a:prstGeom>
              <a:solidFill>
                <a:srgbClr val="FFCC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80" name="Oval 279"/>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81" name="Straight Arrow Connector 280"/>
              <p:cNvCxnSpPr>
                <a:stCxn id="279" idx="3"/>
                <a:endCxn id="280"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Group 156"/>
            <p:cNvGrpSpPr/>
            <p:nvPr/>
          </p:nvGrpSpPr>
          <p:grpSpPr>
            <a:xfrm>
              <a:off x="6781800" y="2819400"/>
              <a:ext cx="1600200" cy="304800"/>
              <a:chOff x="6781800" y="2438400"/>
              <a:chExt cx="1600200" cy="304800"/>
            </a:xfrm>
          </p:grpSpPr>
          <p:sp>
            <p:nvSpPr>
              <p:cNvPr id="276" name="Rectangle 275"/>
              <p:cNvSpPr/>
              <p:nvPr/>
            </p:nvSpPr>
            <p:spPr>
              <a:xfrm>
                <a:off x="6781800" y="2438400"/>
                <a:ext cx="381000" cy="304800"/>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7" name="Oval 276"/>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8" name="Straight Arrow Connector 277"/>
              <p:cNvCxnSpPr>
                <a:stCxn id="276" idx="3"/>
                <a:endCxn id="277"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 name="Group 169"/>
            <p:cNvGrpSpPr/>
            <p:nvPr/>
          </p:nvGrpSpPr>
          <p:grpSpPr>
            <a:xfrm>
              <a:off x="6781800" y="3200400"/>
              <a:ext cx="1600200" cy="304800"/>
              <a:chOff x="6781800" y="2438400"/>
              <a:chExt cx="1600200" cy="304800"/>
            </a:xfrm>
          </p:grpSpPr>
          <p:sp>
            <p:nvSpPr>
              <p:cNvPr id="273" name="Rectangle 272"/>
              <p:cNvSpPr/>
              <p:nvPr/>
            </p:nvSpPr>
            <p:spPr>
              <a:xfrm>
                <a:off x="6781800" y="2438400"/>
                <a:ext cx="381000" cy="304800"/>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4" name="Oval 273"/>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5" name="Straight Arrow Connector 274"/>
              <p:cNvCxnSpPr>
                <a:stCxn id="273" idx="3"/>
                <a:endCxn id="274"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12" name="Group 141"/>
          <p:cNvGrpSpPr/>
          <p:nvPr/>
        </p:nvGrpSpPr>
        <p:grpSpPr>
          <a:xfrm>
            <a:off x="1182195" y="3899065"/>
            <a:ext cx="1943101" cy="1258927"/>
            <a:chOff x="457200" y="4495800"/>
            <a:chExt cx="1676401" cy="1447800"/>
          </a:xfrm>
        </p:grpSpPr>
        <p:sp>
          <p:nvSpPr>
            <p:cNvPr id="226" name="Rectangle 225"/>
            <p:cNvSpPr/>
            <p:nvPr/>
          </p:nvSpPr>
          <p:spPr>
            <a:xfrm>
              <a:off x="914400" y="5403056"/>
              <a:ext cx="150019" cy="17382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1" name="Rectangle 220"/>
            <p:cNvSpPr/>
            <p:nvPr/>
          </p:nvSpPr>
          <p:spPr>
            <a:xfrm>
              <a:off x="459581" y="4498181"/>
              <a:ext cx="150019" cy="1738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1" name="Rectangle 230"/>
            <p:cNvSpPr/>
            <p:nvPr/>
          </p:nvSpPr>
          <p:spPr>
            <a:xfrm>
              <a:off x="1828800" y="4862513"/>
              <a:ext cx="150020" cy="173829"/>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7" name="Rectangle 226"/>
            <p:cNvSpPr/>
            <p:nvPr/>
          </p:nvSpPr>
          <p:spPr>
            <a:xfrm>
              <a:off x="1676400" y="5586414"/>
              <a:ext cx="150019" cy="17859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9" name="Rectangle 228"/>
            <p:cNvSpPr/>
            <p:nvPr/>
          </p:nvSpPr>
          <p:spPr>
            <a:xfrm>
              <a:off x="1371600" y="4495801"/>
              <a:ext cx="147638" cy="17859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03" name="Rectangle 202"/>
            <p:cNvSpPr/>
            <p:nvPr/>
          </p:nvSpPr>
          <p:spPr bwMode="auto">
            <a:xfrm>
              <a:off x="457202" y="4495800"/>
              <a:ext cx="1676399" cy="180975"/>
            </a:xfrm>
            <a:prstGeom prst="rect">
              <a:avLst/>
            </a:prstGeom>
            <a:noFill/>
            <a:ln w="12700" cap="flat" cmpd="sng" algn="ctr">
              <a:solidFill>
                <a:schemeClr val="tx1"/>
              </a:solidFill>
              <a:prstDash val="solid"/>
              <a:round/>
              <a:headEnd type="none" w="med" len="med"/>
              <a:tailEnd type="none" w="med" len="med"/>
            </a:ln>
            <a:effectLst/>
          </p:spPr>
        </p:sp>
        <p:cxnSp>
          <p:nvCxnSpPr>
            <p:cNvPr id="211" name="Straight Connector 210"/>
            <p:cNvCxnSpPr/>
            <p:nvPr/>
          </p:nvCxnSpPr>
          <p:spPr>
            <a:xfrm>
              <a:off x="609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62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914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1066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219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371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1524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1676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1828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1981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 name="Rectangle 221"/>
            <p:cNvSpPr/>
            <p:nvPr/>
          </p:nvSpPr>
          <p:spPr>
            <a:xfrm>
              <a:off x="614362" y="4683919"/>
              <a:ext cx="142875" cy="1738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3" name="Rectangle 222"/>
            <p:cNvSpPr/>
            <p:nvPr/>
          </p:nvSpPr>
          <p:spPr>
            <a:xfrm>
              <a:off x="766762" y="4862512"/>
              <a:ext cx="142875" cy="17382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4" name="Rectangle 223"/>
            <p:cNvSpPr/>
            <p:nvPr/>
          </p:nvSpPr>
          <p:spPr>
            <a:xfrm>
              <a:off x="919163" y="5041106"/>
              <a:ext cx="142875" cy="17382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5" name="Rectangle 224"/>
            <p:cNvSpPr/>
            <p:nvPr/>
          </p:nvSpPr>
          <p:spPr>
            <a:xfrm>
              <a:off x="1071563" y="5222081"/>
              <a:ext cx="142875" cy="17382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8" name="Rectangle 227"/>
            <p:cNvSpPr/>
            <p:nvPr/>
          </p:nvSpPr>
          <p:spPr>
            <a:xfrm>
              <a:off x="1223963" y="5765005"/>
              <a:ext cx="142875" cy="1738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0" name="Rectangle 229"/>
            <p:cNvSpPr/>
            <p:nvPr/>
          </p:nvSpPr>
          <p:spPr>
            <a:xfrm>
              <a:off x="1526381" y="5224463"/>
              <a:ext cx="145257" cy="1785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2" name="Rectangle 231"/>
            <p:cNvSpPr/>
            <p:nvPr/>
          </p:nvSpPr>
          <p:spPr>
            <a:xfrm>
              <a:off x="1985962" y="5224463"/>
              <a:ext cx="142875" cy="173829"/>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10" name="Rectangle 209"/>
            <p:cNvSpPr/>
            <p:nvPr/>
          </p:nvSpPr>
          <p:spPr bwMode="auto">
            <a:xfrm>
              <a:off x="457200" y="57626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9" name="Rectangle 208"/>
            <p:cNvSpPr/>
            <p:nvPr/>
          </p:nvSpPr>
          <p:spPr bwMode="auto">
            <a:xfrm>
              <a:off x="457200" y="55816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4" name="Rectangle 203"/>
            <p:cNvSpPr/>
            <p:nvPr/>
          </p:nvSpPr>
          <p:spPr bwMode="auto">
            <a:xfrm>
              <a:off x="457202" y="467677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5" name="Rectangle 204"/>
            <p:cNvSpPr/>
            <p:nvPr/>
          </p:nvSpPr>
          <p:spPr bwMode="auto">
            <a:xfrm>
              <a:off x="457201" y="48577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6" name="Rectangle 205"/>
            <p:cNvSpPr/>
            <p:nvPr/>
          </p:nvSpPr>
          <p:spPr bwMode="auto">
            <a:xfrm>
              <a:off x="457201" y="50387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7" name="Rectangle 206"/>
            <p:cNvSpPr/>
            <p:nvPr/>
          </p:nvSpPr>
          <p:spPr bwMode="auto">
            <a:xfrm>
              <a:off x="457201" y="521970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8" name="Rectangle 207"/>
            <p:cNvSpPr/>
            <p:nvPr/>
          </p:nvSpPr>
          <p:spPr bwMode="auto">
            <a:xfrm>
              <a:off x="457201" y="5400675"/>
              <a:ext cx="1676399" cy="180975"/>
            </a:xfrm>
            <a:prstGeom prst="rect">
              <a:avLst/>
            </a:prstGeom>
            <a:noFill/>
            <a:ln w="12700" cap="flat" cmpd="sng" algn="ctr">
              <a:solidFill>
                <a:schemeClr val="tx1"/>
              </a:solidFill>
              <a:prstDash val="solid"/>
              <a:round/>
              <a:headEnd type="none" w="med" len="med"/>
              <a:tailEnd type="none" w="med" len="med"/>
            </a:ln>
            <a:effectLst/>
          </p:spPr>
        </p:sp>
      </p:grpSp>
      <p:sp>
        <p:nvSpPr>
          <p:cNvPr id="14" name="Rectangle 13"/>
          <p:cNvSpPr/>
          <p:nvPr/>
        </p:nvSpPr>
        <p:spPr>
          <a:xfrm>
            <a:off x="4289075" y="3302732"/>
            <a:ext cx="2766580" cy="2309726"/>
          </a:xfrm>
          <a:prstGeom prst="rect">
            <a:avLst/>
          </a:prstGeom>
          <a:noFill/>
          <a:ln w="76200">
            <a:solidFill>
              <a:srgbClr val="E877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endParaRPr lang="en-US" sz="1227" dirty="0" err="1"/>
          </a:p>
        </p:txBody>
      </p:sp>
      <p:sp>
        <p:nvSpPr>
          <p:cNvPr id="3" name="TextBox 2"/>
          <p:cNvSpPr txBox="1"/>
          <p:nvPr/>
        </p:nvSpPr>
        <p:spPr>
          <a:xfrm>
            <a:off x="5245040" y="6013678"/>
            <a:ext cx="6235297" cy="338554"/>
          </a:xfrm>
          <a:prstGeom prst="rect">
            <a:avLst/>
          </a:prstGeom>
          <a:noFill/>
        </p:spPr>
        <p:txBody>
          <a:bodyPr wrap="none" rtlCol="0">
            <a:spAutoFit/>
          </a:bodyPr>
          <a:lstStyle/>
          <a:p>
            <a:r>
              <a:rPr lang="en-US" sz="1600" dirty="0">
                <a:solidFill>
                  <a:schemeClr val="bg1">
                    <a:lumMod val="50000"/>
                  </a:schemeClr>
                </a:solidFill>
              </a:rPr>
              <a:t>See Chapter 1: https://www.manning.com/books/making-sense-of-nosql</a:t>
            </a:r>
          </a:p>
        </p:txBody>
      </p:sp>
      <p:sp>
        <p:nvSpPr>
          <p:cNvPr id="13" name="Slide Number Placeholder 12">
            <a:extLst>
              <a:ext uri="{FF2B5EF4-FFF2-40B4-BE49-F238E27FC236}">
                <a16:creationId xmlns:a16="http://schemas.microsoft.com/office/drawing/2014/main" id="{8B8C8B82-B0BE-CC43-8E20-8D0EE53E0068}"/>
              </a:ext>
            </a:extLst>
          </p:cNvPr>
          <p:cNvSpPr>
            <a:spLocks noGrp="1"/>
          </p:cNvSpPr>
          <p:nvPr>
            <p:ph type="sldNum" sz="quarter" idx="12"/>
          </p:nvPr>
        </p:nvSpPr>
        <p:spPr>
          <a:xfrm>
            <a:off x="11237976" y="6362492"/>
            <a:ext cx="591312" cy="365125"/>
          </a:xfrm>
        </p:spPr>
        <p:txBody>
          <a:bodyPr/>
          <a:lstStyle/>
          <a:p>
            <a:fld id="{89680184-36F0-7340-B2B6-917CC4ADF00C}" type="slidenum">
              <a:rPr lang="en-US" smtClean="0"/>
              <a:t>4</a:t>
            </a:fld>
            <a:endParaRPr lang="en-US" dirty="0"/>
          </a:p>
        </p:txBody>
      </p:sp>
    </p:spTree>
    <p:extLst>
      <p:ext uri="{BB962C8B-B14F-4D97-AF65-F5344CB8AC3E}">
        <p14:creationId xmlns:p14="http://schemas.microsoft.com/office/powerpoint/2010/main" val="35602487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Customer Support Chatbot</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feedback is used to build better intent detection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40</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78177" y="173987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 Log</a:t>
            </a:r>
          </a:p>
        </p:txBody>
      </p:sp>
      <p:sp>
        <p:nvSpPr>
          <p:cNvPr id="7" name="Oval 6">
            <a:extLst>
              <a:ext uri="{FF2B5EF4-FFF2-40B4-BE49-F238E27FC236}">
                <a16:creationId xmlns:a16="http://schemas.microsoft.com/office/drawing/2014/main" id="{89BB5B02-AF1B-D649-B786-7A82DA19E2FA}"/>
              </a:ext>
            </a:extLst>
          </p:cNvPr>
          <p:cNvSpPr/>
          <p:nvPr/>
        </p:nvSpPr>
        <p:spPr>
          <a:xfrm>
            <a:off x="4304669" y="3793723"/>
            <a:ext cx="2144258"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Chatbot</a:t>
            </a:r>
          </a:p>
          <a:p>
            <a:pPr algn="ctr"/>
            <a:r>
              <a:rPr lang="en-US" dirty="0"/>
              <a:t>Answer</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75419" y="2082771"/>
            <a:ext cx="1462112" cy="84869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831035"/>
            <a:ext cx="2428061"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106475" y="1805884"/>
            <a:ext cx="3522246" cy="369332"/>
          </a:xfrm>
          <a:prstGeom prst="rect">
            <a:avLst/>
          </a:prstGeom>
          <a:noFill/>
        </p:spPr>
        <p:txBody>
          <a:bodyPr wrap="none" rtlCol="0">
            <a:spAutoFit/>
          </a:bodyPr>
          <a:lstStyle/>
          <a:p>
            <a:r>
              <a:rPr lang="en-US" dirty="0"/>
              <a:t>Use to build intent detection model</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781445" y="3083884"/>
            <a:ext cx="723569" cy="1388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57056" y="3959198"/>
            <a:ext cx="2812180" cy="369332"/>
          </a:xfrm>
          <a:prstGeom prst="rect">
            <a:avLst/>
          </a:prstGeom>
          <a:noFill/>
        </p:spPr>
        <p:txBody>
          <a:bodyPr wrap="none" rtlCol="0">
            <a:spAutoFit/>
          </a:bodyPr>
          <a:lstStyle/>
          <a:p>
            <a:r>
              <a:rPr lang="en-US" dirty="0"/>
              <a:t>Attempt to answer question</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3" y="3492031"/>
            <a:ext cx="1617007"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366860" y="4158865"/>
            <a:ext cx="1671740" cy="646331"/>
          </a:xfrm>
          <a:prstGeom prst="rect">
            <a:avLst/>
          </a:prstGeom>
          <a:noFill/>
        </p:spPr>
        <p:txBody>
          <a:bodyPr wrap="none" rtlCol="0">
            <a:spAutoFit/>
          </a:bodyPr>
          <a:lstStyle/>
          <a:p>
            <a:r>
              <a:rPr lang="en-US" dirty="0"/>
              <a:t>Did that answer</a:t>
            </a:r>
          </a:p>
          <a:p>
            <a:r>
              <a:rPr lang="en-US" dirty="0"/>
              <a:t>your question?</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174537" y="1595897"/>
            <a:ext cx="716765" cy="16905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490787" y="191762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215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41</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376857" y="299403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Precision</a:t>
            </a:r>
          </a:p>
        </p:txBody>
      </p:sp>
      <p:sp>
        <p:nvSpPr>
          <p:cNvPr id="21" name="TextBox 20">
            <a:extLst>
              <a:ext uri="{FF2B5EF4-FFF2-40B4-BE49-F238E27FC236}">
                <a16:creationId xmlns:a16="http://schemas.microsoft.com/office/drawing/2014/main" id="{02AA1A63-A241-5841-BDD2-4C24412DD737}"/>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for Each Business Unit</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799253" y="1704114"/>
            <a:ext cx="1362194" cy="5560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EKG Shared by Multiple Business Units</a:t>
            </a:r>
          </a:p>
        </p:txBody>
      </p:sp>
      <p:sp>
        <p:nvSpPr>
          <p:cNvPr id="29" name="Oval 28">
            <a:extLst>
              <a:ext uri="{FF2B5EF4-FFF2-40B4-BE49-F238E27FC236}">
                <a16:creationId xmlns:a16="http://schemas.microsoft.com/office/drawing/2014/main" id="{C56D6F67-21D9-C148-A65B-EE8FC30FD049}"/>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Business Unit</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374099" y="2476316"/>
            <a:ext cx="2285025" cy="86061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374099" y="3336934"/>
            <a:ext cx="1494692" cy="77419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Fork Their Own Data Marts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516467" y="411105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706526" y="3405724"/>
            <a:ext cx="568489" cy="369332"/>
          </a:xfrm>
          <a:prstGeom prst="rect">
            <a:avLst/>
          </a:prstGeom>
          <a:noFill/>
        </p:spPr>
        <p:txBody>
          <a:bodyPr wrap="none" rtlCol="0">
            <a:spAutoFit/>
          </a:bodyPr>
          <a:lstStyle/>
          <a:p>
            <a:r>
              <a:rPr lang="en-US" dirty="0"/>
              <a:t>Low</a:t>
            </a:r>
          </a:p>
        </p:txBody>
      </p:sp>
      <p:sp>
        <p:nvSpPr>
          <p:cNvPr id="39" name="TextBox 38">
            <a:extLst>
              <a:ext uri="{FF2B5EF4-FFF2-40B4-BE49-F238E27FC236}">
                <a16:creationId xmlns:a16="http://schemas.microsoft.com/office/drawing/2014/main" id="{43AC7746-06BA-3F4B-9C85-0164D6745486}"/>
              </a:ext>
            </a:extLst>
          </p:cNvPr>
          <p:cNvSpPr txBox="1"/>
          <p:nvPr/>
        </p:nvSpPr>
        <p:spPr>
          <a:xfrm>
            <a:off x="7513210" y="2699996"/>
            <a:ext cx="612668" cy="369332"/>
          </a:xfrm>
          <a:prstGeom prst="rect">
            <a:avLst/>
          </a:prstGeom>
          <a:noFill/>
        </p:spPr>
        <p:txBody>
          <a:bodyPr wrap="none" rtlCol="0">
            <a:spAutoFit/>
          </a:bodyPr>
          <a:lstStyle/>
          <a:p>
            <a:r>
              <a:rPr lang="en-US" dirty="0"/>
              <a:t>High</a:t>
            </a:r>
          </a:p>
        </p:txBody>
      </p:sp>
      <p:sp>
        <p:nvSpPr>
          <p:cNvPr id="42" name="Oval 41">
            <a:extLst>
              <a:ext uri="{FF2B5EF4-FFF2-40B4-BE49-F238E27FC236}">
                <a16:creationId xmlns:a16="http://schemas.microsoft.com/office/drawing/2014/main" id="{9F59605B-51B2-D04B-8E57-B8B91E5EE89D}"/>
              </a:ext>
            </a:extLst>
          </p:cNvPr>
          <p:cNvSpPr/>
          <p:nvPr/>
        </p:nvSpPr>
        <p:spPr>
          <a:xfrm>
            <a:off x="1585222" y="2260138"/>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Insights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392557" y="2352634"/>
            <a:ext cx="390996" cy="1577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Few Insights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07631" y="2890025"/>
            <a:ext cx="472339" cy="1851092"/>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7120CD5-5A6D-B147-9DF2-39B2081D3A57}"/>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24184678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42</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444102" y="306705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Training</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Constant Rework</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678885" y="1682265"/>
            <a:ext cx="1334398" cy="47072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Precise Data Models</a:t>
            </a:r>
          </a:p>
        </p:txBody>
      </p:sp>
      <p:sp>
        <p:nvSpPr>
          <p:cNvPr id="29" name="Oval 28">
            <a:extLst>
              <a:ext uri="{FF2B5EF4-FFF2-40B4-BE49-F238E27FC236}">
                <a16:creationId xmlns:a16="http://schemas.microsoft.com/office/drawing/2014/main" id="{C56D6F67-21D9-C148-A65B-EE8FC30FD049}"/>
              </a:ext>
            </a:extLst>
          </p:cNvPr>
          <p:cNvSpPr/>
          <p:nvPr/>
        </p:nvSpPr>
        <p:spPr>
          <a:xfrm>
            <a:off x="4013283" y="133936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Sharing of EKG</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441344" y="2476316"/>
            <a:ext cx="2217780" cy="93363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441344" y="3409954"/>
            <a:ext cx="1427447" cy="70117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Poor Data Models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329344" y="4124519"/>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441345" y="1682266"/>
            <a:ext cx="825267" cy="33768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868791" y="3554213"/>
            <a:ext cx="1296252" cy="369332"/>
          </a:xfrm>
          <a:prstGeom prst="rect">
            <a:avLst/>
          </a:prstGeom>
          <a:noFill/>
        </p:spPr>
        <p:txBody>
          <a:bodyPr wrap="none" rtlCol="0">
            <a:spAutoFit/>
          </a:bodyPr>
          <a:lstStyle/>
          <a:p>
            <a:r>
              <a:rPr lang="en-US" dirty="0"/>
              <a:t>Low Quality</a:t>
            </a:r>
          </a:p>
        </p:txBody>
      </p:sp>
      <p:sp>
        <p:nvSpPr>
          <p:cNvPr id="39" name="TextBox 38">
            <a:extLst>
              <a:ext uri="{FF2B5EF4-FFF2-40B4-BE49-F238E27FC236}">
                <a16:creationId xmlns:a16="http://schemas.microsoft.com/office/drawing/2014/main" id="{43AC7746-06BA-3F4B-9C85-0164D6745486}"/>
              </a:ext>
            </a:extLst>
          </p:cNvPr>
          <p:cNvSpPr txBox="1"/>
          <p:nvPr/>
        </p:nvSpPr>
        <p:spPr>
          <a:xfrm>
            <a:off x="6874031" y="2676394"/>
            <a:ext cx="1340432" cy="369332"/>
          </a:xfrm>
          <a:prstGeom prst="rect">
            <a:avLst/>
          </a:prstGeom>
          <a:noFill/>
        </p:spPr>
        <p:txBody>
          <a:bodyPr wrap="none" rtlCol="0">
            <a:spAutoFit/>
          </a:bodyPr>
          <a:lstStyle/>
          <a:p>
            <a:r>
              <a:rPr lang="en-US" dirty="0"/>
              <a:t>High Quality</a:t>
            </a:r>
          </a:p>
        </p:txBody>
      </p:sp>
      <p:sp>
        <p:nvSpPr>
          <p:cNvPr id="42" name="Oval 41">
            <a:extLst>
              <a:ext uri="{FF2B5EF4-FFF2-40B4-BE49-F238E27FC236}">
                <a16:creationId xmlns:a16="http://schemas.microsoft.com/office/drawing/2014/main" id="{9F59605B-51B2-D04B-8E57-B8B91E5EE89D}"/>
              </a:ext>
            </a:extLst>
          </p:cNvPr>
          <p:cNvSpPr/>
          <p:nvPr/>
        </p:nvSpPr>
        <p:spPr>
          <a:xfrm>
            <a:off x="1464854" y="2152993"/>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Cost Savings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275913" y="2241764"/>
            <a:ext cx="571161" cy="176521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Costs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77763" y="2892913"/>
            <a:ext cx="399319" cy="19183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A3C0BC2-8231-9946-8D51-1AD38A3D2D90}"/>
              </a:ext>
            </a:extLst>
          </p:cNvPr>
          <p:cNvSpPr txBox="1"/>
          <p:nvPr/>
        </p:nvSpPr>
        <p:spPr>
          <a:xfrm>
            <a:off x="7902706" y="4898252"/>
            <a:ext cx="3667158" cy="369332"/>
          </a:xfrm>
          <a:prstGeom prst="rect">
            <a:avLst/>
          </a:prstGeom>
          <a:noFill/>
        </p:spPr>
        <p:txBody>
          <a:bodyPr wrap="none" rtlCol="0">
            <a:spAutoFit/>
          </a:bodyPr>
          <a:lstStyle/>
          <a:p>
            <a:r>
              <a:rPr lang="en-US" i="1" dirty="0"/>
              <a:t>We just modeled this like our RDBMS</a:t>
            </a:r>
          </a:p>
        </p:txBody>
      </p:sp>
      <p:sp>
        <p:nvSpPr>
          <p:cNvPr id="40" name="TextBox 39">
            <a:extLst>
              <a:ext uri="{FF2B5EF4-FFF2-40B4-BE49-F238E27FC236}">
                <a16:creationId xmlns:a16="http://schemas.microsoft.com/office/drawing/2014/main" id="{351B449C-D30B-6349-91F5-48C9865889B3}"/>
              </a:ext>
            </a:extLst>
          </p:cNvPr>
          <p:cNvSpPr txBox="1"/>
          <p:nvPr/>
        </p:nvSpPr>
        <p:spPr>
          <a:xfrm>
            <a:off x="3161075" y="2852471"/>
            <a:ext cx="696216" cy="369332"/>
          </a:xfrm>
          <a:prstGeom prst="rect">
            <a:avLst/>
          </a:prstGeom>
          <a:noFill/>
        </p:spPr>
        <p:txBody>
          <a:bodyPr wrap="none" rtlCol="0">
            <a:spAutoFit/>
          </a:bodyPr>
          <a:lstStyle/>
          <a:p>
            <a:r>
              <a:rPr lang="en-US" dirty="0"/>
              <a:t>More</a:t>
            </a:r>
          </a:p>
        </p:txBody>
      </p:sp>
      <p:sp>
        <p:nvSpPr>
          <p:cNvPr id="41" name="TextBox 40">
            <a:extLst>
              <a:ext uri="{FF2B5EF4-FFF2-40B4-BE49-F238E27FC236}">
                <a16:creationId xmlns:a16="http://schemas.microsoft.com/office/drawing/2014/main" id="{8D77E980-F981-5149-94EE-6B8E47725C74}"/>
              </a:ext>
            </a:extLst>
          </p:cNvPr>
          <p:cNvSpPr txBox="1"/>
          <p:nvPr/>
        </p:nvSpPr>
        <p:spPr>
          <a:xfrm>
            <a:off x="3130257" y="3473647"/>
            <a:ext cx="577402" cy="369332"/>
          </a:xfrm>
          <a:prstGeom prst="rect">
            <a:avLst/>
          </a:prstGeom>
          <a:noFill/>
        </p:spPr>
        <p:txBody>
          <a:bodyPr wrap="none" rtlCol="0">
            <a:spAutoFit/>
          </a:bodyPr>
          <a:lstStyle/>
          <a:p>
            <a:r>
              <a:rPr lang="en-US" dirty="0"/>
              <a:t>Less</a:t>
            </a:r>
          </a:p>
        </p:txBody>
      </p:sp>
    </p:spTree>
    <p:extLst>
      <p:ext uri="{BB962C8B-B14F-4D97-AF65-F5344CB8AC3E}">
        <p14:creationId xmlns:p14="http://schemas.microsoft.com/office/powerpoint/2010/main" val="2470032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E1C6-CC43-0C43-831B-02DD34BCD428}"/>
              </a:ext>
            </a:extLst>
          </p:cNvPr>
          <p:cNvSpPr>
            <a:spLocks noGrp="1"/>
          </p:cNvSpPr>
          <p:nvPr>
            <p:ph type="title"/>
          </p:nvPr>
        </p:nvSpPr>
        <p:spPr/>
        <p:txBody>
          <a:bodyPr>
            <a:normAutofit fontScale="90000"/>
          </a:bodyPr>
          <a:lstStyle/>
          <a:p>
            <a:r>
              <a:rPr lang="en-US" dirty="0"/>
              <a:t>Systems Thinking Terminology</a:t>
            </a:r>
          </a:p>
        </p:txBody>
      </p:sp>
      <p:sp>
        <p:nvSpPr>
          <p:cNvPr id="3" name="Content Placeholder 2">
            <a:extLst>
              <a:ext uri="{FF2B5EF4-FFF2-40B4-BE49-F238E27FC236}">
                <a16:creationId xmlns:a16="http://schemas.microsoft.com/office/drawing/2014/main" id="{E4657934-20F4-524C-AEA4-B72DE053FDBE}"/>
              </a:ext>
            </a:extLst>
          </p:cNvPr>
          <p:cNvSpPr>
            <a:spLocks noGrp="1"/>
          </p:cNvSpPr>
          <p:nvPr>
            <p:ph idx="1"/>
          </p:nvPr>
        </p:nvSpPr>
        <p:spPr/>
        <p:txBody>
          <a:bodyPr/>
          <a:lstStyle/>
          <a:p>
            <a:r>
              <a:rPr lang="en-US" dirty="0"/>
              <a:t>Unintended consequences</a:t>
            </a:r>
          </a:p>
          <a:p>
            <a:r>
              <a:rPr lang="en-US" dirty="0"/>
              <a:t>Local optimization</a:t>
            </a:r>
          </a:p>
          <a:p>
            <a:r>
              <a:rPr lang="en-US" dirty="0"/>
              <a:t>Optimization to early</a:t>
            </a:r>
          </a:p>
          <a:p>
            <a:r>
              <a:rPr lang="en-US" dirty="0"/>
              <a:t>Emergence</a:t>
            </a:r>
          </a:p>
        </p:txBody>
      </p:sp>
      <p:sp>
        <p:nvSpPr>
          <p:cNvPr id="5" name="Slide Number Placeholder 4">
            <a:extLst>
              <a:ext uri="{FF2B5EF4-FFF2-40B4-BE49-F238E27FC236}">
                <a16:creationId xmlns:a16="http://schemas.microsoft.com/office/drawing/2014/main" id="{6598F8CA-524A-7347-A171-D07709E386A5}"/>
              </a:ext>
            </a:extLst>
          </p:cNvPr>
          <p:cNvSpPr>
            <a:spLocks noGrp="1"/>
          </p:cNvSpPr>
          <p:nvPr>
            <p:ph type="sldNum" sz="quarter" idx="12"/>
          </p:nvPr>
        </p:nvSpPr>
        <p:spPr/>
        <p:txBody>
          <a:bodyPr/>
          <a:lstStyle/>
          <a:p>
            <a:fld id="{7269E411-7D29-FF41-8363-58C7F0B695CE}" type="slidenum">
              <a:rPr lang="en-US" smtClean="0"/>
              <a:t>43</a:t>
            </a:fld>
            <a:endParaRPr lang="en-US"/>
          </a:p>
        </p:txBody>
      </p:sp>
    </p:spTree>
    <p:extLst>
      <p:ext uri="{BB962C8B-B14F-4D97-AF65-F5344CB8AC3E}">
        <p14:creationId xmlns:p14="http://schemas.microsoft.com/office/powerpoint/2010/main" val="144799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324B-80C3-1344-9251-92AA644E66B5}"/>
              </a:ext>
            </a:extLst>
          </p:cNvPr>
          <p:cNvSpPr>
            <a:spLocks noGrp="1"/>
          </p:cNvSpPr>
          <p:nvPr>
            <p:ph type="title"/>
          </p:nvPr>
        </p:nvSpPr>
        <p:spPr/>
        <p:txBody>
          <a:bodyPr>
            <a:normAutofit fontScale="90000"/>
          </a:bodyPr>
          <a:lstStyle/>
          <a:p>
            <a:r>
              <a:rPr lang="en-US" dirty="0"/>
              <a:t>Org Chart vs Influence Diagram</a:t>
            </a:r>
          </a:p>
        </p:txBody>
      </p:sp>
      <p:sp>
        <p:nvSpPr>
          <p:cNvPr id="5" name="Rounded Rectangle 4">
            <a:extLst>
              <a:ext uri="{FF2B5EF4-FFF2-40B4-BE49-F238E27FC236}">
                <a16:creationId xmlns:a16="http://schemas.microsoft.com/office/drawing/2014/main" id="{09514339-356A-D840-B726-998B7DDB4F17}"/>
              </a:ext>
            </a:extLst>
          </p:cNvPr>
          <p:cNvSpPr/>
          <p:nvPr/>
        </p:nvSpPr>
        <p:spPr>
          <a:xfrm>
            <a:off x="4585600" y="1758250"/>
            <a:ext cx="979714"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CEO</a:t>
            </a:r>
          </a:p>
        </p:txBody>
      </p:sp>
      <p:sp>
        <p:nvSpPr>
          <p:cNvPr id="6" name="Rounded Rectangle 5">
            <a:extLst>
              <a:ext uri="{FF2B5EF4-FFF2-40B4-BE49-F238E27FC236}">
                <a16:creationId xmlns:a16="http://schemas.microsoft.com/office/drawing/2014/main" id="{35864814-1CC7-CE41-BDE2-94BEFD3FDC45}"/>
              </a:ext>
            </a:extLst>
          </p:cNvPr>
          <p:cNvSpPr/>
          <p:nvPr/>
        </p:nvSpPr>
        <p:spPr>
          <a:xfrm>
            <a:off x="4585600" y="2408032"/>
            <a:ext cx="97971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CIO</a:t>
            </a:r>
          </a:p>
        </p:txBody>
      </p:sp>
      <p:sp>
        <p:nvSpPr>
          <p:cNvPr id="7" name="Rounded Rectangle 6">
            <a:extLst>
              <a:ext uri="{FF2B5EF4-FFF2-40B4-BE49-F238E27FC236}">
                <a16:creationId xmlns:a16="http://schemas.microsoft.com/office/drawing/2014/main" id="{A76BAAF0-C110-F04B-B697-47455DEBDDD3}"/>
              </a:ext>
            </a:extLst>
          </p:cNvPr>
          <p:cNvSpPr/>
          <p:nvPr/>
        </p:nvSpPr>
        <p:spPr>
          <a:xfrm>
            <a:off x="4148796" y="3175741"/>
            <a:ext cx="736940"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8" name="Rounded Rectangle 7">
            <a:extLst>
              <a:ext uri="{FF2B5EF4-FFF2-40B4-BE49-F238E27FC236}">
                <a16:creationId xmlns:a16="http://schemas.microsoft.com/office/drawing/2014/main" id="{B18C2D3F-9293-CB4E-9B10-773C6320F0D3}"/>
              </a:ext>
            </a:extLst>
          </p:cNvPr>
          <p:cNvSpPr/>
          <p:nvPr/>
        </p:nvSpPr>
        <p:spPr>
          <a:xfrm>
            <a:off x="5430110" y="3142543"/>
            <a:ext cx="736940"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9" name="Rounded Rectangle 8">
            <a:extLst>
              <a:ext uri="{FF2B5EF4-FFF2-40B4-BE49-F238E27FC236}">
                <a16:creationId xmlns:a16="http://schemas.microsoft.com/office/drawing/2014/main" id="{E2D4926E-F5F0-0546-A0CE-D5B88C3DB8EB}"/>
              </a:ext>
            </a:extLst>
          </p:cNvPr>
          <p:cNvSpPr/>
          <p:nvPr/>
        </p:nvSpPr>
        <p:spPr>
          <a:xfrm>
            <a:off x="3433271" y="3932282"/>
            <a:ext cx="1169436"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Architect</a:t>
            </a:r>
          </a:p>
        </p:txBody>
      </p:sp>
      <p:sp>
        <p:nvSpPr>
          <p:cNvPr id="10" name="Rounded Rectangle 9">
            <a:extLst>
              <a:ext uri="{FF2B5EF4-FFF2-40B4-BE49-F238E27FC236}">
                <a16:creationId xmlns:a16="http://schemas.microsoft.com/office/drawing/2014/main" id="{90617883-AFDA-A54F-B12A-E75CFFCE981D}"/>
              </a:ext>
            </a:extLst>
          </p:cNvPr>
          <p:cNvSpPr/>
          <p:nvPr/>
        </p:nvSpPr>
        <p:spPr>
          <a:xfrm>
            <a:off x="5391143" y="3923714"/>
            <a:ext cx="1169436"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Director</a:t>
            </a:r>
          </a:p>
        </p:txBody>
      </p:sp>
      <p:sp>
        <p:nvSpPr>
          <p:cNvPr id="11" name="Rounded Rectangle 10">
            <a:extLst>
              <a:ext uri="{FF2B5EF4-FFF2-40B4-BE49-F238E27FC236}">
                <a16:creationId xmlns:a16="http://schemas.microsoft.com/office/drawing/2014/main" id="{0DC9388A-F1C9-B942-9F82-4C04EBB885C0}"/>
              </a:ext>
            </a:extLst>
          </p:cNvPr>
          <p:cNvSpPr/>
          <p:nvPr/>
        </p:nvSpPr>
        <p:spPr>
          <a:xfrm>
            <a:off x="4585600"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sp>
        <p:nvSpPr>
          <p:cNvPr id="12" name="Rounded Rectangle 11">
            <a:extLst>
              <a:ext uri="{FF2B5EF4-FFF2-40B4-BE49-F238E27FC236}">
                <a16:creationId xmlns:a16="http://schemas.microsoft.com/office/drawing/2014/main" id="{D197563C-2966-B842-A189-64DF2F16D270}"/>
              </a:ext>
            </a:extLst>
          </p:cNvPr>
          <p:cNvSpPr/>
          <p:nvPr/>
        </p:nvSpPr>
        <p:spPr>
          <a:xfrm>
            <a:off x="6148388"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cxnSp>
        <p:nvCxnSpPr>
          <p:cNvPr id="14" name="Straight Connector 13">
            <a:extLst>
              <a:ext uri="{FF2B5EF4-FFF2-40B4-BE49-F238E27FC236}">
                <a16:creationId xmlns:a16="http://schemas.microsoft.com/office/drawing/2014/main" id="{2950416C-6574-7145-8611-48F11E97371B}"/>
              </a:ext>
            </a:extLst>
          </p:cNvPr>
          <p:cNvCxnSpPr>
            <a:stCxn id="5" idx="2"/>
            <a:endCxn id="6" idx="0"/>
          </p:cNvCxnSpPr>
          <p:nvPr/>
        </p:nvCxnSpPr>
        <p:spPr>
          <a:xfrm>
            <a:off x="5075457" y="2066160"/>
            <a:ext cx="0" cy="3418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C804CC-9173-3145-A8C2-5EC14E46EEE1}"/>
              </a:ext>
            </a:extLst>
          </p:cNvPr>
          <p:cNvCxnSpPr>
            <a:cxnSpLocks/>
            <a:stCxn id="6" idx="2"/>
            <a:endCxn id="7" idx="0"/>
          </p:cNvCxnSpPr>
          <p:nvPr/>
        </p:nvCxnSpPr>
        <p:spPr>
          <a:xfrm flipH="1">
            <a:off x="4517266" y="2715942"/>
            <a:ext cx="558191"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93BF67-0696-164C-9B4D-EE549BAF63F2}"/>
              </a:ext>
            </a:extLst>
          </p:cNvPr>
          <p:cNvCxnSpPr>
            <a:cxnSpLocks/>
            <a:stCxn id="6" idx="2"/>
            <a:endCxn id="8" idx="0"/>
          </p:cNvCxnSpPr>
          <p:nvPr/>
        </p:nvCxnSpPr>
        <p:spPr>
          <a:xfrm>
            <a:off x="5075457" y="2715942"/>
            <a:ext cx="723123" cy="4266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7B6A4A-B9FE-E942-9E3F-C809F078D5A8}"/>
              </a:ext>
            </a:extLst>
          </p:cNvPr>
          <p:cNvCxnSpPr>
            <a:cxnSpLocks/>
            <a:stCxn id="8" idx="2"/>
            <a:endCxn id="10" idx="0"/>
          </p:cNvCxnSpPr>
          <p:nvPr/>
        </p:nvCxnSpPr>
        <p:spPr>
          <a:xfrm>
            <a:off x="5798580" y="3450453"/>
            <a:ext cx="177281" cy="4732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A446131-17B3-7D4C-8522-0344B8C2AF3C}"/>
              </a:ext>
            </a:extLst>
          </p:cNvPr>
          <p:cNvCxnSpPr>
            <a:cxnSpLocks/>
            <a:stCxn id="7" idx="2"/>
            <a:endCxn id="9" idx="0"/>
          </p:cNvCxnSpPr>
          <p:nvPr/>
        </p:nvCxnSpPr>
        <p:spPr>
          <a:xfrm flipH="1">
            <a:off x="4017989" y="3483651"/>
            <a:ext cx="499277" cy="4486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4EDF4CF1-12D1-7640-AAF6-6C65F0FB703F}"/>
              </a:ext>
            </a:extLst>
          </p:cNvPr>
          <p:cNvCxnSpPr>
            <a:cxnSpLocks/>
            <a:endCxn id="6" idx="1"/>
          </p:cNvCxnSpPr>
          <p:nvPr/>
        </p:nvCxnSpPr>
        <p:spPr>
          <a:xfrm rot="5400000" flipH="1" flipV="1">
            <a:off x="3457690" y="2795805"/>
            <a:ext cx="1361727" cy="894093"/>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D45B8B-63FD-C146-8092-8FA744693AFC}"/>
              </a:ext>
            </a:extLst>
          </p:cNvPr>
          <p:cNvCxnSpPr>
            <a:cxnSpLocks/>
            <a:stCxn id="10" idx="2"/>
            <a:endCxn id="12" idx="0"/>
          </p:cNvCxnSpPr>
          <p:nvPr/>
        </p:nvCxnSpPr>
        <p:spPr>
          <a:xfrm>
            <a:off x="5975861" y="4231624"/>
            <a:ext cx="852840"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12A7B9F-4A1B-9B42-BBBA-B3DC36E511E6}"/>
              </a:ext>
            </a:extLst>
          </p:cNvPr>
          <p:cNvCxnSpPr>
            <a:cxnSpLocks/>
            <a:stCxn id="10" idx="2"/>
            <a:endCxn id="11" idx="0"/>
          </p:cNvCxnSpPr>
          <p:nvPr/>
        </p:nvCxnSpPr>
        <p:spPr>
          <a:xfrm flipH="1">
            <a:off x="5265913" y="4231624"/>
            <a:ext cx="709948"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4848E280-7C07-F348-8C1D-EFCB31B032E0}"/>
              </a:ext>
            </a:extLst>
          </p:cNvPr>
          <p:cNvSpPr/>
          <p:nvPr/>
        </p:nvSpPr>
        <p:spPr>
          <a:xfrm>
            <a:off x="801807" y="1761071"/>
            <a:ext cx="136062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Promoters</a:t>
            </a:r>
          </a:p>
        </p:txBody>
      </p:sp>
      <p:sp>
        <p:nvSpPr>
          <p:cNvPr id="23" name="Rounded Rectangle 22">
            <a:extLst>
              <a:ext uri="{FF2B5EF4-FFF2-40B4-BE49-F238E27FC236}">
                <a16:creationId xmlns:a16="http://schemas.microsoft.com/office/drawing/2014/main" id="{F9E05DEC-B9CD-3348-B3D0-1EAF128E8064}"/>
              </a:ext>
            </a:extLst>
          </p:cNvPr>
          <p:cNvSpPr/>
          <p:nvPr/>
        </p:nvSpPr>
        <p:spPr>
          <a:xfrm>
            <a:off x="801806" y="2588719"/>
            <a:ext cx="1360615" cy="3436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Detractors</a:t>
            </a:r>
          </a:p>
        </p:txBody>
      </p:sp>
      <p:sp>
        <p:nvSpPr>
          <p:cNvPr id="25" name="Rounded Rectangle 24">
            <a:extLst>
              <a:ext uri="{FF2B5EF4-FFF2-40B4-BE49-F238E27FC236}">
                <a16:creationId xmlns:a16="http://schemas.microsoft.com/office/drawing/2014/main" id="{BC831341-ABFF-D144-A443-A4CB52F50EAC}"/>
              </a:ext>
            </a:extLst>
          </p:cNvPr>
          <p:cNvSpPr/>
          <p:nvPr/>
        </p:nvSpPr>
        <p:spPr>
          <a:xfrm>
            <a:off x="801806" y="2174895"/>
            <a:ext cx="1360615"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Neutral</a:t>
            </a:r>
          </a:p>
        </p:txBody>
      </p:sp>
    </p:spTree>
    <p:extLst>
      <p:ext uri="{BB962C8B-B14F-4D97-AF65-F5344CB8AC3E}">
        <p14:creationId xmlns:p14="http://schemas.microsoft.com/office/powerpoint/2010/main" val="33207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07" y="273163"/>
            <a:ext cx="11315701" cy="714389"/>
          </a:xfrm>
        </p:spPr>
        <p:txBody>
          <a:bodyPr>
            <a:normAutofit/>
          </a:bodyPr>
          <a:lstStyle/>
          <a:p>
            <a:r>
              <a:rPr lang="en-US" sz="4000" b="1" dirty="0"/>
              <a:t>From Data Scientist to Knowledge </a:t>
            </a:r>
            <a:r>
              <a:rPr lang="en-US" sz="4000" dirty="0"/>
              <a:t>Scientist</a:t>
            </a:r>
            <a:endParaRPr lang="en-US" sz="4000" b="1" dirty="0"/>
          </a:p>
        </p:txBody>
      </p:sp>
      <p:sp>
        <p:nvSpPr>
          <p:cNvPr id="3" name="Slide Number Placeholder 2"/>
          <p:cNvSpPr>
            <a:spLocks noGrp="1"/>
          </p:cNvSpPr>
          <p:nvPr>
            <p:ph type="sldNum" sz="quarter" idx="12"/>
          </p:nvPr>
        </p:nvSpPr>
        <p:spPr>
          <a:xfrm>
            <a:off x="11300661" y="6345496"/>
            <a:ext cx="453189" cy="365125"/>
          </a:xfrm>
        </p:spPr>
        <p:txBody>
          <a:bodyPr/>
          <a:lstStyle/>
          <a:p>
            <a:fld id="{3310D8EA-3107-4873-B9AB-DD7D3E79053A}" type="slidenum">
              <a:rPr lang="en-US" smtClean="0"/>
              <a:t>45</a:t>
            </a:fld>
            <a:endParaRPr lang="en-US"/>
          </a:p>
        </p:txBody>
      </p:sp>
      <p:grpSp>
        <p:nvGrpSpPr>
          <p:cNvPr id="4" name="Group 3">
            <a:extLst>
              <a:ext uri="{FF2B5EF4-FFF2-40B4-BE49-F238E27FC236}">
                <a16:creationId xmlns:a16="http://schemas.microsoft.com/office/drawing/2014/main" id="{A55C2427-6ECD-8D4A-8DD4-224E2EF29E65}"/>
              </a:ext>
            </a:extLst>
          </p:cNvPr>
          <p:cNvGrpSpPr/>
          <p:nvPr/>
        </p:nvGrpSpPr>
        <p:grpSpPr>
          <a:xfrm>
            <a:off x="551151" y="1681856"/>
            <a:ext cx="5191125" cy="4114559"/>
            <a:chOff x="551151" y="1681856"/>
            <a:chExt cx="5191125" cy="4114559"/>
          </a:xfrm>
        </p:grpSpPr>
        <p:sp>
          <p:nvSpPr>
            <p:cNvPr id="11" name="Trapezoid 10"/>
            <p:cNvSpPr/>
            <p:nvPr/>
          </p:nvSpPr>
          <p:spPr>
            <a:xfrm>
              <a:off x="551151" y="4840978"/>
              <a:ext cx="5191125" cy="955437"/>
            </a:xfrm>
            <a:prstGeom prst="trapezoid">
              <a:avLst>
                <a:gd name="adj" fmla="val 62025"/>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Data</a:t>
              </a:r>
              <a:endParaRPr lang="en-US" sz="2000" dirty="0"/>
            </a:p>
          </p:txBody>
        </p:sp>
        <p:sp>
          <p:nvSpPr>
            <p:cNvPr id="12" name="Trapezoid 11"/>
            <p:cNvSpPr/>
            <p:nvPr/>
          </p:nvSpPr>
          <p:spPr>
            <a:xfrm>
              <a:off x="1144665" y="3885541"/>
              <a:ext cx="4007977" cy="955437"/>
            </a:xfrm>
            <a:prstGeom prst="trapezoid">
              <a:avLst>
                <a:gd name="adj" fmla="val 61688"/>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Information</a:t>
              </a:r>
              <a:endParaRPr lang="en-US" sz="2000" dirty="0">
                <a:solidFill>
                  <a:schemeClr val="bg1"/>
                </a:solidFill>
              </a:endParaRPr>
            </a:p>
          </p:txBody>
        </p:sp>
        <p:sp>
          <p:nvSpPr>
            <p:cNvPr id="17" name="Triangle 16"/>
            <p:cNvSpPr/>
            <p:nvPr/>
          </p:nvSpPr>
          <p:spPr>
            <a:xfrm>
              <a:off x="1720516" y="1681856"/>
              <a:ext cx="2837630" cy="2203685"/>
            </a:xfrm>
            <a:prstGeom prst="triangle">
              <a:avLst/>
            </a:prstGeom>
            <a:solidFill>
              <a:schemeClr val="accent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1173" rIns="0" bIns="31173" numCol="1" spcCol="0" rtlCol="0" fromWordArt="0" anchor="ctr" anchorCtr="0" forceAA="0" compatLnSpc="1">
              <a:prstTxWarp prst="textNoShape">
                <a:avLst/>
              </a:prstTxWarp>
              <a:noAutofit/>
            </a:bodyPr>
            <a:lstStyle/>
            <a:p>
              <a:pPr algn="ctr"/>
              <a:r>
                <a:rPr lang="en-US" b="1" dirty="0">
                  <a:solidFill>
                    <a:schemeClr val="tx1"/>
                  </a:solidFill>
                </a:rPr>
                <a:t>Knowledge</a:t>
              </a:r>
            </a:p>
            <a:p>
              <a:pPr algn="ctr"/>
              <a:r>
                <a:rPr lang="en-US" b="1" dirty="0">
                  <a:solidFill>
                    <a:schemeClr val="tx1"/>
                  </a:solidFill>
                </a:rPr>
                <a:t>Graph</a:t>
              </a:r>
              <a:endParaRPr lang="en-US" sz="1400" dirty="0">
                <a:solidFill>
                  <a:schemeClr val="tx1"/>
                </a:solidFill>
              </a:endParaRPr>
            </a:p>
            <a:p>
              <a:pPr algn="ctr"/>
              <a:endParaRPr lang="en-US" dirty="0"/>
            </a:p>
          </p:txBody>
        </p:sp>
      </p:grpSp>
      <p:sp>
        <p:nvSpPr>
          <p:cNvPr id="6" name="Left-Right Arrow 5">
            <a:extLst>
              <a:ext uri="{FF2B5EF4-FFF2-40B4-BE49-F238E27FC236}">
                <a16:creationId xmlns:a16="http://schemas.microsoft.com/office/drawing/2014/main" id="{52D6535E-B7C6-F041-91CE-EEDD79ED293F}"/>
              </a:ext>
            </a:extLst>
          </p:cNvPr>
          <p:cNvSpPr/>
          <p:nvPr/>
        </p:nvSpPr>
        <p:spPr>
          <a:xfrm>
            <a:off x="4457248" y="3114441"/>
            <a:ext cx="3397134" cy="42976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624C56-D6B3-DD4C-AA3C-51DEE80B203F}"/>
              </a:ext>
            </a:extLst>
          </p:cNvPr>
          <p:cNvSpPr txBox="1"/>
          <p:nvPr/>
        </p:nvSpPr>
        <p:spPr>
          <a:xfrm>
            <a:off x="8138160" y="5210594"/>
            <a:ext cx="1785938" cy="369332"/>
          </a:xfrm>
          <a:prstGeom prst="rect">
            <a:avLst/>
          </a:prstGeom>
          <a:noFill/>
        </p:spPr>
        <p:txBody>
          <a:bodyPr wrap="none" rtlCol="0">
            <a:spAutoFit/>
          </a:bodyPr>
          <a:lstStyle/>
          <a:p>
            <a:r>
              <a:rPr lang="en-US" dirty="0"/>
              <a:t>Data Engineering</a:t>
            </a:r>
          </a:p>
        </p:txBody>
      </p:sp>
      <p:sp>
        <p:nvSpPr>
          <p:cNvPr id="14" name="TextBox 13">
            <a:extLst>
              <a:ext uri="{FF2B5EF4-FFF2-40B4-BE49-F238E27FC236}">
                <a16:creationId xmlns:a16="http://schemas.microsoft.com/office/drawing/2014/main" id="{6B9E3D3E-B1D2-7A4C-8ADC-12D63E89DE0E}"/>
              </a:ext>
            </a:extLst>
          </p:cNvPr>
          <p:cNvSpPr txBox="1"/>
          <p:nvPr/>
        </p:nvSpPr>
        <p:spPr>
          <a:xfrm>
            <a:off x="7955280" y="3067715"/>
            <a:ext cx="1330685" cy="523220"/>
          </a:xfrm>
          <a:prstGeom prst="rect">
            <a:avLst/>
          </a:prstGeom>
          <a:noFill/>
        </p:spPr>
        <p:txBody>
          <a:bodyPr wrap="none" rtlCol="0">
            <a:spAutoFit/>
          </a:bodyPr>
          <a:lstStyle/>
          <a:p>
            <a:r>
              <a:rPr lang="en-US" sz="2800" b="1" dirty="0"/>
              <a:t>Insights</a:t>
            </a:r>
          </a:p>
        </p:txBody>
      </p:sp>
      <p:sp>
        <p:nvSpPr>
          <p:cNvPr id="8" name="Up-Down Arrow 7">
            <a:extLst>
              <a:ext uri="{FF2B5EF4-FFF2-40B4-BE49-F238E27FC236}">
                <a16:creationId xmlns:a16="http://schemas.microsoft.com/office/drawing/2014/main" id="{B3104159-4037-A143-B798-89A18BCBFDC2}"/>
              </a:ext>
            </a:extLst>
          </p:cNvPr>
          <p:cNvSpPr/>
          <p:nvPr/>
        </p:nvSpPr>
        <p:spPr>
          <a:xfrm>
            <a:off x="7790532" y="3675621"/>
            <a:ext cx="2313432" cy="1378700"/>
          </a:xfrm>
          <a:prstGeom prst="upDownArrow">
            <a:avLst>
              <a:gd name="adj1" fmla="val 72925"/>
              <a:gd name="adj2" fmla="val 220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 of</a:t>
            </a:r>
          </a:p>
          <a:p>
            <a:pPr algn="ctr"/>
            <a:r>
              <a:rPr lang="en-US" dirty="0"/>
              <a:t>your time</a:t>
            </a:r>
          </a:p>
        </p:txBody>
      </p:sp>
      <p:sp>
        <p:nvSpPr>
          <p:cNvPr id="10" name="TextBox 9">
            <a:extLst>
              <a:ext uri="{FF2B5EF4-FFF2-40B4-BE49-F238E27FC236}">
                <a16:creationId xmlns:a16="http://schemas.microsoft.com/office/drawing/2014/main" id="{19830363-E929-9944-8D5C-24B483607717}"/>
              </a:ext>
            </a:extLst>
          </p:cNvPr>
          <p:cNvSpPr txBox="1"/>
          <p:nvPr/>
        </p:nvSpPr>
        <p:spPr>
          <a:xfrm>
            <a:off x="4933365" y="2775052"/>
            <a:ext cx="2444900" cy="369332"/>
          </a:xfrm>
          <a:prstGeom prst="rect">
            <a:avLst/>
          </a:prstGeom>
          <a:noFill/>
        </p:spPr>
        <p:txBody>
          <a:bodyPr wrap="none" rtlCol="0">
            <a:spAutoFit/>
          </a:bodyPr>
          <a:lstStyle/>
          <a:p>
            <a:r>
              <a:rPr lang="en-US" dirty="0"/>
              <a:t>Fast Path with Feedback</a:t>
            </a:r>
          </a:p>
        </p:txBody>
      </p:sp>
      <p:sp>
        <p:nvSpPr>
          <p:cNvPr id="18" name="TextBox 17">
            <a:extLst>
              <a:ext uri="{FF2B5EF4-FFF2-40B4-BE49-F238E27FC236}">
                <a16:creationId xmlns:a16="http://schemas.microsoft.com/office/drawing/2014/main" id="{63AB5B9D-5340-6E4A-8E2F-206F89620E53}"/>
              </a:ext>
            </a:extLst>
          </p:cNvPr>
          <p:cNvSpPr txBox="1"/>
          <p:nvPr/>
        </p:nvSpPr>
        <p:spPr>
          <a:xfrm>
            <a:off x="6852029" y="4080743"/>
            <a:ext cx="1103251" cy="369332"/>
          </a:xfrm>
          <a:prstGeom prst="rect">
            <a:avLst/>
          </a:prstGeom>
          <a:noFill/>
        </p:spPr>
        <p:txBody>
          <a:bodyPr wrap="none" rtlCol="0">
            <a:spAutoFit/>
          </a:bodyPr>
          <a:lstStyle/>
          <a:p>
            <a:r>
              <a:rPr lang="en-US" dirty="0"/>
              <a:t>Slow Path</a:t>
            </a:r>
          </a:p>
        </p:txBody>
      </p:sp>
      <p:sp>
        <p:nvSpPr>
          <p:cNvPr id="15" name="Right Arrow 14">
            <a:extLst>
              <a:ext uri="{FF2B5EF4-FFF2-40B4-BE49-F238E27FC236}">
                <a16:creationId xmlns:a16="http://schemas.microsoft.com/office/drawing/2014/main" id="{DFCA59C6-5DE8-6C44-AB98-364FD4D53B30}"/>
              </a:ext>
            </a:extLst>
          </p:cNvPr>
          <p:cNvSpPr/>
          <p:nvPr/>
        </p:nvSpPr>
        <p:spPr>
          <a:xfrm>
            <a:off x="5742276" y="5210594"/>
            <a:ext cx="2213004" cy="275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CA63185-A641-9341-9D7D-610623D9586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46156" y="3499716"/>
            <a:ext cx="941403" cy="407171"/>
          </a:xfrm>
          <a:prstGeom prst="rect">
            <a:avLst/>
          </a:prstGeom>
        </p:spPr>
      </p:pic>
      <p:pic>
        <p:nvPicPr>
          <p:cNvPr id="21" name="Picture 20">
            <a:extLst>
              <a:ext uri="{FF2B5EF4-FFF2-40B4-BE49-F238E27FC236}">
                <a16:creationId xmlns:a16="http://schemas.microsoft.com/office/drawing/2014/main" id="{06BF873D-9702-A045-979A-A344E5E93E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45249" y="4625722"/>
            <a:ext cx="893058" cy="506735"/>
          </a:xfrm>
          <a:prstGeom prst="rect">
            <a:avLst/>
          </a:prstGeom>
        </p:spPr>
      </p:pic>
    </p:spTree>
    <p:extLst>
      <p:ext uri="{BB962C8B-B14F-4D97-AF65-F5344CB8AC3E}">
        <p14:creationId xmlns:p14="http://schemas.microsoft.com/office/powerpoint/2010/main" val="1627907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E295-469D-8744-8A1F-5BD96E8A2929}"/>
              </a:ext>
            </a:extLst>
          </p:cNvPr>
          <p:cNvSpPr>
            <a:spLocks noGrp="1"/>
          </p:cNvSpPr>
          <p:nvPr>
            <p:ph type="title"/>
          </p:nvPr>
        </p:nvSpPr>
        <p:spPr/>
        <p:txBody>
          <a:bodyPr>
            <a:normAutofit fontScale="90000"/>
          </a:bodyPr>
          <a:lstStyle/>
          <a:p>
            <a:r>
              <a:rPr lang="en-US" dirty="0"/>
              <a:t>Customer-Centric EKG Strategy</a:t>
            </a:r>
          </a:p>
        </p:txBody>
      </p:sp>
      <p:sp>
        <p:nvSpPr>
          <p:cNvPr id="3" name="Content Placeholder 2">
            <a:extLst>
              <a:ext uri="{FF2B5EF4-FFF2-40B4-BE49-F238E27FC236}">
                <a16:creationId xmlns:a16="http://schemas.microsoft.com/office/drawing/2014/main" id="{4BAFD8B5-BECE-F042-BC1C-A24CA6690D4B}"/>
              </a:ext>
            </a:extLst>
          </p:cNvPr>
          <p:cNvSpPr>
            <a:spLocks noGrp="1"/>
          </p:cNvSpPr>
          <p:nvPr>
            <p:ph idx="1"/>
          </p:nvPr>
        </p:nvSpPr>
        <p:spPr>
          <a:xfrm>
            <a:off x="725557" y="5089358"/>
            <a:ext cx="10628243" cy="1087605"/>
          </a:xfrm>
        </p:spPr>
        <p:txBody>
          <a:bodyPr/>
          <a:lstStyle/>
          <a:p>
            <a:r>
              <a:rPr lang="en-US" dirty="0"/>
              <a:t>Put your customer at the center of your EKG</a:t>
            </a:r>
          </a:p>
        </p:txBody>
      </p:sp>
      <p:sp>
        <p:nvSpPr>
          <p:cNvPr id="4" name="Slide Number Placeholder 3">
            <a:extLst>
              <a:ext uri="{FF2B5EF4-FFF2-40B4-BE49-F238E27FC236}">
                <a16:creationId xmlns:a16="http://schemas.microsoft.com/office/drawing/2014/main" id="{79861BC4-8A3A-5A47-B21A-3996409C592C}"/>
              </a:ext>
            </a:extLst>
          </p:cNvPr>
          <p:cNvSpPr>
            <a:spLocks noGrp="1"/>
          </p:cNvSpPr>
          <p:nvPr>
            <p:ph type="sldNum" sz="quarter" idx="12"/>
          </p:nvPr>
        </p:nvSpPr>
        <p:spPr/>
        <p:txBody>
          <a:bodyPr/>
          <a:lstStyle/>
          <a:p>
            <a:fld id="{7269E411-7D29-FF41-8363-58C7F0B695CE}" type="slidenum">
              <a:rPr lang="en-US" smtClean="0"/>
              <a:t>46</a:t>
            </a:fld>
            <a:endParaRPr lang="en-US"/>
          </a:p>
        </p:txBody>
      </p:sp>
      <p:sp>
        <p:nvSpPr>
          <p:cNvPr id="5" name="Oval 4">
            <a:extLst>
              <a:ext uri="{FF2B5EF4-FFF2-40B4-BE49-F238E27FC236}">
                <a16:creationId xmlns:a16="http://schemas.microsoft.com/office/drawing/2014/main" id="{023D5E2D-06B0-4B4F-AA5D-E6C3F3E30460}"/>
              </a:ext>
            </a:extLst>
          </p:cNvPr>
          <p:cNvSpPr/>
          <p:nvPr/>
        </p:nvSpPr>
        <p:spPr>
          <a:xfrm>
            <a:off x="4239565" y="2665249"/>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Tree>
    <p:extLst>
      <p:ext uri="{BB962C8B-B14F-4D97-AF65-F5344CB8AC3E}">
        <p14:creationId xmlns:p14="http://schemas.microsoft.com/office/powerpoint/2010/main" val="36292208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0311-25C6-B14C-95B2-E40D7FC1464C}"/>
              </a:ext>
            </a:extLst>
          </p:cNvPr>
          <p:cNvSpPr>
            <a:spLocks noGrp="1"/>
          </p:cNvSpPr>
          <p:nvPr>
            <p:ph type="title"/>
          </p:nvPr>
        </p:nvSpPr>
        <p:spPr/>
        <p:txBody>
          <a:bodyPr>
            <a:normAutofit fontScale="90000"/>
          </a:bodyPr>
          <a:lstStyle/>
          <a:p>
            <a:r>
              <a:rPr lang="en-US" dirty="0"/>
              <a:t>Modeling Precision</a:t>
            </a:r>
          </a:p>
        </p:txBody>
      </p:sp>
      <p:sp>
        <p:nvSpPr>
          <p:cNvPr id="3" name="Content Placeholder 2">
            <a:extLst>
              <a:ext uri="{FF2B5EF4-FFF2-40B4-BE49-F238E27FC236}">
                <a16:creationId xmlns:a16="http://schemas.microsoft.com/office/drawing/2014/main" id="{0FBED1EE-EFA6-E14E-8A5C-155140394839}"/>
              </a:ext>
            </a:extLst>
          </p:cNvPr>
          <p:cNvSpPr>
            <a:spLocks noGrp="1"/>
          </p:cNvSpPr>
          <p:nvPr>
            <p:ph idx="1"/>
          </p:nvPr>
        </p:nvSpPr>
        <p:spPr>
          <a:xfrm>
            <a:off x="725557" y="2875547"/>
            <a:ext cx="10628243" cy="3301416"/>
          </a:xfrm>
        </p:spPr>
        <p:txBody>
          <a:bodyPr/>
          <a:lstStyle/>
          <a:p>
            <a:r>
              <a:rPr lang="en-US" dirty="0"/>
              <a:t>Graph data models are better at modeling the real world</a:t>
            </a:r>
          </a:p>
          <a:p>
            <a:r>
              <a:rPr lang="en-US" dirty="0"/>
              <a:t>Models that are correct are easily shared across business units</a:t>
            </a:r>
          </a:p>
        </p:txBody>
      </p:sp>
      <p:sp>
        <p:nvSpPr>
          <p:cNvPr id="4" name="Slide Number Placeholder 3">
            <a:extLst>
              <a:ext uri="{FF2B5EF4-FFF2-40B4-BE49-F238E27FC236}">
                <a16:creationId xmlns:a16="http://schemas.microsoft.com/office/drawing/2014/main" id="{08668DA0-9882-CE4B-B182-CA09EA8D8920}"/>
              </a:ext>
            </a:extLst>
          </p:cNvPr>
          <p:cNvSpPr>
            <a:spLocks noGrp="1"/>
          </p:cNvSpPr>
          <p:nvPr>
            <p:ph type="sldNum" sz="quarter" idx="12"/>
          </p:nvPr>
        </p:nvSpPr>
        <p:spPr/>
        <p:txBody>
          <a:bodyPr/>
          <a:lstStyle/>
          <a:p>
            <a:fld id="{7269E411-7D29-FF41-8363-58C7F0B695CE}" type="slidenum">
              <a:rPr lang="en-US" smtClean="0"/>
              <a:t>47</a:t>
            </a:fld>
            <a:endParaRPr lang="en-US"/>
          </a:p>
        </p:txBody>
      </p:sp>
      <p:sp>
        <p:nvSpPr>
          <p:cNvPr id="5" name="TextBox 4">
            <a:extLst>
              <a:ext uri="{FF2B5EF4-FFF2-40B4-BE49-F238E27FC236}">
                <a16:creationId xmlns:a16="http://schemas.microsoft.com/office/drawing/2014/main" id="{08625689-FC80-2849-A0AE-398DA1128071}"/>
              </a:ext>
            </a:extLst>
          </p:cNvPr>
          <p:cNvSpPr txBox="1"/>
          <p:nvPr/>
        </p:nvSpPr>
        <p:spPr>
          <a:xfrm>
            <a:off x="3658745" y="1601171"/>
            <a:ext cx="7695055" cy="461665"/>
          </a:xfrm>
          <a:prstGeom prst="rect">
            <a:avLst/>
          </a:prstGeom>
          <a:noFill/>
        </p:spPr>
        <p:txBody>
          <a:bodyPr wrap="none" rtlCol="0">
            <a:spAutoFit/>
          </a:bodyPr>
          <a:lstStyle/>
          <a:p>
            <a:r>
              <a:rPr lang="en-US" sz="2400" dirty="0"/>
              <a:t>All models are wrong. Some models are useful. - George Box</a:t>
            </a:r>
          </a:p>
        </p:txBody>
      </p:sp>
    </p:spTree>
    <p:extLst>
      <p:ext uri="{BB962C8B-B14F-4D97-AF65-F5344CB8AC3E}">
        <p14:creationId xmlns:p14="http://schemas.microsoft.com/office/powerpoint/2010/main" val="41474967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0E27-30F6-6A4C-9439-E9EDE8AB382A}"/>
              </a:ext>
            </a:extLst>
          </p:cNvPr>
          <p:cNvSpPr>
            <a:spLocks noGrp="1"/>
          </p:cNvSpPr>
          <p:nvPr>
            <p:ph type="title"/>
          </p:nvPr>
        </p:nvSpPr>
        <p:spPr/>
        <p:txBody>
          <a:bodyPr>
            <a:normAutofit fontScale="90000"/>
          </a:bodyPr>
          <a:lstStyle/>
          <a:p>
            <a:r>
              <a:rPr lang="en-US" dirty="0"/>
              <a:t>Advanced Systems Theory</a:t>
            </a:r>
          </a:p>
        </p:txBody>
      </p:sp>
      <p:sp>
        <p:nvSpPr>
          <p:cNvPr id="3" name="Content Placeholder 2">
            <a:extLst>
              <a:ext uri="{FF2B5EF4-FFF2-40B4-BE49-F238E27FC236}">
                <a16:creationId xmlns:a16="http://schemas.microsoft.com/office/drawing/2014/main" id="{C30608BE-CA09-334F-A2EB-368AF79BCC7D}"/>
              </a:ext>
            </a:extLst>
          </p:cNvPr>
          <p:cNvSpPr>
            <a:spLocks noGrp="1"/>
          </p:cNvSpPr>
          <p:nvPr>
            <p:ph idx="1"/>
          </p:nvPr>
        </p:nvSpPr>
        <p:spPr>
          <a:xfrm>
            <a:off x="725557" y="5484469"/>
            <a:ext cx="10628243" cy="692494"/>
          </a:xfrm>
        </p:spPr>
        <p:txBody>
          <a:bodyPr/>
          <a:lstStyle/>
          <a:p>
            <a:r>
              <a:rPr lang="en-US" dirty="0"/>
              <a:t>Fields of Study</a:t>
            </a:r>
          </a:p>
        </p:txBody>
      </p:sp>
      <p:sp>
        <p:nvSpPr>
          <p:cNvPr id="4" name="Slide Number Placeholder 3">
            <a:extLst>
              <a:ext uri="{FF2B5EF4-FFF2-40B4-BE49-F238E27FC236}">
                <a16:creationId xmlns:a16="http://schemas.microsoft.com/office/drawing/2014/main" id="{9C4538C8-89B2-C143-8951-0264DCE3A32D}"/>
              </a:ext>
            </a:extLst>
          </p:cNvPr>
          <p:cNvSpPr>
            <a:spLocks noGrp="1"/>
          </p:cNvSpPr>
          <p:nvPr>
            <p:ph type="sldNum" sz="quarter" idx="12"/>
          </p:nvPr>
        </p:nvSpPr>
        <p:spPr/>
        <p:txBody>
          <a:bodyPr/>
          <a:lstStyle/>
          <a:p>
            <a:fld id="{7269E411-7D29-FF41-8363-58C7F0B695CE}" type="slidenum">
              <a:rPr lang="en-US" smtClean="0"/>
              <a:t>48</a:t>
            </a:fld>
            <a:endParaRPr lang="en-US"/>
          </a:p>
        </p:txBody>
      </p:sp>
      <p:sp>
        <p:nvSpPr>
          <p:cNvPr id="5" name="Oval 4">
            <a:extLst>
              <a:ext uri="{FF2B5EF4-FFF2-40B4-BE49-F238E27FC236}">
                <a16:creationId xmlns:a16="http://schemas.microsoft.com/office/drawing/2014/main" id="{9AE839C1-1A44-6D4B-8C87-D7B12C91D21E}"/>
              </a:ext>
            </a:extLst>
          </p:cNvPr>
          <p:cNvSpPr/>
          <p:nvPr/>
        </p:nvSpPr>
        <p:spPr>
          <a:xfrm>
            <a:off x="4131103" y="1455820"/>
            <a:ext cx="3489158"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Dynamical Systems</a:t>
            </a:r>
          </a:p>
        </p:txBody>
      </p:sp>
      <p:sp>
        <p:nvSpPr>
          <p:cNvPr id="6" name="Oval 5">
            <a:extLst>
              <a:ext uri="{FF2B5EF4-FFF2-40B4-BE49-F238E27FC236}">
                <a16:creationId xmlns:a16="http://schemas.microsoft.com/office/drawing/2014/main" id="{2B16142D-E919-F942-8C58-67D63FEBE116}"/>
              </a:ext>
            </a:extLst>
          </p:cNvPr>
          <p:cNvSpPr/>
          <p:nvPr/>
        </p:nvSpPr>
        <p:spPr>
          <a:xfrm>
            <a:off x="4006515" y="3610854"/>
            <a:ext cx="3741822"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Complex Adaptive System</a:t>
            </a:r>
          </a:p>
        </p:txBody>
      </p:sp>
      <p:cxnSp>
        <p:nvCxnSpPr>
          <p:cNvPr id="8" name="Straight Connector 7">
            <a:extLst>
              <a:ext uri="{FF2B5EF4-FFF2-40B4-BE49-F238E27FC236}">
                <a16:creationId xmlns:a16="http://schemas.microsoft.com/office/drawing/2014/main" id="{D66A7D5A-81F3-B74F-886C-D760BFBFFB21}"/>
              </a:ext>
            </a:extLst>
          </p:cNvPr>
          <p:cNvCxnSpPr>
            <a:stCxn id="5" idx="4"/>
            <a:endCxn id="6" idx="0"/>
          </p:cNvCxnSpPr>
          <p:nvPr/>
        </p:nvCxnSpPr>
        <p:spPr>
          <a:xfrm>
            <a:off x="5875682" y="2767262"/>
            <a:ext cx="1744" cy="8435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99C145-96E0-F641-A862-8294E538E0C8}"/>
              </a:ext>
            </a:extLst>
          </p:cNvPr>
          <p:cNvSpPr txBox="1"/>
          <p:nvPr/>
        </p:nvSpPr>
        <p:spPr>
          <a:xfrm>
            <a:off x="6219275" y="2980796"/>
            <a:ext cx="1059136" cy="369332"/>
          </a:xfrm>
          <a:prstGeom prst="rect">
            <a:avLst/>
          </a:prstGeom>
          <a:noFill/>
        </p:spPr>
        <p:txBody>
          <a:bodyPr wrap="none" rtlCol="0">
            <a:spAutoFit/>
          </a:bodyPr>
          <a:lstStyle/>
          <a:p>
            <a:r>
              <a:rPr lang="en-US" dirty="0"/>
              <a:t>Subset of</a:t>
            </a:r>
          </a:p>
        </p:txBody>
      </p:sp>
    </p:spTree>
    <p:extLst>
      <p:ext uri="{BB962C8B-B14F-4D97-AF65-F5344CB8AC3E}">
        <p14:creationId xmlns:p14="http://schemas.microsoft.com/office/powerpoint/2010/main" val="32347187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943F-949A-204D-A73A-575794D6DEDC}"/>
              </a:ext>
            </a:extLst>
          </p:cNvPr>
          <p:cNvSpPr>
            <a:spLocks noGrp="1"/>
          </p:cNvSpPr>
          <p:nvPr>
            <p:ph type="title"/>
          </p:nvPr>
        </p:nvSpPr>
        <p:spPr/>
        <p:txBody>
          <a:bodyPr>
            <a:normAutofit fontScale="90000"/>
          </a:bodyPr>
          <a:lstStyle/>
          <a:p>
            <a:r>
              <a:rPr lang="en-US" dirty="0"/>
              <a:t>Complex Adaptive System As Rules</a:t>
            </a:r>
          </a:p>
        </p:txBody>
      </p:sp>
      <p:sp>
        <p:nvSpPr>
          <p:cNvPr id="3" name="Content Placeholder 2">
            <a:extLst>
              <a:ext uri="{FF2B5EF4-FFF2-40B4-BE49-F238E27FC236}">
                <a16:creationId xmlns:a16="http://schemas.microsoft.com/office/drawing/2014/main" id="{60CBFBFD-127B-1B49-8B63-F33FAFB665E5}"/>
              </a:ext>
            </a:extLst>
          </p:cNvPr>
          <p:cNvSpPr>
            <a:spLocks noGrp="1"/>
          </p:cNvSpPr>
          <p:nvPr>
            <p:ph idx="1"/>
          </p:nvPr>
        </p:nvSpPr>
        <p:spPr>
          <a:xfrm>
            <a:off x="3368233" y="6020942"/>
            <a:ext cx="7985567" cy="365126"/>
          </a:xfrm>
        </p:spPr>
        <p:txBody>
          <a:bodyPr>
            <a:normAutofit fontScale="85000" lnSpcReduction="20000"/>
          </a:bodyPr>
          <a:lstStyle/>
          <a:p>
            <a:pPr marL="0" indent="0">
              <a:buNone/>
            </a:pPr>
            <a:r>
              <a:rPr lang="en-US" dirty="0">
                <a:solidFill>
                  <a:schemeClr val="bg1">
                    <a:lumMod val="75000"/>
                  </a:schemeClr>
                </a:solidFill>
              </a:rPr>
              <a:t>Inspired by http://</a:t>
            </a:r>
            <a:r>
              <a:rPr lang="en-US" dirty="0" err="1">
                <a:solidFill>
                  <a:schemeClr val="bg1">
                    <a:lumMod val="75000"/>
                  </a:schemeClr>
                </a:solidFill>
              </a:rPr>
              <a:t>www.calresco.org</a:t>
            </a:r>
            <a:r>
              <a:rPr lang="en-US" dirty="0">
                <a:solidFill>
                  <a:schemeClr val="bg1">
                    <a:lumMod val="75000"/>
                  </a:schemeClr>
                </a:solidFill>
              </a:rPr>
              <a:t>/</a:t>
            </a:r>
            <a:r>
              <a:rPr lang="en-US" dirty="0" err="1">
                <a:solidFill>
                  <a:schemeClr val="bg1">
                    <a:lumMod val="75000"/>
                  </a:schemeClr>
                </a:solidFill>
              </a:rPr>
              <a:t>lucas</a:t>
            </a:r>
            <a:r>
              <a:rPr lang="en-US" dirty="0">
                <a:solidFill>
                  <a:schemeClr val="bg1">
                    <a:lumMod val="75000"/>
                  </a:schemeClr>
                </a:solidFill>
              </a:rPr>
              <a:t>/</a:t>
            </a:r>
            <a:r>
              <a:rPr lang="en-US" dirty="0" err="1">
                <a:solidFill>
                  <a:schemeClr val="bg1">
                    <a:lumMod val="75000"/>
                  </a:schemeClr>
                </a:solidFill>
              </a:rPr>
              <a:t>cas.htm</a:t>
            </a:r>
            <a:endParaRPr lang="en-US" dirty="0">
              <a:solidFill>
                <a:schemeClr val="bg1">
                  <a:lumMod val="75000"/>
                </a:schemeClr>
              </a:solidFill>
            </a:endParaRPr>
          </a:p>
        </p:txBody>
      </p:sp>
      <p:sp>
        <p:nvSpPr>
          <p:cNvPr id="4" name="Slide Number Placeholder 3">
            <a:extLst>
              <a:ext uri="{FF2B5EF4-FFF2-40B4-BE49-F238E27FC236}">
                <a16:creationId xmlns:a16="http://schemas.microsoft.com/office/drawing/2014/main" id="{2C0C7C99-D1C7-BD4D-B9BD-014B37683FDB}"/>
              </a:ext>
            </a:extLst>
          </p:cNvPr>
          <p:cNvSpPr>
            <a:spLocks noGrp="1"/>
          </p:cNvSpPr>
          <p:nvPr>
            <p:ph type="sldNum" sz="quarter" idx="12"/>
          </p:nvPr>
        </p:nvSpPr>
        <p:spPr/>
        <p:txBody>
          <a:bodyPr/>
          <a:lstStyle/>
          <a:p>
            <a:fld id="{7269E411-7D29-FF41-8363-58C7F0B695CE}" type="slidenum">
              <a:rPr lang="en-US" smtClean="0"/>
              <a:t>49</a:t>
            </a:fld>
            <a:endParaRPr lang="en-US"/>
          </a:p>
        </p:txBody>
      </p:sp>
      <p:pic>
        <p:nvPicPr>
          <p:cNvPr id="1026" name="Picture 2" descr="CAS Structure">
            <a:extLst>
              <a:ext uri="{FF2B5EF4-FFF2-40B4-BE49-F238E27FC236}">
                <a16:creationId xmlns:a16="http://schemas.microsoft.com/office/drawing/2014/main" id="{707CAA6B-EC3D-C540-8F29-82297D4D61FC}"/>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t="4947"/>
          <a:stretch/>
        </p:blipFill>
        <p:spPr bwMode="auto">
          <a:xfrm>
            <a:off x="2495633" y="1359081"/>
            <a:ext cx="6667500" cy="433373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469BE896-E6F0-6943-AB03-B4D95ACFC271}"/>
              </a:ext>
            </a:extLst>
          </p:cNvPr>
          <p:cNvSpPr/>
          <p:nvPr/>
        </p:nvSpPr>
        <p:spPr>
          <a:xfrm>
            <a:off x="1701478" y="2627453"/>
            <a:ext cx="1990848" cy="56152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Customers</a:t>
            </a:r>
          </a:p>
        </p:txBody>
      </p:sp>
      <p:sp>
        <p:nvSpPr>
          <p:cNvPr id="7" name="Oval 6">
            <a:extLst>
              <a:ext uri="{FF2B5EF4-FFF2-40B4-BE49-F238E27FC236}">
                <a16:creationId xmlns:a16="http://schemas.microsoft.com/office/drawing/2014/main" id="{4E6D0873-B981-0442-B80E-5EFD2112D668}"/>
              </a:ext>
            </a:extLst>
          </p:cNvPr>
          <p:cNvSpPr/>
          <p:nvPr/>
        </p:nvSpPr>
        <p:spPr>
          <a:xfrm>
            <a:off x="1516284" y="3843314"/>
            <a:ext cx="2083444" cy="46298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Competitors</a:t>
            </a:r>
          </a:p>
        </p:txBody>
      </p:sp>
      <p:sp>
        <p:nvSpPr>
          <p:cNvPr id="8" name="Oval 7">
            <a:extLst>
              <a:ext uri="{FF2B5EF4-FFF2-40B4-BE49-F238E27FC236}">
                <a16:creationId xmlns:a16="http://schemas.microsoft.com/office/drawing/2014/main" id="{D49CCDE0-E3BB-5847-8462-8B8C6F6AB6AB}"/>
              </a:ext>
            </a:extLst>
          </p:cNvPr>
          <p:cNvSpPr/>
          <p:nvPr/>
        </p:nvSpPr>
        <p:spPr>
          <a:xfrm>
            <a:off x="1516284" y="3296073"/>
            <a:ext cx="2083444" cy="46298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Products</a:t>
            </a:r>
          </a:p>
        </p:txBody>
      </p:sp>
    </p:spTree>
    <p:extLst>
      <p:ext uri="{BB962C8B-B14F-4D97-AF65-F5344CB8AC3E}">
        <p14:creationId xmlns:p14="http://schemas.microsoft.com/office/powerpoint/2010/main" val="136121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5/5d/Konigsberg_bridge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7141" y="3356928"/>
            <a:ext cx="1365606" cy="107620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480060" y="3041447"/>
            <a:ext cx="11098530" cy="1143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88494" y="3263865"/>
            <a:ext cx="1070838" cy="1368293"/>
          </a:xfrm>
          <a:prstGeom prst="rect">
            <a:avLst/>
          </a:prstGeom>
        </p:spPr>
      </p:pic>
      <p:sp>
        <p:nvSpPr>
          <p:cNvPr id="11" name="TextBox 10"/>
          <p:cNvSpPr txBox="1"/>
          <p:nvPr/>
        </p:nvSpPr>
        <p:spPr>
          <a:xfrm>
            <a:off x="1813168" y="1678555"/>
            <a:ext cx="959237" cy="1200329"/>
          </a:xfrm>
          <a:prstGeom prst="rect">
            <a:avLst/>
          </a:prstGeom>
          <a:noFill/>
        </p:spPr>
        <p:txBody>
          <a:bodyPr wrap="none" rtlCol="0">
            <a:spAutoFit/>
          </a:bodyPr>
          <a:lstStyle/>
          <a:p>
            <a:pPr algn="ctr"/>
            <a:r>
              <a:rPr lang="en-US" dirty="0"/>
              <a:t>Sir Tim’s</a:t>
            </a:r>
          </a:p>
          <a:p>
            <a:pPr algn="ctr"/>
            <a:r>
              <a:rPr lang="en-US" dirty="0"/>
              <a:t>Vision</a:t>
            </a:r>
            <a:br>
              <a:rPr lang="en-US" dirty="0"/>
            </a:br>
            <a:r>
              <a:rPr lang="en-US" dirty="0"/>
              <a:t>RDF</a:t>
            </a:r>
          </a:p>
          <a:p>
            <a:pPr algn="ctr"/>
            <a:r>
              <a:rPr lang="en-US" dirty="0"/>
              <a:t>2001</a:t>
            </a:r>
          </a:p>
        </p:txBody>
      </p:sp>
      <p:sp>
        <p:nvSpPr>
          <p:cNvPr id="10" name="TextBox 9"/>
          <p:cNvSpPr txBox="1"/>
          <p:nvPr/>
        </p:nvSpPr>
        <p:spPr>
          <a:xfrm>
            <a:off x="349890" y="1630130"/>
            <a:ext cx="1360821" cy="1200329"/>
          </a:xfrm>
          <a:prstGeom prst="rect">
            <a:avLst/>
          </a:prstGeom>
          <a:noFill/>
        </p:spPr>
        <p:txBody>
          <a:bodyPr wrap="none" rtlCol="0">
            <a:spAutoFit/>
          </a:bodyPr>
          <a:lstStyle/>
          <a:p>
            <a:pPr algn="ctr"/>
            <a:r>
              <a:rPr lang="en-US" dirty="0"/>
              <a:t>Euler Solves </a:t>
            </a:r>
          </a:p>
          <a:p>
            <a:pPr algn="ctr"/>
            <a:r>
              <a:rPr lang="en-US" dirty="0"/>
              <a:t>7 Bridges of</a:t>
            </a:r>
            <a:br>
              <a:rPr lang="en-US" dirty="0"/>
            </a:br>
            <a:r>
              <a:rPr lang="en-US" dirty="0"/>
              <a:t>Königsberg</a:t>
            </a:r>
          </a:p>
          <a:p>
            <a:pPr algn="ctr"/>
            <a:r>
              <a:rPr lang="en-US" dirty="0"/>
              <a:t>1736</a:t>
            </a:r>
          </a:p>
        </p:txBody>
      </p:sp>
      <p:sp>
        <p:nvSpPr>
          <p:cNvPr id="13" name="TextBox 12"/>
          <p:cNvSpPr txBox="1"/>
          <p:nvPr/>
        </p:nvSpPr>
        <p:spPr>
          <a:xfrm>
            <a:off x="4309537" y="1916073"/>
            <a:ext cx="901529" cy="923330"/>
          </a:xfrm>
          <a:prstGeom prst="rect">
            <a:avLst/>
          </a:prstGeom>
          <a:noFill/>
        </p:spPr>
        <p:txBody>
          <a:bodyPr wrap="none" rtlCol="0">
            <a:spAutoFit/>
          </a:bodyPr>
          <a:lstStyle/>
          <a:p>
            <a:pPr algn="ctr"/>
            <a:r>
              <a:rPr lang="en-US"/>
              <a:t>W3C</a:t>
            </a:r>
            <a:br>
              <a:rPr lang="en-US"/>
            </a:br>
            <a:r>
              <a:rPr lang="en-US"/>
              <a:t>SPARQL</a:t>
            </a:r>
          </a:p>
          <a:p>
            <a:pPr algn="ctr"/>
            <a:r>
              <a:rPr lang="en-US" dirty="0"/>
              <a:t>2008</a:t>
            </a:r>
          </a:p>
        </p:txBody>
      </p:sp>
      <p:sp>
        <p:nvSpPr>
          <p:cNvPr id="12" name="TextBox 11"/>
          <p:cNvSpPr txBox="1"/>
          <p:nvPr/>
        </p:nvSpPr>
        <p:spPr>
          <a:xfrm>
            <a:off x="5418230" y="1556566"/>
            <a:ext cx="1087156" cy="1477328"/>
          </a:xfrm>
          <a:prstGeom prst="rect">
            <a:avLst/>
          </a:prstGeom>
          <a:noFill/>
        </p:spPr>
        <p:txBody>
          <a:bodyPr wrap="none" rtlCol="0">
            <a:spAutoFit/>
          </a:bodyPr>
          <a:lstStyle/>
          <a:p>
            <a:pPr algn="ctr"/>
            <a:r>
              <a:rPr lang="is-IS" dirty="0"/>
              <a:t>Labeled</a:t>
            </a:r>
          </a:p>
          <a:p>
            <a:pPr algn="ctr"/>
            <a:r>
              <a:rPr lang="is-IS" dirty="0"/>
              <a:t>Property</a:t>
            </a:r>
          </a:p>
          <a:p>
            <a:pPr algn="ctr"/>
            <a:r>
              <a:rPr lang="is-IS" dirty="0"/>
              <a:t>Graph</a:t>
            </a:r>
          </a:p>
          <a:p>
            <a:pPr algn="ctr"/>
            <a:r>
              <a:rPr lang="is-IS" dirty="0"/>
              <a:t>Neo4j 1.0</a:t>
            </a:r>
          </a:p>
          <a:p>
            <a:pPr algn="ctr"/>
            <a:r>
              <a:rPr lang="is-IS" dirty="0"/>
              <a:t>2010</a:t>
            </a:r>
            <a:endParaRPr lang="en-US" dirty="0"/>
          </a:p>
        </p:txBody>
      </p:sp>
      <p:pic>
        <p:nvPicPr>
          <p:cNvPr id="1028" name="Picture 4" descr="eo4j-2015-logo.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306011" y="3217893"/>
            <a:ext cx="1311593" cy="58293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0473969" y="2099385"/>
            <a:ext cx="652743" cy="923330"/>
          </a:xfrm>
          <a:prstGeom prst="rect">
            <a:avLst/>
          </a:prstGeom>
          <a:noFill/>
        </p:spPr>
        <p:txBody>
          <a:bodyPr wrap="none" rtlCol="0">
            <a:spAutoFit/>
          </a:bodyPr>
          <a:lstStyle/>
          <a:p>
            <a:pPr algn="ctr"/>
            <a:r>
              <a:rPr lang="is-IS" dirty="0"/>
              <a:t>LPG</a:t>
            </a:r>
          </a:p>
          <a:p>
            <a:pPr algn="ctr"/>
            <a:r>
              <a:rPr lang="en-US" dirty="0"/>
              <a:t>in</a:t>
            </a:r>
            <a:r>
              <a:rPr lang="is-IS" dirty="0"/>
              <a:t> AI</a:t>
            </a:r>
          </a:p>
          <a:p>
            <a:pPr algn="ctr"/>
            <a:r>
              <a:rPr lang="is-IS" dirty="0"/>
              <a:t>2018</a:t>
            </a:r>
            <a:endParaRPr lang="en-US" dirty="0"/>
          </a:p>
        </p:txBody>
      </p:sp>
      <p:sp>
        <p:nvSpPr>
          <p:cNvPr id="17" name="TextBox 16"/>
          <p:cNvSpPr txBox="1"/>
          <p:nvPr/>
        </p:nvSpPr>
        <p:spPr>
          <a:xfrm>
            <a:off x="6949658" y="1268389"/>
            <a:ext cx="1299266" cy="1754326"/>
          </a:xfrm>
          <a:prstGeom prst="rect">
            <a:avLst/>
          </a:prstGeom>
          <a:noFill/>
        </p:spPr>
        <p:txBody>
          <a:bodyPr wrap="none" rtlCol="0">
            <a:spAutoFit/>
          </a:bodyPr>
          <a:lstStyle/>
          <a:p>
            <a:pPr algn="ctr"/>
            <a:r>
              <a:rPr lang="is-IS" dirty="0"/>
              <a:t>Google’s</a:t>
            </a:r>
          </a:p>
          <a:p>
            <a:pPr algn="ctr"/>
            <a:r>
              <a:rPr lang="is-IS" dirty="0"/>
              <a:t>Knowledge</a:t>
            </a:r>
          </a:p>
          <a:p>
            <a:pPr algn="ctr"/>
            <a:r>
              <a:rPr lang="is-IS" dirty="0"/>
              <a:t>Graph</a:t>
            </a:r>
          </a:p>
          <a:p>
            <a:pPr algn="ctr"/>
            <a:r>
              <a:rPr lang="is-IS" dirty="0"/>
              <a:t>“Things Not</a:t>
            </a:r>
          </a:p>
          <a:p>
            <a:pPr algn="ctr"/>
            <a:r>
              <a:rPr lang="is-IS" dirty="0"/>
              <a:t>Strings”</a:t>
            </a:r>
          </a:p>
          <a:p>
            <a:pPr algn="ctr"/>
            <a:r>
              <a:rPr lang="is-IS" dirty="0"/>
              <a:t>May 2012</a:t>
            </a:r>
            <a:endParaRPr lang="en-US" dirty="0"/>
          </a:p>
        </p:txBody>
      </p:sp>
      <p:sp>
        <p:nvSpPr>
          <p:cNvPr id="15" name="Title 14"/>
          <p:cNvSpPr>
            <a:spLocks noGrp="1"/>
          </p:cNvSpPr>
          <p:nvPr>
            <p:ph type="title"/>
          </p:nvPr>
        </p:nvSpPr>
        <p:spPr>
          <a:xfrm>
            <a:off x="177141" y="234049"/>
            <a:ext cx="10515600" cy="723445"/>
          </a:xfrm>
        </p:spPr>
        <p:txBody>
          <a:bodyPr>
            <a:normAutofit/>
          </a:bodyPr>
          <a:lstStyle/>
          <a:p>
            <a:r>
              <a:rPr lang="en-US"/>
              <a:t>Graph Timeline</a:t>
            </a:r>
            <a:endParaRPr lang="en-US" dirty="0"/>
          </a:p>
        </p:txBody>
      </p:sp>
      <p:sp>
        <p:nvSpPr>
          <p:cNvPr id="2" name="Slide Number Placeholder 1">
            <a:extLst>
              <a:ext uri="{FF2B5EF4-FFF2-40B4-BE49-F238E27FC236}">
                <a16:creationId xmlns:a16="http://schemas.microsoft.com/office/drawing/2014/main" id="{A69D7ADE-F117-A24A-BE9E-613421182A72}"/>
              </a:ext>
            </a:extLst>
          </p:cNvPr>
          <p:cNvSpPr>
            <a:spLocks noGrp="1"/>
          </p:cNvSpPr>
          <p:nvPr>
            <p:ph type="sldNum" sz="quarter" idx="12"/>
          </p:nvPr>
        </p:nvSpPr>
        <p:spPr/>
        <p:txBody>
          <a:bodyPr/>
          <a:lstStyle/>
          <a:p>
            <a:fld id="{89680184-36F0-7340-B2B6-917CC4ADF00C}" type="slidenum">
              <a:rPr lang="en-US" smtClean="0"/>
              <a:t>5</a:t>
            </a:fld>
            <a:endParaRPr lang="en-US"/>
          </a:p>
        </p:txBody>
      </p:sp>
      <p:pic>
        <p:nvPicPr>
          <p:cNvPr id="19" name="Picture 1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933326" y="3272034"/>
            <a:ext cx="1445126" cy="474827"/>
          </a:xfrm>
          <a:prstGeom prst="rect">
            <a:avLst/>
          </a:prstGeom>
        </p:spPr>
      </p:pic>
      <p:sp>
        <p:nvSpPr>
          <p:cNvPr id="20" name="TextBox 19"/>
          <p:cNvSpPr txBox="1"/>
          <p:nvPr/>
        </p:nvSpPr>
        <p:spPr>
          <a:xfrm>
            <a:off x="8455308" y="2278720"/>
            <a:ext cx="1124731" cy="646331"/>
          </a:xfrm>
          <a:prstGeom prst="rect">
            <a:avLst/>
          </a:prstGeom>
          <a:noFill/>
        </p:spPr>
        <p:txBody>
          <a:bodyPr wrap="none" rtlCol="0">
            <a:spAutoFit/>
          </a:bodyPr>
          <a:lstStyle/>
          <a:p>
            <a:pPr algn="ctr"/>
            <a:r>
              <a:rPr lang="en-US" dirty="0"/>
              <a:t>AlexNet</a:t>
            </a:r>
          </a:p>
          <a:p>
            <a:pPr algn="ctr"/>
            <a:r>
              <a:rPr lang="en-US" dirty="0"/>
              <a:t>Sept 2012</a:t>
            </a:r>
          </a:p>
        </p:txBody>
      </p:sp>
      <p:sp>
        <p:nvSpPr>
          <p:cNvPr id="21" name="Right Arrow 20"/>
          <p:cNvSpPr/>
          <p:nvPr/>
        </p:nvSpPr>
        <p:spPr>
          <a:xfrm>
            <a:off x="7528373" y="4488508"/>
            <a:ext cx="4050217" cy="507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Graphs Rise</a:t>
            </a:r>
          </a:p>
        </p:txBody>
      </p:sp>
      <p:pic>
        <p:nvPicPr>
          <p:cNvPr id="22" name="Picture 2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600189" y="3447315"/>
            <a:ext cx="1258819" cy="239078"/>
          </a:xfrm>
          <a:prstGeom prst="rect">
            <a:avLst/>
          </a:prstGeom>
        </p:spPr>
      </p:pic>
      <p:pic>
        <p:nvPicPr>
          <p:cNvPr id="25" name="Picture 2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072432" y="3215440"/>
            <a:ext cx="1010239" cy="1512964"/>
          </a:xfrm>
          <a:prstGeom prst="rect">
            <a:avLst/>
          </a:prstGeom>
        </p:spPr>
      </p:pic>
      <p:sp>
        <p:nvSpPr>
          <p:cNvPr id="26" name="TextBox 25"/>
          <p:cNvSpPr txBox="1"/>
          <p:nvPr/>
        </p:nvSpPr>
        <p:spPr>
          <a:xfrm>
            <a:off x="3011852" y="1916073"/>
            <a:ext cx="1268489" cy="923330"/>
          </a:xfrm>
          <a:prstGeom prst="rect">
            <a:avLst/>
          </a:prstGeom>
          <a:noFill/>
        </p:spPr>
        <p:txBody>
          <a:bodyPr wrap="none" rtlCol="0">
            <a:spAutoFit/>
          </a:bodyPr>
          <a:lstStyle/>
          <a:p>
            <a:pPr algn="ctr"/>
            <a:r>
              <a:rPr lang="en-US" dirty="0"/>
              <a:t>On</a:t>
            </a:r>
          </a:p>
          <a:p>
            <a:pPr algn="ctr"/>
            <a:r>
              <a:rPr lang="en-US" dirty="0"/>
              <a:t>Intelligence</a:t>
            </a:r>
          </a:p>
          <a:p>
            <a:pPr algn="ctr"/>
            <a:r>
              <a:rPr lang="en-US" dirty="0"/>
              <a:t>2005</a:t>
            </a:r>
          </a:p>
        </p:txBody>
      </p:sp>
      <p:pic>
        <p:nvPicPr>
          <p:cNvPr id="4" name="Picture 3">
            <a:extLst>
              <a:ext uri="{FF2B5EF4-FFF2-40B4-BE49-F238E27FC236}">
                <a16:creationId xmlns:a16="http://schemas.microsoft.com/office/drawing/2014/main" id="{8C48F90D-C986-BA44-B030-2449CDB41E2B}"/>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9017673" y="3329726"/>
            <a:ext cx="1467736" cy="420049"/>
          </a:xfrm>
          <a:prstGeom prst="rect">
            <a:avLst/>
          </a:prstGeom>
        </p:spPr>
      </p:pic>
      <p:pic>
        <p:nvPicPr>
          <p:cNvPr id="23" name="Picture 2" descr="https://upload.wikimedia.org/wikipedia/commons/thumb/f/f7/Semantic_web_stack.svg/1280px-Semantic_web_stack.svg.png">
            <a:extLst>
              <a:ext uri="{FF2B5EF4-FFF2-40B4-BE49-F238E27FC236}">
                <a16:creationId xmlns:a16="http://schemas.microsoft.com/office/drawing/2014/main" id="{89DD7196-3466-784B-BB9A-CC2BBBBF104C}"/>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4207999" y="4253241"/>
            <a:ext cx="1778107" cy="17781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C1462D-EB82-EE44-992B-FDC19FB0F0F6}"/>
              </a:ext>
            </a:extLst>
          </p:cNvPr>
          <p:cNvSpPr txBox="1"/>
          <p:nvPr/>
        </p:nvSpPr>
        <p:spPr>
          <a:xfrm>
            <a:off x="4015559" y="6114434"/>
            <a:ext cx="2080441" cy="369332"/>
          </a:xfrm>
          <a:prstGeom prst="rect">
            <a:avLst/>
          </a:prstGeom>
          <a:noFill/>
        </p:spPr>
        <p:txBody>
          <a:bodyPr wrap="none" rtlCol="0">
            <a:spAutoFit/>
          </a:bodyPr>
          <a:lstStyle/>
          <a:p>
            <a:r>
              <a:rPr lang="en-US" dirty="0"/>
              <a:t>Semantic Web Stack</a:t>
            </a:r>
          </a:p>
        </p:txBody>
      </p:sp>
    </p:spTree>
    <p:extLst>
      <p:ext uri="{BB962C8B-B14F-4D97-AF65-F5344CB8AC3E}">
        <p14:creationId xmlns:p14="http://schemas.microsoft.com/office/powerpoint/2010/main" val="22740664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6568B00-7778-B545-B32E-FC569F183F73}"/>
              </a:ext>
            </a:extLst>
          </p:cNvPr>
          <p:cNvSpPr>
            <a:spLocks noGrp="1"/>
          </p:cNvSpPr>
          <p:nvPr>
            <p:ph type="title"/>
          </p:nvPr>
        </p:nvSpPr>
        <p:spPr/>
        <p:txBody>
          <a:bodyPr>
            <a:normAutofit fontScale="90000"/>
          </a:bodyPr>
          <a:lstStyle/>
          <a:p>
            <a:r>
              <a:rPr lang="en-US" dirty="0"/>
              <a:t>Thank You!</a:t>
            </a:r>
          </a:p>
        </p:txBody>
      </p:sp>
      <p:sp>
        <p:nvSpPr>
          <p:cNvPr id="3" name="Text Placeholder 2">
            <a:extLst>
              <a:ext uri="{FF2B5EF4-FFF2-40B4-BE49-F238E27FC236}">
                <a16:creationId xmlns:a16="http://schemas.microsoft.com/office/drawing/2014/main" id="{D7FFEAE1-D8C7-2842-B2B8-F69C4243ABB8}"/>
              </a:ext>
            </a:extLst>
          </p:cNvPr>
          <p:cNvSpPr>
            <a:spLocks noGrp="1"/>
          </p:cNvSpPr>
          <p:nvPr>
            <p:ph idx="1"/>
          </p:nvPr>
        </p:nvSpPr>
        <p:spPr>
          <a:xfrm>
            <a:off x="5059323" y="1825403"/>
            <a:ext cx="4336092" cy="668241"/>
          </a:xfrm>
        </p:spPr>
        <p:txBody>
          <a:bodyPr/>
          <a:lstStyle/>
          <a:p>
            <a:pPr marL="0" indent="0">
              <a:buNone/>
            </a:pPr>
            <a:r>
              <a:rPr lang="en-US" sz="2182" dirty="0"/>
              <a:t>Dan.McCreary@gmail.com</a:t>
            </a:r>
          </a:p>
        </p:txBody>
      </p:sp>
      <p:sp>
        <p:nvSpPr>
          <p:cNvPr id="2" name="TextBox 1">
            <a:extLst>
              <a:ext uri="{FF2B5EF4-FFF2-40B4-BE49-F238E27FC236}">
                <a16:creationId xmlns:a16="http://schemas.microsoft.com/office/drawing/2014/main" id="{20A47B27-E915-3D4A-A966-1F5A423CD583}"/>
              </a:ext>
            </a:extLst>
          </p:cNvPr>
          <p:cNvSpPr txBox="1"/>
          <p:nvPr/>
        </p:nvSpPr>
        <p:spPr>
          <a:xfrm>
            <a:off x="6474570" y="2743967"/>
            <a:ext cx="4971195" cy="400110"/>
          </a:xfrm>
          <a:prstGeom prst="rect">
            <a:avLst/>
          </a:prstGeom>
          <a:noFill/>
        </p:spPr>
        <p:txBody>
          <a:bodyPr wrap="square" rtlCol="0">
            <a:spAutoFit/>
          </a:bodyPr>
          <a:lstStyle/>
          <a:p>
            <a:r>
              <a:rPr lang="en-US" sz="2000" dirty="0"/>
              <a:t>https://www.linkedin.com/in/danmccreary</a:t>
            </a:r>
          </a:p>
        </p:txBody>
      </p:sp>
      <p:pic>
        <p:nvPicPr>
          <p:cNvPr id="4" name="Picture 3">
            <a:extLst>
              <a:ext uri="{FF2B5EF4-FFF2-40B4-BE49-F238E27FC236}">
                <a16:creationId xmlns:a16="http://schemas.microsoft.com/office/drawing/2014/main" id="{87A547BE-9220-374A-BDF9-896411A2B32B}"/>
              </a:ext>
            </a:extLst>
          </p:cNvPr>
          <p:cNvPicPr>
            <a:picLocks noChangeAspect="1"/>
          </p:cNvPicPr>
          <p:nvPr/>
        </p:nvPicPr>
        <p:blipFill>
          <a:blip r:embed="rId2"/>
          <a:stretch>
            <a:fillRect/>
          </a:stretch>
        </p:blipFill>
        <p:spPr>
          <a:xfrm>
            <a:off x="5059323" y="2715030"/>
            <a:ext cx="1333774" cy="374656"/>
          </a:xfrm>
          <a:prstGeom prst="rect">
            <a:avLst/>
          </a:prstGeom>
        </p:spPr>
      </p:pic>
      <p:pic>
        <p:nvPicPr>
          <p:cNvPr id="5" name="Picture 4">
            <a:extLst>
              <a:ext uri="{FF2B5EF4-FFF2-40B4-BE49-F238E27FC236}">
                <a16:creationId xmlns:a16="http://schemas.microsoft.com/office/drawing/2014/main" id="{0DF8D2D1-B55C-CE4D-AC32-5938DF29C6B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51016" y="3289088"/>
            <a:ext cx="669721" cy="688324"/>
          </a:xfrm>
          <a:prstGeom prst="rect">
            <a:avLst/>
          </a:prstGeom>
        </p:spPr>
      </p:pic>
      <p:sp>
        <p:nvSpPr>
          <p:cNvPr id="6" name="TextBox 5">
            <a:extLst>
              <a:ext uri="{FF2B5EF4-FFF2-40B4-BE49-F238E27FC236}">
                <a16:creationId xmlns:a16="http://schemas.microsoft.com/office/drawing/2014/main" id="{22BF8AEF-F360-DE4A-9017-AC5A6339EF31}"/>
              </a:ext>
            </a:extLst>
          </p:cNvPr>
          <p:cNvSpPr txBox="1"/>
          <p:nvPr/>
        </p:nvSpPr>
        <p:spPr>
          <a:xfrm>
            <a:off x="6474571" y="3427363"/>
            <a:ext cx="3615477" cy="400110"/>
          </a:xfrm>
          <a:prstGeom prst="rect">
            <a:avLst/>
          </a:prstGeom>
          <a:noFill/>
        </p:spPr>
        <p:txBody>
          <a:bodyPr wrap="none" rtlCol="0">
            <a:spAutoFit/>
          </a:bodyPr>
          <a:lstStyle/>
          <a:p>
            <a:r>
              <a:rPr lang="en-US" sz="2000" dirty="0"/>
              <a:t>https://</a:t>
            </a:r>
            <a:r>
              <a:rPr lang="en-US" sz="2000" dirty="0" err="1"/>
              <a:t>dmccreary.medium.com</a:t>
            </a:r>
            <a:r>
              <a:rPr lang="en-US" sz="2000" dirty="0"/>
              <a:t>/</a:t>
            </a:r>
          </a:p>
        </p:txBody>
      </p:sp>
      <p:pic>
        <p:nvPicPr>
          <p:cNvPr id="7" name="Picture 6">
            <a:extLst>
              <a:ext uri="{FF2B5EF4-FFF2-40B4-BE49-F238E27FC236}">
                <a16:creationId xmlns:a16="http://schemas.microsoft.com/office/drawing/2014/main" id="{38C78AC5-2D29-BF40-A4D5-BDFA99318071}"/>
              </a:ext>
            </a:extLst>
          </p:cNvPr>
          <p:cNvPicPr>
            <a:picLocks noChangeAspect="1"/>
          </p:cNvPicPr>
          <p:nvPr/>
        </p:nvPicPr>
        <p:blipFill>
          <a:blip r:embed="rId4"/>
          <a:stretch>
            <a:fillRect/>
          </a:stretch>
        </p:blipFill>
        <p:spPr>
          <a:xfrm>
            <a:off x="5843753" y="4110761"/>
            <a:ext cx="549346" cy="607172"/>
          </a:xfrm>
          <a:prstGeom prst="rect">
            <a:avLst/>
          </a:prstGeom>
        </p:spPr>
      </p:pic>
      <p:sp>
        <p:nvSpPr>
          <p:cNvPr id="8" name="TextBox 7">
            <a:extLst>
              <a:ext uri="{FF2B5EF4-FFF2-40B4-BE49-F238E27FC236}">
                <a16:creationId xmlns:a16="http://schemas.microsoft.com/office/drawing/2014/main" id="{096E9247-9B70-5649-974B-680F1EEC624F}"/>
              </a:ext>
            </a:extLst>
          </p:cNvPr>
          <p:cNvSpPr txBox="1"/>
          <p:nvPr/>
        </p:nvSpPr>
        <p:spPr>
          <a:xfrm>
            <a:off x="6474570" y="4117209"/>
            <a:ext cx="1780296" cy="461665"/>
          </a:xfrm>
          <a:prstGeom prst="rect">
            <a:avLst/>
          </a:prstGeom>
          <a:noFill/>
        </p:spPr>
        <p:txBody>
          <a:bodyPr wrap="none" rtlCol="0">
            <a:spAutoFit/>
          </a:bodyPr>
          <a:lstStyle/>
          <a:p>
            <a:r>
              <a:rPr lang="en-US" sz="2400" dirty="0"/>
              <a:t>@dmccreary</a:t>
            </a:r>
          </a:p>
        </p:txBody>
      </p:sp>
      <p:sp>
        <p:nvSpPr>
          <p:cNvPr id="10" name="Oval 9">
            <a:extLst>
              <a:ext uri="{FF2B5EF4-FFF2-40B4-BE49-F238E27FC236}">
                <a16:creationId xmlns:a16="http://schemas.microsoft.com/office/drawing/2014/main" id="{25689997-537E-0E4F-B61B-AB45B1A622A1}"/>
              </a:ext>
            </a:extLst>
          </p:cNvPr>
          <p:cNvSpPr/>
          <p:nvPr/>
        </p:nvSpPr>
        <p:spPr>
          <a:xfrm>
            <a:off x="2827422" y="2705052"/>
            <a:ext cx="1576137" cy="762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Oval 10">
            <a:extLst>
              <a:ext uri="{FF2B5EF4-FFF2-40B4-BE49-F238E27FC236}">
                <a16:creationId xmlns:a16="http://schemas.microsoft.com/office/drawing/2014/main" id="{DB62E396-3A85-9443-A7D7-E35060835F89}"/>
              </a:ext>
            </a:extLst>
          </p:cNvPr>
          <p:cNvSpPr/>
          <p:nvPr/>
        </p:nvSpPr>
        <p:spPr>
          <a:xfrm>
            <a:off x="638418" y="2705052"/>
            <a:ext cx="1576137" cy="762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Course</a:t>
            </a:r>
          </a:p>
        </p:txBody>
      </p:sp>
      <p:cxnSp>
        <p:nvCxnSpPr>
          <p:cNvPr id="13" name="Curved Connector 12">
            <a:extLst>
              <a:ext uri="{FF2B5EF4-FFF2-40B4-BE49-F238E27FC236}">
                <a16:creationId xmlns:a16="http://schemas.microsoft.com/office/drawing/2014/main" id="{7DDC6E30-DBD7-F449-A8C1-05D2E7380504}"/>
              </a:ext>
            </a:extLst>
          </p:cNvPr>
          <p:cNvCxnSpPr>
            <a:stCxn id="11" idx="0"/>
            <a:endCxn id="10" idx="0"/>
          </p:cNvCxnSpPr>
          <p:nvPr/>
        </p:nvCxnSpPr>
        <p:spPr>
          <a:xfrm rot="5400000" flipH="1" flipV="1">
            <a:off x="2520989" y="1610550"/>
            <a:ext cx="12700" cy="2189004"/>
          </a:xfrm>
          <a:prstGeom prst="curvedConnector3">
            <a:avLst>
              <a:gd name="adj1" fmla="val 416841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1552F855-732E-EA43-8B5A-294CB2DB4F3A}"/>
              </a:ext>
            </a:extLst>
          </p:cNvPr>
          <p:cNvCxnSpPr>
            <a:cxnSpLocks/>
            <a:stCxn id="10" idx="4"/>
            <a:endCxn id="11" idx="4"/>
          </p:cNvCxnSpPr>
          <p:nvPr/>
        </p:nvCxnSpPr>
        <p:spPr>
          <a:xfrm rot="5400000">
            <a:off x="2520989" y="2373238"/>
            <a:ext cx="12700" cy="2189004"/>
          </a:xfrm>
          <a:prstGeom prst="curvedConnector3">
            <a:avLst>
              <a:gd name="adj1" fmla="val 378948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C8EFD28-589E-4048-8E22-3BB4311954FF}"/>
              </a:ext>
            </a:extLst>
          </p:cNvPr>
          <p:cNvSpPr txBox="1"/>
          <p:nvPr/>
        </p:nvSpPr>
        <p:spPr>
          <a:xfrm>
            <a:off x="1889408" y="1776060"/>
            <a:ext cx="1146724" cy="369332"/>
          </a:xfrm>
          <a:prstGeom prst="rect">
            <a:avLst/>
          </a:prstGeom>
          <a:noFill/>
        </p:spPr>
        <p:txBody>
          <a:bodyPr wrap="none" rtlCol="0">
            <a:spAutoFit/>
          </a:bodyPr>
          <a:lstStyle/>
          <a:p>
            <a:r>
              <a:rPr lang="en-US" dirty="0"/>
              <a:t>Generates</a:t>
            </a:r>
          </a:p>
        </p:txBody>
      </p:sp>
      <p:sp>
        <p:nvSpPr>
          <p:cNvPr id="20" name="TextBox 19">
            <a:extLst>
              <a:ext uri="{FF2B5EF4-FFF2-40B4-BE49-F238E27FC236}">
                <a16:creationId xmlns:a16="http://schemas.microsoft.com/office/drawing/2014/main" id="{2FCA02DA-8181-984E-9D82-1B450BA19E45}"/>
              </a:ext>
            </a:extLst>
          </p:cNvPr>
          <p:cNvSpPr txBox="1"/>
          <p:nvPr/>
        </p:nvSpPr>
        <p:spPr>
          <a:xfrm>
            <a:off x="1936311" y="4101821"/>
            <a:ext cx="1052917" cy="369332"/>
          </a:xfrm>
          <a:prstGeom prst="rect">
            <a:avLst/>
          </a:prstGeom>
          <a:noFill/>
        </p:spPr>
        <p:txBody>
          <a:bodyPr wrap="none" rtlCol="0">
            <a:spAutoFit/>
          </a:bodyPr>
          <a:lstStyle/>
          <a:p>
            <a:r>
              <a:rPr lang="en-US" dirty="0"/>
              <a:t>Improves</a:t>
            </a:r>
          </a:p>
        </p:txBody>
      </p:sp>
    </p:spTree>
    <p:extLst>
      <p:ext uri="{BB962C8B-B14F-4D97-AF65-F5344CB8AC3E}">
        <p14:creationId xmlns:p14="http://schemas.microsoft.com/office/powerpoint/2010/main" val="904800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897403-0988-604D-B1D6-0F57326B0E86}"/>
              </a:ext>
            </a:extLst>
          </p:cNvPr>
          <p:cNvPicPr>
            <a:picLocks noChangeAspect="1"/>
          </p:cNvPicPr>
          <p:nvPr/>
        </p:nvPicPr>
        <p:blipFill>
          <a:blip r:embed="rId3"/>
          <a:stretch>
            <a:fillRect/>
          </a:stretch>
        </p:blipFill>
        <p:spPr>
          <a:xfrm>
            <a:off x="1125385" y="1377370"/>
            <a:ext cx="10254930" cy="5008682"/>
          </a:xfrm>
          <a:prstGeom prst="rect">
            <a:avLst/>
          </a:prstGeom>
        </p:spPr>
      </p:pic>
      <p:sp>
        <p:nvSpPr>
          <p:cNvPr id="2" name="Title 1"/>
          <p:cNvSpPr>
            <a:spLocks noGrp="1"/>
          </p:cNvSpPr>
          <p:nvPr>
            <p:ph type="title"/>
          </p:nvPr>
        </p:nvSpPr>
        <p:spPr>
          <a:xfrm>
            <a:off x="344906" y="299027"/>
            <a:ext cx="10515600" cy="826988"/>
          </a:xfrm>
        </p:spPr>
        <p:txBody>
          <a:bodyPr/>
          <a:lstStyle/>
          <a:p>
            <a:r>
              <a:rPr lang="en-US" dirty="0"/>
              <a:t>Graph Databases are Hot!</a:t>
            </a:r>
          </a:p>
        </p:txBody>
      </p:sp>
      <p:sp>
        <p:nvSpPr>
          <p:cNvPr id="5" name="TextBox 4"/>
          <p:cNvSpPr txBox="1"/>
          <p:nvPr/>
        </p:nvSpPr>
        <p:spPr>
          <a:xfrm rot="20176168">
            <a:off x="6447673" y="2115347"/>
            <a:ext cx="2715487" cy="523220"/>
          </a:xfrm>
          <a:prstGeom prst="rect">
            <a:avLst/>
          </a:prstGeom>
          <a:noFill/>
        </p:spPr>
        <p:txBody>
          <a:bodyPr wrap="none" rtlCol="0">
            <a:spAutoFit/>
          </a:bodyPr>
          <a:lstStyle/>
          <a:p>
            <a:r>
              <a:rPr lang="en-US" sz="2800" b="1" dirty="0">
                <a:solidFill>
                  <a:schemeClr val="accent6"/>
                </a:solidFill>
              </a:rPr>
              <a:t>Graph Databases</a:t>
            </a:r>
          </a:p>
        </p:txBody>
      </p:sp>
      <p:sp>
        <p:nvSpPr>
          <p:cNvPr id="3" name="Slide Number Placeholder 2">
            <a:extLst>
              <a:ext uri="{FF2B5EF4-FFF2-40B4-BE49-F238E27FC236}">
                <a16:creationId xmlns:a16="http://schemas.microsoft.com/office/drawing/2014/main" id="{F6085204-F6D7-934F-9496-55C06577FD58}"/>
              </a:ext>
            </a:extLst>
          </p:cNvPr>
          <p:cNvSpPr>
            <a:spLocks noGrp="1"/>
          </p:cNvSpPr>
          <p:nvPr>
            <p:ph type="sldNum" sz="quarter" idx="12"/>
          </p:nvPr>
        </p:nvSpPr>
        <p:spPr>
          <a:xfrm>
            <a:off x="11073384" y="6272282"/>
            <a:ext cx="865632" cy="365125"/>
          </a:xfrm>
        </p:spPr>
        <p:txBody>
          <a:bodyPr/>
          <a:lstStyle/>
          <a:p>
            <a:fld id="{89680184-36F0-7340-B2B6-917CC4ADF00C}" type="slidenum">
              <a:rPr lang="en-US" smtClean="0"/>
              <a:t>6</a:t>
            </a:fld>
            <a:endParaRPr lang="en-US" dirty="0"/>
          </a:p>
        </p:txBody>
      </p:sp>
    </p:spTree>
    <p:extLst>
      <p:ext uri="{BB962C8B-B14F-4D97-AF65-F5344CB8AC3E}">
        <p14:creationId xmlns:p14="http://schemas.microsoft.com/office/powerpoint/2010/main" val="301877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A2C7-86AC-D54A-AB3C-4338714CBAB1}"/>
              </a:ext>
            </a:extLst>
          </p:cNvPr>
          <p:cNvSpPr>
            <a:spLocks noGrp="1"/>
          </p:cNvSpPr>
          <p:nvPr>
            <p:ph type="title"/>
          </p:nvPr>
        </p:nvSpPr>
        <p:spPr/>
        <p:txBody>
          <a:bodyPr>
            <a:normAutofit fontScale="90000"/>
          </a:bodyPr>
          <a:lstStyle/>
          <a:p>
            <a:r>
              <a:rPr lang="en-US" dirty="0"/>
              <a:t>Workshop Description</a:t>
            </a:r>
          </a:p>
        </p:txBody>
      </p:sp>
      <p:sp>
        <p:nvSpPr>
          <p:cNvPr id="3" name="Content Placeholder 2">
            <a:extLst>
              <a:ext uri="{FF2B5EF4-FFF2-40B4-BE49-F238E27FC236}">
                <a16:creationId xmlns:a16="http://schemas.microsoft.com/office/drawing/2014/main" id="{8B79783B-1C75-F84D-96C2-76437AAF719F}"/>
              </a:ext>
            </a:extLst>
          </p:cNvPr>
          <p:cNvSpPr>
            <a:spLocks noGrp="1"/>
          </p:cNvSpPr>
          <p:nvPr>
            <p:ph idx="1"/>
          </p:nvPr>
        </p:nvSpPr>
        <p:spPr/>
        <p:txBody>
          <a:bodyPr>
            <a:normAutofit/>
          </a:bodyPr>
          <a:lstStyle/>
          <a:p>
            <a:pPr marL="0" indent="0">
              <a:spcBef>
                <a:spcPts val="0"/>
              </a:spcBef>
              <a:spcAft>
                <a:spcPts val="1400"/>
              </a:spcAft>
              <a:buNone/>
            </a:pPr>
            <a:r>
              <a:rPr lang="en-US" sz="2400" dirty="0"/>
              <a:t>Graph databases are characterized by their ability to model relationships between entities. Graph models allow for relationship traversals up to 3-5 orders of magnitude faster than traditional relational models.</a:t>
            </a:r>
          </a:p>
          <a:p>
            <a:pPr marL="0" indent="0">
              <a:spcBef>
                <a:spcPts val="0"/>
              </a:spcBef>
              <a:spcAft>
                <a:spcPts val="1400"/>
              </a:spcAft>
              <a:buNone/>
            </a:pPr>
            <a:r>
              <a:rPr lang="en-US" sz="2400" dirty="0"/>
              <a:t>This performance advantage allows graphs to include more data and different types of data than were possible in the past. This workshop will introduce the fundamental concepts around </a:t>
            </a:r>
            <a:r>
              <a:rPr lang="en-US" sz="2400" b="1" dirty="0"/>
              <a:t>Enterprise Knowledge Graphs </a:t>
            </a:r>
            <a:r>
              <a:rPr lang="en-US" sz="2400" dirty="0"/>
              <a:t>(EKGs) and </a:t>
            </a:r>
            <a:r>
              <a:rPr lang="en-US" sz="2400" b="1" dirty="0"/>
              <a:t>Systems Thinking </a:t>
            </a:r>
            <a:r>
              <a:rPr lang="en-US" sz="2400" dirty="0"/>
              <a:t>and how they fit together. We then will walk the group through a series of exercises to demonstrate how the two concepts are related with examples.</a:t>
            </a:r>
          </a:p>
        </p:txBody>
      </p:sp>
      <p:sp>
        <p:nvSpPr>
          <p:cNvPr id="5" name="Slide Number Placeholder 4">
            <a:extLst>
              <a:ext uri="{FF2B5EF4-FFF2-40B4-BE49-F238E27FC236}">
                <a16:creationId xmlns:a16="http://schemas.microsoft.com/office/drawing/2014/main" id="{1E4F39A1-EB5C-AA47-BFAF-629712879DDE}"/>
              </a:ext>
            </a:extLst>
          </p:cNvPr>
          <p:cNvSpPr>
            <a:spLocks noGrp="1"/>
          </p:cNvSpPr>
          <p:nvPr>
            <p:ph type="sldNum" sz="quarter" idx="12"/>
          </p:nvPr>
        </p:nvSpPr>
        <p:spPr/>
        <p:txBody>
          <a:bodyPr/>
          <a:lstStyle/>
          <a:p>
            <a:fld id="{7269E411-7D29-FF41-8363-58C7F0B695CE}" type="slidenum">
              <a:rPr lang="en-US" smtClean="0"/>
              <a:t>7</a:t>
            </a:fld>
            <a:endParaRPr lang="en-US"/>
          </a:p>
        </p:txBody>
      </p:sp>
    </p:spTree>
    <p:extLst>
      <p:ext uri="{BB962C8B-B14F-4D97-AF65-F5344CB8AC3E}">
        <p14:creationId xmlns:p14="http://schemas.microsoft.com/office/powerpoint/2010/main" val="421561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F11C-9C07-A240-97B7-A03F107CB0B7}"/>
              </a:ext>
            </a:extLst>
          </p:cNvPr>
          <p:cNvSpPr>
            <a:spLocks noGrp="1"/>
          </p:cNvSpPr>
          <p:nvPr>
            <p:ph type="title"/>
          </p:nvPr>
        </p:nvSpPr>
        <p:spPr/>
        <p:txBody>
          <a:bodyPr>
            <a:normAutofit fontScale="90000"/>
          </a:bodyPr>
          <a:lstStyle/>
          <a:p>
            <a:r>
              <a:rPr lang="en-US" dirty="0"/>
              <a:t>EKG Architects Questions</a:t>
            </a:r>
          </a:p>
        </p:txBody>
      </p:sp>
      <p:sp>
        <p:nvSpPr>
          <p:cNvPr id="3" name="Content Placeholder 2">
            <a:extLst>
              <a:ext uri="{FF2B5EF4-FFF2-40B4-BE49-F238E27FC236}">
                <a16:creationId xmlns:a16="http://schemas.microsoft.com/office/drawing/2014/main" id="{BE8095B1-6E78-1D4A-A30F-4F9191BAC63A}"/>
              </a:ext>
            </a:extLst>
          </p:cNvPr>
          <p:cNvSpPr>
            <a:spLocks noGrp="1"/>
          </p:cNvSpPr>
          <p:nvPr>
            <p:ph idx="1"/>
          </p:nvPr>
        </p:nvSpPr>
        <p:spPr>
          <a:xfrm>
            <a:off x="725557" y="1732547"/>
            <a:ext cx="10628243" cy="4444416"/>
          </a:xfrm>
        </p:spPr>
        <p:txBody>
          <a:bodyPr/>
          <a:lstStyle/>
          <a:p>
            <a:r>
              <a:rPr lang="en-US" dirty="0"/>
              <a:t>What other data should we include in our graph?</a:t>
            </a:r>
          </a:p>
          <a:p>
            <a:r>
              <a:rPr lang="en-US" dirty="0"/>
              <a:t>What benefits could we gain if we began to think of our organization as a more holistic and integrated system?</a:t>
            </a:r>
          </a:p>
          <a:p>
            <a:r>
              <a:rPr lang="en-US" dirty="0"/>
              <a:t>How do the diverse datasets interact to give us deeper insights into how to optimize our operations?</a:t>
            </a:r>
          </a:p>
        </p:txBody>
      </p:sp>
      <p:sp>
        <p:nvSpPr>
          <p:cNvPr id="5" name="Slide Number Placeholder 4">
            <a:extLst>
              <a:ext uri="{FF2B5EF4-FFF2-40B4-BE49-F238E27FC236}">
                <a16:creationId xmlns:a16="http://schemas.microsoft.com/office/drawing/2014/main" id="{513A3EF1-0E12-C94B-B8FC-6FD5A60B7D3A}"/>
              </a:ext>
            </a:extLst>
          </p:cNvPr>
          <p:cNvSpPr>
            <a:spLocks noGrp="1"/>
          </p:cNvSpPr>
          <p:nvPr>
            <p:ph type="sldNum" sz="quarter" idx="12"/>
          </p:nvPr>
        </p:nvSpPr>
        <p:spPr/>
        <p:txBody>
          <a:bodyPr/>
          <a:lstStyle/>
          <a:p>
            <a:fld id="{7269E411-7D29-FF41-8363-58C7F0B695CE}" type="slidenum">
              <a:rPr lang="en-US" smtClean="0"/>
              <a:t>8</a:t>
            </a:fld>
            <a:endParaRPr lang="en-US"/>
          </a:p>
        </p:txBody>
      </p:sp>
    </p:spTree>
    <p:extLst>
      <p:ext uri="{BB962C8B-B14F-4D97-AF65-F5344CB8AC3E}">
        <p14:creationId xmlns:p14="http://schemas.microsoft.com/office/powerpoint/2010/main" val="4083457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21D0-67A0-6148-B113-D4B5B9C8AA4B}"/>
              </a:ext>
            </a:extLst>
          </p:cNvPr>
          <p:cNvSpPr>
            <a:spLocks noGrp="1"/>
          </p:cNvSpPr>
          <p:nvPr>
            <p:ph type="title"/>
          </p:nvPr>
        </p:nvSpPr>
        <p:spPr/>
        <p:txBody>
          <a:bodyPr>
            <a:normAutofit fontScale="90000"/>
          </a:bodyPr>
          <a:lstStyle/>
          <a:p>
            <a:r>
              <a:rPr lang="en-US" dirty="0"/>
              <a:t>Objectives for the Workshop</a:t>
            </a:r>
          </a:p>
        </p:txBody>
      </p:sp>
      <p:sp>
        <p:nvSpPr>
          <p:cNvPr id="3" name="Content Placeholder 2">
            <a:extLst>
              <a:ext uri="{FF2B5EF4-FFF2-40B4-BE49-F238E27FC236}">
                <a16:creationId xmlns:a16="http://schemas.microsoft.com/office/drawing/2014/main" id="{E924BCBF-33D8-7645-8287-69E2B3656F35}"/>
              </a:ext>
            </a:extLst>
          </p:cNvPr>
          <p:cNvSpPr>
            <a:spLocks noGrp="1"/>
          </p:cNvSpPr>
          <p:nvPr>
            <p:ph idx="1"/>
          </p:nvPr>
        </p:nvSpPr>
        <p:spPr/>
        <p:txBody>
          <a:bodyPr>
            <a:normAutofit fontScale="92500"/>
          </a:bodyPr>
          <a:lstStyle/>
          <a:p>
            <a:pPr fontAlgn="base"/>
            <a:r>
              <a:rPr lang="en-US" dirty="0"/>
              <a:t>Define the characteristics of an Enterprise Knowledge Graph (EKG)</a:t>
            </a:r>
          </a:p>
          <a:p>
            <a:pPr fontAlgn="base"/>
            <a:r>
              <a:rPr lang="en-US" dirty="0"/>
              <a:t>Allow participants to understand how EKG data modeling processes determine what is stored in an enterprise knowledge graph</a:t>
            </a:r>
          </a:p>
          <a:p>
            <a:pPr fontAlgn="base"/>
            <a:r>
              <a:rPr lang="en-US" dirty="0"/>
              <a:t>Learn the fundamentals of Systems Thinking and how large graph models help us with Systems Thinking</a:t>
            </a:r>
          </a:p>
          <a:p>
            <a:pPr fontAlgn="base"/>
            <a:r>
              <a:rPr lang="en-US" dirty="0"/>
              <a:t>See the role of time in data models (temporal modeling)</a:t>
            </a:r>
          </a:p>
          <a:p>
            <a:pPr fontAlgn="base"/>
            <a:r>
              <a:rPr lang="en-US" dirty="0"/>
              <a:t>How to align the EKG data model with enterprise strategy (lower costs, increase revenue, increase agility)</a:t>
            </a:r>
          </a:p>
          <a:p>
            <a:pPr fontAlgn="base"/>
            <a:r>
              <a:rPr lang="en-US" dirty="0"/>
              <a:t>Learn how to predict the value of insights as you connect more systems together</a:t>
            </a:r>
          </a:p>
          <a:p>
            <a:endParaRPr lang="en-US" dirty="0"/>
          </a:p>
        </p:txBody>
      </p:sp>
      <p:sp>
        <p:nvSpPr>
          <p:cNvPr id="5" name="Slide Number Placeholder 4">
            <a:extLst>
              <a:ext uri="{FF2B5EF4-FFF2-40B4-BE49-F238E27FC236}">
                <a16:creationId xmlns:a16="http://schemas.microsoft.com/office/drawing/2014/main" id="{FC629F5B-2D6D-FC40-80C1-DFD2885B2E8A}"/>
              </a:ext>
            </a:extLst>
          </p:cNvPr>
          <p:cNvSpPr>
            <a:spLocks noGrp="1"/>
          </p:cNvSpPr>
          <p:nvPr>
            <p:ph type="sldNum" sz="quarter" idx="12"/>
          </p:nvPr>
        </p:nvSpPr>
        <p:spPr/>
        <p:txBody>
          <a:bodyPr/>
          <a:lstStyle/>
          <a:p>
            <a:fld id="{7269E411-7D29-FF41-8363-58C7F0B695CE}" type="slidenum">
              <a:rPr lang="en-US" smtClean="0"/>
              <a:t>9</a:t>
            </a:fld>
            <a:endParaRPr lang="en-US"/>
          </a:p>
        </p:txBody>
      </p:sp>
    </p:spTree>
    <p:extLst>
      <p:ext uri="{BB962C8B-B14F-4D97-AF65-F5344CB8AC3E}">
        <p14:creationId xmlns:p14="http://schemas.microsoft.com/office/powerpoint/2010/main" val="4028637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TotalTime>
  <Words>2840</Words>
  <Application>Microsoft Macintosh PowerPoint</Application>
  <PresentationFormat>Widescreen</PresentationFormat>
  <Paragraphs>540</Paragraphs>
  <Slides>50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Apple Chancery</vt:lpstr>
      <vt:lpstr>Arial</vt:lpstr>
      <vt:lpstr>Arial Narrow</vt:lpstr>
      <vt:lpstr>Calibri</vt:lpstr>
      <vt:lpstr>Office Theme</vt:lpstr>
      <vt:lpstr>Graphs &amp; Systems Thinking Workshop</vt:lpstr>
      <vt:lpstr>Welcome!</vt:lpstr>
      <vt:lpstr>Hello, my name is</vt:lpstr>
      <vt:lpstr>Graph is a “NoSQL” Data Architecture</vt:lpstr>
      <vt:lpstr>Graph Timeline</vt:lpstr>
      <vt:lpstr>Graph Databases are Hot!</vt:lpstr>
      <vt:lpstr>Workshop Description</vt:lpstr>
      <vt:lpstr>EKG Architects Questions</vt:lpstr>
      <vt:lpstr>Objectives for the Workshop</vt:lpstr>
      <vt:lpstr>Outline for the Workshop</vt:lpstr>
      <vt:lpstr>Workshop Philosophy</vt:lpstr>
      <vt:lpstr>Class Structure</vt:lpstr>
      <vt:lpstr>Agenda</vt:lpstr>
      <vt:lpstr>Terminology</vt:lpstr>
      <vt:lpstr>Assumptions</vt:lpstr>
      <vt:lpstr>Definition of an Enterprise Knowledge Graph</vt:lpstr>
      <vt:lpstr>Seven Measure of Scale-out Graphs</vt:lpstr>
      <vt:lpstr>EKGs: Today vs Future</vt:lpstr>
      <vt:lpstr>General CPU Hardware vs. Graph Hardware</vt:lpstr>
      <vt:lpstr>Four Stages of EKG Adoption</vt:lpstr>
      <vt:lpstr>HOG Heaven</vt:lpstr>
      <vt:lpstr>Key Question</vt:lpstr>
      <vt:lpstr>Edge of Chaos</vt:lpstr>
      <vt:lpstr>What is a System?</vt:lpstr>
      <vt:lpstr>Example: Provider Recommendation</vt:lpstr>
      <vt:lpstr>Example: Geospatial Models</vt:lpstr>
      <vt:lpstr>Tragedy of The Commons</vt:lpstr>
      <vt:lpstr>Tragedy of The Commons</vt:lpstr>
      <vt:lpstr>EKGs are Also Shared Resources</vt:lpstr>
      <vt:lpstr>Metcalf’s Law</vt:lpstr>
      <vt:lpstr>Query Response vs. Time of Day</vt:lpstr>
      <vt:lpstr>Systems Thinking Definition</vt:lpstr>
      <vt:lpstr>Project Silos vs Systems Thinking</vt:lpstr>
      <vt:lpstr>Connected Data Strategy</vt:lpstr>
      <vt:lpstr>Goal: Objective Weighing of Pros and Cons</vt:lpstr>
      <vt:lpstr>Causal Loop Diagram</vt:lpstr>
      <vt:lpstr>Predictive Feedback Cycle</vt:lpstr>
      <vt:lpstr>The AI Flywheel</vt:lpstr>
      <vt:lpstr>Network Effects (Metcalfs’s Law)</vt:lpstr>
      <vt:lpstr>Customer Support Chatbot</vt:lpstr>
      <vt:lpstr>Data Model Precision and Cost Sharing</vt:lpstr>
      <vt:lpstr>Data Model Precision and Cost Sharing</vt:lpstr>
      <vt:lpstr>Systems Thinking Terminology</vt:lpstr>
      <vt:lpstr>Org Chart vs Influence Diagram</vt:lpstr>
      <vt:lpstr>From Data Scientist to Knowledge Scientist</vt:lpstr>
      <vt:lpstr>Customer-Centric EKG Strategy</vt:lpstr>
      <vt:lpstr>Modeling Precision</vt:lpstr>
      <vt:lpstr>Advanced Systems Theory</vt:lpstr>
      <vt:lpstr>Complex Adaptive System As Rules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Systems Thinking Workshop</dc:title>
  <dc:creator>Dan McCreary</dc:creator>
  <cp:lastModifiedBy>McCreary, Dan G</cp:lastModifiedBy>
  <cp:revision>46</cp:revision>
  <dcterms:created xsi:type="dcterms:W3CDTF">2021-03-20T11:19:35Z</dcterms:created>
  <dcterms:modified xsi:type="dcterms:W3CDTF">2021-05-04T16:56:40Z</dcterms:modified>
</cp:coreProperties>
</file>