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265" r:id="rId3"/>
    <p:sldId id="281" r:id="rId4"/>
    <p:sldId id="286" r:id="rId5"/>
    <p:sldId id="287" r:id="rId6"/>
    <p:sldId id="526" r:id="rId7"/>
    <p:sldId id="413" r:id="rId8"/>
    <p:sldId id="288" r:id="rId9"/>
    <p:sldId id="283" r:id="rId10"/>
    <p:sldId id="282" r:id="rId11"/>
    <p:sldId id="410" r:id="rId12"/>
    <p:sldId id="279" r:id="rId13"/>
    <p:sldId id="414" r:id="rId14"/>
    <p:sldId id="272" r:id="rId15"/>
    <p:sldId id="516" r:id="rId16"/>
    <p:sldId id="618" r:id="rId17"/>
    <p:sldId id="517" r:id="rId18"/>
    <p:sldId id="535" r:id="rId19"/>
    <p:sldId id="273" r:id="rId20"/>
    <p:sldId id="408" r:id="rId21"/>
    <p:sldId id="274" r:id="rId22"/>
    <p:sldId id="275" r:id="rId23"/>
    <p:sldId id="276" r:id="rId24"/>
    <p:sldId id="277" r:id="rId25"/>
    <p:sldId id="527" r:id="rId26"/>
    <p:sldId id="528" r:id="rId27"/>
    <p:sldId id="518" r:id="rId28"/>
    <p:sldId id="280" r:id="rId29"/>
    <p:sldId id="617" r:id="rId30"/>
    <p:sldId id="459" r:id="rId31"/>
    <p:sldId id="460" r:id="rId32"/>
    <p:sldId id="461" r:id="rId33"/>
    <p:sldId id="269" r:id="rId34"/>
    <p:sldId id="496" r:id="rId35"/>
    <p:sldId id="503" r:id="rId36"/>
    <p:sldId id="497" r:id="rId37"/>
    <p:sldId id="515" r:id="rId38"/>
    <p:sldId id="463" r:id="rId39"/>
    <p:sldId id="529" r:id="rId40"/>
    <p:sldId id="500" r:id="rId41"/>
    <p:sldId id="519" r:id="rId42"/>
    <p:sldId id="490" r:id="rId43"/>
    <p:sldId id="619" r:id="rId44"/>
    <p:sldId id="514" r:id="rId45"/>
    <p:sldId id="530" r:id="rId46"/>
    <p:sldId id="531" r:id="rId47"/>
    <p:sldId id="532" r:id="rId48"/>
    <p:sldId id="268" r:id="rId49"/>
    <p:sldId id="267" r:id="rId50"/>
    <p:sldId id="533" r:id="rId51"/>
    <p:sldId id="534" r:id="rId52"/>
    <p:sldId id="412" r:id="rId53"/>
    <p:sldId id="278" r:id="rId54"/>
    <p:sldId id="395" r:id="rId55"/>
    <p:sldId id="411" r:id="rId56"/>
    <p:sldId id="415" r:id="rId57"/>
    <p:sldId id="620" r:id="rId58"/>
    <p:sldId id="621" r:id="rId59"/>
    <p:sldId id="284" r:id="rId60"/>
    <p:sldId id="462" r:id="rId61"/>
    <p:sldId id="520" r:id="rId62"/>
    <p:sldId id="45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259"/>
  </p:normalViewPr>
  <p:slideViewPr>
    <p:cSldViewPr snapToGrid="0" snapToObjects="1">
      <p:cViewPr varScale="1">
        <p:scale>
          <a:sx n="110" d="100"/>
          <a:sy n="110" d="100"/>
        </p:scale>
        <p:origin x="1176" y="16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4</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5</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8</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sz="1200" b="1"/>
              <a:t>Scale-out data size</a:t>
            </a:r>
            <a:r>
              <a:rPr lang="en-US" sz="1200"/>
              <a:t> — adding more RAM, SSD, and spinning disk should not interrupt services</a:t>
            </a:r>
          </a:p>
          <a:p>
            <a:pPr marL="514350" indent="-514350">
              <a:buFont typeface="+mj-lt"/>
              <a:buAutoNum type="arabicPeriod"/>
            </a:pPr>
            <a:r>
              <a:rPr lang="en-US" sz="1200" b="1"/>
              <a:t>Scale-out compute</a:t>
            </a:r>
            <a:r>
              <a:rPr lang="en-US" sz="1200"/>
              <a:t> — adding additional CPUs should be possible without service interruption</a:t>
            </a:r>
          </a:p>
          <a:p>
            <a:pPr marL="514350" indent="-514350">
              <a:buFont typeface="+mj-lt"/>
              <a:buAutoNum type="arabicPeriod"/>
            </a:pPr>
            <a:r>
              <a:rPr lang="en-US" sz="1200" b="1"/>
              <a:t>Scale-out security</a:t>
            </a:r>
            <a:r>
              <a:rPr lang="en-US" sz="1200"/>
              <a:t> — adding more projects with more roles and more users should not impact system performance</a:t>
            </a:r>
          </a:p>
          <a:p>
            <a:pPr marL="514350" indent="-514350">
              <a:buFont typeface="+mj-lt"/>
              <a:buAutoNum type="arabicPeriod"/>
            </a:pPr>
            <a:r>
              <a:rPr lang="en-US" sz="1200" b="1"/>
              <a:t>Scale-out manageability</a:t>
            </a:r>
            <a:r>
              <a:rPr lang="en-US" sz="1200"/>
              <a:t> — monitoring the continual performance of 100s of applications executing thousands of graph queries is a complex process.</a:t>
            </a:r>
          </a:p>
          <a:p>
            <a:pPr marL="514350" indent="-514350">
              <a:buFont typeface="+mj-lt"/>
              <a:buAutoNum type="arabicPeriod"/>
            </a:pPr>
            <a:r>
              <a:rPr lang="en-US" sz="1200" b="1"/>
              <a:t>Scale-out data quality</a:t>
            </a:r>
            <a:r>
              <a:rPr lang="en-US" sz="1200"/>
              <a:t> —EKG software must make it easy to perform data validation as it enters the EKG and as it evolves within the EKG as new relationships are inferred</a:t>
            </a:r>
          </a:p>
          <a:p>
            <a:pPr marL="514350" indent="-514350">
              <a:buFont typeface="+mj-lt"/>
              <a:buAutoNum type="arabicPeriod"/>
            </a:pPr>
            <a:r>
              <a:rPr lang="en-US" sz="1200" b="1"/>
              <a:t>Scale-out algorithms</a:t>
            </a:r>
            <a:r>
              <a:rPr lang="en-US" sz="1200"/>
              <a:t> — EKGs need to run an extensive library of standard graph algorithms and a new generation of machine-learning algorithms that create graph embedding</a:t>
            </a:r>
          </a:p>
          <a:p>
            <a:pPr marL="514350" indent="-514350">
              <a:buFont typeface="+mj-lt"/>
              <a:buAutoNum type="arabicPeriod"/>
            </a:pPr>
            <a:r>
              <a:rPr lang="en-US" sz="1200" b="1"/>
              <a:t>Scale-out query</a:t>
            </a:r>
            <a:r>
              <a:rPr lang="en-US" sz="1200"/>
              <a:t> — EKGs need query software that allows developers to express distributed queries in high-level query languages</a:t>
            </a:r>
          </a:p>
          <a:p>
            <a:endParaRPr lang="en-US"/>
          </a:p>
        </p:txBody>
      </p:sp>
      <p:sp>
        <p:nvSpPr>
          <p:cNvPr id="4" name="Slide Number Placeholder 3"/>
          <p:cNvSpPr>
            <a:spLocks noGrp="1"/>
          </p:cNvSpPr>
          <p:nvPr>
            <p:ph type="sldNum" sz="quarter" idx="5"/>
          </p:nvPr>
        </p:nvSpPr>
        <p:spPr/>
        <p:txBody>
          <a:bodyPr/>
          <a:lstStyle/>
          <a:p>
            <a:fld id="{71B1AA27-3892-4360-B986-D6B124C223BF}" type="slidenum">
              <a:rPr lang="en-US" smtClean="0"/>
              <a:t>16</a:t>
            </a:fld>
            <a:endParaRPr lang="en-US"/>
          </a:p>
        </p:txBody>
      </p:sp>
    </p:spTree>
    <p:extLst>
      <p:ext uri="{BB962C8B-B14F-4D97-AF65-F5344CB8AC3E}">
        <p14:creationId xmlns:p14="http://schemas.microsoft.com/office/powerpoint/2010/main" val="395787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21</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24</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www.researchgate.net</a:t>
            </a:r>
            <a:r>
              <a:rPr lang="en-US"/>
              <a:t>/publication/333017873_THE_VALUATION_OF_INTERNET_COMPANIES_AND_SOCIAL_NETWORKS</a:t>
            </a:r>
          </a:p>
        </p:txBody>
      </p:sp>
      <p:sp>
        <p:nvSpPr>
          <p:cNvPr id="4" name="Slide Number Placeholder 3"/>
          <p:cNvSpPr>
            <a:spLocks noGrp="1"/>
          </p:cNvSpPr>
          <p:nvPr>
            <p:ph type="sldNum" sz="quarter" idx="5"/>
          </p:nvPr>
        </p:nvSpPr>
        <p:spPr/>
        <p:txBody>
          <a:bodyPr/>
          <a:lstStyle/>
          <a:p>
            <a:fld id="{71B1AA27-3892-4360-B986-D6B124C223BF}" type="slidenum">
              <a:rPr lang="en-US" smtClean="0"/>
              <a:t>34</a:t>
            </a:fld>
            <a:endParaRPr lang="en-US"/>
          </a:p>
        </p:txBody>
      </p:sp>
    </p:spTree>
    <p:extLst>
      <p:ext uri="{BB962C8B-B14F-4D97-AF65-F5344CB8AC3E}">
        <p14:creationId xmlns:p14="http://schemas.microsoft.com/office/powerpoint/2010/main" val="3128664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54</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5/2/22</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5/2/22</a:t>
            </a:fld>
            <a:endParaRPr lang="en-US"/>
          </a:p>
        </p:txBody>
      </p:sp>
      <p:sp>
        <p:nvSpPr>
          <p:cNvPr id="6" name="Footer Placeholder 5">
            <a:extLst>
              <a:ext uri="{FF2B5EF4-FFF2-40B4-BE49-F238E27FC236}">
                <a16:creationId xmlns:a16="http://schemas.microsoft.com/office/drawing/2014/main" id="{A1034B08-C4BE-5A47-A385-044D1D6A6E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5/2/22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117620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47D634C-B5A4-6A40-9F15-9A867C828214}" type="datetime1">
              <a:rPr lang="en-US" smtClean="0"/>
              <a:t>5/2/22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Tree>
    <p:extLst>
      <p:ext uri="{BB962C8B-B14F-4D97-AF65-F5344CB8AC3E}">
        <p14:creationId xmlns:p14="http://schemas.microsoft.com/office/powerpoint/2010/main" val="12119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5/2/22</a:t>
            </a:fld>
            <a:endParaRPr lang="en-US"/>
          </a:p>
        </p:txBody>
      </p:sp>
      <p:sp>
        <p:nvSpPr>
          <p:cNvPr id="5" name="Footer Placeholder 4"/>
          <p:cNvSpPr>
            <a:spLocks noGrp="1"/>
          </p:cNvSpPr>
          <p:nvPr>
            <p:ph type="ftr" sz="quarter" idx="11"/>
          </p:nvPr>
        </p:nvSpPr>
        <p:spPr/>
        <p:txBody>
          <a:bodyPr/>
          <a:lstStyle>
            <a:lvl1pPr>
              <a:defRPr>
                <a:solidFill>
                  <a:schemeClr val="tx1">
                    <a:lumMod val="50000"/>
                  </a:schemeClr>
                </a:solidFill>
              </a:defRPr>
            </a:lvl1p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lvl1pPr>
              <a:defRPr>
                <a:solidFill>
                  <a:schemeClr val="tx1">
                    <a:lumMod val="50000"/>
                  </a:schemeClr>
                </a:solidFill>
              </a:defRPr>
            </a:lvl1pPr>
          </a:lstStyle>
          <a:p>
            <a:fld id="{3310D8EA-3107-4873-B9AB-DD7D3E79053A}" type="slidenum">
              <a:rPr lang="en-US" smtClean="0"/>
              <a:pPr/>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1"/>
                </a:solidFill>
              </a:defRPr>
            </a:lvl1pPr>
          </a:lstStyle>
          <a:p>
            <a:pPr lvl="0"/>
            <a:r>
              <a:rPr lang="en-US"/>
              <a:t>Use this space for one line subhead if needed</a:t>
            </a:r>
          </a:p>
        </p:txBody>
      </p:sp>
    </p:spTree>
    <p:extLst>
      <p:ext uri="{BB962C8B-B14F-4D97-AF65-F5344CB8AC3E}">
        <p14:creationId xmlns:p14="http://schemas.microsoft.com/office/powerpoint/2010/main" val="213767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7D634C-B5A4-6A40-9F15-9A867C828214}" type="datetime1">
              <a:rPr lang="en-US" smtClean="0"/>
              <a:t>5/2/22</a:t>
            </a:fld>
            <a:endParaRPr lang="en-US"/>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Tree>
    <p:extLst>
      <p:ext uri="{BB962C8B-B14F-4D97-AF65-F5344CB8AC3E}">
        <p14:creationId xmlns:p14="http://schemas.microsoft.com/office/powerpoint/2010/main" val="2429191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7D634C-B5A4-6A40-9F15-9A867C828214}" type="datetime1">
              <a:rPr lang="en-US" smtClean="0"/>
              <a:t>5/2/22</a:t>
            </a:fld>
            <a:endParaRPr lang="en-US"/>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Tree>
    <p:extLst>
      <p:ext uri="{BB962C8B-B14F-4D97-AF65-F5344CB8AC3E}">
        <p14:creationId xmlns:p14="http://schemas.microsoft.com/office/powerpoint/2010/main" val="2475656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sz="half" idx="1" hasCustomPrompt="1"/>
          </p:nvPr>
        </p:nvSpPr>
        <p:spPr>
          <a:xfrm>
            <a:off x="495300" y="1825625"/>
            <a:ext cx="5524500" cy="4079875"/>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0" y="1825625"/>
            <a:ext cx="5660572" cy="4079875"/>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81000" y="7386865"/>
            <a:ext cx="2743200" cy="365125"/>
          </a:xfrm>
          <a:prstGeom prst="rect">
            <a:avLst/>
          </a:prstGeom>
        </p:spPr>
        <p:txBody>
          <a:bodyPr/>
          <a:lstStyle/>
          <a:p>
            <a:fld id="{27F0BFFF-AA19-A248-B278-6D3F06A4B752}" type="datetime1">
              <a:rPr lang="en-US" smtClean="0"/>
              <a:t>5/2/22</a:t>
            </a:fld>
            <a:endParaRPr lang="en-US"/>
          </a:p>
        </p:txBody>
      </p:sp>
      <p:sp>
        <p:nvSpPr>
          <p:cNvPr id="6" name="Footer Placeholder 5"/>
          <p:cNvSpPr>
            <a:spLocks noGrp="1"/>
          </p:cNvSpPr>
          <p:nvPr>
            <p:ph type="ftr" sz="quarter" idx="11"/>
          </p:nvPr>
        </p:nvSpPr>
        <p:spPr/>
        <p:txBody>
          <a:bodyPr/>
          <a:lstStyle/>
          <a:p>
            <a:r>
              <a:rPr lang="en-US"/>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9" name="Text Placeholder 2"/>
          <p:cNvSpPr>
            <a:spLocks noGrp="1"/>
          </p:cNvSpPr>
          <p:nvPr>
            <p:ph type="body" idx="13" hasCustomPrompt="1"/>
          </p:nvPr>
        </p:nvSpPr>
        <p:spPr>
          <a:xfrm>
            <a:off x="495300" y="1118282"/>
            <a:ext cx="5502275" cy="492125"/>
          </a:xfrm>
        </p:spPr>
        <p:txBody>
          <a:bodyPr anchor="t"/>
          <a:lstStyle>
            <a:lvl1pPr marL="0" indent="0">
              <a:buNone/>
              <a:defRPr sz="26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Short subhead</a:t>
            </a:r>
          </a:p>
        </p:txBody>
      </p:sp>
      <p:sp>
        <p:nvSpPr>
          <p:cNvPr id="10" name="Text Placeholder 4"/>
          <p:cNvSpPr>
            <a:spLocks noGrp="1"/>
          </p:cNvSpPr>
          <p:nvPr>
            <p:ph type="body" sz="quarter" idx="3" hasCustomPrompt="1"/>
          </p:nvPr>
        </p:nvSpPr>
        <p:spPr>
          <a:xfrm>
            <a:off x="6172200" y="1118282"/>
            <a:ext cx="2467708" cy="492125"/>
          </a:xfrm>
        </p:spPr>
        <p:txBody>
          <a:bodyPr anchor="t"/>
          <a:lstStyle>
            <a:lvl1pPr marL="0" indent="0">
              <a:buNone/>
              <a:defRPr sz="26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Short subhead</a:t>
            </a:r>
          </a:p>
        </p:txBody>
      </p:sp>
    </p:spTree>
    <p:extLst>
      <p:ext uri="{BB962C8B-B14F-4D97-AF65-F5344CB8AC3E}">
        <p14:creationId xmlns:p14="http://schemas.microsoft.com/office/powerpoint/2010/main" val="300722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a:xfrm>
            <a:off x="510209" y="365126"/>
            <a:ext cx="10515600" cy="69249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a:xfrm>
            <a:off x="510209" y="1386840"/>
            <a:ext cx="10843591" cy="479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5/2/22</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EDA5BAB5-DF2C-FFE9-E5A9-7AB58E776D7C}"/>
              </a:ext>
            </a:extLst>
          </p:cNvPr>
          <p:cNvSpPr/>
          <p:nvPr userDrawn="1"/>
        </p:nvSpPr>
        <p:spPr>
          <a:xfrm>
            <a:off x="510209" y="1057620"/>
            <a:ext cx="10843591" cy="75441"/>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9893A186-AFA9-DB14-8A85-742C3E061B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with 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a:xfrm>
            <a:off x="510209" y="365126"/>
            <a:ext cx="10843591" cy="692494"/>
          </a:xfrm>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5/2/22</a:t>
            </a:fld>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
        <p:nvSpPr>
          <p:cNvPr id="6" name="Rectangle 5">
            <a:extLst>
              <a:ext uri="{FF2B5EF4-FFF2-40B4-BE49-F238E27FC236}">
                <a16:creationId xmlns:a16="http://schemas.microsoft.com/office/drawing/2014/main" id="{46202469-473C-EA06-6E75-5B40539A22E6}"/>
              </a:ext>
            </a:extLst>
          </p:cNvPr>
          <p:cNvSpPr/>
          <p:nvPr userDrawn="1"/>
        </p:nvSpPr>
        <p:spPr>
          <a:xfrm>
            <a:off x="510209" y="1057620"/>
            <a:ext cx="10843591" cy="75441"/>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ooter Placeholder 4">
            <a:extLst>
              <a:ext uri="{FF2B5EF4-FFF2-40B4-BE49-F238E27FC236}">
                <a16:creationId xmlns:a16="http://schemas.microsoft.com/office/drawing/2014/main" id="{323022F2-5690-B779-2E2F-33B1A492D2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5/2/22</a:t>
            </a:fld>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
        <p:nvSpPr>
          <p:cNvPr id="6" name="Footer Placeholder 4">
            <a:extLst>
              <a:ext uri="{FF2B5EF4-FFF2-40B4-BE49-F238E27FC236}">
                <a16:creationId xmlns:a16="http://schemas.microsoft.com/office/drawing/2014/main" id="{8DF6E867-E0C8-ADB7-F7CA-EE01A1D0751E}"/>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81056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5/2/22</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5/2/22</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5/2/22</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5/2/22</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5/2/22</a:t>
            </a:fld>
            <a:endParaRPr lang="en-US"/>
          </a:p>
        </p:txBody>
      </p:sp>
      <p:sp>
        <p:nvSpPr>
          <p:cNvPr id="6" name="Footer Placeholder 5">
            <a:extLst>
              <a:ext uri="{FF2B5EF4-FFF2-40B4-BE49-F238E27FC236}">
                <a16:creationId xmlns:a16="http://schemas.microsoft.com/office/drawing/2014/main" id="{FD736B22-E4B5-C545-B378-4CAA6056BD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838200" y="365126"/>
            <a:ext cx="10515600"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838200" y="1386840"/>
            <a:ext cx="10515600"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5/2/22</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8" name="Footer Placeholder 4">
            <a:extLst>
              <a:ext uri="{FF2B5EF4-FFF2-40B4-BE49-F238E27FC236}">
                <a16:creationId xmlns:a16="http://schemas.microsoft.com/office/drawing/2014/main" id="{ADBA6DCB-2399-6260-5F03-539DD50A11C0}"/>
              </a:ext>
            </a:extLst>
          </p:cNvPr>
          <p:cNvSpPr>
            <a:spLocks noGrp="1"/>
          </p:cNvSpPr>
          <p:nvPr>
            <p:ph type="ftr" sz="quarter" idx="3"/>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51" r:id="rId5"/>
    <p:sldLayoutId id="2147483652" r:id="rId6"/>
    <p:sldLayoutId id="2147483653" r:id="rId7"/>
    <p:sldLayoutId id="2147483655" r:id="rId8"/>
    <p:sldLayoutId id="2147483656" r:id="rId9"/>
    <p:sldLayoutId id="2147483657" r:id="rId10"/>
    <p:sldLayoutId id="2147483659"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4.xml"/><Relationship Id="rId16"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32.png"/><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7.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p:txBody>
          <a:bodyPr/>
          <a:lstStyle/>
          <a:p>
            <a:r>
              <a:rPr lang="en-US" dirty="0"/>
              <a:t>Graph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p:txBody>
          <a:bodyPr>
            <a:normAutofit lnSpcReduction="10000"/>
          </a:bodyPr>
          <a:lstStyle/>
          <a:p>
            <a:r>
              <a:rPr lang="en-US" dirty="0"/>
              <a:t>Using Systems Thinking to Guide Enterprise Knowledge Graph Adoption</a:t>
            </a:r>
          </a:p>
          <a:p>
            <a:r>
              <a:rPr lang="en-US" dirty="0"/>
              <a:t>Knowledge Graph Conference – April 2022</a:t>
            </a:r>
          </a:p>
          <a:p>
            <a:r>
              <a:rPr lang="en-US" dirty="0"/>
              <a:t>1pm to 5pm EST</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4BF438C7-D26E-CF49-86A7-77EC02850EFA}"/>
              </a:ext>
            </a:extLst>
          </p:cNvPr>
          <p:cNvSpPr txBox="1"/>
          <p:nvPr/>
        </p:nvSpPr>
        <p:spPr>
          <a:xfrm>
            <a:off x="1018573" y="5735637"/>
            <a:ext cx="1519711" cy="369332"/>
          </a:xfrm>
          <a:prstGeom prst="rect">
            <a:avLst/>
          </a:prstGeom>
          <a:noFill/>
        </p:spPr>
        <p:txBody>
          <a:bodyPr wrap="none" rtlCol="0">
            <a:spAutoFit/>
          </a:bodyPr>
          <a:lstStyle/>
          <a:p>
            <a:r>
              <a:rPr lang="en-US" dirty="0"/>
              <a:t>Dan McCreary</a:t>
            </a:r>
          </a:p>
        </p:txBody>
      </p:sp>
      <p:pic>
        <p:nvPicPr>
          <p:cNvPr id="4" name="Picture 3">
            <a:extLst>
              <a:ext uri="{FF2B5EF4-FFF2-40B4-BE49-F238E27FC236}">
                <a16:creationId xmlns:a16="http://schemas.microsoft.com/office/drawing/2014/main" id="{1BD86721-67B1-664B-8AC6-5514EF056AD9}"/>
              </a:ext>
            </a:extLst>
          </p:cNvPr>
          <p:cNvPicPr>
            <a:picLocks noChangeAspect="1"/>
          </p:cNvPicPr>
          <p:nvPr/>
        </p:nvPicPr>
        <p:blipFill>
          <a:blip r:embed="rId2"/>
          <a:stretch>
            <a:fillRect/>
          </a:stretch>
        </p:blipFill>
        <p:spPr>
          <a:xfrm>
            <a:off x="393700" y="331788"/>
            <a:ext cx="2260600" cy="698500"/>
          </a:xfrm>
          <a:prstGeom prst="rect">
            <a:avLst/>
          </a:prstGeom>
        </p:spPr>
      </p:pic>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a:t>
            </a:r>
            <a:r>
              <a:rPr lang="en-US" dirty="0">
                <a:solidFill>
                  <a:schemeClr val="accent2"/>
                </a:solidFill>
              </a:rPr>
              <a:t>Enterprise Knowledge Graph </a:t>
            </a:r>
            <a:r>
              <a:rPr lang="en-US" dirty="0"/>
              <a:t>(EKG)</a:t>
            </a:r>
          </a:p>
          <a:p>
            <a:pPr fontAlgn="base"/>
            <a:r>
              <a:rPr lang="en-US" dirty="0"/>
              <a:t>Allow participants to understand how EKG data modeling processes determine what is stored in an enterprise knowledge graph</a:t>
            </a:r>
          </a:p>
          <a:p>
            <a:pPr fontAlgn="base"/>
            <a:r>
              <a:rPr lang="en-US" dirty="0"/>
              <a:t>Learn the fundamentals of </a:t>
            </a:r>
            <a:r>
              <a:rPr lang="en-US" dirty="0">
                <a:solidFill>
                  <a:schemeClr val="accent2"/>
                </a:solidFill>
              </a:rPr>
              <a:t>Systems Thinking </a:t>
            </a:r>
            <a:r>
              <a:rPr lang="en-US" dirty="0"/>
              <a:t>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402863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6145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a:p>
            <a:pPr marL="0" indent="0">
              <a:buNone/>
            </a:pPr>
            <a:br>
              <a:rPr lang="en-US" sz="3600" dirty="0"/>
            </a:br>
            <a:r>
              <a:rPr lang="en-US" sz="3600" dirty="0"/>
              <a:t>There are no right answers, only trade offs</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12</a:t>
            </a:fld>
            <a:endParaRPr lang="en-US"/>
          </a:p>
        </p:txBody>
      </p:sp>
    </p:spTree>
    <p:extLst>
      <p:ext uri="{BB962C8B-B14F-4D97-AF65-F5344CB8AC3E}">
        <p14:creationId xmlns:p14="http://schemas.microsoft.com/office/powerpoint/2010/main" val="122121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13</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14</a:t>
            </a:fld>
            <a:endParaRPr lang="en-US"/>
          </a:p>
        </p:txBody>
      </p:sp>
    </p:spTree>
    <p:extLst>
      <p:ext uri="{BB962C8B-B14F-4D97-AF65-F5344CB8AC3E}">
        <p14:creationId xmlns:p14="http://schemas.microsoft.com/office/powerpoint/2010/main" val="2481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EAB-F9BF-6F45-B11C-BDA5367F3B60}"/>
              </a:ext>
            </a:extLst>
          </p:cNvPr>
          <p:cNvSpPr>
            <a:spLocks noGrp="1"/>
          </p:cNvSpPr>
          <p:nvPr>
            <p:ph type="title"/>
          </p:nvPr>
        </p:nvSpPr>
        <p:spPr/>
        <p:txBody>
          <a:bodyPr>
            <a:noAutofit/>
          </a:bodyPr>
          <a:lstStyle/>
          <a:p>
            <a:r>
              <a:rPr lang="en-US" sz="3600" dirty="0"/>
              <a:t>Definition of an </a:t>
            </a:r>
            <a:r>
              <a:rPr lang="en-US" sz="3600" dirty="0">
                <a:solidFill>
                  <a:schemeClr val="accent2"/>
                </a:solidFill>
              </a:rPr>
              <a:t>Enterprise </a:t>
            </a:r>
            <a:r>
              <a:rPr lang="en-US" sz="3600" dirty="0"/>
              <a:t>Knowledge Graph</a:t>
            </a:r>
          </a:p>
        </p:txBody>
      </p:sp>
      <p:sp>
        <p:nvSpPr>
          <p:cNvPr id="3" name="Content Placeholder 2">
            <a:extLst>
              <a:ext uri="{FF2B5EF4-FFF2-40B4-BE49-F238E27FC236}">
                <a16:creationId xmlns:a16="http://schemas.microsoft.com/office/drawing/2014/main" id="{1E66374A-E881-0042-BCEE-CDBC9333CEF8}"/>
              </a:ext>
            </a:extLst>
          </p:cNvPr>
          <p:cNvSpPr>
            <a:spLocks noGrp="1"/>
          </p:cNvSpPr>
          <p:nvPr>
            <p:ph idx="1"/>
          </p:nvPr>
        </p:nvSpPr>
        <p:spPr>
          <a:xfrm>
            <a:off x="725555" y="4536276"/>
            <a:ext cx="10628243" cy="1820074"/>
          </a:xfrm>
        </p:spPr>
        <p:txBody>
          <a:bodyPr>
            <a:normAutofit lnSpcReduction="10000"/>
          </a:bodyPr>
          <a:lstStyle/>
          <a:p>
            <a:pPr marL="0" indent="0">
              <a:buNone/>
            </a:pPr>
            <a:r>
              <a:rPr lang="en-US" dirty="0"/>
              <a:t>An Enterprise Knowledge Graph (EKG) is a type of graph database designed to </a:t>
            </a:r>
            <a:r>
              <a:rPr lang="en-US" b="1" dirty="0"/>
              <a:t>scale-out</a:t>
            </a:r>
            <a:r>
              <a:rPr lang="en-US" dirty="0"/>
              <a:t> to meet large organizations' demanding requirements to store diverse forms of connected knowledge.</a:t>
            </a:r>
            <a:br>
              <a:rPr lang="en-US" dirty="0"/>
            </a:br>
            <a:endParaRPr lang="en-US" dirty="0"/>
          </a:p>
        </p:txBody>
      </p:sp>
      <p:sp>
        <p:nvSpPr>
          <p:cNvPr id="4" name="Slide Number Placeholder 3">
            <a:extLst>
              <a:ext uri="{FF2B5EF4-FFF2-40B4-BE49-F238E27FC236}">
                <a16:creationId xmlns:a16="http://schemas.microsoft.com/office/drawing/2014/main" id="{79A14D08-2245-7343-A7E3-7DE9EBBB1FCE}"/>
              </a:ext>
            </a:extLst>
          </p:cNvPr>
          <p:cNvSpPr>
            <a:spLocks noGrp="1"/>
          </p:cNvSpPr>
          <p:nvPr>
            <p:ph type="sldNum" sz="quarter" idx="12"/>
          </p:nvPr>
        </p:nvSpPr>
        <p:spPr/>
        <p:txBody>
          <a:bodyPr/>
          <a:lstStyle/>
          <a:p>
            <a:fld id="{7269E411-7D29-FF41-8363-58C7F0B695CE}" type="slidenum">
              <a:rPr lang="en-US" smtClean="0"/>
              <a:t>15</a:t>
            </a:fld>
            <a:endParaRPr lang="en-US"/>
          </a:p>
        </p:txBody>
      </p:sp>
      <p:pic>
        <p:nvPicPr>
          <p:cNvPr id="2050" name="Picture 2">
            <a:extLst>
              <a:ext uri="{FF2B5EF4-FFF2-40B4-BE49-F238E27FC236}">
                <a16:creationId xmlns:a16="http://schemas.microsoft.com/office/drawing/2014/main" id="{DAB03F86-3095-084A-8BB9-E92F4A2C14C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88069" y="1469801"/>
            <a:ext cx="9503217" cy="24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D8C0-67AE-4DCC-B41C-B2242766BCF6}"/>
              </a:ext>
            </a:extLst>
          </p:cNvPr>
          <p:cNvSpPr>
            <a:spLocks noGrp="1"/>
          </p:cNvSpPr>
          <p:nvPr>
            <p:ph type="title"/>
          </p:nvPr>
        </p:nvSpPr>
        <p:spPr/>
        <p:txBody>
          <a:bodyPr>
            <a:normAutofit fontScale="90000"/>
          </a:bodyPr>
          <a:lstStyle/>
          <a:p>
            <a:r>
              <a:rPr lang="en-US"/>
              <a:t>Seven Measure of Scale-out Graphs</a:t>
            </a:r>
          </a:p>
        </p:txBody>
      </p:sp>
      <p:sp>
        <p:nvSpPr>
          <p:cNvPr id="3" name="Content Placeholder 2">
            <a:extLst>
              <a:ext uri="{FF2B5EF4-FFF2-40B4-BE49-F238E27FC236}">
                <a16:creationId xmlns:a16="http://schemas.microsoft.com/office/drawing/2014/main" id="{27D50357-4EB1-4103-9150-B5FA11F91343}"/>
              </a:ext>
            </a:extLst>
          </p:cNvPr>
          <p:cNvSpPr>
            <a:spLocks noGrp="1"/>
          </p:cNvSpPr>
          <p:nvPr>
            <p:ph idx="1"/>
          </p:nvPr>
        </p:nvSpPr>
        <p:spPr>
          <a:xfrm>
            <a:off x="3020260" y="3088610"/>
            <a:ext cx="2383462" cy="822960"/>
          </a:xfrm>
        </p:spPr>
        <p:txBody>
          <a:bodyPr vert="horz" lIns="0" tIns="0" rIns="0" bIns="0" rtlCol="0">
            <a:noAutofit/>
          </a:bodyPr>
          <a:lstStyle/>
          <a:p>
            <a:pPr marL="0" indent="0" algn="ctr">
              <a:lnSpc>
                <a:spcPct val="100000"/>
              </a:lnSpc>
              <a:spcBef>
                <a:spcPts val="0"/>
              </a:spcBef>
              <a:spcAft>
                <a:spcPts val="3600"/>
              </a:spcAft>
              <a:buNone/>
            </a:pPr>
            <a:r>
              <a:rPr lang="en-US" sz="2200" b="1" dirty="0">
                <a:solidFill>
                  <a:schemeClr val="tx2"/>
                </a:solidFill>
                <a:latin typeface="+mn-lt"/>
                <a:cs typeface="+mn-cs"/>
              </a:rPr>
              <a:t>Scale-out</a:t>
            </a:r>
            <a:br>
              <a:rPr lang="en-US" sz="2200" b="1" dirty="0">
                <a:solidFill>
                  <a:schemeClr val="tx2"/>
                </a:solidFill>
                <a:latin typeface="+mn-lt"/>
                <a:cs typeface="+mn-cs"/>
              </a:rPr>
            </a:br>
            <a:r>
              <a:rPr lang="en-US" sz="2200" b="1" dirty="0">
                <a:solidFill>
                  <a:schemeClr val="tx2"/>
                </a:solidFill>
                <a:latin typeface="+mn-lt"/>
                <a:cs typeface="+mn-cs"/>
              </a:rPr>
              <a:t>compute</a:t>
            </a:r>
          </a:p>
        </p:txBody>
      </p:sp>
      <p:sp>
        <p:nvSpPr>
          <p:cNvPr id="5" name="Slide Number Placeholder 4">
            <a:extLst>
              <a:ext uri="{FF2B5EF4-FFF2-40B4-BE49-F238E27FC236}">
                <a16:creationId xmlns:a16="http://schemas.microsoft.com/office/drawing/2014/main" id="{637724D7-FC21-4E71-B4E3-B763E92CB772}"/>
              </a:ext>
            </a:extLst>
          </p:cNvPr>
          <p:cNvSpPr>
            <a:spLocks noGrp="1"/>
          </p:cNvSpPr>
          <p:nvPr>
            <p:ph type="sldNum" sz="quarter" idx="12"/>
          </p:nvPr>
        </p:nvSpPr>
        <p:spPr/>
        <p:txBody>
          <a:bodyPr/>
          <a:lstStyle/>
          <a:p>
            <a:fld id="{3310D8EA-3107-4873-B9AB-DD7D3E79053A}" type="slidenum">
              <a:rPr lang="en-US" smtClean="0"/>
              <a:pPr/>
              <a:t>16</a:t>
            </a:fld>
            <a:endParaRPr lang="en-US"/>
          </a:p>
        </p:txBody>
      </p:sp>
      <p:sp>
        <p:nvSpPr>
          <p:cNvPr id="20" name="Content Placeholder 2">
            <a:extLst>
              <a:ext uri="{FF2B5EF4-FFF2-40B4-BE49-F238E27FC236}">
                <a16:creationId xmlns:a16="http://schemas.microsoft.com/office/drawing/2014/main" id="{0677CA15-1A7A-438E-A779-C3378600D33D}"/>
              </a:ext>
            </a:extLst>
          </p:cNvPr>
          <p:cNvSpPr txBox="1">
            <a:spLocks/>
          </p:cNvSpPr>
          <p:nvPr/>
        </p:nvSpPr>
        <p:spPr bwMode="gray">
          <a:xfrm>
            <a:off x="745861" y="3063875"/>
            <a:ext cx="1371600" cy="715729"/>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dirty="0"/>
              <a:t>Scale-out data size</a:t>
            </a:r>
            <a:r>
              <a:rPr lang="en-US" dirty="0"/>
              <a:t> </a:t>
            </a:r>
          </a:p>
        </p:txBody>
      </p:sp>
      <p:sp>
        <p:nvSpPr>
          <p:cNvPr id="21" name="Content Placeholder 2">
            <a:extLst>
              <a:ext uri="{FF2B5EF4-FFF2-40B4-BE49-F238E27FC236}">
                <a16:creationId xmlns:a16="http://schemas.microsoft.com/office/drawing/2014/main" id="{8E26EA3B-87FB-43D5-9E15-B55566C401FC}"/>
              </a:ext>
            </a:extLst>
          </p:cNvPr>
          <p:cNvSpPr txBox="1">
            <a:spLocks/>
          </p:cNvSpPr>
          <p:nvPr/>
        </p:nvSpPr>
        <p:spPr bwMode="gray">
          <a:xfrm>
            <a:off x="6262667" y="3063875"/>
            <a:ext cx="1519603" cy="351994"/>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security</a:t>
            </a:r>
            <a:endParaRPr lang="en-US"/>
          </a:p>
        </p:txBody>
      </p:sp>
      <p:sp>
        <p:nvSpPr>
          <p:cNvPr id="22" name="Content Placeholder 2">
            <a:extLst>
              <a:ext uri="{FF2B5EF4-FFF2-40B4-BE49-F238E27FC236}">
                <a16:creationId xmlns:a16="http://schemas.microsoft.com/office/drawing/2014/main" id="{D16961F4-2F6C-4339-9FDA-1D77C9CA96DF}"/>
              </a:ext>
            </a:extLst>
          </p:cNvPr>
          <p:cNvSpPr txBox="1">
            <a:spLocks/>
          </p:cNvSpPr>
          <p:nvPr/>
        </p:nvSpPr>
        <p:spPr bwMode="gray">
          <a:xfrm>
            <a:off x="8806886" y="3063875"/>
            <a:ext cx="1982130" cy="766911"/>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manageability</a:t>
            </a:r>
            <a:r>
              <a:rPr lang="en-US"/>
              <a:t> </a:t>
            </a:r>
          </a:p>
        </p:txBody>
      </p:sp>
      <p:sp>
        <p:nvSpPr>
          <p:cNvPr id="23" name="Content Placeholder 2">
            <a:extLst>
              <a:ext uri="{FF2B5EF4-FFF2-40B4-BE49-F238E27FC236}">
                <a16:creationId xmlns:a16="http://schemas.microsoft.com/office/drawing/2014/main" id="{2DFD6A28-4D1C-4FD3-B563-F2B3EB4D223A}"/>
              </a:ext>
            </a:extLst>
          </p:cNvPr>
          <p:cNvSpPr txBox="1">
            <a:spLocks/>
          </p:cNvSpPr>
          <p:nvPr/>
        </p:nvSpPr>
        <p:spPr bwMode="gray">
          <a:xfrm>
            <a:off x="1957488" y="5487642"/>
            <a:ext cx="1737109" cy="715729"/>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data quality</a:t>
            </a:r>
            <a:endParaRPr lang="en-US"/>
          </a:p>
        </p:txBody>
      </p:sp>
      <p:sp>
        <p:nvSpPr>
          <p:cNvPr id="24" name="Content Placeholder 2">
            <a:extLst>
              <a:ext uri="{FF2B5EF4-FFF2-40B4-BE49-F238E27FC236}">
                <a16:creationId xmlns:a16="http://schemas.microsoft.com/office/drawing/2014/main" id="{B08A6421-69FD-4E3E-A1F7-761F2E0AD1B3}"/>
              </a:ext>
            </a:extLst>
          </p:cNvPr>
          <p:cNvSpPr txBox="1">
            <a:spLocks/>
          </p:cNvSpPr>
          <p:nvPr/>
        </p:nvSpPr>
        <p:spPr bwMode="gray">
          <a:xfrm>
            <a:off x="4764000" y="5487642"/>
            <a:ext cx="1701614" cy="715728"/>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algorithms</a:t>
            </a:r>
            <a:endParaRPr lang="en-US"/>
          </a:p>
        </p:txBody>
      </p:sp>
      <p:sp>
        <p:nvSpPr>
          <p:cNvPr id="25" name="Content Placeholder 2">
            <a:extLst>
              <a:ext uri="{FF2B5EF4-FFF2-40B4-BE49-F238E27FC236}">
                <a16:creationId xmlns:a16="http://schemas.microsoft.com/office/drawing/2014/main" id="{44535C4F-00BD-4F2C-9711-FD24EC971353}"/>
              </a:ext>
            </a:extLst>
          </p:cNvPr>
          <p:cNvSpPr txBox="1">
            <a:spLocks/>
          </p:cNvSpPr>
          <p:nvPr/>
        </p:nvSpPr>
        <p:spPr bwMode="gray">
          <a:xfrm>
            <a:off x="7661805" y="5487642"/>
            <a:ext cx="1483531" cy="758107"/>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ctr">
              <a:lnSpc>
                <a:spcPct val="100000"/>
              </a:lnSpc>
              <a:spcBef>
                <a:spcPts val="0"/>
              </a:spcBef>
              <a:spcAft>
                <a:spcPts val="3600"/>
              </a:spcAft>
              <a:buNone/>
            </a:pPr>
            <a:r>
              <a:rPr lang="en-US" b="1"/>
              <a:t>Scale-out query</a:t>
            </a:r>
            <a:endParaRPr lang="en-US"/>
          </a:p>
          <a:p>
            <a:pPr algn="ctr">
              <a:buNone/>
            </a:pPr>
            <a:endParaRPr lang="en-US"/>
          </a:p>
        </p:txBody>
      </p:sp>
      <p:grpSp>
        <p:nvGrpSpPr>
          <p:cNvPr id="35" name="Group 34">
            <a:extLst>
              <a:ext uri="{FF2B5EF4-FFF2-40B4-BE49-F238E27FC236}">
                <a16:creationId xmlns:a16="http://schemas.microsoft.com/office/drawing/2014/main" id="{1E46ECED-2E08-4CD6-9FE2-3C4044C2256A}"/>
              </a:ext>
            </a:extLst>
          </p:cNvPr>
          <p:cNvGrpSpPr/>
          <p:nvPr/>
        </p:nvGrpSpPr>
        <p:grpSpPr>
          <a:xfrm>
            <a:off x="745861" y="1598727"/>
            <a:ext cx="1371600" cy="1371600"/>
            <a:chOff x="450586" y="1565044"/>
            <a:chExt cx="1371600" cy="1371600"/>
          </a:xfrm>
        </p:grpSpPr>
        <p:sp>
          <p:nvSpPr>
            <p:cNvPr id="12" name="Oval 11">
              <a:extLst>
                <a:ext uri="{FF2B5EF4-FFF2-40B4-BE49-F238E27FC236}">
                  <a16:creationId xmlns:a16="http://schemas.microsoft.com/office/drawing/2014/main" id="{05E3FB39-78F6-4DA4-A494-65669665F344}"/>
                </a:ext>
              </a:extLst>
            </p:cNvPr>
            <p:cNvSpPr/>
            <p:nvPr/>
          </p:nvSpPr>
          <p:spPr>
            <a:xfrm>
              <a:off x="450586" y="1565044"/>
              <a:ext cx="1371600" cy="1371600"/>
            </a:xfrm>
            <a:prstGeom prst="ellipse">
              <a:avLst/>
            </a:prstGeom>
            <a:solidFill>
              <a:srgbClr val="00978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27" name="Graphic 26" descr="Business Growth outline">
              <a:extLst>
                <a:ext uri="{FF2B5EF4-FFF2-40B4-BE49-F238E27FC236}">
                  <a16:creationId xmlns:a16="http://schemas.microsoft.com/office/drawing/2014/main" id="{DA181108-DC7A-4689-8C3B-E663706EAC3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52213" y="1867860"/>
              <a:ext cx="822960" cy="822960"/>
            </a:xfrm>
            <a:prstGeom prst="rect">
              <a:avLst/>
            </a:prstGeom>
          </p:spPr>
        </p:pic>
      </p:grpSp>
      <p:grpSp>
        <p:nvGrpSpPr>
          <p:cNvPr id="36" name="Group 35">
            <a:extLst>
              <a:ext uri="{FF2B5EF4-FFF2-40B4-BE49-F238E27FC236}">
                <a16:creationId xmlns:a16="http://schemas.microsoft.com/office/drawing/2014/main" id="{271639E3-D2A9-43CC-A082-6359DC35F41A}"/>
              </a:ext>
            </a:extLst>
          </p:cNvPr>
          <p:cNvGrpSpPr/>
          <p:nvPr/>
        </p:nvGrpSpPr>
        <p:grpSpPr>
          <a:xfrm>
            <a:off x="3534625" y="1598727"/>
            <a:ext cx="1371600" cy="1371600"/>
            <a:chOff x="3246505" y="1610764"/>
            <a:chExt cx="1371600" cy="1371600"/>
          </a:xfrm>
        </p:grpSpPr>
        <p:sp>
          <p:nvSpPr>
            <p:cNvPr id="15" name="Oval 14">
              <a:extLst>
                <a:ext uri="{FF2B5EF4-FFF2-40B4-BE49-F238E27FC236}">
                  <a16:creationId xmlns:a16="http://schemas.microsoft.com/office/drawing/2014/main" id="{6B4A3C51-2FAB-4004-89C0-F1239361089E}"/>
                </a:ext>
              </a:extLst>
            </p:cNvPr>
            <p:cNvSpPr/>
            <p:nvPr/>
          </p:nvSpPr>
          <p:spPr>
            <a:xfrm flipH="1">
              <a:off x="3246505" y="1610764"/>
              <a:ext cx="1371600" cy="1371600"/>
            </a:xfrm>
            <a:prstGeom prst="ellipse">
              <a:avLst/>
            </a:prstGeom>
            <a:solidFill>
              <a:srgbClr val="0069A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28" name="Graphic 27" descr="Binary outline">
              <a:extLst>
                <a:ext uri="{FF2B5EF4-FFF2-40B4-BE49-F238E27FC236}">
                  <a16:creationId xmlns:a16="http://schemas.microsoft.com/office/drawing/2014/main" id="{BD85779F-4205-4EC8-B45D-F9325B0B0A2F}"/>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flipH="1">
              <a:off x="3512391" y="1880033"/>
              <a:ext cx="822960" cy="822960"/>
            </a:xfrm>
            <a:prstGeom prst="rect">
              <a:avLst/>
            </a:prstGeom>
          </p:spPr>
        </p:pic>
      </p:grpSp>
      <p:grpSp>
        <p:nvGrpSpPr>
          <p:cNvPr id="37" name="Group 36">
            <a:extLst>
              <a:ext uri="{FF2B5EF4-FFF2-40B4-BE49-F238E27FC236}">
                <a16:creationId xmlns:a16="http://schemas.microsoft.com/office/drawing/2014/main" id="{4D51B951-8070-439E-8C21-7D699078F759}"/>
              </a:ext>
            </a:extLst>
          </p:cNvPr>
          <p:cNvGrpSpPr/>
          <p:nvPr/>
        </p:nvGrpSpPr>
        <p:grpSpPr>
          <a:xfrm>
            <a:off x="6323389" y="1598727"/>
            <a:ext cx="1371600" cy="1371600"/>
            <a:chOff x="6270495" y="1610764"/>
            <a:chExt cx="1371600" cy="1371600"/>
          </a:xfrm>
        </p:grpSpPr>
        <p:sp>
          <p:nvSpPr>
            <p:cNvPr id="16" name="Oval 15">
              <a:extLst>
                <a:ext uri="{FF2B5EF4-FFF2-40B4-BE49-F238E27FC236}">
                  <a16:creationId xmlns:a16="http://schemas.microsoft.com/office/drawing/2014/main" id="{8F7AC89A-37C7-4767-8F8C-AC201CB50125}"/>
                </a:ext>
              </a:extLst>
            </p:cNvPr>
            <p:cNvSpPr/>
            <p:nvPr/>
          </p:nvSpPr>
          <p:spPr>
            <a:xfrm flipH="1">
              <a:off x="6270495" y="1610764"/>
              <a:ext cx="1371600" cy="1371600"/>
            </a:xfrm>
            <a:prstGeom prst="ellipse">
              <a:avLst/>
            </a:prstGeom>
            <a:solidFill>
              <a:srgbClr val="4D1B9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a:ea typeface="+mn-ea"/>
                  <a:cs typeface="+mn-cs"/>
                </a:rPr>
                <a:t> </a:t>
              </a:r>
            </a:p>
          </p:txBody>
        </p:sp>
        <p:pic>
          <p:nvPicPr>
            <p:cNvPr id="29" name="Graphic 28" descr="Lock outline">
              <a:extLst>
                <a:ext uri="{FF2B5EF4-FFF2-40B4-BE49-F238E27FC236}">
                  <a16:creationId xmlns:a16="http://schemas.microsoft.com/office/drawing/2014/main" id="{4FD18DBA-9DDD-4EC5-A6A6-AD7B5D5A389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flipH="1">
              <a:off x="6558095" y="1839364"/>
              <a:ext cx="822960" cy="822960"/>
            </a:xfrm>
            <a:prstGeom prst="rect">
              <a:avLst/>
            </a:prstGeom>
          </p:spPr>
        </p:pic>
      </p:grpSp>
      <p:grpSp>
        <p:nvGrpSpPr>
          <p:cNvPr id="38" name="Group 37">
            <a:extLst>
              <a:ext uri="{FF2B5EF4-FFF2-40B4-BE49-F238E27FC236}">
                <a16:creationId xmlns:a16="http://schemas.microsoft.com/office/drawing/2014/main" id="{EC5C65EA-BEB1-41B2-B3BF-E4B855A917E7}"/>
              </a:ext>
            </a:extLst>
          </p:cNvPr>
          <p:cNvGrpSpPr/>
          <p:nvPr/>
        </p:nvGrpSpPr>
        <p:grpSpPr>
          <a:xfrm>
            <a:off x="9112151" y="1598727"/>
            <a:ext cx="1371600" cy="1371600"/>
            <a:chOff x="8816876" y="1574021"/>
            <a:chExt cx="1371600" cy="1371600"/>
          </a:xfrm>
        </p:grpSpPr>
        <p:sp>
          <p:nvSpPr>
            <p:cNvPr id="13" name="Oval 12">
              <a:extLst>
                <a:ext uri="{FF2B5EF4-FFF2-40B4-BE49-F238E27FC236}">
                  <a16:creationId xmlns:a16="http://schemas.microsoft.com/office/drawing/2014/main" id="{9D413171-C609-47F3-A267-43748DE52C85}"/>
                </a:ext>
              </a:extLst>
            </p:cNvPr>
            <p:cNvSpPr/>
            <p:nvPr/>
          </p:nvSpPr>
          <p:spPr>
            <a:xfrm>
              <a:off x="8816876" y="1574021"/>
              <a:ext cx="1371600" cy="1371600"/>
            </a:xfrm>
            <a:prstGeom prst="ellipse">
              <a:avLst/>
            </a:prstGeom>
            <a:solidFill>
              <a:srgbClr val="EFB7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30" name="Graphic 29" descr="Hierarchy outline">
              <a:extLst>
                <a:ext uri="{FF2B5EF4-FFF2-40B4-BE49-F238E27FC236}">
                  <a16:creationId xmlns:a16="http://schemas.microsoft.com/office/drawing/2014/main" id="{FBA45A73-1D22-4044-B6FE-144804105C2B}"/>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a:xfrm rot="16200000" flipH="1">
              <a:off x="9045476" y="1851004"/>
              <a:ext cx="822960" cy="822960"/>
            </a:xfrm>
            <a:prstGeom prst="rect">
              <a:avLst/>
            </a:prstGeom>
          </p:spPr>
        </p:pic>
      </p:grpSp>
      <p:grpSp>
        <p:nvGrpSpPr>
          <p:cNvPr id="39" name="Group 38">
            <a:extLst>
              <a:ext uri="{FF2B5EF4-FFF2-40B4-BE49-F238E27FC236}">
                <a16:creationId xmlns:a16="http://schemas.microsoft.com/office/drawing/2014/main" id="{A8225F5F-56DD-4B8B-B255-EA3519EEA866}"/>
              </a:ext>
            </a:extLst>
          </p:cNvPr>
          <p:cNvGrpSpPr/>
          <p:nvPr/>
        </p:nvGrpSpPr>
        <p:grpSpPr>
          <a:xfrm>
            <a:off x="2140243" y="4029054"/>
            <a:ext cx="1371600" cy="1371600"/>
            <a:chOff x="2162505" y="3995371"/>
            <a:chExt cx="1371600" cy="1371600"/>
          </a:xfrm>
        </p:grpSpPr>
        <p:sp>
          <p:nvSpPr>
            <p:cNvPr id="17" name="Oval 16">
              <a:extLst>
                <a:ext uri="{FF2B5EF4-FFF2-40B4-BE49-F238E27FC236}">
                  <a16:creationId xmlns:a16="http://schemas.microsoft.com/office/drawing/2014/main" id="{49D2F145-44BB-421F-A9B1-38BF5E6C9646}"/>
                </a:ext>
              </a:extLst>
            </p:cNvPr>
            <p:cNvSpPr/>
            <p:nvPr/>
          </p:nvSpPr>
          <p:spPr>
            <a:xfrm flipH="1">
              <a:off x="2162505" y="3995371"/>
              <a:ext cx="1371600" cy="1371600"/>
            </a:xfrm>
            <a:prstGeom prst="ellipse">
              <a:avLst/>
            </a:prstGeom>
            <a:solidFill>
              <a:srgbClr val="9A9D9E"/>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31" name="Graphic 30" descr="Clipboard Badge outline">
              <a:extLst>
                <a:ext uri="{FF2B5EF4-FFF2-40B4-BE49-F238E27FC236}">
                  <a16:creationId xmlns:a16="http://schemas.microsoft.com/office/drawing/2014/main" id="{AB9AF618-FE7B-4C6F-AE9F-D11D95C0052F}"/>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p:blipFill>
          <p:spPr>
            <a:xfrm flipH="1">
              <a:off x="2436825" y="4269691"/>
              <a:ext cx="822960" cy="822960"/>
            </a:xfrm>
            <a:prstGeom prst="rect">
              <a:avLst/>
            </a:prstGeom>
          </p:spPr>
        </p:pic>
      </p:grpSp>
      <p:grpSp>
        <p:nvGrpSpPr>
          <p:cNvPr id="40" name="Group 39">
            <a:extLst>
              <a:ext uri="{FF2B5EF4-FFF2-40B4-BE49-F238E27FC236}">
                <a16:creationId xmlns:a16="http://schemas.microsoft.com/office/drawing/2014/main" id="{86971A50-73A8-4DB0-B50C-4A4277544966}"/>
              </a:ext>
            </a:extLst>
          </p:cNvPr>
          <p:cNvGrpSpPr/>
          <p:nvPr/>
        </p:nvGrpSpPr>
        <p:grpSpPr>
          <a:xfrm>
            <a:off x="4929007" y="4029054"/>
            <a:ext cx="1371600" cy="1371600"/>
            <a:chOff x="5186495" y="3995371"/>
            <a:chExt cx="1371600" cy="1371600"/>
          </a:xfrm>
        </p:grpSpPr>
        <p:sp>
          <p:nvSpPr>
            <p:cNvPr id="18" name="Oval 17">
              <a:extLst>
                <a:ext uri="{FF2B5EF4-FFF2-40B4-BE49-F238E27FC236}">
                  <a16:creationId xmlns:a16="http://schemas.microsoft.com/office/drawing/2014/main" id="{FB76AEBE-D0F7-435A-9562-C9EF3D7BBB48}"/>
                </a:ext>
              </a:extLst>
            </p:cNvPr>
            <p:cNvSpPr/>
            <p:nvPr/>
          </p:nvSpPr>
          <p:spPr>
            <a:xfrm flipH="1">
              <a:off x="5186495" y="3995371"/>
              <a:ext cx="1371600" cy="1371600"/>
            </a:xfrm>
            <a:prstGeom prst="ellipse">
              <a:avLst/>
            </a:prstGeom>
            <a:solidFill>
              <a:srgbClr val="A22B38"/>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32" name="Graphic 31" descr="Cmd Terminal outline">
              <a:extLst>
                <a:ext uri="{FF2B5EF4-FFF2-40B4-BE49-F238E27FC236}">
                  <a16:creationId xmlns:a16="http://schemas.microsoft.com/office/drawing/2014/main" id="{0E924AAB-52BF-48D3-9C09-EBD29943853C}"/>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p:blipFill>
          <p:spPr>
            <a:xfrm flipH="1">
              <a:off x="5460815" y="4269691"/>
              <a:ext cx="822960" cy="822960"/>
            </a:xfrm>
            <a:prstGeom prst="rect">
              <a:avLst/>
            </a:prstGeom>
          </p:spPr>
        </p:pic>
      </p:grpSp>
      <p:grpSp>
        <p:nvGrpSpPr>
          <p:cNvPr id="41" name="Group 40">
            <a:extLst>
              <a:ext uri="{FF2B5EF4-FFF2-40B4-BE49-F238E27FC236}">
                <a16:creationId xmlns:a16="http://schemas.microsoft.com/office/drawing/2014/main" id="{4717511D-B2B9-44B7-A65B-7325F0F550E4}"/>
              </a:ext>
            </a:extLst>
          </p:cNvPr>
          <p:cNvGrpSpPr/>
          <p:nvPr/>
        </p:nvGrpSpPr>
        <p:grpSpPr>
          <a:xfrm>
            <a:off x="7717771" y="4031471"/>
            <a:ext cx="1371600" cy="1371600"/>
            <a:chOff x="8210486" y="3997788"/>
            <a:chExt cx="1371600" cy="1371600"/>
          </a:xfrm>
        </p:grpSpPr>
        <p:sp>
          <p:nvSpPr>
            <p:cNvPr id="14" name="Oval 13">
              <a:extLst>
                <a:ext uri="{FF2B5EF4-FFF2-40B4-BE49-F238E27FC236}">
                  <a16:creationId xmlns:a16="http://schemas.microsoft.com/office/drawing/2014/main" id="{BA808F7D-C210-44F6-8D68-545855B5605B}"/>
                </a:ext>
              </a:extLst>
            </p:cNvPr>
            <p:cNvSpPr/>
            <p:nvPr/>
          </p:nvSpPr>
          <p:spPr>
            <a:xfrm>
              <a:off x="8210486" y="3997788"/>
              <a:ext cx="1371600" cy="1371600"/>
            </a:xfrm>
            <a:prstGeom prst="ellipse">
              <a:avLst/>
            </a:prstGeom>
            <a:solidFill>
              <a:srgbClr val="EE8B2B"/>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FFFFFF"/>
                </a:solidFill>
                <a:effectLst/>
                <a:uLnTx/>
                <a:uFillTx/>
                <a:latin typeface="Arial" panose="020B0604020202020204"/>
                <a:ea typeface="+mn-ea"/>
                <a:cs typeface="+mn-cs"/>
              </a:endParaRPr>
            </a:p>
          </p:txBody>
        </p:sp>
        <p:pic>
          <p:nvPicPr>
            <p:cNvPr id="33" name="Graphic 32" descr="Database outline">
              <a:extLst>
                <a:ext uri="{FF2B5EF4-FFF2-40B4-BE49-F238E27FC236}">
                  <a16:creationId xmlns:a16="http://schemas.microsoft.com/office/drawing/2014/main" id="{B8D26278-7542-467E-BB68-5B46BEA50BF1}"/>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rcRect/>
            <a:stretch/>
          </p:blipFill>
          <p:spPr>
            <a:xfrm flipH="1">
              <a:off x="8489885" y="4244291"/>
              <a:ext cx="822960" cy="822960"/>
            </a:xfrm>
            <a:prstGeom prst="rect">
              <a:avLst/>
            </a:prstGeom>
          </p:spPr>
        </p:pic>
      </p:grpSp>
    </p:spTree>
    <p:extLst>
      <p:ext uri="{BB962C8B-B14F-4D97-AF65-F5344CB8AC3E}">
        <p14:creationId xmlns:p14="http://schemas.microsoft.com/office/powerpoint/2010/main" val="287688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F36-8809-5A40-8FE6-B26E9659D6CD}"/>
              </a:ext>
            </a:extLst>
          </p:cNvPr>
          <p:cNvSpPr>
            <a:spLocks noGrp="1"/>
          </p:cNvSpPr>
          <p:nvPr>
            <p:ph type="title"/>
          </p:nvPr>
        </p:nvSpPr>
        <p:spPr/>
        <p:txBody>
          <a:bodyPr>
            <a:normAutofit fontScale="90000"/>
          </a:bodyPr>
          <a:lstStyle/>
          <a:p>
            <a:r>
              <a:rPr lang="en-US" dirty="0"/>
              <a:t>Seven Measure of Scale-out Graphs</a:t>
            </a:r>
          </a:p>
        </p:txBody>
      </p:sp>
      <p:sp>
        <p:nvSpPr>
          <p:cNvPr id="3" name="Content Placeholder 2">
            <a:extLst>
              <a:ext uri="{FF2B5EF4-FFF2-40B4-BE49-F238E27FC236}">
                <a16:creationId xmlns:a16="http://schemas.microsoft.com/office/drawing/2014/main" id="{2508002A-0E2C-0D45-B174-CA8A4B4D2B30}"/>
              </a:ext>
            </a:extLst>
          </p:cNvPr>
          <p:cNvSpPr>
            <a:spLocks noGrp="1"/>
          </p:cNvSpPr>
          <p:nvPr>
            <p:ph idx="1"/>
          </p:nvPr>
        </p:nvSpPr>
        <p:spPr>
          <a:xfrm>
            <a:off x="561560" y="1476534"/>
            <a:ext cx="10628243" cy="4790123"/>
          </a:xfrm>
        </p:spPr>
        <p:txBody>
          <a:bodyPr>
            <a:normAutofit fontScale="77500" lnSpcReduction="20000"/>
          </a:bodyPr>
          <a:lstStyle/>
          <a:p>
            <a:pPr marL="514350" indent="-514350">
              <a:buFont typeface="+mj-lt"/>
              <a:buAutoNum type="arabicPeriod"/>
            </a:pPr>
            <a:r>
              <a:rPr lang="en-US" b="1" dirty="0"/>
              <a:t>Scale-out data size</a:t>
            </a:r>
            <a:r>
              <a:rPr lang="en-US" dirty="0"/>
              <a:t> — adding more RAM, SSD, and spinning disk should not interrupt services</a:t>
            </a:r>
          </a:p>
          <a:p>
            <a:pPr marL="514350" indent="-514350">
              <a:buFont typeface="+mj-lt"/>
              <a:buAutoNum type="arabicPeriod"/>
            </a:pPr>
            <a:r>
              <a:rPr lang="en-US" b="1" dirty="0"/>
              <a:t>Scale-out compute</a:t>
            </a:r>
            <a:r>
              <a:rPr lang="en-US" dirty="0"/>
              <a:t> — adding additional CPUs should be possible without service interruption</a:t>
            </a:r>
          </a:p>
          <a:p>
            <a:pPr marL="514350" indent="-514350">
              <a:buFont typeface="+mj-lt"/>
              <a:buAutoNum type="arabicPeriod"/>
            </a:pPr>
            <a:r>
              <a:rPr lang="en-US" b="1" dirty="0"/>
              <a:t>Scale-out security</a:t>
            </a:r>
            <a:r>
              <a:rPr lang="en-US" dirty="0"/>
              <a:t> — adding more projects with more roles and more users should not impact system performance</a:t>
            </a:r>
          </a:p>
          <a:p>
            <a:pPr marL="514350" indent="-514350">
              <a:buFont typeface="+mj-lt"/>
              <a:buAutoNum type="arabicPeriod"/>
            </a:pPr>
            <a:r>
              <a:rPr lang="en-US" b="1" dirty="0"/>
              <a:t>Scale-out manageability</a:t>
            </a:r>
            <a:r>
              <a:rPr lang="en-US" dirty="0"/>
              <a:t> — monitoring the continual performance of 100s of applications executing thousands of graph queries is a complex process.</a:t>
            </a:r>
          </a:p>
          <a:p>
            <a:pPr marL="514350" indent="-514350">
              <a:buFont typeface="+mj-lt"/>
              <a:buAutoNum type="arabicPeriod"/>
            </a:pPr>
            <a:r>
              <a:rPr lang="en-US" b="1" dirty="0"/>
              <a:t>Scale-out data quality</a:t>
            </a:r>
            <a:r>
              <a:rPr lang="en-US" dirty="0"/>
              <a:t> —EKG software must make it easy to perform data validation as it enters the EKG and as it evolves within the EKG as new relationships are inferred</a:t>
            </a:r>
          </a:p>
          <a:p>
            <a:pPr marL="514350" indent="-514350">
              <a:buFont typeface="+mj-lt"/>
              <a:buAutoNum type="arabicPeriod"/>
            </a:pPr>
            <a:r>
              <a:rPr lang="en-US" b="1" dirty="0"/>
              <a:t>Scale-out algorithms</a:t>
            </a:r>
            <a:r>
              <a:rPr lang="en-US" dirty="0"/>
              <a:t> — EKGs need to run an extensive library of standard graph algorithms and a new generation of machine-learning algorithms that create graph embedding</a:t>
            </a:r>
          </a:p>
          <a:p>
            <a:pPr marL="514350" indent="-514350">
              <a:buFont typeface="+mj-lt"/>
              <a:buAutoNum type="arabicPeriod"/>
            </a:pPr>
            <a:r>
              <a:rPr lang="en-US" b="1" dirty="0"/>
              <a:t>Scale-out query</a:t>
            </a:r>
            <a:r>
              <a:rPr lang="en-US" dirty="0"/>
              <a:t> — EKGs need query software that allows developers to express distributed queries in high-level query languages</a:t>
            </a:r>
          </a:p>
        </p:txBody>
      </p:sp>
      <p:sp>
        <p:nvSpPr>
          <p:cNvPr id="4" name="Slide Number Placeholder 3">
            <a:extLst>
              <a:ext uri="{FF2B5EF4-FFF2-40B4-BE49-F238E27FC236}">
                <a16:creationId xmlns:a16="http://schemas.microsoft.com/office/drawing/2014/main" id="{8617A471-899D-2D43-8801-0A2B65DAB116}"/>
              </a:ext>
            </a:extLst>
          </p:cNvPr>
          <p:cNvSpPr>
            <a:spLocks noGrp="1"/>
          </p:cNvSpPr>
          <p:nvPr>
            <p:ph type="sldNum" sz="quarter" idx="12"/>
          </p:nvPr>
        </p:nvSpPr>
        <p:spPr/>
        <p:txBody>
          <a:bodyPr/>
          <a:lstStyle/>
          <a:p>
            <a:fld id="{7269E411-7D29-FF41-8363-58C7F0B695CE}" type="slidenum">
              <a:rPr lang="en-US" smtClean="0"/>
              <a:t>17</a:t>
            </a:fld>
            <a:endParaRPr lang="en-US"/>
          </a:p>
        </p:txBody>
      </p:sp>
      <p:sp>
        <p:nvSpPr>
          <p:cNvPr id="5" name="TextBox 4">
            <a:extLst>
              <a:ext uri="{FF2B5EF4-FFF2-40B4-BE49-F238E27FC236}">
                <a16:creationId xmlns:a16="http://schemas.microsoft.com/office/drawing/2014/main" id="{8F2C3D23-AA66-EA48-B720-A36377D0A137}"/>
              </a:ext>
            </a:extLst>
          </p:cNvPr>
          <p:cNvSpPr txBox="1"/>
          <p:nvPr/>
        </p:nvSpPr>
        <p:spPr>
          <a:xfrm>
            <a:off x="3030720" y="6188542"/>
            <a:ext cx="7868564" cy="369332"/>
          </a:xfrm>
          <a:prstGeom prst="rect">
            <a:avLst/>
          </a:prstGeom>
          <a:noFill/>
        </p:spPr>
        <p:txBody>
          <a:bodyPr wrap="none" rtlCol="0">
            <a:spAutoFit/>
          </a:bodyPr>
          <a:lstStyle/>
          <a:p>
            <a:r>
              <a:rPr lang="en-US" dirty="0">
                <a:solidFill>
                  <a:schemeClr val="bg1">
                    <a:lumMod val="75000"/>
                  </a:schemeClr>
                </a:solidFill>
              </a:rPr>
              <a:t>https://dmccreary.medium.com/a-definition-of-enterprise-in-ekgs-561283d37deb</a:t>
            </a:r>
          </a:p>
        </p:txBody>
      </p:sp>
    </p:spTree>
    <p:extLst>
      <p:ext uri="{BB962C8B-B14F-4D97-AF65-F5344CB8AC3E}">
        <p14:creationId xmlns:p14="http://schemas.microsoft.com/office/powerpoint/2010/main" val="269465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7C94-DE51-97E4-A297-ABE41CA02D2B}"/>
              </a:ext>
            </a:extLst>
          </p:cNvPr>
          <p:cNvSpPr>
            <a:spLocks noGrp="1"/>
          </p:cNvSpPr>
          <p:nvPr>
            <p:ph type="title"/>
          </p:nvPr>
        </p:nvSpPr>
        <p:spPr/>
        <p:txBody>
          <a:bodyPr>
            <a:normAutofit fontScale="90000"/>
          </a:bodyPr>
          <a:lstStyle/>
          <a:p>
            <a:r>
              <a:rPr lang="en-US" dirty="0"/>
              <a:t>EKGs vs Departmental Graphs</a:t>
            </a:r>
          </a:p>
        </p:txBody>
      </p:sp>
      <p:sp>
        <p:nvSpPr>
          <p:cNvPr id="3" name="Content Placeholder 2">
            <a:extLst>
              <a:ext uri="{FF2B5EF4-FFF2-40B4-BE49-F238E27FC236}">
                <a16:creationId xmlns:a16="http://schemas.microsoft.com/office/drawing/2014/main" id="{7A1EB8B8-74F9-A975-1597-CE62F48172C5}"/>
              </a:ext>
            </a:extLst>
          </p:cNvPr>
          <p:cNvSpPr>
            <a:spLocks noGrp="1"/>
          </p:cNvSpPr>
          <p:nvPr>
            <p:ph idx="1"/>
          </p:nvPr>
        </p:nvSpPr>
        <p:spPr>
          <a:xfrm>
            <a:off x="3865944" y="1529883"/>
            <a:ext cx="7487856" cy="4354203"/>
          </a:xfrm>
        </p:spPr>
        <p:txBody>
          <a:bodyPr>
            <a:normAutofit fontScale="92500" lnSpcReduction="10000"/>
          </a:bodyPr>
          <a:lstStyle/>
          <a:p>
            <a:r>
              <a:rPr lang="en-US" dirty="0"/>
              <a:t>EKGs deal with </a:t>
            </a:r>
            <a:r>
              <a:rPr lang="en-US" b="1" dirty="0"/>
              <a:t>all</a:t>
            </a:r>
            <a:r>
              <a:rPr lang="en-US" dirty="0"/>
              <a:t> the information in an organization and how to lower </a:t>
            </a:r>
            <a:r>
              <a:rPr lang="en-US" b="1" dirty="0"/>
              <a:t>total</a:t>
            </a:r>
            <a:r>
              <a:rPr lang="en-US" dirty="0"/>
              <a:t> costs and increase the </a:t>
            </a:r>
            <a:r>
              <a:rPr lang="en-US" b="1" dirty="0"/>
              <a:t>agility</a:t>
            </a:r>
            <a:r>
              <a:rPr lang="en-US" dirty="0"/>
              <a:t> of an organization</a:t>
            </a:r>
          </a:p>
          <a:p>
            <a:r>
              <a:rPr lang="en-US" dirty="0"/>
              <a:t>Departmental Graph deal with the concerns of a single department</a:t>
            </a:r>
          </a:p>
          <a:p>
            <a:r>
              <a:rPr lang="en-US" dirty="0"/>
              <a:t>Both are valid types of projects, but they take a different view of what the “System” is!</a:t>
            </a:r>
          </a:p>
          <a:p>
            <a:r>
              <a:rPr lang="en-US" dirty="0"/>
              <a:t>Remember to define what each group means by “System”</a:t>
            </a:r>
          </a:p>
          <a:p>
            <a:r>
              <a:rPr lang="en-US" dirty="0"/>
              <a:t>Does your “</a:t>
            </a:r>
            <a:r>
              <a:rPr lang="en-US" dirty="0">
                <a:solidFill>
                  <a:schemeClr val="accent2"/>
                </a:solidFill>
              </a:rPr>
              <a:t>system”</a:t>
            </a:r>
            <a:r>
              <a:rPr lang="en-US" dirty="0"/>
              <a:t> include your organizations impact to society and pollution on planet Earth?</a:t>
            </a:r>
          </a:p>
        </p:txBody>
      </p:sp>
      <p:sp>
        <p:nvSpPr>
          <p:cNvPr id="4" name="Slide Number Placeholder 3">
            <a:extLst>
              <a:ext uri="{FF2B5EF4-FFF2-40B4-BE49-F238E27FC236}">
                <a16:creationId xmlns:a16="http://schemas.microsoft.com/office/drawing/2014/main" id="{558034D6-FFD9-F838-46AB-F58873DB0DCC}"/>
              </a:ext>
            </a:extLst>
          </p:cNvPr>
          <p:cNvSpPr>
            <a:spLocks noGrp="1"/>
          </p:cNvSpPr>
          <p:nvPr>
            <p:ph type="sldNum" sz="quarter" idx="12"/>
          </p:nvPr>
        </p:nvSpPr>
        <p:spPr/>
        <p:txBody>
          <a:bodyPr/>
          <a:lstStyle/>
          <a:p>
            <a:fld id="{7269E411-7D29-FF41-8363-58C7F0B695CE}" type="slidenum">
              <a:rPr lang="en-US" smtClean="0"/>
              <a:t>18</a:t>
            </a:fld>
            <a:endParaRPr lang="en-US"/>
          </a:p>
        </p:txBody>
      </p:sp>
      <p:sp>
        <p:nvSpPr>
          <p:cNvPr id="5" name="Rounded Rectangle 4">
            <a:extLst>
              <a:ext uri="{FF2B5EF4-FFF2-40B4-BE49-F238E27FC236}">
                <a16:creationId xmlns:a16="http://schemas.microsoft.com/office/drawing/2014/main" id="{21AB1DBD-2BCA-A8F3-C9C5-241F100F4681}"/>
              </a:ext>
            </a:extLst>
          </p:cNvPr>
          <p:cNvSpPr/>
          <p:nvPr/>
        </p:nvSpPr>
        <p:spPr>
          <a:xfrm>
            <a:off x="1169043" y="2079334"/>
            <a:ext cx="1481560" cy="45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a:t>
            </a:r>
          </a:p>
        </p:txBody>
      </p:sp>
      <p:sp>
        <p:nvSpPr>
          <p:cNvPr id="6" name="Rounded Rectangle 5">
            <a:extLst>
              <a:ext uri="{FF2B5EF4-FFF2-40B4-BE49-F238E27FC236}">
                <a16:creationId xmlns:a16="http://schemas.microsoft.com/office/drawing/2014/main" id="{A074E211-8244-FFA0-5342-6746F0D2CEE8}"/>
              </a:ext>
            </a:extLst>
          </p:cNvPr>
          <p:cNvSpPr/>
          <p:nvPr/>
        </p:nvSpPr>
        <p:spPr>
          <a:xfrm>
            <a:off x="510209" y="2973478"/>
            <a:ext cx="1295442" cy="45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 A</a:t>
            </a:r>
          </a:p>
        </p:txBody>
      </p:sp>
      <p:sp>
        <p:nvSpPr>
          <p:cNvPr id="7" name="Rounded Rectangle 6">
            <a:extLst>
              <a:ext uri="{FF2B5EF4-FFF2-40B4-BE49-F238E27FC236}">
                <a16:creationId xmlns:a16="http://schemas.microsoft.com/office/drawing/2014/main" id="{1499D7F1-8CD8-81A0-B410-D8EDAFFC74F7}"/>
              </a:ext>
            </a:extLst>
          </p:cNvPr>
          <p:cNvSpPr/>
          <p:nvPr/>
        </p:nvSpPr>
        <p:spPr>
          <a:xfrm>
            <a:off x="2004267" y="2973478"/>
            <a:ext cx="1295442" cy="45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 B</a:t>
            </a:r>
          </a:p>
        </p:txBody>
      </p:sp>
      <p:cxnSp>
        <p:nvCxnSpPr>
          <p:cNvPr id="9" name="Straight Connector 8">
            <a:extLst>
              <a:ext uri="{FF2B5EF4-FFF2-40B4-BE49-F238E27FC236}">
                <a16:creationId xmlns:a16="http://schemas.microsoft.com/office/drawing/2014/main" id="{1E82B77D-A816-23D8-1CDD-51753AFF0FB7}"/>
              </a:ext>
            </a:extLst>
          </p:cNvPr>
          <p:cNvCxnSpPr>
            <a:stCxn id="5" idx="2"/>
            <a:endCxn id="6" idx="0"/>
          </p:cNvCxnSpPr>
          <p:nvPr/>
        </p:nvCxnSpPr>
        <p:spPr>
          <a:xfrm flipH="1">
            <a:off x="1157930" y="2534856"/>
            <a:ext cx="751893" cy="4386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3EA131-62EA-2B2D-025F-702E13A36542}"/>
              </a:ext>
            </a:extLst>
          </p:cNvPr>
          <p:cNvCxnSpPr>
            <a:cxnSpLocks/>
            <a:stCxn id="5" idx="2"/>
            <a:endCxn id="7" idx="0"/>
          </p:cNvCxnSpPr>
          <p:nvPr/>
        </p:nvCxnSpPr>
        <p:spPr>
          <a:xfrm>
            <a:off x="1909823" y="2534856"/>
            <a:ext cx="742165" cy="43862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481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scale-out graph solutions</a:t>
            </a:r>
          </a:p>
          <a:p>
            <a:r>
              <a:rPr lang="en-US" dirty="0"/>
              <a:t>Open-source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19</a:t>
            </a:fld>
            <a:endParaRPr lang="en-US"/>
          </a:p>
        </p:txBody>
      </p:sp>
    </p:spTree>
    <p:extLst>
      <p:ext uri="{BB962C8B-B14F-4D97-AF65-F5344CB8AC3E}">
        <p14:creationId xmlns:p14="http://schemas.microsoft.com/office/powerpoint/2010/main" val="147830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Workshop Goal</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77500" lnSpcReduction="20000"/>
          </a:bodyPr>
          <a:lstStyle/>
          <a:p>
            <a:pPr marL="0" indent="0">
              <a:lnSpc>
                <a:spcPct val="220000"/>
              </a:lnSpc>
              <a:buNone/>
            </a:pPr>
            <a:r>
              <a:rPr lang="en-US" sz="2400" dirty="0"/>
              <a:t>How to use Systems Thinking to guide the </a:t>
            </a:r>
            <a:r>
              <a:rPr lang="en-US" sz="2400" dirty="0">
                <a:solidFill>
                  <a:schemeClr val="accent2"/>
                </a:solidFill>
              </a:rPr>
              <a:t>adoption</a:t>
            </a:r>
            <a:r>
              <a:rPr lang="en-US" sz="2400" dirty="0"/>
              <a:t>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2</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a:xfrm>
            <a:off x="510208" y="365126"/>
            <a:ext cx="10843591" cy="692494"/>
          </a:xfrm>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397565" y="4726862"/>
            <a:ext cx="10515600" cy="1866220"/>
          </a:xfrm>
        </p:spPr>
        <p:txBody>
          <a:bodyPr>
            <a:normAutofit fontScale="92500"/>
          </a:bodyPr>
          <a:lstStyle/>
          <a:p>
            <a:r>
              <a:rPr lang="en-US" dirty="0"/>
              <a:t>Most graph traversal algorithms only need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20</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
        <p:nvSpPr>
          <p:cNvPr id="7" name="TextBox 6">
            <a:extLst>
              <a:ext uri="{FF2B5EF4-FFF2-40B4-BE49-F238E27FC236}">
                <a16:creationId xmlns:a16="http://schemas.microsoft.com/office/drawing/2014/main" id="{BFC84DEC-30B5-F743-BDAD-ECB9209523DF}"/>
              </a:ext>
            </a:extLst>
          </p:cNvPr>
          <p:cNvSpPr txBox="1"/>
          <p:nvPr/>
        </p:nvSpPr>
        <p:spPr>
          <a:xfrm>
            <a:off x="1015544" y="2229657"/>
            <a:ext cx="1546849" cy="1477328"/>
          </a:xfrm>
          <a:prstGeom prst="rect">
            <a:avLst/>
          </a:prstGeom>
          <a:noFill/>
        </p:spPr>
        <p:txBody>
          <a:bodyPr wrap="square" rtlCol="0">
            <a:spAutoFit/>
          </a:bodyPr>
          <a:lstStyle/>
          <a:p>
            <a:r>
              <a:rPr lang="en-US" dirty="0"/>
              <a:t>Complex  Instruction Set Computer (CISC)</a:t>
            </a:r>
          </a:p>
          <a:p>
            <a:endParaRPr lang="en-US" dirty="0"/>
          </a:p>
        </p:txBody>
      </p:sp>
      <p:sp>
        <p:nvSpPr>
          <p:cNvPr id="8" name="TextBox 7">
            <a:extLst>
              <a:ext uri="{FF2B5EF4-FFF2-40B4-BE49-F238E27FC236}">
                <a16:creationId xmlns:a16="http://schemas.microsoft.com/office/drawing/2014/main" id="{D094DBD6-26D1-8642-B2BF-4E56E675CEC1}"/>
              </a:ext>
            </a:extLst>
          </p:cNvPr>
          <p:cNvSpPr txBox="1"/>
          <p:nvPr/>
        </p:nvSpPr>
        <p:spPr>
          <a:xfrm>
            <a:off x="8924805" y="2463172"/>
            <a:ext cx="1858809" cy="923330"/>
          </a:xfrm>
          <a:prstGeom prst="rect">
            <a:avLst/>
          </a:prstGeom>
          <a:noFill/>
        </p:spPr>
        <p:txBody>
          <a:bodyPr wrap="square" rtlCol="0">
            <a:spAutoFit/>
          </a:bodyPr>
          <a:lstStyle/>
          <a:p>
            <a:r>
              <a:rPr lang="en-US" dirty="0"/>
              <a:t>Reduced Instruction Set Computer (RISC)</a:t>
            </a:r>
          </a:p>
        </p:txBody>
      </p:sp>
      <p:sp>
        <p:nvSpPr>
          <p:cNvPr id="9" name="TextBox 8">
            <a:extLst>
              <a:ext uri="{FF2B5EF4-FFF2-40B4-BE49-F238E27FC236}">
                <a16:creationId xmlns:a16="http://schemas.microsoft.com/office/drawing/2014/main" id="{976184FF-DA70-054B-A3BC-45D109111C22}"/>
              </a:ext>
            </a:extLst>
          </p:cNvPr>
          <p:cNvSpPr txBox="1"/>
          <p:nvPr/>
        </p:nvSpPr>
        <p:spPr>
          <a:xfrm>
            <a:off x="7417416" y="4081199"/>
            <a:ext cx="3618445" cy="369332"/>
          </a:xfrm>
          <a:prstGeom prst="rect">
            <a:avLst/>
          </a:prstGeom>
          <a:noFill/>
        </p:spPr>
        <p:txBody>
          <a:bodyPr wrap="square" rtlCol="0">
            <a:spAutoFit/>
          </a:bodyPr>
          <a:lstStyle/>
          <a:p>
            <a:r>
              <a:rPr lang="en-US" dirty="0"/>
              <a:t>Fewer Instructions -&gt; More Cores</a:t>
            </a:r>
          </a:p>
        </p:txBody>
      </p:sp>
    </p:spTree>
    <p:extLst>
      <p:ext uri="{BB962C8B-B14F-4D97-AF65-F5344CB8AC3E}">
        <p14:creationId xmlns:p14="http://schemas.microsoft.com/office/powerpoint/2010/main" val="152016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21</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10218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22</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2342542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23</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203136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24</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25</a:t>
            </a:fld>
            <a:endParaRPr lang="en-US"/>
          </a:p>
        </p:txBody>
      </p:sp>
    </p:spTree>
    <p:extLst>
      <p:ext uri="{BB962C8B-B14F-4D97-AF65-F5344CB8AC3E}">
        <p14:creationId xmlns:p14="http://schemas.microsoft.com/office/powerpoint/2010/main" val="2268173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26</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3475311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9BAF-0718-664D-8D37-E59521913110}"/>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1A5F1C97-7975-CE49-BB20-5E93B40A54CA}"/>
              </a:ext>
            </a:extLst>
          </p:cNvPr>
          <p:cNvSpPr>
            <a:spLocks noGrp="1"/>
          </p:cNvSpPr>
          <p:nvPr>
            <p:ph idx="1"/>
          </p:nvPr>
        </p:nvSpPr>
        <p:spPr/>
        <p:txBody>
          <a:bodyPr/>
          <a:lstStyle/>
          <a:p>
            <a:r>
              <a:rPr lang="en-US" dirty="0"/>
              <a:t>How do you currently decide what items to put in your EKG?</a:t>
            </a:r>
          </a:p>
        </p:txBody>
      </p:sp>
      <p:sp>
        <p:nvSpPr>
          <p:cNvPr id="4" name="Slide Number Placeholder 3">
            <a:extLst>
              <a:ext uri="{FF2B5EF4-FFF2-40B4-BE49-F238E27FC236}">
                <a16:creationId xmlns:a16="http://schemas.microsoft.com/office/drawing/2014/main" id="{2E0A7C93-BE12-EA45-BF9F-DA08E50397AC}"/>
              </a:ext>
            </a:extLst>
          </p:cNvPr>
          <p:cNvSpPr>
            <a:spLocks noGrp="1"/>
          </p:cNvSpPr>
          <p:nvPr>
            <p:ph type="sldNum" sz="quarter" idx="12"/>
          </p:nvPr>
        </p:nvSpPr>
        <p:spPr/>
        <p:txBody>
          <a:bodyPr/>
          <a:lstStyle/>
          <a:p>
            <a:fld id="{7269E411-7D29-FF41-8363-58C7F0B695CE}" type="slidenum">
              <a:rPr lang="en-US" smtClean="0"/>
              <a:t>27</a:t>
            </a:fld>
            <a:endParaRPr lang="en-US"/>
          </a:p>
        </p:txBody>
      </p:sp>
    </p:spTree>
    <p:extLst>
      <p:ext uri="{BB962C8B-B14F-4D97-AF65-F5344CB8AC3E}">
        <p14:creationId xmlns:p14="http://schemas.microsoft.com/office/powerpoint/2010/main" val="84079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28</a:t>
            </a:fld>
            <a:endParaRPr lang="en-US"/>
          </a:p>
        </p:txBody>
      </p:sp>
    </p:spTree>
    <p:extLst>
      <p:ext uri="{BB962C8B-B14F-4D97-AF65-F5344CB8AC3E}">
        <p14:creationId xmlns:p14="http://schemas.microsoft.com/office/powerpoint/2010/main" val="2754162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0EB1F98-15E1-3B43-AEEB-F84E4CEB498A}"/>
              </a:ext>
            </a:extLst>
          </p:cNvPr>
          <p:cNvSpPr>
            <a:spLocks noGrp="1"/>
          </p:cNvSpPr>
          <p:nvPr>
            <p:ph type="title"/>
          </p:nvPr>
        </p:nvSpPr>
        <p:spPr/>
        <p:txBody>
          <a:bodyPr/>
          <a:lstStyle/>
          <a:p>
            <a:r>
              <a:rPr lang="en-US" sz="2800" dirty="0"/>
              <a:t>Wonderful Resources for Learning Systems Thinking</a:t>
            </a:r>
          </a:p>
        </p:txBody>
      </p:sp>
      <p:sp>
        <p:nvSpPr>
          <p:cNvPr id="10" name="Content Placeholder 9">
            <a:extLst>
              <a:ext uri="{FF2B5EF4-FFF2-40B4-BE49-F238E27FC236}">
                <a16:creationId xmlns:a16="http://schemas.microsoft.com/office/drawing/2014/main" id="{FD357DFC-3489-A845-A6E2-1F56AB0D1EC8}"/>
              </a:ext>
            </a:extLst>
          </p:cNvPr>
          <p:cNvSpPr>
            <a:spLocks noGrp="1"/>
          </p:cNvSpPr>
          <p:nvPr>
            <p:ph idx="1"/>
          </p:nvPr>
        </p:nvSpPr>
        <p:spPr>
          <a:xfrm>
            <a:off x="510209" y="5002497"/>
            <a:ext cx="10843591" cy="1174466"/>
          </a:xfrm>
        </p:spPr>
        <p:txBody>
          <a:bodyPr/>
          <a:lstStyle/>
          <a:p>
            <a:pPr marL="292100" indent="-292100">
              <a:buFont typeface="+mj-lt"/>
              <a:buAutoNum type="arabicPeriod"/>
            </a:pPr>
            <a:r>
              <a:rPr lang="en-US" sz="2000" dirty="0"/>
              <a:t>Don’t be intimidated!</a:t>
            </a:r>
          </a:p>
          <a:p>
            <a:pPr marL="292100" indent="-292100">
              <a:buFont typeface="+mj-lt"/>
              <a:buAutoNum type="arabicPeriod"/>
            </a:pPr>
            <a:r>
              <a:rPr lang="en-US" sz="2000" dirty="0"/>
              <a:t>Systems Thinking really is about a dozen core concepts</a:t>
            </a:r>
          </a:p>
          <a:p>
            <a:pPr marL="292100" indent="-292100">
              <a:buFont typeface="+mj-lt"/>
              <a:buAutoNum type="arabicPeriod"/>
            </a:pPr>
            <a:r>
              <a:rPr lang="en-US" sz="2000" dirty="0"/>
              <a:t>Most people can learn the basic principals of Systems Thinking in a few days</a:t>
            </a:r>
          </a:p>
        </p:txBody>
      </p:sp>
      <p:sp>
        <p:nvSpPr>
          <p:cNvPr id="6" name="Slide Number Placeholder 5">
            <a:extLst>
              <a:ext uri="{FF2B5EF4-FFF2-40B4-BE49-F238E27FC236}">
                <a16:creationId xmlns:a16="http://schemas.microsoft.com/office/drawing/2014/main" id="{6097DEF8-D643-0548-9FBB-881BA83A96D0}"/>
              </a:ext>
            </a:extLst>
          </p:cNvPr>
          <p:cNvSpPr>
            <a:spLocks noGrp="1"/>
          </p:cNvSpPr>
          <p:nvPr>
            <p:ph type="sldNum" sz="quarter" idx="12"/>
          </p:nvPr>
        </p:nvSpPr>
        <p:spPr/>
        <p:txBody>
          <a:bodyPr/>
          <a:lstStyle/>
          <a:p>
            <a:fld id="{3310D8EA-3107-4873-B9AB-DD7D3E79053A}" type="slidenum">
              <a:rPr lang="en-US" smtClean="0"/>
              <a:t>29</a:t>
            </a:fld>
            <a:endParaRPr lang="en-US"/>
          </a:p>
        </p:txBody>
      </p:sp>
      <p:pic>
        <p:nvPicPr>
          <p:cNvPr id="11" name="Picture 10">
            <a:extLst>
              <a:ext uri="{FF2B5EF4-FFF2-40B4-BE49-F238E27FC236}">
                <a16:creationId xmlns:a16="http://schemas.microsoft.com/office/drawing/2014/main" id="{949E8878-DC91-1842-9150-D1BDDFE7931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3388" y="1399751"/>
            <a:ext cx="1056409" cy="1549977"/>
          </a:xfrm>
          <a:prstGeom prst="rect">
            <a:avLst/>
          </a:prstGeom>
          <a:ln>
            <a:solidFill>
              <a:schemeClr val="tx1">
                <a:lumMod val="50000"/>
              </a:schemeClr>
            </a:solidFill>
          </a:ln>
        </p:spPr>
      </p:pic>
      <p:pic>
        <p:nvPicPr>
          <p:cNvPr id="12" name="Picture 11">
            <a:extLst>
              <a:ext uri="{FF2B5EF4-FFF2-40B4-BE49-F238E27FC236}">
                <a16:creationId xmlns:a16="http://schemas.microsoft.com/office/drawing/2014/main" id="{6623562E-5846-A34A-99C4-7E1FC75FCF6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87252" y="1385303"/>
            <a:ext cx="1112388" cy="1578873"/>
          </a:xfrm>
          <a:prstGeom prst="rect">
            <a:avLst/>
          </a:prstGeom>
        </p:spPr>
      </p:pic>
      <p:pic>
        <p:nvPicPr>
          <p:cNvPr id="13" name="Picture 12">
            <a:extLst>
              <a:ext uri="{FF2B5EF4-FFF2-40B4-BE49-F238E27FC236}">
                <a16:creationId xmlns:a16="http://schemas.microsoft.com/office/drawing/2014/main" id="{5DC5DB0C-B366-9043-855D-C9735DE390D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34551" y="1385303"/>
            <a:ext cx="980845" cy="1549977"/>
          </a:xfrm>
          <a:prstGeom prst="rect">
            <a:avLst/>
          </a:prstGeom>
          <a:ln>
            <a:solidFill>
              <a:schemeClr val="tx1">
                <a:lumMod val="50000"/>
              </a:schemeClr>
            </a:solidFill>
          </a:ln>
        </p:spPr>
      </p:pic>
      <p:pic>
        <p:nvPicPr>
          <p:cNvPr id="14" name="Picture 13">
            <a:extLst>
              <a:ext uri="{FF2B5EF4-FFF2-40B4-BE49-F238E27FC236}">
                <a16:creationId xmlns:a16="http://schemas.microsoft.com/office/drawing/2014/main" id="{E817815A-79CC-6F47-91B7-0BCE9A53E24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9473" y="1399751"/>
            <a:ext cx="1544045" cy="1578873"/>
          </a:xfrm>
          <a:prstGeom prst="rect">
            <a:avLst/>
          </a:prstGeom>
          <a:ln>
            <a:solidFill>
              <a:schemeClr val="tx1">
                <a:lumMod val="50000"/>
              </a:schemeClr>
            </a:solidFill>
          </a:ln>
        </p:spPr>
      </p:pic>
      <p:pic>
        <p:nvPicPr>
          <p:cNvPr id="15" name="Picture 14">
            <a:extLst>
              <a:ext uri="{FF2B5EF4-FFF2-40B4-BE49-F238E27FC236}">
                <a16:creationId xmlns:a16="http://schemas.microsoft.com/office/drawing/2014/main" id="{96A3CB53-21A7-8C41-8375-F3301BD3D8E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50306" y="1360768"/>
            <a:ext cx="1037215" cy="1578873"/>
          </a:xfrm>
          <a:prstGeom prst="rect">
            <a:avLst/>
          </a:prstGeom>
          <a:ln>
            <a:solidFill>
              <a:schemeClr val="tx1">
                <a:lumMod val="50000"/>
              </a:schemeClr>
            </a:solidFill>
          </a:ln>
        </p:spPr>
      </p:pic>
      <p:pic>
        <p:nvPicPr>
          <p:cNvPr id="16" name="Picture 15">
            <a:extLst>
              <a:ext uri="{FF2B5EF4-FFF2-40B4-BE49-F238E27FC236}">
                <a16:creationId xmlns:a16="http://schemas.microsoft.com/office/drawing/2014/main" id="{1D81B885-B9C6-2C4E-8A39-0AE0F78E135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277390" y="1360768"/>
            <a:ext cx="1096327" cy="1574512"/>
          </a:xfrm>
          <a:prstGeom prst="rect">
            <a:avLst/>
          </a:prstGeom>
          <a:ln>
            <a:solidFill>
              <a:schemeClr val="tx1">
                <a:lumMod val="50000"/>
              </a:schemeClr>
            </a:solidFill>
          </a:ln>
        </p:spPr>
      </p:pic>
      <p:pic>
        <p:nvPicPr>
          <p:cNvPr id="17" name="Picture 16">
            <a:extLst>
              <a:ext uri="{FF2B5EF4-FFF2-40B4-BE49-F238E27FC236}">
                <a16:creationId xmlns:a16="http://schemas.microsoft.com/office/drawing/2014/main" id="{9A3B4489-8EE9-6743-BD90-991CE35CCF0C}"/>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432953" y="1360768"/>
            <a:ext cx="984070" cy="1574511"/>
          </a:xfrm>
          <a:prstGeom prst="rect">
            <a:avLst/>
          </a:prstGeom>
          <a:ln>
            <a:solidFill>
              <a:schemeClr val="tx1">
                <a:lumMod val="50000"/>
              </a:schemeClr>
            </a:solidFill>
          </a:ln>
        </p:spPr>
      </p:pic>
      <p:pic>
        <p:nvPicPr>
          <p:cNvPr id="18" name="Picture 17">
            <a:extLst>
              <a:ext uri="{FF2B5EF4-FFF2-40B4-BE49-F238E27FC236}">
                <a16:creationId xmlns:a16="http://schemas.microsoft.com/office/drawing/2014/main" id="{F564D3D3-2B32-AA4A-B993-728697D28779}"/>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480064" y="1360767"/>
            <a:ext cx="1041956" cy="1574511"/>
          </a:xfrm>
          <a:prstGeom prst="rect">
            <a:avLst/>
          </a:prstGeom>
          <a:ln>
            <a:solidFill>
              <a:schemeClr val="tx1">
                <a:lumMod val="50000"/>
              </a:schemeClr>
            </a:solidFill>
          </a:ln>
        </p:spPr>
      </p:pic>
      <p:pic>
        <p:nvPicPr>
          <p:cNvPr id="19" name="Picture 18">
            <a:extLst>
              <a:ext uri="{FF2B5EF4-FFF2-40B4-BE49-F238E27FC236}">
                <a16:creationId xmlns:a16="http://schemas.microsoft.com/office/drawing/2014/main" id="{C730FB65-CC3A-7D45-A3D9-69D188712F09}"/>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29473" y="3095941"/>
            <a:ext cx="1068328" cy="1497754"/>
          </a:xfrm>
          <a:prstGeom prst="rect">
            <a:avLst/>
          </a:prstGeom>
          <a:ln>
            <a:solidFill>
              <a:schemeClr val="tx1">
                <a:lumMod val="50000"/>
              </a:schemeClr>
            </a:solidFill>
          </a:ln>
        </p:spPr>
      </p:pic>
      <p:pic>
        <p:nvPicPr>
          <p:cNvPr id="20" name="Picture 19">
            <a:extLst>
              <a:ext uri="{FF2B5EF4-FFF2-40B4-BE49-F238E27FC236}">
                <a16:creationId xmlns:a16="http://schemas.microsoft.com/office/drawing/2014/main" id="{1C605159-4FEB-FF42-88D2-2A37D9BD2F08}"/>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83859" y="3095941"/>
            <a:ext cx="991161" cy="1497754"/>
          </a:xfrm>
          <a:prstGeom prst="rect">
            <a:avLst/>
          </a:prstGeom>
          <a:ln>
            <a:solidFill>
              <a:schemeClr val="tx1">
                <a:lumMod val="50000"/>
              </a:schemeClr>
            </a:solidFill>
          </a:ln>
        </p:spPr>
      </p:pic>
      <p:pic>
        <p:nvPicPr>
          <p:cNvPr id="21" name="Picture 20">
            <a:extLst>
              <a:ext uri="{FF2B5EF4-FFF2-40B4-BE49-F238E27FC236}">
                <a16:creationId xmlns:a16="http://schemas.microsoft.com/office/drawing/2014/main" id="{C836060B-6A1F-ED4D-90B1-A8769388BE16}"/>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261077" y="3095941"/>
            <a:ext cx="987408" cy="1497754"/>
          </a:xfrm>
          <a:prstGeom prst="rect">
            <a:avLst/>
          </a:prstGeom>
          <a:ln>
            <a:solidFill>
              <a:schemeClr val="tx1">
                <a:lumMod val="50000"/>
              </a:schemeClr>
            </a:solidFill>
          </a:ln>
        </p:spPr>
      </p:pic>
      <p:pic>
        <p:nvPicPr>
          <p:cNvPr id="22" name="Picture 21">
            <a:extLst>
              <a:ext uri="{FF2B5EF4-FFF2-40B4-BE49-F238E27FC236}">
                <a16:creationId xmlns:a16="http://schemas.microsoft.com/office/drawing/2014/main" id="{395473D9-996B-0845-AB98-9197A4870CE5}"/>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334541" y="3095941"/>
            <a:ext cx="1167368" cy="1497754"/>
          </a:xfrm>
          <a:prstGeom prst="rect">
            <a:avLst/>
          </a:prstGeom>
          <a:ln>
            <a:solidFill>
              <a:schemeClr val="tx1">
                <a:lumMod val="50000"/>
              </a:schemeClr>
            </a:solidFill>
          </a:ln>
        </p:spPr>
      </p:pic>
      <p:pic>
        <p:nvPicPr>
          <p:cNvPr id="23" name="Picture 22">
            <a:extLst>
              <a:ext uri="{FF2B5EF4-FFF2-40B4-BE49-F238E27FC236}">
                <a16:creationId xmlns:a16="http://schemas.microsoft.com/office/drawing/2014/main" id="{0A48BED3-1CDA-E54E-8ADF-7A3DA6ABB7A2}"/>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588067" y="3095941"/>
            <a:ext cx="1218323" cy="1497754"/>
          </a:xfrm>
          <a:prstGeom prst="rect">
            <a:avLst/>
          </a:prstGeom>
          <a:ln>
            <a:solidFill>
              <a:schemeClr val="tx1">
                <a:lumMod val="50000"/>
              </a:schemeClr>
            </a:solidFill>
          </a:ln>
        </p:spPr>
      </p:pic>
      <p:pic>
        <p:nvPicPr>
          <p:cNvPr id="24" name="Picture 23">
            <a:extLst>
              <a:ext uri="{FF2B5EF4-FFF2-40B4-BE49-F238E27FC236}">
                <a16:creationId xmlns:a16="http://schemas.microsoft.com/office/drawing/2014/main" id="{49B17AC6-A9A8-6A43-B348-881343C9DE65}"/>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892547" y="3095941"/>
            <a:ext cx="1497754" cy="1497754"/>
          </a:xfrm>
          <a:prstGeom prst="rect">
            <a:avLst/>
          </a:prstGeom>
          <a:ln>
            <a:solidFill>
              <a:schemeClr val="tx1">
                <a:lumMod val="50000"/>
              </a:schemeClr>
            </a:solidFill>
          </a:ln>
        </p:spPr>
      </p:pic>
      <p:pic>
        <p:nvPicPr>
          <p:cNvPr id="25" name="Picture 24">
            <a:extLst>
              <a:ext uri="{FF2B5EF4-FFF2-40B4-BE49-F238E27FC236}">
                <a16:creationId xmlns:a16="http://schemas.microsoft.com/office/drawing/2014/main" id="{7276FBDF-6664-B245-A8C9-895F43363D9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8476459" y="3081808"/>
            <a:ext cx="870018" cy="1497753"/>
          </a:xfrm>
          <a:prstGeom prst="rect">
            <a:avLst/>
          </a:prstGeom>
          <a:ln>
            <a:solidFill>
              <a:schemeClr val="tx1">
                <a:lumMod val="50000"/>
              </a:schemeClr>
            </a:solidFill>
          </a:ln>
        </p:spPr>
      </p:pic>
      <p:pic>
        <p:nvPicPr>
          <p:cNvPr id="26" name="Picture 25">
            <a:extLst>
              <a:ext uri="{FF2B5EF4-FFF2-40B4-BE49-F238E27FC236}">
                <a16:creationId xmlns:a16="http://schemas.microsoft.com/office/drawing/2014/main" id="{6FCF9FDD-5179-0344-8BE6-DB25672508F7}"/>
              </a:ext>
            </a:extLst>
          </p:cNvPr>
          <p:cNvPicPr>
            <a:picLocks noChangeAspect="1"/>
          </p:cNvPicPr>
          <p:nvPr/>
        </p:nvPicPr>
        <p:blipFill>
          <a:blip r:embed="rId17"/>
          <a:stretch>
            <a:fillRect/>
          </a:stretch>
        </p:blipFill>
        <p:spPr>
          <a:xfrm>
            <a:off x="9469211" y="3067045"/>
            <a:ext cx="1041955" cy="1533989"/>
          </a:xfrm>
          <a:prstGeom prst="rect">
            <a:avLst/>
          </a:prstGeom>
          <a:ln>
            <a:solidFill>
              <a:schemeClr val="tx1">
                <a:lumMod val="50000"/>
              </a:schemeClr>
            </a:solidFill>
          </a:ln>
        </p:spPr>
      </p:pic>
    </p:spTree>
    <p:extLst>
      <p:ext uri="{BB962C8B-B14F-4D97-AF65-F5344CB8AC3E}">
        <p14:creationId xmlns:p14="http://schemas.microsoft.com/office/powerpoint/2010/main" val="376990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3</a:t>
            </a:fld>
            <a:endParaRPr lang="en-US"/>
          </a:p>
        </p:txBody>
      </p:sp>
    </p:spTree>
    <p:extLst>
      <p:ext uri="{BB962C8B-B14F-4D97-AF65-F5344CB8AC3E}">
        <p14:creationId xmlns:p14="http://schemas.microsoft.com/office/powerpoint/2010/main" val="4215617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30</a:t>
            </a:fld>
            <a:endParaRPr lang="en-US"/>
          </a:p>
        </p:txBody>
      </p:sp>
      <p:grpSp>
        <p:nvGrpSpPr>
          <p:cNvPr id="11" name="Group 10">
            <a:extLst>
              <a:ext uri="{FF2B5EF4-FFF2-40B4-BE49-F238E27FC236}">
                <a16:creationId xmlns:a16="http://schemas.microsoft.com/office/drawing/2014/main" id="{2D27D20D-D298-40A5-21D9-02B3F1184B21}"/>
              </a:ext>
            </a:extLst>
          </p:cNvPr>
          <p:cNvGrpSpPr/>
          <p:nvPr/>
        </p:nvGrpSpPr>
        <p:grpSpPr>
          <a:xfrm>
            <a:off x="857327" y="670560"/>
            <a:ext cx="9448163" cy="5259016"/>
            <a:chOff x="857327" y="670560"/>
            <a:chExt cx="9448163" cy="5259016"/>
          </a:xfrm>
        </p:grpSpPr>
        <p:grpSp>
          <p:nvGrpSpPr>
            <p:cNvPr id="12" name="Group 11">
              <a:extLst>
                <a:ext uri="{FF2B5EF4-FFF2-40B4-BE49-F238E27FC236}">
                  <a16:creationId xmlns:a16="http://schemas.microsoft.com/office/drawing/2014/main" id="{4B8F5598-0A1B-3E3B-D74A-37C87AE4E5A7}"/>
                </a:ext>
              </a:extLst>
            </p:cNvPr>
            <p:cNvGrpSpPr/>
            <p:nvPr/>
          </p:nvGrpSpPr>
          <p:grpSpPr>
            <a:xfrm>
              <a:off x="1021080" y="670560"/>
              <a:ext cx="9284410" cy="5259016"/>
              <a:chOff x="1021080" y="1371724"/>
              <a:chExt cx="9284410" cy="5001150"/>
            </a:xfrm>
            <a:effectLst>
              <a:outerShdw blurRad="63500" dist="114300" dir="5400000" algn="t" rotWithShape="0">
                <a:prstClr val="black">
                  <a:alpha val="40000"/>
                </a:prstClr>
              </a:outerShdw>
            </a:effectLst>
            <a:scene3d>
              <a:camera prst="perspectiveRelaxedModerately"/>
              <a:lightRig rig="threePt" dir="t"/>
            </a:scene3d>
          </p:grpSpPr>
          <p:sp>
            <p:nvSpPr>
              <p:cNvPr id="26" name="Freeform 25">
                <a:extLst>
                  <a:ext uri="{FF2B5EF4-FFF2-40B4-BE49-F238E27FC236}">
                    <a16:creationId xmlns:a16="http://schemas.microsoft.com/office/drawing/2014/main" id="{37DE5DDB-420E-3510-FA57-958F389C9854}"/>
                  </a:ext>
                </a:extLst>
              </p:cNvPr>
              <p:cNvSpPr/>
              <p:nvPr/>
            </p:nvSpPr>
            <p:spPr>
              <a:xfrm>
                <a:off x="3778421" y="1371724"/>
                <a:ext cx="3418311" cy="1386257"/>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 name="connsiteX0" fmla="*/ 0 w 3919839"/>
                  <a:gd name="connsiteY0" fmla="*/ 10387 h 2020656"/>
                  <a:gd name="connsiteX1" fmla="*/ 3780943 w 3919839"/>
                  <a:gd name="connsiteY1" fmla="*/ 0 h 2020656"/>
                  <a:gd name="connsiteX2" fmla="*/ 3919839 w 3919839"/>
                  <a:gd name="connsiteY2" fmla="*/ 1858611 h 2020656"/>
                  <a:gd name="connsiteX3" fmla="*/ 482158 w 3919839"/>
                  <a:gd name="connsiteY3" fmla="*/ 2020656 h 2020656"/>
                  <a:gd name="connsiteX4" fmla="*/ 0 w 3919839"/>
                  <a:gd name="connsiteY4" fmla="*/ 10387 h 2020656"/>
                  <a:gd name="connsiteX0" fmla="*/ 0 w 3919839"/>
                  <a:gd name="connsiteY0" fmla="*/ 10387 h 2020656"/>
                  <a:gd name="connsiteX1" fmla="*/ 3780943 w 3919839"/>
                  <a:gd name="connsiteY1" fmla="*/ 0 h 2020656"/>
                  <a:gd name="connsiteX2" fmla="*/ 3919839 w 3919839"/>
                  <a:gd name="connsiteY2" fmla="*/ 1858611 h 2020656"/>
                  <a:gd name="connsiteX3" fmla="*/ 482158 w 3919839"/>
                  <a:gd name="connsiteY3" fmla="*/ 2020656 h 2020656"/>
                  <a:gd name="connsiteX4" fmla="*/ 0 w 3919839"/>
                  <a:gd name="connsiteY4" fmla="*/ 10387 h 2020656"/>
                  <a:gd name="connsiteX0" fmla="*/ 0 w 3919839"/>
                  <a:gd name="connsiteY0" fmla="*/ 10387 h 2020656"/>
                  <a:gd name="connsiteX1" fmla="*/ 3780943 w 3919839"/>
                  <a:gd name="connsiteY1" fmla="*/ 0 h 2020656"/>
                  <a:gd name="connsiteX2" fmla="*/ 3919839 w 3919839"/>
                  <a:gd name="connsiteY2" fmla="*/ 1858611 h 2020656"/>
                  <a:gd name="connsiteX3" fmla="*/ 482158 w 3919839"/>
                  <a:gd name="connsiteY3" fmla="*/ 2020656 h 2020656"/>
                  <a:gd name="connsiteX4" fmla="*/ 0 w 3919839"/>
                  <a:gd name="connsiteY4" fmla="*/ 10387 h 2020656"/>
                  <a:gd name="connsiteX0" fmla="*/ 0 w 3919839"/>
                  <a:gd name="connsiteY0" fmla="*/ 32704 h 2042973"/>
                  <a:gd name="connsiteX1" fmla="*/ 3780943 w 3919839"/>
                  <a:gd name="connsiteY1" fmla="*/ 0 h 2042973"/>
                  <a:gd name="connsiteX2" fmla="*/ 3919839 w 3919839"/>
                  <a:gd name="connsiteY2" fmla="*/ 1880928 h 2042973"/>
                  <a:gd name="connsiteX3" fmla="*/ 482158 w 3919839"/>
                  <a:gd name="connsiteY3" fmla="*/ 2042973 h 2042973"/>
                  <a:gd name="connsiteX4" fmla="*/ 0 w 3919839"/>
                  <a:gd name="connsiteY4" fmla="*/ 32704 h 2042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042973">
                    <a:moveTo>
                      <a:pt x="0" y="32704"/>
                    </a:moveTo>
                    <a:lnTo>
                      <a:pt x="3780943" y="0"/>
                    </a:lnTo>
                    <a:lnTo>
                      <a:pt x="3919839" y="1880928"/>
                    </a:lnTo>
                    <a:lnTo>
                      <a:pt x="482158" y="2042973"/>
                    </a:lnTo>
                    <a:lnTo>
                      <a:pt x="0" y="32704"/>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996E14C1-7251-6281-379A-A4E53F3798C4}"/>
                  </a:ext>
                </a:extLst>
              </p:cNvPr>
              <p:cNvSpPr/>
              <p:nvPr/>
            </p:nvSpPr>
            <p:spPr>
              <a:xfrm>
                <a:off x="7097162" y="1371724"/>
                <a:ext cx="3136497" cy="212703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87223 h 3374916"/>
                  <a:gd name="connsiteX1" fmla="*/ 355364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87223 h 3374916"/>
                  <a:gd name="connsiteX1" fmla="*/ 3536168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52732"/>
                  <a:gd name="connsiteY0" fmla="*/ 276915 h 3374916"/>
                  <a:gd name="connsiteX1" fmla="*/ 3527430 w 3552732"/>
                  <a:gd name="connsiteY1" fmla="*/ 0 h 3374916"/>
                  <a:gd name="connsiteX2" fmla="*/ 3552732 w 3552732"/>
                  <a:gd name="connsiteY2" fmla="*/ 2037145 h 3374916"/>
                  <a:gd name="connsiteX3" fmla="*/ 818516 w 3552732"/>
                  <a:gd name="connsiteY3" fmla="*/ 3374916 h 3374916"/>
                  <a:gd name="connsiteX4" fmla="*/ 115051 w 3552732"/>
                  <a:gd name="connsiteY4" fmla="*/ 2199190 h 3374916"/>
                  <a:gd name="connsiteX5" fmla="*/ 0 w 3552732"/>
                  <a:gd name="connsiteY5" fmla="*/ 276915 h 3374916"/>
                  <a:gd name="connsiteX0" fmla="*/ 0 w 3552732"/>
                  <a:gd name="connsiteY0" fmla="*/ 53747 h 3151748"/>
                  <a:gd name="connsiteX1" fmla="*/ 3527430 w 3552732"/>
                  <a:gd name="connsiteY1" fmla="*/ 0 h 3151748"/>
                  <a:gd name="connsiteX2" fmla="*/ 3552732 w 3552732"/>
                  <a:gd name="connsiteY2" fmla="*/ 1813977 h 3151748"/>
                  <a:gd name="connsiteX3" fmla="*/ 818516 w 3552732"/>
                  <a:gd name="connsiteY3" fmla="*/ 3151748 h 3151748"/>
                  <a:gd name="connsiteX4" fmla="*/ 115051 w 3552732"/>
                  <a:gd name="connsiteY4" fmla="*/ 1976022 h 3151748"/>
                  <a:gd name="connsiteX5" fmla="*/ 0 w 3552732"/>
                  <a:gd name="connsiteY5" fmla="*/ 53747 h 3151748"/>
                  <a:gd name="connsiteX0" fmla="*/ 0 w 3565839"/>
                  <a:gd name="connsiteY0" fmla="*/ 37010 h 3151748"/>
                  <a:gd name="connsiteX1" fmla="*/ 3540537 w 3565839"/>
                  <a:gd name="connsiteY1" fmla="*/ 0 h 3151748"/>
                  <a:gd name="connsiteX2" fmla="*/ 3565839 w 3565839"/>
                  <a:gd name="connsiteY2" fmla="*/ 1813977 h 3151748"/>
                  <a:gd name="connsiteX3" fmla="*/ 831623 w 3565839"/>
                  <a:gd name="connsiteY3" fmla="*/ 3151748 h 3151748"/>
                  <a:gd name="connsiteX4" fmla="*/ 128158 w 3565839"/>
                  <a:gd name="connsiteY4" fmla="*/ 1976022 h 3151748"/>
                  <a:gd name="connsiteX5" fmla="*/ 0 w 3565839"/>
                  <a:gd name="connsiteY5" fmla="*/ 37010 h 3151748"/>
                  <a:gd name="connsiteX0" fmla="*/ 0 w 3565839"/>
                  <a:gd name="connsiteY0" fmla="*/ 9114 h 3123852"/>
                  <a:gd name="connsiteX1" fmla="*/ 3536168 w 3565839"/>
                  <a:gd name="connsiteY1" fmla="*/ 0 h 3123852"/>
                  <a:gd name="connsiteX2" fmla="*/ 3565839 w 3565839"/>
                  <a:gd name="connsiteY2" fmla="*/ 1786081 h 3123852"/>
                  <a:gd name="connsiteX3" fmla="*/ 831623 w 3565839"/>
                  <a:gd name="connsiteY3" fmla="*/ 3123852 h 3123852"/>
                  <a:gd name="connsiteX4" fmla="*/ 128158 w 3565839"/>
                  <a:gd name="connsiteY4" fmla="*/ 1948126 h 3123852"/>
                  <a:gd name="connsiteX5" fmla="*/ 0 w 3565839"/>
                  <a:gd name="connsiteY5" fmla="*/ 9114 h 3123852"/>
                  <a:gd name="connsiteX0" fmla="*/ 0 w 3565839"/>
                  <a:gd name="connsiteY0" fmla="*/ 0 h 3114738"/>
                  <a:gd name="connsiteX1" fmla="*/ 3536168 w 3565839"/>
                  <a:gd name="connsiteY1" fmla="*/ 13203 h 3114738"/>
                  <a:gd name="connsiteX2" fmla="*/ 3565839 w 3565839"/>
                  <a:gd name="connsiteY2" fmla="*/ 1776967 h 3114738"/>
                  <a:gd name="connsiteX3" fmla="*/ 831623 w 3565839"/>
                  <a:gd name="connsiteY3" fmla="*/ 3114738 h 3114738"/>
                  <a:gd name="connsiteX4" fmla="*/ 128158 w 3565839"/>
                  <a:gd name="connsiteY4" fmla="*/ 1939012 h 3114738"/>
                  <a:gd name="connsiteX5" fmla="*/ 0 w 3565839"/>
                  <a:gd name="connsiteY5" fmla="*/ 0 h 3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839" h="3114738">
                    <a:moveTo>
                      <a:pt x="0" y="0"/>
                    </a:moveTo>
                    <a:lnTo>
                      <a:pt x="3536168" y="13203"/>
                    </a:lnTo>
                    <a:cubicBezTo>
                      <a:pt x="3538777" y="692251"/>
                      <a:pt x="3563230" y="1097919"/>
                      <a:pt x="3565839" y="1776967"/>
                    </a:cubicBezTo>
                    <a:lnTo>
                      <a:pt x="831623" y="3114738"/>
                    </a:lnTo>
                    <a:lnTo>
                      <a:pt x="128158" y="1939012"/>
                    </a:lnTo>
                    <a:lnTo>
                      <a:pt x="0" y="0"/>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121116CE-5DFA-7D70-E151-3406AB493C9E}"/>
                  </a:ext>
                </a:extLst>
              </p:cNvPr>
              <p:cNvSpPr/>
              <p:nvPr/>
            </p:nvSpPr>
            <p:spPr>
              <a:xfrm>
                <a:off x="7352517" y="2587653"/>
                <a:ext cx="2952973" cy="376317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 name="connsiteX0" fmla="*/ 539855 w 3298784"/>
                  <a:gd name="connsiteY0" fmla="*/ 1358432 h 5069861"/>
                  <a:gd name="connsiteX1" fmla="*/ 3298784 w 3298784"/>
                  <a:gd name="connsiteY1" fmla="*/ 0 h 5069861"/>
                  <a:gd name="connsiteX2" fmla="*/ 2372620 w 3298784"/>
                  <a:gd name="connsiteY2" fmla="*/ 2783608 h 5069861"/>
                  <a:gd name="connsiteX3" fmla="*/ 557462 w 3298784"/>
                  <a:gd name="connsiteY3" fmla="*/ 5069861 h 5069861"/>
                  <a:gd name="connsiteX4" fmla="*/ 0 w 3298784"/>
                  <a:gd name="connsiteY4" fmla="*/ 3080561 h 5069861"/>
                  <a:gd name="connsiteX5" fmla="*/ 539855 w 3298784"/>
                  <a:gd name="connsiteY5" fmla="*/ 1358432 h 5069861"/>
                  <a:gd name="connsiteX0" fmla="*/ 539855 w 3421179"/>
                  <a:gd name="connsiteY0" fmla="*/ 1358432 h 5069861"/>
                  <a:gd name="connsiteX1" fmla="*/ 3298784 w 3421179"/>
                  <a:gd name="connsiteY1" fmla="*/ 0 h 5069861"/>
                  <a:gd name="connsiteX2" fmla="*/ 3421179 w 3421179"/>
                  <a:gd name="connsiteY2" fmla="*/ 4859067 h 5069861"/>
                  <a:gd name="connsiteX3" fmla="*/ 557462 w 3421179"/>
                  <a:gd name="connsiteY3" fmla="*/ 5069861 h 5069861"/>
                  <a:gd name="connsiteX4" fmla="*/ 0 w 3421179"/>
                  <a:gd name="connsiteY4" fmla="*/ 3080561 h 5069861"/>
                  <a:gd name="connsiteX5" fmla="*/ 539855 w 3421179"/>
                  <a:gd name="connsiteY5" fmla="*/ 1358432 h 5069861"/>
                  <a:gd name="connsiteX0" fmla="*/ 539855 w 3421179"/>
                  <a:gd name="connsiteY0" fmla="*/ 1358432 h 5510617"/>
                  <a:gd name="connsiteX1" fmla="*/ 3298784 w 3421179"/>
                  <a:gd name="connsiteY1" fmla="*/ 0 h 5510617"/>
                  <a:gd name="connsiteX2" fmla="*/ 3421179 w 3421179"/>
                  <a:gd name="connsiteY2" fmla="*/ 4859067 h 5510617"/>
                  <a:gd name="connsiteX3" fmla="*/ 679794 w 3421179"/>
                  <a:gd name="connsiteY3" fmla="*/ 5510617 h 5510617"/>
                  <a:gd name="connsiteX4" fmla="*/ 0 w 3421179"/>
                  <a:gd name="connsiteY4" fmla="*/ 3080561 h 5510617"/>
                  <a:gd name="connsiteX5" fmla="*/ 539855 w 3421179"/>
                  <a:gd name="connsiteY5" fmla="*/ 1358432 h 5510617"/>
                  <a:gd name="connsiteX0" fmla="*/ 539855 w 3386227"/>
                  <a:gd name="connsiteY0" fmla="*/ 1358432 h 5510617"/>
                  <a:gd name="connsiteX1" fmla="*/ 3298784 w 3386227"/>
                  <a:gd name="connsiteY1" fmla="*/ 0 h 5510617"/>
                  <a:gd name="connsiteX2" fmla="*/ 3386227 w 3386227"/>
                  <a:gd name="connsiteY2" fmla="*/ 5456041 h 5510617"/>
                  <a:gd name="connsiteX3" fmla="*/ 679794 w 3386227"/>
                  <a:gd name="connsiteY3" fmla="*/ 5510617 h 5510617"/>
                  <a:gd name="connsiteX4" fmla="*/ 0 w 3386227"/>
                  <a:gd name="connsiteY4" fmla="*/ 3080561 h 5510617"/>
                  <a:gd name="connsiteX5" fmla="*/ 539855 w 3386227"/>
                  <a:gd name="connsiteY5" fmla="*/ 1358432 h 551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227" h="5510617">
                    <a:moveTo>
                      <a:pt x="539855" y="1358432"/>
                    </a:moveTo>
                    <a:lnTo>
                      <a:pt x="3298784" y="0"/>
                    </a:lnTo>
                    <a:lnTo>
                      <a:pt x="3386227" y="5456041"/>
                    </a:lnTo>
                    <a:lnTo>
                      <a:pt x="679794" y="5510617"/>
                    </a:lnTo>
                    <a:lnTo>
                      <a:pt x="0" y="3080561"/>
                    </a:lnTo>
                    <a:lnTo>
                      <a:pt x="539855" y="1358432"/>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6F44EDF1-E774-2438-2430-03E08B7C0733}"/>
                  </a:ext>
                </a:extLst>
              </p:cNvPr>
              <p:cNvSpPr/>
              <p:nvPr/>
            </p:nvSpPr>
            <p:spPr>
              <a:xfrm>
                <a:off x="3921715" y="4364910"/>
                <a:ext cx="4026598" cy="199446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892572 w 4465013"/>
                  <a:gd name="connsiteY1" fmla="*/ 467639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09439"/>
                  <a:gd name="connsiteX1" fmla="*/ 3892572 w 4465013"/>
                  <a:gd name="connsiteY1" fmla="*/ 467639 h 2909439"/>
                  <a:gd name="connsiteX2" fmla="*/ 4465013 w 4465013"/>
                  <a:gd name="connsiteY2" fmla="*/ 2458406 h 2909439"/>
                  <a:gd name="connsiteX3" fmla="*/ 340956 w 4465013"/>
                  <a:gd name="connsiteY3" fmla="*/ 2909439 h 2909439"/>
                  <a:gd name="connsiteX4" fmla="*/ 0 w 4465013"/>
                  <a:gd name="connsiteY4" fmla="*/ 671265 h 2909439"/>
                  <a:gd name="connsiteX5" fmla="*/ 2278605 w 4465013"/>
                  <a:gd name="connsiteY5" fmla="*/ 0 h 2909439"/>
                  <a:gd name="connsiteX0" fmla="*/ 2278605 w 4586528"/>
                  <a:gd name="connsiteY0" fmla="*/ 0 h 2909439"/>
                  <a:gd name="connsiteX1" fmla="*/ 3892572 w 4586528"/>
                  <a:gd name="connsiteY1" fmla="*/ 467639 h 2909439"/>
                  <a:gd name="connsiteX2" fmla="*/ 4586528 w 4586528"/>
                  <a:gd name="connsiteY2" fmla="*/ 2904741 h 2909439"/>
                  <a:gd name="connsiteX3" fmla="*/ 340956 w 4586528"/>
                  <a:gd name="connsiteY3" fmla="*/ 2909439 h 2909439"/>
                  <a:gd name="connsiteX4" fmla="*/ 0 w 4586528"/>
                  <a:gd name="connsiteY4" fmla="*/ 671265 h 2909439"/>
                  <a:gd name="connsiteX5" fmla="*/ 2278605 w 4586528"/>
                  <a:gd name="connsiteY5" fmla="*/ 0 h 2909439"/>
                  <a:gd name="connsiteX0" fmla="*/ 2278605 w 4586528"/>
                  <a:gd name="connsiteY0" fmla="*/ 0 h 2920597"/>
                  <a:gd name="connsiteX1" fmla="*/ 3892572 w 4586528"/>
                  <a:gd name="connsiteY1" fmla="*/ 467639 h 2920597"/>
                  <a:gd name="connsiteX2" fmla="*/ 4586528 w 4586528"/>
                  <a:gd name="connsiteY2" fmla="*/ 2904741 h 2920597"/>
                  <a:gd name="connsiteX3" fmla="*/ 345296 w 4586528"/>
                  <a:gd name="connsiteY3" fmla="*/ 2920597 h 2920597"/>
                  <a:gd name="connsiteX4" fmla="*/ 0 w 4586528"/>
                  <a:gd name="connsiteY4" fmla="*/ 671265 h 2920597"/>
                  <a:gd name="connsiteX5" fmla="*/ 2278605 w 4586528"/>
                  <a:gd name="connsiteY5" fmla="*/ 0 h 292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6528" h="2920597">
                    <a:moveTo>
                      <a:pt x="2278605" y="0"/>
                    </a:moveTo>
                    <a:lnTo>
                      <a:pt x="3892572" y="467639"/>
                    </a:lnTo>
                    <a:lnTo>
                      <a:pt x="4586528" y="2904741"/>
                    </a:lnTo>
                    <a:lnTo>
                      <a:pt x="345296" y="2920597"/>
                    </a:lnTo>
                    <a:lnTo>
                      <a:pt x="0" y="671265"/>
                    </a:lnTo>
                    <a:lnTo>
                      <a:pt x="2278605" y="0"/>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84145440-673F-DACF-2E8D-42FCA1F85742}"/>
                  </a:ext>
                </a:extLst>
              </p:cNvPr>
              <p:cNvSpPr/>
              <p:nvPr/>
            </p:nvSpPr>
            <p:spPr>
              <a:xfrm>
                <a:off x="1021080" y="4098981"/>
                <a:ext cx="3191931" cy="2273893"/>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50833 w 3530767"/>
                  <a:gd name="connsiteY0" fmla="*/ 0 h 3271982"/>
                  <a:gd name="connsiteX1" fmla="*/ 3190812 w 3530767"/>
                  <a:gd name="connsiteY1" fmla="*/ 1053299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64380 w 3544314"/>
                  <a:gd name="connsiteY0" fmla="*/ 0 h 3271982"/>
                  <a:gd name="connsiteX1" fmla="*/ 3204359 w 3544314"/>
                  <a:gd name="connsiteY1" fmla="*/ 1053299 h 3271982"/>
                  <a:gd name="connsiteX2" fmla="*/ 3544314 w 3544314"/>
                  <a:gd name="connsiteY2" fmla="*/ 3271982 h 3271982"/>
                  <a:gd name="connsiteX3" fmla="*/ 13547 w 3544314"/>
                  <a:gd name="connsiteY3" fmla="*/ 3084303 h 3271982"/>
                  <a:gd name="connsiteX4" fmla="*/ 0 w 3544314"/>
                  <a:gd name="connsiteY4" fmla="*/ 381429 h 3271982"/>
                  <a:gd name="connsiteX5" fmla="*/ 1964380 w 3544314"/>
                  <a:gd name="connsiteY5" fmla="*/ 0 h 3271982"/>
                  <a:gd name="connsiteX0" fmla="*/ 1964380 w 3544314"/>
                  <a:gd name="connsiteY0" fmla="*/ 0 h 3271982"/>
                  <a:gd name="connsiteX1" fmla="*/ 3204359 w 3544314"/>
                  <a:gd name="connsiteY1" fmla="*/ 1053299 h 3271982"/>
                  <a:gd name="connsiteX2" fmla="*/ 3544314 w 3544314"/>
                  <a:gd name="connsiteY2" fmla="*/ 3271982 h 3271982"/>
                  <a:gd name="connsiteX3" fmla="*/ 13547 w 3544314"/>
                  <a:gd name="connsiteY3" fmla="*/ 3084303 h 3271982"/>
                  <a:gd name="connsiteX4" fmla="*/ 0 w 3544314"/>
                  <a:gd name="connsiteY4" fmla="*/ 359113 h 3271982"/>
                  <a:gd name="connsiteX5" fmla="*/ 1964380 w 3544314"/>
                  <a:gd name="connsiteY5" fmla="*/ 0 h 3271982"/>
                  <a:gd name="connsiteX0" fmla="*/ 2042497 w 3622431"/>
                  <a:gd name="connsiteY0" fmla="*/ 0 h 3271982"/>
                  <a:gd name="connsiteX1" fmla="*/ 3282476 w 3622431"/>
                  <a:gd name="connsiteY1" fmla="*/ 1053299 h 3271982"/>
                  <a:gd name="connsiteX2" fmla="*/ 3622431 w 3622431"/>
                  <a:gd name="connsiteY2" fmla="*/ 3271982 h 3271982"/>
                  <a:gd name="connsiteX3" fmla="*/ 91664 w 3622431"/>
                  <a:gd name="connsiteY3" fmla="*/ 3084303 h 3271982"/>
                  <a:gd name="connsiteX4" fmla="*/ 0 w 3622431"/>
                  <a:gd name="connsiteY4" fmla="*/ 359113 h 3271982"/>
                  <a:gd name="connsiteX5" fmla="*/ 2042497 w 3622431"/>
                  <a:gd name="connsiteY5" fmla="*/ 0 h 3271982"/>
                  <a:gd name="connsiteX0" fmla="*/ 2042497 w 3622431"/>
                  <a:gd name="connsiteY0" fmla="*/ 0 h 3296312"/>
                  <a:gd name="connsiteX1" fmla="*/ 3282476 w 3622431"/>
                  <a:gd name="connsiteY1" fmla="*/ 1053299 h 3296312"/>
                  <a:gd name="connsiteX2" fmla="*/ 3622431 w 3622431"/>
                  <a:gd name="connsiteY2" fmla="*/ 3271982 h 3296312"/>
                  <a:gd name="connsiteX3" fmla="*/ 4868 w 3622431"/>
                  <a:gd name="connsiteY3" fmla="*/ 3296312 h 3296312"/>
                  <a:gd name="connsiteX4" fmla="*/ 0 w 3622431"/>
                  <a:gd name="connsiteY4" fmla="*/ 359113 h 3296312"/>
                  <a:gd name="connsiteX5" fmla="*/ 2042497 w 3622431"/>
                  <a:gd name="connsiteY5" fmla="*/ 0 h 3296312"/>
                  <a:gd name="connsiteX0" fmla="*/ 2042497 w 3622431"/>
                  <a:gd name="connsiteY0" fmla="*/ 0 h 3296312"/>
                  <a:gd name="connsiteX1" fmla="*/ 3282476 w 3622431"/>
                  <a:gd name="connsiteY1" fmla="*/ 1053299 h 3296312"/>
                  <a:gd name="connsiteX2" fmla="*/ 3622431 w 3622431"/>
                  <a:gd name="connsiteY2" fmla="*/ 3271982 h 3296312"/>
                  <a:gd name="connsiteX3" fmla="*/ 4868 w 3622431"/>
                  <a:gd name="connsiteY3" fmla="*/ 3296312 h 3296312"/>
                  <a:gd name="connsiteX4" fmla="*/ 0 w 3622431"/>
                  <a:gd name="connsiteY4" fmla="*/ 303321 h 3296312"/>
                  <a:gd name="connsiteX5" fmla="*/ 2042497 w 3622431"/>
                  <a:gd name="connsiteY5" fmla="*/ 0 h 3296312"/>
                  <a:gd name="connsiteX0" fmla="*/ 2042497 w 3622431"/>
                  <a:gd name="connsiteY0" fmla="*/ 0 h 3329787"/>
                  <a:gd name="connsiteX1" fmla="*/ 3282476 w 3622431"/>
                  <a:gd name="connsiteY1" fmla="*/ 1086774 h 3329787"/>
                  <a:gd name="connsiteX2" fmla="*/ 3622431 w 3622431"/>
                  <a:gd name="connsiteY2" fmla="*/ 3305457 h 3329787"/>
                  <a:gd name="connsiteX3" fmla="*/ 4868 w 3622431"/>
                  <a:gd name="connsiteY3" fmla="*/ 3329787 h 3329787"/>
                  <a:gd name="connsiteX4" fmla="*/ 0 w 3622431"/>
                  <a:gd name="connsiteY4" fmla="*/ 336796 h 3329787"/>
                  <a:gd name="connsiteX5" fmla="*/ 2042497 w 3622431"/>
                  <a:gd name="connsiteY5" fmla="*/ 0 h 332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2431" h="3329787">
                    <a:moveTo>
                      <a:pt x="2042497" y="0"/>
                    </a:moveTo>
                    <a:lnTo>
                      <a:pt x="3282476" y="1086774"/>
                    </a:lnTo>
                    <a:lnTo>
                      <a:pt x="3622431" y="3305457"/>
                    </a:lnTo>
                    <a:lnTo>
                      <a:pt x="4868" y="3329787"/>
                    </a:lnTo>
                    <a:cubicBezTo>
                      <a:pt x="352" y="2428829"/>
                      <a:pt x="4516" y="1237754"/>
                      <a:pt x="0" y="336796"/>
                    </a:cubicBezTo>
                    <a:lnTo>
                      <a:pt x="2042497" y="0"/>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696F0DE0-0B66-DE12-9A28-391CA4C0ED95}"/>
                  </a:ext>
                </a:extLst>
              </p:cNvPr>
              <p:cNvSpPr/>
              <p:nvPr/>
            </p:nvSpPr>
            <p:spPr>
              <a:xfrm>
                <a:off x="1021080" y="1374661"/>
                <a:ext cx="3179431" cy="296649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 name="connsiteX0" fmla="*/ 3138294 w 3621555"/>
                  <a:gd name="connsiteY0" fmla="*/ 23664 h 4288212"/>
                  <a:gd name="connsiteX1" fmla="*/ 3621555 w 3621555"/>
                  <a:gd name="connsiteY1" fmla="*/ 2038175 h 4288212"/>
                  <a:gd name="connsiteX2" fmla="*/ 2041828 w 3621555"/>
                  <a:gd name="connsiteY2" fmla="*/ 4058368 h 4288212"/>
                  <a:gd name="connsiteX3" fmla="*/ 0 w 3621555"/>
                  <a:gd name="connsiteY3" fmla="*/ 4288212 h 4288212"/>
                  <a:gd name="connsiteX4" fmla="*/ 29082 w 3621555"/>
                  <a:gd name="connsiteY4" fmla="*/ 0 h 4288212"/>
                  <a:gd name="connsiteX5" fmla="*/ 3138294 w 3621555"/>
                  <a:gd name="connsiteY5" fmla="*/ 23664 h 4288212"/>
                  <a:gd name="connsiteX0" fmla="*/ 3138294 w 3621555"/>
                  <a:gd name="connsiteY0" fmla="*/ 23664 h 4288212"/>
                  <a:gd name="connsiteX1" fmla="*/ 3621555 w 3621555"/>
                  <a:gd name="connsiteY1" fmla="*/ 2038175 h 4288212"/>
                  <a:gd name="connsiteX2" fmla="*/ 2015789 w 3621555"/>
                  <a:gd name="connsiteY2" fmla="*/ 4047210 h 4288212"/>
                  <a:gd name="connsiteX3" fmla="*/ 0 w 3621555"/>
                  <a:gd name="connsiteY3" fmla="*/ 4288212 h 4288212"/>
                  <a:gd name="connsiteX4" fmla="*/ 29082 w 3621555"/>
                  <a:gd name="connsiteY4" fmla="*/ 0 h 4288212"/>
                  <a:gd name="connsiteX5" fmla="*/ 3138294 w 3621555"/>
                  <a:gd name="connsiteY5" fmla="*/ 23664 h 4288212"/>
                  <a:gd name="connsiteX0" fmla="*/ 3138294 w 3621555"/>
                  <a:gd name="connsiteY0" fmla="*/ 23664 h 4344004"/>
                  <a:gd name="connsiteX1" fmla="*/ 3621555 w 3621555"/>
                  <a:gd name="connsiteY1" fmla="*/ 2038175 h 4344004"/>
                  <a:gd name="connsiteX2" fmla="*/ 2015789 w 3621555"/>
                  <a:gd name="connsiteY2" fmla="*/ 4047210 h 4344004"/>
                  <a:gd name="connsiteX3" fmla="*/ 0 w 3621555"/>
                  <a:gd name="connsiteY3" fmla="*/ 4344004 h 4344004"/>
                  <a:gd name="connsiteX4" fmla="*/ 29082 w 3621555"/>
                  <a:gd name="connsiteY4" fmla="*/ 0 h 4344004"/>
                  <a:gd name="connsiteX5" fmla="*/ 3138294 w 3621555"/>
                  <a:gd name="connsiteY5" fmla="*/ 23664 h 4344004"/>
                  <a:gd name="connsiteX0" fmla="*/ 3138294 w 3621555"/>
                  <a:gd name="connsiteY0" fmla="*/ 23664 h 4344004"/>
                  <a:gd name="connsiteX1" fmla="*/ 3621555 w 3621555"/>
                  <a:gd name="connsiteY1" fmla="*/ 2038175 h 4344004"/>
                  <a:gd name="connsiteX2" fmla="*/ 2015789 w 3621555"/>
                  <a:gd name="connsiteY2" fmla="*/ 4047210 h 4344004"/>
                  <a:gd name="connsiteX3" fmla="*/ 0 w 3621555"/>
                  <a:gd name="connsiteY3" fmla="*/ 4344004 h 4344004"/>
                  <a:gd name="connsiteX4" fmla="*/ 20403 w 3621555"/>
                  <a:gd name="connsiteY4" fmla="*/ 0 h 4344004"/>
                  <a:gd name="connsiteX5" fmla="*/ 3138294 w 3621555"/>
                  <a:gd name="connsiteY5" fmla="*/ 23664 h 434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1555" h="4344004">
                    <a:moveTo>
                      <a:pt x="3138294" y="23664"/>
                    </a:moveTo>
                    <a:lnTo>
                      <a:pt x="3621555" y="2038175"/>
                    </a:lnTo>
                    <a:lnTo>
                      <a:pt x="2015789" y="4047210"/>
                    </a:lnTo>
                    <a:lnTo>
                      <a:pt x="0" y="4344004"/>
                    </a:lnTo>
                    <a:lnTo>
                      <a:pt x="20403" y="0"/>
                    </a:lnTo>
                    <a:lnTo>
                      <a:pt x="3138294" y="23664"/>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1822990B-13C7-35F5-6181-6A18E8347467}"/>
                  </a:ext>
                </a:extLst>
              </p:cNvPr>
              <p:cNvSpPr/>
              <p:nvPr/>
            </p:nvSpPr>
            <p:spPr>
              <a:xfrm>
                <a:off x="2737105" y="2627650"/>
                <a:ext cx="5075634" cy="220909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1388962 w 5000263"/>
                  <a:gd name="connsiteY0" fmla="*/ 104172 h 2203000"/>
                  <a:gd name="connsiteX1" fmla="*/ 4386805 w 5000263"/>
                  <a:gd name="connsiteY1" fmla="*/ 0 h 2203000"/>
                  <a:gd name="connsiteX2" fmla="*/ 5000263 w 5000263"/>
                  <a:gd name="connsiteY2" fmla="*/ 868102 h 2203000"/>
                  <a:gd name="connsiteX3" fmla="*/ 4525701 w 5000263"/>
                  <a:gd name="connsiteY3" fmla="*/ 2037145 h 2203000"/>
                  <a:gd name="connsiteX4" fmla="*/ 3078866 w 5000263"/>
                  <a:gd name="connsiteY4" fmla="*/ 1736203 h 2203000"/>
                  <a:gd name="connsiteX5" fmla="*/ 1151905 w 5000263"/>
                  <a:gd name="connsiteY5" fmla="*/ 2203000 h 2203000"/>
                  <a:gd name="connsiteX6" fmla="*/ 0 w 5000263"/>
                  <a:gd name="connsiteY6" fmla="*/ 1469985 h 2203000"/>
                  <a:gd name="connsiteX7" fmla="*/ 1388962 w 5000263"/>
                  <a:gd name="connsiteY7" fmla="*/ 104172 h 2203000"/>
                  <a:gd name="connsiteX0" fmla="*/ 1388962 w 5000263"/>
                  <a:gd name="connsiteY0" fmla="*/ 104172 h 2203000"/>
                  <a:gd name="connsiteX1" fmla="*/ 4386805 w 5000263"/>
                  <a:gd name="connsiteY1" fmla="*/ 0 h 2203000"/>
                  <a:gd name="connsiteX2" fmla="*/ 5000263 w 5000263"/>
                  <a:gd name="connsiteY2" fmla="*/ 868102 h 2203000"/>
                  <a:gd name="connsiteX3" fmla="*/ 4525701 w 5000263"/>
                  <a:gd name="connsiteY3" fmla="*/ 2037145 h 2203000"/>
                  <a:gd name="connsiteX4" fmla="*/ 3108930 w 5000263"/>
                  <a:gd name="connsiteY4" fmla="*/ 1759063 h 2203000"/>
                  <a:gd name="connsiteX5" fmla="*/ 1151905 w 5000263"/>
                  <a:gd name="connsiteY5" fmla="*/ 2203000 h 2203000"/>
                  <a:gd name="connsiteX6" fmla="*/ 0 w 5000263"/>
                  <a:gd name="connsiteY6" fmla="*/ 1469985 h 2203000"/>
                  <a:gd name="connsiteX7" fmla="*/ 1388962 w 5000263"/>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31714 w 5006276"/>
                  <a:gd name="connsiteY3" fmla="*/ 2037145 h 2203000"/>
                  <a:gd name="connsiteX4" fmla="*/ 3114943 w 5006276"/>
                  <a:gd name="connsiteY4" fmla="*/ 1759063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31714 w 5006276"/>
                  <a:gd name="connsiteY3" fmla="*/ 2037145 h 2203000"/>
                  <a:gd name="connsiteX4" fmla="*/ 3000702 w 5006276"/>
                  <a:gd name="connsiteY4" fmla="*/ 1496935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31714 w 5006276"/>
                  <a:gd name="connsiteY3" fmla="*/ 2037145 h 2203000"/>
                  <a:gd name="connsiteX4" fmla="*/ 3157032 w 5006276"/>
                  <a:gd name="connsiteY4" fmla="*/ 1746871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43740 w 5006276"/>
                  <a:gd name="connsiteY3" fmla="*/ 2073721 h 2203000"/>
                  <a:gd name="connsiteX4" fmla="*/ 3157032 w 5006276"/>
                  <a:gd name="connsiteY4" fmla="*/ 1746871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0 h 2098828"/>
                  <a:gd name="connsiteX1" fmla="*/ 4380793 w 5006276"/>
                  <a:gd name="connsiteY1" fmla="*/ 48228 h 2098828"/>
                  <a:gd name="connsiteX2" fmla="*/ 5006276 w 5006276"/>
                  <a:gd name="connsiteY2" fmla="*/ 763930 h 2098828"/>
                  <a:gd name="connsiteX3" fmla="*/ 4543740 w 5006276"/>
                  <a:gd name="connsiteY3" fmla="*/ 1969549 h 2098828"/>
                  <a:gd name="connsiteX4" fmla="*/ 3157032 w 5006276"/>
                  <a:gd name="connsiteY4" fmla="*/ 1642699 h 2098828"/>
                  <a:gd name="connsiteX5" fmla="*/ 1157918 w 5006276"/>
                  <a:gd name="connsiteY5" fmla="*/ 2098828 h 2098828"/>
                  <a:gd name="connsiteX6" fmla="*/ 0 w 5006276"/>
                  <a:gd name="connsiteY6" fmla="*/ 1420677 h 2098828"/>
                  <a:gd name="connsiteX7" fmla="*/ 1394975 w 5006276"/>
                  <a:gd name="connsiteY7" fmla="*/ 0 h 2098828"/>
                  <a:gd name="connsiteX0" fmla="*/ 1394975 w 5006276"/>
                  <a:gd name="connsiteY0" fmla="*/ 110268 h 2209096"/>
                  <a:gd name="connsiteX1" fmla="*/ 4392819 w 5006276"/>
                  <a:gd name="connsiteY1" fmla="*/ 0 h 2209096"/>
                  <a:gd name="connsiteX2" fmla="*/ 5006276 w 5006276"/>
                  <a:gd name="connsiteY2" fmla="*/ 874198 h 2209096"/>
                  <a:gd name="connsiteX3" fmla="*/ 4543740 w 5006276"/>
                  <a:gd name="connsiteY3" fmla="*/ 2079817 h 2209096"/>
                  <a:gd name="connsiteX4" fmla="*/ 3157032 w 5006276"/>
                  <a:gd name="connsiteY4" fmla="*/ 1752967 h 2209096"/>
                  <a:gd name="connsiteX5" fmla="*/ 1157918 w 5006276"/>
                  <a:gd name="connsiteY5" fmla="*/ 2209096 h 2209096"/>
                  <a:gd name="connsiteX6" fmla="*/ 0 w 5006276"/>
                  <a:gd name="connsiteY6" fmla="*/ 1530945 h 2209096"/>
                  <a:gd name="connsiteX7" fmla="*/ 1394975 w 5006276"/>
                  <a:gd name="connsiteY7" fmla="*/ 110268 h 220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6276" h="2209096">
                    <a:moveTo>
                      <a:pt x="1394975" y="110268"/>
                    </a:moveTo>
                    <a:lnTo>
                      <a:pt x="4392819" y="0"/>
                    </a:lnTo>
                    <a:lnTo>
                      <a:pt x="5006276" y="874198"/>
                    </a:lnTo>
                    <a:lnTo>
                      <a:pt x="4543740" y="2079817"/>
                    </a:lnTo>
                    <a:lnTo>
                      <a:pt x="3157032" y="1752967"/>
                    </a:lnTo>
                    <a:lnTo>
                      <a:pt x="1157918" y="2209096"/>
                    </a:lnTo>
                    <a:lnTo>
                      <a:pt x="0" y="1530945"/>
                    </a:lnTo>
                    <a:lnTo>
                      <a:pt x="1394975" y="110268"/>
                    </a:lnTo>
                    <a:close/>
                  </a:path>
                </a:pathLst>
              </a:custGeom>
              <a:solidFill>
                <a:srgbClr val="0069AF"/>
              </a:solidFill>
              <a:ln w="38100">
                <a:solidFill>
                  <a:schemeClr val="bg1">
                    <a:lumMod val="95000"/>
                  </a:schemeClr>
                </a:solidFill>
                <a:prstDash val="dash"/>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 name="TextBox 12">
              <a:extLst>
                <a:ext uri="{FF2B5EF4-FFF2-40B4-BE49-F238E27FC236}">
                  <a16:creationId xmlns:a16="http://schemas.microsoft.com/office/drawing/2014/main" id="{664BBAAE-D7E1-BA3E-AD8B-C3A0A98658DF}"/>
                </a:ext>
              </a:extLst>
            </p:cNvPr>
            <p:cNvSpPr txBox="1"/>
            <p:nvPr/>
          </p:nvSpPr>
          <p:spPr>
            <a:xfrm>
              <a:off x="3709169" y="2936957"/>
              <a:ext cx="3810083" cy="584775"/>
            </a:xfrm>
            <a:prstGeom prst="rect">
              <a:avLst/>
            </a:prstGeom>
            <a:noFill/>
          </p:spPr>
          <p:txBody>
            <a:bodyPr wrap="square" rtlCol="0">
              <a:spAutoFit/>
            </a:bodyPr>
            <a:lstStyle/>
            <a:p>
              <a:pPr algn="ctr"/>
              <a:r>
                <a:rPr lang="en-US" sz="3200" b="1" dirty="0">
                  <a:solidFill>
                    <a:schemeClr val="bg1"/>
                  </a:solidFill>
                </a:rPr>
                <a:t>The Commons</a:t>
              </a:r>
            </a:p>
          </p:txBody>
        </p:sp>
        <p:sp>
          <p:nvSpPr>
            <p:cNvPr id="14" name="TextBox 13">
              <a:extLst>
                <a:ext uri="{FF2B5EF4-FFF2-40B4-BE49-F238E27FC236}">
                  <a16:creationId xmlns:a16="http://schemas.microsoft.com/office/drawing/2014/main" id="{138AD96A-AB11-5ADD-C12C-0EE687E4D4EC}"/>
                </a:ext>
              </a:extLst>
            </p:cNvPr>
            <p:cNvSpPr txBox="1"/>
            <p:nvPr/>
          </p:nvSpPr>
          <p:spPr>
            <a:xfrm>
              <a:off x="1367962" y="2675668"/>
              <a:ext cx="1935480" cy="369332"/>
            </a:xfrm>
            <a:prstGeom prst="rect">
              <a:avLst/>
            </a:prstGeom>
            <a:noFill/>
          </p:spPr>
          <p:txBody>
            <a:bodyPr wrap="square" rtlCol="0">
              <a:spAutoFit/>
            </a:bodyPr>
            <a:lstStyle/>
            <a:p>
              <a:pPr algn="ctr"/>
              <a:r>
                <a:rPr lang="en-US" dirty="0">
                  <a:solidFill>
                    <a:schemeClr val="bg1"/>
                  </a:solidFill>
                </a:rPr>
                <a:t>Farmer Cooper</a:t>
              </a:r>
            </a:p>
          </p:txBody>
        </p:sp>
        <p:sp>
          <p:nvSpPr>
            <p:cNvPr id="15" name="TextBox 14">
              <a:extLst>
                <a:ext uri="{FF2B5EF4-FFF2-40B4-BE49-F238E27FC236}">
                  <a16:creationId xmlns:a16="http://schemas.microsoft.com/office/drawing/2014/main" id="{D6E603A6-5B98-1050-09E6-B68179D50587}"/>
                </a:ext>
              </a:extLst>
            </p:cNvPr>
            <p:cNvSpPr txBox="1"/>
            <p:nvPr/>
          </p:nvSpPr>
          <p:spPr>
            <a:xfrm>
              <a:off x="4623761" y="1936915"/>
              <a:ext cx="1935480" cy="369332"/>
            </a:xfrm>
            <a:prstGeom prst="rect">
              <a:avLst/>
            </a:prstGeom>
            <a:noFill/>
          </p:spPr>
          <p:txBody>
            <a:bodyPr wrap="square" rtlCol="0">
              <a:spAutoFit/>
            </a:bodyPr>
            <a:lstStyle/>
            <a:p>
              <a:pPr algn="ctr"/>
              <a:r>
                <a:rPr lang="en-US" dirty="0">
                  <a:solidFill>
                    <a:schemeClr val="bg1"/>
                  </a:solidFill>
                </a:rPr>
                <a:t>Farmer Brown</a:t>
              </a:r>
            </a:p>
          </p:txBody>
        </p:sp>
        <p:sp>
          <p:nvSpPr>
            <p:cNvPr id="16" name="TextBox 15">
              <a:extLst>
                <a:ext uri="{FF2B5EF4-FFF2-40B4-BE49-F238E27FC236}">
                  <a16:creationId xmlns:a16="http://schemas.microsoft.com/office/drawing/2014/main" id="{4A3B7229-D49E-CA64-3739-A3800C2F2C59}"/>
                </a:ext>
              </a:extLst>
            </p:cNvPr>
            <p:cNvSpPr txBox="1"/>
            <p:nvPr/>
          </p:nvSpPr>
          <p:spPr>
            <a:xfrm>
              <a:off x="7434475" y="2142490"/>
              <a:ext cx="1935480" cy="369332"/>
            </a:xfrm>
            <a:prstGeom prst="rect">
              <a:avLst/>
            </a:prstGeom>
            <a:noFill/>
          </p:spPr>
          <p:txBody>
            <a:bodyPr wrap="square" rtlCol="0">
              <a:spAutoFit/>
            </a:bodyPr>
            <a:lstStyle/>
            <a:p>
              <a:pPr algn="ctr"/>
              <a:r>
                <a:rPr lang="en-US" dirty="0">
                  <a:solidFill>
                    <a:schemeClr val="bg1"/>
                  </a:solidFill>
                </a:rPr>
                <a:t>Farmer Smith</a:t>
              </a:r>
            </a:p>
          </p:txBody>
        </p:sp>
        <p:sp>
          <p:nvSpPr>
            <p:cNvPr id="17" name="TextBox 16">
              <a:extLst>
                <a:ext uri="{FF2B5EF4-FFF2-40B4-BE49-F238E27FC236}">
                  <a16:creationId xmlns:a16="http://schemas.microsoft.com/office/drawing/2014/main" id="{4109EBED-3BAB-6708-C8D7-9ABA6F21C019}"/>
                </a:ext>
              </a:extLst>
            </p:cNvPr>
            <p:cNvSpPr txBox="1"/>
            <p:nvPr/>
          </p:nvSpPr>
          <p:spPr>
            <a:xfrm>
              <a:off x="8363462" y="4549509"/>
              <a:ext cx="1935480" cy="369332"/>
            </a:xfrm>
            <a:prstGeom prst="rect">
              <a:avLst/>
            </a:prstGeom>
            <a:noFill/>
          </p:spPr>
          <p:txBody>
            <a:bodyPr wrap="square" rtlCol="0">
              <a:spAutoFit/>
            </a:bodyPr>
            <a:lstStyle/>
            <a:p>
              <a:pPr algn="ctr"/>
              <a:r>
                <a:rPr lang="en-US" dirty="0">
                  <a:solidFill>
                    <a:schemeClr val="bg1"/>
                  </a:solidFill>
                </a:rPr>
                <a:t>Farmer Jones</a:t>
              </a:r>
            </a:p>
          </p:txBody>
        </p:sp>
        <p:sp>
          <p:nvSpPr>
            <p:cNvPr id="18" name="TextBox 17">
              <a:extLst>
                <a:ext uri="{FF2B5EF4-FFF2-40B4-BE49-F238E27FC236}">
                  <a16:creationId xmlns:a16="http://schemas.microsoft.com/office/drawing/2014/main" id="{A706B950-7450-78D1-F0D6-0C80C75220C8}"/>
                </a:ext>
              </a:extLst>
            </p:cNvPr>
            <p:cNvSpPr txBox="1"/>
            <p:nvPr/>
          </p:nvSpPr>
          <p:spPr>
            <a:xfrm>
              <a:off x="4841388" y="5126411"/>
              <a:ext cx="2087879" cy="369332"/>
            </a:xfrm>
            <a:prstGeom prst="rect">
              <a:avLst/>
            </a:prstGeom>
            <a:noFill/>
          </p:spPr>
          <p:txBody>
            <a:bodyPr wrap="square" rtlCol="0">
              <a:spAutoFit/>
            </a:bodyPr>
            <a:lstStyle/>
            <a:p>
              <a:pPr algn="ctr"/>
              <a:r>
                <a:rPr lang="en-US" dirty="0">
                  <a:solidFill>
                    <a:schemeClr val="bg1"/>
                  </a:solidFill>
                </a:rPr>
                <a:t>Farmer Anderson</a:t>
              </a:r>
            </a:p>
          </p:txBody>
        </p:sp>
        <p:sp>
          <p:nvSpPr>
            <p:cNvPr id="19" name="TextBox 18">
              <a:extLst>
                <a:ext uri="{FF2B5EF4-FFF2-40B4-BE49-F238E27FC236}">
                  <a16:creationId xmlns:a16="http://schemas.microsoft.com/office/drawing/2014/main" id="{71F42276-8310-491D-F8DF-F53F33BD8F5B}"/>
                </a:ext>
              </a:extLst>
            </p:cNvPr>
            <p:cNvSpPr txBox="1"/>
            <p:nvPr/>
          </p:nvSpPr>
          <p:spPr>
            <a:xfrm>
              <a:off x="857327" y="4837258"/>
              <a:ext cx="1935480" cy="369332"/>
            </a:xfrm>
            <a:prstGeom prst="rect">
              <a:avLst/>
            </a:prstGeom>
            <a:noFill/>
          </p:spPr>
          <p:txBody>
            <a:bodyPr wrap="square" rtlCol="0">
              <a:spAutoFit/>
            </a:bodyPr>
            <a:lstStyle/>
            <a:p>
              <a:pPr algn="ctr"/>
              <a:r>
                <a:rPr lang="en-US" dirty="0">
                  <a:solidFill>
                    <a:schemeClr val="bg1"/>
                  </a:solidFill>
                </a:rPr>
                <a:t>Farmer Baker</a:t>
              </a:r>
            </a:p>
          </p:txBody>
        </p:sp>
        <p:pic>
          <p:nvPicPr>
            <p:cNvPr id="20" name="Graphic 19" descr="Farmer female with solid fill">
              <a:extLst>
                <a:ext uri="{FF2B5EF4-FFF2-40B4-BE49-F238E27FC236}">
                  <a16:creationId xmlns:a16="http://schemas.microsoft.com/office/drawing/2014/main" id="{79AD26DF-0DC8-24EF-DC8D-3DD17E00B1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00905" y="1484668"/>
              <a:ext cx="584422" cy="584422"/>
            </a:xfrm>
            <a:prstGeom prst="rect">
              <a:avLst/>
            </a:prstGeom>
          </p:spPr>
        </p:pic>
        <p:pic>
          <p:nvPicPr>
            <p:cNvPr id="21" name="Graphic 20" descr="Farmer female outline">
              <a:extLst>
                <a:ext uri="{FF2B5EF4-FFF2-40B4-BE49-F238E27FC236}">
                  <a16:creationId xmlns:a16="http://schemas.microsoft.com/office/drawing/2014/main" id="{BFD6FD4D-9AB6-5E44-DEFB-8DBCAEBB12D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357513" y="4301139"/>
              <a:ext cx="914400" cy="914400"/>
            </a:xfrm>
            <a:prstGeom prst="rect">
              <a:avLst/>
            </a:prstGeom>
          </p:spPr>
        </p:pic>
        <p:pic>
          <p:nvPicPr>
            <p:cNvPr id="22" name="Graphic 21" descr="Farmer male with solid fill">
              <a:extLst>
                <a:ext uri="{FF2B5EF4-FFF2-40B4-BE49-F238E27FC236}">
                  <a16:creationId xmlns:a16="http://schemas.microsoft.com/office/drawing/2014/main" id="{D508FD53-C823-E5E1-D534-3EE290D160D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047412" y="1442331"/>
              <a:ext cx="746508" cy="746508"/>
            </a:xfrm>
            <a:prstGeom prst="rect">
              <a:avLst/>
            </a:prstGeom>
          </p:spPr>
        </p:pic>
        <p:pic>
          <p:nvPicPr>
            <p:cNvPr id="23" name="Graphic 22" descr="Farmer male outline">
              <a:extLst>
                <a:ext uri="{FF2B5EF4-FFF2-40B4-BE49-F238E27FC236}">
                  <a16:creationId xmlns:a16="http://schemas.microsoft.com/office/drawing/2014/main" id="{340CC0F9-6025-A78F-BFAC-F645A9F5048C}"/>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916902" y="3743622"/>
              <a:ext cx="914400" cy="914400"/>
            </a:xfrm>
            <a:prstGeom prst="rect">
              <a:avLst/>
            </a:prstGeom>
          </p:spPr>
        </p:pic>
        <p:pic>
          <p:nvPicPr>
            <p:cNvPr id="24" name="Graphic 23" descr="Farmer female with solid fill">
              <a:extLst>
                <a:ext uri="{FF2B5EF4-FFF2-40B4-BE49-F238E27FC236}">
                  <a16:creationId xmlns:a16="http://schemas.microsoft.com/office/drawing/2014/main" id="{AA57C94A-BA54-F78C-3965-CC11D6CDFB6B}"/>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276920" y="3936247"/>
              <a:ext cx="914400" cy="914400"/>
            </a:xfrm>
            <a:prstGeom prst="rect">
              <a:avLst/>
            </a:prstGeom>
          </p:spPr>
        </p:pic>
        <p:pic>
          <p:nvPicPr>
            <p:cNvPr id="25" name="Graphic 24" descr="Farmer female outline">
              <a:extLst>
                <a:ext uri="{FF2B5EF4-FFF2-40B4-BE49-F238E27FC236}">
                  <a16:creationId xmlns:a16="http://schemas.microsoft.com/office/drawing/2014/main" id="{3727E96C-EB21-8F6C-507F-1CEDCB1AA00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19610" y="1868260"/>
              <a:ext cx="888012" cy="888012"/>
            </a:xfrm>
            <a:prstGeom prst="rect">
              <a:avLst/>
            </a:prstGeom>
          </p:spPr>
        </p:pic>
      </p:grpSp>
    </p:spTree>
    <p:extLst>
      <p:ext uri="{BB962C8B-B14F-4D97-AF65-F5344CB8AC3E}">
        <p14:creationId xmlns:p14="http://schemas.microsoft.com/office/powerpoint/2010/main" val="317654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25557" y="1814569"/>
            <a:ext cx="10628243" cy="2747963"/>
          </a:xfrm>
        </p:spPr>
        <p:txBody>
          <a:bodyPr>
            <a:normAutofit/>
          </a:bodyPr>
          <a:lstStyle/>
          <a:p>
            <a:pPr marL="0" indent="0">
              <a:buNone/>
            </a:pPr>
            <a:r>
              <a:rPr lang="en-US" dirty="0"/>
              <a:t>A situation in </a:t>
            </a:r>
            <a:r>
              <a:rPr lang="en-US" b="1" dirty="0">
                <a:solidFill>
                  <a:schemeClr val="accent2"/>
                </a:solidFill>
              </a:rPr>
              <a:t>economic science </a:t>
            </a:r>
            <a:r>
              <a:rPr lang="en-US" dirty="0"/>
              <a:t>when individual users, who have </a:t>
            </a:r>
            <a:r>
              <a:rPr lang="en-US" b="1" dirty="0">
                <a:solidFill>
                  <a:schemeClr val="accent2"/>
                </a:solidFill>
              </a:rPr>
              <a:t>open access to a resource </a:t>
            </a:r>
            <a:r>
              <a:rPr lang="en-US" dirty="0"/>
              <a:t>unhampered by shared social structures or </a:t>
            </a:r>
            <a:r>
              <a:rPr lang="en-US" b="1" dirty="0">
                <a:solidFill>
                  <a:schemeClr val="accent2"/>
                </a:solidFill>
              </a:rPr>
              <a:t>formal rules </a:t>
            </a:r>
            <a:r>
              <a:rPr lang="en-US" dirty="0"/>
              <a:t>that govern access and use, act independently according to their own </a:t>
            </a:r>
            <a:r>
              <a:rPr lang="en-US" b="1" dirty="0">
                <a:solidFill>
                  <a:schemeClr val="accent2"/>
                </a:solidFill>
              </a:rPr>
              <a:t>self-interest</a:t>
            </a:r>
            <a:r>
              <a:rPr lang="en-US" dirty="0"/>
              <a:t> and, contrary to the common good of all users, cause depletion of the resource through their </a:t>
            </a:r>
            <a:r>
              <a:rPr lang="en-US" b="1" dirty="0">
                <a:solidFill>
                  <a:schemeClr val="accent2"/>
                </a:solidFill>
              </a:rPr>
              <a:t>uncoordinated</a:t>
            </a:r>
            <a:r>
              <a:rPr lang="en-US" dirty="0"/>
              <a:t>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31</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
        <p:nvSpPr>
          <p:cNvPr id="6" name="TextBox 5">
            <a:extLst>
              <a:ext uri="{FF2B5EF4-FFF2-40B4-BE49-F238E27FC236}">
                <a16:creationId xmlns:a16="http://schemas.microsoft.com/office/drawing/2014/main" id="{348BD9AE-3D23-E94B-9839-2FE0FFC7F5FF}"/>
              </a:ext>
            </a:extLst>
          </p:cNvPr>
          <p:cNvSpPr txBox="1"/>
          <p:nvPr/>
        </p:nvSpPr>
        <p:spPr>
          <a:xfrm>
            <a:off x="1921398" y="4873201"/>
            <a:ext cx="9500486" cy="523220"/>
          </a:xfrm>
          <a:prstGeom prst="rect">
            <a:avLst/>
          </a:prstGeom>
          <a:noFill/>
        </p:spPr>
        <p:txBody>
          <a:bodyPr wrap="none" rtlCol="0">
            <a:spAutoFit/>
          </a:bodyPr>
          <a:lstStyle/>
          <a:p>
            <a:r>
              <a:rPr lang="en-US" sz="2800" i="1" dirty="0"/>
              <a:t>The </a:t>
            </a:r>
            <a:r>
              <a:rPr lang="en-US" sz="2800" i="1" dirty="0">
                <a:solidFill>
                  <a:schemeClr val="accent2"/>
                </a:solidFill>
              </a:rPr>
              <a:t>more</a:t>
            </a:r>
            <a:r>
              <a:rPr lang="en-US" sz="2800" i="1" dirty="0"/>
              <a:t> everyone uses a resource, the </a:t>
            </a:r>
            <a:r>
              <a:rPr lang="en-US" sz="2800" i="1" dirty="0">
                <a:solidFill>
                  <a:schemeClr val="accent2"/>
                </a:solidFill>
              </a:rPr>
              <a:t>less</a:t>
            </a:r>
            <a:r>
              <a:rPr lang="en-US" sz="2800" i="1" dirty="0"/>
              <a:t> valuable it becomes.</a:t>
            </a:r>
            <a:endParaRPr lang="en-US" sz="2800" dirty="0"/>
          </a:p>
        </p:txBody>
      </p:sp>
    </p:spTree>
    <p:extLst>
      <p:ext uri="{BB962C8B-B14F-4D97-AF65-F5344CB8AC3E}">
        <p14:creationId xmlns:p14="http://schemas.microsoft.com/office/powerpoint/2010/main" val="592579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EKGs are Also Shared Resources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32</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Product Development</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Customer Support</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506008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35262 w 4465013"/>
              <a:gd name="connsiteY1" fmla="*/ 421261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4721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908894" y="472110"/>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Research</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225149" y="1048393"/>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Information</a:t>
            </a:r>
          </a:p>
          <a:p>
            <a:pPr algn="ctr"/>
            <a:r>
              <a:rPr lang="en-US" sz="2800" dirty="0"/>
              <a:t>Technology</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Sales</a:t>
            </a:r>
          </a:p>
        </p:txBody>
      </p:sp>
      <p:sp>
        <p:nvSpPr>
          <p:cNvPr id="3" name="Freeform 2">
            <a:extLst>
              <a:ext uri="{FF2B5EF4-FFF2-40B4-BE49-F238E27FC236}">
                <a16:creationId xmlns:a16="http://schemas.microsoft.com/office/drawing/2014/main" id="{5DF6CA5F-4DD4-CF45-A8F0-00AA0DE456D5}"/>
              </a:ext>
            </a:extLst>
          </p:cNvPr>
          <p:cNvSpPr/>
          <p:nvPr/>
        </p:nvSpPr>
        <p:spPr>
          <a:xfrm>
            <a:off x="3028668" y="2891719"/>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Enterprise</a:t>
            </a:r>
          </a:p>
          <a:p>
            <a:pPr algn="ctr"/>
            <a:r>
              <a:rPr lang="en-US" sz="3200" dirty="0"/>
              <a:t>Knowledge Graph”</a:t>
            </a:r>
          </a:p>
        </p:txBody>
      </p:sp>
    </p:spTree>
    <p:extLst>
      <p:ext uri="{BB962C8B-B14F-4D97-AF65-F5344CB8AC3E}">
        <p14:creationId xmlns:p14="http://schemas.microsoft.com/office/powerpoint/2010/main" val="2919497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3666149" y="1508984"/>
            <a:ext cx="7325165"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33</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218276" y="620969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
        <p:nvSpPr>
          <p:cNvPr id="16" name="TextBox 15">
            <a:extLst>
              <a:ext uri="{FF2B5EF4-FFF2-40B4-BE49-F238E27FC236}">
                <a16:creationId xmlns:a16="http://schemas.microsoft.com/office/drawing/2014/main" id="{12E6B4C8-45E0-E948-BB22-A7D251C7E6BC}"/>
              </a:ext>
            </a:extLst>
          </p:cNvPr>
          <p:cNvSpPr txBox="1"/>
          <p:nvPr/>
        </p:nvSpPr>
        <p:spPr>
          <a:xfrm>
            <a:off x="8939173" y="3423011"/>
            <a:ext cx="3080816" cy="1015663"/>
          </a:xfrm>
          <a:prstGeom prst="rect">
            <a:avLst/>
          </a:prstGeom>
          <a:noFill/>
        </p:spPr>
        <p:txBody>
          <a:bodyPr wrap="square" rtlCol="0">
            <a:spAutoFit/>
          </a:bodyPr>
          <a:lstStyle/>
          <a:p>
            <a:r>
              <a:rPr lang="en-US" sz="2000" i="1" dirty="0"/>
              <a:t>The </a:t>
            </a:r>
            <a:r>
              <a:rPr lang="en-US" sz="2000" i="1" dirty="0">
                <a:solidFill>
                  <a:schemeClr val="accent2"/>
                </a:solidFill>
              </a:rPr>
              <a:t>more</a:t>
            </a:r>
            <a:r>
              <a:rPr lang="en-US" sz="2000" i="1" dirty="0"/>
              <a:t> everyone uses a standard, the </a:t>
            </a:r>
            <a:r>
              <a:rPr lang="en-US" sz="2000" i="1" dirty="0">
                <a:solidFill>
                  <a:schemeClr val="accent2"/>
                </a:solidFill>
              </a:rPr>
              <a:t>more</a:t>
            </a:r>
            <a:r>
              <a:rPr lang="en-US" sz="2000" i="1" dirty="0"/>
              <a:t> valuable it becomes.</a:t>
            </a:r>
            <a:endParaRPr lang="en-US" sz="2000" dirty="0"/>
          </a:p>
        </p:txBody>
      </p:sp>
    </p:spTree>
    <p:extLst>
      <p:ext uri="{BB962C8B-B14F-4D97-AF65-F5344CB8AC3E}">
        <p14:creationId xmlns:p14="http://schemas.microsoft.com/office/powerpoint/2010/main" val="2462983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2E7726-BB76-6D46-99F7-AD724E3541B8}"/>
              </a:ext>
            </a:extLst>
          </p:cNvPr>
          <p:cNvSpPr>
            <a:spLocks noGrp="1"/>
          </p:cNvSpPr>
          <p:nvPr>
            <p:ph type="title"/>
          </p:nvPr>
        </p:nvSpPr>
        <p:spPr/>
        <p:txBody>
          <a:bodyPr>
            <a:normAutofit fontScale="90000"/>
          </a:bodyPr>
          <a:lstStyle/>
          <a:p>
            <a:r>
              <a:rPr lang="en-US"/>
              <a:t>Visualizing Metcalf Law</a:t>
            </a:r>
          </a:p>
        </p:txBody>
      </p:sp>
      <p:sp>
        <p:nvSpPr>
          <p:cNvPr id="9" name="Content Placeholder 8">
            <a:extLst>
              <a:ext uri="{FF2B5EF4-FFF2-40B4-BE49-F238E27FC236}">
                <a16:creationId xmlns:a16="http://schemas.microsoft.com/office/drawing/2014/main" id="{527967CC-ADA6-5146-97E4-D7196D7A7805}"/>
              </a:ext>
            </a:extLst>
          </p:cNvPr>
          <p:cNvSpPr>
            <a:spLocks noGrp="1"/>
          </p:cNvSpPr>
          <p:nvPr>
            <p:ph idx="1"/>
          </p:nvPr>
        </p:nvSpPr>
        <p:spPr>
          <a:xfrm>
            <a:off x="495300" y="5984110"/>
            <a:ext cx="10530509" cy="572419"/>
          </a:xfrm>
        </p:spPr>
        <p:txBody>
          <a:bodyPr>
            <a:normAutofit fontScale="92500"/>
          </a:bodyPr>
          <a:lstStyle/>
          <a:p>
            <a:pPr marL="0" indent="0">
              <a:buNone/>
            </a:pPr>
            <a:r>
              <a:rPr lang="en-US" sz="2400" dirty="0"/>
              <a:t>The valuation of social networks is not just the users but the number of </a:t>
            </a:r>
            <a:r>
              <a:rPr lang="en-US" sz="2400" dirty="0">
                <a:solidFill>
                  <a:schemeClr val="accent2"/>
                </a:solidFill>
              </a:rPr>
              <a:t>connections</a:t>
            </a:r>
          </a:p>
        </p:txBody>
      </p:sp>
      <p:sp>
        <p:nvSpPr>
          <p:cNvPr id="5" name="Slide Number Placeholder 4">
            <a:extLst>
              <a:ext uri="{FF2B5EF4-FFF2-40B4-BE49-F238E27FC236}">
                <a16:creationId xmlns:a16="http://schemas.microsoft.com/office/drawing/2014/main" id="{6B5C7ECE-D16E-B64C-8C26-F57CE2E87FFE}"/>
              </a:ext>
            </a:extLst>
          </p:cNvPr>
          <p:cNvSpPr>
            <a:spLocks noGrp="1"/>
          </p:cNvSpPr>
          <p:nvPr>
            <p:ph type="sldNum" sz="quarter" idx="12"/>
          </p:nvPr>
        </p:nvSpPr>
        <p:spPr/>
        <p:txBody>
          <a:bodyPr/>
          <a:lstStyle/>
          <a:p>
            <a:fld id="{3310D8EA-3107-4873-B9AB-DD7D3E79053A}" type="slidenum">
              <a:rPr lang="en-US" smtClean="0"/>
              <a:t>34</a:t>
            </a:fld>
            <a:endParaRPr lang="en-US"/>
          </a:p>
        </p:txBody>
      </p:sp>
      <p:pic>
        <p:nvPicPr>
          <p:cNvPr id="10" name="Picture 9">
            <a:extLst>
              <a:ext uri="{FF2B5EF4-FFF2-40B4-BE49-F238E27FC236}">
                <a16:creationId xmlns:a16="http://schemas.microsoft.com/office/drawing/2014/main" id="{25D1B81E-3DD2-0846-B7F2-113C2D3C6D50}"/>
              </a:ext>
            </a:extLst>
          </p:cNvPr>
          <p:cNvPicPr>
            <a:picLocks noChangeAspect="1"/>
          </p:cNvPicPr>
          <p:nvPr/>
        </p:nvPicPr>
        <p:blipFill>
          <a:blip r:embed="rId3"/>
          <a:stretch>
            <a:fillRect/>
          </a:stretch>
        </p:blipFill>
        <p:spPr>
          <a:xfrm>
            <a:off x="1417884" y="1538063"/>
            <a:ext cx="7192716" cy="3965604"/>
          </a:xfrm>
          <a:prstGeom prst="rect">
            <a:avLst/>
          </a:prstGeom>
        </p:spPr>
      </p:pic>
      <p:sp>
        <p:nvSpPr>
          <p:cNvPr id="2" name="Rectangle 1">
            <a:extLst>
              <a:ext uri="{FF2B5EF4-FFF2-40B4-BE49-F238E27FC236}">
                <a16:creationId xmlns:a16="http://schemas.microsoft.com/office/drawing/2014/main" id="{F0B65921-BB70-D32A-1505-FB2F29AE4077}"/>
              </a:ext>
            </a:extLst>
          </p:cNvPr>
          <p:cNvSpPr/>
          <p:nvPr/>
        </p:nvSpPr>
        <p:spPr>
          <a:xfrm>
            <a:off x="1724628" y="5046562"/>
            <a:ext cx="486137" cy="185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593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3F2F504-5A1F-3048-97B7-8B2BCC98A244}"/>
              </a:ext>
            </a:extLst>
          </p:cNvPr>
          <p:cNvSpPr>
            <a:spLocks noGrp="1"/>
          </p:cNvSpPr>
          <p:nvPr>
            <p:ph type="title"/>
          </p:nvPr>
        </p:nvSpPr>
        <p:spPr/>
        <p:txBody>
          <a:bodyPr>
            <a:normAutofit fontScale="90000"/>
          </a:bodyPr>
          <a:lstStyle/>
          <a:p>
            <a:r>
              <a:rPr lang="en-US"/>
              <a:t>Project Cost vs Connections</a:t>
            </a:r>
          </a:p>
        </p:txBody>
      </p:sp>
      <p:sp>
        <p:nvSpPr>
          <p:cNvPr id="5" name="Slide Number Placeholder 4">
            <a:extLst>
              <a:ext uri="{FF2B5EF4-FFF2-40B4-BE49-F238E27FC236}">
                <a16:creationId xmlns:a16="http://schemas.microsoft.com/office/drawing/2014/main" id="{5CB9210E-F988-0E45-85AF-DA24D8891E00}"/>
              </a:ext>
            </a:extLst>
          </p:cNvPr>
          <p:cNvSpPr>
            <a:spLocks noGrp="1"/>
          </p:cNvSpPr>
          <p:nvPr>
            <p:ph type="sldNum" sz="quarter" idx="12"/>
          </p:nvPr>
        </p:nvSpPr>
        <p:spPr/>
        <p:txBody>
          <a:bodyPr/>
          <a:lstStyle/>
          <a:p>
            <a:fld id="{3310D8EA-3107-4873-B9AB-DD7D3E79053A}" type="slidenum">
              <a:rPr lang="en-US" smtClean="0"/>
              <a:t>35</a:t>
            </a:fld>
            <a:endParaRPr lang="en-US"/>
          </a:p>
        </p:txBody>
      </p:sp>
      <p:grpSp>
        <p:nvGrpSpPr>
          <p:cNvPr id="2" name="Group 1">
            <a:extLst>
              <a:ext uri="{FF2B5EF4-FFF2-40B4-BE49-F238E27FC236}">
                <a16:creationId xmlns:a16="http://schemas.microsoft.com/office/drawing/2014/main" id="{F6B567C0-79D6-6F45-9CFB-484A446C4BA0}"/>
              </a:ext>
            </a:extLst>
          </p:cNvPr>
          <p:cNvGrpSpPr/>
          <p:nvPr/>
        </p:nvGrpSpPr>
        <p:grpSpPr>
          <a:xfrm>
            <a:off x="463216" y="1937858"/>
            <a:ext cx="7763765" cy="4247147"/>
            <a:chOff x="995712" y="1584932"/>
            <a:chExt cx="7763765" cy="4247147"/>
          </a:xfrm>
        </p:grpSpPr>
        <p:cxnSp>
          <p:nvCxnSpPr>
            <p:cNvPr id="10" name="Straight Arrow Connector 9">
              <a:extLst>
                <a:ext uri="{FF2B5EF4-FFF2-40B4-BE49-F238E27FC236}">
                  <a16:creationId xmlns:a16="http://schemas.microsoft.com/office/drawing/2014/main" id="{BD44D0C2-2235-ED43-866C-BB728DE122D8}"/>
                </a:ext>
              </a:extLst>
            </p:cNvPr>
            <p:cNvCxnSpPr/>
            <p:nvPr/>
          </p:nvCxnSpPr>
          <p:spPr>
            <a:xfrm flipV="1">
              <a:off x="2529726" y="1584932"/>
              <a:ext cx="0" cy="3274541"/>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72FD839-DEA8-4247-8FEE-88EFE2D98BCC}"/>
                </a:ext>
              </a:extLst>
            </p:cNvPr>
            <p:cNvCxnSpPr>
              <a:cxnSpLocks/>
            </p:cNvCxnSpPr>
            <p:nvPr/>
          </p:nvCxnSpPr>
          <p:spPr>
            <a:xfrm flipV="1">
              <a:off x="2533987" y="4859473"/>
              <a:ext cx="6126537" cy="1"/>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12">
              <a:extLst>
                <a:ext uri="{FF2B5EF4-FFF2-40B4-BE49-F238E27FC236}">
                  <a16:creationId xmlns:a16="http://schemas.microsoft.com/office/drawing/2014/main" id="{9B9D21FC-14B7-A442-A9FA-75130CA4D7E4}"/>
                </a:ext>
              </a:extLst>
            </p:cNvPr>
            <p:cNvSpPr/>
            <p:nvPr/>
          </p:nvSpPr>
          <p:spPr>
            <a:xfrm>
              <a:off x="2533987" y="1998527"/>
              <a:ext cx="5481146" cy="2218560"/>
            </a:xfrm>
            <a:custGeom>
              <a:avLst/>
              <a:gdLst>
                <a:gd name="connsiteX0" fmla="*/ 0 w 5454869"/>
                <a:gd name="connsiteY0" fmla="*/ 11387 h 2218560"/>
                <a:gd name="connsiteX1" fmla="*/ 1030014 w 5454869"/>
                <a:gd name="connsiteY1" fmla="*/ 84960 h 2218560"/>
                <a:gd name="connsiteX2" fmla="*/ 2123090 w 5454869"/>
                <a:gd name="connsiteY2" fmla="*/ 642008 h 2218560"/>
                <a:gd name="connsiteX3" fmla="*/ 3100552 w 5454869"/>
                <a:gd name="connsiteY3" fmla="*/ 1283139 h 2218560"/>
                <a:gd name="connsiteX4" fmla="*/ 4162097 w 5454869"/>
                <a:gd name="connsiteY4" fmla="*/ 1976822 h 2218560"/>
                <a:gd name="connsiteX5" fmla="*/ 5454869 w 5454869"/>
                <a:gd name="connsiteY5" fmla="*/ 2218560 h 22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4869" h="2218560">
                  <a:moveTo>
                    <a:pt x="0" y="11387"/>
                  </a:moveTo>
                  <a:cubicBezTo>
                    <a:pt x="338083" y="-4378"/>
                    <a:pt x="676166" y="-20143"/>
                    <a:pt x="1030014" y="84960"/>
                  </a:cubicBezTo>
                  <a:cubicBezTo>
                    <a:pt x="1383862" y="190063"/>
                    <a:pt x="1778000" y="442312"/>
                    <a:pt x="2123090" y="642008"/>
                  </a:cubicBezTo>
                  <a:cubicBezTo>
                    <a:pt x="2468180" y="841704"/>
                    <a:pt x="3100552" y="1283139"/>
                    <a:pt x="3100552" y="1283139"/>
                  </a:cubicBezTo>
                  <a:cubicBezTo>
                    <a:pt x="3440387" y="1505608"/>
                    <a:pt x="3769711" y="1820919"/>
                    <a:pt x="4162097" y="1976822"/>
                  </a:cubicBezTo>
                  <a:cubicBezTo>
                    <a:pt x="4554483" y="2132725"/>
                    <a:pt x="5234152" y="2181774"/>
                    <a:pt x="5454869" y="221856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9E4D58A-52CC-3443-9BA3-467D56D785B2}"/>
                </a:ext>
              </a:extLst>
            </p:cNvPr>
            <p:cNvSpPr txBox="1"/>
            <p:nvPr/>
          </p:nvSpPr>
          <p:spPr>
            <a:xfrm>
              <a:off x="995712" y="1766436"/>
              <a:ext cx="1172116" cy="1200329"/>
            </a:xfrm>
            <a:prstGeom prst="rect">
              <a:avLst/>
            </a:prstGeom>
            <a:noFill/>
          </p:spPr>
          <p:txBody>
            <a:bodyPr wrap="none" rtlCol="0">
              <a:spAutoFit/>
            </a:bodyPr>
            <a:lstStyle/>
            <a:p>
              <a:r>
                <a:rPr lang="en-US"/>
                <a:t>Average</a:t>
              </a:r>
            </a:p>
            <a:p>
              <a:r>
                <a:rPr lang="en-US"/>
                <a:t>Analytical</a:t>
              </a:r>
            </a:p>
            <a:p>
              <a:r>
                <a:rPr lang="en-US"/>
                <a:t>Project</a:t>
              </a:r>
            </a:p>
            <a:p>
              <a:r>
                <a:rPr lang="en-US"/>
                <a:t>Cost</a:t>
              </a:r>
            </a:p>
          </p:txBody>
        </p:sp>
        <p:sp>
          <p:nvSpPr>
            <p:cNvPr id="15" name="TextBox 14">
              <a:extLst>
                <a:ext uri="{FF2B5EF4-FFF2-40B4-BE49-F238E27FC236}">
                  <a16:creationId xmlns:a16="http://schemas.microsoft.com/office/drawing/2014/main" id="{95F5CE6E-44F4-6E40-8666-BA5037D6170F}"/>
                </a:ext>
              </a:extLst>
            </p:cNvPr>
            <p:cNvSpPr txBox="1"/>
            <p:nvPr/>
          </p:nvSpPr>
          <p:spPr>
            <a:xfrm>
              <a:off x="4705531" y="5462747"/>
              <a:ext cx="3954993" cy="369332"/>
            </a:xfrm>
            <a:prstGeom prst="rect">
              <a:avLst/>
            </a:prstGeom>
            <a:noFill/>
          </p:spPr>
          <p:txBody>
            <a:bodyPr wrap="none" rtlCol="0">
              <a:spAutoFit/>
            </a:bodyPr>
            <a:lstStyle/>
            <a:p>
              <a:r>
                <a:rPr lang="en-US"/>
                <a:t>Percent of Data Already in the Graph</a:t>
              </a:r>
            </a:p>
          </p:txBody>
        </p:sp>
        <p:sp>
          <p:nvSpPr>
            <p:cNvPr id="16" name="TextBox 15">
              <a:extLst>
                <a:ext uri="{FF2B5EF4-FFF2-40B4-BE49-F238E27FC236}">
                  <a16:creationId xmlns:a16="http://schemas.microsoft.com/office/drawing/2014/main" id="{7391023F-A528-AC4A-A6B6-61A6E66E66A7}"/>
                </a:ext>
              </a:extLst>
            </p:cNvPr>
            <p:cNvSpPr txBox="1"/>
            <p:nvPr/>
          </p:nvSpPr>
          <p:spPr>
            <a:xfrm>
              <a:off x="7645380" y="4996000"/>
              <a:ext cx="1114097" cy="369332"/>
            </a:xfrm>
            <a:prstGeom prst="rect">
              <a:avLst/>
            </a:prstGeom>
            <a:noFill/>
          </p:spPr>
          <p:txBody>
            <a:bodyPr wrap="square" rtlCol="0">
              <a:spAutoFit/>
            </a:bodyPr>
            <a:lstStyle/>
            <a:p>
              <a:r>
                <a:rPr lang="en-US"/>
                <a:t>100%</a:t>
              </a:r>
            </a:p>
          </p:txBody>
        </p:sp>
        <p:sp>
          <p:nvSpPr>
            <p:cNvPr id="17" name="TextBox 16">
              <a:extLst>
                <a:ext uri="{FF2B5EF4-FFF2-40B4-BE49-F238E27FC236}">
                  <a16:creationId xmlns:a16="http://schemas.microsoft.com/office/drawing/2014/main" id="{97DDDE83-FA4D-DD4E-9CC2-B422832363DC}"/>
                </a:ext>
              </a:extLst>
            </p:cNvPr>
            <p:cNvSpPr txBox="1"/>
            <p:nvPr/>
          </p:nvSpPr>
          <p:spPr>
            <a:xfrm>
              <a:off x="2383534" y="4956889"/>
              <a:ext cx="1114097" cy="369332"/>
            </a:xfrm>
            <a:prstGeom prst="rect">
              <a:avLst/>
            </a:prstGeom>
            <a:noFill/>
          </p:spPr>
          <p:txBody>
            <a:bodyPr wrap="square" rtlCol="0">
              <a:spAutoFit/>
            </a:bodyPr>
            <a:lstStyle/>
            <a:p>
              <a:r>
                <a:rPr lang="en-US"/>
                <a:t>0%</a:t>
              </a:r>
            </a:p>
          </p:txBody>
        </p:sp>
        <p:sp>
          <p:nvSpPr>
            <p:cNvPr id="18" name="TextBox 17">
              <a:extLst>
                <a:ext uri="{FF2B5EF4-FFF2-40B4-BE49-F238E27FC236}">
                  <a16:creationId xmlns:a16="http://schemas.microsoft.com/office/drawing/2014/main" id="{7D7E000A-3FF4-C746-AD4B-3D8D2F4B9A3A}"/>
                </a:ext>
              </a:extLst>
            </p:cNvPr>
            <p:cNvSpPr txBox="1"/>
            <p:nvPr/>
          </p:nvSpPr>
          <p:spPr>
            <a:xfrm>
              <a:off x="5155638" y="4956889"/>
              <a:ext cx="1114097" cy="369332"/>
            </a:xfrm>
            <a:prstGeom prst="rect">
              <a:avLst/>
            </a:prstGeom>
            <a:noFill/>
          </p:spPr>
          <p:txBody>
            <a:bodyPr wrap="square" rtlCol="0">
              <a:spAutoFit/>
            </a:bodyPr>
            <a:lstStyle/>
            <a:p>
              <a:r>
                <a:rPr lang="en-US"/>
                <a:t>50%</a:t>
              </a:r>
            </a:p>
          </p:txBody>
        </p:sp>
        <p:cxnSp>
          <p:nvCxnSpPr>
            <p:cNvPr id="21" name="Straight Connector 20">
              <a:extLst>
                <a:ext uri="{FF2B5EF4-FFF2-40B4-BE49-F238E27FC236}">
                  <a16:creationId xmlns:a16="http://schemas.microsoft.com/office/drawing/2014/main" id="{625F2C29-385C-374C-AF77-F7FBCCB97C62}"/>
                </a:ext>
              </a:extLst>
            </p:cNvPr>
            <p:cNvCxnSpPr/>
            <p:nvPr/>
          </p:nvCxnSpPr>
          <p:spPr>
            <a:xfrm flipV="1">
              <a:off x="8019393" y="3899338"/>
              <a:ext cx="0" cy="960135"/>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Content Placeholder 8">
            <a:extLst>
              <a:ext uri="{FF2B5EF4-FFF2-40B4-BE49-F238E27FC236}">
                <a16:creationId xmlns:a16="http://schemas.microsoft.com/office/drawing/2014/main" id="{FF74A6A0-D8B9-3948-A9B0-96A0A1170EEA}"/>
              </a:ext>
            </a:extLst>
          </p:cNvPr>
          <p:cNvSpPr txBox="1">
            <a:spLocks/>
          </p:cNvSpPr>
          <p:nvPr/>
        </p:nvSpPr>
        <p:spPr>
          <a:xfrm>
            <a:off x="8110387" y="1937858"/>
            <a:ext cx="3425749" cy="2487849"/>
          </a:xfrm>
          <a:prstGeom prst="rect">
            <a:avLst/>
          </a:prstGeom>
        </p:spPr>
        <p:txBody>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r>
              <a:rPr lang="en-US" sz="2400"/>
              <a:t>As more data is added to an enterprise knowledge graph there are fewer new data sources to load.</a:t>
            </a:r>
          </a:p>
        </p:txBody>
      </p:sp>
    </p:spTree>
    <p:extLst>
      <p:ext uri="{BB962C8B-B14F-4D97-AF65-F5344CB8AC3E}">
        <p14:creationId xmlns:p14="http://schemas.microsoft.com/office/powerpoint/2010/main" val="2587145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D63BBB-B2C3-514F-B970-E82B6F66F971}"/>
              </a:ext>
            </a:extLst>
          </p:cNvPr>
          <p:cNvSpPr>
            <a:spLocks noGrp="1"/>
          </p:cNvSpPr>
          <p:nvPr>
            <p:ph type="title"/>
          </p:nvPr>
        </p:nvSpPr>
        <p:spPr/>
        <p:txBody>
          <a:bodyPr>
            <a:normAutofit fontScale="90000"/>
          </a:bodyPr>
          <a:lstStyle/>
          <a:p>
            <a:r>
              <a:rPr lang="en-US"/>
              <a:t>Conway’s Law</a:t>
            </a:r>
          </a:p>
        </p:txBody>
      </p:sp>
      <p:sp>
        <p:nvSpPr>
          <p:cNvPr id="5" name="Slide Number Placeholder 4">
            <a:extLst>
              <a:ext uri="{FF2B5EF4-FFF2-40B4-BE49-F238E27FC236}">
                <a16:creationId xmlns:a16="http://schemas.microsoft.com/office/drawing/2014/main" id="{DD26F36D-8C16-3648-9F3E-C06981118BD8}"/>
              </a:ext>
            </a:extLst>
          </p:cNvPr>
          <p:cNvSpPr>
            <a:spLocks noGrp="1"/>
          </p:cNvSpPr>
          <p:nvPr>
            <p:ph type="sldNum" sz="quarter" idx="12"/>
          </p:nvPr>
        </p:nvSpPr>
        <p:spPr/>
        <p:txBody>
          <a:bodyPr/>
          <a:lstStyle/>
          <a:p>
            <a:fld id="{3310D8EA-3107-4873-B9AB-DD7D3E79053A}" type="slidenum">
              <a:rPr lang="en-US" smtClean="0"/>
              <a:t>36</a:t>
            </a:fld>
            <a:endParaRPr lang="en-US"/>
          </a:p>
        </p:txBody>
      </p:sp>
      <p:sp>
        <p:nvSpPr>
          <p:cNvPr id="9" name="Content Placeholder 8">
            <a:extLst>
              <a:ext uri="{FF2B5EF4-FFF2-40B4-BE49-F238E27FC236}">
                <a16:creationId xmlns:a16="http://schemas.microsoft.com/office/drawing/2014/main" id="{915AAD1C-11B0-6740-AB34-A004149BEE6A}"/>
              </a:ext>
            </a:extLst>
          </p:cNvPr>
          <p:cNvSpPr>
            <a:spLocks noGrp="1"/>
          </p:cNvSpPr>
          <p:nvPr>
            <p:ph idx="4294967295"/>
          </p:nvPr>
        </p:nvSpPr>
        <p:spPr>
          <a:xfrm>
            <a:off x="268147" y="5277130"/>
            <a:ext cx="11655706" cy="768350"/>
          </a:xfrm>
        </p:spPr>
        <p:txBody>
          <a:bodyPr>
            <a:normAutofit fontScale="92500" lnSpcReduction="10000"/>
          </a:bodyPr>
          <a:lstStyle/>
          <a:p>
            <a:pPr marL="0" indent="0">
              <a:buNone/>
            </a:pPr>
            <a:r>
              <a:rPr lang="en-US" b="1">
                <a:solidFill>
                  <a:schemeClr val="accent1"/>
                </a:solidFill>
              </a:rPr>
              <a:t>Corollary: </a:t>
            </a:r>
            <a:r>
              <a:rPr lang="en-US"/>
              <a:t>The structure of our enterprise knowledge graph will tend to reflect our our org chart, not what is ideal for serving our customers!</a:t>
            </a:r>
          </a:p>
        </p:txBody>
      </p:sp>
      <p:sp>
        <p:nvSpPr>
          <p:cNvPr id="25" name="Content Placeholder 4">
            <a:extLst>
              <a:ext uri="{FF2B5EF4-FFF2-40B4-BE49-F238E27FC236}">
                <a16:creationId xmlns:a16="http://schemas.microsoft.com/office/drawing/2014/main" id="{CC7903FB-FF26-4C41-919E-2C6DF3EB7B7E}"/>
              </a:ext>
            </a:extLst>
          </p:cNvPr>
          <p:cNvSpPr txBox="1">
            <a:spLocks/>
          </p:cNvSpPr>
          <p:nvPr/>
        </p:nvSpPr>
        <p:spPr bwMode="gray">
          <a:xfrm>
            <a:off x="495300" y="1426331"/>
            <a:ext cx="11312072" cy="1244081"/>
          </a:xfrm>
          <a:prstGeom prst="rect">
            <a:avLst/>
          </a:prstGeom>
          <a:solidFill>
            <a:schemeClr val="bg2">
              <a:lumMod val="95000"/>
            </a:schemeClr>
          </a:solidFill>
          <a:ln>
            <a:noFill/>
          </a:ln>
        </p:spPr>
        <p:txBody>
          <a:bodyPr vert="horz" wrap="square" lIns="457200" tIns="118872" rIns="457200" bIns="118872" rtlCol="0" anchor="ctr" anchorCtr="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r>
              <a:rPr lang="en-US" sz="2400" i="1"/>
              <a:t>Any organization that designs a system will produce a design whose structure is a copy of the organization's communication structure.</a:t>
            </a:r>
          </a:p>
        </p:txBody>
      </p:sp>
      <p:grpSp>
        <p:nvGrpSpPr>
          <p:cNvPr id="2" name="Group 1">
            <a:extLst>
              <a:ext uri="{FF2B5EF4-FFF2-40B4-BE49-F238E27FC236}">
                <a16:creationId xmlns:a16="http://schemas.microsoft.com/office/drawing/2014/main" id="{D28D97B7-8E97-CB40-AF37-31CBA1C41F81}"/>
              </a:ext>
            </a:extLst>
          </p:cNvPr>
          <p:cNvGrpSpPr/>
          <p:nvPr/>
        </p:nvGrpSpPr>
        <p:grpSpPr>
          <a:xfrm>
            <a:off x="1960609" y="3204619"/>
            <a:ext cx="8235768" cy="1522539"/>
            <a:chOff x="1960609" y="3076283"/>
            <a:chExt cx="8235768" cy="1522539"/>
          </a:xfrm>
        </p:grpSpPr>
        <p:cxnSp>
          <p:nvCxnSpPr>
            <p:cNvPr id="19" name="Straight Connector 18">
              <a:extLst>
                <a:ext uri="{FF2B5EF4-FFF2-40B4-BE49-F238E27FC236}">
                  <a16:creationId xmlns:a16="http://schemas.microsoft.com/office/drawing/2014/main" id="{F2121462-C5CE-864D-A611-D6243B53DCA0}"/>
                </a:ext>
              </a:extLst>
            </p:cNvPr>
            <p:cNvCxnSpPr>
              <a:stCxn id="11" idx="2"/>
              <a:endCxn id="13" idx="0"/>
            </p:cNvCxnSpPr>
            <p:nvPr/>
          </p:nvCxnSpPr>
          <p:spPr>
            <a:xfrm>
              <a:off x="2938852" y="3429000"/>
              <a:ext cx="691978" cy="263123"/>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FA773-99FA-2B43-9CB2-D0DD6A2B63EC}"/>
                </a:ext>
              </a:extLst>
            </p:cNvPr>
            <p:cNvCxnSpPr>
              <a:cxnSpLocks/>
              <a:stCxn id="13" idx="2"/>
              <a:endCxn id="15" idx="0"/>
            </p:cNvCxnSpPr>
            <p:nvPr/>
          </p:nvCxnSpPr>
          <p:spPr>
            <a:xfrm>
              <a:off x="3630830" y="4038112"/>
              <a:ext cx="753762" cy="214721"/>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176003-81EB-3B4C-A565-5E1174E6E63C}"/>
                </a:ext>
              </a:extLst>
            </p:cNvPr>
            <p:cNvCxnSpPr>
              <a:cxnSpLocks/>
              <a:stCxn id="14" idx="0"/>
              <a:endCxn id="13" idx="2"/>
            </p:cNvCxnSpPr>
            <p:nvPr/>
          </p:nvCxnSpPr>
          <p:spPr>
            <a:xfrm flipV="1">
              <a:off x="3253949" y="4038112"/>
              <a:ext cx="376881" cy="212716"/>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FBC5B6-1A1F-C84C-A717-A13489BE770B}"/>
                </a:ext>
              </a:extLst>
            </p:cNvPr>
            <p:cNvCxnSpPr>
              <a:cxnSpLocks/>
              <a:stCxn id="12" idx="0"/>
              <a:endCxn id="11" idx="2"/>
            </p:cNvCxnSpPr>
            <p:nvPr/>
          </p:nvCxnSpPr>
          <p:spPr>
            <a:xfrm flipV="1">
              <a:off x="2337490" y="3429000"/>
              <a:ext cx="601362" cy="251754"/>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465A00-702A-AF4D-AD84-D39F679CE91C}"/>
                </a:ext>
              </a:extLst>
            </p:cNvPr>
            <p:cNvCxnSpPr>
              <a:stCxn id="29" idx="2"/>
              <a:endCxn id="31" idx="0"/>
            </p:cNvCxnSpPr>
            <p:nvPr/>
          </p:nvCxnSpPr>
          <p:spPr>
            <a:xfrm>
              <a:off x="8373756" y="3422272"/>
              <a:ext cx="691978" cy="263123"/>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777DF5-0BDA-8040-8294-0781C5AA4262}"/>
                </a:ext>
              </a:extLst>
            </p:cNvPr>
            <p:cNvCxnSpPr>
              <a:cxnSpLocks/>
              <a:stCxn id="31" idx="2"/>
              <a:endCxn id="33" idx="0"/>
            </p:cNvCxnSpPr>
            <p:nvPr/>
          </p:nvCxnSpPr>
          <p:spPr>
            <a:xfrm>
              <a:off x="9065734" y="4031384"/>
              <a:ext cx="753762" cy="214721"/>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62E858-2A4F-FA4D-AED0-29B7E78C2542}"/>
                </a:ext>
              </a:extLst>
            </p:cNvPr>
            <p:cNvCxnSpPr>
              <a:cxnSpLocks/>
              <a:stCxn id="32" idx="0"/>
              <a:endCxn id="31" idx="2"/>
            </p:cNvCxnSpPr>
            <p:nvPr/>
          </p:nvCxnSpPr>
          <p:spPr>
            <a:xfrm flipV="1">
              <a:off x="8688853" y="4031384"/>
              <a:ext cx="376881" cy="212716"/>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CC792E2-B026-E249-822D-B6D3629434E1}"/>
                </a:ext>
              </a:extLst>
            </p:cNvPr>
            <p:cNvCxnSpPr>
              <a:cxnSpLocks/>
              <a:stCxn id="30" idx="0"/>
              <a:endCxn id="29" idx="2"/>
            </p:cNvCxnSpPr>
            <p:nvPr/>
          </p:nvCxnSpPr>
          <p:spPr>
            <a:xfrm flipV="1">
              <a:off x="7772394" y="3422272"/>
              <a:ext cx="601362" cy="251754"/>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31AF6442-1AA7-DE45-A458-88969F5FEAB6}"/>
                </a:ext>
              </a:extLst>
            </p:cNvPr>
            <p:cNvSpPr/>
            <p:nvPr/>
          </p:nvSpPr>
          <p:spPr>
            <a:xfrm>
              <a:off x="5257802" y="3535501"/>
              <a:ext cx="1550768" cy="63796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p>
          </p:txBody>
        </p:sp>
        <p:sp>
          <p:nvSpPr>
            <p:cNvPr id="11" name="Rectangle 10">
              <a:extLst>
                <a:ext uri="{FF2B5EF4-FFF2-40B4-BE49-F238E27FC236}">
                  <a16:creationId xmlns:a16="http://schemas.microsoft.com/office/drawing/2014/main" id="{3C3C48F6-28F3-0D45-8D70-E198A05789A0}"/>
                </a:ext>
              </a:extLst>
            </p:cNvPr>
            <p:cNvSpPr/>
            <p:nvPr/>
          </p:nvSpPr>
          <p:spPr>
            <a:xfrm>
              <a:off x="2561971" y="3083011"/>
              <a:ext cx="753762" cy="34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Dept A</a:t>
              </a:r>
            </a:p>
          </p:txBody>
        </p:sp>
        <p:sp>
          <p:nvSpPr>
            <p:cNvPr id="12" name="Rectangle 11">
              <a:extLst>
                <a:ext uri="{FF2B5EF4-FFF2-40B4-BE49-F238E27FC236}">
                  <a16:creationId xmlns:a16="http://schemas.microsoft.com/office/drawing/2014/main" id="{E520981A-9D94-C04A-81F4-EBD7F13580AA}"/>
                </a:ext>
              </a:extLst>
            </p:cNvPr>
            <p:cNvSpPr/>
            <p:nvPr/>
          </p:nvSpPr>
          <p:spPr>
            <a:xfrm>
              <a:off x="1960609" y="3680754"/>
              <a:ext cx="753762" cy="34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Dept B</a:t>
              </a:r>
            </a:p>
          </p:txBody>
        </p:sp>
        <p:sp>
          <p:nvSpPr>
            <p:cNvPr id="13" name="Rectangle 12">
              <a:extLst>
                <a:ext uri="{FF2B5EF4-FFF2-40B4-BE49-F238E27FC236}">
                  <a16:creationId xmlns:a16="http://schemas.microsoft.com/office/drawing/2014/main" id="{8BF9D6CE-4E10-EF40-903F-E328EE430A1A}"/>
                </a:ext>
              </a:extLst>
            </p:cNvPr>
            <p:cNvSpPr/>
            <p:nvPr/>
          </p:nvSpPr>
          <p:spPr>
            <a:xfrm>
              <a:off x="3253949" y="3692123"/>
              <a:ext cx="753762" cy="34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Dept C</a:t>
              </a:r>
            </a:p>
          </p:txBody>
        </p:sp>
        <p:sp>
          <p:nvSpPr>
            <p:cNvPr id="14" name="Rectangle 13">
              <a:extLst>
                <a:ext uri="{FF2B5EF4-FFF2-40B4-BE49-F238E27FC236}">
                  <a16:creationId xmlns:a16="http://schemas.microsoft.com/office/drawing/2014/main" id="{FC09DCB0-948A-5345-9906-8E1ED34D3BD1}"/>
                </a:ext>
              </a:extLst>
            </p:cNvPr>
            <p:cNvSpPr/>
            <p:nvPr/>
          </p:nvSpPr>
          <p:spPr>
            <a:xfrm>
              <a:off x="2877068" y="4250828"/>
              <a:ext cx="753762" cy="34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Dept D</a:t>
              </a:r>
            </a:p>
          </p:txBody>
        </p:sp>
        <p:sp>
          <p:nvSpPr>
            <p:cNvPr id="15" name="Rectangle 14">
              <a:extLst>
                <a:ext uri="{FF2B5EF4-FFF2-40B4-BE49-F238E27FC236}">
                  <a16:creationId xmlns:a16="http://schemas.microsoft.com/office/drawing/2014/main" id="{0A0E5345-3F8F-6F48-AF79-4D9C1F2F0590}"/>
                </a:ext>
              </a:extLst>
            </p:cNvPr>
            <p:cNvSpPr/>
            <p:nvPr/>
          </p:nvSpPr>
          <p:spPr>
            <a:xfrm>
              <a:off x="4007711" y="4252833"/>
              <a:ext cx="753762" cy="34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Dept E</a:t>
              </a:r>
            </a:p>
          </p:txBody>
        </p:sp>
        <p:sp>
          <p:nvSpPr>
            <p:cNvPr id="29" name="Rectangle 28">
              <a:extLst>
                <a:ext uri="{FF2B5EF4-FFF2-40B4-BE49-F238E27FC236}">
                  <a16:creationId xmlns:a16="http://schemas.microsoft.com/office/drawing/2014/main" id="{37C594FF-4207-2947-87F9-937FC32149EB}"/>
                </a:ext>
              </a:extLst>
            </p:cNvPr>
            <p:cNvSpPr/>
            <p:nvPr/>
          </p:nvSpPr>
          <p:spPr>
            <a:xfrm>
              <a:off x="7996875" y="3076283"/>
              <a:ext cx="753762" cy="3459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Lib A</a:t>
              </a:r>
            </a:p>
          </p:txBody>
        </p:sp>
        <p:sp>
          <p:nvSpPr>
            <p:cNvPr id="30" name="Rectangle 29">
              <a:extLst>
                <a:ext uri="{FF2B5EF4-FFF2-40B4-BE49-F238E27FC236}">
                  <a16:creationId xmlns:a16="http://schemas.microsoft.com/office/drawing/2014/main" id="{14B9477F-F55B-4A47-8DA8-D6D3B184C54C}"/>
                </a:ext>
              </a:extLst>
            </p:cNvPr>
            <p:cNvSpPr/>
            <p:nvPr/>
          </p:nvSpPr>
          <p:spPr>
            <a:xfrm>
              <a:off x="7395513" y="3674026"/>
              <a:ext cx="753762" cy="3459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Lib B</a:t>
              </a:r>
            </a:p>
          </p:txBody>
        </p:sp>
        <p:sp>
          <p:nvSpPr>
            <p:cNvPr id="31" name="Rectangle 30">
              <a:extLst>
                <a:ext uri="{FF2B5EF4-FFF2-40B4-BE49-F238E27FC236}">
                  <a16:creationId xmlns:a16="http://schemas.microsoft.com/office/drawing/2014/main" id="{86040D18-5C48-614D-A6B0-EAC4733B46E2}"/>
                </a:ext>
              </a:extLst>
            </p:cNvPr>
            <p:cNvSpPr/>
            <p:nvPr/>
          </p:nvSpPr>
          <p:spPr>
            <a:xfrm>
              <a:off x="8688853" y="3685395"/>
              <a:ext cx="753762" cy="3459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Lib C</a:t>
              </a:r>
            </a:p>
          </p:txBody>
        </p:sp>
        <p:sp>
          <p:nvSpPr>
            <p:cNvPr id="32" name="Rectangle 31">
              <a:extLst>
                <a:ext uri="{FF2B5EF4-FFF2-40B4-BE49-F238E27FC236}">
                  <a16:creationId xmlns:a16="http://schemas.microsoft.com/office/drawing/2014/main" id="{FFA44DD2-1111-5742-A2DD-119BDFD20E76}"/>
                </a:ext>
              </a:extLst>
            </p:cNvPr>
            <p:cNvSpPr/>
            <p:nvPr/>
          </p:nvSpPr>
          <p:spPr>
            <a:xfrm>
              <a:off x="8311972" y="4244100"/>
              <a:ext cx="753762" cy="3459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Lib D</a:t>
              </a:r>
            </a:p>
          </p:txBody>
        </p:sp>
        <p:sp>
          <p:nvSpPr>
            <p:cNvPr id="33" name="Rectangle 32">
              <a:extLst>
                <a:ext uri="{FF2B5EF4-FFF2-40B4-BE49-F238E27FC236}">
                  <a16:creationId xmlns:a16="http://schemas.microsoft.com/office/drawing/2014/main" id="{323F3590-CADF-414A-831C-042318261517}"/>
                </a:ext>
              </a:extLst>
            </p:cNvPr>
            <p:cNvSpPr/>
            <p:nvPr/>
          </p:nvSpPr>
          <p:spPr>
            <a:xfrm>
              <a:off x="9442615" y="4246105"/>
              <a:ext cx="753762" cy="3459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Lib E</a:t>
              </a:r>
            </a:p>
          </p:txBody>
        </p:sp>
      </p:grpSp>
    </p:spTree>
    <p:extLst>
      <p:ext uri="{BB962C8B-B14F-4D97-AF65-F5344CB8AC3E}">
        <p14:creationId xmlns:p14="http://schemas.microsoft.com/office/powerpoint/2010/main" val="740374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CA3C-E002-AC42-9E92-D76A1BC2BCBB}"/>
              </a:ext>
            </a:extLst>
          </p:cNvPr>
          <p:cNvSpPr>
            <a:spLocks noGrp="1"/>
          </p:cNvSpPr>
          <p:nvPr>
            <p:ph type="title"/>
          </p:nvPr>
        </p:nvSpPr>
        <p:spPr/>
        <p:txBody>
          <a:bodyPr>
            <a:normAutofit fontScale="90000"/>
          </a:bodyPr>
          <a:lstStyle/>
          <a:p>
            <a:r>
              <a:rPr lang="en-US" dirty="0"/>
              <a:t>Query Response vs. Time of Day</a:t>
            </a:r>
          </a:p>
        </p:txBody>
      </p:sp>
      <p:sp>
        <p:nvSpPr>
          <p:cNvPr id="3" name="Content Placeholder 2">
            <a:extLst>
              <a:ext uri="{FF2B5EF4-FFF2-40B4-BE49-F238E27FC236}">
                <a16:creationId xmlns:a16="http://schemas.microsoft.com/office/drawing/2014/main" id="{CB21914C-2834-FD48-BDE0-226E9ACCB31D}"/>
              </a:ext>
            </a:extLst>
          </p:cNvPr>
          <p:cNvSpPr>
            <a:spLocks noGrp="1"/>
          </p:cNvSpPr>
          <p:nvPr>
            <p:ph idx="1"/>
          </p:nvPr>
        </p:nvSpPr>
        <p:spPr>
          <a:xfrm>
            <a:off x="563512" y="5744114"/>
            <a:ext cx="8372144" cy="692494"/>
          </a:xfrm>
        </p:spPr>
        <p:txBody>
          <a:bodyPr>
            <a:normAutofit fontScale="70000" lnSpcReduction="20000"/>
          </a:bodyPr>
          <a:lstStyle/>
          <a:p>
            <a:r>
              <a:rPr lang="en-US" dirty="0"/>
              <a:t>Many users fighting for a shared resource with limited capability</a:t>
            </a:r>
          </a:p>
          <a:p>
            <a:r>
              <a:rPr lang="en-US" dirty="0"/>
              <a:t>The more you use it the lower the value to others</a:t>
            </a:r>
          </a:p>
        </p:txBody>
      </p:sp>
      <p:sp>
        <p:nvSpPr>
          <p:cNvPr id="4" name="Slide Number Placeholder 3">
            <a:extLst>
              <a:ext uri="{FF2B5EF4-FFF2-40B4-BE49-F238E27FC236}">
                <a16:creationId xmlns:a16="http://schemas.microsoft.com/office/drawing/2014/main" id="{F7EDE6E4-3662-F745-A41E-5FFD48238100}"/>
              </a:ext>
            </a:extLst>
          </p:cNvPr>
          <p:cNvSpPr>
            <a:spLocks noGrp="1"/>
          </p:cNvSpPr>
          <p:nvPr>
            <p:ph type="sldNum" sz="quarter" idx="12"/>
          </p:nvPr>
        </p:nvSpPr>
        <p:spPr/>
        <p:txBody>
          <a:bodyPr/>
          <a:lstStyle/>
          <a:p>
            <a:fld id="{7269E411-7D29-FF41-8363-58C7F0B695CE}" type="slidenum">
              <a:rPr lang="en-US" smtClean="0"/>
              <a:t>37</a:t>
            </a:fld>
            <a:endParaRPr lang="en-US"/>
          </a:p>
        </p:txBody>
      </p:sp>
      <p:cxnSp>
        <p:nvCxnSpPr>
          <p:cNvPr id="6" name="Straight Arrow Connector 5">
            <a:extLst>
              <a:ext uri="{FF2B5EF4-FFF2-40B4-BE49-F238E27FC236}">
                <a16:creationId xmlns:a16="http://schemas.microsoft.com/office/drawing/2014/main" id="{81C16709-4591-184A-8719-5C6BF8D2DA8D}"/>
              </a:ext>
            </a:extLst>
          </p:cNvPr>
          <p:cNvCxnSpPr>
            <a:cxnSpLocks/>
          </p:cNvCxnSpPr>
          <p:nvPr/>
        </p:nvCxnSpPr>
        <p:spPr>
          <a:xfrm flipV="1">
            <a:off x="2238228" y="1631597"/>
            <a:ext cx="0" cy="27798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62DB32-0476-7B43-96E0-38DA48076D27}"/>
              </a:ext>
            </a:extLst>
          </p:cNvPr>
          <p:cNvCxnSpPr>
            <a:cxnSpLocks/>
          </p:cNvCxnSpPr>
          <p:nvPr/>
        </p:nvCxnSpPr>
        <p:spPr>
          <a:xfrm>
            <a:off x="2238228" y="4434801"/>
            <a:ext cx="7908402" cy="47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6DFF63-95AD-E44A-944F-9D8F638E4B34}"/>
              </a:ext>
            </a:extLst>
          </p:cNvPr>
          <p:cNvSpPr txBox="1"/>
          <p:nvPr/>
        </p:nvSpPr>
        <p:spPr>
          <a:xfrm>
            <a:off x="397565" y="1694383"/>
            <a:ext cx="1081515" cy="1754326"/>
          </a:xfrm>
          <a:prstGeom prst="rect">
            <a:avLst/>
          </a:prstGeom>
          <a:noFill/>
        </p:spPr>
        <p:txBody>
          <a:bodyPr wrap="none" rtlCol="0">
            <a:spAutoFit/>
          </a:bodyPr>
          <a:lstStyle/>
          <a:p>
            <a:r>
              <a:rPr lang="en-US" dirty="0"/>
              <a:t>Average</a:t>
            </a:r>
          </a:p>
          <a:p>
            <a:r>
              <a:rPr lang="en-US" dirty="0"/>
              <a:t>Query</a:t>
            </a:r>
            <a:br>
              <a:rPr lang="en-US" dirty="0"/>
            </a:br>
            <a:r>
              <a:rPr lang="en-US" dirty="0"/>
              <a:t>Response</a:t>
            </a:r>
            <a:br>
              <a:rPr lang="en-US" dirty="0"/>
            </a:br>
            <a:r>
              <a:rPr lang="en-US" dirty="0"/>
              <a:t>Time in</a:t>
            </a:r>
          </a:p>
          <a:p>
            <a:r>
              <a:rPr lang="en-US" dirty="0"/>
              <a:t>Seconds</a:t>
            </a:r>
          </a:p>
          <a:p>
            <a:r>
              <a:rPr lang="en-US" dirty="0"/>
              <a:t>(M-F)</a:t>
            </a:r>
          </a:p>
        </p:txBody>
      </p:sp>
      <p:sp>
        <p:nvSpPr>
          <p:cNvPr id="12" name="TextBox 11">
            <a:extLst>
              <a:ext uri="{FF2B5EF4-FFF2-40B4-BE49-F238E27FC236}">
                <a16:creationId xmlns:a16="http://schemas.microsoft.com/office/drawing/2014/main" id="{D95498EA-A718-154F-950F-3CFE428A30DE}"/>
              </a:ext>
            </a:extLst>
          </p:cNvPr>
          <p:cNvSpPr txBox="1"/>
          <p:nvPr/>
        </p:nvSpPr>
        <p:spPr>
          <a:xfrm>
            <a:off x="10554707" y="4308106"/>
            <a:ext cx="1300869" cy="369332"/>
          </a:xfrm>
          <a:prstGeom prst="rect">
            <a:avLst/>
          </a:prstGeom>
          <a:noFill/>
        </p:spPr>
        <p:txBody>
          <a:bodyPr wrap="none" rtlCol="0">
            <a:spAutoFit/>
          </a:bodyPr>
          <a:lstStyle/>
          <a:p>
            <a:r>
              <a:rPr lang="en-US" dirty="0"/>
              <a:t>Time of Day</a:t>
            </a:r>
          </a:p>
        </p:txBody>
      </p:sp>
      <p:sp>
        <p:nvSpPr>
          <p:cNvPr id="13" name="Freeform 12">
            <a:extLst>
              <a:ext uri="{FF2B5EF4-FFF2-40B4-BE49-F238E27FC236}">
                <a16:creationId xmlns:a16="http://schemas.microsoft.com/office/drawing/2014/main" id="{B53B8E00-4F84-DB4D-BF15-9D47DC0BA469}"/>
              </a:ext>
            </a:extLst>
          </p:cNvPr>
          <p:cNvSpPr/>
          <p:nvPr/>
        </p:nvSpPr>
        <p:spPr>
          <a:xfrm>
            <a:off x="2238228" y="1969559"/>
            <a:ext cx="7974956" cy="2226832"/>
          </a:xfrm>
          <a:custGeom>
            <a:avLst/>
            <a:gdLst>
              <a:gd name="connsiteX0" fmla="*/ 0 w 7650866"/>
              <a:gd name="connsiteY0" fmla="*/ 2007163 h 2470039"/>
              <a:gd name="connsiteX1" fmla="*/ 1157468 w 7650866"/>
              <a:gd name="connsiteY1" fmla="*/ 2007163 h 2470039"/>
              <a:gd name="connsiteX2" fmla="*/ 1805650 w 7650866"/>
              <a:gd name="connsiteY2" fmla="*/ 803396 h 2470039"/>
              <a:gd name="connsiteX3" fmla="*/ 2384385 w 7650866"/>
              <a:gd name="connsiteY3" fmla="*/ 178363 h 2470039"/>
              <a:gd name="connsiteX4" fmla="*/ 2974693 w 7650866"/>
              <a:gd name="connsiteY4" fmla="*/ 236237 h 2470039"/>
              <a:gd name="connsiteX5" fmla="*/ 3310359 w 7650866"/>
              <a:gd name="connsiteY5" fmla="*/ 745523 h 2470039"/>
              <a:gd name="connsiteX6" fmla="*/ 3993266 w 7650866"/>
              <a:gd name="connsiteY6" fmla="*/ 143639 h 2470039"/>
              <a:gd name="connsiteX7" fmla="*/ 4676172 w 7650866"/>
              <a:gd name="connsiteY7" fmla="*/ 132065 h 2470039"/>
              <a:gd name="connsiteX8" fmla="*/ 5324354 w 7650866"/>
              <a:gd name="connsiteY8" fmla="*/ 1625199 h 2470039"/>
              <a:gd name="connsiteX9" fmla="*/ 5486400 w 7650866"/>
              <a:gd name="connsiteY9" fmla="*/ 2365979 h 2470039"/>
              <a:gd name="connsiteX10" fmla="*/ 7650866 w 7650866"/>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56657 w 8032830"/>
              <a:gd name="connsiteY4" fmla="*/ 221060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91381 w 8032830"/>
              <a:gd name="connsiteY4" fmla="*/ 128462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76322 h 2472981"/>
              <a:gd name="connsiteX1" fmla="*/ 1539432 w 8032830"/>
              <a:gd name="connsiteY1" fmla="*/ 2010105 h 2472981"/>
              <a:gd name="connsiteX2" fmla="*/ 2187614 w 8032830"/>
              <a:gd name="connsiteY2" fmla="*/ 806338 h 2472981"/>
              <a:gd name="connsiteX3" fmla="*/ 2766349 w 8032830"/>
              <a:gd name="connsiteY3" fmla="*/ 181305 h 2472981"/>
              <a:gd name="connsiteX4" fmla="*/ 3391381 w 8032830"/>
              <a:gd name="connsiteY4" fmla="*/ 146581 h 2472981"/>
              <a:gd name="connsiteX5" fmla="*/ 3657599 w 8032830"/>
              <a:gd name="connsiteY5" fmla="*/ 401224 h 2472981"/>
              <a:gd name="connsiteX6" fmla="*/ 4155311 w 8032830"/>
              <a:gd name="connsiteY6" fmla="*/ 100282 h 2472981"/>
              <a:gd name="connsiteX7" fmla="*/ 5058136 w 8032830"/>
              <a:gd name="connsiteY7" fmla="*/ 135007 h 2472981"/>
              <a:gd name="connsiteX8" fmla="*/ 5706318 w 8032830"/>
              <a:gd name="connsiteY8" fmla="*/ 1628141 h 2472981"/>
              <a:gd name="connsiteX9" fmla="*/ 5868364 w 8032830"/>
              <a:gd name="connsiteY9" fmla="*/ 2368921 h 2472981"/>
              <a:gd name="connsiteX10" fmla="*/ 8032830 w 8032830"/>
              <a:gd name="connsiteY10" fmla="*/ 2449943 h 2472981"/>
              <a:gd name="connsiteX0" fmla="*/ 0 w 8032830"/>
              <a:gd name="connsiteY0" fmla="*/ 2276322 h 2465809"/>
              <a:gd name="connsiteX1" fmla="*/ 1539432 w 8032830"/>
              <a:gd name="connsiteY1" fmla="*/ 2010105 h 2465809"/>
              <a:gd name="connsiteX2" fmla="*/ 2187614 w 8032830"/>
              <a:gd name="connsiteY2" fmla="*/ 806338 h 2465809"/>
              <a:gd name="connsiteX3" fmla="*/ 2766349 w 8032830"/>
              <a:gd name="connsiteY3" fmla="*/ 181305 h 2465809"/>
              <a:gd name="connsiteX4" fmla="*/ 3391381 w 8032830"/>
              <a:gd name="connsiteY4" fmla="*/ 146581 h 2465809"/>
              <a:gd name="connsiteX5" fmla="*/ 3657599 w 8032830"/>
              <a:gd name="connsiteY5" fmla="*/ 401224 h 2465809"/>
              <a:gd name="connsiteX6" fmla="*/ 4155311 w 8032830"/>
              <a:gd name="connsiteY6" fmla="*/ 100282 h 2465809"/>
              <a:gd name="connsiteX7" fmla="*/ 5058136 w 8032830"/>
              <a:gd name="connsiteY7" fmla="*/ 135007 h 2465809"/>
              <a:gd name="connsiteX8" fmla="*/ 5706318 w 8032830"/>
              <a:gd name="connsiteY8" fmla="*/ 1628141 h 2465809"/>
              <a:gd name="connsiteX9" fmla="*/ 6180880 w 8032830"/>
              <a:gd name="connsiteY9" fmla="*/ 2345771 h 2465809"/>
              <a:gd name="connsiteX10" fmla="*/ 8032830 w 8032830"/>
              <a:gd name="connsiteY10" fmla="*/ 2449943 h 2465809"/>
              <a:gd name="connsiteX0" fmla="*/ 0 w 8032830"/>
              <a:gd name="connsiteY0" fmla="*/ 2276322 h 2453206"/>
              <a:gd name="connsiteX1" fmla="*/ 1539432 w 8032830"/>
              <a:gd name="connsiteY1" fmla="*/ 2010105 h 2453206"/>
              <a:gd name="connsiteX2" fmla="*/ 2187614 w 8032830"/>
              <a:gd name="connsiteY2" fmla="*/ 806338 h 2453206"/>
              <a:gd name="connsiteX3" fmla="*/ 2766349 w 8032830"/>
              <a:gd name="connsiteY3" fmla="*/ 181305 h 2453206"/>
              <a:gd name="connsiteX4" fmla="*/ 3391381 w 8032830"/>
              <a:gd name="connsiteY4" fmla="*/ 146581 h 2453206"/>
              <a:gd name="connsiteX5" fmla="*/ 3657599 w 8032830"/>
              <a:gd name="connsiteY5" fmla="*/ 401224 h 2453206"/>
              <a:gd name="connsiteX6" fmla="*/ 4155311 w 8032830"/>
              <a:gd name="connsiteY6" fmla="*/ 100282 h 2453206"/>
              <a:gd name="connsiteX7" fmla="*/ 5058136 w 8032830"/>
              <a:gd name="connsiteY7" fmla="*/ 135007 h 2453206"/>
              <a:gd name="connsiteX8" fmla="*/ 5706318 w 8032830"/>
              <a:gd name="connsiteY8" fmla="*/ 1628141 h 2453206"/>
              <a:gd name="connsiteX9" fmla="*/ 6169305 w 8032830"/>
              <a:gd name="connsiteY9" fmla="*/ 2183725 h 2453206"/>
              <a:gd name="connsiteX10" fmla="*/ 8032830 w 8032830"/>
              <a:gd name="connsiteY10" fmla="*/ 2449943 h 2453206"/>
              <a:gd name="connsiteX0" fmla="*/ 0 w 7974956"/>
              <a:gd name="connsiteY0" fmla="*/ 2276322 h 2303764"/>
              <a:gd name="connsiteX1" fmla="*/ 1539432 w 7974956"/>
              <a:gd name="connsiteY1" fmla="*/ 2010105 h 2303764"/>
              <a:gd name="connsiteX2" fmla="*/ 2187614 w 7974956"/>
              <a:gd name="connsiteY2" fmla="*/ 806338 h 2303764"/>
              <a:gd name="connsiteX3" fmla="*/ 2766349 w 7974956"/>
              <a:gd name="connsiteY3" fmla="*/ 181305 h 2303764"/>
              <a:gd name="connsiteX4" fmla="*/ 3391381 w 7974956"/>
              <a:gd name="connsiteY4" fmla="*/ 146581 h 2303764"/>
              <a:gd name="connsiteX5" fmla="*/ 3657599 w 7974956"/>
              <a:gd name="connsiteY5" fmla="*/ 401224 h 2303764"/>
              <a:gd name="connsiteX6" fmla="*/ 4155311 w 7974956"/>
              <a:gd name="connsiteY6" fmla="*/ 100282 h 2303764"/>
              <a:gd name="connsiteX7" fmla="*/ 5058136 w 7974956"/>
              <a:gd name="connsiteY7" fmla="*/ 135007 h 2303764"/>
              <a:gd name="connsiteX8" fmla="*/ 5706318 w 7974956"/>
              <a:gd name="connsiteY8" fmla="*/ 1628141 h 2303764"/>
              <a:gd name="connsiteX9" fmla="*/ 6169305 w 7974956"/>
              <a:gd name="connsiteY9" fmla="*/ 2183725 h 2303764"/>
              <a:gd name="connsiteX10" fmla="*/ 7974956 w 7974956"/>
              <a:gd name="connsiteY10" fmla="*/ 2287898 h 2303764"/>
              <a:gd name="connsiteX0" fmla="*/ 0 w 7974956"/>
              <a:gd name="connsiteY0" fmla="*/ 2272493 h 2299935"/>
              <a:gd name="connsiteX1" fmla="*/ 1539432 w 7974956"/>
              <a:gd name="connsiteY1" fmla="*/ 2006276 h 2299935"/>
              <a:gd name="connsiteX2" fmla="*/ 2187614 w 7974956"/>
              <a:gd name="connsiteY2" fmla="*/ 802509 h 2299935"/>
              <a:gd name="connsiteX3" fmla="*/ 2766349 w 7974956"/>
              <a:gd name="connsiteY3" fmla="*/ 177476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77476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155311 w 7974956"/>
              <a:gd name="connsiteY6" fmla="*/ 46523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139159 w 7974956"/>
              <a:gd name="connsiteY7" fmla="*/ 359041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3366 h 2250808"/>
              <a:gd name="connsiteX1" fmla="*/ 1539432 w 7974956"/>
              <a:gd name="connsiteY1" fmla="*/ 1957149 h 2250808"/>
              <a:gd name="connsiteX2" fmla="*/ 2118166 w 7974956"/>
              <a:gd name="connsiteY2" fmla="*/ 764957 h 2250808"/>
              <a:gd name="connsiteX3" fmla="*/ 2615878 w 7974956"/>
              <a:gd name="connsiteY3" fmla="*/ 35752 h 2250808"/>
              <a:gd name="connsiteX4" fmla="*/ 3391381 w 7974956"/>
              <a:gd name="connsiteY4" fmla="*/ 128349 h 2250808"/>
              <a:gd name="connsiteX5" fmla="*/ 3692323 w 7974956"/>
              <a:gd name="connsiteY5" fmla="*/ 267245 h 2250808"/>
              <a:gd name="connsiteX6" fmla="*/ 4317356 w 7974956"/>
              <a:gd name="connsiteY6" fmla="*/ 93624 h 2250808"/>
              <a:gd name="connsiteX7" fmla="*/ 5139159 w 7974956"/>
              <a:gd name="connsiteY7" fmla="*/ 359844 h 2250808"/>
              <a:gd name="connsiteX8" fmla="*/ 5706318 w 7974956"/>
              <a:gd name="connsiteY8" fmla="*/ 1575185 h 2250808"/>
              <a:gd name="connsiteX9" fmla="*/ 6169305 w 7974956"/>
              <a:gd name="connsiteY9" fmla="*/ 2130769 h 2250808"/>
              <a:gd name="connsiteX10" fmla="*/ 7974956 w 7974956"/>
              <a:gd name="connsiteY10" fmla="*/ 2234942 h 2250808"/>
              <a:gd name="connsiteX0" fmla="*/ 0 w 7974956"/>
              <a:gd name="connsiteY0" fmla="*/ 2203364 h 2230806"/>
              <a:gd name="connsiteX1" fmla="*/ 1539432 w 7974956"/>
              <a:gd name="connsiteY1" fmla="*/ 1937147 h 2230806"/>
              <a:gd name="connsiteX2" fmla="*/ 2118166 w 7974956"/>
              <a:gd name="connsiteY2" fmla="*/ 744955 h 2230806"/>
              <a:gd name="connsiteX3" fmla="*/ 2546430 w 7974956"/>
              <a:gd name="connsiteY3" fmla="*/ 38900 h 2230806"/>
              <a:gd name="connsiteX4" fmla="*/ 3391381 w 7974956"/>
              <a:gd name="connsiteY4" fmla="*/ 108347 h 2230806"/>
              <a:gd name="connsiteX5" fmla="*/ 3692323 w 7974956"/>
              <a:gd name="connsiteY5" fmla="*/ 247243 h 2230806"/>
              <a:gd name="connsiteX6" fmla="*/ 4317356 w 7974956"/>
              <a:gd name="connsiteY6" fmla="*/ 73622 h 2230806"/>
              <a:gd name="connsiteX7" fmla="*/ 5139159 w 7974956"/>
              <a:gd name="connsiteY7" fmla="*/ 339842 h 2230806"/>
              <a:gd name="connsiteX8" fmla="*/ 5706318 w 7974956"/>
              <a:gd name="connsiteY8" fmla="*/ 1555183 h 2230806"/>
              <a:gd name="connsiteX9" fmla="*/ 6169305 w 7974956"/>
              <a:gd name="connsiteY9" fmla="*/ 2110767 h 2230806"/>
              <a:gd name="connsiteX10" fmla="*/ 7974956 w 7974956"/>
              <a:gd name="connsiteY10" fmla="*/ 2214940 h 2230806"/>
              <a:gd name="connsiteX0" fmla="*/ 0 w 7974956"/>
              <a:gd name="connsiteY0" fmla="*/ 2179568 h 2207010"/>
              <a:gd name="connsiteX1" fmla="*/ 1539432 w 7974956"/>
              <a:gd name="connsiteY1" fmla="*/ 1913351 h 2207010"/>
              <a:gd name="connsiteX2" fmla="*/ 2118166 w 7974956"/>
              <a:gd name="connsiteY2" fmla="*/ 721159 h 2207010"/>
              <a:gd name="connsiteX3" fmla="*/ 2546430 w 7974956"/>
              <a:gd name="connsiteY3" fmla="*/ 15104 h 2207010"/>
              <a:gd name="connsiteX4" fmla="*/ 3692323 w 7974956"/>
              <a:gd name="connsiteY4" fmla="*/ 223447 h 2207010"/>
              <a:gd name="connsiteX5" fmla="*/ 4317356 w 7974956"/>
              <a:gd name="connsiteY5" fmla="*/ 49826 h 2207010"/>
              <a:gd name="connsiteX6" fmla="*/ 5139159 w 7974956"/>
              <a:gd name="connsiteY6" fmla="*/ 316046 h 2207010"/>
              <a:gd name="connsiteX7" fmla="*/ 5706318 w 7974956"/>
              <a:gd name="connsiteY7" fmla="*/ 1531387 h 2207010"/>
              <a:gd name="connsiteX8" fmla="*/ 6169305 w 7974956"/>
              <a:gd name="connsiteY8" fmla="*/ 2086971 h 2207010"/>
              <a:gd name="connsiteX9" fmla="*/ 7974956 w 7974956"/>
              <a:gd name="connsiteY9" fmla="*/ 2191144 h 2207010"/>
              <a:gd name="connsiteX0" fmla="*/ 0 w 7974956"/>
              <a:gd name="connsiteY0" fmla="*/ 2179250 h 2206692"/>
              <a:gd name="connsiteX1" fmla="*/ 1539432 w 7974956"/>
              <a:gd name="connsiteY1" fmla="*/ 1913033 h 2206692"/>
              <a:gd name="connsiteX2" fmla="*/ 2118166 w 7974956"/>
              <a:gd name="connsiteY2" fmla="*/ 720841 h 2206692"/>
              <a:gd name="connsiteX3" fmla="*/ 2546430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9250 h 2206692"/>
              <a:gd name="connsiteX1" fmla="*/ 1539432 w 7974956"/>
              <a:gd name="connsiteY1" fmla="*/ 1913033 h 2206692"/>
              <a:gd name="connsiteX2" fmla="*/ 2118166 w 7974956"/>
              <a:gd name="connsiteY2" fmla="*/ 720841 h 2206692"/>
              <a:gd name="connsiteX3" fmla="*/ 2500131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6405 h 2203847"/>
              <a:gd name="connsiteX1" fmla="*/ 1539432 w 7974956"/>
              <a:gd name="connsiteY1" fmla="*/ 1910188 h 2203847"/>
              <a:gd name="connsiteX2" fmla="*/ 2118166 w 7974956"/>
              <a:gd name="connsiteY2" fmla="*/ 717996 h 2203847"/>
              <a:gd name="connsiteX3" fmla="*/ 2500131 w 7974956"/>
              <a:gd name="connsiteY3" fmla="*/ 11941 h 2203847"/>
              <a:gd name="connsiteX4" fmla="*/ 3588151 w 7974956"/>
              <a:gd name="connsiteY4" fmla="*/ 255008 h 2203847"/>
              <a:gd name="connsiteX5" fmla="*/ 4571999 w 7974956"/>
              <a:gd name="connsiteY5" fmla="*/ 364 h 2203847"/>
              <a:gd name="connsiteX6" fmla="*/ 5139159 w 7974956"/>
              <a:gd name="connsiteY6" fmla="*/ 312883 h 2203847"/>
              <a:gd name="connsiteX7" fmla="*/ 5706318 w 7974956"/>
              <a:gd name="connsiteY7" fmla="*/ 1528224 h 2203847"/>
              <a:gd name="connsiteX8" fmla="*/ 6169305 w 7974956"/>
              <a:gd name="connsiteY8" fmla="*/ 2083808 h 2203847"/>
              <a:gd name="connsiteX9" fmla="*/ 7974956 w 7974956"/>
              <a:gd name="connsiteY9" fmla="*/ 2187981 h 2203847"/>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706318 w 7974956"/>
              <a:gd name="connsiteY7" fmla="*/ 1528224 h 2226832"/>
              <a:gd name="connsiteX8" fmla="*/ 6227178 w 7974956"/>
              <a:gd name="connsiteY8" fmla="*/ 2141681 h 2226832"/>
              <a:gd name="connsiteX9" fmla="*/ 7974956 w 7974956"/>
              <a:gd name="connsiteY9" fmla="*/ 2187981 h 2226832"/>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625295 w 7974956"/>
              <a:gd name="connsiteY7" fmla="*/ 1389328 h 2226832"/>
              <a:gd name="connsiteX8" fmla="*/ 6227178 w 7974956"/>
              <a:gd name="connsiteY8" fmla="*/ 2141681 h 2226832"/>
              <a:gd name="connsiteX9" fmla="*/ 7974956 w 7974956"/>
              <a:gd name="connsiteY9" fmla="*/ 2187981 h 222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74956" h="2226832">
                <a:moveTo>
                  <a:pt x="0" y="2176405"/>
                </a:moveTo>
                <a:cubicBezTo>
                  <a:pt x="462988" y="2218845"/>
                  <a:pt x="1186404" y="2153256"/>
                  <a:pt x="1539432" y="1910188"/>
                </a:cubicBezTo>
                <a:cubicBezTo>
                  <a:pt x="1892460" y="1667120"/>
                  <a:pt x="1958050" y="1034371"/>
                  <a:pt x="2118166" y="717996"/>
                </a:cubicBezTo>
                <a:cubicBezTo>
                  <a:pt x="2278283" y="401622"/>
                  <a:pt x="2255134" y="89106"/>
                  <a:pt x="2500131" y="11941"/>
                </a:cubicBezTo>
                <a:cubicBezTo>
                  <a:pt x="2745128" y="-65224"/>
                  <a:pt x="3242840" y="256938"/>
                  <a:pt x="3588151" y="255008"/>
                </a:cubicBezTo>
                <a:cubicBezTo>
                  <a:pt x="3933462" y="253079"/>
                  <a:pt x="4313498" y="-9282"/>
                  <a:pt x="4571999" y="364"/>
                </a:cubicBezTo>
                <a:cubicBezTo>
                  <a:pt x="4830500" y="10010"/>
                  <a:pt x="4963610" y="81389"/>
                  <a:pt x="5139159" y="312883"/>
                </a:cubicBezTo>
                <a:cubicBezTo>
                  <a:pt x="5314708" y="544377"/>
                  <a:pt x="5443959" y="1084528"/>
                  <a:pt x="5625295" y="1389328"/>
                </a:cubicBezTo>
                <a:cubicBezTo>
                  <a:pt x="5806631" y="1694128"/>
                  <a:pt x="5839426" y="2004714"/>
                  <a:pt x="6227178" y="2141681"/>
                </a:cubicBezTo>
                <a:cubicBezTo>
                  <a:pt x="6614930" y="2278648"/>
                  <a:pt x="7086599" y="2215953"/>
                  <a:pt x="7974956" y="218798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7DCCDA3-3C9C-804C-BB52-2AAC4DB69FD6}"/>
              </a:ext>
            </a:extLst>
          </p:cNvPr>
          <p:cNvSpPr txBox="1"/>
          <p:nvPr/>
        </p:nvSpPr>
        <p:spPr>
          <a:xfrm>
            <a:off x="5493199" y="4558823"/>
            <a:ext cx="699230" cy="369332"/>
          </a:xfrm>
          <a:prstGeom prst="rect">
            <a:avLst/>
          </a:prstGeom>
          <a:noFill/>
        </p:spPr>
        <p:txBody>
          <a:bodyPr wrap="none" rtlCol="0">
            <a:spAutoFit/>
          </a:bodyPr>
          <a:lstStyle/>
          <a:p>
            <a:r>
              <a:rPr lang="en-US" dirty="0"/>
              <a:t>Noon</a:t>
            </a:r>
          </a:p>
        </p:txBody>
      </p:sp>
      <p:sp>
        <p:nvSpPr>
          <p:cNvPr id="16" name="TextBox 15">
            <a:extLst>
              <a:ext uri="{FF2B5EF4-FFF2-40B4-BE49-F238E27FC236}">
                <a16:creationId xmlns:a16="http://schemas.microsoft.com/office/drawing/2014/main" id="{0A8E451F-BE80-7442-A05B-E37424082356}"/>
              </a:ext>
            </a:extLst>
          </p:cNvPr>
          <p:cNvSpPr txBox="1"/>
          <p:nvPr/>
        </p:nvSpPr>
        <p:spPr>
          <a:xfrm>
            <a:off x="3608454" y="4478374"/>
            <a:ext cx="649537" cy="369332"/>
          </a:xfrm>
          <a:prstGeom prst="rect">
            <a:avLst/>
          </a:prstGeom>
          <a:noFill/>
        </p:spPr>
        <p:txBody>
          <a:bodyPr wrap="none" rtlCol="0">
            <a:spAutoFit/>
          </a:bodyPr>
          <a:lstStyle/>
          <a:p>
            <a:r>
              <a:rPr lang="en-US" dirty="0"/>
              <a:t>8 am</a:t>
            </a:r>
          </a:p>
        </p:txBody>
      </p:sp>
      <p:sp>
        <p:nvSpPr>
          <p:cNvPr id="17" name="TextBox 16">
            <a:extLst>
              <a:ext uri="{FF2B5EF4-FFF2-40B4-BE49-F238E27FC236}">
                <a16:creationId xmlns:a16="http://schemas.microsoft.com/office/drawing/2014/main" id="{FA0C77B5-FB16-A947-8E7E-11693C0DDC95}"/>
              </a:ext>
            </a:extLst>
          </p:cNvPr>
          <p:cNvSpPr txBox="1"/>
          <p:nvPr/>
        </p:nvSpPr>
        <p:spPr>
          <a:xfrm>
            <a:off x="7427637" y="4513130"/>
            <a:ext cx="607859" cy="369332"/>
          </a:xfrm>
          <a:prstGeom prst="rect">
            <a:avLst/>
          </a:prstGeom>
          <a:noFill/>
        </p:spPr>
        <p:txBody>
          <a:bodyPr wrap="none" rtlCol="0">
            <a:spAutoFit/>
          </a:bodyPr>
          <a:lstStyle/>
          <a:p>
            <a:r>
              <a:rPr lang="en-US" dirty="0"/>
              <a:t>5pm</a:t>
            </a:r>
          </a:p>
        </p:txBody>
      </p:sp>
      <p:sp>
        <p:nvSpPr>
          <p:cNvPr id="18" name="TextBox 17">
            <a:extLst>
              <a:ext uri="{FF2B5EF4-FFF2-40B4-BE49-F238E27FC236}">
                <a16:creationId xmlns:a16="http://schemas.microsoft.com/office/drawing/2014/main" id="{1473D73B-0E6D-C34B-91EA-9A148B06318D}"/>
              </a:ext>
            </a:extLst>
          </p:cNvPr>
          <p:cNvSpPr txBox="1"/>
          <p:nvPr/>
        </p:nvSpPr>
        <p:spPr>
          <a:xfrm>
            <a:off x="1854770" y="4537736"/>
            <a:ext cx="1036951" cy="369332"/>
          </a:xfrm>
          <a:prstGeom prst="rect">
            <a:avLst/>
          </a:prstGeom>
          <a:noFill/>
        </p:spPr>
        <p:txBody>
          <a:bodyPr wrap="none" rtlCol="0">
            <a:spAutoFit/>
          </a:bodyPr>
          <a:lstStyle/>
          <a:p>
            <a:r>
              <a:rPr lang="en-US" dirty="0"/>
              <a:t>Midnight</a:t>
            </a:r>
          </a:p>
        </p:txBody>
      </p:sp>
      <p:sp>
        <p:nvSpPr>
          <p:cNvPr id="19" name="TextBox 18">
            <a:extLst>
              <a:ext uri="{FF2B5EF4-FFF2-40B4-BE49-F238E27FC236}">
                <a16:creationId xmlns:a16="http://schemas.microsoft.com/office/drawing/2014/main" id="{36C081CF-18AF-1B4E-B281-828F1EC583B1}"/>
              </a:ext>
            </a:extLst>
          </p:cNvPr>
          <p:cNvSpPr txBox="1"/>
          <p:nvPr/>
        </p:nvSpPr>
        <p:spPr>
          <a:xfrm>
            <a:off x="1653186" y="2892510"/>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66A3A8C-BCFD-604C-9D92-46A0AC9A4BC5}"/>
              </a:ext>
            </a:extLst>
          </p:cNvPr>
          <p:cNvSpPr txBox="1"/>
          <p:nvPr/>
        </p:nvSpPr>
        <p:spPr>
          <a:xfrm>
            <a:off x="1645418" y="1718917"/>
            <a:ext cx="418704" cy="369332"/>
          </a:xfrm>
          <a:prstGeom prst="rect">
            <a:avLst/>
          </a:prstGeom>
          <a:noFill/>
        </p:spPr>
        <p:txBody>
          <a:bodyPr wrap="none" rtlCol="0">
            <a:spAutoFit/>
          </a:bodyPr>
          <a:lstStyle/>
          <a:p>
            <a:r>
              <a:rPr lang="en-US" dirty="0"/>
              <a:t>10</a:t>
            </a:r>
          </a:p>
        </p:txBody>
      </p:sp>
      <p:sp>
        <p:nvSpPr>
          <p:cNvPr id="21" name="TextBox 20">
            <a:extLst>
              <a:ext uri="{FF2B5EF4-FFF2-40B4-BE49-F238E27FC236}">
                <a16:creationId xmlns:a16="http://schemas.microsoft.com/office/drawing/2014/main" id="{6747CBE3-531A-4C4E-96A3-5ED2AFDE00F4}"/>
              </a:ext>
            </a:extLst>
          </p:cNvPr>
          <p:cNvSpPr txBox="1"/>
          <p:nvPr/>
        </p:nvSpPr>
        <p:spPr>
          <a:xfrm>
            <a:off x="1640137" y="385002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2AD17F7E-ECF9-334E-AC9D-ADEC93CB0897}"/>
              </a:ext>
            </a:extLst>
          </p:cNvPr>
          <p:cNvSpPr txBox="1"/>
          <p:nvPr/>
        </p:nvSpPr>
        <p:spPr>
          <a:xfrm>
            <a:off x="5526476" y="1582289"/>
            <a:ext cx="745717" cy="369332"/>
          </a:xfrm>
          <a:prstGeom prst="rect">
            <a:avLst/>
          </a:prstGeom>
          <a:noFill/>
        </p:spPr>
        <p:txBody>
          <a:bodyPr wrap="none" rtlCol="0">
            <a:spAutoFit/>
          </a:bodyPr>
          <a:lstStyle/>
          <a:p>
            <a:r>
              <a:rPr lang="en-US" dirty="0"/>
              <a:t>Lunch</a:t>
            </a:r>
          </a:p>
        </p:txBody>
      </p:sp>
    </p:spTree>
    <p:extLst>
      <p:ext uri="{BB962C8B-B14F-4D97-AF65-F5344CB8AC3E}">
        <p14:creationId xmlns:p14="http://schemas.microsoft.com/office/powerpoint/2010/main" val="1040461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672C-079F-074A-AC98-6E2DEEC4BD88}"/>
              </a:ext>
            </a:extLst>
          </p:cNvPr>
          <p:cNvSpPr>
            <a:spLocks noGrp="1"/>
          </p:cNvSpPr>
          <p:nvPr>
            <p:ph type="title"/>
          </p:nvPr>
        </p:nvSpPr>
        <p:spPr/>
        <p:txBody>
          <a:bodyPr>
            <a:normAutofit fontScale="90000"/>
          </a:bodyPr>
          <a:lstStyle/>
          <a:p>
            <a:r>
              <a:rPr lang="en-US" dirty="0"/>
              <a:t>Systems Thinking Definition</a:t>
            </a:r>
          </a:p>
        </p:txBody>
      </p:sp>
      <p:sp>
        <p:nvSpPr>
          <p:cNvPr id="3" name="Content Placeholder 2">
            <a:extLst>
              <a:ext uri="{FF2B5EF4-FFF2-40B4-BE49-F238E27FC236}">
                <a16:creationId xmlns:a16="http://schemas.microsoft.com/office/drawing/2014/main" id="{F150DF4D-1EC8-D247-804E-3BF71DA1E3A2}"/>
              </a:ext>
            </a:extLst>
          </p:cNvPr>
          <p:cNvSpPr>
            <a:spLocks noGrp="1"/>
          </p:cNvSpPr>
          <p:nvPr>
            <p:ph idx="1"/>
          </p:nvPr>
        </p:nvSpPr>
        <p:spPr>
          <a:xfrm>
            <a:off x="838200" y="1657708"/>
            <a:ext cx="10515600" cy="3184633"/>
          </a:xfrm>
        </p:spPr>
        <p:txBody>
          <a:bodyPr>
            <a:normAutofit lnSpcReduction="10000"/>
          </a:bodyPr>
          <a:lstStyle/>
          <a:p>
            <a:pPr marL="0" indent="0">
              <a:buNone/>
            </a:pPr>
            <a:r>
              <a:rPr lang="en-US" b="1" dirty="0">
                <a:solidFill>
                  <a:schemeClr val="accent2"/>
                </a:solidFill>
              </a:rPr>
              <a:t>Systems Thinking</a:t>
            </a:r>
            <a:r>
              <a:rPr lang="en-US" dirty="0">
                <a:solidFill>
                  <a:schemeClr val="accent2"/>
                </a:solidFill>
              </a:rPr>
              <a:t> </a:t>
            </a:r>
            <a:r>
              <a:rPr lang="en-US" dirty="0"/>
              <a:t>is a holistic approach to analysis that focuses on the way that a </a:t>
            </a:r>
            <a:r>
              <a:rPr lang="en-US" b="1" dirty="0">
                <a:solidFill>
                  <a:schemeClr val="accent2"/>
                </a:solidFill>
              </a:rPr>
              <a:t>system's</a:t>
            </a:r>
            <a:r>
              <a:rPr lang="en-US" dirty="0"/>
              <a:t> constituent parts interrelate and how </a:t>
            </a:r>
            <a:r>
              <a:rPr lang="en-US" b="1" dirty="0"/>
              <a:t>systems</a:t>
            </a:r>
            <a:r>
              <a:rPr lang="en-US" dirty="0"/>
              <a:t> work over </a:t>
            </a:r>
            <a:r>
              <a:rPr lang="en-US" b="1" dirty="0">
                <a:solidFill>
                  <a:schemeClr val="accent2"/>
                </a:solidFill>
              </a:rPr>
              <a:t>time</a:t>
            </a:r>
            <a:r>
              <a:rPr lang="en-US" dirty="0"/>
              <a:t> and within the context of larger </a:t>
            </a:r>
            <a:r>
              <a:rPr lang="en-US" b="1" dirty="0"/>
              <a:t>systems</a:t>
            </a:r>
            <a:r>
              <a:rPr lang="en-US" dirty="0"/>
              <a:t>.</a:t>
            </a:r>
          </a:p>
          <a:p>
            <a:pPr marL="0" indent="0">
              <a:buNone/>
            </a:pPr>
            <a:endParaRPr lang="en-US" dirty="0"/>
          </a:p>
          <a:p>
            <a:pPr marL="0" indent="0" algn="r">
              <a:buNone/>
            </a:pPr>
            <a:r>
              <a:rPr lang="en-US" sz="2000" dirty="0"/>
              <a:t>A Definition of Systems Thinking: A Systems Approach</a:t>
            </a:r>
          </a:p>
          <a:p>
            <a:pPr marL="0" indent="0" algn="r">
              <a:buNone/>
            </a:pPr>
            <a:r>
              <a:rPr lang="en-US" sz="2000" dirty="0"/>
              <a:t>Ross D. Arnold and Jon P. Wade</a:t>
            </a:r>
          </a:p>
          <a:p>
            <a:pPr marL="0" indent="0" algn="r">
              <a:buNone/>
            </a:pPr>
            <a:r>
              <a:rPr lang="en-US" sz="2000" dirty="0">
                <a:solidFill>
                  <a:schemeClr val="bg1">
                    <a:lumMod val="75000"/>
                  </a:schemeClr>
                </a:solidFill>
              </a:rPr>
              <a:t>https://www.sciencedirect.com/science/article/pii/S1877050915002860</a:t>
            </a:r>
          </a:p>
        </p:txBody>
      </p:sp>
    </p:spTree>
    <p:extLst>
      <p:ext uri="{BB962C8B-B14F-4D97-AF65-F5344CB8AC3E}">
        <p14:creationId xmlns:p14="http://schemas.microsoft.com/office/powerpoint/2010/main" val="815873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F910A-EAE5-CA42-9408-9A7654F0BD36}"/>
              </a:ext>
            </a:extLst>
          </p:cNvPr>
          <p:cNvSpPr>
            <a:spLocks noGrp="1"/>
          </p:cNvSpPr>
          <p:nvPr>
            <p:ph type="title"/>
          </p:nvPr>
        </p:nvSpPr>
        <p:spPr>
          <a:xfrm>
            <a:off x="449317" y="229254"/>
            <a:ext cx="10515600" cy="814939"/>
          </a:xfrm>
        </p:spPr>
        <p:txBody>
          <a:bodyPr/>
          <a:lstStyle/>
          <a:p>
            <a:r>
              <a:rPr lang="en-US" dirty="0"/>
              <a:t>Project Silos vs Systems Thinking</a:t>
            </a:r>
          </a:p>
        </p:txBody>
      </p:sp>
      <p:sp>
        <p:nvSpPr>
          <p:cNvPr id="5" name="Text Placeholder 4">
            <a:extLst>
              <a:ext uri="{FF2B5EF4-FFF2-40B4-BE49-F238E27FC236}">
                <a16:creationId xmlns:a16="http://schemas.microsoft.com/office/drawing/2014/main" id="{36095EFC-9FCE-6A4C-A469-D3FEC4E6D2CC}"/>
              </a:ext>
            </a:extLst>
          </p:cNvPr>
          <p:cNvSpPr>
            <a:spLocks noGrp="1"/>
          </p:cNvSpPr>
          <p:nvPr>
            <p:ph type="body" idx="1"/>
          </p:nvPr>
        </p:nvSpPr>
        <p:spPr>
          <a:xfrm>
            <a:off x="1060172" y="941523"/>
            <a:ext cx="5157787" cy="823912"/>
          </a:xfrm>
        </p:spPr>
        <p:txBody>
          <a:bodyPr/>
          <a:lstStyle/>
          <a:p>
            <a:r>
              <a:rPr lang="en-US" dirty="0"/>
              <a:t>Isolated Silo View</a:t>
            </a:r>
          </a:p>
        </p:txBody>
      </p:sp>
      <p:sp>
        <p:nvSpPr>
          <p:cNvPr id="6" name="Content Placeholder 5">
            <a:extLst>
              <a:ext uri="{FF2B5EF4-FFF2-40B4-BE49-F238E27FC236}">
                <a16:creationId xmlns:a16="http://schemas.microsoft.com/office/drawing/2014/main" id="{AEDFAC85-C177-D348-A70C-FD5B570580A8}"/>
              </a:ext>
            </a:extLst>
          </p:cNvPr>
          <p:cNvSpPr>
            <a:spLocks noGrp="1"/>
          </p:cNvSpPr>
          <p:nvPr>
            <p:ph sz="half" idx="2"/>
          </p:nvPr>
        </p:nvSpPr>
        <p:spPr>
          <a:xfrm>
            <a:off x="838200" y="3874192"/>
            <a:ext cx="5157787" cy="2401419"/>
          </a:xfrm>
        </p:spPr>
        <p:txBody>
          <a:bodyPr>
            <a:normAutofit/>
          </a:bodyPr>
          <a:lstStyle/>
          <a:p>
            <a:r>
              <a:rPr lang="en-US" sz="1400" dirty="0"/>
              <a:t>Each project is an </a:t>
            </a:r>
            <a:r>
              <a:rPr lang="en-US" sz="1400" b="1" dirty="0"/>
              <a:t>independent</a:t>
            </a:r>
            <a:r>
              <a:rPr lang="en-US" sz="1400" dirty="0"/>
              <a:t> silo of effort</a:t>
            </a:r>
          </a:p>
          <a:p>
            <a:r>
              <a:rPr lang="en-US" sz="1400" dirty="0"/>
              <a:t>The success of any project will not impact the success of </a:t>
            </a:r>
            <a:r>
              <a:rPr lang="en-US" sz="1400" b="1" dirty="0"/>
              <a:t>other</a:t>
            </a:r>
            <a:r>
              <a:rPr lang="en-US" sz="1400" dirty="0"/>
              <a:t> projects</a:t>
            </a:r>
          </a:p>
          <a:p>
            <a:r>
              <a:rPr lang="en-US" sz="1400" dirty="0"/>
              <a:t>Project </a:t>
            </a:r>
            <a:r>
              <a:rPr lang="en-US" sz="1400" b="1" dirty="0"/>
              <a:t>order</a:t>
            </a:r>
            <a:r>
              <a:rPr lang="en-US" sz="1400" dirty="0"/>
              <a:t> is not relevant and project value is static in time</a:t>
            </a:r>
          </a:p>
          <a:p>
            <a:r>
              <a:rPr lang="en-US" sz="1400" dirty="0"/>
              <a:t>Project costs and benefits are easy to represent in a simple spreadsheet</a:t>
            </a:r>
          </a:p>
          <a:p>
            <a:r>
              <a:rPr lang="en-US" sz="1400" dirty="0"/>
              <a:t>The spreadsheet may not reflect the complexities of the real world</a:t>
            </a:r>
          </a:p>
        </p:txBody>
      </p:sp>
      <p:sp>
        <p:nvSpPr>
          <p:cNvPr id="7" name="Text Placeholder 6">
            <a:extLst>
              <a:ext uri="{FF2B5EF4-FFF2-40B4-BE49-F238E27FC236}">
                <a16:creationId xmlns:a16="http://schemas.microsoft.com/office/drawing/2014/main" id="{15ADCACE-2185-5643-B7EB-E5D1B3225B85}"/>
              </a:ext>
            </a:extLst>
          </p:cNvPr>
          <p:cNvSpPr>
            <a:spLocks noGrp="1"/>
          </p:cNvSpPr>
          <p:nvPr>
            <p:ph type="body" sz="quarter" idx="3"/>
          </p:nvPr>
        </p:nvSpPr>
        <p:spPr>
          <a:xfrm>
            <a:off x="6544647" y="1132868"/>
            <a:ext cx="3632220" cy="572035"/>
          </a:xfrm>
        </p:spPr>
        <p:txBody>
          <a:bodyPr/>
          <a:lstStyle/>
          <a:p>
            <a:r>
              <a:rPr lang="en-US" dirty="0"/>
              <a:t>Systems Thinking View</a:t>
            </a:r>
          </a:p>
        </p:txBody>
      </p:sp>
      <p:sp>
        <p:nvSpPr>
          <p:cNvPr id="8" name="Content Placeholder 7">
            <a:extLst>
              <a:ext uri="{FF2B5EF4-FFF2-40B4-BE49-F238E27FC236}">
                <a16:creationId xmlns:a16="http://schemas.microsoft.com/office/drawing/2014/main" id="{874066C2-9739-3D4C-8599-9D04CA1E5DAA}"/>
              </a:ext>
            </a:extLst>
          </p:cNvPr>
          <p:cNvSpPr>
            <a:spLocks noGrp="1"/>
          </p:cNvSpPr>
          <p:nvPr>
            <p:ph sz="quarter" idx="4"/>
          </p:nvPr>
        </p:nvSpPr>
        <p:spPr>
          <a:xfrm>
            <a:off x="6217959" y="3891720"/>
            <a:ext cx="5448524" cy="2737026"/>
          </a:xfrm>
        </p:spPr>
        <p:txBody>
          <a:bodyPr>
            <a:noAutofit/>
          </a:bodyPr>
          <a:lstStyle/>
          <a:p>
            <a:r>
              <a:rPr lang="en-US" sz="1400" dirty="0"/>
              <a:t>Projects are </a:t>
            </a:r>
            <a:r>
              <a:rPr lang="en-US" sz="1400" b="1" dirty="0"/>
              <a:t>dependent</a:t>
            </a:r>
            <a:r>
              <a:rPr lang="en-US" sz="1400" dirty="0"/>
              <a:t> on another project success</a:t>
            </a:r>
          </a:p>
          <a:p>
            <a:r>
              <a:rPr lang="en-US" sz="1400" dirty="0"/>
              <a:t>The success of </a:t>
            </a:r>
            <a:r>
              <a:rPr lang="en-US" sz="1400" b="1" dirty="0"/>
              <a:t>foundational</a:t>
            </a:r>
            <a:r>
              <a:rPr lang="en-US" sz="1400" dirty="0"/>
              <a:t> projects may have a dramatic impact on other projects (x10 faster)</a:t>
            </a:r>
          </a:p>
          <a:p>
            <a:r>
              <a:rPr lang="en-US" sz="1400" dirty="0"/>
              <a:t>Project </a:t>
            </a:r>
            <a:r>
              <a:rPr lang="en-US" sz="1400" b="1" dirty="0"/>
              <a:t>order is relevant </a:t>
            </a:r>
            <a:r>
              <a:rPr lang="en-US" sz="1400" dirty="0"/>
              <a:t>and deferring customer benefit is needed until foundational projects are complete</a:t>
            </a:r>
          </a:p>
          <a:p>
            <a:r>
              <a:rPr lang="en-US" sz="1400" dirty="0"/>
              <a:t>Requires a deep understanding of how resources created by one project can be leveraged by other projects</a:t>
            </a:r>
          </a:p>
          <a:p>
            <a:r>
              <a:rPr lang="en-US" sz="1400" dirty="0"/>
              <a:t>Reflects the tacit knowledge gained over years of working in research projects and observing different teams' ability to build reusable artifacts</a:t>
            </a:r>
          </a:p>
        </p:txBody>
      </p:sp>
      <p:grpSp>
        <p:nvGrpSpPr>
          <p:cNvPr id="66" name="Group 65">
            <a:extLst>
              <a:ext uri="{FF2B5EF4-FFF2-40B4-BE49-F238E27FC236}">
                <a16:creationId xmlns:a16="http://schemas.microsoft.com/office/drawing/2014/main" id="{B6780420-DF30-754F-94A3-571F82918174}"/>
              </a:ext>
            </a:extLst>
          </p:cNvPr>
          <p:cNvGrpSpPr/>
          <p:nvPr/>
        </p:nvGrpSpPr>
        <p:grpSpPr>
          <a:xfrm>
            <a:off x="1293788" y="1907122"/>
            <a:ext cx="3804739" cy="1687062"/>
            <a:chOff x="767261" y="1886455"/>
            <a:chExt cx="4331431" cy="1945263"/>
          </a:xfrm>
        </p:grpSpPr>
        <p:grpSp>
          <p:nvGrpSpPr>
            <p:cNvPr id="20" name="Group 19">
              <a:extLst>
                <a:ext uri="{FF2B5EF4-FFF2-40B4-BE49-F238E27FC236}">
                  <a16:creationId xmlns:a16="http://schemas.microsoft.com/office/drawing/2014/main" id="{4862651B-82CF-EC47-8C82-D65FC08F72F9}"/>
                </a:ext>
              </a:extLst>
            </p:cNvPr>
            <p:cNvGrpSpPr/>
            <p:nvPr/>
          </p:nvGrpSpPr>
          <p:grpSpPr>
            <a:xfrm>
              <a:off x="785646" y="1886455"/>
              <a:ext cx="631826" cy="931630"/>
              <a:chOff x="838198" y="2130865"/>
              <a:chExt cx="631826" cy="931630"/>
            </a:xfrm>
          </p:grpSpPr>
          <p:sp>
            <p:nvSpPr>
              <p:cNvPr id="9" name="Can 8">
                <a:extLst>
                  <a:ext uri="{FF2B5EF4-FFF2-40B4-BE49-F238E27FC236}">
                    <a16:creationId xmlns:a16="http://schemas.microsoft.com/office/drawing/2014/main" id="{789EA8EB-5507-FE49-95EC-D5E616BFB60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Freeform 13">
                <a:extLst>
                  <a:ext uri="{FF2B5EF4-FFF2-40B4-BE49-F238E27FC236}">
                    <a16:creationId xmlns:a16="http://schemas.microsoft.com/office/drawing/2014/main" id="{8AEF5979-B061-DA45-B5FF-5E9F9EB5B32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Freeform 14">
                <a:extLst>
                  <a:ext uri="{FF2B5EF4-FFF2-40B4-BE49-F238E27FC236}">
                    <a16:creationId xmlns:a16="http://schemas.microsoft.com/office/drawing/2014/main" id="{0AA02000-02D8-8C40-B97E-39CF707736DD}"/>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AB8D7EAC-B085-6C40-8E01-07EF5B29B88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1" name="Group 20">
              <a:extLst>
                <a:ext uri="{FF2B5EF4-FFF2-40B4-BE49-F238E27FC236}">
                  <a16:creationId xmlns:a16="http://schemas.microsoft.com/office/drawing/2014/main" id="{FA9DFDE3-C989-D641-8382-012A8CE9605B}"/>
                </a:ext>
              </a:extLst>
            </p:cNvPr>
            <p:cNvGrpSpPr/>
            <p:nvPr/>
          </p:nvGrpSpPr>
          <p:grpSpPr>
            <a:xfrm>
              <a:off x="1705951" y="1886455"/>
              <a:ext cx="631826" cy="931630"/>
              <a:chOff x="838198" y="2130865"/>
              <a:chExt cx="631826" cy="931630"/>
            </a:xfrm>
          </p:grpSpPr>
          <p:sp>
            <p:nvSpPr>
              <p:cNvPr id="22" name="Can 21">
                <a:extLst>
                  <a:ext uri="{FF2B5EF4-FFF2-40B4-BE49-F238E27FC236}">
                    <a16:creationId xmlns:a16="http://schemas.microsoft.com/office/drawing/2014/main" id="{D48FE111-E7AC-374C-B292-0D2612389B1E}"/>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Freeform 22">
                <a:extLst>
                  <a:ext uri="{FF2B5EF4-FFF2-40B4-BE49-F238E27FC236}">
                    <a16:creationId xmlns:a16="http://schemas.microsoft.com/office/drawing/2014/main" id="{E69D1CD6-8EF0-0943-9543-533BD27AA8E8}"/>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Freeform 23">
                <a:extLst>
                  <a:ext uri="{FF2B5EF4-FFF2-40B4-BE49-F238E27FC236}">
                    <a16:creationId xmlns:a16="http://schemas.microsoft.com/office/drawing/2014/main" id="{AADC4127-7FCB-AA4C-97C7-9C1883BBDD3A}"/>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176F2020-86DE-0E4C-89A3-017A3C04501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6" name="Group 25">
              <a:extLst>
                <a:ext uri="{FF2B5EF4-FFF2-40B4-BE49-F238E27FC236}">
                  <a16:creationId xmlns:a16="http://schemas.microsoft.com/office/drawing/2014/main" id="{B298DA4D-5B9B-D54A-82D5-1C11E398946A}"/>
                </a:ext>
              </a:extLst>
            </p:cNvPr>
            <p:cNvGrpSpPr/>
            <p:nvPr/>
          </p:nvGrpSpPr>
          <p:grpSpPr>
            <a:xfrm>
              <a:off x="2626256" y="1886455"/>
              <a:ext cx="631826" cy="931630"/>
              <a:chOff x="838198" y="2130865"/>
              <a:chExt cx="631826" cy="931630"/>
            </a:xfrm>
          </p:grpSpPr>
          <p:sp>
            <p:nvSpPr>
              <p:cNvPr id="27" name="Can 26">
                <a:extLst>
                  <a:ext uri="{FF2B5EF4-FFF2-40B4-BE49-F238E27FC236}">
                    <a16:creationId xmlns:a16="http://schemas.microsoft.com/office/drawing/2014/main" id="{38E4DC9F-658D-A941-8078-27D16482569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Freeform 27">
                <a:extLst>
                  <a:ext uri="{FF2B5EF4-FFF2-40B4-BE49-F238E27FC236}">
                    <a16:creationId xmlns:a16="http://schemas.microsoft.com/office/drawing/2014/main" id="{C136BCBA-9DCF-3442-AA7D-033F3363CC31}"/>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Freeform 28">
                <a:extLst>
                  <a:ext uri="{FF2B5EF4-FFF2-40B4-BE49-F238E27FC236}">
                    <a16:creationId xmlns:a16="http://schemas.microsoft.com/office/drawing/2014/main" id="{0A24F71F-4458-0947-9B50-BCDB4D4386D8}"/>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a:extLst>
                  <a:ext uri="{FF2B5EF4-FFF2-40B4-BE49-F238E27FC236}">
                    <a16:creationId xmlns:a16="http://schemas.microsoft.com/office/drawing/2014/main" id="{F5B86772-C7B0-5946-9675-1AD020E2C04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1" name="Group 30">
              <a:extLst>
                <a:ext uri="{FF2B5EF4-FFF2-40B4-BE49-F238E27FC236}">
                  <a16:creationId xmlns:a16="http://schemas.microsoft.com/office/drawing/2014/main" id="{E150E430-9F4E-3749-BFDE-25F2FD926E95}"/>
                </a:ext>
              </a:extLst>
            </p:cNvPr>
            <p:cNvGrpSpPr/>
            <p:nvPr/>
          </p:nvGrpSpPr>
          <p:grpSpPr>
            <a:xfrm>
              <a:off x="3546561" y="1886455"/>
              <a:ext cx="631826" cy="931630"/>
              <a:chOff x="838198" y="2130865"/>
              <a:chExt cx="631826" cy="931630"/>
            </a:xfrm>
          </p:grpSpPr>
          <p:sp>
            <p:nvSpPr>
              <p:cNvPr id="32" name="Can 31">
                <a:extLst>
                  <a:ext uri="{FF2B5EF4-FFF2-40B4-BE49-F238E27FC236}">
                    <a16:creationId xmlns:a16="http://schemas.microsoft.com/office/drawing/2014/main" id="{410C894C-6249-F744-8E5E-666DA883F962}"/>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reeform 32">
                <a:extLst>
                  <a:ext uri="{FF2B5EF4-FFF2-40B4-BE49-F238E27FC236}">
                    <a16:creationId xmlns:a16="http://schemas.microsoft.com/office/drawing/2014/main" id="{5B0A0430-4539-CC4A-9278-39CA5F9A357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Freeform 33">
                <a:extLst>
                  <a:ext uri="{FF2B5EF4-FFF2-40B4-BE49-F238E27FC236}">
                    <a16:creationId xmlns:a16="http://schemas.microsoft.com/office/drawing/2014/main" id="{C77AB30C-A67A-A24B-807A-57BAB23E062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4148A82D-255A-324D-AABB-7F61F74637B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6" name="Group 35">
              <a:extLst>
                <a:ext uri="{FF2B5EF4-FFF2-40B4-BE49-F238E27FC236}">
                  <a16:creationId xmlns:a16="http://schemas.microsoft.com/office/drawing/2014/main" id="{13E7FE8B-901C-8B46-B671-D2011A18D83B}"/>
                </a:ext>
              </a:extLst>
            </p:cNvPr>
            <p:cNvGrpSpPr/>
            <p:nvPr/>
          </p:nvGrpSpPr>
          <p:grpSpPr>
            <a:xfrm>
              <a:off x="4466866" y="1886455"/>
              <a:ext cx="631826" cy="931630"/>
              <a:chOff x="838198" y="2130865"/>
              <a:chExt cx="631826" cy="931630"/>
            </a:xfrm>
          </p:grpSpPr>
          <p:sp>
            <p:nvSpPr>
              <p:cNvPr id="37" name="Can 36">
                <a:extLst>
                  <a:ext uri="{FF2B5EF4-FFF2-40B4-BE49-F238E27FC236}">
                    <a16:creationId xmlns:a16="http://schemas.microsoft.com/office/drawing/2014/main" id="{5C11B300-BC57-7743-990C-FE1194B43E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a:extLst>
                  <a:ext uri="{FF2B5EF4-FFF2-40B4-BE49-F238E27FC236}">
                    <a16:creationId xmlns:a16="http://schemas.microsoft.com/office/drawing/2014/main" id="{6DE7F5F7-5CD7-3040-B5FB-36E370B25FBE}"/>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a:extLst>
                  <a:ext uri="{FF2B5EF4-FFF2-40B4-BE49-F238E27FC236}">
                    <a16:creationId xmlns:a16="http://schemas.microsoft.com/office/drawing/2014/main" id="{2E973108-4369-EE4D-9757-7D38E56475B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id="{BB401DC0-8A74-0B4E-8E02-020FD08B3BA5}"/>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1" name="Group 40">
              <a:extLst>
                <a:ext uri="{FF2B5EF4-FFF2-40B4-BE49-F238E27FC236}">
                  <a16:creationId xmlns:a16="http://schemas.microsoft.com/office/drawing/2014/main" id="{892E81F8-83D4-1748-9F21-098A3A71D7FA}"/>
                </a:ext>
              </a:extLst>
            </p:cNvPr>
            <p:cNvGrpSpPr/>
            <p:nvPr/>
          </p:nvGrpSpPr>
          <p:grpSpPr>
            <a:xfrm>
              <a:off x="767261" y="2879640"/>
              <a:ext cx="631826" cy="931630"/>
              <a:chOff x="838198" y="2130865"/>
              <a:chExt cx="631826" cy="931630"/>
            </a:xfrm>
          </p:grpSpPr>
          <p:sp>
            <p:nvSpPr>
              <p:cNvPr id="42" name="Can 41">
                <a:extLst>
                  <a:ext uri="{FF2B5EF4-FFF2-40B4-BE49-F238E27FC236}">
                    <a16:creationId xmlns:a16="http://schemas.microsoft.com/office/drawing/2014/main" id="{33DC3BD3-E862-8644-8A7A-6A73AD103E29}"/>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42">
                <a:extLst>
                  <a:ext uri="{FF2B5EF4-FFF2-40B4-BE49-F238E27FC236}">
                    <a16:creationId xmlns:a16="http://schemas.microsoft.com/office/drawing/2014/main" id="{821CCC9D-B9B9-024B-9CB2-7DAF8D5947FF}"/>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Freeform 43">
                <a:extLst>
                  <a:ext uri="{FF2B5EF4-FFF2-40B4-BE49-F238E27FC236}">
                    <a16:creationId xmlns:a16="http://schemas.microsoft.com/office/drawing/2014/main" id="{20FA9A86-1CD5-7C4B-8ECF-014C4D7AEF9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id="{CD38674B-A54E-124D-9F9B-E0EC24CBFD5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6" name="Group 45">
              <a:extLst>
                <a:ext uri="{FF2B5EF4-FFF2-40B4-BE49-F238E27FC236}">
                  <a16:creationId xmlns:a16="http://schemas.microsoft.com/office/drawing/2014/main" id="{B23270DD-6916-1C41-97B8-15989FE7228D}"/>
                </a:ext>
              </a:extLst>
            </p:cNvPr>
            <p:cNvGrpSpPr/>
            <p:nvPr/>
          </p:nvGrpSpPr>
          <p:grpSpPr>
            <a:xfrm>
              <a:off x="1705951" y="2900088"/>
              <a:ext cx="631826" cy="931630"/>
              <a:chOff x="838198" y="2130865"/>
              <a:chExt cx="631826" cy="931630"/>
            </a:xfrm>
          </p:grpSpPr>
          <p:sp>
            <p:nvSpPr>
              <p:cNvPr id="47" name="Can 46">
                <a:extLst>
                  <a:ext uri="{FF2B5EF4-FFF2-40B4-BE49-F238E27FC236}">
                    <a16:creationId xmlns:a16="http://schemas.microsoft.com/office/drawing/2014/main" id="{51F640C3-6C4D-794D-9773-4DE6EF8E6C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Freeform 47">
                <a:extLst>
                  <a:ext uri="{FF2B5EF4-FFF2-40B4-BE49-F238E27FC236}">
                    <a16:creationId xmlns:a16="http://schemas.microsoft.com/office/drawing/2014/main" id="{E3D74BF7-17DA-A649-973B-DF7999381AB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Freeform 48">
                <a:extLst>
                  <a:ext uri="{FF2B5EF4-FFF2-40B4-BE49-F238E27FC236}">
                    <a16:creationId xmlns:a16="http://schemas.microsoft.com/office/drawing/2014/main" id="{8C774535-2AAD-8E45-B777-CE40F652F8A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A8EA6C88-B00A-0A47-91D7-A8EED15D00E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1" name="Group 50">
              <a:extLst>
                <a:ext uri="{FF2B5EF4-FFF2-40B4-BE49-F238E27FC236}">
                  <a16:creationId xmlns:a16="http://schemas.microsoft.com/office/drawing/2014/main" id="{0082FC5D-5CA6-DF42-8F33-EE9AEE6BF3C0}"/>
                </a:ext>
              </a:extLst>
            </p:cNvPr>
            <p:cNvGrpSpPr/>
            <p:nvPr/>
          </p:nvGrpSpPr>
          <p:grpSpPr>
            <a:xfrm>
              <a:off x="2626256" y="2879640"/>
              <a:ext cx="631826" cy="931630"/>
              <a:chOff x="838198" y="2130865"/>
              <a:chExt cx="631826" cy="931630"/>
            </a:xfrm>
          </p:grpSpPr>
          <p:sp>
            <p:nvSpPr>
              <p:cNvPr id="52" name="Can 51">
                <a:extLst>
                  <a:ext uri="{FF2B5EF4-FFF2-40B4-BE49-F238E27FC236}">
                    <a16:creationId xmlns:a16="http://schemas.microsoft.com/office/drawing/2014/main" id="{A736CC2E-3D94-E44E-B93B-0CDA0D66092D}"/>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Freeform 52">
                <a:extLst>
                  <a:ext uri="{FF2B5EF4-FFF2-40B4-BE49-F238E27FC236}">
                    <a16:creationId xmlns:a16="http://schemas.microsoft.com/office/drawing/2014/main" id="{BD93F5A0-2207-3E40-922D-CCC64F750AF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Freeform 53">
                <a:extLst>
                  <a:ext uri="{FF2B5EF4-FFF2-40B4-BE49-F238E27FC236}">
                    <a16:creationId xmlns:a16="http://schemas.microsoft.com/office/drawing/2014/main" id="{7BF73ED3-E5AD-D44C-A77E-EEC8EC5510D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283638BD-BACC-4F4D-A223-B02BBB1FB586}"/>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6" name="Group 55">
              <a:extLst>
                <a:ext uri="{FF2B5EF4-FFF2-40B4-BE49-F238E27FC236}">
                  <a16:creationId xmlns:a16="http://schemas.microsoft.com/office/drawing/2014/main" id="{7D6666B5-F423-484E-9A78-CFA8D21F5107}"/>
                </a:ext>
              </a:extLst>
            </p:cNvPr>
            <p:cNvGrpSpPr/>
            <p:nvPr/>
          </p:nvGrpSpPr>
          <p:grpSpPr>
            <a:xfrm>
              <a:off x="3569580" y="2891919"/>
              <a:ext cx="631826" cy="931630"/>
              <a:chOff x="838198" y="2130865"/>
              <a:chExt cx="631826" cy="931630"/>
            </a:xfrm>
          </p:grpSpPr>
          <p:sp>
            <p:nvSpPr>
              <p:cNvPr id="57" name="Can 56">
                <a:extLst>
                  <a:ext uri="{FF2B5EF4-FFF2-40B4-BE49-F238E27FC236}">
                    <a16:creationId xmlns:a16="http://schemas.microsoft.com/office/drawing/2014/main" id="{CFC33206-D418-5444-BCCB-028816EFB63B}"/>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Freeform 57">
                <a:extLst>
                  <a:ext uri="{FF2B5EF4-FFF2-40B4-BE49-F238E27FC236}">
                    <a16:creationId xmlns:a16="http://schemas.microsoft.com/office/drawing/2014/main" id="{B0CC2A2B-6782-6D44-B3CF-65C8690DDC34}"/>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Freeform 58">
                <a:extLst>
                  <a:ext uri="{FF2B5EF4-FFF2-40B4-BE49-F238E27FC236}">
                    <a16:creationId xmlns:a16="http://schemas.microsoft.com/office/drawing/2014/main" id="{4BDD8FE7-E9C7-8440-9E1B-5FD3F82FD8A2}"/>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TextBox 59">
                <a:extLst>
                  <a:ext uri="{FF2B5EF4-FFF2-40B4-BE49-F238E27FC236}">
                    <a16:creationId xmlns:a16="http://schemas.microsoft.com/office/drawing/2014/main" id="{90E1DC1E-0593-BA4F-B5EC-499D935C9DFB}"/>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61" name="Group 60">
              <a:extLst>
                <a:ext uri="{FF2B5EF4-FFF2-40B4-BE49-F238E27FC236}">
                  <a16:creationId xmlns:a16="http://schemas.microsoft.com/office/drawing/2014/main" id="{FAAB560F-1857-0041-83DD-4A5F9199CC4A}"/>
                </a:ext>
              </a:extLst>
            </p:cNvPr>
            <p:cNvGrpSpPr/>
            <p:nvPr/>
          </p:nvGrpSpPr>
          <p:grpSpPr>
            <a:xfrm>
              <a:off x="4466866" y="2900088"/>
              <a:ext cx="631826" cy="931630"/>
              <a:chOff x="838198" y="2130865"/>
              <a:chExt cx="631826" cy="931630"/>
            </a:xfrm>
          </p:grpSpPr>
          <p:sp>
            <p:nvSpPr>
              <p:cNvPr id="62" name="Can 61">
                <a:extLst>
                  <a:ext uri="{FF2B5EF4-FFF2-40B4-BE49-F238E27FC236}">
                    <a16:creationId xmlns:a16="http://schemas.microsoft.com/office/drawing/2014/main" id="{BA7A7A59-410F-9649-9660-6ECEBCE11A30}"/>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Freeform 62">
                <a:extLst>
                  <a:ext uri="{FF2B5EF4-FFF2-40B4-BE49-F238E27FC236}">
                    <a16:creationId xmlns:a16="http://schemas.microsoft.com/office/drawing/2014/main" id="{DD21D647-E58F-A544-9305-B91E8BF88D93}"/>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a:extLst>
                  <a:ext uri="{FF2B5EF4-FFF2-40B4-BE49-F238E27FC236}">
                    <a16:creationId xmlns:a16="http://schemas.microsoft.com/office/drawing/2014/main" id="{821D6AAE-0C3E-6245-8970-16A3082D2165}"/>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7C7EECC6-97F9-2E46-AD29-35E5FE95494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sp>
        <p:nvSpPr>
          <p:cNvPr id="67" name="Oval 66">
            <a:extLst>
              <a:ext uri="{FF2B5EF4-FFF2-40B4-BE49-F238E27FC236}">
                <a16:creationId xmlns:a16="http://schemas.microsoft.com/office/drawing/2014/main" id="{B189782A-12B1-2E47-BE35-3C0C75373433}"/>
              </a:ext>
            </a:extLst>
          </p:cNvPr>
          <p:cNvSpPr/>
          <p:nvPr/>
        </p:nvSpPr>
        <p:spPr>
          <a:xfrm>
            <a:off x="7633262" y="2754870"/>
            <a:ext cx="1502979" cy="5990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04E471B-92AD-B64E-BC85-C4D2C9D7247A}"/>
              </a:ext>
            </a:extLst>
          </p:cNvPr>
          <p:cNvSpPr/>
          <p:nvPr/>
        </p:nvSpPr>
        <p:spPr>
          <a:xfrm>
            <a:off x="6815958" y="1760784"/>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498F53-5A0A-5145-A92B-06010AD212D7}"/>
              </a:ext>
            </a:extLst>
          </p:cNvPr>
          <p:cNvSpPr/>
          <p:nvPr/>
        </p:nvSpPr>
        <p:spPr>
          <a:xfrm>
            <a:off x="8256704" y="1761328"/>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FBA5C26-AA27-7541-8458-7948A0997893}"/>
              </a:ext>
            </a:extLst>
          </p:cNvPr>
          <p:cNvSpPr/>
          <p:nvPr/>
        </p:nvSpPr>
        <p:spPr>
          <a:xfrm>
            <a:off x="9396915" y="1718347"/>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7FADC8-0A24-5F4F-9AE5-55480E546ADC}"/>
              </a:ext>
            </a:extLst>
          </p:cNvPr>
          <p:cNvSpPr/>
          <p:nvPr/>
        </p:nvSpPr>
        <p:spPr>
          <a:xfrm>
            <a:off x="7199859" y="2241974"/>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0B11D91-06D7-4341-8AD4-E54A499980F7}"/>
              </a:ext>
            </a:extLst>
          </p:cNvPr>
          <p:cNvSpPr/>
          <p:nvPr/>
        </p:nvSpPr>
        <p:spPr>
          <a:xfrm>
            <a:off x="8600470" y="2170268"/>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497DD20-FB44-7445-B60D-8E957F205442}"/>
              </a:ext>
            </a:extLst>
          </p:cNvPr>
          <p:cNvSpPr/>
          <p:nvPr/>
        </p:nvSpPr>
        <p:spPr>
          <a:xfrm>
            <a:off x="6623738" y="3299633"/>
            <a:ext cx="987292" cy="4509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EB61CA3-39C1-124C-9544-E4C8DFD5D968}"/>
              </a:ext>
            </a:extLst>
          </p:cNvPr>
          <p:cNvSpPr/>
          <p:nvPr/>
        </p:nvSpPr>
        <p:spPr>
          <a:xfrm>
            <a:off x="9065368" y="3386707"/>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19B16E8F-90D5-D846-9583-E7DD2C5E7F58}"/>
              </a:ext>
            </a:extLst>
          </p:cNvPr>
          <p:cNvCxnSpPr>
            <a:stCxn id="71" idx="1"/>
            <a:endCxn id="68" idx="5"/>
          </p:cNvCxnSpPr>
          <p:nvPr/>
        </p:nvCxnSpPr>
        <p:spPr>
          <a:xfrm flipH="1" flipV="1">
            <a:off x="7116493" y="2034146"/>
            <a:ext cx="188538" cy="254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0512C8-F373-9E47-B093-36D03DAA41E8}"/>
              </a:ext>
            </a:extLst>
          </p:cNvPr>
          <p:cNvCxnSpPr>
            <a:cxnSpLocks/>
            <a:stCxn id="71" idx="7"/>
            <a:endCxn id="69" idx="3"/>
          </p:cNvCxnSpPr>
          <p:nvPr/>
        </p:nvCxnSpPr>
        <p:spPr>
          <a:xfrm flipV="1">
            <a:off x="7812848" y="2034690"/>
            <a:ext cx="495420" cy="254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B7F6B9C-2424-E144-B75D-5453076197AE}"/>
              </a:ext>
            </a:extLst>
          </p:cNvPr>
          <p:cNvCxnSpPr>
            <a:cxnSpLocks/>
            <a:stCxn id="72" idx="7"/>
            <a:endCxn id="70" idx="3"/>
          </p:cNvCxnSpPr>
          <p:nvPr/>
        </p:nvCxnSpPr>
        <p:spPr>
          <a:xfrm flipV="1">
            <a:off x="9213459" y="1991709"/>
            <a:ext cx="235020" cy="225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3D4EF8-C43E-5C44-9D9A-8BDDE56E4F8F}"/>
              </a:ext>
            </a:extLst>
          </p:cNvPr>
          <p:cNvCxnSpPr>
            <a:cxnSpLocks/>
            <a:stCxn id="73" idx="0"/>
            <a:endCxn id="71" idx="3"/>
          </p:cNvCxnSpPr>
          <p:nvPr/>
        </p:nvCxnSpPr>
        <p:spPr>
          <a:xfrm flipV="1">
            <a:off x="7117384" y="2515336"/>
            <a:ext cx="187647" cy="784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F0E6F5-5DEB-E045-A22B-B2F46B7B4867}"/>
              </a:ext>
            </a:extLst>
          </p:cNvPr>
          <p:cNvCxnSpPr>
            <a:cxnSpLocks/>
            <a:stCxn id="67" idx="1"/>
            <a:endCxn id="71" idx="5"/>
          </p:cNvCxnSpPr>
          <p:nvPr/>
        </p:nvCxnSpPr>
        <p:spPr>
          <a:xfrm flipH="1" flipV="1">
            <a:off x="7812848" y="2515336"/>
            <a:ext cx="40520" cy="327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194981-E89F-0240-8A76-09611F149475}"/>
              </a:ext>
            </a:extLst>
          </p:cNvPr>
          <p:cNvCxnSpPr>
            <a:cxnSpLocks/>
            <a:stCxn id="67" idx="7"/>
            <a:endCxn id="72" idx="4"/>
          </p:cNvCxnSpPr>
          <p:nvPr/>
        </p:nvCxnSpPr>
        <p:spPr>
          <a:xfrm flipV="1">
            <a:off x="8916135" y="2490532"/>
            <a:ext cx="43416" cy="352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A589DB9-2198-7D4F-A7CA-7B7A96EE018F}"/>
              </a:ext>
            </a:extLst>
          </p:cNvPr>
          <p:cNvSpPr/>
          <p:nvPr/>
        </p:nvSpPr>
        <p:spPr>
          <a:xfrm>
            <a:off x="9517914" y="2761728"/>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D10B1805-54A8-CE4E-A3CC-9B3A9C9F34FA}"/>
              </a:ext>
            </a:extLst>
          </p:cNvPr>
          <p:cNvCxnSpPr>
            <a:cxnSpLocks/>
            <a:stCxn id="74" idx="1"/>
            <a:endCxn id="67" idx="5"/>
          </p:cNvCxnSpPr>
          <p:nvPr/>
        </p:nvCxnSpPr>
        <p:spPr>
          <a:xfrm flipH="1" flipV="1">
            <a:off x="8916135" y="3266218"/>
            <a:ext cx="312008" cy="17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56067F18-ACF9-7F4F-BB73-A7D5C17EAD9B}"/>
              </a:ext>
            </a:extLst>
          </p:cNvPr>
          <p:cNvSpPr/>
          <p:nvPr/>
        </p:nvSpPr>
        <p:spPr>
          <a:xfrm>
            <a:off x="9715243" y="2160448"/>
            <a:ext cx="541656"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C6064F2A-0779-5140-82BF-B61611C083EC}"/>
              </a:ext>
            </a:extLst>
          </p:cNvPr>
          <p:cNvCxnSpPr>
            <a:cxnSpLocks/>
            <a:stCxn id="95" idx="0"/>
            <a:endCxn id="100" idx="4"/>
          </p:cNvCxnSpPr>
          <p:nvPr/>
        </p:nvCxnSpPr>
        <p:spPr>
          <a:xfrm flipH="1" flipV="1">
            <a:off x="9986071" y="2539115"/>
            <a:ext cx="87593" cy="22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B15B75-D983-C34E-A2D9-563D6B79E704}"/>
              </a:ext>
            </a:extLst>
          </p:cNvPr>
          <p:cNvCxnSpPr>
            <a:cxnSpLocks/>
            <a:stCxn id="74" idx="0"/>
            <a:endCxn id="95" idx="4"/>
          </p:cNvCxnSpPr>
          <p:nvPr/>
        </p:nvCxnSpPr>
        <p:spPr>
          <a:xfrm flipV="1">
            <a:off x="9621118" y="3140395"/>
            <a:ext cx="452546" cy="246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F92A80-70A0-5347-AC8F-15BDC70C2BFD}"/>
              </a:ext>
            </a:extLst>
          </p:cNvPr>
          <p:cNvCxnSpPr>
            <a:cxnSpLocks/>
            <a:stCxn id="73" idx="6"/>
            <a:endCxn id="67" idx="3"/>
          </p:cNvCxnSpPr>
          <p:nvPr/>
        </p:nvCxnSpPr>
        <p:spPr>
          <a:xfrm flipV="1">
            <a:off x="7611030" y="3266218"/>
            <a:ext cx="242338" cy="258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43E8B7C-73FF-2B41-93D7-40872AC197EF}"/>
              </a:ext>
            </a:extLst>
          </p:cNvPr>
          <p:cNvCxnSpPr>
            <a:cxnSpLocks/>
            <a:stCxn id="67" idx="6"/>
            <a:endCxn id="95" idx="2"/>
          </p:cNvCxnSpPr>
          <p:nvPr/>
        </p:nvCxnSpPr>
        <p:spPr>
          <a:xfrm flipV="1">
            <a:off x="9136241" y="2951062"/>
            <a:ext cx="381673" cy="1033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B510B99-7DAF-2649-B0B5-B639AE230586}"/>
              </a:ext>
            </a:extLst>
          </p:cNvPr>
          <p:cNvCxnSpPr>
            <a:cxnSpLocks/>
            <a:stCxn id="100" idx="0"/>
            <a:endCxn id="70" idx="5"/>
          </p:cNvCxnSpPr>
          <p:nvPr/>
        </p:nvCxnSpPr>
        <p:spPr>
          <a:xfrm flipH="1" flipV="1">
            <a:off x="9697450" y="1991709"/>
            <a:ext cx="288621" cy="16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5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550913" y="585796"/>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603627" y="79821"/>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580521" y="1436231"/>
            <a:ext cx="8030079" cy="478079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knowledge representation for AI</a:t>
            </a:r>
          </a:p>
          <a:p>
            <a:pPr marL="311719" indent="-311719">
              <a:spcAft>
                <a:spcPts val="409"/>
              </a:spcAft>
              <a:buFont typeface="Arial" charset="0"/>
              <a:buChar char="•"/>
            </a:pPr>
            <a:r>
              <a:rPr lang="en-US" sz="2400" b="1" dirty="0"/>
              <a:t>Personal Mission: </a:t>
            </a:r>
            <a:r>
              <a:rPr lang="en-US" sz="2400" dirty="0"/>
              <a:t>Use </a:t>
            </a:r>
            <a:r>
              <a:rPr lang="en-US" sz="2400" dirty="0">
                <a:solidFill>
                  <a:schemeClr val="accent2"/>
                </a:solidFill>
              </a:rPr>
              <a:t>storytelling</a:t>
            </a:r>
            <a:r>
              <a:rPr lang="en-US" sz="2400" dirty="0"/>
              <a:t> to unleash the power of connected data</a:t>
            </a:r>
          </a:p>
          <a:p>
            <a:pPr>
              <a:spcAft>
                <a:spcPts val="409"/>
              </a:spcAft>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F4D6-89D7-DF4E-8CDA-43F4806CC11D}"/>
              </a:ext>
            </a:extLst>
          </p:cNvPr>
          <p:cNvSpPr>
            <a:spLocks noGrp="1"/>
          </p:cNvSpPr>
          <p:nvPr>
            <p:ph type="title"/>
          </p:nvPr>
        </p:nvSpPr>
        <p:spPr/>
        <p:txBody>
          <a:bodyPr>
            <a:normAutofit fontScale="90000"/>
          </a:bodyPr>
          <a:lstStyle/>
          <a:p>
            <a:r>
              <a:rPr lang="en-US"/>
              <a:t>Centralized vs Decentralized Control</a:t>
            </a:r>
          </a:p>
        </p:txBody>
      </p:sp>
      <p:sp>
        <p:nvSpPr>
          <p:cNvPr id="5" name="Slide Number Placeholder 4">
            <a:extLst>
              <a:ext uri="{FF2B5EF4-FFF2-40B4-BE49-F238E27FC236}">
                <a16:creationId xmlns:a16="http://schemas.microsoft.com/office/drawing/2014/main" id="{BCE60223-F070-6247-B430-2376BA361BB7}"/>
              </a:ext>
            </a:extLst>
          </p:cNvPr>
          <p:cNvSpPr>
            <a:spLocks noGrp="1"/>
          </p:cNvSpPr>
          <p:nvPr>
            <p:ph type="sldNum" sz="quarter" idx="12"/>
          </p:nvPr>
        </p:nvSpPr>
        <p:spPr/>
        <p:txBody>
          <a:bodyPr/>
          <a:lstStyle/>
          <a:p>
            <a:fld id="{3310D8EA-3107-4873-B9AB-DD7D3E79053A}" type="slidenum">
              <a:rPr lang="en-US" smtClean="0"/>
              <a:t>40</a:t>
            </a:fld>
            <a:endParaRPr lang="en-US"/>
          </a:p>
        </p:txBody>
      </p:sp>
      <p:sp>
        <p:nvSpPr>
          <p:cNvPr id="3" name="Content Placeholder 2">
            <a:extLst>
              <a:ext uri="{FF2B5EF4-FFF2-40B4-BE49-F238E27FC236}">
                <a16:creationId xmlns:a16="http://schemas.microsoft.com/office/drawing/2014/main" id="{F7702971-A746-044D-A130-9B8A09F754FA}"/>
              </a:ext>
            </a:extLst>
          </p:cNvPr>
          <p:cNvSpPr>
            <a:spLocks noGrp="1"/>
          </p:cNvSpPr>
          <p:nvPr>
            <p:ph sz="half" idx="4294967295"/>
          </p:nvPr>
        </p:nvSpPr>
        <p:spPr>
          <a:xfrm>
            <a:off x="879676" y="4975488"/>
            <a:ext cx="4953965" cy="1322902"/>
          </a:xfrm>
        </p:spPr>
        <p:txBody>
          <a:bodyPr>
            <a:normAutofit/>
          </a:bodyPr>
          <a:lstStyle/>
          <a:p>
            <a:r>
              <a:rPr lang="en-US" sz="1800" dirty="0"/>
              <a:t>IT decisions are made in a centralized </a:t>
            </a:r>
            <a:br>
              <a:rPr lang="en-US" sz="1800" dirty="0"/>
            </a:br>
            <a:r>
              <a:rPr lang="en-US" sz="1800" dirty="0"/>
              <a:t>IT organization</a:t>
            </a:r>
          </a:p>
          <a:p>
            <a:r>
              <a:rPr lang="en-US" sz="1800" dirty="0"/>
              <a:t>Example: Amazon – centralized dictates on sharing data</a:t>
            </a:r>
          </a:p>
        </p:txBody>
      </p:sp>
      <p:sp>
        <p:nvSpPr>
          <p:cNvPr id="4" name="Content Placeholder 3">
            <a:extLst>
              <a:ext uri="{FF2B5EF4-FFF2-40B4-BE49-F238E27FC236}">
                <a16:creationId xmlns:a16="http://schemas.microsoft.com/office/drawing/2014/main" id="{32A9EA90-8CAD-8B43-80D0-3FD1E0611397}"/>
              </a:ext>
            </a:extLst>
          </p:cNvPr>
          <p:cNvSpPr>
            <a:spLocks noGrp="1"/>
          </p:cNvSpPr>
          <p:nvPr>
            <p:ph sz="half" idx="4294967295"/>
          </p:nvPr>
        </p:nvSpPr>
        <p:spPr>
          <a:xfrm>
            <a:off x="6719129" y="4836302"/>
            <a:ext cx="4454525" cy="1462088"/>
          </a:xfrm>
        </p:spPr>
        <p:txBody>
          <a:bodyPr>
            <a:normAutofit fontScale="92500"/>
          </a:bodyPr>
          <a:lstStyle/>
          <a:p>
            <a:r>
              <a:rPr lang="en-US" sz="1800" dirty="0"/>
              <a:t>IT decisions are made by individual business units</a:t>
            </a:r>
          </a:p>
          <a:p>
            <a:r>
              <a:rPr lang="en-US" sz="1800" dirty="0"/>
              <a:t>Acquired companies frequently have their own IT infrastructure that is incompatible with other acquired organizations</a:t>
            </a:r>
          </a:p>
        </p:txBody>
      </p:sp>
      <p:sp>
        <p:nvSpPr>
          <p:cNvPr id="6" name="Text Placeholder 5">
            <a:extLst>
              <a:ext uri="{FF2B5EF4-FFF2-40B4-BE49-F238E27FC236}">
                <a16:creationId xmlns:a16="http://schemas.microsoft.com/office/drawing/2014/main" id="{03DBF098-1A31-2A48-97D6-44B76EEE1CC5}"/>
              </a:ext>
            </a:extLst>
          </p:cNvPr>
          <p:cNvSpPr>
            <a:spLocks noGrp="1"/>
          </p:cNvSpPr>
          <p:nvPr>
            <p:ph type="body" idx="4294967295"/>
          </p:nvPr>
        </p:nvSpPr>
        <p:spPr>
          <a:xfrm>
            <a:off x="1307939" y="1445126"/>
            <a:ext cx="3468688" cy="365125"/>
          </a:xfrm>
        </p:spPr>
        <p:txBody>
          <a:bodyPr>
            <a:normAutofit fontScale="85000" lnSpcReduction="20000"/>
          </a:bodyPr>
          <a:lstStyle/>
          <a:p>
            <a:pPr marL="0" indent="0" algn="ctr">
              <a:buNone/>
            </a:pPr>
            <a:r>
              <a:rPr lang="en-US" b="1" dirty="0">
                <a:solidFill>
                  <a:schemeClr val="tx1">
                    <a:lumMod val="50000"/>
                  </a:schemeClr>
                </a:solidFill>
              </a:rPr>
              <a:t>Central Control</a:t>
            </a:r>
          </a:p>
        </p:txBody>
      </p:sp>
      <p:sp>
        <p:nvSpPr>
          <p:cNvPr id="7" name="Text Placeholder 6">
            <a:extLst>
              <a:ext uri="{FF2B5EF4-FFF2-40B4-BE49-F238E27FC236}">
                <a16:creationId xmlns:a16="http://schemas.microsoft.com/office/drawing/2014/main" id="{FC3FD41E-506C-1E44-9730-F4BE00FF16E8}"/>
              </a:ext>
            </a:extLst>
          </p:cNvPr>
          <p:cNvSpPr>
            <a:spLocks noGrp="1"/>
          </p:cNvSpPr>
          <p:nvPr>
            <p:ph type="body" sz="quarter" idx="4294967295"/>
          </p:nvPr>
        </p:nvSpPr>
        <p:spPr>
          <a:xfrm>
            <a:off x="6966897" y="1398511"/>
            <a:ext cx="4633732" cy="381000"/>
          </a:xfrm>
        </p:spPr>
        <p:txBody>
          <a:bodyPr>
            <a:normAutofit fontScale="92500" lnSpcReduction="20000"/>
          </a:bodyPr>
          <a:lstStyle/>
          <a:p>
            <a:pPr marL="0" indent="0" algn="ctr">
              <a:buNone/>
            </a:pPr>
            <a:r>
              <a:rPr lang="en-US" b="1">
                <a:solidFill>
                  <a:schemeClr val="tx1">
                    <a:lumMod val="50000"/>
                  </a:schemeClr>
                </a:solidFill>
              </a:rPr>
              <a:t>Decentralized Control</a:t>
            </a:r>
          </a:p>
        </p:txBody>
      </p:sp>
      <p:grpSp>
        <p:nvGrpSpPr>
          <p:cNvPr id="19" name="Group 18">
            <a:extLst>
              <a:ext uri="{FF2B5EF4-FFF2-40B4-BE49-F238E27FC236}">
                <a16:creationId xmlns:a16="http://schemas.microsoft.com/office/drawing/2014/main" id="{C642D480-FB6E-5D41-AC01-7065D7D96004}"/>
              </a:ext>
            </a:extLst>
          </p:cNvPr>
          <p:cNvGrpSpPr>
            <a:grpSpLocks noChangeAspect="1"/>
          </p:cNvGrpSpPr>
          <p:nvPr/>
        </p:nvGrpSpPr>
        <p:grpSpPr>
          <a:xfrm>
            <a:off x="1494641" y="2121805"/>
            <a:ext cx="2875308" cy="2377440"/>
            <a:chOff x="1215081" y="1959965"/>
            <a:chExt cx="3531377" cy="2919908"/>
          </a:xfrm>
        </p:grpSpPr>
        <p:grpSp>
          <p:nvGrpSpPr>
            <p:cNvPr id="17" name="Group 16">
              <a:extLst>
                <a:ext uri="{FF2B5EF4-FFF2-40B4-BE49-F238E27FC236}">
                  <a16:creationId xmlns:a16="http://schemas.microsoft.com/office/drawing/2014/main" id="{548EE6CE-B103-CF4B-8871-E46D334535D2}"/>
                </a:ext>
              </a:extLst>
            </p:cNvPr>
            <p:cNvGrpSpPr/>
            <p:nvPr/>
          </p:nvGrpSpPr>
          <p:grpSpPr>
            <a:xfrm>
              <a:off x="1215081" y="1959965"/>
              <a:ext cx="3531377" cy="985865"/>
              <a:chOff x="1215081" y="1762049"/>
              <a:chExt cx="3531377" cy="985865"/>
            </a:xfrm>
          </p:grpSpPr>
          <p:grpSp>
            <p:nvGrpSpPr>
              <p:cNvPr id="16" name="Group 15">
                <a:extLst>
                  <a:ext uri="{FF2B5EF4-FFF2-40B4-BE49-F238E27FC236}">
                    <a16:creationId xmlns:a16="http://schemas.microsoft.com/office/drawing/2014/main" id="{3B68A895-9AEB-9940-8121-CBDB30440407}"/>
                  </a:ext>
                </a:extLst>
              </p:cNvPr>
              <p:cNvGrpSpPr/>
              <p:nvPr/>
            </p:nvGrpSpPr>
            <p:grpSpPr>
              <a:xfrm>
                <a:off x="1215081" y="1762049"/>
                <a:ext cx="1092641" cy="985865"/>
                <a:chOff x="1215081" y="1762049"/>
                <a:chExt cx="1092641" cy="985865"/>
              </a:xfrm>
            </p:grpSpPr>
            <p:sp>
              <p:nvSpPr>
                <p:cNvPr id="10" name="Oval 9">
                  <a:extLst>
                    <a:ext uri="{FF2B5EF4-FFF2-40B4-BE49-F238E27FC236}">
                      <a16:creationId xmlns:a16="http://schemas.microsoft.com/office/drawing/2014/main" id="{740AF93E-039F-B349-838B-73E3D509BA1A}"/>
                    </a:ext>
                  </a:extLst>
                </p:cNvPr>
                <p:cNvSpPr/>
                <p:nvPr/>
              </p:nvSpPr>
              <p:spPr>
                <a:xfrm>
                  <a:off x="1215081" y="1762049"/>
                  <a:ext cx="568411" cy="5575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p>
              </p:txBody>
            </p:sp>
            <p:cxnSp>
              <p:nvCxnSpPr>
                <p:cNvPr id="21" name="Straight Connector 20">
                  <a:extLst>
                    <a:ext uri="{FF2B5EF4-FFF2-40B4-BE49-F238E27FC236}">
                      <a16:creationId xmlns:a16="http://schemas.microsoft.com/office/drawing/2014/main" id="{4EB68AE4-F197-8948-8492-23FC8BDA0FEA}"/>
                    </a:ext>
                  </a:extLst>
                </p:cNvPr>
                <p:cNvCxnSpPr>
                  <a:cxnSpLocks/>
                  <a:stCxn id="10" idx="5"/>
                  <a:endCxn id="8" idx="1"/>
                </p:cNvCxnSpPr>
                <p:nvPr/>
              </p:nvCxnSpPr>
              <p:spPr>
                <a:xfrm>
                  <a:off x="1700250" y="2237974"/>
                  <a:ext cx="607472" cy="50994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E224CB7C-19F7-C84F-8D3B-2F446533211E}"/>
                  </a:ext>
                </a:extLst>
              </p:cNvPr>
              <p:cNvGrpSpPr/>
              <p:nvPr/>
            </p:nvGrpSpPr>
            <p:grpSpPr>
              <a:xfrm flipH="1">
                <a:off x="3653817" y="1762049"/>
                <a:ext cx="1092641" cy="985865"/>
                <a:chOff x="1215081" y="1762049"/>
                <a:chExt cx="1092641" cy="985865"/>
              </a:xfrm>
            </p:grpSpPr>
            <p:sp>
              <p:nvSpPr>
                <p:cNvPr id="38" name="Oval 37">
                  <a:extLst>
                    <a:ext uri="{FF2B5EF4-FFF2-40B4-BE49-F238E27FC236}">
                      <a16:creationId xmlns:a16="http://schemas.microsoft.com/office/drawing/2014/main" id="{08133C0B-7A97-5C44-B461-AA406E6AEF1D}"/>
                    </a:ext>
                  </a:extLst>
                </p:cNvPr>
                <p:cNvSpPr/>
                <p:nvPr/>
              </p:nvSpPr>
              <p:spPr>
                <a:xfrm>
                  <a:off x="1215081" y="1762049"/>
                  <a:ext cx="568411" cy="5575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p>
              </p:txBody>
            </p:sp>
            <p:cxnSp>
              <p:nvCxnSpPr>
                <p:cNvPr id="39" name="Straight Connector 38">
                  <a:extLst>
                    <a:ext uri="{FF2B5EF4-FFF2-40B4-BE49-F238E27FC236}">
                      <a16:creationId xmlns:a16="http://schemas.microsoft.com/office/drawing/2014/main" id="{EBCB960E-164C-EE43-83D0-460156730E38}"/>
                    </a:ext>
                  </a:extLst>
                </p:cNvPr>
                <p:cNvCxnSpPr>
                  <a:cxnSpLocks/>
                  <a:stCxn id="38" idx="5"/>
                </p:cNvCxnSpPr>
                <p:nvPr/>
              </p:nvCxnSpPr>
              <p:spPr>
                <a:xfrm>
                  <a:off x="1700250" y="2237974"/>
                  <a:ext cx="607472" cy="50994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55FAFBFB-2B08-F74D-BBDE-62AB67E083B0}"/>
                </a:ext>
              </a:extLst>
            </p:cNvPr>
            <p:cNvGrpSpPr/>
            <p:nvPr/>
          </p:nvGrpSpPr>
          <p:grpSpPr>
            <a:xfrm flipH="1" flipV="1">
              <a:off x="1215081" y="3894008"/>
              <a:ext cx="3531377" cy="985865"/>
              <a:chOff x="1215081" y="1762049"/>
              <a:chExt cx="3531377" cy="985865"/>
            </a:xfrm>
          </p:grpSpPr>
          <p:grpSp>
            <p:nvGrpSpPr>
              <p:cNvPr id="41" name="Group 40">
                <a:extLst>
                  <a:ext uri="{FF2B5EF4-FFF2-40B4-BE49-F238E27FC236}">
                    <a16:creationId xmlns:a16="http://schemas.microsoft.com/office/drawing/2014/main" id="{F87B151E-F2A8-8947-A1BD-8EC0EBADB1DB}"/>
                  </a:ext>
                </a:extLst>
              </p:cNvPr>
              <p:cNvGrpSpPr/>
              <p:nvPr/>
            </p:nvGrpSpPr>
            <p:grpSpPr>
              <a:xfrm>
                <a:off x="1215081" y="1762049"/>
                <a:ext cx="1092641" cy="985865"/>
                <a:chOff x="1215081" y="1762049"/>
                <a:chExt cx="1092641" cy="985865"/>
              </a:xfrm>
            </p:grpSpPr>
            <p:sp>
              <p:nvSpPr>
                <p:cNvPr id="45" name="Oval 44">
                  <a:extLst>
                    <a:ext uri="{FF2B5EF4-FFF2-40B4-BE49-F238E27FC236}">
                      <a16:creationId xmlns:a16="http://schemas.microsoft.com/office/drawing/2014/main" id="{274D05C3-2067-7F48-9324-885AF31BDCA5}"/>
                    </a:ext>
                  </a:extLst>
                </p:cNvPr>
                <p:cNvSpPr/>
                <p:nvPr/>
              </p:nvSpPr>
              <p:spPr>
                <a:xfrm>
                  <a:off x="1215081" y="1762049"/>
                  <a:ext cx="568411" cy="5575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p>
              </p:txBody>
            </p:sp>
            <p:cxnSp>
              <p:nvCxnSpPr>
                <p:cNvPr id="46" name="Straight Connector 45">
                  <a:extLst>
                    <a:ext uri="{FF2B5EF4-FFF2-40B4-BE49-F238E27FC236}">
                      <a16:creationId xmlns:a16="http://schemas.microsoft.com/office/drawing/2014/main" id="{41786441-0B3E-B848-9BDE-67E4BB5F4C5B}"/>
                    </a:ext>
                  </a:extLst>
                </p:cNvPr>
                <p:cNvCxnSpPr>
                  <a:cxnSpLocks/>
                  <a:stCxn id="45" idx="5"/>
                </p:cNvCxnSpPr>
                <p:nvPr/>
              </p:nvCxnSpPr>
              <p:spPr>
                <a:xfrm>
                  <a:off x="1700250" y="2237974"/>
                  <a:ext cx="607472" cy="50994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C487DA37-BA01-FA4E-94EB-9100D8E23D0D}"/>
                  </a:ext>
                </a:extLst>
              </p:cNvPr>
              <p:cNvGrpSpPr/>
              <p:nvPr/>
            </p:nvGrpSpPr>
            <p:grpSpPr>
              <a:xfrm flipH="1">
                <a:off x="3653817" y="1762049"/>
                <a:ext cx="1092641" cy="985865"/>
                <a:chOff x="1215081" y="1762049"/>
                <a:chExt cx="1092641" cy="985865"/>
              </a:xfrm>
            </p:grpSpPr>
            <p:sp>
              <p:nvSpPr>
                <p:cNvPr id="43" name="Oval 42">
                  <a:extLst>
                    <a:ext uri="{FF2B5EF4-FFF2-40B4-BE49-F238E27FC236}">
                      <a16:creationId xmlns:a16="http://schemas.microsoft.com/office/drawing/2014/main" id="{4948B3C3-F394-3440-B0F7-DF52915C1211}"/>
                    </a:ext>
                  </a:extLst>
                </p:cNvPr>
                <p:cNvSpPr/>
                <p:nvPr/>
              </p:nvSpPr>
              <p:spPr>
                <a:xfrm>
                  <a:off x="1215081" y="1762049"/>
                  <a:ext cx="568411" cy="5575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p>
              </p:txBody>
            </p:sp>
            <p:cxnSp>
              <p:nvCxnSpPr>
                <p:cNvPr id="44" name="Straight Connector 43">
                  <a:extLst>
                    <a:ext uri="{FF2B5EF4-FFF2-40B4-BE49-F238E27FC236}">
                      <a16:creationId xmlns:a16="http://schemas.microsoft.com/office/drawing/2014/main" id="{BB361F76-F6B1-3E40-87D8-1DDD0EB5C5BA}"/>
                    </a:ext>
                  </a:extLst>
                </p:cNvPr>
                <p:cNvCxnSpPr>
                  <a:cxnSpLocks/>
                  <a:stCxn id="43" idx="5"/>
                </p:cNvCxnSpPr>
                <p:nvPr/>
              </p:nvCxnSpPr>
              <p:spPr>
                <a:xfrm>
                  <a:off x="1700250" y="2237974"/>
                  <a:ext cx="607472" cy="50994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 name="Oval 7">
              <a:extLst>
                <a:ext uri="{FF2B5EF4-FFF2-40B4-BE49-F238E27FC236}">
                  <a16:creationId xmlns:a16="http://schemas.microsoft.com/office/drawing/2014/main" id="{10C7976D-6068-E14C-8CC6-E96D43FD3F31}"/>
                </a:ext>
              </a:extLst>
            </p:cNvPr>
            <p:cNvSpPr/>
            <p:nvPr/>
          </p:nvSpPr>
          <p:spPr>
            <a:xfrm>
              <a:off x="2026509" y="2466701"/>
              <a:ext cx="1920240" cy="192024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a:t>Centralized</a:t>
              </a:r>
            </a:p>
            <a:p>
              <a:pPr algn="ctr"/>
              <a:r>
                <a:rPr lang="en-US" sz="1600"/>
                <a:t>IT Decision</a:t>
              </a:r>
            </a:p>
          </p:txBody>
        </p:sp>
      </p:grpSp>
      <p:grpSp>
        <p:nvGrpSpPr>
          <p:cNvPr id="61" name="Group 60">
            <a:extLst>
              <a:ext uri="{FF2B5EF4-FFF2-40B4-BE49-F238E27FC236}">
                <a16:creationId xmlns:a16="http://schemas.microsoft.com/office/drawing/2014/main" id="{924558C6-E2CF-0E44-8B32-8561E58C71BB}"/>
              </a:ext>
            </a:extLst>
          </p:cNvPr>
          <p:cNvGrpSpPr>
            <a:grpSpLocks noChangeAspect="1"/>
          </p:cNvGrpSpPr>
          <p:nvPr/>
        </p:nvGrpSpPr>
        <p:grpSpPr>
          <a:xfrm>
            <a:off x="7106995" y="2012403"/>
            <a:ext cx="3769206" cy="2560320"/>
            <a:chOff x="6910684" y="1762048"/>
            <a:chExt cx="4091069" cy="2778953"/>
          </a:xfrm>
        </p:grpSpPr>
        <p:grpSp>
          <p:nvGrpSpPr>
            <p:cNvPr id="54" name="Group 53">
              <a:extLst>
                <a:ext uri="{FF2B5EF4-FFF2-40B4-BE49-F238E27FC236}">
                  <a16:creationId xmlns:a16="http://schemas.microsoft.com/office/drawing/2014/main" id="{9D24FB2D-4F70-E643-A5CF-72BE02E4F3A3}"/>
                </a:ext>
              </a:extLst>
            </p:cNvPr>
            <p:cNvGrpSpPr/>
            <p:nvPr/>
          </p:nvGrpSpPr>
          <p:grpSpPr>
            <a:xfrm flipV="1">
              <a:off x="6910684" y="3202327"/>
              <a:ext cx="4091069" cy="1338674"/>
              <a:chOff x="6910684" y="1762048"/>
              <a:chExt cx="4091069" cy="1338674"/>
            </a:xfrm>
          </p:grpSpPr>
          <p:grpSp>
            <p:nvGrpSpPr>
              <p:cNvPr id="55" name="Group 54">
                <a:extLst>
                  <a:ext uri="{FF2B5EF4-FFF2-40B4-BE49-F238E27FC236}">
                    <a16:creationId xmlns:a16="http://schemas.microsoft.com/office/drawing/2014/main" id="{C7ADCFBA-42EB-7E41-ACB7-A5235986753E}"/>
                  </a:ext>
                </a:extLst>
              </p:cNvPr>
              <p:cNvGrpSpPr/>
              <p:nvPr/>
            </p:nvGrpSpPr>
            <p:grpSpPr>
              <a:xfrm flipH="1">
                <a:off x="9005285" y="1762048"/>
                <a:ext cx="1996468" cy="1338674"/>
                <a:chOff x="6910684" y="1762048"/>
                <a:chExt cx="1996468" cy="1338674"/>
              </a:xfrm>
            </p:grpSpPr>
            <p:cxnSp>
              <p:nvCxnSpPr>
                <p:cNvPr id="59" name="Straight Connector 58">
                  <a:extLst>
                    <a:ext uri="{FF2B5EF4-FFF2-40B4-BE49-F238E27FC236}">
                      <a16:creationId xmlns:a16="http://schemas.microsoft.com/office/drawing/2014/main" id="{AD6E7CF2-5F85-DA48-B0D9-264D625CBCF7}"/>
                    </a:ext>
                  </a:extLst>
                </p:cNvPr>
                <p:cNvCxnSpPr>
                  <a:cxnSpLocks/>
                </p:cNvCxnSpPr>
                <p:nvPr/>
              </p:nvCxnSpPr>
              <p:spPr>
                <a:xfrm>
                  <a:off x="7943310" y="2514932"/>
                  <a:ext cx="963842" cy="58579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334B02F4-A8F0-B845-A701-FF5B1E9514C5}"/>
                    </a:ext>
                  </a:extLst>
                </p:cNvPr>
                <p:cNvSpPr/>
                <p:nvPr/>
              </p:nvSpPr>
              <p:spPr>
                <a:xfrm rot="10800000">
                  <a:off x="6910684" y="1762048"/>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600">
                      <a:solidFill>
                        <a:schemeClr val="bg1"/>
                      </a:solidFill>
                    </a:rPr>
                    <a:t>Business</a:t>
                  </a:r>
                </a:p>
                <a:p>
                  <a:pPr algn="ctr"/>
                  <a:r>
                    <a:rPr lang="en-US" sz="1600">
                      <a:solidFill>
                        <a:schemeClr val="bg1"/>
                      </a:solidFill>
                    </a:rPr>
                    <a:t>Unit</a:t>
                  </a:r>
                </a:p>
              </p:txBody>
            </p:sp>
          </p:grpSp>
          <p:grpSp>
            <p:nvGrpSpPr>
              <p:cNvPr id="56" name="Group 55">
                <a:extLst>
                  <a:ext uri="{FF2B5EF4-FFF2-40B4-BE49-F238E27FC236}">
                    <a16:creationId xmlns:a16="http://schemas.microsoft.com/office/drawing/2014/main" id="{17D4DC68-B673-D54B-B136-1DFFF6EDDED3}"/>
                  </a:ext>
                </a:extLst>
              </p:cNvPr>
              <p:cNvGrpSpPr/>
              <p:nvPr/>
            </p:nvGrpSpPr>
            <p:grpSpPr>
              <a:xfrm>
                <a:off x="6910684" y="1762048"/>
                <a:ext cx="1996468" cy="1338674"/>
                <a:chOff x="6910684" y="1762048"/>
                <a:chExt cx="1996468" cy="1338674"/>
              </a:xfrm>
            </p:grpSpPr>
            <p:cxnSp>
              <p:nvCxnSpPr>
                <p:cNvPr id="57" name="Straight Connector 56">
                  <a:extLst>
                    <a:ext uri="{FF2B5EF4-FFF2-40B4-BE49-F238E27FC236}">
                      <a16:creationId xmlns:a16="http://schemas.microsoft.com/office/drawing/2014/main" id="{9AF5E412-F11C-474C-88F0-DEAC93127A3D}"/>
                    </a:ext>
                  </a:extLst>
                </p:cNvPr>
                <p:cNvCxnSpPr>
                  <a:cxnSpLocks/>
                </p:cNvCxnSpPr>
                <p:nvPr/>
              </p:nvCxnSpPr>
              <p:spPr>
                <a:xfrm>
                  <a:off x="7943310" y="2514932"/>
                  <a:ext cx="963842" cy="58579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95395140-6E34-0F43-AFF3-08C36151B4B4}"/>
                    </a:ext>
                  </a:extLst>
                </p:cNvPr>
                <p:cNvSpPr/>
                <p:nvPr/>
              </p:nvSpPr>
              <p:spPr>
                <a:xfrm rot="10800000">
                  <a:off x="6910684" y="1762048"/>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600">
                      <a:solidFill>
                        <a:schemeClr val="bg1"/>
                      </a:solidFill>
                    </a:rPr>
                    <a:t>Business</a:t>
                  </a:r>
                </a:p>
                <a:p>
                  <a:pPr algn="ctr"/>
                  <a:r>
                    <a:rPr lang="en-US" sz="1600">
                      <a:solidFill>
                        <a:schemeClr val="bg1"/>
                      </a:solidFill>
                    </a:rPr>
                    <a:t>Unit</a:t>
                  </a:r>
                </a:p>
              </p:txBody>
            </p:sp>
          </p:grpSp>
        </p:grpSp>
        <p:grpSp>
          <p:nvGrpSpPr>
            <p:cNvPr id="53" name="Group 52">
              <a:extLst>
                <a:ext uri="{FF2B5EF4-FFF2-40B4-BE49-F238E27FC236}">
                  <a16:creationId xmlns:a16="http://schemas.microsoft.com/office/drawing/2014/main" id="{692F9D80-42E0-1C44-B285-AD06A1424815}"/>
                </a:ext>
              </a:extLst>
            </p:cNvPr>
            <p:cNvGrpSpPr/>
            <p:nvPr/>
          </p:nvGrpSpPr>
          <p:grpSpPr>
            <a:xfrm>
              <a:off x="6910684" y="1762048"/>
              <a:ext cx="4091069" cy="1338674"/>
              <a:chOff x="6910684" y="1762048"/>
              <a:chExt cx="4091069" cy="1338674"/>
            </a:xfrm>
          </p:grpSpPr>
          <p:grpSp>
            <p:nvGrpSpPr>
              <p:cNvPr id="50" name="Group 49">
                <a:extLst>
                  <a:ext uri="{FF2B5EF4-FFF2-40B4-BE49-F238E27FC236}">
                    <a16:creationId xmlns:a16="http://schemas.microsoft.com/office/drawing/2014/main" id="{90E3B4AC-3D26-A345-9D3C-23BDAEC2E0A2}"/>
                  </a:ext>
                </a:extLst>
              </p:cNvPr>
              <p:cNvGrpSpPr/>
              <p:nvPr/>
            </p:nvGrpSpPr>
            <p:grpSpPr>
              <a:xfrm flipH="1">
                <a:off x="9005285" y="1762048"/>
                <a:ext cx="1996468" cy="1338674"/>
                <a:chOff x="6910684" y="1762048"/>
                <a:chExt cx="1996468" cy="1338674"/>
              </a:xfrm>
            </p:grpSpPr>
            <p:cxnSp>
              <p:nvCxnSpPr>
                <p:cNvPr id="51" name="Straight Connector 50">
                  <a:extLst>
                    <a:ext uri="{FF2B5EF4-FFF2-40B4-BE49-F238E27FC236}">
                      <a16:creationId xmlns:a16="http://schemas.microsoft.com/office/drawing/2014/main" id="{6BB4D515-97FD-9946-91EC-4FAC2AC3A029}"/>
                    </a:ext>
                  </a:extLst>
                </p:cNvPr>
                <p:cNvCxnSpPr>
                  <a:cxnSpLocks/>
                </p:cNvCxnSpPr>
                <p:nvPr/>
              </p:nvCxnSpPr>
              <p:spPr>
                <a:xfrm>
                  <a:off x="7943310" y="2514932"/>
                  <a:ext cx="963842" cy="58579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7A186E58-36EE-2745-A833-BBB9FAFC84EF}"/>
                    </a:ext>
                  </a:extLst>
                </p:cNvPr>
                <p:cNvSpPr/>
                <p:nvPr/>
              </p:nvSpPr>
              <p:spPr>
                <a:xfrm>
                  <a:off x="6910684" y="1762048"/>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600">
                      <a:solidFill>
                        <a:schemeClr val="bg1"/>
                      </a:solidFill>
                    </a:rPr>
                    <a:t>Business</a:t>
                  </a:r>
                </a:p>
                <a:p>
                  <a:pPr algn="ctr"/>
                  <a:r>
                    <a:rPr lang="en-US" sz="1600">
                      <a:solidFill>
                        <a:schemeClr val="bg1"/>
                      </a:solidFill>
                    </a:rPr>
                    <a:t>Unit</a:t>
                  </a:r>
                </a:p>
              </p:txBody>
            </p:sp>
          </p:grpSp>
          <p:grpSp>
            <p:nvGrpSpPr>
              <p:cNvPr id="49" name="Group 48">
                <a:extLst>
                  <a:ext uri="{FF2B5EF4-FFF2-40B4-BE49-F238E27FC236}">
                    <a16:creationId xmlns:a16="http://schemas.microsoft.com/office/drawing/2014/main" id="{C863BC72-5A1C-CB42-9BD1-3AE4A892FDAA}"/>
                  </a:ext>
                </a:extLst>
              </p:cNvPr>
              <p:cNvGrpSpPr/>
              <p:nvPr/>
            </p:nvGrpSpPr>
            <p:grpSpPr>
              <a:xfrm>
                <a:off x="6910684" y="1762048"/>
                <a:ext cx="1996468" cy="1338674"/>
                <a:chOff x="6910684" y="1762048"/>
                <a:chExt cx="1996468" cy="1338674"/>
              </a:xfrm>
            </p:grpSpPr>
            <p:cxnSp>
              <p:nvCxnSpPr>
                <p:cNvPr id="32" name="Straight Connector 31">
                  <a:extLst>
                    <a:ext uri="{FF2B5EF4-FFF2-40B4-BE49-F238E27FC236}">
                      <a16:creationId xmlns:a16="http://schemas.microsoft.com/office/drawing/2014/main" id="{BACED11D-9829-5F4F-9CDD-309940EF02FF}"/>
                    </a:ext>
                  </a:extLst>
                </p:cNvPr>
                <p:cNvCxnSpPr>
                  <a:cxnSpLocks/>
                </p:cNvCxnSpPr>
                <p:nvPr/>
              </p:nvCxnSpPr>
              <p:spPr>
                <a:xfrm>
                  <a:off x="7943310" y="2514932"/>
                  <a:ext cx="963842" cy="58579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AE5FE5-7827-284C-AA55-CC99F59E0440}"/>
                    </a:ext>
                  </a:extLst>
                </p:cNvPr>
                <p:cNvSpPr/>
                <p:nvPr/>
              </p:nvSpPr>
              <p:spPr>
                <a:xfrm>
                  <a:off x="6910684" y="1762048"/>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600">
                      <a:solidFill>
                        <a:schemeClr val="bg1"/>
                      </a:solidFill>
                    </a:rPr>
                    <a:t>Business</a:t>
                  </a:r>
                </a:p>
                <a:p>
                  <a:pPr algn="ctr"/>
                  <a:r>
                    <a:rPr lang="en-US" sz="1600">
                      <a:solidFill>
                        <a:schemeClr val="bg1"/>
                      </a:solidFill>
                    </a:rPr>
                    <a:t>Unit</a:t>
                  </a:r>
                </a:p>
              </p:txBody>
            </p:sp>
          </p:grpSp>
        </p:grpSp>
        <p:sp>
          <p:nvSpPr>
            <p:cNvPr id="24" name="Oval 23">
              <a:extLst>
                <a:ext uri="{FF2B5EF4-FFF2-40B4-BE49-F238E27FC236}">
                  <a16:creationId xmlns:a16="http://schemas.microsoft.com/office/drawing/2014/main" id="{20E77E1A-946F-8144-A14F-4F078630276E}"/>
                </a:ext>
              </a:extLst>
            </p:cNvPr>
            <p:cNvSpPr/>
            <p:nvPr/>
          </p:nvSpPr>
          <p:spPr>
            <a:xfrm>
              <a:off x="8633252" y="2811162"/>
              <a:ext cx="640080" cy="64008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59398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BEB0E1-A5D1-0746-B362-B1D9E1DC77C0}"/>
              </a:ext>
            </a:extLst>
          </p:cNvPr>
          <p:cNvSpPr>
            <a:spLocks noGrp="1"/>
          </p:cNvSpPr>
          <p:nvPr>
            <p:ph type="title"/>
          </p:nvPr>
        </p:nvSpPr>
        <p:spPr/>
        <p:txBody>
          <a:bodyPr>
            <a:normAutofit fontScale="90000"/>
          </a:bodyPr>
          <a:lstStyle/>
          <a:p>
            <a:r>
              <a:rPr lang="en-US" dirty="0"/>
              <a:t>Exercise</a:t>
            </a:r>
          </a:p>
        </p:txBody>
      </p:sp>
      <p:sp>
        <p:nvSpPr>
          <p:cNvPr id="9" name="Content Placeholder 8">
            <a:extLst>
              <a:ext uri="{FF2B5EF4-FFF2-40B4-BE49-F238E27FC236}">
                <a16:creationId xmlns:a16="http://schemas.microsoft.com/office/drawing/2014/main" id="{D16C8394-82AF-7D45-AB1D-427AD3435938}"/>
              </a:ext>
            </a:extLst>
          </p:cNvPr>
          <p:cNvSpPr>
            <a:spLocks noGrp="1"/>
          </p:cNvSpPr>
          <p:nvPr>
            <p:ph idx="1"/>
          </p:nvPr>
        </p:nvSpPr>
        <p:spPr/>
        <p:txBody>
          <a:bodyPr/>
          <a:lstStyle/>
          <a:p>
            <a:r>
              <a:rPr lang="en-US" dirty="0"/>
              <a:t>How do you determine what projects to start?</a:t>
            </a:r>
          </a:p>
          <a:p>
            <a:r>
              <a:rPr lang="en-US" dirty="0"/>
              <a:t>How would Systems Thinking change project priorities?</a:t>
            </a:r>
          </a:p>
        </p:txBody>
      </p:sp>
      <p:sp>
        <p:nvSpPr>
          <p:cNvPr id="7" name="Slide Number Placeholder 6">
            <a:extLst>
              <a:ext uri="{FF2B5EF4-FFF2-40B4-BE49-F238E27FC236}">
                <a16:creationId xmlns:a16="http://schemas.microsoft.com/office/drawing/2014/main" id="{5C92E2AE-CE4D-7442-A2CE-D1A757AA167C}"/>
              </a:ext>
            </a:extLst>
          </p:cNvPr>
          <p:cNvSpPr>
            <a:spLocks noGrp="1"/>
          </p:cNvSpPr>
          <p:nvPr>
            <p:ph type="sldNum" sz="quarter" idx="12"/>
          </p:nvPr>
        </p:nvSpPr>
        <p:spPr/>
        <p:txBody>
          <a:bodyPr/>
          <a:lstStyle/>
          <a:p>
            <a:fld id="{7269E411-7D29-FF41-8363-58C7F0B695CE}" type="slidenum">
              <a:rPr lang="en-US" smtClean="0"/>
              <a:t>41</a:t>
            </a:fld>
            <a:endParaRPr lang="en-US"/>
          </a:p>
        </p:txBody>
      </p:sp>
    </p:spTree>
    <p:extLst>
      <p:ext uri="{BB962C8B-B14F-4D97-AF65-F5344CB8AC3E}">
        <p14:creationId xmlns:p14="http://schemas.microsoft.com/office/powerpoint/2010/main" val="3726723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7FB7-3C94-914B-AF48-4671BCDF0243}"/>
              </a:ext>
            </a:extLst>
          </p:cNvPr>
          <p:cNvSpPr>
            <a:spLocks noGrp="1"/>
          </p:cNvSpPr>
          <p:nvPr>
            <p:ph type="title"/>
          </p:nvPr>
        </p:nvSpPr>
        <p:spPr/>
        <p:txBody>
          <a:bodyPr>
            <a:normAutofit fontScale="90000"/>
          </a:bodyPr>
          <a:lstStyle/>
          <a:p>
            <a:r>
              <a:rPr lang="en-US" b="1" dirty="0"/>
              <a:t>Connected Data Strategy</a:t>
            </a:r>
          </a:p>
        </p:txBody>
      </p:sp>
      <p:sp>
        <p:nvSpPr>
          <p:cNvPr id="5" name="Content Placeholder 4">
            <a:extLst>
              <a:ext uri="{FF2B5EF4-FFF2-40B4-BE49-F238E27FC236}">
                <a16:creationId xmlns:a16="http://schemas.microsoft.com/office/drawing/2014/main" id="{55B04E88-6EB8-9343-AF93-044D63357A28}"/>
              </a:ext>
            </a:extLst>
          </p:cNvPr>
          <p:cNvSpPr>
            <a:spLocks noGrp="1"/>
          </p:cNvSpPr>
          <p:nvPr>
            <p:ph idx="1"/>
          </p:nvPr>
        </p:nvSpPr>
        <p:spPr>
          <a:xfrm>
            <a:off x="1093079" y="1426332"/>
            <a:ext cx="9433371" cy="1237262"/>
          </a:xfrm>
          <a:solidFill>
            <a:schemeClr val="accent2">
              <a:lumMod val="20000"/>
              <a:lumOff val="80000"/>
            </a:schemeClr>
          </a:solidFill>
          <a:ln>
            <a:solidFill>
              <a:schemeClr val="tx2">
                <a:lumMod val="50000"/>
              </a:schemeClr>
            </a:solidFill>
          </a:ln>
        </p:spPr>
        <p:txBody>
          <a:bodyPr wrap="square" lIns="228600" tIns="118872" rIns="228600" bIns="118872">
            <a:spAutoFit/>
          </a:bodyPr>
          <a:lstStyle/>
          <a:p>
            <a:pPr marL="0" indent="0">
              <a:buNone/>
            </a:pPr>
            <a:r>
              <a:rPr lang="en-US" sz="2400" b="1" dirty="0"/>
              <a:t>Connected Data Strategy: </a:t>
            </a:r>
            <a:r>
              <a:rPr lang="en-US" sz="2400" i="1" dirty="0">
                <a:solidFill>
                  <a:schemeClr val="tx1">
                    <a:lumMod val="50000"/>
                  </a:schemeClr>
                </a:solidFill>
              </a:rPr>
              <a:t>An </a:t>
            </a:r>
            <a:r>
              <a:rPr lang="en-US" sz="2400" b="1" i="1" dirty="0">
                <a:solidFill>
                  <a:schemeClr val="tx1">
                    <a:lumMod val="50000"/>
                  </a:schemeClr>
                </a:solidFill>
              </a:rPr>
              <a:t>Enterprise Data Strategy </a:t>
            </a:r>
            <a:r>
              <a:rPr lang="en-US" sz="2400" i="1" dirty="0">
                <a:solidFill>
                  <a:schemeClr val="tx1">
                    <a:lumMod val="50000"/>
                  </a:schemeClr>
                </a:solidFill>
              </a:rPr>
              <a:t>pattern that brings </a:t>
            </a:r>
            <a:r>
              <a:rPr lang="en-US" sz="2400" b="1" i="1" dirty="0">
                <a:solidFill>
                  <a:schemeClr val="tx1">
                    <a:lumMod val="50000"/>
                  </a:schemeClr>
                </a:solidFill>
              </a:rPr>
              <a:t>focus</a:t>
            </a:r>
            <a:r>
              <a:rPr lang="en-US" sz="2400" i="1" dirty="0">
                <a:solidFill>
                  <a:schemeClr val="tx1">
                    <a:lumMod val="50000"/>
                  </a:schemeClr>
                </a:solidFill>
              </a:rPr>
              <a:t> to the business </a:t>
            </a:r>
            <a:r>
              <a:rPr lang="en-US" sz="2400" b="1" i="1" dirty="0">
                <a:solidFill>
                  <a:schemeClr val="tx1">
                    <a:lumMod val="50000"/>
                  </a:schemeClr>
                </a:solidFill>
              </a:rPr>
              <a:t>value</a:t>
            </a:r>
            <a:r>
              <a:rPr lang="en-US" sz="2400" i="1" dirty="0">
                <a:solidFill>
                  <a:schemeClr val="tx1">
                    <a:lumMod val="50000"/>
                  </a:schemeClr>
                </a:solidFill>
              </a:rPr>
              <a:t> of connecting disparate silos of data.</a:t>
            </a:r>
          </a:p>
        </p:txBody>
      </p:sp>
      <p:grpSp>
        <p:nvGrpSpPr>
          <p:cNvPr id="7" name="Group 242">
            <a:extLst>
              <a:ext uri="{FF2B5EF4-FFF2-40B4-BE49-F238E27FC236}">
                <a16:creationId xmlns:a16="http://schemas.microsoft.com/office/drawing/2014/main" id="{547235D0-4B26-E949-856D-892B7B0445BF}"/>
              </a:ext>
            </a:extLst>
          </p:cNvPr>
          <p:cNvGrpSpPr/>
          <p:nvPr/>
        </p:nvGrpSpPr>
        <p:grpSpPr>
          <a:xfrm>
            <a:off x="7017521" y="3017786"/>
            <a:ext cx="1943100" cy="1391445"/>
            <a:chOff x="3505200" y="4267200"/>
            <a:chExt cx="1676400" cy="1600200"/>
          </a:xfrm>
        </p:grpSpPr>
        <p:sp>
          <p:nvSpPr>
            <p:cNvPr id="8" name="Oval 7">
              <a:extLst>
                <a:ext uri="{FF2B5EF4-FFF2-40B4-BE49-F238E27FC236}">
                  <a16:creationId xmlns:a16="http://schemas.microsoft.com/office/drawing/2014/main" id="{1FC6C181-15C5-F94D-9E6D-ED4A690CF7B8}"/>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9" name="Oval 8">
              <a:extLst>
                <a:ext uri="{FF2B5EF4-FFF2-40B4-BE49-F238E27FC236}">
                  <a16:creationId xmlns:a16="http://schemas.microsoft.com/office/drawing/2014/main" id="{25935A67-0B5D-8A4F-A6C1-8FE37CF343C4}"/>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0" name="Oval 9">
              <a:extLst>
                <a:ext uri="{FF2B5EF4-FFF2-40B4-BE49-F238E27FC236}">
                  <a16:creationId xmlns:a16="http://schemas.microsoft.com/office/drawing/2014/main" id="{09968AEB-BF76-154F-85E3-CB3634837A32}"/>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1" name="Oval 10">
              <a:extLst>
                <a:ext uri="{FF2B5EF4-FFF2-40B4-BE49-F238E27FC236}">
                  <a16:creationId xmlns:a16="http://schemas.microsoft.com/office/drawing/2014/main" id="{6D175EE2-ED8C-A749-916D-D500387FA758}"/>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2" name="Oval 11">
              <a:extLst>
                <a:ext uri="{FF2B5EF4-FFF2-40B4-BE49-F238E27FC236}">
                  <a16:creationId xmlns:a16="http://schemas.microsoft.com/office/drawing/2014/main" id="{41672700-1E5C-824D-9713-22759A6BAC59}"/>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3" name="Oval 12">
              <a:extLst>
                <a:ext uri="{FF2B5EF4-FFF2-40B4-BE49-F238E27FC236}">
                  <a16:creationId xmlns:a16="http://schemas.microsoft.com/office/drawing/2014/main" id="{9BE3A0AD-76BF-EC46-A87F-61A46A61380D}"/>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4" name="Oval 13">
              <a:extLst>
                <a:ext uri="{FF2B5EF4-FFF2-40B4-BE49-F238E27FC236}">
                  <a16:creationId xmlns:a16="http://schemas.microsoft.com/office/drawing/2014/main" id="{D1BCCB21-F322-2947-AE25-87BC9BC43B63}"/>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5" name="Oval 14">
              <a:extLst>
                <a:ext uri="{FF2B5EF4-FFF2-40B4-BE49-F238E27FC236}">
                  <a16:creationId xmlns:a16="http://schemas.microsoft.com/office/drawing/2014/main" id="{0423F005-6BB5-DD4C-8F77-9CE61DE73302}"/>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6" name="Oval 15">
              <a:extLst>
                <a:ext uri="{FF2B5EF4-FFF2-40B4-BE49-F238E27FC236}">
                  <a16:creationId xmlns:a16="http://schemas.microsoft.com/office/drawing/2014/main" id="{2AFF4064-7016-1146-BD9F-ACB6F32B2C3E}"/>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17" name="Straight Arrow Connector 16">
              <a:extLst>
                <a:ext uri="{FF2B5EF4-FFF2-40B4-BE49-F238E27FC236}">
                  <a16:creationId xmlns:a16="http://schemas.microsoft.com/office/drawing/2014/main" id="{6097B2A8-1AE9-FE4A-AF28-26036BC53BAF}"/>
                </a:ext>
              </a:extLst>
            </p:cNvPr>
            <p:cNvCxnSpPr>
              <a:stCxn id="15" idx="7"/>
              <a:endCxn id="8"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DBCBFE-F908-6D4B-BA79-3F685453C8F7}"/>
                </a:ext>
              </a:extLst>
            </p:cNvPr>
            <p:cNvCxnSpPr>
              <a:stCxn id="8" idx="6"/>
              <a:endCxn id="11"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F68ED-5C9D-0E4A-9FA4-3721C8A0649A}"/>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88863B-F054-3440-8D43-551BDC90C986}"/>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BF2E79-5A43-B140-AB48-74113B555AAD}"/>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98E42B-F85C-614A-9148-6DB692197004}"/>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D1B625-4873-C44F-BB17-EC915BD465B9}"/>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1511A4-8BD8-8740-845E-89BBF33458DB}"/>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864E-3091-B04C-9DAC-2A22DB8FDAB8}"/>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FCEE356-B77B-1B4C-87A7-CE0F78B21B51}"/>
                </a:ext>
              </a:extLst>
            </p:cNvPr>
            <p:cNvCxnSpPr>
              <a:stCxn id="10" idx="7"/>
              <a:endCxn id="8"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AC539C-CA4A-0446-8F56-6EF1AE51D927}"/>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21A4293-24F8-974A-BAE0-2C612C01071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29" name="Straight Arrow Connector 28">
              <a:extLst>
                <a:ext uri="{FF2B5EF4-FFF2-40B4-BE49-F238E27FC236}">
                  <a16:creationId xmlns:a16="http://schemas.microsoft.com/office/drawing/2014/main" id="{92A2EB11-CFE2-514A-B6FB-5F812EA111FB}"/>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E811442D-E3EC-0941-BA90-0F038C336EE0}"/>
              </a:ext>
            </a:extLst>
          </p:cNvPr>
          <p:cNvSpPr txBox="1"/>
          <p:nvPr/>
        </p:nvSpPr>
        <p:spPr>
          <a:xfrm>
            <a:off x="7592009" y="4851974"/>
            <a:ext cx="1037465"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grpSp>
        <p:nvGrpSpPr>
          <p:cNvPr id="31" name="Group 30">
            <a:extLst>
              <a:ext uri="{FF2B5EF4-FFF2-40B4-BE49-F238E27FC236}">
                <a16:creationId xmlns:a16="http://schemas.microsoft.com/office/drawing/2014/main" id="{14505714-AE7C-3049-ABEE-2B86BACBE0F4}"/>
              </a:ext>
            </a:extLst>
          </p:cNvPr>
          <p:cNvGrpSpPr/>
          <p:nvPr/>
        </p:nvGrpSpPr>
        <p:grpSpPr>
          <a:xfrm>
            <a:off x="2193662" y="3150317"/>
            <a:ext cx="1943100" cy="1391445"/>
            <a:chOff x="2624424" y="2551628"/>
            <a:chExt cx="1943100" cy="1391445"/>
          </a:xfrm>
        </p:grpSpPr>
        <p:sp>
          <p:nvSpPr>
            <p:cNvPr id="32" name="Oval 31">
              <a:extLst>
                <a:ext uri="{FF2B5EF4-FFF2-40B4-BE49-F238E27FC236}">
                  <a16:creationId xmlns:a16="http://schemas.microsoft.com/office/drawing/2014/main" id="{46879441-D564-244B-A8A5-20CA5F95F3E0}"/>
                </a:ext>
              </a:extLst>
            </p:cNvPr>
            <p:cNvSpPr/>
            <p:nvPr/>
          </p:nvSpPr>
          <p:spPr bwMode="auto">
            <a:xfrm>
              <a:off x="3419329" y="2551628"/>
              <a:ext cx="264968" cy="198778"/>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3" name="Oval 32">
              <a:extLst>
                <a:ext uri="{FF2B5EF4-FFF2-40B4-BE49-F238E27FC236}">
                  <a16:creationId xmlns:a16="http://schemas.microsoft.com/office/drawing/2014/main" id="{5E13D5B1-8A0F-1B45-893E-E7E4860DB32D}"/>
                </a:ext>
              </a:extLst>
            </p:cNvPr>
            <p:cNvSpPr/>
            <p:nvPr/>
          </p:nvSpPr>
          <p:spPr bwMode="auto">
            <a:xfrm>
              <a:off x="3066038" y="2949184"/>
              <a:ext cx="264968" cy="198778"/>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4" name="Oval 33">
              <a:extLst>
                <a:ext uri="{FF2B5EF4-FFF2-40B4-BE49-F238E27FC236}">
                  <a16:creationId xmlns:a16="http://schemas.microsoft.com/office/drawing/2014/main" id="{4BB21D5C-E38E-CD40-A801-0B3E1E021376}"/>
                </a:ext>
              </a:extLst>
            </p:cNvPr>
            <p:cNvSpPr/>
            <p:nvPr/>
          </p:nvSpPr>
          <p:spPr bwMode="auto">
            <a:xfrm>
              <a:off x="3419329" y="3280480"/>
              <a:ext cx="264968" cy="198778"/>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5" name="Oval 34">
              <a:extLst>
                <a:ext uri="{FF2B5EF4-FFF2-40B4-BE49-F238E27FC236}">
                  <a16:creationId xmlns:a16="http://schemas.microsoft.com/office/drawing/2014/main" id="{737DADA9-FE68-2043-B808-2C7509478312}"/>
                </a:ext>
              </a:extLst>
            </p:cNvPr>
            <p:cNvSpPr/>
            <p:nvPr/>
          </p:nvSpPr>
          <p:spPr bwMode="auto">
            <a:xfrm>
              <a:off x="4037588" y="2750406"/>
              <a:ext cx="264968" cy="198778"/>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6" name="Oval 35">
              <a:extLst>
                <a:ext uri="{FF2B5EF4-FFF2-40B4-BE49-F238E27FC236}">
                  <a16:creationId xmlns:a16="http://schemas.microsoft.com/office/drawing/2014/main" id="{FC0DF5C6-5192-E640-BBD5-C54470F3E280}"/>
                </a:ext>
              </a:extLst>
            </p:cNvPr>
            <p:cNvSpPr/>
            <p:nvPr/>
          </p:nvSpPr>
          <p:spPr bwMode="auto">
            <a:xfrm>
              <a:off x="3949265" y="3147962"/>
              <a:ext cx="264968" cy="198778"/>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7" name="Oval 36">
              <a:extLst>
                <a:ext uri="{FF2B5EF4-FFF2-40B4-BE49-F238E27FC236}">
                  <a16:creationId xmlns:a16="http://schemas.microsoft.com/office/drawing/2014/main" id="{4872B3E5-E1D0-AD4B-94DD-E16D07C75F24}"/>
                </a:ext>
              </a:extLst>
            </p:cNvPr>
            <p:cNvSpPr/>
            <p:nvPr/>
          </p:nvSpPr>
          <p:spPr bwMode="auto">
            <a:xfrm>
              <a:off x="2712747" y="3412999"/>
              <a:ext cx="264968" cy="198778"/>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8" name="Oval 37">
              <a:extLst>
                <a:ext uri="{FF2B5EF4-FFF2-40B4-BE49-F238E27FC236}">
                  <a16:creationId xmlns:a16="http://schemas.microsoft.com/office/drawing/2014/main" id="{D099AEC7-3DF1-F94F-83B2-A8DCFC728654}"/>
                </a:ext>
              </a:extLst>
            </p:cNvPr>
            <p:cNvSpPr/>
            <p:nvPr/>
          </p:nvSpPr>
          <p:spPr bwMode="auto">
            <a:xfrm>
              <a:off x="3684297" y="3611777"/>
              <a:ext cx="264968" cy="198778"/>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9" name="Oval 38">
              <a:extLst>
                <a:ext uri="{FF2B5EF4-FFF2-40B4-BE49-F238E27FC236}">
                  <a16:creationId xmlns:a16="http://schemas.microsoft.com/office/drawing/2014/main" id="{78DB4062-E6FF-C641-81C1-25F4C4A03828}"/>
                </a:ext>
              </a:extLst>
            </p:cNvPr>
            <p:cNvSpPr/>
            <p:nvPr/>
          </p:nvSpPr>
          <p:spPr bwMode="auto">
            <a:xfrm>
              <a:off x="2624424" y="2816665"/>
              <a:ext cx="264968" cy="198778"/>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0" name="Oval 39">
              <a:extLst>
                <a:ext uri="{FF2B5EF4-FFF2-40B4-BE49-F238E27FC236}">
                  <a16:creationId xmlns:a16="http://schemas.microsoft.com/office/drawing/2014/main" id="{C46CD839-70CE-C74B-9293-68C5898728F8}"/>
                </a:ext>
              </a:extLst>
            </p:cNvPr>
            <p:cNvSpPr/>
            <p:nvPr/>
          </p:nvSpPr>
          <p:spPr bwMode="auto">
            <a:xfrm>
              <a:off x="4302556" y="3479258"/>
              <a:ext cx="264968" cy="198778"/>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1" name="Oval 40">
              <a:extLst>
                <a:ext uri="{FF2B5EF4-FFF2-40B4-BE49-F238E27FC236}">
                  <a16:creationId xmlns:a16="http://schemas.microsoft.com/office/drawing/2014/main" id="{C1F9408A-A292-144B-BCCA-F9810D18F4F7}"/>
                </a:ext>
              </a:extLst>
            </p:cNvPr>
            <p:cNvSpPr/>
            <p:nvPr/>
          </p:nvSpPr>
          <p:spPr bwMode="auto">
            <a:xfrm>
              <a:off x="3154360" y="3744295"/>
              <a:ext cx="264968" cy="198778"/>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grpSp>
      <p:sp>
        <p:nvSpPr>
          <p:cNvPr id="42" name="TextBox 41">
            <a:extLst>
              <a:ext uri="{FF2B5EF4-FFF2-40B4-BE49-F238E27FC236}">
                <a16:creationId xmlns:a16="http://schemas.microsoft.com/office/drawing/2014/main" id="{DFAB5D80-85A4-5C46-9747-81491FFAB3B1}"/>
              </a:ext>
            </a:extLst>
          </p:cNvPr>
          <p:cNvSpPr txBox="1"/>
          <p:nvPr/>
        </p:nvSpPr>
        <p:spPr>
          <a:xfrm>
            <a:off x="2850473" y="4851973"/>
            <a:ext cx="397866"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sp>
        <p:nvSpPr>
          <p:cNvPr id="43" name="TextBox 42">
            <a:extLst>
              <a:ext uri="{FF2B5EF4-FFF2-40B4-BE49-F238E27FC236}">
                <a16:creationId xmlns:a16="http://schemas.microsoft.com/office/drawing/2014/main" id="{EA59D2C6-A7B8-6F41-A76D-57D67B1B8FA3}"/>
              </a:ext>
            </a:extLst>
          </p:cNvPr>
          <p:cNvSpPr txBox="1"/>
          <p:nvPr/>
        </p:nvSpPr>
        <p:spPr>
          <a:xfrm>
            <a:off x="2302438" y="5627629"/>
            <a:ext cx="1370440"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Lower Value</a:t>
            </a:r>
          </a:p>
        </p:txBody>
      </p:sp>
      <p:sp>
        <p:nvSpPr>
          <p:cNvPr id="44" name="TextBox 43">
            <a:extLst>
              <a:ext uri="{FF2B5EF4-FFF2-40B4-BE49-F238E27FC236}">
                <a16:creationId xmlns:a16="http://schemas.microsoft.com/office/drawing/2014/main" id="{22EF4592-94DD-C245-A2B3-C3105BD2139E}"/>
              </a:ext>
            </a:extLst>
          </p:cNvPr>
          <p:cNvSpPr txBox="1"/>
          <p:nvPr/>
        </p:nvSpPr>
        <p:spPr>
          <a:xfrm>
            <a:off x="7414973" y="5627629"/>
            <a:ext cx="1416926"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Higher Value</a:t>
            </a:r>
          </a:p>
        </p:txBody>
      </p:sp>
      <p:sp>
        <p:nvSpPr>
          <p:cNvPr id="83" name="TextBox 82">
            <a:extLst>
              <a:ext uri="{FF2B5EF4-FFF2-40B4-BE49-F238E27FC236}">
                <a16:creationId xmlns:a16="http://schemas.microsoft.com/office/drawing/2014/main" id="{52470ACC-1CF7-0D47-9C73-DDF2530E5B08}"/>
              </a:ext>
            </a:extLst>
          </p:cNvPr>
          <p:cNvSpPr txBox="1"/>
          <p:nvPr/>
        </p:nvSpPr>
        <p:spPr>
          <a:xfrm>
            <a:off x="4004278" y="4581806"/>
            <a:ext cx="2829299" cy="830997"/>
          </a:xfrm>
          <a:prstGeom prst="rect">
            <a:avLst/>
          </a:prstGeom>
          <a:noFill/>
        </p:spPr>
        <p:txBody>
          <a:bodyPr wrap="square" rtlCol="0">
            <a:spAutoFit/>
          </a:bodyPr>
          <a:lstStyle/>
          <a:p>
            <a:pPr algn="ctr"/>
            <a:r>
              <a:rPr lang="en-US" sz="2400" b="1" dirty="0">
                <a:solidFill>
                  <a:schemeClr val="accent1"/>
                </a:solidFill>
              </a:rPr>
              <a:t>How much value?</a:t>
            </a:r>
          </a:p>
          <a:p>
            <a:pPr algn="ctr"/>
            <a:r>
              <a:rPr lang="en-US" sz="2400" b="1" dirty="0">
                <a:solidFill>
                  <a:schemeClr val="accent1"/>
                </a:solidFill>
              </a:rPr>
              <a:t>At what cost?</a:t>
            </a:r>
          </a:p>
        </p:txBody>
      </p:sp>
    </p:spTree>
    <p:extLst>
      <p:ext uri="{BB962C8B-B14F-4D97-AF65-F5344CB8AC3E}">
        <p14:creationId xmlns:p14="http://schemas.microsoft.com/office/powerpoint/2010/main" val="2466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61E025-199A-0068-7CFA-D774EDE6DF8C}"/>
              </a:ext>
            </a:extLst>
          </p:cNvPr>
          <p:cNvSpPr>
            <a:spLocks noGrp="1"/>
          </p:cNvSpPr>
          <p:nvPr>
            <p:ph type="title"/>
          </p:nvPr>
        </p:nvSpPr>
        <p:spPr/>
        <p:txBody>
          <a:bodyPr>
            <a:normAutofit fontScale="90000"/>
          </a:bodyPr>
          <a:lstStyle/>
          <a:p>
            <a:r>
              <a:rPr lang="en-US" dirty="0"/>
              <a:t>My Favorite Kendall Clark Quote</a:t>
            </a:r>
          </a:p>
        </p:txBody>
      </p:sp>
      <p:sp>
        <p:nvSpPr>
          <p:cNvPr id="8" name="Content Placeholder 7">
            <a:extLst>
              <a:ext uri="{FF2B5EF4-FFF2-40B4-BE49-F238E27FC236}">
                <a16:creationId xmlns:a16="http://schemas.microsoft.com/office/drawing/2014/main" id="{2A03C3D1-9BAF-F92A-76BD-0CDE1FE099DB}"/>
              </a:ext>
            </a:extLst>
          </p:cNvPr>
          <p:cNvSpPr>
            <a:spLocks noGrp="1"/>
          </p:cNvSpPr>
          <p:nvPr>
            <p:ph idx="1"/>
          </p:nvPr>
        </p:nvSpPr>
        <p:spPr>
          <a:xfrm>
            <a:off x="510209" y="1481559"/>
            <a:ext cx="6029487" cy="2673752"/>
          </a:xfrm>
        </p:spPr>
        <p:txBody>
          <a:bodyPr/>
          <a:lstStyle/>
          <a:p>
            <a:pPr marL="0" indent="0">
              <a:buNone/>
            </a:pPr>
            <a:r>
              <a:rPr lang="en-US" i="1" dirty="0"/>
              <a:t>Unconnected Data is a Liability</a:t>
            </a:r>
          </a:p>
          <a:p>
            <a:pPr marL="0" indent="0">
              <a:buNone/>
            </a:pPr>
            <a:r>
              <a:rPr lang="en-US" i="1" dirty="0"/>
              <a:t>	- Kendall Clark</a:t>
            </a:r>
          </a:p>
        </p:txBody>
      </p:sp>
      <p:sp>
        <p:nvSpPr>
          <p:cNvPr id="5" name="Slide Number Placeholder 4">
            <a:extLst>
              <a:ext uri="{FF2B5EF4-FFF2-40B4-BE49-F238E27FC236}">
                <a16:creationId xmlns:a16="http://schemas.microsoft.com/office/drawing/2014/main" id="{2A5926A1-FD66-2A4E-3C18-9D0F61200DF5}"/>
              </a:ext>
            </a:extLst>
          </p:cNvPr>
          <p:cNvSpPr>
            <a:spLocks noGrp="1"/>
          </p:cNvSpPr>
          <p:nvPr>
            <p:ph type="sldNum" sz="quarter" idx="12"/>
          </p:nvPr>
        </p:nvSpPr>
        <p:spPr/>
        <p:txBody>
          <a:bodyPr/>
          <a:lstStyle/>
          <a:p>
            <a:fld id="{3310D8EA-3107-4873-B9AB-DD7D3E79053A}" type="slidenum">
              <a:rPr lang="en-US" smtClean="0"/>
              <a:t>43</a:t>
            </a:fld>
            <a:endParaRPr lang="en-US"/>
          </a:p>
        </p:txBody>
      </p:sp>
      <p:pic>
        <p:nvPicPr>
          <p:cNvPr id="9" name="Picture 8">
            <a:extLst>
              <a:ext uri="{FF2B5EF4-FFF2-40B4-BE49-F238E27FC236}">
                <a16:creationId xmlns:a16="http://schemas.microsoft.com/office/drawing/2014/main" id="{748950BD-0719-6AD7-1B48-CDB37E0A8D35}"/>
              </a:ext>
            </a:extLst>
          </p:cNvPr>
          <p:cNvPicPr>
            <a:picLocks noChangeAspect="1"/>
          </p:cNvPicPr>
          <p:nvPr/>
        </p:nvPicPr>
        <p:blipFill>
          <a:blip r:embed="rId2"/>
          <a:stretch>
            <a:fillRect/>
          </a:stretch>
        </p:blipFill>
        <p:spPr>
          <a:xfrm>
            <a:off x="5665812" y="2395960"/>
            <a:ext cx="5135974" cy="2840297"/>
          </a:xfrm>
          <a:prstGeom prst="rect">
            <a:avLst/>
          </a:prstGeom>
        </p:spPr>
      </p:pic>
      <p:sp>
        <p:nvSpPr>
          <p:cNvPr id="10" name="TextBox 9">
            <a:extLst>
              <a:ext uri="{FF2B5EF4-FFF2-40B4-BE49-F238E27FC236}">
                <a16:creationId xmlns:a16="http://schemas.microsoft.com/office/drawing/2014/main" id="{144E7EDD-D0C4-B8DD-DA30-5B4351BDE726}"/>
              </a:ext>
            </a:extLst>
          </p:cNvPr>
          <p:cNvSpPr txBox="1"/>
          <p:nvPr/>
        </p:nvSpPr>
        <p:spPr>
          <a:xfrm>
            <a:off x="1099595" y="5942314"/>
            <a:ext cx="6060633" cy="369332"/>
          </a:xfrm>
          <a:prstGeom prst="rect">
            <a:avLst/>
          </a:prstGeom>
          <a:noFill/>
        </p:spPr>
        <p:txBody>
          <a:bodyPr wrap="none" rtlCol="0">
            <a:spAutoFit/>
          </a:bodyPr>
          <a:lstStyle/>
          <a:p>
            <a:r>
              <a:rPr lang="en-US" dirty="0"/>
              <a:t>https://</a:t>
            </a:r>
            <a:r>
              <a:rPr lang="en-US" dirty="0" err="1"/>
              <a:t>www.stardog.com</a:t>
            </a:r>
            <a:r>
              <a:rPr lang="en-US" dirty="0"/>
              <a:t>/blog/unconnected-data-is-a-liability</a:t>
            </a:r>
          </a:p>
        </p:txBody>
      </p:sp>
    </p:spTree>
    <p:extLst>
      <p:ext uri="{BB962C8B-B14F-4D97-AF65-F5344CB8AC3E}">
        <p14:creationId xmlns:p14="http://schemas.microsoft.com/office/powerpoint/2010/main" val="1770495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A6-1D8C-F747-88DC-F65BE06F18D4}"/>
              </a:ext>
            </a:extLst>
          </p:cNvPr>
          <p:cNvSpPr>
            <a:spLocks noGrp="1"/>
          </p:cNvSpPr>
          <p:nvPr>
            <p:ph type="title"/>
          </p:nvPr>
        </p:nvSpPr>
        <p:spPr>
          <a:xfrm>
            <a:off x="838200" y="365126"/>
            <a:ext cx="10852230" cy="692494"/>
          </a:xfrm>
        </p:spPr>
        <p:txBody>
          <a:bodyPr>
            <a:normAutofit fontScale="90000"/>
          </a:bodyPr>
          <a:lstStyle/>
          <a:p>
            <a:r>
              <a:rPr lang="en-US" dirty="0"/>
              <a:t>Goal: Objective Weighing of Pros and Cons</a:t>
            </a:r>
          </a:p>
        </p:txBody>
      </p:sp>
      <p:sp>
        <p:nvSpPr>
          <p:cNvPr id="3" name="Content Placeholder 2">
            <a:extLst>
              <a:ext uri="{FF2B5EF4-FFF2-40B4-BE49-F238E27FC236}">
                <a16:creationId xmlns:a16="http://schemas.microsoft.com/office/drawing/2014/main" id="{2A20C36B-1675-FF4F-8C33-C856C4794711}"/>
              </a:ext>
            </a:extLst>
          </p:cNvPr>
          <p:cNvSpPr>
            <a:spLocks noGrp="1"/>
          </p:cNvSpPr>
          <p:nvPr>
            <p:ph idx="1"/>
          </p:nvPr>
        </p:nvSpPr>
        <p:spPr>
          <a:xfrm>
            <a:off x="597271" y="4836780"/>
            <a:ext cx="8013329" cy="1633500"/>
          </a:xfrm>
        </p:spPr>
        <p:txBody>
          <a:bodyPr vert="horz" lIns="0" tIns="0" rIns="0" bIns="0" rtlCol="0" anchor="t">
            <a:noAutofit/>
          </a:bodyPr>
          <a:lstStyle/>
          <a:p>
            <a:pPr marL="0" indent="-342900">
              <a:lnSpc>
                <a:spcPct val="100000"/>
              </a:lnSpc>
              <a:spcBef>
                <a:spcPts val="0"/>
              </a:spcBef>
              <a:spcAft>
                <a:spcPts val="400"/>
              </a:spcAft>
              <a:buFont typeface="Arial" panose="020B0604020202020204" pitchFamily="34" charset="0"/>
              <a:buChar char="•"/>
            </a:pPr>
            <a:r>
              <a:rPr lang="en-US" sz="1800" dirty="0"/>
              <a:t>We are starting to learn the benefits of connected data: Customer 360</a:t>
            </a:r>
          </a:p>
          <a:p>
            <a:pPr marL="0" indent="-342900">
              <a:lnSpc>
                <a:spcPct val="100000"/>
              </a:lnSpc>
              <a:spcBef>
                <a:spcPts val="0"/>
              </a:spcBef>
              <a:spcAft>
                <a:spcPts val="400"/>
              </a:spcAft>
              <a:buFont typeface="Arial" panose="020B0604020202020204" pitchFamily="34" charset="0"/>
              <a:buChar char="•"/>
            </a:pPr>
            <a:r>
              <a:rPr lang="en-US" sz="1800" dirty="0"/>
              <a:t>It takes time and effort to create high-quality connected data</a:t>
            </a:r>
          </a:p>
          <a:p>
            <a:pPr marL="0" indent="-342900">
              <a:lnSpc>
                <a:spcPct val="100000"/>
              </a:lnSpc>
              <a:spcBef>
                <a:spcPts val="0"/>
              </a:spcBef>
              <a:spcAft>
                <a:spcPts val="400"/>
              </a:spcAft>
              <a:buFont typeface="Arial" panose="020B0604020202020204" pitchFamily="34" charset="0"/>
              <a:buChar char="•"/>
            </a:pPr>
            <a:r>
              <a:rPr lang="en-US" sz="1800" dirty="0"/>
              <a:t>Can we objectively measure each of the pros and cons?</a:t>
            </a:r>
          </a:p>
          <a:p>
            <a:pPr marL="0" indent="-342900">
              <a:lnSpc>
                <a:spcPct val="100000"/>
              </a:lnSpc>
              <a:spcBef>
                <a:spcPts val="0"/>
              </a:spcBef>
              <a:spcAft>
                <a:spcPts val="400"/>
              </a:spcAft>
              <a:buFont typeface="Arial" panose="020B0604020202020204" pitchFamily="34" charset="0"/>
              <a:buChar char="•"/>
            </a:pPr>
            <a:r>
              <a:rPr lang="en-US" sz="1800" b="1" dirty="0"/>
              <a:t>What is the value of “new insights?”</a:t>
            </a:r>
          </a:p>
          <a:p>
            <a:pPr marL="0" indent="-342900">
              <a:lnSpc>
                <a:spcPct val="100000"/>
              </a:lnSpc>
              <a:spcBef>
                <a:spcPts val="0"/>
              </a:spcBef>
              <a:spcAft>
                <a:spcPts val="400"/>
              </a:spcAft>
              <a:buFont typeface="Arial" panose="020B0604020202020204" pitchFamily="34" charset="0"/>
              <a:buChar char="•"/>
            </a:pPr>
            <a:r>
              <a:rPr lang="en-US" sz="1800" dirty="0">
                <a:cs typeface="Arial" panose="020B0604020202020204"/>
              </a:rPr>
              <a:t>How is our decision making driven by what is easy to measure?</a:t>
            </a:r>
          </a:p>
        </p:txBody>
      </p:sp>
      <p:sp>
        <p:nvSpPr>
          <p:cNvPr id="5" name="Slide Number Placeholder 4">
            <a:extLst>
              <a:ext uri="{FF2B5EF4-FFF2-40B4-BE49-F238E27FC236}">
                <a16:creationId xmlns:a16="http://schemas.microsoft.com/office/drawing/2014/main" id="{945C059A-A72C-AB4B-8F3A-15852086BAD8}"/>
              </a:ext>
            </a:extLst>
          </p:cNvPr>
          <p:cNvSpPr>
            <a:spLocks noGrp="1"/>
          </p:cNvSpPr>
          <p:nvPr>
            <p:ph type="sldNum" sz="quarter" idx="12"/>
          </p:nvPr>
        </p:nvSpPr>
        <p:spPr/>
        <p:txBody>
          <a:bodyPr/>
          <a:lstStyle/>
          <a:p>
            <a:fld id="{3310D8EA-3107-4873-B9AB-DD7D3E79053A}" type="slidenum">
              <a:rPr lang="en-US" smtClean="0"/>
              <a:t>44</a:t>
            </a:fld>
            <a:endParaRPr lang="en-US"/>
          </a:p>
        </p:txBody>
      </p:sp>
      <p:sp>
        <p:nvSpPr>
          <p:cNvPr id="6" name="Right Brace 5">
            <a:extLst>
              <a:ext uri="{FF2B5EF4-FFF2-40B4-BE49-F238E27FC236}">
                <a16:creationId xmlns:a16="http://schemas.microsoft.com/office/drawing/2014/main" id="{539AF7E0-05DA-E046-9D65-DE4A2835D537}"/>
              </a:ext>
            </a:extLst>
          </p:cNvPr>
          <p:cNvSpPr/>
          <p:nvPr/>
        </p:nvSpPr>
        <p:spPr>
          <a:xfrm>
            <a:off x="9404973" y="1354237"/>
            <a:ext cx="383060" cy="145615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FBD570-0676-214F-BC79-508469DA61CE}"/>
              </a:ext>
            </a:extLst>
          </p:cNvPr>
          <p:cNvSpPr txBox="1"/>
          <p:nvPr/>
        </p:nvSpPr>
        <p:spPr>
          <a:xfrm>
            <a:off x="9868313" y="1889563"/>
            <a:ext cx="1915909" cy="413011"/>
          </a:xfrm>
          <a:prstGeom prst="rect">
            <a:avLst/>
          </a:prstGeom>
          <a:noFill/>
        </p:spPr>
        <p:txBody>
          <a:bodyPr wrap="none" rtlCol="0">
            <a:spAutoFit/>
          </a:bodyPr>
          <a:lstStyle/>
          <a:p>
            <a:r>
              <a:rPr lang="en-US"/>
              <a:t>Easy to measure</a:t>
            </a:r>
          </a:p>
        </p:txBody>
      </p:sp>
      <p:grpSp>
        <p:nvGrpSpPr>
          <p:cNvPr id="46" name="Group 45">
            <a:extLst>
              <a:ext uri="{FF2B5EF4-FFF2-40B4-BE49-F238E27FC236}">
                <a16:creationId xmlns:a16="http://schemas.microsoft.com/office/drawing/2014/main" id="{7F402726-17E2-EB42-ACEC-3406874060AF}"/>
              </a:ext>
            </a:extLst>
          </p:cNvPr>
          <p:cNvGrpSpPr/>
          <p:nvPr/>
        </p:nvGrpSpPr>
        <p:grpSpPr>
          <a:xfrm>
            <a:off x="2755900" y="1376176"/>
            <a:ext cx="6680200" cy="3368330"/>
            <a:chOff x="2682793" y="1389421"/>
            <a:chExt cx="6680200" cy="3368330"/>
          </a:xfrm>
        </p:grpSpPr>
        <p:pic>
          <p:nvPicPr>
            <p:cNvPr id="41" name="Picture 40">
              <a:extLst>
                <a:ext uri="{FF2B5EF4-FFF2-40B4-BE49-F238E27FC236}">
                  <a16:creationId xmlns:a16="http://schemas.microsoft.com/office/drawing/2014/main" id="{49C50A8D-80E2-5546-ACFF-9C41C032E2E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682793" y="2840051"/>
              <a:ext cx="6680200" cy="1917700"/>
            </a:xfrm>
            <a:prstGeom prst="rect">
              <a:avLst/>
            </a:prstGeom>
          </p:spPr>
        </p:pic>
        <p:sp>
          <p:nvSpPr>
            <p:cNvPr id="32" name="Rectangle 31">
              <a:extLst>
                <a:ext uri="{FF2B5EF4-FFF2-40B4-BE49-F238E27FC236}">
                  <a16:creationId xmlns:a16="http://schemas.microsoft.com/office/drawing/2014/main" id="{D76C133A-1FEB-DD49-B800-5F4B04276896}"/>
                </a:ext>
              </a:extLst>
            </p:cNvPr>
            <p:cNvSpPr/>
            <p:nvPr/>
          </p:nvSpPr>
          <p:spPr>
            <a:xfrm>
              <a:off x="2897902" y="2988894"/>
              <a:ext cx="1908999" cy="482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Member Journey</a:t>
              </a:r>
            </a:p>
          </p:txBody>
        </p:sp>
        <p:sp>
          <p:nvSpPr>
            <p:cNvPr id="35" name="Rectangle 34">
              <a:extLst>
                <a:ext uri="{FF2B5EF4-FFF2-40B4-BE49-F238E27FC236}">
                  <a16:creationId xmlns:a16="http://schemas.microsoft.com/office/drawing/2014/main" id="{EA2748ED-DBE0-1E44-B9F9-66C7EA7D16E4}"/>
                </a:ext>
              </a:extLst>
            </p:cNvPr>
            <p:cNvSpPr/>
            <p:nvPr/>
          </p:nvSpPr>
          <p:spPr>
            <a:xfrm>
              <a:off x="2897903" y="2443083"/>
              <a:ext cx="1908999" cy="545811"/>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Data Science</a:t>
              </a:r>
            </a:p>
            <a:p>
              <a:pPr algn="ctr"/>
              <a:r>
                <a:rPr lang="en-US" sz="1400"/>
                <a:t>Productivity</a:t>
              </a:r>
            </a:p>
          </p:txBody>
        </p:sp>
        <p:sp>
          <p:nvSpPr>
            <p:cNvPr id="36" name="Rectangle 35">
              <a:extLst>
                <a:ext uri="{FF2B5EF4-FFF2-40B4-BE49-F238E27FC236}">
                  <a16:creationId xmlns:a16="http://schemas.microsoft.com/office/drawing/2014/main" id="{1E50CF46-14F1-A44C-8F29-48DE96901A18}"/>
                </a:ext>
              </a:extLst>
            </p:cNvPr>
            <p:cNvSpPr/>
            <p:nvPr/>
          </p:nvSpPr>
          <p:spPr>
            <a:xfrm>
              <a:off x="2897902" y="1960192"/>
              <a:ext cx="1909000" cy="488504"/>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New Insights</a:t>
              </a:r>
            </a:p>
          </p:txBody>
        </p:sp>
        <p:sp>
          <p:nvSpPr>
            <p:cNvPr id="43" name="Rectangle 42">
              <a:extLst>
                <a:ext uri="{FF2B5EF4-FFF2-40B4-BE49-F238E27FC236}">
                  <a16:creationId xmlns:a16="http://schemas.microsoft.com/office/drawing/2014/main" id="{BDBE3028-4C89-9A41-8949-D80B4471FFF4}"/>
                </a:ext>
              </a:extLst>
            </p:cNvPr>
            <p:cNvSpPr/>
            <p:nvPr/>
          </p:nvSpPr>
          <p:spPr>
            <a:xfrm>
              <a:off x="7192110" y="2352286"/>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CDC Cost</a:t>
              </a:r>
            </a:p>
          </p:txBody>
        </p:sp>
        <p:sp>
          <p:nvSpPr>
            <p:cNvPr id="44" name="Rectangle 43">
              <a:extLst>
                <a:ext uri="{FF2B5EF4-FFF2-40B4-BE49-F238E27FC236}">
                  <a16:creationId xmlns:a16="http://schemas.microsoft.com/office/drawing/2014/main" id="{B6C10B50-AB61-0E4B-97E4-E6942A7D474B}"/>
                </a:ext>
              </a:extLst>
            </p:cNvPr>
            <p:cNvSpPr/>
            <p:nvPr/>
          </p:nvSpPr>
          <p:spPr>
            <a:xfrm>
              <a:off x="7192110" y="1870965"/>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Kafka  Streaming Cost</a:t>
              </a:r>
            </a:p>
          </p:txBody>
        </p:sp>
        <p:sp>
          <p:nvSpPr>
            <p:cNvPr id="45" name="Rectangle 44">
              <a:extLst>
                <a:ext uri="{FF2B5EF4-FFF2-40B4-BE49-F238E27FC236}">
                  <a16:creationId xmlns:a16="http://schemas.microsoft.com/office/drawing/2014/main" id="{2E8B949C-0E39-C24B-80E1-83C15B771353}"/>
                </a:ext>
              </a:extLst>
            </p:cNvPr>
            <p:cNvSpPr/>
            <p:nvPr/>
          </p:nvSpPr>
          <p:spPr>
            <a:xfrm>
              <a:off x="7192110" y="1389421"/>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Graph Cost</a:t>
              </a:r>
            </a:p>
          </p:txBody>
        </p:sp>
        <p:sp>
          <p:nvSpPr>
            <p:cNvPr id="47" name="Rectangle 46">
              <a:extLst>
                <a:ext uri="{FF2B5EF4-FFF2-40B4-BE49-F238E27FC236}">
                  <a16:creationId xmlns:a16="http://schemas.microsoft.com/office/drawing/2014/main" id="{FE6DCA0D-62D5-6E45-8A91-1F6A546D3653}"/>
                </a:ext>
              </a:extLst>
            </p:cNvPr>
            <p:cNvSpPr/>
            <p:nvPr/>
          </p:nvSpPr>
          <p:spPr>
            <a:xfrm>
              <a:off x="2944202" y="356409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Pros</a:t>
              </a:r>
            </a:p>
          </p:txBody>
        </p:sp>
        <p:sp>
          <p:nvSpPr>
            <p:cNvPr id="48" name="Rectangle 47">
              <a:extLst>
                <a:ext uri="{FF2B5EF4-FFF2-40B4-BE49-F238E27FC236}">
                  <a16:creationId xmlns:a16="http://schemas.microsoft.com/office/drawing/2014/main" id="{D2C6AA75-3383-5341-A3A1-241D06674A68}"/>
                </a:ext>
              </a:extLst>
            </p:cNvPr>
            <p:cNvSpPr/>
            <p:nvPr/>
          </p:nvSpPr>
          <p:spPr>
            <a:xfrm>
              <a:off x="7241882" y="293417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Cons</a:t>
              </a:r>
            </a:p>
          </p:txBody>
        </p:sp>
      </p:grpSp>
      <p:sp>
        <p:nvSpPr>
          <p:cNvPr id="10" name="TextBox 9">
            <a:extLst>
              <a:ext uri="{FF2B5EF4-FFF2-40B4-BE49-F238E27FC236}">
                <a16:creationId xmlns:a16="http://schemas.microsoft.com/office/drawing/2014/main" id="{C3DCFC7B-AFA7-C244-A430-8F49A3194046}"/>
              </a:ext>
            </a:extLst>
          </p:cNvPr>
          <p:cNvSpPr txBox="1"/>
          <p:nvPr/>
        </p:nvSpPr>
        <p:spPr>
          <a:xfrm>
            <a:off x="484891" y="2245172"/>
            <a:ext cx="1903085" cy="369332"/>
          </a:xfrm>
          <a:prstGeom prst="rect">
            <a:avLst/>
          </a:prstGeom>
          <a:noFill/>
        </p:spPr>
        <p:txBody>
          <a:bodyPr wrap="none" rtlCol="0">
            <a:spAutoFit/>
          </a:bodyPr>
          <a:lstStyle/>
          <a:p>
            <a:r>
              <a:rPr lang="en-US" dirty="0"/>
              <a:t>Hard to measure</a:t>
            </a:r>
          </a:p>
        </p:txBody>
      </p:sp>
      <p:sp>
        <p:nvSpPr>
          <p:cNvPr id="49" name="Right Brace 48">
            <a:extLst>
              <a:ext uri="{FF2B5EF4-FFF2-40B4-BE49-F238E27FC236}">
                <a16:creationId xmlns:a16="http://schemas.microsoft.com/office/drawing/2014/main" id="{4BAC81C1-39C4-6149-8D20-ED274EBDAA26}"/>
              </a:ext>
            </a:extLst>
          </p:cNvPr>
          <p:cNvSpPr/>
          <p:nvPr/>
        </p:nvSpPr>
        <p:spPr>
          <a:xfrm rot="10800000">
            <a:off x="2468257" y="1967175"/>
            <a:ext cx="381794" cy="100847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978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45</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879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46</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47</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48</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49</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5</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50</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51</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a:xfrm>
            <a:off x="725557" y="1386840"/>
            <a:ext cx="4690505" cy="4790123"/>
          </a:xfrm>
        </p:spPr>
        <p:txBody>
          <a:bodyPr/>
          <a:lstStyle/>
          <a:p>
            <a:r>
              <a:rPr lang="en-US" dirty="0"/>
              <a:t>Archetypes</a:t>
            </a:r>
          </a:p>
          <a:p>
            <a:r>
              <a:rPr lang="en-US" dirty="0"/>
              <a:t>Balancing Loop</a:t>
            </a:r>
          </a:p>
          <a:p>
            <a:r>
              <a:rPr lang="en-US" dirty="0"/>
              <a:t>Digital Twin</a:t>
            </a:r>
          </a:p>
          <a:p>
            <a:r>
              <a:rPr lang="en-US" dirty="0"/>
              <a:t>Dynamics</a:t>
            </a:r>
          </a:p>
          <a:p>
            <a:r>
              <a:rPr lang="en-US" dirty="0"/>
              <a:t>Feedback</a:t>
            </a:r>
          </a:p>
          <a:p>
            <a:r>
              <a:rPr lang="en-US" dirty="0"/>
              <a:t>Influence Diagram</a:t>
            </a:r>
          </a:p>
          <a:p>
            <a:r>
              <a:rPr lang="en-US" dirty="0"/>
              <a:t>Unintended consequences</a:t>
            </a:r>
          </a:p>
          <a:p>
            <a:r>
              <a:rPr lang="en-US" dirty="0"/>
              <a:t>Local optimization</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53</a:t>
            </a:fld>
            <a:endParaRPr lang="en-US"/>
          </a:p>
        </p:txBody>
      </p:sp>
      <p:sp>
        <p:nvSpPr>
          <p:cNvPr id="6" name="Content Placeholder 2">
            <a:extLst>
              <a:ext uri="{FF2B5EF4-FFF2-40B4-BE49-F238E27FC236}">
                <a16:creationId xmlns:a16="http://schemas.microsoft.com/office/drawing/2014/main" id="{9FA6E699-D9DC-DD40-9A6F-388D5C42F808}"/>
              </a:ext>
            </a:extLst>
          </p:cNvPr>
          <p:cNvSpPr txBox="1">
            <a:spLocks/>
          </p:cNvSpPr>
          <p:nvPr/>
        </p:nvSpPr>
        <p:spPr>
          <a:xfrm>
            <a:off x="6096000" y="1311923"/>
            <a:ext cx="4690505" cy="4790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Flow</a:t>
            </a:r>
          </a:p>
          <a:p>
            <a:r>
              <a:rPr lang="en-US" dirty="0"/>
              <a:t>Leverage Points</a:t>
            </a:r>
          </a:p>
          <a:p>
            <a:r>
              <a:rPr lang="en-US" dirty="0"/>
              <a:t>Limiting Factor</a:t>
            </a:r>
          </a:p>
          <a:p>
            <a:r>
              <a:rPr lang="en-US" dirty="0"/>
              <a:t>Nonlinear Relationships</a:t>
            </a:r>
          </a:p>
          <a:p>
            <a:r>
              <a:rPr lang="en-US" dirty="0"/>
              <a:t>Resilience</a:t>
            </a:r>
          </a:p>
          <a:p>
            <a:r>
              <a:rPr lang="en-US" dirty="0"/>
              <a:t>Reinforcing Loop</a:t>
            </a:r>
          </a:p>
          <a:p>
            <a:r>
              <a:rPr lang="en-US" dirty="0"/>
              <a:t>Self Organization</a:t>
            </a:r>
          </a:p>
          <a:p>
            <a:r>
              <a:rPr lang="en-US" dirty="0"/>
              <a:t>Sustainability</a:t>
            </a:r>
          </a:p>
          <a:p>
            <a:r>
              <a:rPr lang="en-US" dirty="0"/>
              <a:t>Unintended consequences</a:t>
            </a:r>
          </a:p>
        </p:txBody>
      </p:sp>
    </p:spTree>
    <p:extLst>
      <p:ext uri="{BB962C8B-B14F-4D97-AF65-F5344CB8AC3E}">
        <p14:creationId xmlns:p14="http://schemas.microsoft.com/office/powerpoint/2010/main" val="1447995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630" y="273163"/>
            <a:ext cx="10785978"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54</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561560" y="5331821"/>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55</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3911145" y="2677882"/>
            <a:ext cx="2843078" cy="685800"/>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Customer</a:t>
            </a:r>
          </a:p>
        </p:txBody>
      </p:sp>
      <p:sp>
        <p:nvSpPr>
          <p:cNvPr id="6" name="Oval 5">
            <a:extLst>
              <a:ext uri="{FF2B5EF4-FFF2-40B4-BE49-F238E27FC236}">
                <a16:creationId xmlns:a16="http://schemas.microsoft.com/office/drawing/2014/main" id="{29F9A97B-23AE-344F-AED0-A12BDC753ABE}"/>
              </a:ext>
            </a:extLst>
          </p:cNvPr>
          <p:cNvSpPr/>
          <p:nvPr/>
        </p:nvSpPr>
        <p:spPr>
          <a:xfrm>
            <a:off x="1148136" y="1832769"/>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Purchases</a:t>
            </a:r>
          </a:p>
        </p:txBody>
      </p:sp>
      <p:cxnSp>
        <p:nvCxnSpPr>
          <p:cNvPr id="8" name="Straight Connector 7">
            <a:extLst>
              <a:ext uri="{FF2B5EF4-FFF2-40B4-BE49-F238E27FC236}">
                <a16:creationId xmlns:a16="http://schemas.microsoft.com/office/drawing/2014/main" id="{01C5C70D-3D6B-7844-8BCC-F96BDDB1D468}"/>
              </a:ext>
            </a:extLst>
          </p:cNvPr>
          <p:cNvCxnSpPr>
            <a:cxnSpLocks/>
            <a:stCxn id="6" idx="5"/>
            <a:endCxn id="5" idx="2"/>
          </p:cNvCxnSpPr>
          <p:nvPr/>
        </p:nvCxnSpPr>
        <p:spPr>
          <a:xfrm>
            <a:off x="3172978" y="2418136"/>
            <a:ext cx="738167" cy="60264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E6FCE05-6914-264D-A5C9-912B228A6C40}"/>
              </a:ext>
            </a:extLst>
          </p:cNvPr>
          <p:cNvSpPr/>
          <p:nvPr/>
        </p:nvSpPr>
        <p:spPr>
          <a:xfrm>
            <a:off x="7485489" y="1903610"/>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Search</a:t>
            </a:r>
          </a:p>
        </p:txBody>
      </p:sp>
      <p:cxnSp>
        <p:nvCxnSpPr>
          <p:cNvPr id="10" name="Straight Connector 9">
            <a:extLst>
              <a:ext uri="{FF2B5EF4-FFF2-40B4-BE49-F238E27FC236}">
                <a16:creationId xmlns:a16="http://schemas.microsoft.com/office/drawing/2014/main" id="{D69F9236-9B1E-924F-9107-C1FAC2CA4142}"/>
              </a:ext>
            </a:extLst>
          </p:cNvPr>
          <p:cNvCxnSpPr>
            <a:cxnSpLocks/>
            <a:stCxn id="5" idx="6"/>
            <a:endCxn id="9" idx="3"/>
          </p:cNvCxnSpPr>
          <p:nvPr/>
        </p:nvCxnSpPr>
        <p:spPr>
          <a:xfrm flipV="1">
            <a:off x="6754223" y="2488977"/>
            <a:ext cx="1078674" cy="5318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989DEAB-9826-AE40-B27E-76EE56B0BAD9}"/>
              </a:ext>
            </a:extLst>
          </p:cNvPr>
          <p:cNvSpPr/>
          <p:nvPr/>
        </p:nvSpPr>
        <p:spPr>
          <a:xfrm>
            <a:off x="7173119" y="3461064"/>
            <a:ext cx="2843078"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Page Views</a:t>
            </a:r>
          </a:p>
        </p:txBody>
      </p:sp>
      <p:cxnSp>
        <p:nvCxnSpPr>
          <p:cNvPr id="16" name="Straight Connector 15">
            <a:extLst>
              <a:ext uri="{FF2B5EF4-FFF2-40B4-BE49-F238E27FC236}">
                <a16:creationId xmlns:a16="http://schemas.microsoft.com/office/drawing/2014/main" id="{FD290AE3-D896-8747-9C05-97E77E475C90}"/>
              </a:ext>
            </a:extLst>
          </p:cNvPr>
          <p:cNvCxnSpPr>
            <a:cxnSpLocks/>
            <a:endCxn id="15" idx="2"/>
          </p:cNvCxnSpPr>
          <p:nvPr/>
        </p:nvCxnSpPr>
        <p:spPr>
          <a:xfrm>
            <a:off x="6096000" y="3295190"/>
            <a:ext cx="1077119" cy="5087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1DF71AE-215D-4645-A7D3-4C08F1CE7BBA}"/>
              </a:ext>
            </a:extLst>
          </p:cNvPr>
          <p:cNvSpPr/>
          <p:nvPr/>
        </p:nvSpPr>
        <p:spPr>
          <a:xfrm>
            <a:off x="989678" y="3395623"/>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Returns</a:t>
            </a:r>
          </a:p>
        </p:txBody>
      </p:sp>
      <p:cxnSp>
        <p:nvCxnSpPr>
          <p:cNvPr id="20" name="Straight Connector 19">
            <a:extLst>
              <a:ext uri="{FF2B5EF4-FFF2-40B4-BE49-F238E27FC236}">
                <a16:creationId xmlns:a16="http://schemas.microsoft.com/office/drawing/2014/main" id="{C8DFD00F-B27E-2B41-A615-28CA75F7B395}"/>
              </a:ext>
            </a:extLst>
          </p:cNvPr>
          <p:cNvCxnSpPr>
            <a:cxnSpLocks/>
            <a:stCxn id="19" idx="6"/>
            <a:endCxn id="5" idx="3"/>
          </p:cNvCxnSpPr>
          <p:nvPr/>
        </p:nvCxnSpPr>
        <p:spPr>
          <a:xfrm flipV="1">
            <a:off x="3361928" y="3263249"/>
            <a:ext cx="965576" cy="4752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59AF978-CE39-C84B-BD98-F02F5B745C52}"/>
              </a:ext>
            </a:extLst>
          </p:cNvPr>
          <p:cNvSpPr/>
          <p:nvPr/>
        </p:nvSpPr>
        <p:spPr>
          <a:xfrm>
            <a:off x="3911145" y="4119621"/>
            <a:ext cx="2843078"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Reviews</a:t>
            </a:r>
          </a:p>
        </p:txBody>
      </p:sp>
      <p:cxnSp>
        <p:nvCxnSpPr>
          <p:cNvPr id="25" name="Straight Connector 24">
            <a:extLst>
              <a:ext uri="{FF2B5EF4-FFF2-40B4-BE49-F238E27FC236}">
                <a16:creationId xmlns:a16="http://schemas.microsoft.com/office/drawing/2014/main" id="{1C0A7907-86CC-DF47-BFDB-D94BBC231168}"/>
              </a:ext>
            </a:extLst>
          </p:cNvPr>
          <p:cNvCxnSpPr>
            <a:cxnSpLocks/>
            <a:stCxn id="5" idx="4"/>
            <a:endCxn id="24" idx="0"/>
          </p:cNvCxnSpPr>
          <p:nvPr/>
        </p:nvCxnSpPr>
        <p:spPr>
          <a:xfrm>
            <a:off x="5332684" y="3363682"/>
            <a:ext cx="0" cy="7559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B06E312-657B-6C4A-BD8B-2FAE4DB68974}"/>
              </a:ext>
            </a:extLst>
          </p:cNvPr>
          <p:cNvSpPr/>
          <p:nvPr/>
        </p:nvSpPr>
        <p:spPr>
          <a:xfrm>
            <a:off x="3612813" y="1339044"/>
            <a:ext cx="3372534"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Demographics</a:t>
            </a:r>
          </a:p>
        </p:txBody>
      </p:sp>
      <p:cxnSp>
        <p:nvCxnSpPr>
          <p:cNvPr id="39" name="Straight Connector 38">
            <a:extLst>
              <a:ext uri="{FF2B5EF4-FFF2-40B4-BE49-F238E27FC236}">
                <a16:creationId xmlns:a16="http://schemas.microsoft.com/office/drawing/2014/main" id="{60BB7805-BE3C-094D-B56B-3327F84D1431}"/>
              </a:ext>
            </a:extLst>
          </p:cNvPr>
          <p:cNvCxnSpPr>
            <a:cxnSpLocks/>
            <a:stCxn id="38" idx="4"/>
            <a:endCxn id="5" idx="0"/>
          </p:cNvCxnSpPr>
          <p:nvPr/>
        </p:nvCxnSpPr>
        <p:spPr>
          <a:xfrm>
            <a:off x="5299080" y="2024844"/>
            <a:ext cx="33604" cy="6530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20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56</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73575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26A2-79B1-54A9-32A6-1D39CBBF8C7D}"/>
              </a:ext>
            </a:extLst>
          </p:cNvPr>
          <p:cNvSpPr>
            <a:spLocks noGrp="1"/>
          </p:cNvSpPr>
          <p:nvPr>
            <p:ph type="title"/>
          </p:nvPr>
        </p:nvSpPr>
        <p:spPr/>
        <p:txBody>
          <a:bodyPr>
            <a:normAutofit fontScale="90000"/>
          </a:bodyPr>
          <a:lstStyle/>
          <a:p>
            <a:r>
              <a:rPr lang="en-US" dirty="0"/>
              <a:t>Jeff Hawkins Quote</a:t>
            </a:r>
          </a:p>
        </p:txBody>
      </p:sp>
      <p:sp>
        <p:nvSpPr>
          <p:cNvPr id="3" name="Content Placeholder 2">
            <a:extLst>
              <a:ext uri="{FF2B5EF4-FFF2-40B4-BE49-F238E27FC236}">
                <a16:creationId xmlns:a16="http://schemas.microsoft.com/office/drawing/2014/main" id="{257E3FE0-2B19-8E71-DA0B-E674B35CC9BF}"/>
              </a:ext>
            </a:extLst>
          </p:cNvPr>
          <p:cNvSpPr>
            <a:spLocks noGrp="1"/>
          </p:cNvSpPr>
          <p:nvPr>
            <p:ph idx="1"/>
          </p:nvPr>
        </p:nvSpPr>
        <p:spPr>
          <a:xfrm>
            <a:off x="4544951" y="1822992"/>
            <a:ext cx="6480858" cy="1209575"/>
          </a:xfrm>
        </p:spPr>
        <p:txBody>
          <a:bodyPr/>
          <a:lstStyle/>
          <a:p>
            <a:pPr marL="0" indent="0">
              <a:buNone/>
            </a:pPr>
            <a:r>
              <a:rPr lang="en-US" i="1" dirty="0"/>
              <a:t>Representation is the hardest part of AI.</a:t>
            </a:r>
          </a:p>
          <a:p>
            <a:pPr marL="457200" lvl="1" indent="0">
              <a:buNone/>
            </a:pPr>
            <a:r>
              <a:rPr lang="en-US" dirty="0"/>
              <a:t>- Jeff Hawkins</a:t>
            </a:r>
          </a:p>
        </p:txBody>
      </p:sp>
      <p:sp>
        <p:nvSpPr>
          <p:cNvPr id="4" name="Slide Number Placeholder 3">
            <a:extLst>
              <a:ext uri="{FF2B5EF4-FFF2-40B4-BE49-F238E27FC236}">
                <a16:creationId xmlns:a16="http://schemas.microsoft.com/office/drawing/2014/main" id="{C367DA3B-3DC9-7334-B7DC-46AE6622F1FA}"/>
              </a:ext>
            </a:extLst>
          </p:cNvPr>
          <p:cNvSpPr>
            <a:spLocks noGrp="1"/>
          </p:cNvSpPr>
          <p:nvPr>
            <p:ph type="sldNum" sz="quarter" idx="12"/>
          </p:nvPr>
        </p:nvSpPr>
        <p:spPr/>
        <p:txBody>
          <a:bodyPr/>
          <a:lstStyle/>
          <a:p>
            <a:fld id="{7269E411-7D29-FF41-8363-58C7F0B695CE}" type="slidenum">
              <a:rPr lang="en-US" smtClean="0"/>
              <a:t>57</a:t>
            </a:fld>
            <a:endParaRPr lang="en-US"/>
          </a:p>
        </p:txBody>
      </p:sp>
      <p:pic>
        <p:nvPicPr>
          <p:cNvPr id="1026" name="Picture 2">
            <a:extLst>
              <a:ext uri="{FF2B5EF4-FFF2-40B4-BE49-F238E27FC236}">
                <a16:creationId xmlns:a16="http://schemas.microsoft.com/office/drawing/2014/main" id="{77872CB6-E175-9AFE-6638-B46CA6F4A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4208"/>
            <a:ext cx="2794000" cy="2794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DA53F6-A245-6229-B881-07ED90945F4C}"/>
              </a:ext>
            </a:extLst>
          </p:cNvPr>
          <p:cNvSpPr txBox="1"/>
          <p:nvPr/>
        </p:nvSpPr>
        <p:spPr>
          <a:xfrm>
            <a:off x="1879377" y="5240603"/>
            <a:ext cx="7777264" cy="646331"/>
          </a:xfrm>
          <a:prstGeom prst="rect">
            <a:avLst/>
          </a:prstGeom>
          <a:noFill/>
        </p:spPr>
        <p:txBody>
          <a:bodyPr wrap="square" rtlCol="0">
            <a:spAutoFit/>
          </a:bodyPr>
          <a:lstStyle/>
          <a:p>
            <a:r>
              <a:rPr lang="en-US" dirty="0">
                <a:solidFill>
                  <a:schemeClr val="accent2"/>
                </a:solidFill>
              </a:rPr>
              <a:t>Intelligence</a:t>
            </a:r>
            <a:r>
              <a:rPr lang="en-US" dirty="0"/>
              <a:t> involves creating models of the world in our mind and predicting how these models evolve over time.</a:t>
            </a:r>
          </a:p>
        </p:txBody>
      </p:sp>
    </p:spTree>
    <p:extLst>
      <p:ext uri="{BB962C8B-B14F-4D97-AF65-F5344CB8AC3E}">
        <p14:creationId xmlns:p14="http://schemas.microsoft.com/office/powerpoint/2010/main" val="738308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09C5-937D-612E-5A0C-073B304C75A8}"/>
              </a:ext>
            </a:extLst>
          </p:cNvPr>
          <p:cNvSpPr>
            <a:spLocks noGrp="1"/>
          </p:cNvSpPr>
          <p:nvPr>
            <p:ph type="title"/>
          </p:nvPr>
        </p:nvSpPr>
        <p:spPr/>
        <p:txBody>
          <a:bodyPr>
            <a:normAutofit fontScale="90000"/>
          </a:bodyPr>
          <a:lstStyle/>
          <a:p>
            <a:r>
              <a:rPr lang="en-US" dirty="0"/>
              <a:t>A Thousand Brains Theory</a:t>
            </a:r>
          </a:p>
        </p:txBody>
      </p:sp>
      <p:sp>
        <p:nvSpPr>
          <p:cNvPr id="3" name="Content Placeholder 2">
            <a:extLst>
              <a:ext uri="{FF2B5EF4-FFF2-40B4-BE49-F238E27FC236}">
                <a16:creationId xmlns:a16="http://schemas.microsoft.com/office/drawing/2014/main" id="{F12066FB-9B3A-2C31-9D6A-2F16FCD1F0B2}"/>
              </a:ext>
            </a:extLst>
          </p:cNvPr>
          <p:cNvSpPr>
            <a:spLocks noGrp="1"/>
          </p:cNvSpPr>
          <p:nvPr>
            <p:ph idx="1"/>
          </p:nvPr>
        </p:nvSpPr>
        <p:spPr>
          <a:xfrm>
            <a:off x="3922854" y="1386840"/>
            <a:ext cx="7743464" cy="4790123"/>
          </a:xfrm>
        </p:spPr>
        <p:txBody>
          <a:bodyPr/>
          <a:lstStyle/>
          <a:p>
            <a:r>
              <a:rPr lang="en-US" dirty="0"/>
              <a:t>Understand the role of modeling the outside world</a:t>
            </a:r>
          </a:p>
          <a:p>
            <a:r>
              <a:rPr lang="en-US" dirty="0"/>
              <a:t>Understand how reference frames are used to store knowledge</a:t>
            </a:r>
          </a:p>
          <a:p>
            <a:r>
              <a:rPr lang="en-US" dirty="0"/>
              <a:t>Understand the role of special knowledge representation</a:t>
            </a:r>
          </a:p>
        </p:txBody>
      </p:sp>
      <p:sp>
        <p:nvSpPr>
          <p:cNvPr id="4" name="Slide Number Placeholder 3">
            <a:extLst>
              <a:ext uri="{FF2B5EF4-FFF2-40B4-BE49-F238E27FC236}">
                <a16:creationId xmlns:a16="http://schemas.microsoft.com/office/drawing/2014/main" id="{3EEA0C9C-E02A-5C97-75E4-77211A4832E4}"/>
              </a:ext>
            </a:extLst>
          </p:cNvPr>
          <p:cNvSpPr>
            <a:spLocks noGrp="1"/>
          </p:cNvSpPr>
          <p:nvPr>
            <p:ph type="sldNum" sz="quarter" idx="12"/>
          </p:nvPr>
        </p:nvSpPr>
        <p:spPr/>
        <p:txBody>
          <a:bodyPr/>
          <a:lstStyle/>
          <a:p>
            <a:fld id="{7269E411-7D29-FF41-8363-58C7F0B695CE}" type="slidenum">
              <a:rPr lang="en-US" smtClean="0"/>
              <a:t>58</a:t>
            </a:fld>
            <a:endParaRPr lang="en-US"/>
          </a:p>
        </p:txBody>
      </p:sp>
      <p:pic>
        <p:nvPicPr>
          <p:cNvPr id="6" name="Picture 5">
            <a:extLst>
              <a:ext uri="{FF2B5EF4-FFF2-40B4-BE49-F238E27FC236}">
                <a16:creationId xmlns:a16="http://schemas.microsoft.com/office/drawing/2014/main" id="{9C126DB0-9BF5-1972-ADC7-597CF69EE678}"/>
              </a:ext>
            </a:extLst>
          </p:cNvPr>
          <p:cNvPicPr>
            <a:picLocks noChangeAspect="1"/>
          </p:cNvPicPr>
          <p:nvPr/>
        </p:nvPicPr>
        <p:blipFill>
          <a:blip r:embed="rId2"/>
          <a:stretch>
            <a:fillRect/>
          </a:stretch>
        </p:blipFill>
        <p:spPr>
          <a:xfrm>
            <a:off x="641109" y="1386840"/>
            <a:ext cx="2732231" cy="4169008"/>
          </a:xfrm>
          <a:prstGeom prst="rect">
            <a:avLst/>
          </a:prstGeom>
        </p:spPr>
      </p:pic>
    </p:spTree>
    <p:extLst>
      <p:ext uri="{BB962C8B-B14F-4D97-AF65-F5344CB8AC3E}">
        <p14:creationId xmlns:p14="http://schemas.microsoft.com/office/powerpoint/2010/main" val="887444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390303" y="5520143"/>
            <a:ext cx="2983212"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59</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1285343" y="1397946"/>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1160755" y="3552980"/>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3029922" y="2709388"/>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3373515" y="2922922"/>
            <a:ext cx="1266693" cy="369332"/>
          </a:xfrm>
          <a:prstGeom prst="rect">
            <a:avLst/>
          </a:prstGeom>
          <a:noFill/>
        </p:spPr>
        <p:txBody>
          <a:bodyPr wrap="none" rtlCol="0">
            <a:spAutoFit/>
          </a:bodyPr>
          <a:lstStyle/>
          <a:p>
            <a:r>
              <a:rPr lang="en-US" dirty="0"/>
              <a:t>SUBSET_OF</a:t>
            </a:r>
          </a:p>
        </p:txBody>
      </p:sp>
      <p:sp>
        <p:nvSpPr>
          <p:cNvPr id="10" name="Oval 9">
            <a:extLst>
              <a:ext uri="{FF2B5EF4-FFF2-40B4-BE49-F238E27FC236}">
                <a16:creationId xmlns:a16="http://schemas.microsoft.com/office/drawing/2014/main" id="{491569D1-4CC3-9C7C-CDBA-22B117438746}"/>
              </a:ext>
            </a:extLst>
          </p:cNvPr>
          <p:cNvSpPr/>
          <p:nvPr/>
        </p:nvSpPr>
        <p:spPr>
          <a:xfrm>
            <a:off x="6647156" y="3552980"/>
            <a:ext cx="2948321" cy="13114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Systems Thinking</a:t>
            </a:r>
          </a:p>
        </p:txBody>
      </p:sp>
      <p:cxnSp>
        <p:nvCxnSpPr>
          <p:cNvPr id="11" name="Straight Connector 10">
            <a:extLst>
              <a:ext uri="{FF2B5EF4-FFF2-40B4-BE49-F238E27FC236}">
                <a16:creationId xmlns:a16="http://schemas.microsoft.com/office/drawing/2014/main" id="{780456C9-3A60-7200-594E-C2D3FCFACDDD}"/>
              </a:ext>
            </a:extLst>
          </p:cNvPr>
          <p:cNvCxnSpPr>
            <a:cxnSpLocks/>
            <a:stCxn id="10" idx="2"/>
            <a:endCxn id="6" idx="6"/>
          </p:cNvCxnSpPr>
          <p:nvPr/>
        </p:nvCxnSpPr>
        <p:spPr>
          <a:xfrm flipH="1">
            <a:off x="4902577" y="4208701"/>
            <a:ext cx="17445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EFD96C3-AF3A-6D1F-32DF-7540873ECC26}"/>
              </a:ext>
            </a:extLst>
          </p:cNvPr>
          <p:cNvSpPr txBox="1"/>
          <p:nvPr/>
        </p:nvSpPr>
        <p:spPr>
          <a:xfrm>
            <a:off x="5087274" y="3659982"/>
            <a:ext cx="1375185" cy="369332"/>
          </a:xfrm>
          <a:prstGeom prst="rect">
            <a:avLst/>
          </a:prstGeom>
          <a:noFill/>
        </p:spPr>
        <p:txBody>
          <a:bodyPr wrap="none" rtlCol="0">
            <a:spAutoFit/>
          </a:bodyPr>
          <a:lstStyle/>
          <a:p>
            <a:r>
              <a:rPr lang="en-US" dirty="0"/>
              <a:t>RELATED_TO</a:t>
            </a:r>
          </a:p>
        </p:txBody>
      </p:sp>
      <p:sp>
        <p:nvSpPr>
          <p:cNvPr id="15" name="Oval 14">
            <a:extLst>
              <a:ext uri="{FF2B5EF4-FFF2-40B4-BE49-F238E27FC236}">
                <a16:creationId xmlns:a16="http://schemas.microsoft.com/office/drawing/2014/main" id="{0F4A4C91-150E-4984-D219-BB2ABDB6ED64}"/>
              </a:ext>
            </a:extLst>
          </p:cNvPr>
          <p:cNvSpPr/>
          <p:nvPr/>
        </p:nvSpPr>
        <p:spPr>
          <a:xfrm>
            <a:off x="4140541" y="4864422"/>
            <a:ext cx="2506615"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Critical</a:t>
            </a:r>
          </a:p>
          <a:p>
            <a:pPr algn="ctr"/>
            <a:r>
              <a:rPr lang="en-US" sz="2800" dirty="0"/>
              <a:t>Thinking</a:t>
            </a:r>
          </a:p>
        </p:txBody>
      </p:sp>
      <p:cxnSp>
        <p:nvCxnSpPr>
          <p:cNvPr id="16" name="Straight Connector 15">
            <a:extLst>
              <a:ext uri="{FF2B5EF4-FFF2-40B4-BE49-F238E27FC236}">
                <a16:creationId xmlns:a16="http://schemas.microsoft.com/office/drawing/2014/main" id="{4524801B-5B67-9468-B380-DAC9B4DF78A9}"/>
              </a:ext>
            </a:extLst>
          </p:cNvPr>
          <p:cNvCxnSpPr>
            <a:cxnSpLocks/>
            <a:stCxn id="10" idx="3"/>
            <a:endCxn id="15" idx="7"/>
          </p:cNvCxnSpPr>
          <p:nvPr/>
        </p:nvCxnSpPr>
        <p:spPr>
          <a:xfrm flipH="1">
            <a:off x="6280071" y="4672366"/>
            <a:ext cx="798857" cy="3841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F4E778A-C911-323A-DB84-653DFD8E098D}"/>
              </a:ext>
            </a:extLst>
          </p:cNvPr>
          <p:cNvSpPr txBox="1"/>
          <p:nvPr/>
        </p:nvSpPr>
        <p:spPr>
          <a:xfrm>
            <a:off x="6647156" y="4990089"/>
            <a:ext cx="1375185" cy="369332"/>
          </a:xfrm>
          <a:prstGeom prst="rect">
            <a:avLst/>
          </a:prstGeom>
          <a:noFill/>
        </p:spPr>
        <p:txBody>
          <a:bodyPr wrap="none" rtlCol="0">
            <a:spAutoFit/>
          </a:bodyPr>
          <a:lstStyle/>
          <a:p>
            <a:r>
              <a:rPr lang="en-US" dirty="0"/>
              <a:t>RELATED_TO</a:t>
            </a:r>
          </a:p>
        </p:txBody>
      </p:sp>
    </p:spTree>
    <p:extLst>
      <p:ext uri="{BB962C8B-B14F-4D97-AF65-F5344CB8AC3E}">
        <p14:creationId xmlns:p14="http://schemas.microsoft.com/office/powerpoint/2010/main" val="323471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a:t>
            </a:r>
            <a:r>
              <a:rPr lang="en-US" b="1" dirty="0"/>
              <a:t>Refine Connected Emergence</a:t>
            </a:r>
          </a:p>
          <a:p>
            <a:pPr lvl="1"/>
            <a:r>
              <a:rPr lang="en-US" dirty="0"/>
              <a:t>How does connecting new data sources trigger insight?</a:t>
            </a:r>
          </a:p>
          <a:p>
            <a:pPr lvl="1"/>
            <a:r>
              <a:rPr lang="en-US" dirty="0"/>
              <a:t>Exercise: Predict new insights</a:t>
            </a:r>
          </a:p>
          <a:p>
            <a:r>
              <a:rPr lang="en-US" dirty="0"/>
              <a:t>Part 4: </a:t>
            </a:r>
            <a:r>
              <a:rPr lang="en-US" b="1" dirty="0"/>
              <a:t>Working Session</a:t>
            </a:r>
          </a:p>
          <a:p>
            <a:pPr lvl="1"/>
            <a:r>
              <a:rPr lang="en-US" dirty="0"/>
              <a:t>Interactive discussions – questions and answers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6</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3F-949A-204D-A73A-575794D6DEDC}"/>
              </a:ext>
            </a:extLst>
          </p:cNvPr>
          <p:cNvSpPr>
            <a:spLocks noGrp="1"/>
          </p:cNvSpPr>
          <p:nvPr>
            <p:ph type="title"/>
          </p:nvPr>
        </p:nvSpPr>
        <p:spPr/>
        <p:txBody>
          <a:bodyPr>
            <a:normAutofit fontScale="90000"/>
          </a:bodyPr>
          <a:lstStyle/>
          <a:p>
            <a:r>
              <a:rPr lang="en-US" dirty="0"/>
              <a:t>Complex Adaptive System As Rules</a:t>
            </a:r>
          </a:p>
        </p:txBody>
      </p:sp>
      <p:sp>
        <p:nvSpPr>
          <p:cNvPr id="3" name="Content Placeholder 2">
            <a:extLst>
              <a:ext uri="{FF2B5EF4-FFF2-40B4-BE49-F238E27FC236}">
                <a16:creationId xmlns:a16="http://schemas.microsoft.com/office/drawing/2014/main" id="{60CBFBFD-127B-1B49-8B63-F33FAFB665E5}"/>
              </a:ext>
            </a:extLst>
          </p:cNvPr>
          <p:cNvSpPr>
            <a:spLocks noGrp="1"/>
          </p:cNvSpPr>
          <p:nvPr>
            <p:ph idx="1"/>
          </p:nvPr>
        </p:nvSpPr>
        <p:spPr>
          <a:xfrm>
            <a:off x="3368233" y="6020942"/>
            <a:ext cx="7985567" cy="365126"/>
          </a:xfrm>
        </p:spPr>
        <p:txBody>
          <a:bodyPr>
            <a:normAutofit fontScale="85000" lnSpcReduction="20000"/>
          </a:bodyPr>
          <a:lstStyle/>
          <a:p>
            <a:pPr marL="0" indent="0">
              <a:buNone/>
            </a:pPr>
            <a:r>
              <a:rPr lang="en-US" dirty="0">
                <a:solidFill>
                  <a:schemeClr val="bg1">
                    <a:lumMod val="75000"/>
                  </a:schemeClr>
                </a:solidFill>
              </a:rPr>
              <a:t>Inspired by http://</a:t>
            </a:r>
            <a:r>
              <a:rPr lang="en-US" dirty="0" err="1">
                <a:solidFill>
                  <a:schemeClr val="bg1">
                    <a:lumMod val="75000"/>
                  </a:schemeClr>
                </a:solidFill>
              </a:rPr>
              <a:t>www.calresco.org</a:t>
            </a:r>
            <a:r>
              <a:rPr lang="en-US" dirty="0">
                <a:solidFill>
                  <a:schemeClr val="bg1">
                    <a:lumMod val="75000"/>
                  </a:schemeClr>
                </a:solidFill>
              </a:rPr>
              <a:t>/</a:t>
            </a:r>
            <a:r>
              <a:rPr lang="en-US" dirty="0" err="1">
                <a:solidFill>
                  <a:schemeClr val="bg1">
                    <a:lumMod val="75000"/>
                  </a:schemeClr>
                </a:solidFill>
              </a:rPr>
              <a:t>lucas</a:t>
            </a:r>
            <a:r>
              <a:rPr lang="en-US" dirty="0">
                <a:solidFill>
                  <a:schemeClr val="bg1">
                    <a:lumMod val="75000"/>
                  </a:schemeClr>
                </a:solidFill>
              </a:rPr>
              <a:t>/</a:t>
            </a:r>
            <a:r>
              <a:rPr lang="en-US" dirty="0" err="1">
                <a:solidFill>
                  <a:schemeClr val="bg1">
                    <a:lumMod val="75000"/>
                  </a:schemeClr>
                </a:solidFill>
              </a:rPr>
              <a:t>cas.htm</a:t>
            </a:r>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2C0C7C99-D1C7-BD4D-B9BD-014B37683FDB}"/>
              </a:ext>
            </a:extLst>
          </p:cNvPr>
          <p:cNvSpPr>
            <a:spLocks noGrp="1"/>
          </p:cNvSpPr>
          <p:nvPr>
            <p:ph type="sldNum" sz="quarter" idx="12"/>
          </p:nvPr>
        </p:nvSpPr>
        <p:spPr/>
        <p:txBody>
          <a:bodyPr/>
          <a:lstStyle/>
          <a:p>
            <a:fld id="{7269E411-7D29-FF41-8363-58C7F0B695CE}" type="slidenum">
              <a:rPr lang="en-US" smtClean="0"/>
              <a:t>60</a:t>
            </a:fld>
            <a:endParaRPr lang="en-US"/>
          </a:p>
        </p:txBody>
      </p:sp>
      <p:pic>
        <p:nvPicPr>
          <p:cNvPr id="1026" name="Picture 2" descr="CAS Structure">
            <a:extLst>
              <a:ext uri="{FF2B5EF4-FFF2-40B4-BE49-F238E27FC236}">
                <a16:creationId xmlns:a16="http://schemas.microsoft.com/office/drawing/2014/main" id="{707CAA6B-EC3D-C540-8F29-82297D4D61FC}"/>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4947"/>
          <a:stretch/>
        </p:blipFill>
        <p:spPr bwMode="auto">
          <a:xfrm>
            <a:off x="2495633" y="1359081"/>
            <a:ext cx="6667500" cy="433373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69BE896-E6F0-6943-AB03-B4D95ACFC271}"/>
              </a:ext>
            </a:extLst>
          </p:cNvPr>
          <p:cNvSpPr/>
          <p:nvPr/>
        </p:nvSpPr>
        <p:spPr>
          <a:xfrm>
            <a:off x="1701478" y="2627453"/>
            <a:ext cx="1990848" cy="56152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Customers</a:t>
            </a:r>
          </a:p>
        </p:txBody>
      </p:sp>
      <p:sp>
        <p:nvSpPr>
          <p:cNvPr id="7" name="Oval 6">
            <a:extLst>
              <a:ext uri="{FF2B5EF4-FFF2-40B4-BE49-F238E27FC236}">
                <a16:creationId xmlns:a16="http://schemas.microsoft.com/office/drawing/2014/main" id="{4E6D0873-B981-0442-B80E-5EFD2112D668}"/>
              </a:ext>
            </a:extLst>
          </p:cNvPr>
          <p:cNvSpPr/>
          <p:nvPr/>
        </p:nvSpPr>
        <p:spPr>
          <a:xfrm>
            <a:off x="1516284" y="3843314"/>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Competitors</a:t>
            </a:r>
          </a:p>
        </p:txBody>
      </p:sp>
      <p:sp>
        <p:nvSpPr>
          <p:cNvPr id="8" name="Oval 7">
            <a:extLst>
              <a:ext uri="{FF2B5EF4-FFF2-40B4-BE49-F238E27FC236}">
                <a16:creationId xmlns:a16="http://schemas.microsoft.com/office/drawing/2014/main" id="{D49CCDE0-E3BB-5847-8462-8B8C6F6AB6AB}"/>
              </a:ext>
            </a:extLst>
          </p:cNvPr>
          <p:cNvSpPr/>
          <p:nvPr/>
        </p:nvSpPr>
        <p:spPr>
          <a:xfrm>
            <a:off x="1516284" y="3296073"/>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Products</a:t>
            </a:r>
          </a:p>
        </p:txBody>
      </p:sp>
    </p:spTree>
    <p:extLst>
      <p:ext uri="{BB962C8B-B14F-4D97-AF65-F5344CB8AC3E}">
        <p14:creationId xmlns:p14="http://schemas.microsoft.com/office/powerpoint/2010/main" val="1361218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1A23-4C79-E14D-B7F1-A689A0610FAE}"/>
              </a:ext>
            </a:extLst>
          </p:cNvPr>
          <p:cNvSpPr>
            <a:spLocks noGrp="1"/>
          </p:cNvSpPr>
          <p:nvPr>
            <p:ph type="title"/>
          </p:nvPr>
        </p:nvSpPr>
        <p:spPr/>
        <p:txBody>
          <a:bodyPr>
            <a:normAutofit fontScale="90000"/>
          </a:bodyPr>
          <a:lstStyle/>
          <a:p>
            <a:r>
              <a:rPr lang="en-US" dirty="0"/>
              <a:t>Graphs</a:t>
            </a:r>
          </a:p>
        </p:txBody>
      </p:sp>
      <p:sp>
        <p:nvSpPr>
          <p:cNvPr id="3" name="Content Placeholder 2">
            <a:extLst>
              <a:ext uri="{FF2B5EF4-FFF2-40B4-BE49-F238E27FC236}">
                <a16:creationId xmlns:a16="http://schemas.microsoft.com/office/drawing/2014/main" id="{79FACFC7-A5B7-FA41-ACA3-EFC1DBAC3EBB}"/>
              </a:ext>
            </a:extLst>
          </p:cNvPr>
          <p:cNvSpPr>
            <a:spLocks noGrp="1"/>
          </p:cNvSpPr>
          <p:nvPr>
            <p:ph idx="1"/>
          </p:nvPr>
        </p:nvSpPr>
        <p:spPr>
          <a:xfrm>
            <a:off x="4348336" y="5837783"/>
            <a:ext cx="6563840" cy="365125"/>
          </a:xfrm>
        </p:spPr>
        <p:txBody>
          <a:bodyPr>
            <a:normAutofit/>
          </a:bodyPr>
          <a:lstStyle/>
          <a:p>
            <a:pPr marL="0" indent="0">
              <a:buNone/>
            </a:pPr>
            <a:r>
              <a:rPr lang="en-US" sz="1800" dirty="0">
                <a:solidFill>
                  <a:schemeClr val="bg1">
                    <a:lumMod val="65000"/>
                  </a:schemeClr>
                </a:solidFill>
              </a:rPr>
              <a:t>The Art of Clean Up: Life Made Neat and Tidy by Ursus Wehrli</a:t>
            </a:r>
          </a:p>
        </p:txBody>
      </p:sp>
      <p:sp>
        <p:nvSpPr>
          <p:cNvPr id="4" name="Slide Number Placeholder 3">
            <a:extLst>
              <a:ext uri="{FF2B5EF4-FFF2-40B4-BE49-F238E27FC236}">
                <a16:creationId xmlns:a16="http://schemas.microsoft.com/office/drawing/2014/main" id="{3A80D5CE-038D-304D-BCD9-ECCCC25FF468}"/>
              </a:ext>
            </a:extLst>
          </p:cNvPr>
          <p:cNvSpPr>
            <a:spLocks noGrp="1"/>
          </p:cNvSpPr>
          <p:nvPr>
            <p:ph type="sldNum" sz="quarter" idx="12"/>
          </p:nvPr>
        </p:nvSpPr>
        <p:spPr/>
        <p:txBody>
          <a:bodyPr/>
          <a:lstStyle/>
          <a:p>
            <a:fld id="{7269E411-7D29-FF41-8363-58C7F0B695CE}" type="slidenum">
              <a:rPr lang="en-US" smtClean="0"/>
              <a:t>61</a:t>
            </a:fld>
            <a:endParaRPr lang="en-US"/>
          </a:p>
        </p:txBody>
      </p:sp>
      <p:pic>
        <p:nvPicPr>
          <p:cNvPr id="1026" name="Picture 2" descr="Graph database vs Relational Database">
            <a:extLst>
              <a:ext uri="{FF2B5EF4-FFF2-40B4-BE49-F238E27FC236}">
                <a16:creationId xmlns:a16="http://schemas.microsoft.com/office/drawing/2014/main" id="{42E62E61-110B-E54C-83A4-0508A4598C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070"/>
          <a:stretch/>
        </p:blipFill>
        <p:spPr bwMode="auto">
          <a:xfrm>
            <a:off x="966189" y="2155840"/>
            <a:ext cx="4403384" cy="32870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raph database vs Relational Database">
            <a:extLst>
              <a:ext uri="{FF2B5EF4-FFF2-40B4-BE49-F238E27FC236}">
                <a16:creationId xmlns:a16="http://schemas.microsoft.com/office/drawing/2014/main" id="{7267305C-D92B-3047-8839-3FBEEDAD7F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096"/>
          <a:stretch/>
        </p:blipFill>
        <p:spPr bwMode="auto">
          <a:xfrm>
            <a:off x="6605425" y="2189748"/>
            <a:ext cx="4403384" cy="31451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C56DA8-90C9-D140-AD5B-450C659D33E7}"/>
              </a:ext>
            </a:extLst>
          </p:cNvPr>
          <p:cNvSpPr txBox="1"/>
          <p:nvPr/>
        </p:nvSpPr>
        <p:spPr>
          <a:xfrm>
            <a:off x="1814502" y="1794832"/>
            <a:ext cx="2862835" cy="461665"/>
          </a:xfrm>
          <a:prstGeom prst="rect">
            <a:avLst/>
          </a:prstGeom>
          <a:noFill/>
        </p:spPr>
        <p:txBody>
          <a:bodyPr wrap="none" rtlCol="0">
            <a:spAutoFit/>
          </a:bodyPr>
          <a:lstStyle/>
          <a:p>
            <a:r>
              <a:rPr lang="en-US" sz="2400" b="1" dirty="0"/>
              <a:t>Relational Databases</a:t>
            </a:r>
          </a:p>
        </p:txBody>
      </p:sp>
      <p:sp>
        <p:nvSpPr>
          <p:cNvPr id="8" name="TextBox 7">
            <a:extLst>
              <a:ext uri="{FF2B5EF4-FFF2-40B4-BE49-F238E27FC236}">
                <a16:creationId xmlns:a16="http://schemas.microsoft.com/office/drawing/2014/main" id="{707080C2-0B4A-BB43-A6E5-A107D70A2290}"/>
              </a:ext>
            </a:extLst>
          </p:cNvPr>
          <p:cNvSpPr txBox="1"/>
          <p:nvPr/>
        </p:nvSpPr>
        <p:spPr>
          <a:xfrm>
            <a:off x="7630256" y="1794832"/>
            <a:ext cx="2353721" cy="461665"/>
          </a:xfrm>
          <a:prstGeom prst="rect">
            <a:avLst/>
          </a:prstGeom>
          <a:noFill/>
        </p:spPr>
        <p:txBody>
          <a:bodyPr wrap="none" rtlCol="0">
            <a:spAutoFit/>
          </a:bodyPr>
          <a:lstStyle/>
          <a:p>
            <a:r>
              <a:rPr lang="en-US" sz="2400" b="1" dirty="0"/>
              <a:t>Graph Databases</a:t>
            </a:r>
          </a:p>
        </p:txBody>
      </p:sp>
    </p:spTree>
    <p:extLst>
      <p:ext uri="{BB962C8B-B14F-4D97-AF65-F5344CB8AC3E}">
        <p14:creationId xmlns:p14="http://schemas.microsoft.com/office/powerpoint/2010/main" val="42936295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0" y="2743967"/>
            <a:ext cx="4971195" cy="400110"/>
          </a:xfrm>
          <a:prstGeom prst="rect">
            <a:avLst/>
          </a:prstGeom>
          <a:noFill/>
        </p:spPr>
        <p:txBody>
          <a:bodyPr wrap="square" rtlCol="0">
            <a:spAutoFit/>
          </a:bodyPr>
          <a:lstStyle/>
          <a:p>
            <a:r>
              <a:rPr lang="en-US" sz="2000"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843753" y="4110761"/>
            <a:ext cx="549346" cy="607172"/>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474570" y="4117209"/>
            <a:ext cx="1780296" cy="461665"/>
          </a:xfrm>
          <a:prstGeom prst="rect">
            <a:avLst/>
          </a:prstGeom>
          <a:noFill/>
        </p:spPr>
        <p:txBody>
          <a:bodyPr wrap="none" rtlCol="0">
            <a:spAutoFit/>
          </a:bodyPr>
          <a:lstStyle/>
          <a:p>
            <a:r>
              <a:rPr lang="en-US" sz="2400"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dirty="0"/>
              <a:t>Key Developments in Graph as KR</a:t>
            </a:r>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7</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8</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83457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3542</Words>
  <Application>Microsoft Macintosh PowerPoint</Application>
  <PresentationFormat>Widescreen</PresentationFormat>
  <Paragraphs>670</Paragraphs>
  <Slides>62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Apple Chancery</vt:lpstr>
      <vt:lpstr>Arial</vt:lpstr>
      <vt:lpstr>Arial Narrow</vt:lpstr>
      <vt:lpstr>Calibri</vt:lpstr>
      <vt:lpstr>Office Theme</vt:lpstr>
      <vt:lpstr>Graph Systems Thinking Workshop</vt:lpstr>
      <vt:lpstr>Workshop Goal</vt:lpstr>
      <vt:lpstr>Workshop Description</vt:lpstr>
      <vt:lpstr>Hello, my name is</vt:lpstr>
      <vt:lpstr>Graph is a “NoSQL” Data Architecture</vt:lpstr>
      <vt:lpstr>Class Structure</vt:lpstr>
      <vt:lpstr>Key Developments in Graph as KR</vt:lpstr>
      <vt:lpstr>Graph Databases are Hot!</vt:lpstr>
      <vt:lpstr>EKG Architects Questions</vt:lpstr>
      <vt:lpstr>Objectives for the Workshop</vt:lpstr>
      <vt:lpstr>Outline for the Workshop</vt:lpstr>
      <vt:lpstr>Workshop Philosophy</vt:lpstr>
      <vt:lpstr>Terminology</vt:lpstr>
      <vt:lpstr>Assumptions</vt:lpstr>
      <vt:lpstr>Definition of an Enterprise Knowledge Graph</vt:lpstr>
      <vt:lpstr>Seven Measure of Scale-out Graphs</vt:lpstr>
      <vt:lpstr>Seven Measure of Scale-out Graphs</vt:lpstr>
      <vt:lpstr>EKGs vs Departmental Graphs</vt:lpstr>
      <vt:lpstr>EKGs: Today vs Future</vt:lpstr>
      <vt:lpstr>General CPU Hardware vs. Graph Hardware</vt:lpstr>
      <vt:lpstr>Four Stages of EKG Adoption</vt:lpstr>
      <vt:lpstr>HOG Heaven</vt:lpstr>
      <vt:lpstr>Key Question</vt:lpstr>
      <vt:lpstr>Edge of Chaos</vt:lpstr>
      <vt:lpstr>Example: Provider Recommendation</vt:lpstr>
      <vt:lpstr>Example: Geospatial Models</vt:lpstr>
      <vt:lpstr>Exercise</vt:lpstr>
      <vt:lpstr>What is a System?</vt:lpstr>
      <vt:lpstr>Wonderful Resources for Learning Systems Thinking</vt:lpstr>
      <vt:lpstr>Tragedy of The Commons</vt:lpstr>
      <vt:lpstr>Tragedy of The Commons</vt:lpstr>
      <vt:lpstr>EKGs are Also Shared Resources</vt:lpstr>
      <vt:lpstr>Metcalf’s Law</vt:lpstr>
      <vt:lpstr>Visualizing Metcalf Law</vt:lpstr>
      <vt:lpstr>Project Cost vs Connections</vt:lpstr>
      <vt:lpstr>Conway’s Law</vt:lpstr>
      <vt:lpstr>Query Response vs. Time of Day</vt:lpstr>
      <vt:lpstr>Systems Thinking Definition</vt:lpstr>
      <vt:lpstr>Project Silos vs Systems Thinking</vt:lpstr>
      <vt:lpstr>Centralized vs Decentralized Control</vt:lpstr>
      <vt:lpstr>Exercise</vt:lpstr>
      <vt:lpstr>Connected Data Strategy</vt:lpstr>
      <vt:lpstr>My Favorite Kendall Clark Quote</vt:lpstr>
      <vt:lpstr>Goal: Objective Weighing of Pros and Cons</vt:lpstr>
      <vt:lpstr>Causal Loop Diagram</vt:lpstr>
      <vt:lpstr>Predictive Feedback Cycle</vt:lpstr>
      <vt:lpstr>The AI Flywheel</vt:lpstr>
      <vt:lpstr>Network Effects (Metcalfs’s Law)</vt:lpstr>
      <vt:lpstr>Customer Support Chatbot</vt:lpstr>
      <vt:lpstr>Data Model Precision and Cost Sharing</vt:lpstr>
      <vt:lpstr>Data Model Precision and Cost Sharing</vt:lpstr>
      <vt:lpstr>Org Chart vs Influence Diagram</vt:lpstr>
      <vt:lpstr>Systems Thinking Terminology</vt:lpstr>
      <vt:lpstr>From Data Scientist to Knowledge Scientist</vt:lpstr>
      <vt:lpstr>Customer-Centric EKG Strategy</vt:lpstr>
      <vt:lpstr>Modeling Precision</vt:lpstr>
      <vt:lpstr>Jeff Hawkins Quote</vt:lpstr>
      <vt:lpstr>A Thousand Brains Theory</vt:lpstr>
      <vt:lpstr>Advanced Systems Theory</vt:lpstr>
      <vt:lpstr>Complex Adaptive System As Rules</vt:lpstr>
      <vt:lpstr>Graphs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McCreary, Dan G</cp:lastModifiedBy>
  <cp:revision>15</cp:revision>
  <dcterms:created xsi:type="dcterms:W3CDTF">2021-03-20T11:19:35Z</dcterms:created>
  <dcterms:modified xsi:type="dcterms:W3CDTF">2022-05-02T15:37:55Z</dcterms:modified>
</cp:coreProperties>
</file>