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86" r:id="rId3"/>
    <p:sldId id="287" r:id="rId4"/>
    <p:sldId id="413" r:id="rId5"/>
    <p:sldId id="288" r:id="rId6"/>
    <p:sldId id="281" r:id="rId7"/>
    <p:sldId id="283" r:id="rId8"/>
    <p:sldId id="282" r:id="rId9"/>
    <p:sldId id="410" r:id="rId10"/>
    <p:sldId id="279" r:id="rId11"/>
    <p:sldId id="266" r:id="rId12"/>
    <p:sldId id="271" r:id="rId13"/>
    <p:sldId id="414" r:id="rId14"/>
    <p:sldId id="272" r:id="rId15"/>
    <p:sldId id="273" r:id="rId16"/>
    <p:sldId id="408" r:id="rId17"/>
    <p:sldId id="274" r:id="rId18"/>
    <p:sldId id="275" r:id="rId19"/>
    <p:sldId id="276" r:id="rId20"/>
    <p:sldId id="277" r:id="rId21"/>
    <p:sldId id="280" r:id="rId22"/>
    <p:sldId id="260" r:id="rId23"/>
    <p:sldId id="259" r:id="rId24"/>
    <p:sldId id="261" r:id="rId25"/>
    <p:sldId id="262" r:id="rId26"/>
    <p:sldId id="263" r:id="rId27"/>
    <p:sldId id="269" r:id="rId28"/>
    <p:sldId id="268" r:id="rId29"/>
    <p:sldId id="267" r:id="rId30"/>
    <p:sldId id="264" r:id="rId31"/>
    <p:sldId id="265" r:id="rId32"/>
    <p:sldId id="278" r:id="rId33"/>
    <p:sldId id="412" r:id="rId34"/>
    <p:sldId id="395" r:id="rId35"/>
    <p:sldId id="411" r:id="rId36"/>
    <p:sldId id="415" r:id="rId37"/>
    <p:sldId id="284" r:id="rId38"/>
    <p:sldId id="40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9"/>
    <p:restoredTop sz="86236"/>
  </p:normalViewPr>
  <p:slideViewPr>
    <p:cSldViewPr snapToGrid="0" snapToObjects="1">
      <p:cViewPr varScale="1">
        <p:scale>
          <a:sx n="106" d="100"/>
          <a:sy n="106" d="100"/>
        </p:scale>
        <p:origin x="664" y="176"/>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2</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3</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5</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17</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34</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5/3/21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5/3/21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93694C-D40F-7E45-8C5F-D453CEDCAC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BB072E-2268-AF42-BE27-0323A18AD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3E2D33-DF56-C94A-8744-3C84DC9287DA}"/>
              </a:ext>
            </a:extLst>
          </p:cNvPr>
          <p:cNvSpPr>
            <a:spLocks noGrp="1"/>
          </p:cNvSpPr>
          <p:nvPr>
            <p:ph type="dt" sz="half" idx="10"/>
          </p:nvPr>
        </p:nvSpPr>
        <p:spPr/>
        <p:txBody>
          <a:bodyPr/>
          <a:lstStyle/>
          <a:p>
            <a:fld id="{53E1A6EC-2A5B-9B43-A683-163B72279E8A}" type="datetime1">
              <a:rPr lang="en-US" smtClean="0"/>
              <a:t>5/3/21</a:t>
            </a:fld>
            <a:endParaRPr lang="en-US"/>
          </a:p>
        </p:txBody>
      </p:sp>
      <p:sp>
        <p:nvSpPr>
          <p:cNvPr id="5" name="Footer Placeholder 4">
            <a:extLst>
              <a:ext uri="{FF2B5EF4-FFF2-40B4-BE49-F238E27FC236}">
                <a16:creationId xmlns:a16="http://schemas.microsoft.com/office/drawing/2014/main" id="{30C72A37-BE6A-234C-98DF-EA1C7B75D6E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BED935-FC2F-3047-B05F-B8C481F7DBB7}"/>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542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5/3/21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5/3/21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5/3/21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5/3/21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5/3/21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5/3/21</a:t>
            </a:fld>
            <a:endParaRPr lang="en-US"/>
          </a:p>
        </p:txBody>
      </p:sp>
      <p:sp>
        <p:nvSpPr>
          <p:cNvPr id="3" name="Footer Placeholder 2">
            <a:extLst>
              <a:ext uri="{FF2B5EF4-FFF2-40B4-BE49-F238E27FC236}">
                <a16:creationId xmlns:a16="http://schemas.microsoft.com/office/drawing/2014/main" id="{96F31F62-DE63-2347-BE5A-E272D6E77F9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5/3/21</a:t>
            </a:fld>
            <a:endParaRPr lang="en-US"/>
          </a:p>
        </p:txBody>
      </p:sp>
      <p:sp>
        <p:nvSpPr>
          <p:cNvPr id="6" name="Footer Placeholder 5">
            <a:extLst>
              <a:ext uri="{FF2B5EF4-FFF2-40B4-BE49-F238E27FC236}">
                <a16:creationId xmlns:a16="http://schemas.microsoft.com/office/drawing/2014/main" id="{FD736B22-E4B5-C545-B378-4CAA6056BD3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5/3/21</a:t>
            </a:fld>
            <a:endParaRPr lang="en-US"/>
          </a:p>
        </p:txBody>
      </p:sp>
      <p:sp>
        <p:nvSpPr>
          <p:cNvPr id="6" name="Footer Placeholder 5">
            <a:extLst>
              <a:ext uri="{FF2B5EF4-FFF2-40B4-BE49-F238E27FC236}">
                <a16:creationId xmlns:a16="http://schemas.microsoft.com/office/drawing/2014/main" id="{A1034B08-C4BE-5A47-A385-044D1D6A6ED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5/3/21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tif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73841"/>
            <a:ext cx="10187268" cy="1655762"/>
          </a:xfrm>
        </p:spPr>
        <p:txBody>
          <a:bodyPr>
            <a:normAutofit lnSpcReduction="10000"/>
          </a:bodyPr>
          <a:lstStyle/>
          <a:p>
            <a:r>
              <a:rPr lang="en-US" dirty="0"/>
              <a:t>Using Systems Thinking to Guide Enterprise Knowledge Graph Adoption</a:t>
            </a:r>
          </a:p>
          <a:p>
            <a:endParaRPr lang="en-US"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22121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11</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13</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14</a:t>
            </a:fld>
            <a:endParaRPr lang="en-US"/>
          </a:p>
        </p:txBody>
      </p:sp>
    </p:spTree>
    <p:extLst>
      <p:ext uri="{BB962C8B-B14F-4D97-AF65-F5344CB8AC3E}">
        <p14:creationId xmlns:p14="http://schemas.microsoft.com/office/powerpoint/2010/main" val="2481778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scalable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350538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511627" y="4672691"/>
            <a:ext cx="10515600" cy="1866220"/>
          </a:xfrm>
        </p:spPr>
        <p:txBody>
          <a:bodyPr/>
          <a:lstStyle/>
          <a:p>
            <a:r>
              <a:rPr lang="en-US" dirty="0"/>
              <a:t>Most graph traversal algorithms only use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16</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 )</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Tree>
    <p:extLst>
      <p:ext uri="{BB962C8B-B14F-4D97-AF65-F5344CB8AC3E}">
        <p14:creationId xmlns:p14="http://schemas.microsoft.com/office/powerpoint/2010/main" val="15201686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17</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18</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19</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541806" y="711373"/>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603627" y="182686"/>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495300" y="1558820"/>
            <a:ext cx="8030079" cy="399083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a:t>
            </a:r>
            <a:r>
              <a:rPr lang="en-US" sz="2400" b="1" dirty="0"/>
              <a:t>knowledge representation for AI</a:t>
            </a:r>
          </a:p>
          <a:p>
            <a:pPr marL="311719" indent="-311719">
              <a:spcAft>
                <a:spcPts val="409"/>
              </a:spcAft>
              <a:buFont typeface="Arial" charset="0"/>
              <a:buChar char="•"/>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2</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20</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21</a:t>
            </a:fld>
            <a:endParaRPr lang="en-US"/>
          </a:p>
        </p:txBody>
      </p:sp>
    </p:spTree>
    <p:extLst>
      <p:ext uri="{BB962C8B-B14F-4D97-AF65-F5344CB8AC3E}">
        <p14:creationId xmlns:p14="http://schemas.microsoft.com/office/powerpoint/2010/main" val="2754162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22</a:t>
            </a:fld>
            <a:endParaRPr lang="en-US"/>
          </a:p>
        </p:txBody>
      </p:sp>
    </p:spTree>
    <p:extLst>
      <p:ext uri="{BB962C8B-B14F-4D97-AF65-F5344CB8AC3E}">
        <p14:creationId xmlns:p14="http://schemas.microsoft.com/office/powerpoint/2010/main" val="3128870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23</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24</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25</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26</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4038600" y="1446403"/>
            <a:ext cx="7118684"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4" name="Footer Placeholder 3">
            <a:extLst>
              <a:ext uri="{FF2B5EF4-FFF2-40B4-BE49-F238E27FC236}">
                <a16:creationId xmlns:a16="http://schemas.microsoft.com/office/drawing/2014/main" id="{20A60B5A-709C-EB45-B2B5-A0B08A5D6CA4}"/>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27</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894586" y="613950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Tree>
    <p:extLst>
      <p:ext uri="{BB962C8B-B14F-4D97-AF65-F5344CB8AC3E}">
        <p14:creationId xmlns:p14="http://schemas.microsoft.com/office/powerpoint/2010/main" val="2462983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30</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31</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p:txBody>
          <a:bodyPr/>
          <a:lstStyle/>
          <a:p>
            <a:r>
              <a:rPr lang="en-US" dirty="0"/>
              <a:t>Unintended consequences</a:t>
            </a:r>
          </a:p>
          <a:p>
            <a:r>
              <a:rPr lang="en-US" dirty="0"/>
              <a:t>Local optimization</a:t>
            </a:r>
          </a:p>
          <a:p>
            <a:r>
              <a:rPr lang="en-US" dirty="0"/>
              <a:t>Optimization to early</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32</a:t>
            </a:fld>
            <a:endParaRPr lang="en-US"/>
          </a:p>
        </p:txBody>
      </p:sp>
    </p:spTree>
    <p:extLst>
      <p:ext uri="{BB962C8B-B14F-4D97-AF65-F5344CB8AC3E}">
        <p14:creationId xmlns:p14="http://schemas.microsoft.com/office/powerpoint/2010/main" val="1447995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34</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725557" y="5089358"/>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35</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4239565" y="2665249"/>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a:t>
            </a:r>
          </a:p>
        </p:txBody>
      </p:sp>
    </p:spTree>
    <p:extLst>
      <p:ext uri="{BB962C8B-B14F-4D97-AF65-F5344CB8AC3E}">
        <p14:creationId xmlns:p14="http://schemas.microsoft.com/office/powerpoint/2010/main" val="3629220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36</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60117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37</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B1F0-FB37-3843-9324-85ECE9C68672}"/>
              </a:ext>
            </a:extLst>
          </p:cNvPr>
          <p:cNvSpPr>
            <a:spLocks noGrp="1"/>
          </p:cNvSpPr>
          <p:nvPr>
            <p:ph type="title"/>
          </p:nvPr>
        </p:nvSpPr>
        <p:spPr/>
        <p:txBody>
          <a:bodyPr>
            <a:normAutofit fontScale="90000"/>
          </a:bodyPr>
          <a:lstStyle/>
          <a:p>
            <a:r>
              <a:rPr lang="en-US" dirty="0"/>
              <a:t>Thank You!</a:t>
            </a:r>
          </a:p>
        </p:txBody>
      </p:sp>
      <p:sp>
        <p:nvSpPr>
          <p:cNvPr id="3" name="Content Placeholder 2">
            <a:extLst>
              <a:ext uri="{FF2B5EF4-FFF2-40B4-BE49-F238E27FC236}">
                <a16:creationId xmlns:a16="http://schemas.microsoft.com/office/drawing/2014/main" id="{46C584A9-90AE-5F48-80BE-D47BC7D9333C}"/>
              </a:ext>
            </a:extLst>
          </p:cNvPr>
          <p:cNvSpPr>
            <a:spLocks noGrp="1"/>
          </p:cNvSpPr>
          <p:nvPr>
            <p:ph idx="1"/>
          </p:nvPr>
        </p:nvSpPr>
        <p:spPr/>
        <p:txBody>
          <a:bodyPr/>
          <a:lstStyle/>
          <a:p>
            <a:r>
              <a:rPr lang="en-US" dirty="0"/>
              <a:t>Questions</a:t>
            </a:r>
          </a:p>
        </p:txBody>
      </p:sp>
      <p:sp>
        <p:nvSpPr>
          <p:cNvPr id="4" name="Slide Number Placeholder 3">
            <a:extLst>
              <a:ext uri="{FF2B5EF4-FFF2-40B4-BE49-F238E27FC236}">
                <a16:creationId xmlns:a16="http://schemas.microsoft.com/office/drawing/2014/main" id="{A3CA92EB-FC51-574F-ABC5-8E0430614427}"/>
              </a:ext>
            </a:extLst>
          </p:cNvPr>
          <p:cNvSpPr>
            <a:spLocks noGrp="1"/>
          </p:cNvSpPr>
          <p:nvPr>
            <p:ph type="sldNum" sz="quarter" idx="12"/>
          </p:nvPr>
        </p:nvSpPr>
        <p:spPr/>
        <p:txBody>
          <a:bodyPr/>
          <a:lstStyle/>
          <a:p>
            <a:fld id="{7269E411-7D29-FF41-8363-58C7F0B695CE}" type="slidenum">
              <a:rPr lang="en-US" smtClean="0"/>
              <a:t>38</a:t>
            </a:fld>
            <a:endParaRPr lang="en-US"/>
          </a:p>
        </p:txBody>
      </p:sp>
    </p:spTree>
    <p:extLst>
      <p:ext uri="{BB962C8B-B14F-4D97-AF65-F5344CB8AC3E}">
        <p14:creationId xmlns:p14="http://schemas.microsoft.com/office/powerpoint/2010/main" val="191240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4</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email">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5</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6</a:t>
            </a:fld>
            <a:endParaRPr lang="en-US"/>
          </a:p>
        </p:txBody>
      </p:sp>
    </p:spTree>
    <p:extLst>
      <p:ext uri="{BB962C8B-B14F-4D97-AF65-F5344CB8AC3E}">
        <p14:creationId xmlns:p14="http://schemas.microsoft.com/office/powerpoint/2010/main" val="4215617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083457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28637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1614578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TotalTime>
  <Words>1998</Words>
  <Application>Microsoft Macintosh PowerPoint</Application>
  <PresentationFormat>Widescreen</PresentationFormat>
  <Paragraphs>410</Paragraphs>
  <Slides>38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Apple Chancery</vt:lpstr>
      <vt:lpstr>Arial</vt:lpstr>
      <vt:lpstr>Arial Narrow</vt:lpstr>
      <vt:lpstr>Calibri</vt:lpstr>
      <vt:lpstr>Office Theme</vt:lpstr>
      <vt:lpstr>Graphs &amp; Systems Thinking Workshop</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EKGs: Today vs Future</vt:lpstr>
      <vt:lpstr>General CPU Hardware vs. Graph Hardware</vt:lpstr>
      <vt:lpstr>Four Stages of EKG Adoption</vt:lpstr>
      <vt:lpstr>HOG Heaven</vt:lpstr>
      <vt:lpstr>Key Question</vt:lpstr>
      <vt:lpstr>Edge of Chaos</vt:lpstr>
      <vt:lpstr>What is a System?</vt:lpstr>
      <vt:lpstr>Example: Provider Recommendation</vt:lpstr>
      <vt:lpstr>Example: Geospatial Models</vt:lpstr>
      <vt:lpstr>Causal Loop Diagram</vt:lpstr>
      <vt:lpstr>Predictive Feedback Cycle</vt:lpstr>
      <vt:lpstr>The AI Flywheel</vt:lpstr>
      <vt:lpstr>Metcalf’s Law</vt:lpstr>
      <vt:lpstr>Network Effects (Metcalfs’s Law)</vt:lpstr>
      <vt:lpstr>Customer Support Chatbot</vt:lpstr>
      <vt:lpstr>Data Model Precision and Cost Sharing</vt:lpstr>
      <vt:lpstr>Data Model Precision and Cost Sharing</vt:lpstr>
      <vt:lpstr>Systems Thinking Terminology</vt:lpstr>
      <vt:lpstr>Org Chart vs Influence Diagram</vt:lpstr>
      <vt:lpstr>From Data Scientist to Knowledge Scientist</vt:lpstr>
      <vt:lpstr>Customer-Centric EKG Strategy</vt:lpstr>
      <vt:lpstr>Modeling Precision</vt:lpstr>
      <vt:lpstr>Advanced Systems Theory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Dan McCreary</cp:lastModifiedBy>
  <cp:revision>30</cp:revision>
  <dcterms:created xsi:type="dcterms:W3CDTF">2021-03-20T11:19:35Z</dcterms:created>
  <dcterms:modified xsi:type="dcterms:W3CDTF">2021-05-04T04:00:42Z</dcterms:modified>
</cp:coreProperties>
</file>