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277" r:id="rId24"/>
    <p:sldId id="280" r:id="rId25"/>
    <p:sldId id="260" r:id="rId26"/>
    <p:sldId id="259" r:id="rId27"/>
    <p:sldId id="459" r:id="rId28"/>
    <p:sldId id="460" r:id="rId29"/>
    <p:sldId id="461" r:id="rId30"/>
    <p:sldId id="269" r:id="rId31"/>
    <p:sldId id="515" r:id="rId32"/>
    <p:sldId id="463" r:id="rId33"/>
    <p:sldId id="258" r:id="rId34"/>
    <p:sldId id="490" r:id="rId35"/>
    <p:sldId id="514" r:id="rId36"/>
    <p:sldId id="261" r:id="rId37"/>
    <p:sldId id="262" r:id="rId38"/>
    <p:sldId id="263" r:id="rId39"/>
    <p:sldId id="518" r:id="rId40"/>
    <p:sldId id="268" r:id="rId41"/>
    <p:sldId id="267" r:id="rId42"/>
    <p:sldId id="264" r:id="rId43"/>
    <p:sldId id="265" r:id="rId44"/>
    <p:sldId id="278" r:id="rId45"/>
    <p:sldId id="412" r:id="rId46"/>
    <p:sldId id="395" r:id="rId47"/>
    <p:sldId id="411" r:id="rId48"/>
    <p:sldId id="415" r:id="rId49"/>
    <p:sldId id="284" r:id="rId50"/>
    <p:sldId id="462" r:id="rId51"/>
    <p:sldId id="4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94648"/>
  </p:normalViewPr>
  <p:slideViewPr>
    <p:cSldViewPr snapToGrid="0" snapToObjects="1">
      <p:cViewPr varScale="1">
        <p:scale>
          <a:sx n="116" d="100"/>
          <a:sy n="116" d="100"/>
        </p:scale>
        <p:origin x="224" y="200"/>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4/14/22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23</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46</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4/14/22</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4/14/22</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4/14/22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4/14/22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4/14/22</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4/14/22</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4/14/22</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4/14/22</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4/14/22</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4/14/22</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4/14/22</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4/14/22</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4/14/22</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23</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27541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288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100371" y="608509"/>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162192" y="79822"/>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31</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35</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5D-68EC-8F49-9976-FC9BC64D26BE}"/>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F5E42963-4C65-7043-8DE0-8795980622C9}"/>
              </a:ext>
            </a:extLst>
          </p:cNvPr>
          <p:cNvSpPr>
            <a:spLocks noGrp="1"/>
          </p:cNvSpPr>
          <p:nvPr>
            <p:ph idx="1"/>
          </p:nvPr>
        </p:nvSpPr>
        <p:spPr>
          <a:xfrm>
            <a:off x="725557" y="5565268"/>
            <a:ext cx="10628243" cy="611695"/>
          </a:xfrm>
        </p:spPr>
        <p:txBody>
          <a:bodyPr/>
          <a:lstStyle/>
          <a:p>
            <a:endParaRPr lang="en-US" dirty="0"/>
          </a:p>
        </p:txBody>
      </p:sp>
      <p:sp>
        <p:nvSpPr>
          <p:cNvPr id="4" name="Slide Number Placeholder 3">
            <a:extLst>
              <a:ext uri="{FF2B5EF4-FFF2-40B4-BE49-F238E27FC236}">
                <a16:creationId xmlns:a16="http://schemas.microsoft.com/office/drawing/2014/main" id="{BB08EAB0-C4EA-9541-BF8F-611BC96A531F}"/>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5" name="Oval 4">
            <a:extLst>
              <a:ext uri="{FF2B5EF4-FFF2-40B4-BE49-F238E27FC236}">
                <a16:creationId xmlns:a16="http://schemas.microsoft.com/office/drawing/2014/main" id="{4E3565F4-5BF4-354A-B8EE-010FDE454B0C}"/>
              </a:ext>
            </a:extLst>
          </p:cNvPr>
          <p:cNvSpPr/>
          <p:nvPr/>
        </p:nvSpPr>
        <p:spPr>
          <a:xfrm>
            <a:off x="4261199" y="3120434"/>
            <a:ext cx="1675438"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Grass in</a:t>
            </a:r>
          </a:p>
          <a:p>
            <a:pPr algn="ctr"/>
            <a:r>
              <a:rPr lang="en-US" dirty="0"/>
              <a:t>Commons</a:t>
            </a:r>
          </a:p>
        </p:txBody>
      </p:sp>
      <p:sp>
        <p:nvSpPr>
          <p:cNvPr id="6" name="Oval 5">
            <a:extLst>
              <a:ext uri="{FF2B5EF4-FFF2-40B4-BE49-F238E27FC236}">
                <a16:creationId xmlns:a16="http://schemas.microsoft.com/office/drawing/2014/main" id="{580711F3-D344-654B-A49F-07632DC62931}"/>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7" name="TextBox 6">
            <a:extLst>
              <a:ext uri="{FF2B5EF4-FFF2-40B4-BE49-F238E27FC236}">
                <a16:creationId xmlns:a16="http://schemas.microsoft.com/office/drawing/2014/main" id="{7ED850DB-8DC7-FC4F-BAB7-FA444E9DE251}"/>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8" name="Oval 7">
            <a:extLst>
              <a:ext uri="{FF2B5EF4-FFF2-40B4-BE49-F238E27FC236}">
                <a16:creationId xmlns:a16="http://schemas.microsoft.com/office/drawing/2014/main" id="{41AACE8C-7AED-8A40-8743-B8DE6BE3DC05}"/>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 </a:t>
            </a:r>
            <a:r>
              <a:rPr lang="en-US" dirty="0" err="1"/>
              <a:t>Grazong</a:t>
            </a:r>
            <a:endParaRPr lang="en-US" dirty="0"/>
          </a:p>
        </p:txBody>
      </p:sp>
      <p:cxnSp>
        <p:nvCxnSpPr>
          <p:cNvPr id="9" name="Curved Connector 8">
            <a:extLst>
              <a:ext uri="{FF2B5EF4-FFF2-40B4-BE49-F238E27FC236}">
                <a16:creationId xmlns:a16="http://schemas.microsoft.com/office/drawing/2014/main" id="{CB7322CA-C761-FF48-8C2F-82B77D6347BD}"/>
              </a:ext>
            </a:extLst>
          </p:cNvPr>
          <p:cNvCxnSpPr>
            <a:cxnSpLocks/>
            <a:stCxn id="8" idx="2"/>
            <a:endCxn id="5" idx="3"/>
          </p:cNvCxnSpPr>
          <p:nvPr/>
        </p:nvCxnSpPr>
        <p:spPr>
          <a:xfrm rot="10800000">
            <a:off x="4506562" y="3705801"/>
            <a:ext cx="87499" cy="128961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84E8B8-B497-2644-B4E8-77D538710A8C}"/>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11" name="Oval 10">
            <a:extLst>
              <a:ext uri="{FF2B5EF4-FFF2-40B4-BE49-F238E27FC236}">
                <a16:creationId xmlns:a16="http://schemas.microsoft.com/office/drawing/2014/main" id="{F9076D61-CC83-F34E-8FFC-E9272BFEF06B}"/>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12" name="Curved Connector 11">
            <a:extLst>
              <a:ext uri="{FF2B5EF4-FFF2-40B4-BE49-F238E27FC236}">
                <a16:creationId xmlns:a16="http://schemas.microsoft.com/office/drawing/2014/main" id="{B94D443D-C114-C54B-AFD5-1384C59846EA}"/>
              </a:ext>
            </a:extLst>
          </p:cNvPr>
          <p:cNvCxnSpPr>
            <a:cxnSpLocks/>
            <a:stCxn id="5" idx="6"/>
            <a:endCxn id="11"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DB0CA105-1A62-734A-9479-321877063C12}"/>
              </a:ext>
            </a:extLst>
          </p:cNvPr>
          <p:cNvCxnSpPr>
            <a:cxnSpLocks/>
            <a:stCxn id="11" idx="1"/>
            <a:endCxn id="6"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AF83A7-E7FA-9748-AD0B-19653F5849AB}"/>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15" name="Oval 14">
            <a:extLst>
              <a:ext uri="{FF2B5EF4-FFF2-40B4-BE49-F238E27FC236}">
                <a16:creationId xmlns:a16="http://schemas.microsoft.com/office/drawing/2014/main" id="{ED1E8560-A3DE-3144-BF0E-AE107600433F}"/>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Overgra</a:t>
            </a:r>
            <a:endParaRPr lang="en-US" dirty="0"/>
          </a:p>
        </p:txBody>
      </p:sp>
      <p:cxnSp>
        <p:nvCxnSpPr>
          <p:cNvPr id="16" name="Curved Connector 15">
            <a:extLst>
              <a:ext uri="{FF2B5EF4-FFF2-40B4-BE49-F238E27FC236}">
                <a16:creationId xmlns:a16="http://schemas.microsoft.com/office/drawing/2014/main" id="{DC6ABC2E-F0FD-B447-8E2B-D64A3EE7524F}"/>
              </a:ext>
            </a:extLst>
          </p:cNvPr>
          <p:cNvCxnSpPr>
            <a:cxnSpLocks/>
            <a:stCxn id="5" idx="6"/>
            <a:endCxn id="1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89A752A-6F25-6D48-8F60-97026D272FEA}"/>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18" name="Curved Connector 17">
            <a:extLst>
              <a:ext uri="{FF2B5EF4-FFF2-40B4-BE49-F238E27FC236}">
                <a16:creationId xmlns:a16="http://schemas.microsoft.com/office/drawing/2014/main" id="{DA4475D3-DFD4-4445-BC5E-FC760785F4A9}"/>
              </a:ext>
            </a:extLst>
          </p:cNvPr>
          <p:cNvCxnSpPr>
            <a:cxnSpLocks/>
            <a:stCxn id="15" idx="3"/>
            <a:endCxn id="8"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121D6E45-6263-C54D-A975-A993DFCA2226}"/>
              </a:ext>
            </a:extLst>
          </p:cNvPr>
          <p:cNvCxnSpPr>
            <a:cxnSpLocks/>
            <a:stCxn id="6" idx="2"/>
            <a:endCxn id="5" idx="1"/>
          </p:cNvCxnSpPr>
          <p:nvPr/>
        </p:nvCxnSpPr>
        <p:spPr>
          <a:xfrm rot="10800000" flipV="1">
            <a:off x="4506562" y="2009727"/>
            <a:ext cx="87497" cy="12111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ross 19">
            <a:extLst>
              <a:ext uri="{FF2B5EF4-FFF2-40B4-BE49-F238E27FC236}">
                <a16:creationId xmlns:a16="http://schemas.microsoft.com/office/drawing/2014/main" id="{4731A113-FAB3-D74A-B691-363D08B8AAE8}"/>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0B16BA8-2C7D-3A4C-92C0-0063AEA856D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1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44</a:t>
            </a:fld>
            <a:endParaRPr lang="en-US"/>
          </a:p>
        </p:txBody>
      </p:sp>
    </p:spTree>
    <p:extLst>
      <p:ext uri="{BB962C8B-B14F-4D97-AF65-F5344CB8AC3E}">
        <p14:creationId xmlns:p14="http://schemas.microsoft.com/office/powerpoint/2010/main" val="144799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46</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50</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19511</TotalTime>
  <Words>2864</Words>
  <Application>Microsoft Macintosh PowerPoint</Application>
  <PresentationFormat>Widescreen</PresentationFormat>
  <Paragraphs>552</Paragraphs>
  <Slides>51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Connected Data Strategy</vt:lpstr>
      <vt:lpstr>Goal: Objective Weighing of Pros and Cons</vt:lpstr>
      <vt:lpstr>Causal Loop Diagram</vt:lpstr>
      <vt:lpstr>Predictive Feedback Cycle</vt:lpstr>
      <vt:lpstr>The AI Flywheel</vt:lpstr>
      <vt:lpstr>Tragedy of the Commons</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Complex Adaptive System As Rules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48</cp:revision>
  <dcterms:created xsi:type="dcterms:W3CDTF">2021-03-20T11:19:35Z</dcterms:created>
  <dcterms:modified xsi:type="dcterms:W3CDTF">2022-04-14T13:00:44Z</dcterms:modified>
</cp:coreProperties>
</file>