
<file path=[Content_Types].xml><?xml version="1.0" encoding="utf-8"?>
<Types xmlns="http://schemas.openxmlformats.org/package/2006/content-types">
  <Default Extension="jpeg" ContentType="image/jpeg"/>
  <Default Extension="jp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diagrams/data1.xml" ContentType="application/vnd.openxmlformats-officedocument.drawingml.diagramData+xml"/>
  <Override PartName="/ppt/diagrams/layout1.xml" ContentType="application/vnd.openxmlformats-officedocument.drawingml.diagramLayout+xml"/>
  <Override PartName="/ppt/diagrams/quickStyle1.xml" ContentType="application/vnd.openxmlformats-officedocument.drawingml.diagramStyle+xml"/>
  <Override PartName="/ppt/diagrams/colors1.xml" ContentType="application/vnd.openxmlformats-officedocument.drawingml.diagramColors+xml"/>
  <Override PartName="/ppt/diagrams/drawing1.xml" ContentType="application/vnd.ms-office.drawingml.diagramDrawing+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autoCompressPictures="0">
  <p:sldMasterIdLst>
    <p:sldMasterId id="2147483648" r:id="rId1"/>
  </p:sldMasterIdLst>
  <p:sldIdLst>
    <p:sldId id="256" r:id="rId2"/>
    <p:sldId id="257" r:id="rId3"/>
    <p:sldId id="258" r:id="rId4"/>
    <p:sldId id="265" r:id="rId5"/>
    <p:sldId id="269" r:id="rId6"/>
    <p:sldId id="270" r:id="rId7"/>
    <p:sldId id="259" r:id="rId8"/>
    <p:sldId id="260" r:id="rId9"/>
    <p:sldId id="261" r:id="rId10"/>
    <p:sldId id="262" r:id="rId11"/>
    <p:sldId id="263" r:id="rId12"/>
    <p:sldId id="264" r:id="rId13"/>
    <p:sldId id="268" r:id="rId14"/>
    <p:sldId id="267" r:id="rId15"/>
    <p:sldId id="266" r:id="rId16"/>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clrMru>
    <a:srgbClr val="17BBBF"/>
  </p:clrMru>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p:normalViewPr>
    <p:restoredLeft sz="12006"/>
    <p:restoredTop sz="96327"/>
  </p:normalViewPr>
  <p:slideViewPr>
    <p:cSldViewPr snapToGrid="0">
      <p:cViewPr varScale="1">
        <p:scale>
          <a:sx n="123" d="100"/>
          <a:sy n="123" d="100"/>
        </p:scale>
        <p:origin x="920" y="19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slide" Target="slides/slide12.xml"/><Relationship Id="rId18" Type="http://schemas.openxmlformats.org/officeDocument/2006/relationships/viewProps" Target="viewProp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slide" Target="slides/slide11.xml"/><Relationship Id="rId17" Type="http://schemas.openxmlformats.org/officeDocument/2006/relationships/presProps" Target="presProps.xml"/><Relationship Id="rId2" Type="http://schemas.openxmlformats.org/officeDocument/2006/relationships/slide" Target="slides/slide1.xml"/><Relationship Id="rId16" Type="http://schemas.openxmlformats.org/officeDocument/2006/relationships/slide" Target="slides/slide15.xml"/><Relationship Id="rId20" Type="http://schemas.openxmlformats.org/officeDocument/2006/relationships/tableStyles" Target="tableStyles.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slide" Target="slides/slide10.xml"/><Relationship Id="rId5" Type="http://schemas.openxmlformats.org/officeDocument/2006/relationships/slide" Target="slides/slide4.xml"/><Relationship Id="rId15" Type="http://schemas.openxmlformats.org/officeDocument/2006/relationships/slide" Target="slides/slide14.xml"/><Relationship Id="rId10" Type="http://schemas.openxmlformats.org/officeDocument/2006/relationships/slide" Target="slides/slide9.xml"/><Relationship Id="rId19" Type="http://schemas.openxmlformats.org/officeDocument/2006/relationships/theme" Target="theme/theme1.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s>
</file>

<file path=ppt/diagrams/colors1.xml><?xml version="1.0" encoding="utf-8"?>
<dgm:colorsDef xmlns:dgm="http://schemas.openxmlformats.org/drawingml/2006/diagram" xmlns:a="http://schemas.openxmlformats.org/drawingml/2006/main" uniqueId="urn:microsoft.com/office/officeart/2005/8/colors/accent1_2">
  <dgm:title val=""/>
  <dgm:desc val=""/>
  <dgm:catLst>
    <dgm:cat type="accent1" pri="11200"/>
  </dgm:catLst>
  <dgm:styleLbl name="node0">
    <dgm:fillClrLst meth="repeat">
      <a:schemeClr val="accent1"/>
    </dgm:fillClrLst>
    <dgm:linClrLst meth="repeat">
      <a:schemeClr val="lt1"/>
    </dgm:linClrLst>
    <dgm:effectClrLst/>
    <dgm:txLinClrLst/>
    <dgm:txFillClrLst/>
    <dgm:txEffectClrLst/>
  </dgm:styleLbl>
  <dgm:styleLbl name="alignNode1">
    <dgm:fillClrLst meth="repeat">
      <a:schemeClr val="accent1"/>
    </dgm:fillClrLst>
    <dgm:linClrLst meth="repeat">
      <a:schemeClr val="accent1"/>
    </dgm:linClrLst>
    <dgm:effectClrLst/>
    <dgm:txLinClrLst/>
    <dgm:txFillClrLst/>
    <dgm:txEffectClrLst/>
  </dgm:styleLbl>
  <dgm:styleLbl name="node1">
    <dgm:fillClrLst meth="repeat">
      <a:schemeClr val="accent1"/>
    </dgm:fillClrLst>
    <dgm:linClrLst meth="repeat">
      <a:schemeClr val="lt1"/>
    </dgm:linClrLst>
    <dgm:effectClrLst/>
    <dgm:txLinClrLst/>
    <dgm:txFillClrLst/>
    <dgm:txEffectClrLst/>
  </dgm:styleLbl>
  <dgm:styleLbl name="lnNode1">
    <dgm:fillClrLst meth="repeat">
      <a:schemeClr val="accent1"/>
    </dgm:fillClrLst>
    <dgm:linClrLst meth="repeat">
      <a:schemeClr val="lt1"/>
    </dgm:linClrLst>
    <dgm:effectClrLst/>
    <dgm:txLinClrLst/>
    <dgm:txFillClrLst/>
    <dgm:txEffectClrLst/>
  </dgm:styleLbl>
  <dgm:styleLbl name="vennNode1">
    <dgm:fillClrLst meth="repeat">
      <a:schemeClr val="accent1">
        <a:alpha val="50000"/>
      </a:schemeClr>
    </dgm:fillClrLst>
    <dgm:linClrLst meth="repeat">
      <a:schemeClr val="lt1"/>
    </dgm:linClrLst>
    <dgm:effectClrLst/>
    <dgm:txLinClrLst/>
    <dgm:txFillClrLst/>
    <dgm:txEffectClrLst/>
  </dgm:styleLbl>
  <dgm:styleLbl name="node2">
    <dgm:fillClrLst meth="repeat">
      <a:schemeClr val="accent1"/>
    </dgm:fillClrLst>
    <dgm:linClrLst meth="repeat">
      <a:schemeClr val="lt1"/>
    </dgm:linClrLst>
    <dgm:effectClrLst/>
    <dgm:txLinClrLst/>
    <dgm:txFillClrLst/>
    <dgm:txEffectClrLst/>
  </dgm:styleLbl>
  <dgm:styleLbl name="node3">
    <dgm:fillClrLst meth="repeat">
      <a:schemeClr val="accent1"/>
    </dgm:fillClrLst>
    <dgm:linClrLst meth="repeat">
      <a:schemeClr val="lt1"/>
    </dgm:linClrLst>
    <dgm:effectClrLst/>
    <dgm:txLinClrLst/>
    <dgm:txFillClrLst/>
    <dgm:txEffectClrLst/>
  </dgm:styleLbl>
  <dgm:styleLbl name="node4">
    <dgm:fillClrLst meth="repeat">
      <a:schemeClr val="accent1"/>
    </dgm:fillClrLst>
    <dgm:linClrLst meth="repeat">
      <a:schemeClr val="lt1"/>
    </dgm:linClrLst>
    <dgm:effectClrLst/>
    <dgm:txLinClrLst/>
    <dgm:txFillClrLst/>
    <dgm:txEffectClrLst/>
  </dgm:styleLbl>
  <dgm:styleLbl name="f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align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bgImgPlace1">
    <dgm:fillClrLst meth="repeat">
      <a:schemeClr val="accent1">
        <a:tint val="50000"/>
      </a:schemeClr>
    </dgm:fillClrLst>
    <dgm:linClrLst meth="repeat">
      <a:schemeClr val="lt1"/>
    </dgm:linClrLst>
    <dgm:effectClrLst/>
    <dgm:txLinClrLst/>
    <dgm:txFillClrLst meth="repeat">
      <a:schemeClr val="lt1"/>
    </dgm:txFillClrLst>
    <dgm:txEffectClrLst/>
  </dgm:styleLbl>
  <dgm:styleLbl name="sibTrans2D1">
    <dgm:fillClrLst meth="repeat">
      <a:schemeClr val="accent1">
        <a:tint val="60000"/>
      </a:schemeClr>
    </dgm:fillClrLst>
    <dgm:linClrLst meth="repeat">
      <a:schemeClr val="accent1">
        <a:tint val="60000"/>
      </a:schemeClr>
    </dgm:linClrLst>
    <dgm:effectClrLst/>
    <dgm:txLinClrLst/>
    <dgm:txFillClrLst/>
    <dgm:txEffectClrLst/>
  </dgm:styleLbl>
  <dgm:styleLbl name="fgSibTrans2D1">
    <dgm:fillClrLst meth="repeat">
      <a:schemeClr val="accent1">
        <a:tint val="60000"/>
      </a:schemeClr>
    </dgm:fillClrLst>
    <dgm:linClrLst meth="repeat">
      <a:schemeClr val="accent1">
        <a:tint val="60000"/>
      </a:schemeClr>
    </dgm:linClrLst>
    <dgm:effectClrLst/>
    <dgm:txLinClrLst/>
    <dgm:txFillClrLst/>
    <dgm:txEffectClrLst/>
  </dgm:styleLbl>
  <dgm:styleLbl name="bgSibTrans2D1">
    <dgm:fillClrLst meth="repeat">
      <a:schemeClr val="accent1">
        <a:tint val="60000"/>
      </a:schemeClr>
    </dgm:fillClrLst>
    <dgm:linClrLst meth="repeat">
      <a:schemeClr val="accent1">
        <a:tint val="60000"/>
      </a:schemeClr>
    </dgm:linClrLst>
    <dgm:effectClrLst/>
    <dgm:txLinClrLst/>
    <dgm:txFillClrLst/>
    <dgm:txEffectClrLst/>
  </dgm:styleLbl>
  <dgm:styleLbl name="sibTrans1D1">
    <dgm:fillClrLst meth="repeat">
      <a:schemeClr val="accent1"/>
    </dgm:fillClrLst>
    <dgm:linClrLst meth="repeat">
      <a:schemeClr val="accent1"/>
    </dgm:linClrLst>
    <dgm:effectClrLst/>
    <dgm:txLinClrLst/>
    <dgm:txFillClrLst meth="repeat">
      <a:schemeClr val="tx1"/>
    </dgm:txFillClrLst>
    <dgm:txEffectClrLst/>
  </dgm:styleLbl>
  <dgm:styleLbl name="callout">
    <dgm:fillClrLst meth="repeat">
      <a:schemeClr val="accent1"/>
    </dgm:fillClrLst>
    <dgm:linClrLst meth="repeat">
      <a:schemeClr val="accent1">
        <a:tint val="50000"/>
      </a:schemeClr>
    </dgm:linClrLst>
    <dgm:effectClrLst/>
    <dgm:txLinClrLst/>
    <dgm:txFillClrLst meth="repeat">
      <a:schemeClr val="tx1"/>
    </dgm:txFillClrLst>
    <dgm:txEffectClrLst/>
  </dgm:styleLbl>
  <dgm:styleLbl name="asst0">
    <dgm:fillClrLst meth="repeat">
      <a:schemeClr val="accent1"/>
    </dgm:fillClrLst>
    <dgm:linClrLst meth="repeat">
      <a:schemeClr val="lt1"/>
    </dgm:linClrLst>
    <dgm:effectClrLst/>
    <dgm:txLinClrLst/>
    <dgm:txFillClrLst/>
    <dgm:txEffectClrLst/>
  </dgm:styleLbl>
  <dgm:styleLbl name="asst1">
    <dgm:fillClrLst meth="repeat">
      <a:schemeClr val="accent1"/>
    </dgm:fillClrLst>
    <dgm:linClrLst meth="repeat">
      <a:schemeClr val="lt1"/>
    </dgm:linClrLst>
    <dgm:effectClrLst/>
    <dgm:txLinClrLst/>
    <dgm:txFillClrLst/>
    <dgm:txEffectClrLst/>
  </dgm:styleLbl>
  <dgm:styleLbl name="asst2">
    <dgm:fillClrLst meth="repeat">
      <a:schemeClr val="accent1"/>
    </dgm:fillClrLst>
    <dgm:linClrLst meth="repeat">
      <a:schemeClr val="lt1"/>
    </dgm:linClrLst>
    <dgm:effectClrLst/>
    <dgm:txLinClrLst/>
    <dgm:txFillClrLst/>
    <dgm:txEffectClrLst/>
  </dgm:styleLbl>
  <dgm:styleLbl name="asst3">
    <dgm:fillClrLst meth="repeat">
      <a:schemeClr val="accent1"/>
    </dgm:fillClrLst>
    <dgm:linClrLst meth="repeat">
      <a:schemeClr val="lt1"/>
    </dgm:linClrLst>
    <dgm:effectClrLst/>
    <dgm:txLinClrLst/>
    <dgm:txFillClrLst/>
    <dgm:txEffectClrLst/>
  </dgm:styleLbl>
  <dgm:styleLbl name="asst4">
    <dgm:fillClrLst meth="repeat">
      <a:schemeClr val="accent1"/>
    </dgm:fillClrLst>
    <dgm:linClrLst meth="repeat">
      <a:schemeClr val="lt1"/>
    </dgm:linClrLst>
    <dgm:effectClrLst/>
    <dgm:txLinClrLst/>
    <dgm:txFillClrLst/>
    <dgm:txEffectClrLst/>
  </dgm:styleLbl>
  <dgm:styleLbl name="parChTrans2D1">
    <dgm:fillClrLst meth="repeat">
      <a:schemeClr val="accent1">
        <a:tint val="60000"/>
      </a:schemeClr>
    </dgm:fillClrLst>
    <dgm:linClrLst meth="repeat">
      <a:schemeClr val="accent1">
        <a:tint val="60000"/>
      </a:schemeClr>
    </dgm:linClrLst>
    <dgm:effectClrLst/>
    <dgm:txLinClrLst/>
    <dgm:txFillClrLst meth="repeat">
      <a:schemeClr val="lt1"/>
    </dgm:txFillClrLst>
    <dgm:txEffectClrLst/>
  </dgm:styleLbl>
  <dgm:styleLbl name="parChTrans2D2">
    <dgm:fillClrLst meth="repeat">
      <a:schemeClr val="accent1"/>
    </dgm:fillClrLst>
    <dgm:linClrLst meth="repeat">
      <a:schemeClr val="accent1"/>
    </dgm:linClrLst>
    <dgm:effectClrLst/>
    <dgm:txLinClrLst/>
    <dgm:txFillClrLst meth="repeat">
      <a:schemeClr val="lt1"/>
    </dgm:txFillClrLst>
    <dgm:txEffectClrLst/>
  </dgm:styleLbl>
  <dgm:styleLbl name="parChTrans2D3">
    <dgm:fillClrLst meth="repeat">
      <a:schemeClr val="accent1"/>
    </dgm:fillClrLst>
    <dgm:linClrLst meth="repeat">
      <a:schemeClr val="accent1"/>
    </dgm:linClrLst>
    <dgm:effectClrLst/>
    <dgm:txLinClrLst/>
    <dgm:txFillClrLst meth="repeat">
      <a:schemeClr val="lt1"/>
    </dgm:txFillClrLst>
    <dgm:txEffectClrLst/>
  </dgm:styleLbl>
  <dgm:styleLbl name="parChTrans2D4">
    <dgm:fillClrLst meth="repeat">
      <a:schemeClr val="accent1"/>
    </dgm:fillClrLst>
    <dgm:linClrLst meth="repeat">
      <a:schemeClr val="accent1"/>
    </dgm:linClrLst>
    <dgm:effectClrLst/>
    <dgm:txLinClrLst/>
    <dgm:txFillClrLst meth="repeat">
      <a:schemeClr val="lt1"/>
    </dgm:txFillClrLst>
    <dgm:txEffectClrLst/>
  </dgm:styleLbl>
  <dgm:styleLbl name="parChTrans1D1">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2">
    <dgm:fillClrLst meth="repeat">
      <a:schemeClr val="accent1"/>
    </dgm:fillClrLst>
    <dgm:linClrLst meth="repeat">
      <a:schemeClr val="accent1">
        <a:shade val="60000"/>
      </a:schemeClr>
    </dgm:linClrLst>
    <dgm:effectClrLst/>
    <dgm:txLinClrLst/>
    <dgm:txFillClrLst meth="repeat">
      <a:schemeClr val="tx1"/>
    </dgm:txFillClrLst>
    <dgm:txEffectClrLst/>
  </dgm:styleLbl>
  <dgm:styleLbl name="parChTrans1D3">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parChTrans1D4">
    <dgm:fillClrLst meth="repeat">
      <a:schemeClr val="accent1"/>
    </dgm:fillClrLst>
    <dgm:linClrLst meth="repeat">
      <a:schemeClr val="accent1">
        <a:shade val="80000"/>
      </a:schemeClr>
    </dgm:linClrLst>
    <dgm:effectClrLst/>
    <dgm:txLinClrLst/>
    <dgm:txFillClrLst meth="repeat">
      <a:schemeClr val="tx1"/>
    </dgm:txFillClrLst>
    <dgm:txEffectClrLst/>
  </dgm:styleLbl>
  <dgm:styleLbl name="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conF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align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trAlignAcc1">
    <dgm:fillClrLst meth="repeat">
      <a:schemeClr val="lt1">
        <a:alpha val="40000"/>
      </a:schemeClr>
    </dgm:fillClrLst>
    <dgm:linClrLst meth="repeat">
      <a:schemeClr val="accent1"/>
    </dgm:linClrLst>
    <dgm:effectClrLst/>
    <dgm:txLinClrLst/>
    <dgm:txFillClrLst meth="repeat">
      <a:schemeClr val="dk1"/>
    </dgm:txFillClrLst>
    <dgm:txEffectClrLst/>
  </dgm:styleLbl>
  <dgm:styleLbl name="bgAcc1">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solidFgAcc1">
    <dgm:fillClrLst meth="repeat">
      <a:schemeClr val="lt1"/>
    </dgm:fillClrLst>
    <dgm:linClrLst meth="repeat">
      <a:schemeClr val="accent1"/>
    </dgm:linClrLst>
    <dgm:effectClrLst/>
    <dgm:txLinClrLst/>
    <dgm:txFillClrLst meth="repeat">
      <a:schemeClr val="dk1"/>
    </dgm:txFillClrLst>
    <dgm:txEffectClrLst/>
  </dgm:styleLbl>
  <dgm:styleLbl name="solidAlignAcc1">
    <dgm:fillClrLst meth="repeat">
      <a:schemeClr val="lt1"/>
    </dgm:fillClrLst>
    <dgm:linClrLst meth="repeat">
      <a:schemeClr val="accent1"/>
    </dgm:linClrLst>
    <dgm:effectClrLst/>
    <dgm:txLinClrLst/>
    <dgm:txFillClrLst meth="repeat">
      <a:schemeClr val="dk1"/>
    </dgm:txFillClrLst>
    <dgm:txEffectClrLst/>
  </dgm:styleLbl>
  <dgm:styleLbl name="solidBgAcc1">
    <dgm:fillClrLst meth="repeat">
      <a:schemeClr val="lt1"/>
    </dgm:fillClrLst>
    <dgm:linClrLst meth="repeat">
      <a:schemeClr val="accent1"/>
    </dgm:linClrLst>
    <dgm:effectClrLst/>
    <dgm:txLinClrLst/>
    <dgm:txFillClrLst meth="repeat">
      <a:schemeClr val="dk1"/>
    </dgm:txFillClrLst>
    <dgm:txEffectClrLst/>
  </dgm:styleLbl>
  <dgm:styleLbl name="f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align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bgAccFollowNode1">
    <dgm:fillClrLst meth="repeat">
      <a:schemeClr val="accent1">
        <a:alpha val="90000"/>
        <a:tint val="40000"/>
      </a:schemeClr>
    </dgm:fillClrLst>
    <dgm:linClrLst meth="repeat">
      <a:schemeClr val="accent1">
        <a:alpha val="90000"/>
        <a:tint val="40000"/>
      </a:schemeClr>
    </dgm:linClrLst>
    <dgm:effectClrLst/>
    <dgm:txLinClrLst/>
    <dgm:txFillClrLst meth="repeat">
      <a:schemeClr val="dk1"/>
    </dgm:txFillClrLst>
    <dgm:txEffectClrLst/>
  </dgm:styleLbl>
  <dgm:styleLbl name="fgAcc0">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2">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3">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fgAcc4">
    <dgm:fillClrLst meth="repeat">
      <a:schemeClr val="lt1">
        <a:alpha val="90000"/>
      </a:schemeClr>
    </dgm:fillClrLst>
    <dgm:linClrLst meth="repeat">
      <a:schemeClr val="accent1"/>
    </dgm:linClrLst>
    <dgm:effectClrLst/>
    <dgm:txLinClrLst/>
    <dgm:txFillClrLst meth="repeat">
      <a:schemeClr val="dk1"/>
    </dgm:txFillClrLst>
    <dgm:txEffectClrLst/>
  </dgm:styleLbl>
  <dgm:styleLbl name="bgShp">
    <dgm:fillClrLst meth="repeat">
      <a:schemeClr val="accent1">
        <a:tint val="40000"/>
      </a:schemeClr>
    </dgm:fillClrLst>
    <dgm:linClrLst meth="repeat">
      <a:schemeClr val="accent1"/>
    </dgm:linClrLst>
    <dgm:effectClrLst/>
    <dgm:txLinClrLst/>
    <dgm:txFillClrLst meth="repeat">
      <a:schemeClr val="dk1"/>
    </dgm:txFillClrLst>
    <dgm:txEffectClrLst/>
  </dgm:styleLbl>
  <dgm:styleLbl name="dkBgShp">
    <dgm:fillClrLst meth="repeat">
      <a:schemeClr val="accent1">
        <a:shade val="80000"/>
      </a:schemeClr>
    </dgm:fillClrLst>
    <dgm:linClrLst meth="repeat">
      <a:schemeClr val="accent1"/>
    </dgm:linClrLst>
    <dgm:effectClrLst/>
    <dgm:txLinClrLst/>
    <dgm:txFillClrLst meth="repeat">
      <a:schemeClr val="lt1"/>
    </dgm:txFillClrLst>
    <dgm:txEffectClrLst/>
  </dgm:styleLbl>
  <dgm:styleLbl name="trBgShp">
    <dgm:fillClrLst meth="repeat">
      <a:schemeClr val="accent1">
        <a:tint val="50000"/>
        <a:alpha val="40000"/>
      </a:schemeClr>
    </dgm:fillClrLst>
    <dgm:linClrLst meth="repeat">
      <a:schemeClr val="accent1"/>
    </dgm:linClrLst>
    <dgm:effectClrLst/>
    <dgm:txLinClrLst/>
    <dgm:txFillClrLst meth="repeat">
      <a:schemeClr val="lt1"/>
    </dgm:txFillClrLst>
    <dgm:txEffectClrLst/>
  </dgm:styleLbl>
  <dgm:styleLbl name="fgShp">
    <dgm:fillClrLst meth="repeat">
      <a:schemeClr val="accent1">
        <a:tint val="60000"/>
      </a:schemeClr>
    </dgm:fillClrLst>
    <dgm:linClrLst meth="repeat">
      <a:schemeClr val="lt1"/>
    </dgm:linClrLst>
    <dgm:effectClrLst/>
    <dgm:txLinClrLst/>
    <dgm:txFillClrLst meth="repeat">
      <a:schemeClr val="dk1"/>
    </dgm:txFillClrLst>
    <dgm:txEffectClrLst/>
  </dgm:styleLbl>
  <dgm:styleLbl name="revTx">
    <dgm:fillClrLst meth="repeat">
      <a:schemeClr val="lt1">
        <a:alpha val="0"/>
      </a:schemeClr>
    </dgm:fillClrLst>
    <dgm:linClrLst meth="repeat">
      <a:schemeClr val="dk1">
        <a:alpha val="0"/>
      </a:schemeClr>
    </dgm:linClrLst>
    <dgm:effectClrLst/>
    <dgm:txLinClrLst/>
    <dgm:txFillClrLst meth="repeat">
      <a:schemeClr val="tx1"/>
    </dgm:txFillClrLst>
    <dgm:txEffectClrLst/>
  </dgm:styleLbl>
</dgm:colorsDef>
</file>

<file path=ppt/diagrams/data1.xml><?xml version="1.0" encoding="utf-8"?>
<dgm:dataModel xmlns:dgm="http://schemas.openxmlformats.org/drawingml/2006/diagram" xmlns:a="http://schemas.openxmlformats.org/drawingml/2006/main">
  <dgm:ptLst>
    <dgm:pt modelId="{D7E0EEB3-AC45-924C-95B1-5B3D7546AA4D}" type="doc">
      <dgm:prSet loTypeId="urn:microsoft.com/office/officeart/2005/8/layout/cycle2" loCatId="" qsTypeId="urn:microsoft.com/office/officeart/2005/8/quickstyle/simple1" qsCatId="simple" csTypeId="urn:microsoft.com/office/officeart/2005/8/colors/accent1_2" csCatId="accent1" phldr="1"/>
      <dgm:spPr/>
      <dgm:t>
        <a:bodyPr/>
        <a:lstStyle/>
        <a:p>
          <a:endParaRPr lang="en-US"/>
        </a:p>
      </dgm:t>
    </dgm:pt>
    <dgm:pt modelId="{E87E5909-D145-7B4B-880F-F09F71F8189E}">
      <dgm:prSet phldrT="[Text]" custT="1"/>
      <dgm:spPr/>
      <dgm:t>
        <a:bodyPr/>
        <a:lstStyle/>
        <a:p>
          <a:r>
            <a:rPr lang="en-US" sz="1600" dirty="0"/>
            <a:t>Better Agents</a:t>
          </a:r>
        </a:p>
      </dgm:t>
    </dgm:pt>
    <dgm:pt modelId="{79280905-D42A-E040-B228-325901169A63}" type="parTrans" cxnId="{DD33CC9A-2BC2-B34F-87B4-6A249009D14A}">
      <dgm:prSet/>
      <dgm:spPr/>
      <dgm:t>
        <a:bodyPr/>
        <a:lstStyle/>
        <a:p>
          <a:endParaRPr lang="en-US" sz="2800"/>
        </a:p>
      </dgm:t>
    </dgm:pt>
    <dgm:pt modelId="{959CE1F1-DE63-4A4E-A376-0158E00108D2}" type="sibTrans" cxnId="{DD33CC9A-2BC2-B34F-87B4-6A249009D14A}">
      <dgm:prSet custT="1"/>
      <dgm:spPr/>
      <dgm:t>
        <a:bodyPr/>
        <a:lstStyle/>
        <a:p>
          <a:endParaRPr lang="en-US" sz="1100"/>
        </a:p>
      </dgm:t>
    </dgm:pt>
    <dgm:pt modelId="{E26FD80D-8D2E-B34E-B9F4-57E8513F388F}">
      <dgm:prSet phldrT="[Text]" custT="1"/>
      <dgm:spPr/>
      <dgm:t>
        <a:bodyPr/>
        <a:lstStyle/>
        <a:p>
          <a:r>
            <a:rPr lang="en-US" sz="1600" dirty="0"/>
            <a:t>Better Tools</a:t>
          </a:r>
        </a:p>
      </dgm:t>
    </dgm:pt>
    <dgm:pt modelId="{371DDC56-144B-F04F-AADB-F7C0D5ACF8E6}" type="parTrans" cxnId="{44FBD2DF-0BA8-6843-8A90-E79998D9E6CB}">
      <dgm:prSet/>
      <dgm:spPr/>
      <dgm:t>
        <a:bodyPr/>
        <a:lstStyle/>
        <a:p>
          <a:endParaRPr lang="en-US" sz="2800"/>
        </a:p>
      </dgm:t>
    </dgm:pt>
    <dgm:pt modelId="{DE5FBC9C-5CD1-FA45-AEA4-5CC5D1B2FAD5}" type="sibTrans" cxnId="{44FBD2DF-0BA8-6843-8A90-E79998D9E6CB}">
      <dgm:prSet custT="1"/>
      <dgm:spPr/>
      <dgm:t>
        <a:bodyPr/>
        <a:lstStyle/>
        <a:p>
          <a:endParaRPr lang="en-US" sz="1100"/>
        </a:p>
      </dgm:t>
    </dgm:pt>
    <dgm:pt modelId="{EF15ED3F-3514-4A41-B09A-57A8F19491BC}">
      <dgm:prSet phldrT="[Text]" custT="1"/>
      <dgm:spPr/>
      <dgm:t>
        <a:bodyPr/>
        <a:lstStyle/>
        <a:p>
          <a:r>
            <a:rPr lang="en-US" sz="1600" dirty="0"/>
            <a:t>Better Education</a:t>
          </a:r>
        </a:p>
      </dgm:t>
    </dgm:pt>
    <dgm:pt modelId="{618F4334-538B-1C42-81E1-FAC3755B3673}" type="parTrans" cxnId="{A98CD428-2947-DE44-8F27-FA734F3BC27D}">
      <dgm:prSet/>
      <dgm:spPr/>
      <dgm:t>
        <a:bodyPr/>
        <a:lstStyle/>
        <a:p>
          <a:endParaRPr lang="en-US" sz="2800"/>
        </a:p>
      </dgm:t>
    </dgm:pt>
    <dgm:pt modelId="{9DAB139C-8938-3547-95EE-BAF45CBB7337}" type="sibTrans" cxnId="{A98CD428-2947-DE44-8F27-FA734F3BC27D}">
      <dgm:prSet custT="1"/>
      <dgm:spPr/>
      <dgm:t>
        <a:bodyPr/>
        <a:lstStyle/>
        <a:p>
          <a:endParaRPr lang="en-US" sz="1100"/>
        </a:p>
      </dgm:t>
    </dgm:pt>
    <dgm:pt modelId="{CA270D6C-677C-4943-ADDA-A823C08584D6}">
      <dgm:prSet phldrT="[Text]" custT="1"/>
      <dgm:spPr/>
      <dgm:t>
        <a:bodyPr/>
        <a:lstStyle/>
        <a:p>
          <a:r>
            <a:rPr lang="en-US" sz="1600" dirty="0"/>
            <a:t>More Agents</a:t>
          </a:r>
        </a:p>
      </dgm:t>
    </dgm:pt>
    <dgm:pt modelId="{12C9D0CB-609E-0D46-BB80-13A53325C990}" type="parTrans" cxnId="{10324339-6C42-F747-A3FE-2396DC00C2C8}">
      <dgm:prSet/>
      <dgm:spPr/>
      <dgm:t>
        <a:bodyPr/>
        <a:lstStyle/>
        <a:p>
          <a:endParaRPr lang="en-US" sz="2800"/>
        </a:p>
      </dgm:t>
    </dgm:pt>
    <dgm:pt modelId="{97892AAA-77AF-4547-BCD1-A936727D8682}" type="sibTrans" cxnId="{10324339-6C42-F747-A3FE-2396DC00C2C8}">
      <dgm:prSet custT="1"/>
      <dgm:spPr/>
      <dgm:t>
        <a:bodyPr/>
        <a:lstStyle/>
        <a:p>
          <a:endParaRPr lang="en-US" sz="1100"/>
        </a:p>
      </dgm:t>
    </dgm:pt>
    <dgm:pt modelId="{C5F8D8BD-3E8F-A949-8B25-E3B3123CC3A1}" type="pres">
      <dgm:prSet presAssocID="{D7E0EEB3-AC45-924C-95B1-5B3D7546AA4D}" presName="cycle" presStyleCnt="0">
        <dgm:presLayoutVars>
          <dgm:dir/>
          <dgm:resizeHandles val="exact"/>
        </dgm:presLayoutVars>
      </dgm:prSet>
      <dgm:spPr/>
    </dgm:pt>
    <dgm:pt modelId="{0BC16726-CFA2-9C44-9DF6-796ACA36488B}" type="pres">
      <dgm:prSet presAssocID="{E87E5909-D145-7B4B-880F-F09F71F8189E}" presName="node" presStyleLbl="node1" presStyleIdx="0" presStyleCnt="4">
        <dgm:presLayoutVars>
          <dgm:bulletEnabled val="1"/>
        </dgm:presLayoutVars>
      </dgm:prSet>
      <dgm:spPr/>
    </dgm:pt>
    <dgm:pt modelId="{35FCF479-F236-BD4E-A03F-D3D3A1306EA6}" type="pres">
      <dgm:prSet presAssocID="{959CE1F1-DE63-4A4E-A376-0158E00108D2}" presName="sibTrans" presStyleLbl="sibTrans2D1" presStyleIdx="0" presStyleCnt="4"/>
      <dgm:spPr/>
    </dgm:pt>
    <dgm:pt modelId="{A3693714-AB63-7942-8CD1-9E815AEE364B}" type="pres">
      <dgm:prSet presAssocID="{959CE1F1-DE63-4A4E-A376-0158E00108D2}" presName="connectorText" presStyleLbl="sibTrans2D1" presStyleIdx="0" presStyleCnt="4"/>
      <dgm:spPr/>
    </dgm:pt>
    <dgm:pt modelId="{DFBED68F-9A26-3141-8DEE-98BF79591E5D}" type="pres">
      <dgm:prSet presAssocID="{E26FD80D-8D2E-B34E-B9F4-57E8513F388F}" presName="node" presStyleLbl="node1" presStyleIdx="1" presStyleCnt="4">
        <dgm:presLayoutVars>
          <dgm:bulletEnabled val="1"/>
        </dgm:presLayoutVars>
      </dgm:prSet>
      <dgm:spPr/>
    </dgm:pt>
    <dgm:pt modelId="{F5B98C0D-7292-BF48-AEDB-6D3D340F4EC5}" type="pres">
      <dgm:prSet presAssocID="{DE5FBC9C-5CD1-FA45-AEA4-5CC5D1B2FAD5}" presName="sibTrans" presStyleLbl="sibTrans2D1" presStyleIdx="1" presStyleCnt="4"/>
      <dgm:spPr/>
    </dgm:pt>
    <dgm:pt modelId="{E41B097D-BE23-9A45-A5AF-1DAF8D598AF4}" type="pres">
      <dgm:prSet presAssocID="{DE5FBC9C-5CD1-FA45-AEA4-5CC5D1B2FAD5}" presName="connectorText" presStyleLbl="sibTrans2D1" presStyleIdx="1" presStyleCnt="4"/>
      <dgm:spPr/>
    </dgm:pt>
    <dgm:pt modelId="{AEA1FAE4-4942-8942-AB76-01CF3892CB42}" type="pres">
      <dgm:prSet presAssocID="{EF15ED3F-3514-4A41-B09A-57A8F19491BC}" presName="node" presStyleLbl="node1" presStyleIdx="2" presStyleCnt="4">
        <dgm:presLayoutVars>
          <dgm:bulletEnabled val="1"/>
        </dgm:presLayoutVars>
      </dgm:prSet>
      <dgm:spPr/>
    </dgm:pt>
    <dgm:pt modelId="{B9147F23-54DF-A84C-9C65-27C2D5F5695E}" type="pres">
      <dgm:prSet presAssocID="{9DAB139C-8938-3547-95EE-BAF45CBB7337}" presName="sibTrans" presStyleLbl="sibTrans2D1" presStyleIdx="2" presStyleCnt="4"/>
      <dgm:spPr/>
    </dgm:pt>
    <dgm:pt modelId="{2B37AB90-21F3-2A43-9BD2-671D27646DA4}" type="pres">
      <dgm:prSet presAssocID="{9DAB139C-8938-3547-95EE-BAF45CBB7337}" presName="connectorText" presStyleLbl="sibTrans2D1" presStyleIdx="2" presStyleCnt="4"/>
      <dgm:spPr/>
    </dgm:pt>
    <dgm:pt modelId="{0E094FBF-9E91-9D4B-8BE5-3C7FBD99038D}" type="pres">
      <dgm:prSet presAssocID="{CA270D6C-677C-4943-ADDA-A823C08584D6}" presName="node" presStyleLbl="node1" presStyleIdx="3" presStyleCnt="4">
        <dgm:presLayoutVars>
          <dgm:bulletEnabled val="1"/>
        </dgm:presLayoutVars>
      </dgm:prSet>
      <dgm:spPr/>
    </dgm:pt>
    <dgm:pt modelId="{672B23F9-205F-B24C-978E-64288B7E2A71}" type="pres">
      <dgm:prSet presAssocID="{97892AAA-77AF-4547-BCD1-A936727D8682}" presName="sibTrans" presStyleLbl="sibTrans2D1" presStyleIdx="3" presStyleCnt="4"/>
      <dgm:spPr/>
    </dgm:pt>
    <dgm:pt modelId="{4B379C79-6DEB-E042-862B-CFBA5E44C033}" type="pres">
      <dgm:prSet presAssocID="{97892AAA-77AF-4547-BCD1-A936727D8682}" presName="connectorText" presStyleLbl="sibTrans2D1" presStyleIdx="3" presStyleCnt="4"/>
      <dgm:spPr/>
    </dgm:pt>
  </dgm:ptLst>
  <dgm:cxnLst>
    <dgm:cxn modelId="{CA8A2212-D5C2-AE4E-96B4-259A02FBD0B3}" type="presOf" srcId="{D7E0EEB3-AC45-924C-95B1-5B3D7546AA4D}" destId="{C5F8D8BD-3E8F-A949-8B25-E3B3123CC3A1}" srcOrd="0" destOrd="0" presId="urn:microsoft.com/office/officeart/2005/8/layout/cycle2"/>
    <dgm:cxn modelId="{AF05D224-2608-FE47-AFBF-75305A275BFF}" type="presOf" srcId="{E87E5909-D145-7B4B-880F-F09F71F8189E}" destId="{0BC16726-CFA2-9C44-9DF6-796ACA36488B}" srcOrd="0" destOrd="0" presId="urn:microsoft.com/office/officeart/2005/8/layout/cycle2"/>
    <dgm:cxn modelId="{FE2F4325-C1A9-744D-BB92-601DACF7C158}" type="presOf" srcId="{959CE1F1-DE63-4A4E-A376-0158E00108D2}" destId="{35FCF479-F236-BD4E-A03F-D3D3A1306EA6}" srcOrd="0" destOrd="0" presId="urn:microsoft.com/office/officeart/2005/8/layout/cycle2"/>
    <dgm:cxn modelId="{A98CD428-2947-DE44-8F27-FA734F3BC27D}" srcId="{D7E0EEB3-AC45-924C-95B1-5B3D7546AA4D}" destId="{EF15ED3F-3514-4A41-B09A-57A8F19491BC}" srcOrd="2" destOrd="0" parTransId="{618F4334-538B-1C42-81E1-FAC3755B3673}" sibTransId="{9DAB139C-8938-3547-95EE-BAF45CBB7337}"/>
    <dgm:cxn modelId="{10324339-6C42-F747-A3FE-2396DC00C2C8}" srcId="{D7E0EEB3-AC45-924C-95B1-5B3D7546AA4D}" destId="{CA270D6C-677C-4943-ADDA-A823C08584D6}" srcOrd="3" destOrd="0" parTransId="{12C9D0CB-609E-0D46-BB80-13A53325C990}" sibTransId="{97892AAA-77AF-4547-BCD1-A936727D8682}"/>
    <dgm:cxn modelId="{65DF6158-2A7C-8448-90F8-A4E549BA73CB}" type="presOf" srcId="{E26FD80D-8D2E-B34E-B9F4-57E8513F388F}" destId="{DFBED68F-9A26-3141-8DEE-98BF79591E5D}" srcOrd="0" destOrd="0" presId="urn:microsoft.com/office/officeart/2005/8/layout/cycle2"/>
    <dgm:cxn modelId="{EDD9265E-CFB6-DA40-B4AF-48E072DEF26E}" type="presOf" srcId="{97892AAA-77AF-4547-BCD1-A936727D8682}" destId="{4B379C79-6DEB-E042-862B-CFBA5E44C033}" srcOrd="1" destOrd="0" presId="urn:microsoft.com/office/officeart/2005/8/layout/cycle2"/>
    <dgm:cxn modelId="{4D127B5F-23FB-C449-8890-D22B3F72A261}" type="presOf" srcId="{9DAB139C-8938-3547-95EE-BAF45CBB7337}" destId="{B9147F23-54DF-A84C-9C65-27C2D5F5695E}" srcOrd="0" destOrd="0" presId="urn:microsoft.com/office/officeart/2005/8/layout/cycle2"/>
    <dgm:cxn modelId="{4DA1AF68-8C4D-7141-B874-2F67974B4705}" type="presOf" srcId="{959CE1F1-DE63-4A4E-A376-0158E00108D2}" destId="{A3693714-AB63-7942-8CD1-9E815AEE364B}" srcOrd="1" destOrd="0" presId="urn:microsoft.com/office/officeart/2005/8/layout/cycle2"/>
    <dgm:cxn modelId="{DD33CC9A-2BC2-B34F-87B4-6A249009D14A}" srcId="{D7E0EEB3-AC45-924C-95B1-5B3D7546AA4D}" destId="{E87E5909-D145-7B4B-880F-F09F71F8189E}" srcOrd="0" destOrd="0" parTransId="{79280905-D42A-E040-B228-325901169A63}" sibTransId="{959CE1F1-DE63-4A4E-A376-0158E00108D2}"/>
    <dgm:cxn modelId="{951FE69C-7381-F64B-BC47-A5142B5C0149}" type="presOf" srcId="{DE5FBC9C-5CD1-FA45-AEA4-5CC5D1B2FAD5}" destId="{E41B097D-BE23-9A45-A5AF-1DAF8D598AF4}" srcOrd="1" destOrd="0" presId="urn:microsoft.com/office/officeart/2005/8/layout/cycle2"/>
    <dgm:cxn modelId="{3834D4A6-7BFC-254E-87C5-159D8CD08164}" type="presOf" srcId="{97892AAA-77AF-4547-BCD1-A936727D8682}" destId="{672B23F9-205F-B24C-978E-64288B7E2A71}" srcOrd="0" destOrd="0" presId="urn:microsoft.com/office/officeart/2005/8/layout/cycle2"/>
    <dgm:cxn modelId="{79A358AD-EC2B-A14E-B580-7AA9A68AF5CF}" type="presOf" srcId="{CA270D6C-677C-4943-ADDA-A823C08584D6}" destId="{0E094FBF-9E91-9D4B-8BE5-3C7FBD99038D}" srcOrd="0" destOrd="0" presId="urn:microsoft.com/office/officeart/2005/8/layout/cycle2"/>
    <dgm:cxn modelId="{6727E1B0-07EA-404C-8EA0-0CF58EA8CF20}" type="presOf" srcId="{DE5FBC9C-5CD1-FA45-AEA4-5CC5D1B2FAD5}" destId="{F5B98C0D-7292-BF48-AEDB-6D3D340F4EC5}" srcOrd="0" destOrd="0" presId="urn:microsoft.com/office/officeart/2005/8/layout/cycle2"/>
    <dgm:cxn modelId="{BD7225CE-44E8-B74C-9848-A3DD4708BC1C}" type="presOf" srcId="{9DAB139C-8938-3547-95EE-BAF45CBB7337}" destId="{2B37AB90-21F3-2A43-9BD2-671D27646DA4}" srcOrd="1" destOrd="0" presId="urn:microsoft.com/office/officeart/2005/8/layout/cycle2"/>
    <dgm:cxn modelId="{8442E6D5-FC19-B347-AEAC-8324B040165A}" type="presOf" srcId="{EF15ED3F-3514-4A41-B09A-57A8F19491BC}" destId="{AEA1FAE4-4942-8942-AB76-01CF3892CB42}" srcOrd="0" destOrd="0" presId="urn:microsoft.com/office/officeart/2005/8/layout/cycle2"/>
    <dgm:cxn modelId="{44FBD2DF-0BA8-6843-8A90-E79998D9E6CB}" srcId="{D7E0EEB3-AC45-924C-95B1-5B3D7546AA4D}" destId="{E26FD80D-8D2E-B34E-B9F4-57E8513F388F}" srcOrd="1" destOrd="0" parTransId="{371DDC56-144B-F04F-AADB-F7C0D5ACF8E6}" sibTransId="{DE5FBC9C-5CD1-FA45-AEA4-5CC5D1B2FAD5}"/>
    <dgm:cxn modelId="{9DF3C57B-8B31-6F4B-81F5-FAA06C6E4BE9}" type="presParOf" srcId="{C5F8D8BD-3E8F-A949-8B25-E3B3123CC3A1}" destId="{0BC16726-CFA2-9C44-9DF6-796ACA36488B}" srcOrd="0" destOrd="0" presId="urn:microsoft.com/office/officeart/2005/8/layout/cycle2"/>
    <dgm:cxn modelId="{0DF51586-A470-854F-A9DC-662543DDD79E}" type="presParOf" srcId="{C5F8D8BD-3E8F-A949-8B25-E3B3123CC3A1}" destId="{35FCF479-F236-BD4E-A03F-D3D3A1306EA6}" srcOrd="1" destOrd="0" presId="urn:microsoft.com/office/officeart/2005/8/layout/cycle2"/>
    <dgm:cxn modelId="{C54BC73E-F7DF-7B4E-B369-3D3B7C2FFB3F}" type="presParOf" srcId="{35FCF479-F236-BD4E-A03F-D3D3A1306EA6}" destId="{A3693714-AB63-7942-8CD1-9E815AEE364B}" srcOrd="0" destOrd="0" presId="urn:microsoft.com/office/officeart/2005/8/layout/cycle2"/>
    <dgm:cxn modelId="{B60D6527-1B20-4D4C-BE68-58FC2BDE13C2}" type="presParOf" srcId="{C5F8D8BD-3E8F-A949-8B25-E3B3123CC3A1}" destId="{DFBED68F-9A26-3141-8DEE-98BF79591E5D}" srcOrd="2" destOrd="0" presId="urn:microsoft.com/office/officeart/2005/8/layout/cycle2"/>
    <dgm:cxn modelId="{A70A8829-E4D6-604E-AE90-19D640E5F9B9}" type="presParOf" srcId="{C5F8D8BD-3E8F-A949-8B25-E3B3123CC3A1}" destId="{F5B98C0D-7292-BF48-AEDB-6D3D340F4EC5}" srcOrd="3" destOrd="0" presId="urn:microsoft.com/office/officeart/2005/8/layout/cycle2"/>
    <dgm:cxn modelId="{C4194F9B-3E05-8842-A085-AD0546E28F5F}" type="presParOf" srcId="{F5B98C0D-7292-BF48-AEDB-6D3D340F4EC5}" destId="{E41B097D-BE23-9A45-A5AF-1DAF8D598AF4}" srcOrd="0" destOrd="0" presId="urn:microsoft.com/office/officeart/2005/8/layout/cycle2"/>
    <dgm:cxn modelId="{CE01E53F-C233-194C-8BEB-1179794212D5}" type="presParOf" srcId="{C5F8D8BD-3E8F-A949-8B25-E3B3123CC3A1}" destId="{AEA1FAE4-4942-8942-AB76-01CF3892CB42}" srcOrd="4" destOrd="0" presId="urn:microsoft.com/office/officeart/2005/8/layout/cycle2"/>
    <dgm:cxn modelId="{3FDBCC48-12E6-534F-9C17-783AFED52519}" type="presParOf" srcId="{C5F8D8BD-3E8F-A949-8B25-E3B3123CC3A1}" destId="{B9147F23-54DF-A84C-9C65-27C2D5F5695E}" srcOrd="5" destOrd="0" presId="urn:microsoft.com/office/officeart/2005/8/layout/cycle2"/>
    <dgm:cxn modelId="{AE5C4301-B09F-E846-A0E1-4414B3CCA201}" type="presParOf" srcId="{B9147F23-54DF-A84C-9C65-27C2D5F5695E}" destId="{2B37AB90-21F3-2A43-9BD2-671D27646DA4}" srcOrd="0" destOrd="0" presId="urn:microsoft.com/office/officeart/2005/8/layout/cycle2"/>
    <dgm:cxn modelId="{0643895D-A45F-1445-880A-9D2A3B328A88}" type="presParOf" srcId="{C5F8D8BD-3E8F-A949-8B25-E3B3123CC3A1}" destId="{0E094FBF-9E91-9D4B-8BE5-3C7FBD99038D}" srcOrd="6" destOrd="0" presId="urn:microsoft.com/office/officeart/2005/8/layout/cycle2"/>
    <dgm:cxn modelId="{51D994FA-8443-6C49-B58E-C07F25AD479C}" type="presParOf" srcId="{C5F8D8BD-3E8F-A949-8B25-E3B3123CC3A1}" destId="{672B23F9-205F-B24C-978E-64288B7E2A71}" srcOrd="7" destOrd="0" presId="urn:microsoft.com/office/officeart/2005/8/layout/cycle2"/>
    <dgm:cxn modelId="{23A17676-3FCE-8242-B573-36FA4F58805A}" type="presParOf" srcId="{672B23F9-205F-B24C-978E-64288B7E2A71}" destId="{4B379C79-6DEB-E042-862B-CFBA5E44C033}" srcOrd="0" destOrd="0" presId="urn:microsoft.com/office/officeart/2005/8/layout/cycle2"/>
  </dgm:cxnLst>
  <dgm:bg/>
  <dgm:whole/>
  <dgm:extLst>
    <a:ext uri="http://schemas.microsoft.com/office/drawing/2008/diagram">
      <dsp:dataModelExt xmlns:dsp="http://schemas.microsoft.com/office/drawing/2008/diagram" relId="rId6" minVer="http://schemas.openxmlformats.org/drawingml/2006/diagram"/>
    </a:ext>
  </dgm:extLst>
</dgm:dataModel>
</file>

<file path=ppt/diagrams/drawing1.xml><?xml version="1.0" encoding="utf-8"?>
<dsp:drawing xmlns:dgm="http://schemas.openxmlformats.org/drawingml/2006/diagram" xmlns:dsp="http://schemas.microsoft.com/office/drawing/2008/diagram" xmlns:a="http://schemas.openxmlformats.org/drawingml/2006/main">
  <dsp:spTree>
    <dsp:nvGrpSpPr>
      <dsp:cNvPr id="0" name=""/>
      <dsp:cNvGrpSpPr/>
    </dsp:nvGrpSpPr>
    <dsp:grpSpPr/>
    <dsp:sp modelId="{0BC16726-CFA2-9C44-9DF6-796ACA36488B}">
      <dsp:nvSpPr>
        <dsp:cNvPr id="0" name=""/>
        <dsp:cNvSpPr/>
      </dsp:nvSpPr>
      <dsp:spPr>
        <a:xfrm>
          <a:off x="4323707" y="369"/>
          <a:ext cx="867645" cy="8676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Better Agents</a:t>
          </a:r>
        </a:p>
      </dsp:txBody>
      <dsp:txXfrm>
        <a:off x="4450771" y="127433"/>
        <a:ext cx="613517" cy="613517"/>
      </dsp:txXfrm>
    </dsp:sp>
    <dsp:sp modelId="{35FCF479-F236-BD4E-A03F-D3D3A1306EA6}">
      <dsp:nvSpPr>
        <dsp:cNvPr id="0" name=""/>
        <dsp:cNvSpPr/>
      </dsp:nvSpPr>
      <dsp:spPr>
        <a:xfrm rot="2700000">
          <a:off x="5098126" y="743410"/>
          <a:ext cx="230074" cy="292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5108234" y="777573"/>
        <a:ext cx="161052" cy="175698"/>
      </dsp:txXfrm>
    </dsp:sp>
    <dsp:sp modelId="{DFBED68F-9A26-3141-8DEE-98BF79591E5D}">
      <dsp:nvSpPr>
        <dsp:cNvPr id="0" name=""/>
        <dsp:cNvSpPr/>
      </dsp:nvSpPr>
      <dsp:spPr>
        <a:xfrm>
          <a:off x="5244182" y="920844"/>
          <a:ext cx="867645" cy="8676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Better Tools</a:t>
          </a:r>
        </a:p>
      </dsp:txBody>
      <dsp:txXfrm>
        <a:off x="5371246" y="1047908"/>
        <a:ext cx="613517" cy="613517"/>
      </dsp:txXfrm>
    </dsp:sp>
    <dsp:sp modelId="{F5B98C0D-7292-BF48-AEDB-6D3D340F4EC5}">
      <dsp:nvSpPr>
        <dsp:cNvPr id="0" name=""/>
        <dsp:cNvSpPr/>
      </dsp:nvSpPr>
      <dsp:spPr>
        <a:xfrm rot="8100000">
          <a:off x="5107335" y="1663884"/>
          <a:ext cx="230074" cy="292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5166249" y="1698047"/>
        <a:ext cx="161052" cy="175698"/>
      </dsp:txXfrm>
    </dsp:sp>
    <dsp:sp modelId="{AEA1FAE4-4942-8942-AB76-01CF3892CB42}">
      <dsp:nvSpPr>
        <dsp:cNvPr id="0" name=""/>
        <dsp:cNvSpPr/>
      </dsp:nvSpPr>
      <dsp:spPr>
        <a:xfrm>
          <a:off x="4323707" y="1841319"/>
          <a:ext cx="867645" cy="8676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Better Education</a:t>
          </a:r>
        </a:p>
      </dsp:txBody>
      <dsp:txXfrm>
        <a:off x="4450771" y="1968383"/>
        <a:ext cx="613517" cy="613517"/>
      </dsp:txXfrm>
    </dsp:sp>
    <dsp:sp modelId="{B9147F23-54DF-A84C-9C65-27C2D5F5695E}">
      <dsp:nvSpPr>
        <dsp:cNvPr id="0" name=""/>
        <dsp:cNvSpPr/>
      </dsp:nvSpPr>
      <dsp:spPr>
        <a:xfrm rot="13500000">
          <a:off x="4186860" y="1673093"/>
          <a:ext cx="230074" cy="292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rot="10800000">
        <a:off x="4245774" y="1756062"/>
        <a:ext cx="161052" cy="175698"/>
      </dsp:txXfrm>
    </dsp:sp>
    <dsp:sp modelId="{0E094FBF-9E91-9D4B-8BE5-3C7FBD99038D}">
      <dsp:nvSpPr>
        <dsp:cNvPr id="0" name=""/>
        <dsp:cNvSpPr/>
      </dsp:nvSpPr>
      <dsp:spPr>
        <a:xfrm>
          <a:off x="3403232" y="920844"/>
          <a:ext cx="867645" cy="867645"/>
        </a:xfrm>
        <a:prstGeom prst="ellipse">
          <a:avLst/>
        </a:prstGeom>
        <a:solidFill>
          <a:schemeClr val="accent1">
            <a:hueOff val="0"/>
            <a:satOff val="0"/>
            <a:lumOff val="0"/>
            <a:alphaOff val="0"/>
          </a:schemeClr>
        </a:solidFill>
        <a:ln w="12700" cap="flat" cmpd="sng" algn="ctr">
          <a:solidFill>
            <a:schemeClr val="lt1">
              <a:hueOff val="0"/>
              <a:satOff val="0"/>
              <a:lumOff val="0"/>
              <a:alphaOff val="0"/>
            </a:schemeClr>
          </a:solidFill>
          <a:prstDash val="solid"/>
          <a:miter lim="800000"/>
        </a:ln>
        <a:effectLst/>
      </dsp:spPr>
      <dsp:style>
        <a:lnRef idx="2">
          <a:scrgbClr r="0" g="0" b="0"/>
        </a:lnRef>
        <a:fillRef idx="1">
          <a:scrgbClr r="0" g="0" b="0"/>
        </a:fillRef>
        <a:effectRef idx="0">
          <a:scrgbClr r="0" g="0" b="0"/>
        </a:effectRef>
        <a:fontRef idx="minor">
          <a:schemeClr val="lt1"/>
        </a:fontRef>
      </dsp:style>
      <dsp:txBody>
        <a:bodyPr spcFirstLastPara="0" vert="horz" wrap="square" lIns="20320" tIns="20320" rIns="20320" bIns="20320" numCol="1" spcCol="1270" anchor="ctr" anchorCtr="0">
          <a:noAutofit/>
        </a:bodyPr>
        <a:lstStyle/>
        <a:p>
          <a:pPr marL="0" lvl="0" indent="0" algn="ctr" defTabSz="711200">
            <a:lnSpc>
              <a:spcPct val="90000"/>
            </a:lnSpc>
            <a:spcBef>
              <a:spcPct val="0"/>
            </a:spcBef>
            <a:spcAft>
              <a:spcPct val="35000"/>
            </a:spcAft>
            <a:buNone/>
          </a:pPr>
          <a:r>
            <a:rPr lang="en-US" sz="1600" kern="1200" dirty="0"/>
            <a:t>More Agents</a:t>
          </a:r>
        </a:p>
      </dsp:txBody>
      <dsp:txXfrm>
        <a:off x="3530296" y="1047908"/>
        <a:ext cx="613517" cy="613517"/>
      </dsp:txXfrm>
    </dsp:sp>
    <dsp:sp modelId="{672B23F9-205F-B24C-978E-64288B7E2A71}">
      <dsp:nvSpPr>
        <dsp:cNvPr id="0" name=""/>
        <dsp:cNvSpPr/>
      </dsp:nvSpPr>
      <dsp:spPr>
        <a:xfrm rot="18900000">
          <a:off x="4177651" y="752618"/>
          <a:ext cx="230074" cy="292830"/>
        </a:xfrm>
        <a:prstGeom prst="rightArrow">
          <a:avLst>
            <a:gd name="adj1" fmla="val 60000"/>
            <a:gd name="adj2" fmla="val 50000"/>
          </a:avLst>
        </a:prstGeom>
        <a:solidFill>
          <a:schemeClr val="accent1">
            <a:tint val="60000"/>
            <a:hueOff val="0"/>
            <a:satOff val="0"/>
            <a:lumOff val="0"/>
            <a:alphaOff val="0"/>
          </a:schemeClr>
        </a:solidFill>
        <a:ln>
          <a:noFill/>
        </a:ln>
        <a:effectLst/>
      </dsp:spPr>
      <dsp:style>
        <a:lnRef idx="0">
          <a:scrgbClr r="0" g="0" b="0"/>
        </a:lnRef>
        <a:fillRef idx="1">
          <a:scrgbClr r="0" g="0" b="0"/>
        </a:fillRef>
        <a:effectRef idx="0">
          <a:scrgbClr r="0" g="0" b="0"/>
        </a:effectRef>
        <a:fontRef idx="minor">
          <a:schemeClr val="lt1"/>
        </a:fontRef>
      </dsp:style>
      <dsp:txBody>
        <a:bodyPr spcFirstLastPara="0" vert="horz" wrap="square" lIns="0" tIns="0" rIns="0" bIns="0" numCol="1" spcCol="1270" anchor="ctr" anchorCtr="0">
          <a:noAutofit/>
        </a:bodyPr>
        <a:lstStyle/>
        <a:p>
          <a:pPr marL="0" lvl="0" indent="0" algn="ctr" defTabSz="488950">
            <a:lnSpc>
              <a:spcPct val="90000"/>
            </a:lnSpc>
            <a:spcBef>
              <a:spcPct val="0"/>
            </a:spcBef>
            <a:spcAft>
              <a:spcPct val="35000"/>
            </a:spcAft>
            <a:buNone/>
          </a:pPr>
          <a:endParaRPr lang="en-US" sz="1100" kern="1200"/>
        </a:p>
      </dsp:txBody>
      <dsp:txXfrm>
        <a:off x="4187759" y="835587"/>
        <a:ext cx="161052" cy="175698"/>
      </dsp:txXfrm>
    </dsp:sp>
  </dsp:spTree>
</dsp:drawing>
</file>

<file path=ppt/diagrams/layout1.xml><?xml version="1.0" encoding="utf-8"?>
<dgm:layoutDef xmlns:dgm="http://schemas.openxmlformats.org/drawingml/2006/diagram" xmlns:a="http://schemas.openxmlformats.org/drawingml/2006/main" uniqueId="urn:microsoft.com/office/officeart/2005/8/layout/cycle2">
  <dgm:title val=""/>
  <dgm:desc val=""/>
  <dgm:catLst>
    <dgm:cat type="cycle" pri="1000"/>
    <dgm:cat type="convert" pri="10000"/>
  </dgm:catLst>
  <dgm:sampData>
    <dgm:dataModel>
      <dgm:ptLst>
        <dgm:pt modelId="0" type="doc"/>
        <dgm:pt modelId="1">
          <dgm:prSet phldr="1"/>
        </dgm:pt>
        <dgm:pt modelId="2">
          <dgm:prSet phldr="1"/>
        </dgm:pt>
        <dgm:pt modelId="3">
          <dgm:prSet phldr="1"/>
        </dgm:pt>
        <dgm:pt modelId="4">
          <dgm:prSet phldr="1"/>
        </dgm:pt>
        <dgm:pt modelId="5">
          <dgm:prSet phldr="1"/>
        </dgm:pt>
      </dgm:ptLst>
      <dgm:cxnLst>
        <dgm:cxn modelId="6" srcId="0" destId="1" srcOrd="0" destOrd="0"/>
        <dgm:cxn modelId="7" srcId="0" destId="2" srcOrd="1" destOrd="0"/>
        <dgm:cxn modelId="8" srcId="0" destId="3" srcOrd="2" destOrd="0"/>
        <dgm:cxn modelId="9" srcId="0" destId="4" srcOrd="3" destOrd="0"/>
        <dgm:cxn modelId="10" srcId="0" destId="5" srcOrd="4" destOrd="0"/>
      </dgm:cxnLst>
      <dgm:bg/>
      <dgm:whole/>
    </dgm:dataModel>
  </dgm:sampData>
  <dgm:styleData>
    <dgm:dataModel>
      <dgm:ptLst>
        <dgm:pt modelId="0" type="doc"/>
        <dgm:pt modelId="1"/>
        <dgm:pt modelId="2"/>
        <dgm:pt modelId="3"/>
      </dgm:ptLst>
      <dgm:cxnLst>
        <dgm:cxn modelId="4" srcId="0" destId="1" srcOrd="0" destOrd="0"/>
        <dgm:cxn modelId="5" srcId="0" destId="2" srcOrd="1" destOrd="0"/>
        <dgm:cxn modelId="6" srcId="0" destId="3" srcOrd="2" destOrd="0"/>
      </dgm:cxnLst>
      <dgm:bg/>
      <dgm:whole/>
    </dgm:dataModel>
  </dgm:styleData>
  <dgm:clrData>
    <dgm:dataModel>
      <dgm:ptLst>
        <dgm:pt modelId="0" type="doc"/>
        <dgm:pt modelId="1"/>
        <dgm:pt modelId="2"/>
        <dgm:pt modelId="3"/>
        <dgm:pt modelId="4"/>
        <dgm:pt modelId="5"/>
        <dgm:pt modelId="6"/>
      </dgm:ptLst>
      <dgm:cxnLst>
        <dgm:cxn modelId="7" srcId="0" destId="1" srcOrd="0" destOrd="0"/>
        <dgm:cxn modelId="8" srcId="0" destId="2" srcOrd="1" destOrd="0"/>
        <dgm:cxn modelId="9" srcId="0" destId="3" srcOrd="2" destOrd="0"/>
        <dgm:cxn modelId="10" srcId="0" destId="4" srcOrd="3" destOrd="0"/>
        <dgm:cxn modelId="11" srcId="0" destId="5" srcOrd="4" destOrd="0"/>
        <dgm:cxn modelId="12" srcId="0" destId="6" srcOrd="5" destOrd="0"/>
      </dgm:cxnLst>
      <dgm:bg/>
      <dgm:whole/>
    </dgm:dataModel>
  </dgm:clrData>
  <dgm:layoutNode name="cycle">
    <dgm:varLst>
      <dgm:dir/>
      <dgm:resizeHandles val="exact"/>
    </dgm:varLst>
    <dgm:choose name="Name0">
      <dgm:if name="Name1" func="var" arg="dir" op="equ" val="norm">
        <dgm:choose name="Name2">
          <dgm:if name="Name3" axis="ch" ptType="node" func="cnt" op="gt" val="2">
            <dgm:alg type="cycle">
              <dgm:param type="stAng" val="0"/>
              <dgm:param type="spanAng" val="360"/>
            </dgm:alg>
          </dgm:if>
          <dgm:else name="Name4">
            <dgm:alg type="cycle">
              <dgm:param type="stAng" val="-90"/>
              <dgm:param type="spanAng" val="360"/>
            </dgm:alg>
          </dgm:else>
        </dgm:choose>
      </dgm:if>
      <dgm:else name="Name5">
        <dgm:choose name="Name6">
          <dgm:if name="Name7" axis="ch" ptType="node" func="cnt" op="gt" val="2">
            <dgm:alg type="cycle">
              <dgm:param type="stAng" val="0"/>
              <dgm:param type="spanAng" val="-360"/>
            </dgm:alg>
          </dgm:if>
          <dgm:else name="Name8">
            <dgm:alg type="cycle">
              <dgm:param type="stAng" val="90"/>
              <dgm:param type="spanAng" val="-360"/>
            </dgm:alg>
          </dgm:else>
        </dgm:choose>
      </dgm:else>
    </dgm:choose>
    <dgm:shape xmlns:r="http://schemas.openxmlformats.org/officeDocument/2006/relationships" r:blip="">
      <dgm:adjLst/>
    </dgm:shape>
    <dgm:presOf/>
    <dgm:constrLst>
      <dgm:constr type="w" for="ch" ptType="node" refType="w"/>
      <dgm:constr type="w" for="ch" ptType="sibTrans" refType="w" refFor="ch" refPtType="node" op="equ" fact="0.25"/>
      <dgm:constr type="sibSp" refType="w" refFor="ch" refPtType="node" fact="0.5"/>
      <dgm:constr type="primFontSz" for="ch" ptType="node" op="equ" val="65"/>
      <dgm:constr type="primFontSz" for="des" forName="connectorText" op="equ" val="55"/>
      <dgm:constr type="primFontSz" for="des" forName="connectorText" refType="primFontSz" refFor="ch" refPtType="node" op="lte" fact="0.8"/>
    </dgm:constrLst>
    <dgm:ruleLst/>
    <dgm:forEach name="nodesForEach" axis="ch" ptType="node">
      <dgm:layoutNode name="node">
        <dgm:varLst>
          <dgm:bulletEnabled val="1"/>
        </dgm:varLst>
        <dgm:alg type="tx">
          <dgm:param type="txAnchorVertCh" val="mid"/>
        </dgm:alg>
        <dgm:shape xmlns:r="http://schemas.openxmlformats.org/officeDocument/2006/relationships" type="ellipse" r:blip="">
          <dgm:adjLst/>
        </dgm:shape>
        <dgm:presOf axis="desOrSelf" ptType="node"/>
        <dgm:constrLst>
          <dgm:constr type="h" refType="w"/>
          <dgm:constr type="lMarg" refType="primFontSz" fact="0.1"/>
          <dgm:constr type="rMarg" refType="primFontSz" fact="0.1"/>
          <dgm:constr type="tMarg" refType="primFontSz" fact="0.1"/>
          <dgm:constr type="bMarg" refType="primFontSz" fact="0.1"/>
        </dgm:constrLst>
        <dgm:ruleLst>
          <dgm:rule type="primFontSz" val="5" fact="NaN" max="NaN"/>
        </dgm:ruleLst>
      </dgm:layoutNode>
      <dgm:choose name="Name9">
        <dgm:if name="Name10" axis="par ch" ptType="doc node" func="cnt" op="gt" val="1">
          <dgm:forEach name="sibTransForEach" axis="followSib" ptType="sibTrans" hideLastTrans="0" cnt="1">
            <dgm:layoutNode name="sibTrans">
              <dgm:choose name="Name11">
                <dgm:if name="Name12" axis="par ch" ptType="doc node" func="cnt" op="lt" val="3">
                  <dgm:alg type="conn">
                    <dgm:param type="begPts" val="radial"/>
                    <dgm:param type="endPts" val="radial"/>
                  </dgm:alg>
                </dgm:if>
                <dgm:else name="Name13">
                  <dgm:alg type="conn">
                    <dgm:param type="begPts" val="auto"/>
                    <dgm:param type="endPts" val="auto"/>
                  </dgm:alg>
                </dgm:else>
              </dgm:choose>
              <dgm:shape xmlns:r="http://schemas.openxmlformats.org/officeDocument/2006/relationships" type="conn" r:blip="">
                <dgm:adjLst/>
              </dgm:shape>
              <dgm:presOf axis="self"/>
              <dgm:constrLst>
                <dgm:constr type="h" refType="w" fact="1.35"/>
                <dgm:constr type="connDist"/>
                <dgm:constr type="w" for="ch" refType="connDist" fact="0.45"/>
                <dgm:constr type="h" for="ch" refType="h"/>
              </dgm:constrLst>
              <dgm:ruleLst/>
              <dgm:layoutNode name="connectorText">
                <dgm:alg type="tx">
                  <dgm:param type="autoTxRot" val="grav"/>
                </dgm:alg>
                <dgm:shape xmlns:r="http://schemas.openxmlformats.org/officeDocument/2006/relationships" type="conn" r:blip="" hideGeom="1">
                  <dgm:adjLst/>
                </dgm:shape>
                <dgm:presOf axis="self"/>
                <dgm:constrLst>
                  <dgm:constr type="lMarg"/>
                  <dgm:constr type="rMarg"/>
                  <dgm:constr type="tMarg"/>
                  <dgm:constr type="bMarg"/>
                </dgm:constrLst>
                <dgm:ruleLst>
                  <dgm:rule type="primFontSz" val="5" fact="NaN" max="NaN"/>
                </dgm:ruleLst>
              </dgm:layoutNode>
            </dgm:layoutNode>
          </dgm:forEach>
        </dgm:if>
        <dgm:else name="Name14"/>
      </dgm:choose>
    </dgm:forEach>
  </dgm:layoutNode>
</dgm:layoutDef>
</file>

<file path=ppt/diagrams/quickStyle1.xml><?xml version="1.0" encoding="utf-8"?>
<dgm:styleDef xmlns:dgm="http://schemas.openxmlformats.org/drawingml/2006/diagram" xmlns:a="http://schemas.openxmlformats.org/drawingml/2006/main" uniqueId="urn:microsoft.com/office/officeart/2005/8/quickstyle/simple1">
  <dgm:title val=""/>
  <dgm:desc val=""/>
  <dgm:catLst>
    <dgm:cat type="simple" pri="10100"/>
  </dgm:catLst>
  <dgm:scene3d>
    <a:camera prst="orthographicFront"/>
    <a:lightRig rig="threePt" dir="t"/>
  </dgm:scene3d>
  <dgm:styleLbl name="node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l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vennNode1">
    <dgm:scene3d>
      <a:camera prst="orthographicFront"/>
      <a:lightRig rig="threePt" dir="t"/>
    </dgm:scene3d>
    <dgm:sp3d/>
    <dgm:txPr/>
    <dgm:style>
      <a:lnRef idx="2">
        <a:scrgbClr r="0" g="0" b="0"/>
      </a:lnRef>
      <a:fillRef idx="1">
        <a:scrgbClr r="0" g="0" b="0"/>
      </a:fillRef>
      <a:effectRef idx="0">
        <a:scrgbClr r="0" g="0" b="0"/>
      </a:effectRef>
      <a:fontRef idx="minor">
        <a:schemeClr val="tx1"/>
      </a:fontRef>
    </dgm:style>
  </dgm:styleLbl>
  <dgm:styleLbl name="align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node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f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ImgPlac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f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bgSibTrans2D1">
    <dgm:scene3d>
      <a:camera prst="orthographicFront"/>
      <a:lightRig rig="threePt" dir="t"/>
    </dgm:scene3d>
    <dgm:sp3d/>
    <dgm:txPr/>
    <dgm:style>
      <a:lnRef idx="0">
        <a:scrgbClr r="0" g="0" b="0"/>
      </a:lnRef>
      <a:fillRef idx="1">
        <a:scrgbClr r="0" g="0" b="0"/>
      </a:fillRef>
      <a:effectRef idx="0">
        <a:scrgbClr r="0" g="0" b="0"/>
      </a:effectRef>
      <a:fontRef idx="minor">
        <a:schemeClr val="lt1"/>
      </a:fontRef>
    </dgm:style>
  </dgm:styleLbl>
  <dgm:styleLbl name="sibTrans1D1">
    <dgm:scene3d>
      <a:camera prst="orthographicFront"/>
      <a:lightRig rig="threePt" dir="t"/>
    </dgm:scene3d>
    <dgm:sp3d/>
    <dgm:txPr/>
    <dgm:style>
      <a:lnRef idx="1">
        <a:scrgbClr r="0" g="0" b="0"/>
      </a:lnRef>
      <a:fillRef idx="0">
        <a:scrgbClr r="0" g="0" b="0"/>
      </a:fillRef>
      <a:effectRef idx="0">
        <a:scrgbClr r="0" g="0" b="0"/>
      </a:effectRef>
      <a:fontRef idx="minor"/>
    </dgm:style>
  </dgm:styleLbl>
  <dgm:styleLbl name="callout">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sst0">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asst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1">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2">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3">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2D4">
    <dgm:scene3d>
      <a:camera prst="orthographicFront"/>
      <a:lightRig rig="threePt" dir="t"/>
    </dgm:scene3d>
    <dgm:sp3d/>
    <dgm:txPr/>
    <dgm:style>
      <a:lnRef idx="2">
        <a:scrgbClr r="0" g="0" b="0"/>
      </a:lnRef>
      <a:fillRef idx="1">
        <a:scrgbClr r="0" g="0" b="0"/>
      </a:fillRef>
      <a:effectRef idx="0">
        <a:scrgbClr r="0" g="0" b="0"/>
      </a:effectRef>
      <a:fontRef idx="minor">
        <a:schemeClr val="lt1"/>
      </a:fontRef>
    </dgm:style>
  </dgm:styleLbl>
  <dgm:styleLbl name="parChTrans1D1">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2">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3">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parChTrans1D4">
    <dgm:scene3d>
      <a:camera prst="orthographicFront"/>
      <a:lightRig rig="threePt" dir="t"/>
    </dgm:scene3d>
    <dgm:sp3d/>
    <dgm:txPr/>
    <dgm:style>
      <a:lnRef idx="2">
        <a:scrgbClr r="0" g="0" b="0"/>
      </a:lnRef>
      <a:fillRef idx="0">
        <a:scrgbClr r="0" g="0" b="0"/>
      </a:fillRef>
      <a:effectRef idx="0">
        <a:scrgbClr r="0" g="0" b="0"/>
      </a:effectRef>
      <a:fontRef idx="minor"/>
    </dgm:style>
  </dgm:styleLbl>
  <dgm:styleLbl name="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con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trAlignAcc1">
    <dgm:scene3d>
      <a:camera prst="orthographicFront"/>
      <a:lightRig rig="threePt" dir="t"/>
    </dgm:scene3d>
    <dgm:sp3d/>
    <dgm:txPr/>
    <dgm:style>
      <a:lnRef idx="1">
        <a:scrgbClr r="0" g="0" b="0"/>
      </a:lnRef>
      <a:fillRef idx="1">
        <a:scrgbClr r="0" g="0" b="0"/>
      </a:fillRef>
      <a:effectRef idx="0">
        <a:scrgbClr r="0" g="0" b="0"/>
      </a:effectRef>
      <a:fontRef idx="minor"/>
    </dgm:style>
  </dgm:styleLbl>
  <dgm:styleLbl name="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F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Align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solidBgAcc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align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AccFollowNode1">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0">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2">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3">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fgAcc4">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dk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trBgShp">
    <dgm:scene3d>
      <a:camera prst="orthographicFront"/>
      <a:lightRig rig="threePt" dir="t"/>
    </dgm:scene3d>
    <dgm:sp3d/>
    <dgm:txPr/>
    <dgm:style>
      <a:lnRef idx="0">
        <a:scrgbClr r="0" g="0" b="0"/>
      </a:lnRef>
      <a:fillRef idx="1">
        <a:scrgbClr r="0" g="0" b="0"/>
      </a:fillRef>
      <a:effectRef idx="0">
        <a:scrgbClr r="0" g="0" b="0"/>
      </a:effectRef>
      <a:fontRef idx="minor"/>
    </dgm:style>
  </dgm:styleLbl>
  <dgm:styleLbl name="fgShp">
    <dgm:scene3d>
      <a:camera prst="orthographicFront"/>
      <a:lightRig rig="threePt" dir="t"/>
    </dgm:scene3d>
    <dgm:sp3d/>
    <dgm:txPr/>
    <dgm:style>
      <a:lnRef idx="2">
        <a:scrgbClr r="0" g="0" b="0"/>
      </a:lnRef>
      <a:fillRef idx="1">
        <a:scrgbClr r="0" g="0" b="0"/>
      </a:fillRef>
      <a:effectRef idx="0">
        <a:scrgbClr r="0" g="0" b="0"/>
      </a:effectRef>
      <a:fontRef idx="minor"/>
    </dgm:style>
  </dgm:styleLbl>
  <dgm:styleLbl name="revTx">
    <dgm:scene3d>
      <a:camera prst="orthographicFront"/>
      <a:lightRig rig="threePt" dir="t"/>
    </dgm:scene3d>
    <dgm:sp3d/>
    <dgm:txPr/>
    <dgm:style>
      <a:lnRef idx="0">
        <a:scrgbClr r="0" g="0" b="0"/>
      </a:lnRef>
      <a:fillRef idx="0">
        <a:scrgbClr r="0" g="0" b="0"/>
      </a:fillRef>
      <a:effectRef idx="0">
        <a:scrgbClr r="0" g="0" b="0"/>
      </a:effectRef>
      <a:fontRef idx="minor"/>
    </dgm:style>
  </dgm:styleLbl>
</dgm:styleDef>
</file>

<file path=ppt/slideLayouts/_rels/slideLayout1.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3" Type="http://schemas.openxmlformats.org/officeDocument/2006/relationships/image" Target="../media/image1.png"/><Relationship Id="rId2" Type="http://schemas.openxmlformats.org/officeDocument/2006/relationships/image" Target="../media/image2.jpg"/><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2" Type="http://schemas.openxmlformats.org/officeDocument/2006/relationships/image" Target="../media/image1.png"/><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1D77-2D7A-5199-AFC0-C791BBC2F54A}"/>
              </a:ext>
            </a:extLst>
          </p:cNvPr>
          <p:cNvSpPr>
            <a:spLocks noGrp="1"/>
          </p:cNvSpPr>
          <p:nvPr>
            <p:ph type="ctrTitle" hasCustomPrompt="1"/>
          </p:nvPr>
        </p:nvSpPr>
        <p:spPr>
          <a:xfrm>
            <a:off x="1524000" y="1122363"/>
            <a:ext cx="9144000" cy="2387600"/>
          </a:xfrm>
          <a:prstGeom prst="rect">
            <a:avLst/>
          </a:prstGeom>
        </p:spPr>
        <p:txBody>
          <a:bodyPr anchor="b"/>
          <a:lstStyle>
            <a:lvl1pPr algn="ctr">
              <a:defRPr sz="6000">
                <a:solidFill>
                  <a:schemeClr val="bg1"/>
                </a:solidFill>
              </a:defRPr>
            </a:lvl1pPr>
          </a:lstStyle>
          <a:p>
            <a:r>
              <a:rPr lang="en-US" dirty="0"/>
              <a:t>Title of Presentation</a:t>
            </a:r>
          </a:p>
        </p:txBody>
      </p:sp>
      <p:sp>
        <p:nvSpPr>
          <p:cNvPr id="3" name="Subtitle 2">
            <a:extLst>
              <a:ext uri="{FF2B5EF4-FFF2-40B4-BE49-F238E27FC236}">
                <a16:creationId xmlns:a16="http://schemas.microsoft.com/office/drawing/2014/main" id="{DB181114-EDD0-CBFF-6026-9A22ACBDAD3E}"/>
              </a:ext>
            </a:extLst>
          </p:cNvPr>
          <p:cNvSpPr>
            <a:spLocks noGrp="1"/>
          </p:cNvSpPr>
          <p:nvPr>
            <p:ph type="subTitle" idx="1" hasCustomPrompt="1"/>
          </p:nvPr>
        </p:nvSpPr>
        <p:spPr>
          <a:xfrm>
            <a:off x="1524000" y="3602038"/>
            <a:ext cx="9144000" cy="1655762"/>
          </a:xfrm>
        </p:spPr>
        <p:txBody>
          <a:bodyPr>
            <a:normAutofit/>
          </a:bodyPr>
          <a:lstStyle>
            <a:lvl1pPr marL="0" indent="0" algn="ctr">
              <a:buNone/>
              <a:defRPr sz="2800">
                <a:solidFill>
                  <a:schemeClr val="bg1"/>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dirty="0"/>
              <a:t>Your name, Title, Organization</a:t>
            </a:r>
          </a:p>
        </p:txBody>
      </p:sp>
      <p:pic>
        <p:nvPicPr>
          <p:cNvPr id="12" name="Picture 11">
            <a:extLst>
              <a:ext uri="{FF2B5EF4-FFF2-40B4-BE49-F238E27FC236}">
                <a16:creationId xmlns:a16="http://schemas.microsoft.com/office/drawing/2014/main" id="{387E9A3C-D1B9-4EB7-2985-1BEE26391994}"/>
              </a:ext>
            </a:extLst>
          </p:cNvPr>
          <p:cNvPicPr>
            <a:picLocks noChangeAspect="1"/>
          </p:cNvPicPr>
          <p:nvPr userDrawn="1"/>
        </p:nvPicPr>
        <p:blipFill>
          <a:blip r:embed="rId3"/>
          <a:stretch>
            <a:fillRect/>
          </a:stretch>
        </p:blipFill>
        <p:spPr>
          <a:xfrm>
            <a:off x="483639" y="307109"/>
            <a:ext cx="3097761" cy="1137538"/>
          </a:xfrm>
          <a:prstGeom prst="rect">
            <a:avLst/>
          </a:prstGeom>
        </p:spPr>
      </p:pic>
    </p:spTree>
    <p:extLst>
      <p:ext uri="{BB962C8B-B14F-4D97-AF65-F5344CB8AC3E}">
        <p14:creationId xmlns:p14="http://schemas.microsoft.com/office/powerpoint/2010/main" val="1898240006"/>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userDrawn="1">
  <p:cSld name="1_Title Slide">
    <p:bg>
      <p:bgPr>
        <a:blipFill dpi="0" rotWithShape="1">
          <a:blip r:embed="rId2">
            <a:lum/>
          </a:blip>
          <a:srcRect/>
          <a:stretch>
            <a:fillRect l="-6000" r="-6000"/>
          </a:stretch>
        </a:blipFill>
        <a:effectLst/>
      </p:bgPr>
    </p:bg>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5521D77-2D7A-5199-AFC0-C791BBC2F54A}"/>
              </a:ext>
            </a:extLst>
          </p:cNvPr>
          <p:cNvSpPr>
            <a:spLocks noGrp="1"/>
          </p:cNvSpPr>
          <p:nvPr>
            <p:ph type="ctrTitle" hasCustomPrompt="1"/>
          </p:nvPr>
        </p:nvSpPr>
        <p:spPr>
          <a:xfrm>
            <a:off x="1524000" y="1122363"/>
            <a:ext cx="9144000" cy="2387600"/>
          </a:xfrm>
          <a:prstGeom prst="rect">
            <a:avLst/>
          </a:prstGeom>
        </p:spPr>
        <p:txBody>
          <a:bodyPr anchor="b">
            <a:normAutofit/>
          </a:bodyPr>
          <a:lstStyle>
            <a:lvl1pPr algn="ctr">
              <a:defRPr sz="7200" b="1">
                <a:solidFill>
                  <a:schemeClr val="bg1"/>
                </a:solidFill>
                <a:latin typeface="+mn-lt"/>
              </a:defRPr>
            </a:lvl1pPr>
          </a:lstStyle>
          <a:p>
            <a:r>
              <a:rPr lang="en-US" dirty="0"/>
              <a:t>Thank you!</a:t>
            </a:r>
          </a:p>
        </p:txBody>
      </p:sp>
      <p:pic>
        <p:nvPicPr>
          <p:cNvPr id="12" name="Picture 11">
            <a:extLst>
              <a:ext uri="{FF2B5EF4-FFF2-40B4-BE49-F238E27FC236}">
                <a16:creationId xmlns:a16="http://schemas.microsoft.com/office/drawing/2014/main" id="{387E9A3C-D1B9-4EB7-2985-1BEE26391994}"/>
              </a:ext>
            </a:extLst>
          </p:cNvPr>
          <p:cNvPicPr>
            <a:picLocks noChangeAspect="1"/>
          </p:cNvPicPr>
          <p:nvPr userDrawn="1"/>
        </p:nvPicPr>
        <p:blipFill>
          <a:blip r:embed="rId3"/>
          <a:stretch>
            <a:fillRect/>
          </a:stretch>
        </p:blipFill>
        <p:spPr>
          <a:xfrm>
            <a:off x="483639" y="307109"/>
            <a:ext cx="3097761" cy="1137538"/>
          </a:xfrm>
          <a:prstGeom prst="rect">
            <a:avLst/>
          </a:prstGeom>
        </p:spPr>
      </p:pic>
    </p:spTree>
    <p:extLst>
      <p:ext uri="{BB962C8B-B14F-4D97-AF65-F5344CB8AC3E}">
        <p14:creationId xmlns:p14="http://schemas.microsoft.com/office/powerpoint/2010/main" val="2241374928"/>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5" name="Rectangle 4">
            <a:extLst>
              <a:ext uri="{FF2B5EF4-FFF2-40B4-BE49-F238E27FC236}">
                <a16:creationId xmlns:a16="http://schemas.microsoft.com/office/drawing/2014/main" id="{D2A9DA13-5A74-C23C-4F48-0041008F151F}"/>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6" name="TextBox 5">
            <a:extLst>
              <a:ext uri="{FF2B5EF4-FFF2-40B4-BE49-F238E27FC236}">
                <a16:creationId xmlns:a16="http://schemas.microsoft.com/office/drawing/2014/main" id="{A364D4B5-04E8-1D9A-7D85-1FDC755E37CB}"/>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7" name="Picture 6">
            <a:extLst>
              <a:ext uri="{FF2B5EF4-FFF2-40B4-BE49-F238E27FC236}">
                <a16:creationId xmlns:a16="http://schemas.microsoft.com/office/drawing/2014/main" id="{23337F7F-9B97-72C3-540D-7A84709D5343}"/>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3733074600"/>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60BB4EA-3B69-F761-A3A3-0933EB5B99A1}"/>
              </a:ext>
            </a:extLst>
          </p:cNvPr>
          <p:cNvSpPr>
            <a:spLocks noGrp="1"/>
          </p:cNvSpPr>
          <p:nvPr>
            <p:ph type="title"/>
          </p:nvPr>
        </p:nvSpPr>
        <p:spPr>
          <a:xfrm>
            <a:off x="251791" y="235917"/>
            <a:ext cx="10515600" cy="509518"/>
          </a:xfrm>
          <a:prstGeom prst="rect">
            <a:avLst/>
          </a:prstGeom>
        </p:spPr>
        <p:txBody>
          <a:bodyPr/>
          <a:lstStyle>
            <a:lvl1pPr>
              <a:defRPr sz="3600" b="0"/>
            </a:lvl1pPr>
          </a:lstStyle>
          <a:p>
            <a:r>
              <a:rPr lang="en-US" dirty="0"/>
              <a:t>Click to edit Master title style</a:t>
            </a:r>
          </a:p>
        </p:txBody>
      </p:sp>
      <p:sp>
        <p:nvSpPr>
          <p:cNvPr id="3" name="Content Placeholder 2">
            <a:extLst>
              <a:ext uri="{FF2B5EF4-FFF2-40B4-BE49-F238E27FC236}">
                <a16:creationId xmlns:a16="http://schemas.microsoft.com/office/drawing/2014/main" id="{33D804C7-88BE-FAFE-D2E6-369E3CEBE29E}"/>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Rectangle 6">
            <a:extLst>
              <a:ext uri="{FF2B5EF4-FFF2-40B4-BE49-F238E27FC236}">
                <a16:creationId xmlns:a16="http://schemas.microsoft.com/office/drawing/2014/main" id="{A9DF770C-AB6D-DD66-D253-510666AF4566}"/>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3E22649E-7801-4A9C-5463-24E84F968E42}"/>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9" name="Picture 8">
            <a:extLst>
              <a:ext uri="{FF2B5EF4-FFF2-40B4-BE49-F238E27FC236}">
                <a16:creationId xmlns:a16="http://schemas.microsoft.com/office/drawing/2014/main" id="{D946964B-AA99-ED7D-1E46-E0A6E902C7E6}"/>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3108097135"/>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EDF3487-FB2E-F95E-AF48-BCB4E636C851}"/>
              </a:ext>
            </a:extLst>
          </p:cNvPr>
          <p:cNvSpPr>
            <a:spLocks noGrp="1"/>
          </p:cNvSpPr>
          <p:nvPr>
            <p:ph type="title"/>
          </p:nvPr>
        </p:nvSpPr>
        <p:spPr>
          <a:xfrm>
            <a:off x="831850" y="1709738"/>
            <a:ext cx="10515600" cy="2852737"/>
          </a:xfrm>
          <a:prstGeom prst="rect">
            <a:avLst/>
          </a:prstGeo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6F275A2B-ACE4-D9B4-39B4-4C31F7499578}"/>
              </a:ext>
            </a:extLst>
          </p:cNvPr>
          <p:cNvSpPr>
            <a:spLocks noGrp="1"/>
          </p:cNvSpPr>
          <p:nvPr>
            <p:ph type="body" idx="1"/>
          </p:nvPr>
        </p:nvSpPr>
        <p:spPr>
          <a:xfrm>
            <a:off x="831850" y="4589463"/>
            <a:ext cx="10515600" cy="1500187"/>
          </a:xfrm>
        </p:spPr>
        <p:txBody>
          <a:bodyPr/>
          <a:lstStyle>
            <a:lvl1pPr marL="0" indent="0">
              <a:buNone/>
              <a:defRPr sz="2400">
                <a:solidFill>
                  <a:schemeClr val="tx1">
                    <a:tint val="75000"/>
                  </a:schemeClr>
                </a:solidFill>
              </a:defRPr>
            </a:lvl1pPr>
            <a:lvl2pPr marL="457200" indent="0">
              <a:buNone/>
              <a:defRPr sz="20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Click to edit Master text styles</a:t>
            </a:r>
          </a:p>
        </p:txBody>
      </p:sp>
      <p:sp>
        <p:nvSpPr>
          <p:cNvPr id="7" name="Rectangle 6">
            <a:extLst>
              <a:ext uri="{FF2B5EF4-FFF2-40B4-BE49-F238E27FC236}">
                <a16:creationId xmlns:a16="http://schemas.microsoft.com/office/drawing/2014/main" id="{16AA4D65-A2C7-707D-FD25-93F780075982}"/>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8" name="TextBox 7">
            <a:extLst>
              <a:ext uri="{FF2B5EF4-FFF2-40B4-BE49-F238E27FC236}">
                <a16:creationId xmlns:a16="http://schemas.microsoft.com/office/drawing/2014/main" id="{FF0584C8-7A91-C49A-1EF8-A5868F14E24B}"/>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9" name="Picture 8">
            <a:extLst>
              <a:ext uri="{FF2B5EF4-FFF2-40B4-BE49-F238E27FC236}">
                <a16:creationId xmlns:a16="http://schemas.microsoft.com/office/drawing/2014/main" id="{011380F8-60E2-5CB8-92BE-048EADF5AA04}"/>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2827687784"/>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C58098D-C468-F59C-F13E-1B0421EE8794}"/>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3" name="Content Placeholder 2">
            <a:extLst>
              <a:ext uri="{FF2B5EF4-FFF2-40B4-BE49-F238E27FC236}">
                <a16:creationId xmlns:a16="http://schemas.microsoft.com/office/drawing/2014/main" id="{68255AE1-2E50-D08D-A54E-8DC335B0E5C6}"/>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5577E8AE-BB02-794F-24B0-3B427B78917A}"/>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8" name="Rectangle 7">
            <a:extLst>
              <a:ext uri="{FF2B5EF4-FFF2-40B4-BE49-F238E27FC236}">
                <a16:creationId xmlns:a16="http://schemas.microsoft.com/office/drawing/2014/main" id="{9221F61B-9BDF-6D22-1803-51192FA8E072}"/>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49208848-0439-373C-80F2-D6318665BA58}"/>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10" name="Picture 9">
            <a:extLst>
              <a:ext uri="{FF2B5EF4-FFF2-40B4-BE49-F238E27FC236}">
                <a16:creationId xmlns:a16="http://schemas.microsoft.com/office/drawing/2014/main" id="{A16DB630-387D-A369-E320-89D108C372B3}"/>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392261639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F594FC8C-3FCC-C26B-0710-FA7FEFF65D3B}"/>
              </a:ext>
            </a:extLst>
          </p:cNvPr>
          <p:cNvSpPr>
            <a:spLocks noGrp="1"/>
          </p:cNvSpPr>
          <p:nvPr>
            <p:ph type="title"/>
          </p:nvPr>
        </p:nvSpPr>
        <p:spPr>
          <a:xfrm>
            <a:off x="839788" y="365125"/>
            <a:ext cx="10515600" cy="1325563"/>
          </a:xfrm>
          <a:prstGeom prst="rect">
            <a:avLst/>
          </a:prstGeom>
        </p:spPr>
        <p:txBody>
          <a:bodyPr/>
          <a:lstStyle/>
          <a:p>
            <a:r>
              <a:rPr lang="en-US"/>
              <a:t>Click to edit Master title style</a:t>
            </a:r>
          </a:p>
        </p:txBody>
      </p:sp>
      <p:sp>
        <p:nvSpPr>
          <p:cNvPr id="3" name="Text Placeholder 2">
            <a:extLst>
              <a:ext uri="{FF2B5EF4-FFF2-40B4-BE49-F238E27FC236}">
                <a16:creationId xmlns:a16="http://schemas.microsoft.com/office/drawing/2014/main" id="{63B2CA2F-D8B2-DB95-7CF2-1097CB51FE11}"/>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0F0CB8A5-7492-C2FD-27F0-3E4CF9D85EA9}"/>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A7AC1F85-E013-4EC1-219C-C763EA11A19B}"/>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4C97E8AB-3152-7F9C-65E5-970B1E3610DE}"/>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10" name="Rectangle 9">
            <a:extLst>
              <a:ext uri="{FF2B5EF4-FFF2-40B4-BE49-F238E27FC236}">
                <a16:creationId xmlns:a16="http://schemas.microsoft.com/office/drawing/2014/main" id="{D65CC059-68E6-7ABA-BA22-EC356BB11B64}"/>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1" name="TextBox 10">
            <a:extLst>
              <a:ext uri="{FF2B5EF4-FFF2-40B4-BE49-F238E27FC236}">
                <a16:creationId xmlns:a16="http://schemas.microsoft.com/office/drawing/2014/main" id="{9A9FD7D5-D09F-7557-8A74-5CC12579F25D}"/>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12" name="Picture 11">
            <a:extLst>
              <a:ext uri="{FF2B5EF4-FFF2-40B4-BE49-F238E27FC236}">
                <a16:creationId xmlns:a16="http://schemas.microsoft.com/office/drawing/2014/main" id="{634CEEDF-16AA-92D8-C860-BA0F32929972}"/>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1641966455"/>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E9D8B3D-9D31-8904-461F-507C5FFFE062}"/>
              </a:ext>
            </a:extLst>
          </p:cNvPr>
          <p:cNvSpPr>
            <a:spLocks noGrp="1"/>
          </p:cNvSpPr>
          <p:nvPr>
            <p:ph type="title"/>
          </p:nvPr>
        </p:nvSpPr>
        <p:spPr>
          <a:xfrm>
            <a:off x="838200" y="365125"/>
            <a:ext cx="10515600" cy="1325563"/>
          </a:xfrm>
          <a:prstGeom prst="rect">
            <a:avLst/>
          </a:prstGeom>
        </p:spPr>
        <p:txBody>
          <a:bodyPr/>
          <a:lstStyle/>
          <a:p>
            <a:r>
              <a:rPr lang="en-US"/>
              <a:t>Click to edit Master title style</a:t>
            </a:r>
          </a:p>
        </p:txBody>
      </p:sp>
      <p:sp>
        <p:nvSpPr>
          <p:cNvPr id="6" name="Rectangle 5">
            <a:extLst>
              <a:ext uri="{FF2B5EF4-FFF2-40B4-BE49-F238E27FC236}">
                <a16:creationId xmlns:a16="http://schemas.microsoft.com/office/drawing/2014/main" id="{CAD69093-0E68-5983-E00E-6BCC43FC8536}"/>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7" name="TextBox 6">
            <a:extLst>
              <a:ext uri="{FF2B5EF4-FFF2-40B4-BE49-F238E27FC236}">
                <a16:creationId xmlns:a16="http://schemas.microsoft.com/office/drawing/2014/main" id="{AAF5FAD3-CE1D-8DD0-5A63-66F67F3186C2}"/>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8" name="Picture 7">
            <a:extLst>
              <a:ext uri="{FF2B5EF4-FFF2-40B4-BE49-F238E27FC236}">
                <a16:creationId xmlns:a16="http://schemas.microsoft.com/office/drawing/2014/main" id="{A1E2EB10-E1AE-99C5-D1F6-362F9F98D81A}"/>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3225130395"/>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A72E666-1AA3-899F-0AC0-EAE84E644FE1}"/>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8BDB5E99-BEFA-80F1-92C1-5415AD8E811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0C254CF1-5D08-DD07-FD03-23927E789059}"/>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a:extLst>
              <a:ext uri="{FF2B5EF4-FFF2-40B4-BE49-F238E27FC236}">
                <a16:creationId xmlns:a16="http://schemas.microsoft.com/office/drawing/2014/main" id="{C9215AF6-580B-436F-8DBF-5F60183723DD}"/>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609E141-96D5-7825-184E-9BBB4A2567BF}"/>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10" name="Picture 9">
            <a:extLst>
              <a:ext uri="{FF2B5EF4-FFF2-40B4-BE49-F238E27FC236}">
                <a16:creationId xmlns:a16="http://schemas.microsoft.com/office/drawing/2014/main" id="{BF466331-9F4D-5E6C-A0AD-D8BA2762D0A4}"/>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504027350"/>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B6C63A3-F402-5D1D-EB8A-DAB1858E7016}"/>
              </a:ext>
            </a:extLst>
          </p:cNvPr>
          <p:cNvSpPr>
            <a:spLocks noGrp="1"/>
          </p:cNvSpPr>
          <p:nvPr>
            <p:ph type="title"/>
          </p:nvPr>
        </p:nvSpPr>
        <p:spPr>
          <a:xfrm>
            <a:off x="839788" y="457200"/>
            <a:ext cx="3932237" cy="1600200"/>
          </a:xfrm>
          <a:prstGeom prst="rect">
            <a:avLst/>
          </a:prstGeo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60C21EEB-E9B0-3A8B-27F3-D1AB8934F99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B683E3A1-C52C-F4F9-C55C-9B37640EB09F}"/>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8" name="Rectangle 7">
            <a:extLst>
              <a:ext uri="{FF2B5EF4-FFF2-40B4-BE49-F238E27FC236}">
                <a16:creationId xmlns:a16="http://schemas.microsoft.com/office/drawing/2014/main" id="{50E7106C-C3F5-A7CE-D63B-B1A02BCA8D63}"/>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71FE501E-B0A5-20E7-2CEE-28A5015E9583}"/>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10" name="Picture 9">
            <a:extLst>
              <a:ext uri="{FF2B5EF4-FFF2-40B4-BE49-F238E27FC236}">
                <a16:creationId xmlns:a16="http://schemas.microsoft.com/office/drawing/2014/main" id="{EFC33C6E-9C8E-2E95-A47C-B7D365D14191}"/>
              </a:ext>
            </a:extLst>
          </p:cNvPr>
          <p:cNvPicPr>
            <a:picLocks noChangeAspect="1"/>
          </p:cNvPicPr>
          <p:nvPr userDrawn="1"/>
        </p:nvPicPr>
        <p:blipFill rotWithShape="1">
          <a:blip r:embed="rId2"/>
          <a:srcRect r="61041"/>
          <a:stretch/>
        </p:blipFill>
        <p:spPr>
          <a:xfrm>
            <a:off x="160910" y="6354191"/>
            <a:ext cx="456792" cy="430558"/>
          </a:xfrm>
          <a:prstGeom prst="rect">
            <a:avLst/>
          </a:prstGeom>
        </p:spPr>
      </p:pic>
    </p:spTree>
    <p:extLst>
      <p:ext uri="{BB962C8B-B14F-4D97-AF65-F5344CB8AC3E}">
        <p14:creationId xmlns:p14="http://schemas.microsoft.com/office/powerpoint/2010/main" val="1023371766"/>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image" Target="../media/image1.pn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theme" Target="../theme/theme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3" name="Text Placeholder 2">
            <a:extLst>
              <a:ext uri="{FF2B5EF4-FFF2-40B4-BE49-F238E27FC236}">
                <a16:creationId xmlns:a16="http://schemas.microsoft.com/office/drawing/2014/main" id="{7B66F390-A514-2840-AA0D-754AF82469B0}"/>
              </a:ext>
            </a:extLst>
          </p:cNvPr>
          <p:cNvSpPr>
            <a:spLocks noGrp="1"/>
          </p:cNvSpPr>
          <p:nvPr>
            <p:ph type="body" idx="1"/>
          </p:nvPr>
        </p:nvSpPr>
        <p:spPr>
          <a:xfrm>
            <a:off x="676194" y="1169643"/>
            <a:ext cx="10515600" cy="4813714"/>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Title Placeholder 6">
            <a:extLst>
              <a:ext uri="{FF2B5EF4-FFF2-40B4-BE49-F238E27FC236}">
                <a16:creationId xmlns:a16="http://schemas.microsoft.com/office/drawing/2014/main" id="{290B5693-0CCC-CD03-C958-9DD6CFF356B8}"/>
              </a:ext>
            </a:extLst>
          </p:cNvPr>
          <p:cNvSpPr>
            <a:spLocks noGrp="1"/>
          </p:cNvSpPr>
          <p:nvPr>
            <p:ph type="title"/>
          </p:nvPr>
        </p:nvSpPr>
        <p:spPr>
          <a:xfrm>
            <a:off x="389306" y="231153"/>
            <a:ext cx="10515600" cy="449884"/>
          </a:xfrm>
          <a:prstGeom prst="rect">
            <a:avLst/>
          </a:prstGeom>
        </p:spPr>
        <p:txBody>
          <a:bodyPr vert="horz" lIns="91440" tIns="45720" rIns="91440" bIns="45720" rtlCol="0" anchor="ctr">
            <a:noAutofit/>
          </a:bodyPr>
          <a:lstStyle/>
          <a:p>
            <a:r>
              <a:rPr lang="en-US" dirty="0"/>
              <a:t>Click to edit Master title style</a:t>
            </a:r>
          </a:p>
        </p:txBody>
      </p:sp>
      <p:sp>
        <p:nvSpPr>
          <p:cNvPr id="8" name="Rectangle 7">
            <a:extLst>
              <a:ext uri="{FF2B5EF4-FFF2-40B4-BE49-F238E27FC236}">
                <a16:creationId xmlns:a16="http://schemas.microsoft.com/office/drawing/2014/main" id="{6956BB25-0FBB-51F1-57A7-A4D63E29AA8B}"/>
              </a:ext>
            </a:extLst>
          </p:cNvPr>
          <p:cNvSpPr/>
          <p:nvPr userDrawn="1"/>
        </p:nvSpPr>
        <p:spPr>
          <a:xfrm>
            <a:off x="676194" y="6523745"/>
            <a:ext cx="11515805" cy="334255"/>
          </a:xfrm>
          <a:prstGeom prst="rect">
            <a:avLst/>
          </a:prstGeom>
          <a:solidFill>
            <a:srgbClr val="17BBBF"/>
          </a:solidFill>
          <a:ln>
            <a:noFill/>
          </a:ln>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9" name="TextBox 8">
            <a:extLst>
              <a:ext uri="{FF2B5EF4-FFF2-40B4-BE49-F238E27FC236}">
                <a16:creationId xmlns:a16="http://schemas.microsoft.com/office/drawing/2014/main" id="{D96168F8-99A1-AE36-6A61-1E764637BF30}"/>
              </a:ext>
            </a:extLst>
          </p:cNvPr>
          <p:cNvSpPr txBox="1"/>
          <p:nvPr userDrawn="1"/>
        </p:nvSpPr>
        <p:spPr>
          <a:xfrm>
            <a:off x="676196" y="6557949"/>
            <a:ext cx="7092363" cy="276999"/>
          </a:xfrm>
          <a:prstGeom prst="rect">
            <a:avLst/>
          </a:prstGeom>
          <a:noFill/>
        </p:spPr>
        <p:txBody>
          <a:bodyPr wrap="square" rtlCol="0">
            <a:spAutoFit/>
          </a:bodyPr>
          <a:lstStyle/>
          <a:p>
            <a:r>
              <a:rPr lang="en-US" sz="1200" dirty="0">
                <a:solidFill>
                  <a:schemeClr val="bg1"/>
                </a:solidFill>
              </a:rPr>
              <a:t>MACC 2024 | ARCHITECTING FOR AI: A NEW PARADIGM IN BUSINESS VALUE</a:t>
            </a:r>
          </a:p>
        </p:txBody>
      </p:sp>
      <p:pic>
        <p:nvPicPr>
          <p:cNvPr id="10" name="Picture 9">
            <a:extLst>
              <a:ext uri="{FF2B5EF4-FFF2-40B4-BE49-F238E27FC236}">
                <a16:creationId xmlns:a16="http://schemas.microsoft.com/office/drawing/2014/main" id="{E571F6FB-2E8C-E84C-1611-5D500238A1A4}"/>
              </a:ext>
            </a:extLst>
          </p:cNvPr>
          <p:cNvPicPr>
            <a:picLocks noChangeAspect="1"/>
          </p:cNvPicPr>
          <p:nvPr userDrawn="1"/>
        </p:nvPicPr>
        <p:blipFill rotWithShape="1">
          <a:blip r:embed="rId12"/>
          <a:srcRect r="61041"/>
          <a:stretch/>
        </p:blipFill>
        <p:spPr>
          <a:xfrm>
            <a:off x="160910" y="6354191"/>
            <a:ext cx="456792" cy="430558"/>
          </a:xfrm>
          <a:prstGeom prst="rect">
            <a:avLst/>
          </a:prstGeom>
        </p:spPr>
      </p:pic>
    </p:spTree>
    <p:extLst>
      <p:ext uri="{BB962C8B-B14F-4D97-AF65-F5344CB8AC3E}">
        <p14:creationId xmlns:p14="http://schemas.microsoft.com/office/powerpoint/2010/main" val="2049801890"/>
      </p:ext>
    </p:extLst>
  </p:cSld>
  <p:clrMap bg1="lt1" tx1="dk1" bg2="lt2" tx2="dk2" accent1="accent1" accent2="accent2" accent3="accent3" accent4="accent4" accent5="accent5" accent6="accent6" hlink="hlink" folHlink="folHlink"/>
  <p:sldLayoutIdLst>
    <p:sldLayoutId id="2147483649" r:id="rId1"/>
    <p:sldLayoutId id="2147483655" r:id="rId2"/>
    <p:sldLayoutId id="2147483650" r:id="rId3"/>
    <p:sldLayoutId id="2147483651" r:id="rId4"/>
    <p:sldLayoutId id="2147483652" r:id="rId5"/>
    <p:sldLayoutId id="2147483653" r:id="rId6"/>
    <p:sldLayoutId id="2147483654" r:id="rId7"/>
    <p:sldLayoutId id="2147483656" r:id="rId8"/>
    <p:sldLayoutId id="2147483657" r:id="rId9"/>
    <p:sldLayoutId id="2147483658" r:id="rId10"/>
  </p:sldLayoutIdLst>
  <p:txStyles>
    <p:titleStyle>
      <a:lvl1pPr algn="l" defTabSz="914400" rtl="0" eaLnBrk="1" latinLnBrk="0" hangingPunct="1">
        <a:lnSpc>
          <a:spcPct val="90000"/>
        </a:lnSpc>
        <a:spcBef>
          <a:spcPct val="0"/>
        </a:spcBef>
        <a:buNone/>
        <a:defRPr sz="3600" b="1" kern="1200">
          <a:solidFill>
            <a:schemeClr val="tx1"/>
          </a:solidFill>
          <a:latin typeface="Arial" panose="020B0604020202020204" pitchFamily="34" charset="0"/>
          <a:ea typeface="+mj-ea"/>
          <a:cs typeface="Arial" panose="020B0604020202020204" pitchFamily="34" charset="0"/>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Arial" panose="020B0604020202020204" pitchFamily="34" charset="0"/>
          <a:ea typeface="+mn-ea"/>
          <a:cs typeface="Arial" panose="020B0604020202020204" pitchFamily="34" charset="0"/>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Arial" panose="020B0604020202020204" pitchFamily="34" charset="0"/>
          <a:ea typeface="+mn-ea"/>
          <a:cs typeface="Arial" panose="020B0604020202020204" pitchFamily="34" charset="0"/>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Arial" panose="020B0604020202020204" pitchFamily="34" charset="0"/>
          <a:ea typeface="+mn-ea"/>
          <a:cs typeface="Arial" panose="020B0604020202020204" pitchFamily="34" charset="0"/>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Arial" panose="020B0604020202020204" pitchFamily="34" charset="0"/>
          <a:ea typeface="+mn-ea"/>
          <a:cs typeface="Arial" panose="020B0604020202020204" pitchFamily="34" charset="0"/>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3.xml.rels><?xml version="1.0" encoding="UTF-8" standalone="yes"?>
<Relationships xmlns="http://schemas.openxmlformats.org/package/2006/relationships"><Relationship Id="rId3" Type="http://schemas.openxmlformats.org/officeDocument/2006/relationships/diagramLayout" Target="../diagrams/layout1.xml"/><Relationship Id="rId2" Type="http://schemas.openxmlformats.org/officeDocument/2006/relationships/diagramData" Target="../diagrams/data1.xml"/><Relationship Id="rId1" Type="http://schemas.openxmlformats.org/officeDocument/2006/relationships/slideLayout" Target="../slideLayouts/slideLayout3.xml"/><Relationship Id="rId6" Type="http://schemas.microsoft.com/office/2007/relationships/diagramDrawing" Target="../diagrams/drawing1.xml"/><Relationship Id="rId5" Type="http://schemas.openxmlformats.org/officeDocument/2006/relationships/diagramColors" Target="../diagrams/colors1.xml"/><Relationship Id="rId4" Type="http://schemas.openxmlformats.org/officeDocument/2006/relationships/diagramQuickStyle" Target="../diagrams/quickStyle1.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3.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image" Target="../media/image3.jpeg"/><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C62C8D2-E020-8886-4AF1-4F28576BA086}"/>
              </a:ext>
            </a:extLst>
          </p:cNvPr>
          <p:cNvSpPr>
            <a:spLocks noGrp="1"/>
          </p:cNvSpPr>
          <p:nvPr>
            <p:ph type="ctrTitle"/>
          </p:nvPr>
        </p:nvSpPr>
        <p:spPr/>
        <p:txBody>
          <a:bodyPr/>
          <a:lstStyle/>
          <a:p>
            <a:r>
              <a:rPr lang="en-US" dirty="0"/>
              <a:t>The Business Value of Intelligent Agents</a:t>
            </a:r>
          </a:p>
        </p:txBody>
      </p:sp>
      <p:sp>
        <p:nvSpPr>
          <p:cNvPr id="3" name="Subtitle 2">
            <a:extLst>
              <a:ext uri="{FF2B5EF4-FFF2-40B4-BE49-F238E27FC236}">
                <a16:creationId xmlns:a16="http://schemas.microsoft.com/office/drawing/2014/main" id="{082B648D-67A4-7B2B-609B-1F5577660F3B}"/>
              </a:ext>
            </a:extLst>
          </p:cNvPr>
          <p:cNvSpPr>
            <a:spLocks noGrp="1"/>
          </p:cNvSpPr>
          <p:nvPr>
            <p:ph type="subTitle" idx="1"/>
          </p:nvPr>
        </p:nvSpPr>
        <p:spPr/>
        <p:txBody>
          <a:bodyPr/>
          <a:lstStyle/>
          <a:p>
            <a:r>
              <a:rPr lang="en-US" dirty="0"/>
              <a:t>Steve Peterson</a:t>
            </a:r>
          </a:p>
          <a:p>
            <a:r>
              <a:rPr lang="en-US" dirty="0"/>
              <a:t>Dan McCreary</a:t>
            </a:r>
          </a:p>
          <a:p>
            <a:r>
              <a:rPr lang="en-US" dirty="0"/>
              <a:t>MACC November 2024</a:t>
            </a:r>
          </a:p>
        </p:txBody>
      </p:sp>
    </p:spTree>
    <p:extLst>
      <p:ext uri="{BB962C8B-B14F-4D97-AF65-F5344CB8AC3E}">
        <p14:creationId xmlns:p14="http://schemas.microsoft.com/office/powerpoint/2010/main" val="1533751025"/>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CD33770-4DF0-B05B-5D31-D1DAEFF7B138}"/>
              </a:ext>
            </a:extLst>
          </p:cNvPr>
          <p:cNvSpPr>
            <a:spLocks noGrp="1"/>
          </p:cNvSpPr>
          <p:nvPr>
            <p:ph type="title"/>
          </p:nvPr>
        </p:nvSpPr>
        <p:spPr>
          <a:xfrm>
            <a:off x="112643" y="0"/>
            <a:ext cx="10515600" cy="1024766"/>
          </a:xfrm>
        </p:spPr>
        <p:txBody>
          <a:bodyPr/>
          <a:lstStyle/>
          <a:p>
            <a:r>
              <a:rPr lang="en-US" dirty="0"/>
              <a:t>Calculating Today’s Agent Business Value</a:t>
            </a:r>
          </a:p>
        </p:txBody>
      </p:sp>
      <p:sp>
        <p:nvSpPr>
          <p:cNvPr id="3" name="Content Placeholder 2">
            <a:extLst>
              <a:ext uri="{FF2B5EF4-FFF2-40B4-BE49-F238E27FC236}">
                <a16:creationId xmlns:a16="http://schemas.microsoft.com/office/drawing/2014/main" id="{1EDEA2C7-7031-9FEF-80C5-5B4B95D6E747}"/>
              </a:ext>
            </a:extLst>
          </p:cNvPr>
          <p:cNvSpPr>
            <a:spLocks noGrp="1"/>
          </p:cNvSpPr>
          <p:nvPr>
            <p:ph idx="1"/>
          </p:nvPr>
        </p:nvSpPr>
        <p:spPr/>
        <p:txBody>
          <a:bodyPr>
            <a:normAutofit fontScale="85000" lnSpcReduction="20000"/>
          </a:bodyPr>
          <a:lstStyle/>
          <a:p>
            <a:r>
              <a:rPr lang="en-US" b="1" dirty="0"/>
              <a:t>Business Value – Calculating Cost and Benefit for AI Projects</a:t>
            </a:r>
          </a:p>
          <a:p>
            <a:pPr>
              <a:buFont typeface="Arial" panose="020B0604020202020204" pitchFamily="34" charset="0"/>
              <a:buChar char="•"/>
            </a:pPr>
            <a:r>
              <a:rPr lang="en-US" b="1" dirty="0"/>
              <a:t>Cost Components</a:t>
            </a:r>
            <a:r>
              <a:rPr lang="en-US" dirty="0"/>
              <a:t>:</a:t>
            </a:r>
          </a:p>
          <a:p>
            <a:pPr marL="742950" lvl="1" indent="-285750">
              <a:buFont typeface="Arial" panose="020B0604020202020204" pitchFamily="34" charset="0"/>
              <a:buChar char="•"/>
            </a:pPr>
            <a:r>
              <a:rPr lang="en-US" b="1" dirty="0"/>
              <a:t>Initial Development</a:t>
            </a:r>
            <a:r>
              <a:rPr lang="en-US" dirty="0"/>
              <a:t>: Hardware, software, and expert talent costs.</a:t>
            </a:r>
          </a:p>
          <a:p>
            <a:pPr marL="742950" lvl="1" indent="-285750">
              <a:buFont typeface="Arial" panose="020B0604020202020204" pitchFamily="34" charset="0"/>
              <a:buChar char="•"/>
            </a:pPr>
            <a:r>
              <a:rPr lang="en-US" b="1" dirty="0"/>
              <a:t>Ongoing Operations</a:t>
            </a:r>
            <a:r>
              <a:rPr lang="en-US" dirty="0"/>
              <a:t>: Compute resources, maintenance, and model updates.</a:t>
            </a:r>
          </a:p>
          <a:p>
            <a:pPr marL="742950" lvl="1" indent="-285750">
              <a:buFont typeface="Arial" panose="020B0604020202020204" pitchFamily="34" charset="0"/>
              <a:buChar char="•"/>
            </a:pPr>
            <a:r>
              <a:rPr lang="en-US" b="1" dirty="0"/>
              <a:t>Data Management</a:t>
            </a:r>
            <a:r>
              <a:rPr lang="en-US" dirty="0"/>
              <a:t>: Cost of acquiring, cleaning, and managing vast datasets.</a:t>
            </a:r>
          </a:p>
          <a:p>
            <a:pPr>
              <a:buFont typeface="Arial" panose="020B0604020202020204" pitchFamily="34" charset="0"/>
              <a:buChar char="•"/>
            </a:pPr>
            <a:r>
              <a:rPr lang="en-US" b="1" dirty="0"/>
              <a:t>Value Creation</a:t>
            </a:r>
            <a:r>
              <a:rPr lang="en-US" dirty="0"/>
              <a:t>:</a:t>
            </a:r>
          </a:p>
          <a:p>
            <a:pPr marL="742950" lvl="1" indent="-285750">
              <a:buFont typeface="Arial" panose="020B0604020202020204" pitchFamily="34" charset="0"/>
              <a:buChar char="•"/>
            </a:pPr>
            <a:r>
              <a:rPr lang="en-US" b="1" dirty="0"/>
              <a:t>Efficiency</a:t>
            </a:r>
            <a:r>
              <a:rPr lang="en-US" dirty="0"/>
              <a:t>: Automating repetitive tasks to reduce operational costs.</a:t>
            </a:r>
          </a:p>
          <a:p>
            <a:pPr marL="742950" lvl="1" indent="-285750">
              <a:buFont typeface="Arial" panose="020B0604020202020204" pitchFamily="34" charset="0"/>
              <a:buChar char="•"/>
            </a:pPr>
            <a:r>
              <a:rPr lang="en-US" b="1" dirty="0"/>
              <a:t>Scalability</a:t>
            </a:r>
            <a:r>
              <a:rPr lang="en-US" dirty="0"/>
              <a:t>: Ability to scale without proportional increases in costs.</a:t>
            </a:r>
          </a:p>
          <a:p>
            <a:pPr marL="742950" lvl="1" indent="-285750">
              <a:buFont typeface="Arial" panose="020B0604020202020204" pitchFamily="34" charset="0"/>
              <a:buChar char="•"/>
            </a:pPr>
            <a:r>
              <a:rPr lang="en-US" b="1" dirty="0"/>
              <a:t>Decision Support</a:t>
            </a:r>
            <a:r>
              <a:rPr lang="en-US" dirty="0"/>
              <a:t>: Enhancing decision-making by analyzing large datasets faster.</a:t>
            </a:r>
          </a:p>
          <a:p>
            <a:pPr marL="742950" lvl="1" indent="-285750">
              <a:buFont typeface="Arial" panose="020B0604020202020204" pitchFamily="34" charset="0"/>
              <a:buChar char="•"/>
            </a:pPr>
            <a:r>
              <a:rPr lang="en-US" b="1" dirty="0"/>
              <a:t>Customer Experience</a:t>
            </a:r>
            <a:r>
              <a:rPr lang="en-US" dirty="0"/>
              <a:t>: Improving response time and personalization through intelligent agents.</a:t>
            </a:r>
          </a:p>
          <a:p>
            <a:pPr>
              <a:buFont typeface="Arial" panose="020B0604020202020204" pitchFamily="34" charset="0"/>
              <a:buChar char="•"/>
            </a:pPr>
            <a:r>
              <a:rPr lang="en-US" b="1" dirty="0"/>
              <a:t>ROI Calculation</a:t>
            </a:r>
            <a:r>
              <a:rPr lang="en-US" dirty="0"/>
              <a:t>:</a:t>
            </a:r>
          </a:p>
          <a:p>
            <a:pPr marL="742950" lvl="1" indent="-285750">
              <a:buFont typeface="Arial" panose="020B0604020202020204" pitchFamily="34" charset="0"/>
              <a:buChar char="•"/>
            </a:pPr>
            <a:r>
              <a:rPr lang="en-US" dirty="0"/>
              <a:t>Calculate the increase in productivity (e.g., task automation) against development/operational costs.</a:t>
            </a:r>
          </a:p>
          <a:p>
            <a:pPr marL="742950" lvl="1" indent="-285750">
              <a:buFont typeface="Arial" panose="020B0604020202020204" pitchFamily="34" charset="0"/>
              <a:buChar char="•"/>
            </a:pPr>
            <a:r>
              <a:rPr lang="en-US" dirty="0"/>
              <a:t>Project long-term savings from agent-driven efficiencies.</a:t>
            </a:r>
          </a:p>
        </p:txBody>
      </p:sp>
    </p:spTree>
    <p:extLst>
      <p:ext uri="{BB962C8B-B14F-4D97-AF65-F5344CB8AC3E}">
        <p14:creationId xmlns:p14="http://schemas.microsoft.com/office/powerpoint/2010/main" val="180932857"/>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5AC280A-2347-2CE0-E32A-2A07A4470EE1}"/>
              </a:ext>
            </a:extLst>
          </p:cNvPr>
          <p:cNvSpPr>
            <a:spLocks noGrp="1"/>
          </p:cNvSpPr>
          <p:nvPr>
            <p:ph type="title"/>
          </p:nvPr>
        </p:nvSpPr>
        <p:spPr>
          <a:xfrm>
            <a:off x="331304" y="204511"/>
            <a:ext cx="10515600" cy="816045"/>
          </a:xfrm>
        </p:spPr>
        <p:txBody>
          <a:bodyPr/>
          <a:lstStyle/>
          <a:p>
            <a:r>
              <a:rPr lang="en-US" dirty="0"/>
              <a:t>Challenges of Calculating Value of Emerging Tech</a:t>
            </a:r>
          </a:p>
        </p:txBody>
      </p:sp>
      <p:sp>
        <p:nvSpPr>
          <p:cNvPr id="3" name="Content Placeholder 2">
            <a:extLst>
              <a:ext uri="{FF2B5EF4-FFF2-40B4-BE49-F238E27FC236}">
                <a16:creationId xmlns:a16="http://schemas.microsoft.com/office/drawing/2014/main" id="{CD3BD9F7-1E3F-78F3-5CAC-891899DDA2C5}"/>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Unpredictable Returns</a:t>
            </a:r>
            <a:r>
              <a:rPr lang="en-US" dirty="0"/>
              <a:t>: Difficulty in accurately forecasting ROI from technologies still in the early stages, such as quantum computing and blockchain.</a:t>
            </a:r>
          </a:p>
          <a:p>
            <a:pPr>
              <a:buFont typeface="Arial" panose="020B0604020202020204" pitchFamily="34" charset="0"/>
              <a:buChar char="•"/>
            </a:pPr>
            <a:r>
              <a:rPr lang="en-US" b="1" dirty="0"/>
              <a:t>High Initial Costs</a:t>
            </a:r>
            <a:r>
              <a:rPr lang="en-US" dirty="0"/>
              <a:t>: Large upfront investments in hardware and expertise that may not yield immediate returns.</a:t>
            </a:r>
          </a:p>
          <a:p>
            <a:pPr>
              <a:buFont typeface="Arial" panose="020B0604020202020204" pitchFamily="34" charset="0"/>
              <a:buChar char="•"/>
            </a:pPr>
            <a:r>
              <a:rPr lang="en-US" b="1" dirty="0"/>
              <a:t>Complexity of Integration</a:t>
            </a:r>
            <a:r>
              <a:rPr lang="en-US" dirty="0"/>
              <a:t>: Enterprise architectures may require significant adjustments to accommodate emerging tech, complicating cost-benefit analyses.</a:t>
            </a:r>
          </a:p>
          <a:p>
            <a:pPr>
              <a:buFont typeface="Arial" panose="020B0604020202020204" pitchFamily="34" charset="0"/>
              <a:buChar char="•"/>
            </a:pPr>
            <a:r>
              <a:rPr lang="en-US" b="1" dirty="0"/>
              <a:t>Unknown Adoption Rates</a:t>
            </a:r>
            <a:r>
              <a:rPr lang="en-US" dirty="0"/>
              <a:t>: Emerging tech like intelligent agents might face resistance or low adoption within organizations, slowing value realization.</a:t>
            </a:r>
          </a:p>
          <a:p>
            <a:pPr>
              <a:buFont typeface="Arial" panose="020B0604020202020204" pitchFamily="34" charset="0"/>
              <a:buChar char="•"/>
            </a:pPr>
            <a:r>
              <a:rPr lang="en-US" b="1" dirty="0"/>
              <a:t>Recommendation</a:t>
            </a:r>
            <a:r>
              <a:rPr lang="en-US" dirty="0"/>
              <a:t>: Start with pilot projects to gradually assess business value without heavy investments.</a:t>
            </a:r>
          </a:p>
          <a:p>
            <a:endParaRPr lang="en-US" dirty="0"/>
          </a:p>
        </p:txBody>
      </p:sp>
    </p:spTree>
    <p:extLst>
      <p:ext uri="{BB962C8B-B14F-4D97-AF65-F5344CB8AC3E}">
        <p14:creationId xmlns:p14="http://schemas.microsoft.com/office/powerpoint/2010/main" val="52089275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ECFA279E-E636-C480-E948-51101AB977A6}"/>
              </a:ext>
            </a:extLst>
          </p:cNvPr>
          <p:cNvSpPr>
            <a:spLocks noGrp="1"/>
          </p:cNvSpPr>
          <p:nvPr>
            <p:ph type="title"/>
          </p:nvPr>
        </p:nvSpPr>
        <p:spPr>
          <a:xfrm>
            <a:off x="838200" y="365126"/>
            <a:ext cx="10515600" cy="509518"/>
          </a:xfrm>
        </p:spPr>
        <p:txBody>
          <a:bodyPr/>
          <a:lstStyle/>
          <a:p>
            <a:r>
              <a:rPr lang="en-US" dirty="0"/>
              <a:t>Trend Analysis</a:t>
            </a:r>
          </a:p>
        </p:txBody>
      </p:sp>
      <p:sp>
        <p:nvSpPr>
          <p:cNvPr id="3" name="Content Placeholder 2">
            <a:extLst>
              <a:ext uri="{FF2B5EF4-FFF2-40B4-BE49-F238E27FC236}">
                <a16:creationId xmlns:a16="http://schemas.microsoft.com/office/drawing/2014/main" id="{0F682375-CA54-9324-C762-B1C2DCF465CA}"/>
              </a:ext>
            </a:extLst>
          </p:cNvPr>
          <p:cNvSpPr>
            <a:spLocks noGrp="1"/>
          </p:cNvSpPr>
          <p:nvPr>
            <p:ph idx="1"/>
          </p:nvPr>
        </p:nvSpPr>
        <p:spPr/>
        <p:txBody>
          <a:bodyPr/>
          <a:lstStyle/>
          <a:p>
            <a:pPr>
              <a:buFont typeface="Arial" panose="020B0604020202020204" pitchFamily="34" charset="0"/>
              <a:buChar char="•"/>
            </a:pPr>
            <a:r>
              <a:rPr lang="en-US" b="1" dirty="0"/>
              <a:t>Rapid </a:t>
            </a:r>
            <a:r>
              <a:rPr lang="en-US" b="1" dirty="0" err="1"/>
              <a:t>Progress</a:t>
            </a:r>
            <a:r>
              <a:rPr lang="en-US" dirty="0" err="1"/>
              <a:t>:Improvements</a:t>
            </a:r>
            <a:r>
              <a:rPr lang="en-US" dirty="0"/>
              <a:t> in multi-agent collaboration, autonomy, and decision-making are occurring rapidly due to advancements in AI research.</a:t>
            </a:r>
          </a:p>
          <a:p>
            <a:pPr>
              <a:buFont typeface="Arial" panose="020B0604020202020204" pitchFamily="34" charset="0"/>
              <a:buChar char="•"/>
            </a:pPr>
            <a:r>
              <a:rPr lang="en-US" b="1" dirty="0"/>
              <a:t>Moore's Law for AI</a:t>
            </a:r>
            <a:r>
              <a:rPr lang="en-US" dirty="0"/>
              <a:t>: Similar exponential improvements in processing power and software efficiency are accelerating agent capabilities.</a:t>
            </a:r>
          </a:p>
          <a:p>
            <a:pPr>
              <a:buFont typeface="Arial" panose="020B0604020202020204" pitchFamily="34" charset="0"/>
              <a:buChar char="•"/>
            </a:pPr>
            <a:r>
              <a:rPr lang="en-US" b="1" dirty="0"/>
              <a:t>Tooling</a:t>
            </a:r>
            <a:r>
              <a:rPr lang="en-US" dirty="0"/>
              <a:t>: Integration with tools like reinforcement learning and real-time data processing is making agents smarter and more adaptable.</a:t>
            </a:r>
          </a:p>
          <a:p>
            <a:endParaRPr lang="en-US" dirty="0"/>
          </a:p>
        </p:txBody>
      </p:sp>
    </p:spTree>
    <p:extLst>
      <p:ext uri="{BB962C8B-B14F-4D97-AF65-F5344CB8AC3E}">
        <p14:creationId xmlns:p14="http://schemas.microsoft.com/office/powerpoint/2010/main" val="4085554689"/>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CFDA65-BF97-68DC-EE7F-011299677C57}"/>
              </a:ext>
            </a:extLst>
          </p:cNvPr>
          <p:cNvSpPr>
            <a:spLocks noGrp="1"/>
          </p:cNvSpPr>
          <p:nvPr>
            <p:ph type="title"/>
          </p:nvPr>
        </p:nvSpPr>
        <p:spPr/>
        <p:txBody>
          <a:bodyPr/>
          <a:lstStyle/>
          <a:p>
            <a:r>
              <a:rPr lang="en-US" b="1" dirty="0"/>
              <a:t>Market Adoption Cycle</a:t>
            </a:r>
            <a:endParaRPr lang="en-US" dirty="0"/>
          </a:p>
        </p:txBody>
      </p:sp>
      <p:sp>
        <p:nvSpPr>
          <p:cNvPr id="3" name="Content Placeholder 2">
            <a:extLst>
              <a:ext uri="{FF2B5EF4-FFF2-40B4-BE49-F238E27FC236}">
                <a16:creationId xmlns:a16="http://schemas.microsoft.com/office/drawing/2014/main" id="{5B6842A5-D011-F21B-5908-FD9F1DF1A5E2}"/>
              </a:ext>
            </a:extLst>
          </p:cNvPr>
          <p:cNvSpPr>
            <a:spLocks noGrp="1"/>
          </p:cNvSpPr>
          <p:nvPr>
            <p:ph idx="1"/>
          </p:nvPr>
        </p:nvSpPr>
        <p:spPr>
          <a:xfrm>
            <a:off x="666254" y="3912751"/>
            <a:ext cx="10515600" cy="2186609"/>
          </a:xfrm>
        </p:spPr>
        <p:txBody>
          <a:bodyPr/>
          <a:lstStyle/>
          <a:p>
            <a:r>
              <a:rPr lang="en-US" dirty="0"/>
              <a:t>As agent capabilities improve, they’re gaining wider adoption across industries (e.g., finance, healthcare, logistics)</a:t>
            </a:r>
          </a:p>
          <a:p>
            <a:r>
              <a:rPr lang="en-US" dirty="0"/>
              <a:t>Adoption of agent architectures will trigger better education, training, tools and acceptance</a:t>
            </a:r>
          </a:p>
        </p:txBody>
      </p:sp>
      <p:graphicFrame>
        <p:nvGraphicFramePr>
          <p:cNvPr id="4" name="Diagram 3">
            <a:extLst>
              <a:ext uri="{FF2B5EF4-FFF2-40B4-BE49-F238E27FC236}">
                <a16:creationId xmlns:a16="http://schemas.microsoft.com/office/drawing/2014/main" id="{E7F952E8-BDF5-B45F-5F04-45DFCD4F2CE2}"/>
              </a:ext>
            </a:extLst>
          </p:cNvPr>
          <p:cNvGraphicFramePr/>
          <p:nvPr>
            <p:extLst>
              <p:ext uri="{D42A27DB-BD31-4B8C-83A1-F6EECF244321}">
                <p14:modId xmlns:p14="http://schemas.microsoft.com/office/powerpoint/2010/main" val="472182707"/>
              </p:ext>
            </p:extLst>
          </p:nvPr>
        </p:nvGraphicFramePr>
        <p:xfrm>
          <a:off x="1252330" y="719667"/>
          <a:ext cx="9515061" cy="2709334"/>
        </p:xfrm>
        <a:graphic>
          <a:graphicData uri="http://schemas.openxmlformats.org/drawingml/2006/diagram">
            <dgm:relIds xmlns:dgm="http://schemas.openxmlformats.org/drawingml/2006/diagram" xmlns:r="http://schemas.openxmlformats.org/officeDocument/2006/relationships" r:dm="rId2" r:lo="rId3" r:qs="rId4" r:cs="rId5"/>
          </a:graphicData>
        </a:graphic>
      </p:graphicFrame>
    </p:spTree>
    <p:extLst>
      <p:ext uri="{BB962C8B-B14F-4D97-AF65-F5344CB8AC3E}">
        <p14:creationId xmlns:p14="http://schemas.microsoft.com/office/powerpoint/2010/main" val="1831399300"/>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F990C51-61FE-702A-6DD2-51A00623245E}"/>
              </a:ext>
            </a:extLst>
          </p:cNvPr>
          <p:cNvSpPr>
            <a:spLocks noGrp="1"/>
          </p:cNvSpPr>
          <p:nvPr>
            <p:ph type="title"/>
          </p:nvPr>
        </p:nvSpPr>
        <p:spPr/>
        <p:txBody>
          <a:bodyPr/>
          <a:lstStyle/>
          <a:p>
            <a:r>
              <a:rPr lang="en-US" b="1" dirty="0"/>
              <a:t>Impact for Enterprise Architecture</a:t>
            </a:r>
            <a:endParaRPr lang="en-US" dirty="0"/>
          </a:p>
        </p:txBody>
      </p:sp>
      <p:sp>
        <p:nvSpPr>
          <p:cNvPr id="3" name="Content Placeholder 2">
            <a:extLst>
              <a:ext uri="{FF2B5EF4-FFF2-40B4-BE49-F238E27FC236}">
                <a16:creationId xmlns:a16="http://schemas.microsoft.com/office/drawing/2014/main" id="{42904BB6-3DFF-9184-C6ED-6C87220ACEC0}"/>
              </a:ext>
            </a:extLst>
          </p:cNvPr>
          <p:cNvSpPr>
            <a:spLocks noGrp="1"/>
          </p:cNvSpPr>
          <p:nvPr>
            <p:ph idx="1"/>
          </p:nvPr>
        </p:nvSpPr>
        <p:spPr/>
        <p:txBody>
          <a:bodyPr>
            <a:normAutofit fontScale="92500" lnSpcReduction="10000"/>
          </a:bodyPr>
          <a:lstStyle/>
          <a:p>
            <a:pPr>
              <a:buFont typeface="Arial" panose="020B0604020202020204" pitchFamily="34" charset="0"/>
              <a:buChar char="•"/>
            </a:pPr>
            <a:r>
              <a:rPr lang="en-US" b="1" dirty="0"/>
              <a:t>Scalability</a:t>
            </a:r>
            <a:r>
              <a:rPr lang="en-US" dirty="0"/>
              <a:t>: Intelligent agents can scale horizontally, allowing for flexible and distributed architectures.</a:t>
            </a:r>
          </a:p>
          <a:p>
            <a:pPr>
              <a:buFont typeface="Arial" panose="020B0604020202020204" pitchFamily="34" charset="0"/>
              <a:buChar char="•"/>
            </a:pPr>
            <a:r>
              <a:rPr lang="en-US" b="1" dirty="0"/>
              <a:t>Modularity</a:t>
            </a:r>
            <a:r>
              <a:rPr lang="en-US" dirty="0"/>
              <a:t>: Agents support modular designs, which simplifies updating and adding new functionalities to enterprise systems.</a:t>
            </a:r>
          </a:p>
          <a:p>
            <a:pPr>
              <a:buFont typeface="Arial" panose="020B0604020202020204" pitchFamily="34" charset="0"/>
              <a:buChar char="•"/>
            </a:pPr>
            <a:r>
              <a:rPr lang="en-US" b="1" dirty="0"/>
              <a:t>Real-Time Processing</a:t>
            </a:r>
            <a:r>
              <a:rPr lang="en-US" dirty="0"/>
              <a:t>: Integration with real-time data sources (IoT, cloud, edge computing) requires architecture to support low-latency communication between agents and systems.</a:t>
            </a:r>
          </a:p>
          <a:p>
            <a:pPr>
              <a:buFont typeface="Arial" panose="020B0604020202020204" pitchFamily="34" charset="0"/>
              <a:buChar char="•"/>
            </a:pPr>
            <a:r>
              <a:rPr lang="en-US" b="1" dirty="0"/>
              <a:t>Security Considerations</a:t>
            </a:r>
            <a:r>
              <a:rPr lang="en-US" dirty="0"/>
              <a:t>: Agents interacting autonomously pose new challenges for security and access control.</a:t>
            </a:r>
          </a:p>
          <a:p>
            <a:pPr>
              <a:buFont typeface="Arial" panose="020B0604020202020204" pitchFamily="34" charset="0"/>
              <a:buChar char="•"/>
            </a:pPr>
            <a:r>
              <a:rPr lang="en-US" b="1" dirty="0"/>
              <a:t>Resilience</a:t>
            </a:r>
            <a:r>
              <a:rPr lang="en-US" dirty="0"/>
              <a:t>: By having intelligent agents in distributed systems, enterprise architecture can be more resilient and self-healing in the event of failures.</a:t>
            </a:r>
          </a:p>
          <a:p>
            <a:endParaRPr lang="en-US" dirty="0"/>
          </a:p>
        </p:txBody>
      </p:sp>
    </p:spTree>
    <p:extLst>
      <p:ext uri="{BB962C8B-B14F-4D97-AF65-F5344CB8AC3E}">
        <p14:creationId xmlns:p14="http://schemas.microsoft.com/office/powerpoint/2010/main" val="1606947899"/>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276DBAE-ED2C-F1F9-5B50-DC86C70080F5}"/>
              </a:ext>
            </a:extLst>
          </p:cNvPr>
          <p:cNvSpPr>
            <a:spLocks noGrp="1"/>
          </p:cNvSpPr>
          <p:nvPr>
            <p:ph type="title"/>
          </p:nvPr>
        </p:nvSpPr>
        <p:spPr>
          <a:xfrm>
            <a:off x="202096" y="225978"/>
            <a:ext cx="10515600" cy="509518"/>
          </a:xfrm>
        </p:spPr>
        <p:txBody>
          <a:bodyPr/>
          <a:lstStyle/>
          <a:p>
            <a:r>
              <a:rPr lang="en-US" dirty="0"/>
              <a:t>Three </a:t>
            </a:r>
            <a:r>
              <a:rPr lang="en-US" dirty="0" err="1"/>
              <a:t>Recomendations</a:t>
            </a:r>
            <a:endParaRPr lang="en-US" dirty="0"/>
          </a:p>
        </p:txBody>
      </p:sp>
      <p:sp>
        <p:nvSpPr>
          <p:cNvPr id="3" name="Content Placeholder 2">
            <a:extLst>
              <a:ext uri="{FF2B5EF4-FFF2-40B4-BE49-F238E27FC236}">
                <a16:creationId xmlns:a16="http://schemas.microsoft.com/office/drawing/2014/main" id="{B2AED69E-1C9D-B144-889A-8BFBC302AE1E}"/>
              </a:ext>
            </a:extLst>
          </p:cNvPr>
          <p:cNvSpPr>
            <a:spLocks noGrp="1"/>
          </p:cNvSpPr>
          <p:nvPr>
            <p:ph idx="1"/>
          </p:nvPr>
        </p:nvSpPr>
        <p:spPr/>
        <p:txBody>
          <a:bodyPr/>
          <a:lstStyle/>
          <a:p>
            <a:pPr>
              <a:buFont typeface="+mj-lt"/>
              <a:buAutoNum type="arabicPeriod"/>
            </a:pPr>
            <a:r>
              <a:rPr lang="en-US" b="1" dirty="0"/>
              <a:t>Start Small with Pilot Projects</a:t>
            </a:r>
            <a:r>
              <a:rPr lang="en-US" dirty="0"/>
              <a:t>: Launching smaller, controlled AI projects enables teams to build a business case with real data before scaling.</a:t>
            </a:r>
          </a:p>
          <a:p>
            <a:pPr>
              <a:buFont typeface="+mj-lt"/>
              <a:buAutoNum type="arabicPeriod"/>
            </a:pPr>
            <a:r>
              <a:rPr lang="en-US" b="1" dirty="0"/>
              <a:t>Invest in Scalable Architectures</a:t>
            </a:r>
            <a:r>
              <a:rPr lang="en-US" dirty="0"/>
              <a:t>: Design architectures that support the integration of intelligent agents, enabling them to be easily added as the organization grows.</a:t>
            </a:r>
          </a:p>
          <a:p>
            <a:pPr>
              <a:buFont typeface="+mj-lt"/>
              <a:buAutoNum type="arabicPeriod"/>
            </a:pPr>
            <a:r>
              <a:rPr lang="en-US" b="1" dirty="0"/>
              <a:t>Focus on ROI</a:t>
            </a:r>
            <a:r>
              <a:rPr lang="en-US" dirty="0"/>
              <a:t>: Establish clear metrics for calculating the business value of agent-based systems early on, ensuring that investments lead to measurable business outcomes.</a:t>
            </a:r>
          </a:p>
          <a:p>
            <a:endParaRPr lang="en-US" dirty="0"/>
          </a:p>
        </p:txBody>
      </p:sp>
    </p:spTree>
    <p:extLst>
      <p:ext uri="{BB962C8B-B14F-4D97-AF65-F5344CB8AC3E}">
        <p14:creationId xmlns:p14="http://schemas.microsoft.com/office/powerpoint/2010/main" val="3418984436"/>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479546F-E18C-6F1C-0535-EBE74EFE36A0}"/>
              </a:ext>
            </a:extLst>
          </p:cNvPr>
          <p:cNvSpPr>
            <a:spLocks noGrp="1"/>
          </p:cNvSpPr>
          <p:nvPr>
            <p:ph type="title"/>
          </p:nvPr>
        </p:nvSpPr>
        <p:spPr>
          <a:xfrm>
            <a:off x="251792" y="149086"/>
            <a:ext cx="10515600" cy="816045"/>
          </a:xfrm>
        </p:spPr>
        <p:txBody>
          <a:bodyPr/>
          <a:lstStyle/>
          <a:p>
            <a:r>
              <a:rPr lang="en-US" dirty="0"/>
              <a:t>Description of Talk</a:t>
            </a:r>
          </a:p>
        </p:txBody>
      </p:sp>
      <p:sp>
        <p:nvSpPr>
          <p:cNvPr id="3" name="Content Placeholder 2">
            <a:extLst>
              <a:ext uri="{FF2B5EF4-FFF2-40B4-BE49-F238E27FC236}">
                <a16:creationId xmlns:a16="http://schemas.microsoft.com/office/drawing/2014/main" id="{77E94E13-4797-6CFD-E26B-A111E1E74A4B}"/>
              </a:ext>
            </a:extLst>
          </p:cNvPr>
          <p:cNvSpPr>
            <a:spLocks noGrp="1"/>
          </p:cNvSpPr>
          <p:nvPr>
            <p:ph idx="1"/>
          </p:nvPr>
        </p:nvSpPr>
        <p:spPr/>
        <p:txBody>
          <a:bodyPr/>
          <a:lstStyle/>
          <a:p>
            <a:pPr marL="0" indent="0">
              <a:buNone/>
            </a:pPr>
            <a:r>
              <a:rPr lang="en-US" b="0" i="0" dirty="0">
                <a:solidFill>
                  <a:srgbClr val="333333"/>
                </a:solidFill>
                <a:effectLst/>
                <a:latin typeface="Overpass"/>
              </a:rPr>
              <a:t>Join Dan and Steve as they expand on last year’s Generative Patterns for AI, introducing new strategies for intelligent agents. Discover how agents can efficiently answer questions from documents and data sources, backed by real-world case studies showcasing cost savings. Learn actionable steps to implement pilot projects leveraging RAG and GraphRAG.</a:t>
            </a:r>
            <a:endParaRPr lang="en-US" dirty="0"/>
          </a:p>
        </p:txBody>
      </p:sp>
    </p:spTree>
    <p:extLst>
      <p:ext uri="{BB962C8B-B14F-4D97-AF65-F5344CB8AC3E}">
        <p14:creationId xmlns:p14="http://schemas.microsoft.com/office/powerpoint/2010/main" val="37398168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Title 3">
            <a:extLst>
              <a:ext uri="{FF2B5EF4-FFF2-40B4-BE49-F238E27FC236}">
                <a16:creationId xmlns:a16="http://schemas.microsoft.com/office/drawing/2014/main" id="{AB736E45-4C2B-F47B-D81E-BD0AAE608C99}"/>
              </a:ext>
            </a:extLst>
          </p:cNvPr>
          <p:cNvSpPr>
            <a:spLocks noGrp="1"/>
          </p:cNvSpPr>
          <p:nvPr>
            <p:ph type="title"/>
          </p:nvPr>
        </p:nvSpPr>
        <p:spPr>
          <a:xfrm>
            <a:off x="327153" y="191806"/>
            <a:ext cx="10515600" cy="398804"/>
          </a:xfrm>
        </p:spPr>
        <p:txBody>
          <a:bodyPr>
            <a:noAutofit/>
          </a:bodyPr>
          <a:lstStyle/>
          <a:p>
            <a:r>
              <a:rPr lang="en-US" sz="2000" dirty="0"/>
              <a:t>Our Presenters</a:t>
            </a:r>
          </a:p>
        </p:txBody>
      </p:sp>
      <p:sp>
        <p:nvSpPr>
          <p:cNvPr id="5" name="Content Placeholder 4">
            <a:extLst>
              <a:ext uri="{FF2B5EF4-FFF2-40B4-BE49-F238E27FC236}">
                <a16:creationId xmlns:a16="http://schemas.microsoft.com/office/drawing/2014/main" id="{14B389D2-B418-6CB7-9763-19F692B8E1C2}"/>
              </a:ext>
            </a:extLst>
          </p:cNvPr>
          <p:cNvSpPr>
            <a:spLocks noGrp="1"/>
          </p:cNvSpPr>
          <p:nvPr>
            <p:ph sz="half" idx="1"/>
          </p:nvPr>
        </p:nvSpPr>
        <p:spPr>
          <a:xfrm>
            <a:off x="838200" y="3820457"/>
            <a:ext cx="5181600" cy="2356506"/>
          </a:xfrm>
        </p:spPr>
        <p:txBody>
          <a:bodyPr>
            <a:normAutofit fontScale="55000" lnSpcReduction="20000"/>
          </a:bodyPr>
          <a:lstStyle/>
          <a:p>
            <a:r>
              <a:rPr lang="en-US" b="0" i="0" dirty="0">
                <a:solidFill>
                  <a:srgbClr val="333333"/>
                </a:solidFill>
                <a:effectLst/>
                <a:latin typeface="Overpass"/>
              </a:rPr>
              <a:t>Steve Peterson is a seasoned Senior Director of Enterprise Architecture at Rodan + Fields, bringing over three decades of experience in spearheading enterprise architecture initiatives. His impressive career includes pivotal roles at renowned organizations such as IBM, Be The Match, UnitedHealthcare (UHC) &amp; Optum, and AT&amp;T. During his tenure at UHC, Steve showcased his visionary leadership by developing strategic roadmaps that prioritized innovations in integration, chatbots, and Natural Language Processing. </a:t>
            </a:r>
            <a:endParaRPr lang="en-US" dirty="0"/>
          </a:p>
        </p:txBody>
      </p:sp>
      <p:sp>
        <p:nvSpPr>
          <p:cNvPr id="6" name="Content Placeholder 5">
            <a:extLst>
              <a:ext uri="{FF2B5EF4-FFF2-40B4-BE49-F238E27FC236}">
                <a16:creationId xmlns:a16="http://schemas.microsoft.com/office/drawing/2014/main" id="{5EB290EB-9D3D-B3F8-6C89-1B2B91718480}"/>
              </a:ext>
            </a:extLst>
          </p:cNvPr>
          <p:cNvSpPr>
            <a:spLocks noGrp="1"/>
          </p:cNvSpPr>
          <p:nvPr>
            <p:ph sz="half" idx="2"/>
          </p:nvPr>
        </p:nvSpPr>
        <p:spPr>
          <a:xfrm>
            <a:off x="6172200" y="3528391"/>
            <a:ext cx="5181600" cy="2648571"/>
          </a:xfrm>
        </p:spPr>
        <p:txBody>
          <a:bodyPr>
            <a:normAutofit fontScale="55000" lnSpcReduction="20000"/>
          </a:bodyPr>
          <a:lstStyle/>
          <a:p>
            <a:pPr algn="l"/>
            <a:r>
              <a:rPr lang="en-US" b="1" i="0" dirty="0">
                <a:solidFill>
                  <a:srgbClr val="333333"/>
                </a:solidFill>
                <a:effectLst/>
                <a:latin typeface="var(--e-global-typography-ff6d2e3-font-family)"/>
              </a:rPr>
              <a:t>, Retired Solution Architect and Steve Peterson, Senior Director, AI &amp; Enterprise Architecture, Rodan + Fields​</a:t>
            </a:r>
          </a:p>
          <a:p>
            <a:pPr algn="l"/>
            <a:r>
              <a:rPr lang="en-US" b="0" i="0" dirty="0">
                <a:solidFill>
                  <a:srgbClr val="333333"/>
                </a:solidFill>
                <a:effectLst/>
                <a:latin typeface="Overpass"/>
              </a:rPr>
              <a:t>Dan McCreary is a retired Solution Architect who focused on AI and generative AI architectural patterns. In the past, he worked at Bell Labs with the creators of the UNIX operating system, with Steve Jobs at NeXT Computer, and founded his own consulting firm with over 75 employees. His background included topics such as scale-out enterprise knowledge graphs, high-performance computing, and NoSQL databases. He is the co-author of the book “Making Sense of NoSQL” and is a frequent blogger on AI strategy. </a:t>
            </a:r>
          </a:p>
          <a:p>
            <a:endParaRPr lang="en-US" dirty="0"/>
          </a:p>
        </p:txBody>
      </p:sp>
      <p:pic>
        <p:nvPicPr>
          <p:cNvPr id="1026" name="Picture 2">
            <a:extLst>
              <a:ext uri="{FF2B5EF4-FFF2-40B4-BE49-F238E27FC236}">
                <a16:creationId xmlns:a16="http://schemas.microsoft.com/office/drawing/2014/main" id="{79EF24B2-3319-2ECD-7B38-5C33413339AF}"/>
              </a:ext>
            </a:extLst>
          </p:cNvPr>
          <p:cNvPicPr>
            <a:picLocks noChangeAspect="1" noChangeArrowheads="1"/>
          </p:cNvPicPr>
          <p:nvPr/>
        </p:nvPicPr>
        <p:blipFill>
          <a:blip r:embed="rId2">
            <a:extLst>
              <a:ext uri="{28A0092B-C50C-407E-A947-70E740481C1C}">
                <a14:useLocalDpi xmlns:a14="http://schemas.microsoft.com/office/drawing/2010/main" val="0"/>
              </a:ext>
            </a:extLst>
          </a:blip>
          <a:srcRect/>
          <a:stretch>
            <a:fillRect/>
          </a:stretch>
        </p:blipFill>
        <p:spPr bwMode="auto">
          <a:xfrm>
            <a:off x="7405842" y="976251"/>
            <a:ext cx="2283454" cy="2179661"/>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pic>
        <p:nvPicPr>
          <p:cNvPr id="1028" name="Picture 4">
            <a:extLst>
              <a:ext uri="{FF2B5EF4-FFF2-40B4-BE49-F238E27FC236}">
                <a16:creationId xmlns:a16="http://schemas.microsoft.com/office/drawing/2014/main" id="{341D086C-F71D-ABF5-0604-6F652EE0ABAF}"/>
              </a:ext>
            </a:extLst>
          </p:cNvPr>
          <p:cNvPicPr>
            <a:picLocks noChangeAspect="1" noChangeArrowheads="1"/>
          </p:cNvPicPr>
          <p:nvPr/>
        </p:nvPicPr>
        <p:blipFill>
          <a:blip r:embed="rId3">
            <a:extLst>
              <a:ext uri="{28A0092B-C50C-407E-A947-70E740481C1C}">
                <a14:useLocalDpi xmlns:a14="http://schemas.microsoft.com/office/drawing/2010/main" val="0"/>
              </a:ext>
            </a:extLst>
          </a:blip>
          <a:srcRect/>
          <a:stretch>
            <a:fillRect/>
          </a:stretch>
        </p:blipFill>
        <p:spPr bwMode="auto">
          <a:xfrm>
            <a:off x="2127295" y="857885"/>
            <a:ext cx="2283453" cy="2179659"/>
          </a:xfrm>
          <a:prstGeom prst="rect">
            <a:avLst/>
          </a:prstGeom>
          <a:noFill/>
          <a:ln>
            <a:solidFill>
              <a:schemeClr val="tx1"/>
            </a:solidFill>
          </a:ln>
          <a:extLst>
            <a:ext uri="{909E8E84-426E-40DD-AFC4-6F175D3DCCD1}">
              <a14:hiddenFill xmlns:a14="http://schemas.microsoft.com/office/drawing/2010/main">
                <a:solidFill>
                  <a:srgbClr val="FFFFFF"/>
                </a:solidFill>
              </a14:hiddenFill>
            </a:ext>
          </a:extLst>
        </p:spPr>
      </p:pic>
      <p:sp>
        <p:nvSpPr>
          <p:cNvPr id="7" name="TextBox 6">
            <a:extLst>
              <a:ext uri="{FF2B5EF4-FFF2-40B4-BE49-F238E27FC236}">
                <a16:creationId xmlns:a16="http://schemas.microsoft.com/office/drawing/2014/main" id="{FA0BB1FA-5242-5BED-FA38-87FE6ADC2B71}"/>
              </a:ext>
            </a:extLst>
          </p:cNvPr>
          <p:cNvSpPr txBox="1"/>
          <p:nvPr/>
        </p:nvSpPr>
        <p:spPr>
          <a:xfrm>
            <a:off x="2385392" y="3059668"/>
            <a:ext cx="2085507" cy="461665"/>
          </a:xfrm>
          <a:prstGeom prst="rect">
            <a:avLst/>
          </a:prstGeom>
          <a:noFill/>
        </p:spPr>
        <p:txBody>
          <a:bodyPr wrap="none" rtlCol="0">
            <a:spAutoFit/>
          </a:bodyPr>
          <a:lstStyle/>
          <a:p>
            <a:r>
              <a:rPr lang="en-US" sz="2400" b="1" dirty="0"/>
              <a:t>Steve Peterson</a:t>
            </a:r>
          </a:p>
        </p:txBody>
      </p:sp>
      <p:sp>
        <p:nvSpPr>
          <p:cNvPr id="8" name="TextBox 7">
            <a:extLst>
              <a:ext uri="{FF2B5EF4-FFF2-40B4-BE49-F238E27FC236}">
                <a16:creationId xmlns:a16="http://schemas.microsoft.com/office/drawing/2014/main" id="{0516D951-90FC-3702-1594-502E56EE30BB}"/>
              </a:ext>
            </a:extLst>
          </p:cNvPr>
          <p:cNvSpPr txBox="1"/>
          <p:nvPr/>
        </p:nvSpPr>
        <p:spPr>
          <a:xfrm>
            <a:off x="5075624" y="2806710"/>
            <a:ext cx="1995546" cy="461665"/>
          </a:xfrm>
          <a:prstGeom prst="rect">
            <a:avLst/>
          </a:prstGeom>
          <a:noFill/>
        </p:spPr>
        <p:txBody>
          <a:bodyPr wrap="none" rtlCol="0">
            <a:spAutoFit/>
          </a:bodyPr>
          <a:lstStyle/>
          <a:p>
            <a:r>
              <a:rPr lang="en-US" sz="2400" b="1" i="0" dirty="0">
                <a:solidFill>
                  <a:srgbClr val="333333"/>
                </a:solidFill>
                <a:effectLst/>
                <a:latin typeface="var(--e-global-typography-ff6d2e3-font-family)"/>
              </a:rPr>
              <a:t>Dan McCreary</a:t>
            </a:r>
            <a:endParaRPr lang="en-US" sz="2400" b="1" dirty="0"/>
          </a:p>
        </p:txBody>
      </p:sp>
    </p:spTree>
    <p:extLst>
      <p:ext uri="{BB962C8B-B14F-4D97-AF65-F5344CB8AC3E}">
        <p14:creationId xmlns:p14="http://schemas.microsoft.com/office/powerpoint/2010/main" val="2263579035"/>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6AAF4C60-E623-EDD1-0B16-A9AB71AD641A}"/>
              </a:ext>
            </a:extLst>
          </p:cNvPr>
          <p:cNvSpPr>
            <a:spLocks noGrp="1"/>
          </p:cNvSpPr>
          <p:nvPr>
            <p:ph type="title"/>
          </p:nvPr>
        </p:nvSpPr>
        <p:spPr>
          <a:xfrm>
            <a:off x="579783" y="265734"/>
            <a:ext cx="10515600" cy="509518"/>
          </a:xfrm>
        </p:spPr>
        <p:txBody>
          <a:bodyPr/>
          <a:lstStyle/>
          <a:p>
            <a:r>
              <a:rPr lang="en-US" dirty="0"/>
              <a:t>Our Prediction</a:t>
            </a:r>
          </a:p>
        </p:txBody>
      </p:sp>
      <p:sp>
        <p:nvSpPr>
          <p:cNvPr id="6" name="Content Placeholder 5">
            <a:extLst>
              <a:ext uri="{FF2B5EF4-FFF2-40B4-BE49-F238E27FC236}">
                <a16:creationId xmlns:a16="http://schemas.microsoft.com/office/drawing/2014/main" id="{635145A8-C4A1-ABBF-82EA-16F15045A718}"/>
              </a:ext>
            </a:extLst>
          </p:cNvPr>
          <p:cNvSpPr>
            <a:spLocks noGrp="1"/>
          </p:cNvSpPr>
          <p:nvPr>
            <p:ph idx="1"/>
          </p:nvPr>
        </p:nvSpPr>
        <p:spPr/>
        <p:txBody>
          <a:bodyPr/>
          <a:lstStyle/>
          <a:p>
            <a:r>
              <a:rPr lang="en-US" dirty="0"/>
              <a:t>Intelligent Agents will have ten times more impact on Minnesota organizations than any of these other emerging technologies</a:t>
            </a:r>
          </a:p>
          <a:p>
            <a:pPr lvl="1"/>
            <a:r>
              <a:rPr lang="en-US" dirty="0"/>
              <a:t>Blockchain</a:t>
            </a:r>
          </a:p>
          <a:p>
            <a:pPr lvl="1"/>
            <a:r>
              <a:rPr lang="en-US" dirty="0"/>
              <a:t>AR/VR</a:t>
            </a:r>
          </a:p>
          <a:p>
            <a:pPr lvl="1"/>
            <a:r>
              <a:rPr lang="en-US" dirty="0"/>
              <a:t>Quantum computing</a:t>
            </a:r>
          </a:p>
          <a:p>
            <a:pPr lvl="1"/>
            <a:r>
              <a:rPr lang="en-US" dirty="0"/>
              <a:t>Crypto</a:t>
            </a:r>
          </a:p>
          <a:p>
            <a:pPr lvl="1"/>
            <a:r>
              <a:rPr lang="en-US" dirty="0"/>
              <a:t>Nuclear Fusion</a:t>
            </a:r>
          </a:p>
          <a:p>
            <a:pPr lvl="1"/>
            <a:r>
              <a:rPr lang="en-US" dirty="0"/>
              <a:t>Solar power</a:t>
            </a:r>
          </a:p>
          <a:p>
            <a:r>
              <a:rPr lang="en-US" dirty="0"/>
              <a:t>Most executives at Minnesota organizations are not prepared for advances in agentic AI</a:t>
            </a:r>
          </a:p>
        </p:txBody>
      </p:sp>
    </p:spTree>
    <p:extLst>
      <p:ext uri="{BB962C8B-B14F-4D97-AF65-F5344CB8AC3E}">
        <p14:creationId xmlns:p14="http://schemas.microsoft.com/office/powerpoint/2010/main" val="389156662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32E32AF-EF5D-0DD7-F30C-ADB5347311D7}"/>
              </a:ext>
            </a:extLst>
          </p:cNvPr>
          <p:cNvSpPr>
            <a:spLocks noGrp="1"/>
          </p:cNvSpPr>
          <p:nvPr>
            <p:ph type="title"/>
          </p:nvPr>
        </p:nvSpPr>
        <p:spPr/>
        <p:txBody>
          <a:bodyPr/>
          <a:lstStyle/>
          <a:p>
            <a:r>
              <a:rPr lang="en-US" dirty="0"/>
              <a:t>Key Tasks Enabled by LLMs</a:t>
            </a:r>
          </a:p>
        </p:txBody>
      </p:sp>
      <p:sp>
        <p:nvSpPr>
          <p:cNvPr id="3" name="Content Placeholder 2">
            <a:extLst>
              <a:ext uri="{FF2B5EF4-FFF2-40B4-BE49-F238E27FC236}">
                <a16:creationId xmlns:a16="http://schemas.microsoft.com/office/drawing/2014/main" id="{3E69A282-E2CA-557A-2197-623AB3D760F9}"/>
              </a:ext>
            </a:extLst>
          </p:cNvPr>
          <p:cNvSpPr>
            <a:spLocks noGrp="1"/>
          </p:cNvSpPr>
          <p:nvPr>
            <p:ph idx="1"/>
          </p:nvPr>
        </p:nvSpPr>
        <p:spPr/>
        <p:txBody>
          <a:bodyPr/>
          <a:lstStyle/>
          <a:p>
            <a:pPr marL="0" indent="0">
              <a:buNone/>
            </a:pPr>
            <a:r>
              <a:rPr lang="en-US" dirty="0"/>
              <a:t>LLMs can be used to:</a:t>
            </a:r>
          </a:p>
          <a:p>
            <a:pPr marL="514350" indent="-514350">
              <a:buFont typeface="+mj-lt"/>
              <a:buAutoNum type="arabicPeriod"/>
            </a:pPr>
            <a:r>
              <a:rPr lang="en-US" dirty="0"/>
              <a:t>Estimate the complexity of a problem</a:t>
            </a:r>
          </a:p>
          <a:p>
            <a:pPr marL="514350" indent="-514350">
              <a:buFont typeface="+mj-lt"/>
              <a:buAutoNum type="arabicPeriod"/>
            </a:pPr>
            <a:r>
              <a:rPr lang="en-US" dirty="0"/>
              <a:t>Decompose a problem into subtasks</a:t>
            </a:r>
          </a:p>
          <a:p>
            <a:pPr marL="514350" indent="-514350">
              <a:buFont typeface="+mj-lt"/>
              <a:buAutoNum type="arabicPeriod"/>
            </a:pPr>
            <a:r>
              <a:rPr lang="en-US" dirty="0"/>
              <a:t>Orchestrate subtasks and match to workflows</a:t>
            </a:r>
          </a:p>
          <a:p>
            <a:pPr marL="514350" indent="-514350">
              <a:buFont typeface="+mj-lt"/>
              <a:buAutoNum type="arabicPeriod"/>
            </a:pPr>
            <a:r>
              <a:rPr lang="en-US" dirty="0"/>
              <a:t>Assemble results</a:t>
            </a:r>
          </a:p>
          <a:p>
            <a:pPr marL="514350" indent="-514350">
              <a:buFont typeface="+mj-lt"/>
              <a:buAutoNum type="arabicPeriod"/>
            </a:pPr>
            <a:r>
              <a:rPr lang="en-US" dirty="0"/>
              <a:t>Evaluate the quality of a result</a:t>
            </a:r>
          </a:p>
          <a:p>
            <a:pPr marL="514350" indent="-514350">
              <a:buFont typeface="+mj-lt"/>
              <a:buAutoNum type="arabicPeriod"/>
            </a:pPr>
            <a:r>
              <a:rPr lang="en-US" dirty="0"/>
              <a:t>Determine if more work is necessary</a:t>
            </a:r>
          </a:p>
        </p:txBody>
      </p:sp>
    </p:spTree>
    <p:extLst>
      <p:ext uri="{BB962C8B-B14F-4D97-AF65-F5344CB8AC3E}">
        <p14:creationId xmlns:p14="http://schemas.microsoft.com/office/powerpoint/2010/main" val="481616090"/>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EE6FA6A-CFC5-E6E1-22A4-2CA77C065332}"/>
              </a:ext>
            </a:extLst>
          </p:cNvPr>
          <p:cNvSpPr>
            <a:spLocks noGrp="1"/>
          </p:cNvSpPr>
          <p:nvPr>
            <p:ph type="title"/>
          </p:nvPr>
        </p:nvSpPr>
        <p:spPr/>
        <p:txBody>
          <a:bodyPr/>
          <a:lstStyle/>
          <a:p>
            <a:r>
              <a:rPr lang="en-US" dirty="0"/>
              <a:t>Example</a:t>
            </a:r>
          </a:p>
        </p:txBody>
      </p:sp>
      <p:sp>
        <p:nvSpPr>
          <p:cNvPr id="3" name="Content Placeholder 2">
            <a:extLst>
              <a:ext uri="{FF2B5EF4-FFF2-40B4-BE49-F238E27FC236}">
                <a16:creationId xmlns:a16="http://schemas.microsoft.com/office/drawing/2014/main" id="{1546DAE1-1B83-EE4B-89E4-AF82251A444E}"/>
              </a:ext>
            </a:extLst>
          </p:cNvPr>
          <p:cNvSpPr>
            <a:spLocks noGrp="1"/>
          </p:cNvSpPr>
          <p:nvPr>
            <p:ph idx="1"/>
          </p:nvPr>
        </p:nvSpPr>
        <p:spPr/>
        <p:txBody>
          <a:bodyPr/>
          <a:lstStyle/>
          <a:p>
            <a:r>
              <a:rPr lang="en-US" dirty="0"/>
              <a:t>Estimate the number of subtasks in the following prompts:</a:t>
            </a:r>
            <a:br>
              <a:rPr lang="en-US" dirty="0"/>
            </a:br>
            <a:r>
              <a:rPr lang="en-US" dirty="0"/>
              <a:t>	what is the opposite </a:t>
            </a:r>
            <a:r>
              <a:rPr lang="en-US"/>
              <a:t>of up?</a:t>
            </a:r>
            <a:endParaRPr lang="en-US" dirty="0"/>
          </a:p>
        </p:txBody>
      </p:sp>
    </p:spTree>
    <p:extLst>
      <p:ext uri="{BB962C8B-B14F-4D97-AF65-F5344CB8AC3E}">
        <p14:creationId xmlns:p14="http://schemas.microsoft.com/office/powerpoint/2010/main" val="21395697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Title 4">
            <a:extLst>
              <a:ext uri="{FF2B5EF4-FFF2-40B4-BE49-F238E27FC236}">
                <a16:creationId xmlns:a16="http://schemas.microsoft.com/office/drawing/2014/main" id="{8F0E7759-8B2E-0EED-DE27-F78C3BAED74A}"/>
              </a:ext>
            </a:extLst>
          </p:cNvPr>
          <p:cNvSpPr>
            <a:spLocks noGrp="1"/>
          </p:cNvSpPr>
          <p:nvPr>
            <p:ph type="title"/>
          </p:nvPr>
        </p:nvSpPr>
        <p:spPr>
          <a:xfrm>
            <a:off x="430696" y="166343"/>
            <a:ext cx="10515600" cy="817632"/>
          </a:xfrm>
        </p:spPr>
        <p:txBody>
          <a:bodyPr/>
          <a:lstStyle/>
          <a:p>
            <a:r>
              <a:rPr lang="en-US" dirty="0"/>
              <a:t>Outline of Today’s Talk</a:t>
            </a:r>
          </a:p>
        </p:txBody>
      </p:sp>
      <p:sp>
        <p:nvSpPr>
          <p:cNvPr id="6" name="Content Placeholder 5">
            <a:extLst>
              <a:ext uri="{FF2B5EF4-FFF2-40B4-BE49-F238E27FC236}">
                <a16:creationId xmlns:a16="http://schemas.microsoft.com/office/drawing/2014/main" id="{0EF18D16-374E-0B1E-2433-5529F96BDC4E}"/>
              </a:ext>
            </a:extLst>
          </p:cNvPr>
          <p:cNvSpPr>
            <a:spLocks noGrp="1"/>
          </p:cNvSpPr>
          <p:nvPr>
            <p:ph idx="1"/>
          </p:nvPr>
        </p:nvSpPr>
        <p:spPr>
          <a:xfrm>
            <a:off x="838200" y="1328668"/>
            <a:ext cx="10515600" cy="4351338"/>
          </a:xfrm>
        </p:spPr>
        <p:txBody>
          <a:bodyPr>
            <a:normAutofit lnSpcReduction="10000"/>
          </a:bodyPr>
          <a:lstStyle/>
          <a:p>
            <a:r>
              <a:rPr lang="en-US" dirty="0"/>
              <a:t>What are Intelligent Agents?</a:t>
            </a:r>
          </a:p>
          <a:p>
            <a:r>
              <a:rPr lang="en-US" dirty="0"/>
              <a:t>How are Intelligent Different from LLMs today?</a:t>
            </a:r>
          </a:p>
          <a:p>
            <a:r>
              <a:rPr lang="en-US" dirty="0"/>
              <a:t>GraphRAG – key emerging technology</a:t>
            </a:r>
          </a:p>
          <a:p>
            <a:r>
              <a:rPr lang="en-US" dirty="0"/>
              <a:t>Business Value – calculation cost and benefit for AI projects</a:t>
            </a:r>
          </a:p>
          <a:p>
            <a:r>
              <a:rPr lang="en-US" dirty="0"/>
              <a:t>Challenges of Calculating Current Business Value from Emerging Technologies – remember quantum and blockchain</a:t>
            </a:r>
          </a:p>
          <a:p>
            <a:r>
              <a:rPr lang="en-US" dirty="0"/>
              <a:t>Trend Analysis – how fast are agent technologies improving?</a:t>
            </a:r>
          </a:p>
          <a:p>
            <a:r>
              <a:rPr lang="en-US" dirty="0"/>
              <a:t>Impact for enterprise architecture</a:t>
            </a:r>
          </a:p>
          <a:p>
            <a:r>
              <a:rPr lang="en-US" dirty="0"/>
              <a:t>Three key recommendations</a:t>
            </a:r>
          </a:p>
          <a:p>
            <a:endParaRPr lang="en-US" dirty="0"/>
          </a:p>
        </p:txBody>
      </p:sp>
    </p:spTree>
    <p:extLst>
      <p:ext uri="{BB962C8B-B14F-4D97-AF65-F5344CB8AC3E}">
        <p14:creationId xmlns:p14="http://schemas.microsoft.com/office/powerpoint/2010/main" val="2595527763"/>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DFBCF2B-C7C0-87AA-2E32-B3384EBF79FC}"/>
              </a:ext>
            </a:extLst>
          </p:cNvPr>
          <p:cNvSpPr>
            <a:spLocks noGrp="1"/>
          </p:cNvSpPr>
          <p:nvPr>
            <p:ph type="title"/>
          </p:nvPr>
        </p:nvSpPr>
        <p:spPr>
          <a:xfrm>
            <a:off x="311426" y="154816"/>
            <a:ext cx="10515600" cy="1014827"/>
          </a:xfrm>
        </p:spPr>
        <p:txBody>
          <a:bodyPr/>
          <a:lstStyle/>
          <a:p>
            <a:r>
              <a:rPr lang="en-US" dirty="0"/>
              <a:t>What Are Intelligent Agents?</a:t>
            </a:r>
          </a:p>
        </p:txBody>
      </p:sp>
      <p:sp>
        <p:nvSpPr>
          <p:cNvPr id="3" name="Content Placeholder 2">
            <a:extLst>
              <a:ext uri="{FF2B5EF4-FFF2-40B4-BE49-F238E27FC236}">
                <a16:creationId xmlns:a16="http://schemas.microsoft.com/office/drawing/2014/main" id="{750C2204-6C6E-5181-AE10-B5D3E14BEDD3}"/>
              </a:ext>
            </a:extLst>
          </p:cNvPr>
          <p:cNvSpPr>
            <a:spLocks noGrp="1"/>
          </p:cNvSpPr>
          <p:nvPr>
            <p:ph idx="1"/>
          </p:nvPr>
        </p:nvSpPr>
        <p:spPr/>
        <p:txBody>
          <a:bodyPr>
            <a:normAutofit fontScale="92500" lnSpcReduction="20000"/>
          </a:bodyPr>
          <a:lstStyle/>
          <a:p>
            <a:pPr marL="0" indent="0">
              <a:buNone/>
            </a:pPr>
            <a:r>
              <a:rPr lang="en-US" dirty="0"/>
              <a:t>According to Andrew NG Agents have Four Key Architectural Differences</a:t>
            </a:r>
          </a:p>
          <a:p>
            <a:pPr marL="514350" indent="-514350">
              <a:buFont typeface="+mj-lt"/>
              <a:buAutoNum type="arabicPeriod"/>
            </a:pPr>
            <a:r>
              <a:rPr lang="en-US" b="1" dirty="0"/>
              <a:t>Autonomy and Decision-Making</a:t>
            </a:r>
            <a:r>
              <a:rPr lang="en-US" dirty="0"/>
              <a:t>: Intelligent agents can operate independently, making decisions to achieve goals, unlike LLMs, which respond only to prompts.</a:t>
            </a:r>
          </a:p>
          <a:p>
            <a:pPr marL="514350" indent="-514350">
              <a:buFont typeface="+mj-lt"/>
              <a:buAutoNum type="arabicPeriod"/>
            </a:pPr>
            <a:r>
              <a:rPr lang="en-US" b="1" dirty="0"/>
              <a:t>Iterative Workflows</a:t>
            </a:r>
            <a:r>
              <a:rPr lang="en-US" dirty="0"/>
              <a:t>: Intelligent agents refine their outputs through repeated cycles, while LLMs do not improve iteratively without external integration.</a:t>
            </a:r>
          </a:p>
          <a:p>
            <a:pPr marL="514350" indent="-514350">
              <a:buFont typeface="+mj-lt"/>
              <a:buAutoNum type="arabicPeriod"/>
            </a:pPr>
            <a:r>
              <a:rPr lang="en-US" b="1" dirty="0"/>
              <a:t>Tool Use and Environmental Interaction</a:t>
            </a:r>
            <a:r>
              <a:rPr lang="en-US" dirty="0"/>
              <a:t>: Intelligent agents interact with external tools and environments, whereas LLMs lack this capability.</a:t>
            </a:r>
          </a:p>
          <a:p>
            <a:pPr marL="514350" indent="-514350">
              <a:buFont typeface="+mj-lt"/>
              <a:buAutoNum type="arabicPeriod"/>
            </a:pPr>
            <a:r>
              <a:rPr lang="en-US" b="1" dirty="0"/>
              <a:t>Modular Design and Multi-Agent Collaboration</a:t>
            </a:r>
            <a:r>
              <a:rPr lang="en-US" dirty="0"/>
              <a:t>: Intelligent agents can work in multi-agent systems, solving complex problems together, unlike LLMs, which work in isolation.</a:t>
            </a:r>
          </a:p>
          <a:p>
            <a:endParaRPr lang="en-US" dirty="0"/>
          </a:p>
          <a:p>
            <a:endParaRPr lang="en-US" dirty="0"/>
          </a:p>
        </p:txBody>
      </p:sp>
    </p:spTree>
    <p:extLst>
      <p:ext uri="{BB962C8B-B14F-4D97-AF65-F5344CB8AC3E}">
        <p14:creationId xmlns:p14="http://schemas.microsoft.com/office/powerpoint/2010/main" val="1350789291"/>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A99D64-E57D-E650-FE3E-7A6F9D65B3C0}"/>
              </a:ext>
            </a:extLst>
          </p:cNvPr>
          <p:cNvSpPr>
            <a:spLocks noGrp="1"/>
          </p:cNvSpPr>
          <p:nvPr>
            <p:ph type="title"/>
          </p:nvPr>
        </p:nvSpPr>
        <p:spPr>
          <a:xfrm>
            <a:off x="291548" y="268356"/>
            <a:ext cx="10515600" cy="816045"/>
          </a:xfrm>
        </p:spPr>
        <p:txBody>
          <a:bodyPr/>
          <a:lstStyle/>
          <a:p>
            <a:r>
              <a:rPr lang="en-US" dirty="0"/>
              <a:t>How are Intelligent Agents Different?</a:t>
            </a:r>
          </a:p>
        </p:txBody>
      </p:sp>
      <p:sp>
        <p:nvSpPr>
          <p:cNvPr id="3" name="Content Placeholder 2">
            <a:extLst>
              <a:ext uri="{FF2B5EF4-FFF2-40B4-BE49-F238E27FC236}">
                <a16:creationId xmlns:a16="http://schemas.microsoft.com/office/drawing/2014/main" id="{1C918147-9F6C-D307-ECD8-30FCD83D16D2}"/>
              </a:ext>
            </a:extLst>
          </p:cNvPr>
          <p:cNvSpPr>
            <a:spLocks noGrp="1"/>
          </p:cNvSpPr>
          <p:nvPr>
            <p:ph idx="1"/>
          </p:nvPr>
        </p:nvSpPr>
        <p:spPr/>
        <p:txBody>
          <a:bodyPr/>
          <a:lstStyle/>
          <a:p>
            <a:r>
              <a:rPr lang="en-US" b="1" dirty="0"/>
              <a:t>Autonomy</a:t>
            </a:r>
            <a:r>
              <a:rPr lang="en-US" dirty="0"/>
              <a:t>: LLMs respond only when prompted, whereas intelligent agents proactively pursue goals.</a:t>
            </a:r>
          </a:p>
          <a:p>
            <a:r>
              <a:rPr lang="en-US" b="1" dirty="0"/>
              <a:t>Memory</a:t>
            </a:r>
            <a:r>
              <a:rPr lang="en-US" dirty="0"/>
              <a:t>: LLMs typically don’t have memory across sessions without external tools; agents can have memory and adapt iteratively.</a:t>
            </a:r>
          </a:p>
          <a:p>
            <a:r>
              <a:rPr lang="en-US" b="1" dirty="0"/>
              <a:t>Tool Usage</a:t>
            </a:r>
            <a:r>
              <a:rPr lang="en-US" dirty="0"/>
              <a:t>: LLMs need integration with external tools to perform actions, while intelligent agents have embedded mechanisms for interacting with the environment.</a:t>
            </a:r>
          </a:p>
          <a:p>
            <a:r>
              <a:rPr lang="en-US" b="1" dirty="0"/>
              <a:t>Collaboration</a:t>
            </a:r>
            <a:r>
              <a:rPr lang="en-US" dirty="0"/>
              <a:t>: Agents work together in a modular fashion to solve problems; LLMs work individually.</a:t>
            </a:r>
          </a:p>
        </p:txBody>
      </p:sp>
    </p:spTree>
    <p:extLst>
      <p:ext uri="{BB962C8B-B14F-4D97-AF65-F5344CB8AC3E}">
        <p14:creationId xmlns:p14="http://schemas.microsoft.com/office/powerpoint/2010/main" val="2528759644"/>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4472C4"/>
      </a:accent1>
      <a:accent2>
        <a:srgbClr val="ED7D31"/>
      </a:accent2>
      <a:accent3>
        <a:srgbClr val="A5A5A5"/>
      </a:accent3>
      <a:accent4>
        <a:srgbClr val="FFC000"/>
      </a:accent4>
      <a:accent5>
        <a:srgbClr val="5B9BD5"/>
      </a:accent5>
      <a:accent6>
        <a:srgbClr val="70AD47"/>
      </a:accent6>
      <a:hlink>
        <a:srgbClr val="0563C1"/>
      </a:hlink>
      <a:folHlink>
        <a:srgbClr val="954F72"/>
      </a:folHlink>
    </a:clrScheme>
    <a:fontScheme name="Office">
      <a:majorFont>
        <a:latin typeface="Calibri Light" panose="020F030202020403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Calibri" panose="020F050202020403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3254</TotalTime>
  <Words>1166</Words>
  <Application>Microsoft Macintosh PowerPoint</Application>
  <PresentationFormat>Widescreen</PresentationFormat>
  <Paragraphs>92</Paragraphs>
  <Slides>15</Slides>
  <Notes>0</Notes>
  <HiddenSlides>0</HiddenSlides>
  <MMClips>0</MMClips>
  <ScaleCrop>false</ScaleCrop>
  <HeadingPairs>
    <vt:vector size="6" baseType="variant">
      <vt:variant>
        <vt:lpstr>Fonts Used</vt:lpstr>
      </vt:variant>
      <vt:variant>
        <vt:i4>4</vt:i4>
      </vt:variant>
      <vt:variant>
        <vt:lpstr>Theme</vt:lpstr>
      </vt:variant>
      <vt:variant>
        <vt:i4>1</vt:i4>
      </vt:variant>
      <vt:variant>
        <vt:lpstr>Slide Titles</vt:lpstr>
      </vt:variant>
      <vt:variant>
        <vt:i4>15</vt:i4>
      </vt:variant>
    </vt:vector>
  </HeadingPairs>
  <TitlesOfParts>
    <vt:vector size="20" baseType="lpstr">
      <vt:lpstr>Arial</vt:lpstr>
      <vt:lpstr>Calibri</vt:lpstr>
      <vt:lpstr>Overpass</vt:lpstr>
      <vt:lpstr>var(--e-global-typography-ff6d2e3-font-family)</vt:lpstr>
      <vt:lpstr>Office Theme</vt:lpstr>
      <vt:lpstr>The Business Value of Intelligent Agents</vt:lpstr>
      <vt:lpstr>Description of Talk</vt:lpstr>
      <vt:lpstr>Our Presenters</vt:lpstr>
      <vt:lpstr>Our Prediction</vt:lpstr>
      <vt:lpstr>Key Tasks Enabled by LLMs</vt:lpstr>
      <vt:lpstr>Example</vt:lpstr>
      <vt:lpstr>Outline of Today’s Talk</vt:lpstr>
      <vt:lpstr>What Are Intelligent Agents?</vt:lpstr>
      <vt:lpstr>How are Intelligent Agents Different?</vt:lpstr>
      <vt:lpstr>Calculating Today’s Agent Business Value</vt:lpstr>
      <vt:lpstr>Challenges of Calculating Value of Emerging Tech</vt:lpstr>
      <vt:lpstr>Trend Analysis</vt:lpstr>
      <vt:lpstr>Market Adoption Cycle</vt:lpstr>
      <vt:lpstr>Impact for Enterprise Architecture</vt:lpstr>
      <vt:lpstr>Three Recomendations</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Jennifer Fox</dc:creator>
  <cp:lastModifiedBy>Dan McCreary</cp:lastModifiedBy>
  <cp:revision>6</cp:revision>
  <dcterms:created xsi:type="dcterms:W3CDTF">2024-09-30T16:21:04Z</dcterms:created>
  <dcterms:modified xsi:type="dcterms:W3CDTF">2024-10-23T02:34:26Z</dcterms:modified>
</cp:coreProperties>
</file>