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67" r:id="rId5"/>
    <p:sldId id="257" r:id="rId6"/>
    <p:sldId id="258" r:id="rId7"/>
    <p:sldId id="263" r:id="rId8"/>
    <p:sldId id="259" r:id="rId9"/>
    <p:sldId id="260" r:id="rId10"/>
    <p:sldId id="261" r:id="rId11"/>
    <p:sldId id="262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76"/>
    <p:restoredTop sz="95964"/>
  </p:normalViewPr>
  <p:slideViewPr>
    <p:cSldViewPr snapToGrid="0">
      <p:cViewPr varScale="1">
        <p:scale>
          <a:sx n="132" d="100"/>
          <a:sy n="132" d="100"/>
        </p:scale>
        <p:origin x="6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1C1C-C41D-8115-BC3E-83DC9E549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46936-B9D1-4DE4-0E5F-7BFB66FCF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95E0-10CF-8852-3439-7176D315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AE46-71CF-A5D8-8873-6F1169FF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AEAC-777B-27F4-F905-1CD8537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9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4446-45A2-11DC-20AB-5BF25693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F5221-505E-489F-CE58-3B1947FB3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B6E1-C80B-221E-E690-856D438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280B-CC03-022A-5925-9F525574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742F-5978-CF14-CB0A-63AF8D9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8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156FA-A643-4648-C455-F8EAC4BE6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413B1-41FD-E3B4-9152-4981A2439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3B530-C7EC-1877-FAE3-49A2728E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3795-A16A-4E3B-8B41-3A02D15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C6A6B-CC6E-BD0D-0497-4A3F50A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10FA-A3E3-9CB3-DB85-D9EF5B5A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37C4-DC9F-EC42-70F4-6137A005A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03A3-1C39-8D37-62DA-5953D5F8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C260-C422-C5F3-8E30-78A42AE1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74054-2270-A2D6-B084-C2D24D52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3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EA26-FCE9-2944-D1CD-320FBABC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F369B-9565-1301-1D52-EE48BBA2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8EB0-A5BD-99BA-8DEF-51C4187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EF8D-91E7-1D3E-5756-EF6AA260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096A-DB7F-3F94-DB97-467BF041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4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014A-2840-5AE7-F7C4-451F68B2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A7EE-B670-8B95-033C-5D88790F7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7A7EA-25C0-C66C-35F1-0C9AB3EE8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FDC3F-EB1A-8474-3D5B-AA89A9B7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24582-2578-BC73-FA29-24847A7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74957-7E1C-D30A-0940-8FBD0AD2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B149-0C31-8BF6-2730-E746976E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21298-064E-FCD2-7A18-4F55CFF5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C6F7F-C304-A314-2FE1-D10142F32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09DA9-96BA-71AD-A3A7-0EEE6C694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3F21D-D67F-0759-AC52-3F3C367E6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4E716-4EFF-C749-85A1-F307A5C6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C0651-7A80-2AF5-F092-6674858F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CF83-16A4-0958-B8E1-ED363E3C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4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E045-2FC3-AA4E-6FE7-91F282B8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71AA6-464D-EA9C-A586-F99B0B4D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34635-E442-D414-3E63-F17C18A3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EB26E-26CE-A3C1-1CEC-8C1864B1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2AFA1-1EA8-80CD-870B-F1224FE7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01B82-35A7-29C2-4180-9C20F7D7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C62CF-0BE0-F97B-0B84-992DF163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1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6D71-07D7-307B-F969-1A880F55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89B6-EDFA-3613-2821-09A922472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6CCF1-83B1-03D9-BE8A-0501BF450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8016-01A2-5F54-3913-5C0553D2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5669A-0DE2-0909-0E41-23EA7129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65AC-72B4-9C03-5BC8-C28D6952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A303-E2DD-33C0-D89C-694E5E6C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5A9FF-8D9E-D8D0-485F-3433A1BC7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2037C-03CB-E352-6795-7B84E6A28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786D6-1FB6-C33F-F10F-999637F7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395EF-D8BD-693B-14F3-71329782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A1E48-C7B2-E029-4682-FDD7553E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32642-4E05-A5C1-D79A-AD4CB2EE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2D00-CD6D-6FE9-7556-408F7074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3381-6C03-B162-4AD5-9A36FB662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9AB6-3231-0B4B-92B3-5CB6F8134EA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61BF6-4B26-2A50-0985-A1DA9F421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5FE13-60A5-1EFE-4A68-05DBE15ED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9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C642-0F37-B7F0-4CE6-4958FC3CA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MicroSim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EBB84-B3D2-F98B-0383-644E0C2E0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1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9F5-2D92-81F3-16EA-71436404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432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Media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8B54-55EE-651F-7636-28C2855F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6737"/>
            <a:ext cx="10515600" cy="470226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59702-0B3E-0654-AD67-F2C225B4B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56"/>
          <a:stretch/>
        </p:blipFill>
        <p:spPr bwMode="auto">
          <a:xfrm>
            <a:off x="3410911" y="4173132"/>
            <a:ext cx="2248271" cy="63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BFB92F0-3441-61B8-D1DA-89469DEC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21" y="3821549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1B25BBDF-0704-B48F-8CAB-8BD43264977F}"/>
              </a:ext>
            </a:extLst>
          </p:cNvPr>
          <p:cNvSpPr/>
          <p:nvPr/>
        </p:nvSpPr>
        <p:spPr>
          <a:xfrm>
            <a:off x="6026492" y="4012342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0B20F-E75A-B314-3C98-318E2FA8A6D3}"/>
              </a:ext>
            </a:extLst>
          </p:cNvPr>
          <p:cNvSpPr txBox="1"/>
          <p:nvPr/>
        </p:nvSpPr>
        <p:spPr>
          <a:xfrm>
            <a:off x="2481943" y="1201785"/>
            <a:ext cx="743857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MicroSims for</a:t>
            </a:r>
          </a:p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94C62-6DD5-E0C0-41C2-0817D8D9535A}"/>
              </a:ext>
            </a:extLst>
          </p:cNvPr>
          <p:cNvSpPr/>
          <p:nvPr/>
        </p:nvSpPr>
        <p:spPr>
          <a:xfrm>
            <a:off x="2481943" y="1201785"/>
            <a:ext cx="7438571" cy="3849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DD5D0A0-A3C9-777E-A9F9-0135A3892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05"/>
          <a:stretch/>
        </p:blipFill>
        <p:spPr bwMode="auto">
          <a:xfrm>
            <a:off x="3410911" y="3480814"/>
            <a:ext cx="2248271" cy="8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9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9F5-2D92-81F3-16EA-71436404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432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Media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8B54-55EE-651F-7636-28C2855F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6737"/>
            <a:ext cx="10515600" cy="470226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59702-0B3E-0654-AD67-F2C225B4B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56"/>
          <a:stretch/>
        </p:blipFill>
        <p:spPr bwMode="auto">
          <a:xfrm>
            <a:off x="3410911" y="4173132"/>
            <a:ext cx="2248271" cy="63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BFB92F0-3441-61B8-D1DA-89469DEC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21" y="3821549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1B25BBDF-0704-B48F-8CAB-8BD43264977F}"/>
              </a:ext>
            </a:extLst>
          </p:cNvPr>
          <p:cNvSpPr/>
          <p:nvPr/>
        </p:nvSpPr>
        <p:spPr>
          <a:xfrm>
            <a:off x="6026492" y="4012342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0B20F-E75A-B314-3C98-318E2FA8A6D3}"/>
              </a:ext>
            </a:extLst>
          </p:cNvPr>
          <p:cNvSpPr txBox="1"/>
          <p:nvPr/>
        </p:nvSpPr>
        <p:spPr>
          <a:xfrm>
            <a:off x="2481943" y="1201785"/>
            <a:ext cx="743857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MicroSims for</a:t>
            </a:r>
          </a:p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94C62-6DD5-E0C0-41C2-0817D8D9535A}"/>
              </a:ext>
            </a:extLst>
          </p:cNvPr>
          <p:cNvSpPr/>
          <p:nvPr/>
        </p:nvSpPr>
        <p:spPr>
          <a:xfrm>
            <a:off x="2481943" y="1201785"/>
            <a:ext cx="7438571" cy="3849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DD5D0A0-A3C9-777E-A9F9-0135A3892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05"/>
          <a:stretch/>
        </p:blipFill>
        <p:spPr bwMode="auto">
          <a:xfrm>
            <a:off x="3410911" y="3480814"/>
            <a:ext cx="2248271" cy="8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92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BE89-B871-BACC-8FA4-A51B5C4A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AA04-9D7B-6DDB-035B-FED4CE446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7999"/>
            <a:ext cx="105156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99D2C-7EAF-BABF-7340-ADD7C26F291F}"/>
              </a:ext>
            </a:extLst>
          </p:cNvPr>
          <p:cNvSpPr txBox="1"/>
          <p:nvPr/>
        </p:nvSpPr>
        <p:spPr>
          <a:xfrm>
            <a:off x="1857828" y="2044005"/>
            <a:ext cx="325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local image.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7464D-7ED0-A730-B0EE-F4C7107BF15A}"/>
              </a:ext>
            </a:extLst>
          </p:cNvPr>
          <p:cNvSpPr txBox="1"/>
          <p:nvPr/>
        </p:nvSpPr>
        <p:spPr>
          <a:xfrm>
            <a:off x="3115839" y="2413337"/>
            <a:ext cx="48234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 Narrow" panose="020B0604020202020204" pitchFamily="34" charset="0"/>
                <a:cs typeface="Arial Narrow" panose="020B0604020202020204" pitchFamily="34" charset="0"/>
              </a:rPr>
              <a:t>Local Image</a:t>
            </a:r>
          </a:p>
        </p:txBody>
      </p:sp>
    </p:spTree>
    <p:extLst>
      <p:ext uri="{BB962C8B-B14F-4D97-AF65-F5344CB8AC3E}">
        <p14:creationId xmlns:p14="http://schemas.microsoft.com/office/powerpoint/2010/main" val="224245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D44D32-41ED-D5A6-BFF7-CB2EB4ED9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603" y="2413856"/>
            <a:ext cx="3314700" cy="223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14CB1D-1BB3-4C11-E813-2EB3DFD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887D-294C-4EC9-B76D-8D39F57A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5045"/>
            <a:ext cx="10515600" cy="9719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BA305-F1A6-EDE2-4C60-0B774F97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34" y="2413856"/>
            <a:ext cx="3314700" cy="223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24E1F-F17E-7B6F-6A65-365AD5E44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04" y="2413856"/>
            <a:ext cx="3314700" cy="174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5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8C7462-320E-71BB-D52B-E1293472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79" y="2103436"/>
            <a:ext cx="3289300" cy="2095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77441E-3554-B4A1-56E7-8D926B71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9B35-D470-561F-3039-FD8A1E20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48C92-9784-A8AB-5563-FE5D6E40F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" r="-1" b="3087"/>
          <a:stretch/>
        </p:blipFill>
        <p:spPr>
          <a:xfrm>
            <a:off x="6379029" y="2423331"/>
            <a:ext cx="2661045" cy="97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378E2-665D-9452-5C88-548753AB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27" y="2103436"/>
            <a:ext cx="3289300" cy="2095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77B9F4-4E29-D7E4-731C-677399513080}"/>
              </a:ext>
            </a:extLst>
          </p:cNvPr>
          <p:cNvSpPr txBox="1"/>
          <p:nvPr/>
        </p:nvSpPr>
        <p:spPr>
          <a:xfrm>
            <a:off x="6735134" y="2430840"/>
            <a:ext cx="1962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Pulse Width Modulation</a:t>
            </a:r>
          </a:p>
        </p:txBody>
      </p:sp>
    </p:spTree>
    <p:extLst>
      <p:ext uri="{BB962C8B-B14F-4D97-AF65-F5344CB8AC3E}">
        <p14:creationId xmlns:p14="http://schemas.microsoft.com/office/powerpoint/2010/main" val="389805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70C4-EF9C-070F-48E2-01CB2E7A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57" y="85619"/>
            <a:ext cx="10515600" cy="443772"/>
          </a:xfrm>
        </p:spPr>
        <p:txBody>
          <a:bodyPr>
            <a:noAutofit/>
          </a:bodyPr>
          <a:lstStyle/>
          <a:p>
            <a:r>
              <a:rPr lang="en-US" sz="2800" dirty="0"/>
              <a:t>Sample MicroSim with Annotations (figure 2 in paper)</a:t>
            </a:r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1B48645C-116A-E741-1781-9FA49CCC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0" y="1131569"/>
            <a:ext cx="6398601" cy="4608213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15C5B3-F808-0593-FB64-619D8CFD664C}"/>
              </a:ext>
            </a:extLst>
          </p:cNvPr>
          <p:cNvSpPr/>
          <p:nvPr/>
        </p:nvSpPr>
        <p:spPr>
          <a:xfrm>
            <a:off x="7690585" y="798897"/>
            <a:ext cx="2348564" cy="5775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Blue border and light blue background indicate an interactive graphic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8F6800-6A02-8413-668B-00E161D30EE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939815" y="1087655"/>
            <a:ext cx="750770" cy="202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F65AF9-27EB-822F-76EA-9053C46F540B}"/>
              </a:ext>
            </a:extLst>
          </p:cNvPr>
          <p:cNvSpPr/>
          <p:nvPr/>
        </p:nvSpPr>
        <p:spPr>
          <a:xfrm>
            <a:off x="7996989" y="2895601"/>
            <a:ext cx="2128788" cy="4716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Top drawing region does not contain interactive controls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C02CE90-6CAF-24E6-B9DB-58A95F8F9212}"/>
              </a:ext>
            </a:extLst>
          </p:cNvPr>
          <p:cNvSpPr/>
          <p:nvPr/>
        </p:nvSpPr>
        <p:spPr>
          <a:xfrm>
            <a:off x="7334451" y="1289785"/>
            <a:ext cx="596766" cy="366722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1A3DC36-15AB-EDA9-4143-0C9EB868F95F}"/>
              </a:ext>
            </a:extLst>
          </p:cNvPr>
          <p:cNvSpPr/>
          <p:nvPr/>
        </p:nvSpPr>
        <p:spPr>
          <a:xfrm>
            <a:off x="7342472" y="4957011"/>
            <a:ext cx="540619" cy="67216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6117697-6695-6403-E11E-D03C9F2AC682}"/>
              </a:ext>
            </a:extLst>
          </p:cNvPr>
          <p:cNvSpPr/>
          <p:nvPr/>
        </p:nvSpPr>
        <p:spPr>
          <a:xfrm>
            <a:off x="7947259" y="5021180"/>
            <a:ext cx="2159267" cy="4716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Lower control region contains interactive simulation controls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064FC39-6252-EA2B-C8E6-AD8ED7FD1F0B}"/>
              </a:ext>
            </a:extLst>
          </p:cNvPr>
          <p:cNvSpPr/>
          <p:nvPr/>
        </p:nvSpPr>
        <p:spPr>
          <a:xfrm>
            <a:off x="7217342" y="5908308"/>
            <a:ext cx="2743200" cy="4716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Horizontal sliders resize when container changes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6838EE-0A5A-1CB0-3D19-E8A8E0A30FB9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237171" y="5534526"/>
            <a:ext cx="980171" cy="6096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816389-A8BF-7761-31EB-18D617DA31D8}"/>
              </a:ext>
            </a:extLst>
          </p:cNvPr>
          <p:cNvCxnSpPr>
            <a:cxnSpLocks/>
          </p:cNvCxnSpPr>
          <p:nvPr/>
        </p:nvCxnSpPr>
        <p:spPr>
          <a:xfrm flipV="1">
            <a:off x="516556" y="1276951"/>
            <a:ext cx="0" cy="1543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E81CB99-757E-9FA7-306B-567C1ADD9E16}"/>
              </a:ext>
            </a:extLst>
          </p:cNvPr>
          <p:cNvSpPr/>
          <p:nvPr/>
        </p:nvSpPr>
        <p:spPr>
          <a:xfrm>
            <a:off x="218174" y="2961374"/>
            <a:ext cx="648100" cy="4170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Fixed Height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C9589A-A3BA-6091-1C62-F071D8210898}"/>
              </a:ext>
            </a:extLst>
          </p:cNvPr>
          <p:cNvCxnSpPr>
            <a:cxnSpLocks/>
          </p:cNvCxnSpPr>
          <p:nvPr/>
        </p:nvCxnSpPr>
        <p:spPr>
          <a:xfrm>
            <a:off x="505327" y="3540494"/>
            <a:ext cx="0" cy="21095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6961FA6-84D5-2B62-F3C9-E6FBA03A9AA5}"/>
              </a:ext>
            </a:extLst>
          </p:cNvPr>
          <p:cNvSpPr/>
          <p:nvPr/>
        </p:nvSpPr>
        <p:spPr>
          <a:xfrm>
            <a:off x="2892392" y="5866600"/>
            <a:ext cx="1082841" cy="41709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Responsive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Width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52FF2B-5E17-D035-D471-123F008327B8}"/>
              </a:ext>
            </a:extLst>
          </p:cNvPr>
          <p:cNvCxnSpPr>
            <a:cxnSpLocks/>
          </p:cNvCxnSpPr>
          <p:nvPr/>
        </p:nvCxnSpPr>
        <p:spPr>
          <a:xfrm flipH="1">
            <a:off x="1068404" y="6092792"/>
            <a:ext cx="17229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5459A8-F01E-EE6A-0197-E6873B5EF9E7}"/>
              </a:ext>
            </a:extLst>
          </p:cNvPr>
          <p:cNvCxnSpPr>
            <a:cxnSpLocks/>
          </p:cNvCxnSpPr>
          <p:nvPr/>
        </p:nvCxnSpPr>
        <p:spPr>
          <a:xfrm>
            <a:off x="4127634" y="6091188"/>
            <a:ext cx="24945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58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D172-433D-1187-B997-3E195299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" y="239395"/>
            <a:ext cx="10515600" cy="503555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MicroSim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00B420-B029-7422-9B7A-02D0C7B1BE12}"/>
              </a:ext>
            </a:extLst>
          </p:cNvPr>
          <p:cNvSpPr/>
          <p:nvPr/>
        </p:nvSpPr>
        <p:spPr>
          <a:xfrm>
            <a:off x="2354580" y="3992879"/>
            <a:ext cx="3768692" cy="6563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 (Chrome, FireFox)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A5001C-C40A-87A8-45E7-F3714D928B89}"/>
              </a:ext>
            </a:extLst>
          </p:cNvPr>
          <p:cNvSpPr/>
          <p:nvPr/>
        </p:nvSpPr>
        <p:spPr>
          <a:xfrm>
            <a:off x="2362601" y="3144253"/>
            <a:ext cx="3768692" cy="6563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5/ECMAScript/Canvas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D2D3DC-1FC0-3FB7-B641-588BB50B94AC}"/>
              </a:ext>
            </a:extLst>
          </p:cNvPr>
          <p:cNvSpPr/>
          <p:nvPr/>
        </p:nvSpPr>
        <p:spPr>
          <a:xfrm>
            <a:off x="2370622" y="2305250"/>
            <a:ext cx="3768692" cy="6563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Libraries (p5.js, vis.js etc.)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C2837A-D36B-A69C-CD73-61D40B928C95}"/>
              </a:ext>
            </a:extLst>
          </p:cNvPr>
          <p:cNvSpPr/>
          <p:nvPr/>
        </p:nvSpPr>
        <p:spPr>
          <a:xfrm>
            <a:off x="2388268" y="1466248"/>
            <a:ext cx="3768692" cy="6563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B85D99-2808-8CE9-E91A-5871777F7965}"/>
              </a:ext>
            </a:extLst>
          </p:cNvPr>
          <p:cNvSpPr/>
          <p:nvPr/>
        </p:nvSpPr>
        <p:spPr>
          <a:xfrm>
            <a:off x="2352976" y="4876799"/>
            <a:ext cx="3768692" cy="6563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Drawing Libraries (WebGL, WebGPU)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7E486D-567E-7AC8-BFCF-EA545A3A8AA1}"/>
              </a:ext>
            </a:extLst>
          </p:cNvPr>
          <p:cNvSpPr/>
          <p:nvPr/>
        </p:nvSpPr>
        <p:spPr>
          <a:xfrm>
            <a:off x="6602529" y="1411505"/>
            <a:ext cx="895551" cy="7658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D0D5ED-3F29-AE54-6E3B-BEAEDA4228B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156960" y="1794410"/>
            <a:ext cx="44556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FB5B09-8672-8660-BBF2-EADF158B7A60}"/>
              </a:ext>
            </a:extLst>
          </p:cNvPr>
          <p:cNvCxnSpPr/>
          <p:nvPr/>
        </p:nvCxnSpPr>
        <p:spPr>
          <a:xfrm flipV="1">
            <a:off x="7502893" y="1754305"/>
            <a:ext cx="435944" cy="16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>
            <a:extLst>
              <a:ext uri="{FF2B5EF4-FFF2-40B4-BE49-F238E27FC236}">
                <a16:creationId xmlns:a16="http://schemas.microsoft.com/office/drawing/2014/main" id="{61C4F2D7-885B-262E-C20A-A65D13708A77}"/>
              </a:ext>
            </a:extLst>
          </p:cNvPr>
          <p:cNvSpPr/>
          <p:nvPr/>
        </p:nvSpPr>
        <p:spPr>
          <a:xfrm>
            <a:off x="7940841" y="1309035"/>
            <a:ext cx="1222409" cy="1078030"/>
          </a:xfrm>
          <a:prstGeom prst="can">
            <a:avLst>
              <a:gd name="adj" fmla="val 151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Learner</a:t>
            </a:r>
          </a:p>
          <a:p>
            <a:pPr algn="ctr"/>
            <a:r>
              <a:rPr lang="en-US" dirty="0"/>
              <a:t>Record</a:t>
            </a:r>
          </a:p>
          <a:p>
            <a:pPr algn="ctr"/>
            <a:r>
              <a:rPr lang="en-US" dirty="0"/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258392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4DD02-04BC-511C-0096-A0C4A1621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2903-CADD-85F9-B166-864ACFDC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54" y="326141"/>
            <a:ext cx="10515600" cy="672903"/>
          </a:xfrm>
        </p:spPr>
        <p:txBody>
          <a:bodyPr>
            <a:normAutofit fontScale="90000"/>
          </a:bodyPr>
          <a:lstStyle/>
          <a:p>
            <a:r>
              <a:rPr lang="en-US" dirty="0"/>
              <a:t>New Banner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D2F14E4-51AB-686D-F3BB-B732DE2A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99" y="2946107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43DECC6-4D24-597F-7DFD-E0D13821CD7F}"/>
              </a:ext>
            </a:extLst>
          </p:cNvPr>
          <p:cNvSpPr/>
          <p:nvPr/>
        </p:nvSpPr>
        <p:spPr>
          <a:xfrm>
            <a:off x="3174870" y="3136900"/>
            <a:ext cx="555755" cy="555431"/>
          </a:xfrm>
          <a:prstGeom prst="plus">
            <a:avLst>
              <a:gd name="adj" fmla="val 392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84827F-A703-4758-F675-51863DA5130C}"/>
              </a:ext>
            </a:extLst>
          </p:cNvPr>
          <p:cNvGrpSpPr/>
          <p:nvPr/>
        </p:nvGrpSpPr>
        <p:grpSpPr>
          <a:xfrm>
            <a:off x="6367624" y="3171593"/>
            <a:ext cx="478535" cy="410815"/>
            <a:chOff x="7738315" y="2990829"/>
            <a:chExt cx="659757" cy="5405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4FCBED-88F2-EB62-AEA5-89C61E41140C}"/>
                </a:ext>
              </a:extLst>
            </p:cNvPr>
            <p:cNvSpPr/>
            <p:nvPr/>
          </p:nvSpPr>
          <p:spPr>
            <a:xfrm>
              <a:off x="7738315" y="2990829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4434C5-D762-2407-353A-B1C0D246A9AA}"/>
                </a:ext>
              </a:extLst>
            </p:cNvPr>
            <p:cNvSpPr/>
            <p:nvPr/>
          </p:nvSpPr>
          <p:spPr>
            <a:xfrm>
              <a:off x="7738315" y="3329534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A788EAB-D8D6-5E80-CBDB-90DBE35692DF}"/>
              </a:ext>
            </a:extLst>
          </p:cNvPr>
          <p:cNvSpPr txBox="1"/>
          <p:nvPr/>
        </p:nvSpPr>
        <p:spPr>
          <a:xfrm>
            <a:off x="7061297" y="2648132"/>
            <a:ext cx="444730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AA40E-7F8C-B786-3F42-D8377E0A8C36}"/>
              </a:ext>
            </a:extLst>
          </p:cNvPr>
          <p:cNvSpPr txBox="1"/>
          <p:nvPr/>
        </p:nvSpPr>
        <p:spPr>
          <a:xfrm>
            <a:off x="450988" y="2823003"/>
            <a:ext cx="25859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</a:p>
        </p:txBody>
      </p:sp>
    </p:spTree>
    <p:extLst>
      <p:ext uri="{BB962C8B-B14F-4D97-AF65-F5344CB8AC3E}">
        <p14:creationId xmlns:p14="http://schemas.microsoft.com/office/powerpoint/2010/main" val="146350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D4FB-DB7C-5DDA-8E1F-ADFE57B1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54" y="326141"/>
            <a:ext cx="10515600" cy="672903"/>
          </a:xfrm>
        </p:spPr>
        <p:txBody>
          <a:bodyPr>
            <a:normAutofit fontScale="90000"/>
          </a:bodyPr>
          <a:lstStyle/>
          <a:p>
            <a:r>
              <a:rPr lang="en-US" dirty="0"/>
              <a:t>Old 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E024-896D-BAAE-B84C-96859EAC0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62409"/>
            <a:ext cx="10515600" cy="10923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0DE153-ED38-00D3-AA55-92E7D455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9" y="2553558"/>
            <a:ext cx="2248271" cy="15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E6EEA8-B7FB-AF8F-97B1-9247B139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99" y="2946107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AB3C46D8-67C6-FB25-779F-FAAE620839FD}"/>
              </a:ext>
            </a:extLst>
          </p:cNvPr>
          <p:cNvSpPr/>
          <p:nvPr/>
        </p:nvSpPr>
        <p:spPr>
          <a:xfrm>
            <a:off x="3174870" y="3136900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5461A7-38A0-8EC2-9C2F-803CBB48E4EF}"/>
              </a:ext>
            </a:extLst>
          </p:cNvPr>
          <p:cNvGrpSpPr/>
          <p:nvPr/>
        </p:nvGrpSpPr>
        <p:grpSpPr>
          <a:xfrm>
            <a:off x="6367624" y="3171593"/>
            <a:ext cx="478535" cy="410815"/>
            <a:chOff x="7738315" y="2990829"/>
            <a:chExt cx="659757" cy="5405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B9F7CB-D080-B93C-C4D3-C25D136DE882}"/>
                </a:ext>
              </a:extLst>
            </p:cNvPr>
            <p:cNvSpPr/>
            <p:nvPr/>
          </p:nvSpPr>
          <p:spPr>
            <a:xfrm>
              <a:off x="7738315" y="2990829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15284E-3719-DD15-E984-A52B335FA710}"/>
                </a:ext>
              </a:extLst>
            </p:cNvPr>
            <p:cNvSpPr/>
            <p:nvPr/>
          </p:nvSpPr>
          <p:spPr>
            <a:xfrm>
              <a:off x="7738315" y="3329534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048186-ABA5-9841-F4F0-3C19DDE2073E}"/>
              </a:ext>
            </a:extLst>
          </p:cNvPr>
          <p:cNvSpPr txBox="1"/>
          <p:nvPr/>
        </p:nvSpPr>
        <p:spPr>
          <a:xfrm>
            <a:off x="7192167" y="2680964"/>
            <a:ext cx="444730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</a:t>
            </a:r>
          </a:p>
        </p:txBody>
      </p:sp>
    </p:spTree>
    <p:extLst>
      <p:ext uri="{BB962C8B-B14F-4D97-AF65-F5344CB8AC3E}">
        <p14:creationId xmlns:p14="http://schemas.microsoft.com/office/powerpoint/2010/main" val="338707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91B6-B82F-F8AC-F0AA-D4B3971C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8F98-89CA-3AF5-C678-0A8D6637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6633"/>
            <a:ext cx="10515600" cy="12003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B7EA9-F5C2-F4F6-618E-1C6884C2542A}"/>
              </a:ext>
            </a:extLst>
          </p:cNvPr>
          <p:cNvSpPr txBox="1"/>
          <p:nvPr/>
        </p:nvSpPr>
        <p:spPr>
          <a:xfrm>
            <a:off x="3413382" y="2330067"/>
            <a:ext cx="444730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 Narrow" panose="020B0604020202020204" pitchFamily="34" charset="0"/>
                <a:cs typeface="Arial Narrow" panose="020B0604020202020204" pitchFamily="34" charset="0"/>
              </a:rPr>
              <a:t>MicroSim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CFE15-F876-CD97-1B3C-A3E97053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809" y="1822067"/>
            <a:ext cx="1018918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4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79A-8FA3-C234-953B-DF8BFB65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1E10B-1AD0-1BED-349B-1FB6EB9D3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14" y="1776186"/>
            <a:ext cx="7772400" cy="3886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44DA73-5CB2-27D6-5EB2-4FCE674BFE40}"/>
              </a:ext>
            </a:extLst>
          </p:cNvPr>
          <p:cNvSpPr/>
          <p:nvPr/>
        </p:nvSpPr>
        <p:spPr>
          <a:xfrm>
            <a:off x="2815771" y="2264229"/>
            <a:ext cx="6175829" cy="2024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MicroSim Social Media Card Template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 Resolution: 1200x637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0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9F5-2D92-81F3-16EA-71436404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432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Media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8B54-55EE-651F-7636-28C2855F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6737"/>
            <a:ext cx="10515600" cy="470226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59702-0B3E-0654-AD67-F2C225B4B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25" y="2452859"/>
            <a:ext cx="2248271" cy="15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BFB92F0-3441-61B8-D1DA-89469DEC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35" y="2845408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1B25BBDF-0704-B48F-8CAB-8BD43264977F}"/>
              </a:ext>
            </a:extLst>
          </p:cNvPr>
          <p:cNvSpPr/>
          <p:nvPr/>
        </p:nvSpPr>
        <p:spPr>
          <a:xfrm>
            <a:off x="5634606" y="3036201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0B20F-E75A-B314-3C98-318E2FA8A6D3}"/>
              </a:ext>
            </a:extLst>
          </p:cNvPr>
          <p:cNvSpPr txBox="1"/>
          <p:nvPr/>
        </p:nvSpPr>
        <p:spPr>
          <a:xfrm>
            <a:off x="552525" y="1201785"/>
            <a:ext cx="1134381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MicroSims for Education</a:t>
            </a:r>
          </a:p>
        </p:txBody>
      </p:sp>
    </p:spTree>
    <p:extLst>
      <p:ext uri="{BB962C8B-B14F-4D97-AF65-F5344CB8AC3E}">
        <p14:creationId xmlns:p14="http://schemas.microsoft.com/office/powerpoint/2010/main" val="145690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3D57-38CD-5E88-8034-6E70F63E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A68C-8E24-4ABB-681B-7B8BEAFFC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3599"/>
            <a:ext cx="10515600" cy="1503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BEAAA-7C9A-84DE-6265-34BC4239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2103437"/>
            <a:ext cx="3276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2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18287</TotalTime>
  <Words>133</Words>
  <Application>Microsoft Macintosh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Office Theme</vt:lpstr>
      <vt:lpstr>MicroSim Figures</vt:lpstr>
      <vt:lpstr>Sample MicroSim with Annotations (figure 2 in paper)</vt:lpstr>
      <vt:lpstr>MicroSim Architecture</vt:lpstr>
      <vt:lpstr>New Banner</vt:lpstr>
      <vt:lpstr>Old Banner</vt:lpstr>
      <vt:lpstr>Favicon</vt:lpstr>
      <vt:lpstr>PowerPoint Presentation</vt:lpstr>
      <vt:lpstr>Social Media Image</vt:lpstr>
      <vt:lpstr>PowerPoint Presentation</vt:lpstr>
      <vt:lpstr>Social Media Image</vt:lpstr>
      <vt:lpstr>Social Media Image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8</cp:revision>
  <dcterms:created xsi:type="dcterms:W3CDTF">2023-11-28T02:52:17Z</dcterms:created>
  <dcterms:modified xsi:type="dcterms:W3CDTF">2025-10-23T11:50:58Z</dcterms:modified>
</cp:coreProperties>
</file>