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2"/>
    <p:restoredTop sz="9596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0CB4-5C4E-2E82-83D2-72810D37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87C43F-CADF-CD31-AD3E-97FE441FB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C34B4-F8AE-2BA1-6D5E-F3FF91FC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97784-F3EB-ACEB-63B7-E1787D73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4999-D21B-1A78-96BA-CB6ACD9AB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1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F907-74CB-8AA6-ED6C-E3F8BF9F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B643D-DE3F-4C24-38CC-AE1420C49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9E62-3B63-2FB1-19EB-BC8E89C8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44FE-B1BA-805A-8814-BD62A8CE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B5A71-3F2A-28B5-4551-7C410B99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42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9800E0-F4CE-D77E-E30F-200CE7C48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E544D-7E55-F0E1-397F-330BD280C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72F7E-5814-F80C-683B-4882B33C1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B9FA4-89F0-9C3D-D466-BECDB8EBE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D445-689B-6199-117C-FB599D06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9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3188-BEA4-0DFE-B8E9-CA29014FE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3FB9-186F-12B5-4344-BC72F773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7879-23FF-31A0-6222-440DCA157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216D-AFDF-3128-3C76-47D9EFBAC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37AEA-094C-377C-1460-B39BB301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7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2658-6709-13D9-FC53-57A3C745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FD9B-1355-E005-80A7-7D140395B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87D4C-F2F1-6C0E-47C0-DC9D3414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D21AA-B46F-063A-CC33-846CEF4F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FAC2-64CD-33AC-9A51-D8FB5422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8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EC2EE-72D7-83F2-21BE-58EEE5834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2A642-2DE5-64A4-0394-10CF8AB1C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182FC-F164-94CC-0B74-E6E7D06AF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6639C-CF36-E6D4-7532-D2DFB5854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A88A0-72E4-BCDE-4B1B-5AA22DBA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E6CE3-4152-3473-9644-70321105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40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92601-5E8B-4ADC-F757-0D868B302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C825-FC80-5D93-0ECF-2BB9698CD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EB50-390A-0F75-EF4A-48B9E50A4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819A0-7BF6-13E4-1777-BE9CA3D0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65089C-EC6F-940B-ED33-AD86D8617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9DC90-5DDD-3453-0AF3-8C0918A28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578259-4FAA-0BBE-0F63-7CAF4598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F5BF71-4F3E-3CF7-A97D-97C0377B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4BCA0-899F-7322-50E5-3CF967187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7CB9D-EF3D-4E6D-967E-E844313DE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D249C-F0FF-7231-0848-E67FDBA3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8B0A16-7956-8E6C-DE0D-2393B253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BCF4BD-4D80-DDCF-81D8-01B07BDD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92D3D-3827-F568-D386-B4C549A4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7BF67-8094-9CDE-498A-66F7871B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9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1917-5317-1E43-548C-23D0B852D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C7E74-E06F-10CC-2D79-99D597C13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176B3-6890-2A9C-B21C-D387F7503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90431-19F3-CA92-A7FE-23D1762D3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58479-AB16-BBCE-F95D-3BF64F5D1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71FCE-1F75-BE3F-7614-C6670B1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2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C95E2-0195-41DD-099B-19706BD7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7DFC32-807D-5008-CD5D-542A330A7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96C37-5ECB-B3D6-B03F-3D13CD59A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876F0-1762-A2D0-EE73-23F90966B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1FE88-0395-982B-0F78-4F359ACD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9006F-0537-4CD9-B934-48820F76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8B1F89-754F-06DC-61D3-0DA1C06A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EA10F-1CED-1EC7-615D-DA28F41F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D813A-32BF-7643-E2AA-3A9734475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40184-AAC5-8746-B7EF-5A264290D88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420FD-89E2-8958-E959-86A0BBA4C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9F4BF-B0B6-7A39-172D-EDBAF9300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D4DF-9C94-4941-8FED-251E2D34D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9202-CA66-CE2D-D170-E5FABF761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Bathtub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5C57B-553A-D30B-0F58-74E1E5A20A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n 12">
            <a:extLst>
              <a:ext uri="{FF2B5EF4-FFF2-40B4-BE49-F238E27FC236}">
                <a16:creationId xmlns:a16="http://schemas.microsoft.com/office/drawing/2014/main" id="{2BC96182-935A-4E97-76C3-D41C30F667DD}"/>
              </a:ext>
            </a:extLst>
          </p:cNvPr>
          <p:cNvSpPr/>
          <p:nvPr/>
        </p:nvSpPr>
        <p:spPr>
          <a:xfrm rot="5400000">
            <a:off x="4604356" y="4590783"/>
            <a:ext cx="191752" cy="71242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875D1-E397-5460-432F-5D1E6DA7F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80" y="158142"/>
            <a:ext cx="10515600" cy="756732"/>
          </a:xfrm>
        </p:spPr>
        <p:txBody>
          <a:bodyPr/>
          <a:lstStyle/>
          <a:p>
            <a:r>
              <a:rPr lang="en-US" dirty="0"/>
              <a:t>Bathtub Drain Simulation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18BAB5-7D05-701D-C152-62DF30CAB12B}"/>
              </a:ext>
            </a:extLst>
          </p:cNvPr>
          <p:cNvSpPr/>
          <p:nvPr/>
        </p:nvSpPr>
        <p:spPr>
          <a:xfrm>
            <a:off x="1941973" y="2289004"/>
            <a:ext cx="2770909" cy="2757055"/>
          </a:xfrm>
          <a:prstGeom prst="rect">
            <a:avLst/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14AC38-B7D7-2D8C-CF6B-3B580BD7A4AC}"/>
              </a:ext>
            </a:extLst>
          </p:cNvPr>
          <p:cNvCxnSpPr/>
          <p:nvPr/>
        </p:nvCxnSpPr>
        <p:spPr>
          <a:xfrm>
            <a:off x="1941973" y="1888724"/>
            <a:ext cx="0" cy="3157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A1D437-A52D-31BF-7B4D-9AC1FC54C103}"/>
              </a:ext>
            </a:extLst>
          </p:cNvPr>
          <p:cNvCxnSpPr/>
          <p:nvPr/>
        </p:nvCxnSpPr>
        <p:spPr>
          <a:xfrm>
            <a:off x="4699528" y="1888724"/>
            <a:ext cx="0" cy="3157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B73C77-BE74-8E59-0103-15210CC0D878}"/>
              </a:ext>
            </a:extLst>
          </p:cNvPr>
          <p:cNvCxnSpPr>
            <a:cxnSpLocks/>
          </p:cNvCxnSpPr>
          <p:nvPr/>
        </p:nvCxnSpPr>
        <p:spPr>
          <a:xfrm>
            <a:off x="1941973" y="5050733"/>
            <a:ext cx="27709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n 11">
            <a:extLst>
              <a:ext uri="{FF2B5EF4-FFF2-40B4-BE49-F238E27FC236}">
                <a16:creationId xmlns:a16="http://schemas.microsoft.com/office/drawing/2014/main" id="{49FBA0D3-007B-6014-EEFC-F27230D050CB}"/>
              </a:ext>
            </a:extLst>
          </p:cNvPr>
          <p:cNvSpPr/>
          <p:nvPr/>
        </p:nvSpPr>
        <p:spPr>
          <a:xfrm rot="5400000">
            <a:off x="1458899" y="1316514"/>
            <a:ext cx="206983" cy="93276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4D095A-BBCB-CCA8-31F0-1FF41EE0E526}"/>
              </a:ext>
            </a:extLst>
          </p:cNvPr>
          <p:cNvSpPr txBox="1"/>
          <p:nvPr/>
        </p:nvSpPr>
        <p:spPr>
          <a:xfrm>
            <a:off x="4870773" y="427799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Drain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413772-1E04-983D-9115-1EBC836C610F}"/>
              </a:ext>
            </a:extLst>
          </p:cNvPr>
          <p:cNvSpPr txBox="1"/>
          <p:nvPr/>
        </p:nvSpPr>
        <p:spPr>
          <a:xfrm>
            <a:off x="1096009" y="129280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Source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245280-89EC-4ABC-1B16-0A725283AAF7}"/>
              </a:ext>
            </a:extLst>
          </p:cNvPr>
          <p:cNvCxnSpPr>
            <a:cxnSpLocks/>
          </p:cNvCxnSpPr>
          <p:nvPr/>
        </p:nvCxnSpPr>
        <p:spPr>
          <a:xfrm flipV="1">
            <a:off x="1739162" y="2289003"/>
            <a:ext cx="7853" cy="2757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7B98D3C-58E4-BCF2-48A3-96766008BA04}"/>
              </a:ext>
            </a:extLst>
          </p:cNvPr>
          <p:cNvSpPr txBox="1"/>
          <p:nvPr/>
        </p:nvSpPr>
        <p:spPr>
          <a:xfrm>
            <a:off x="692689" y="3413458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Water</a:t>
            </a:r>
          </a:p>
          <a:p>
            <a:pPr algn="ctr"/>
            <a:r>
              <a:rPr lang="en-US" dirty="0">
                <a:latin typeface="Helvetica" pitchFamily="2" charset="0"/>
              </a:rPr>
              <a:t>Height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79C10E-A86C-B32A-E174-E9D649719D79}"/>
              </a:ext>
            </a:extLst>
          </p:cNvPr>
          <p:cNvCxnSpPr>
            <a:cxnSpLocks/>
          </p:cNvCxnSpPr>
          <p:nvPr/>
        </p:nvCxnSpPr>
        <p:spPr>
          <a:xfrm flipV="1">
            <a:off x="7033845" y="2295300"/>
            <a:ext cx="7853" cy="2757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3E01150-15C2-0275-3CAC-CABBD22E2D11}"/>
              </a:ext>
            </a:extLst>
          </p:cNvPr>
          <p:cNvCxnSpPr>
            <a:cxnSpLocks/>
          </p:cNvCxnSpPr>
          <p:nvPr/>
        </p:nvCxnSpPr>
        <p:spPr>
          <a:xfrm>
            <a:off x="7033845" y="5052356"/>
            <a:ext cx="35124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5251A84-56C0-C22F-E4A0-029826296C98}"/>
              </a:ext>
            </a:extLst>
          </p:cNvPr>
          <p:cNvSpPr txBox="1"/>
          <p:nvPr/>
        </p:nvSpPr>
        <p:spPr>
          <a:xfrm>
            <a:off x="7349160" y="1886387"/>
            <a:ext cx="3063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Chart of Water Height vs. Time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FDFF5-8D07-7E77-D299-C465675FDA37}"/>
              </a:ext>
            </a:extLst>
          </p:cNvPr>
          <p:cNvSpPr txBox="1"/>
          <p:nvPr/>
        </p:nvSpPr>
        <p:spPr>
          <a:xfrm>
            <a:off x="9810244" y="5153672"/>
            <a:ext cx="689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D105C-4F41-1BFC-BE9A-03BEC8AC49AE}"/>
              </a:ext>
            </a:extLst>
          </p:cNvPr>
          <p:cNvSpPr txBox="1"/>
          <p:nvPr/>
        </p:nvSpPr>
        <p:spPr>
          <a:xfrm>
            <a:off x="6234438" y="2110634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Water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Height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DA1CD2D-EE9F-4DD8-B10B-7B49DE364277}"/>
              </a:ext>
            </a:extLst>
          </p:cNvPr>
          <p:cNvSpPr/>
          <p:nvPr/>
        </p:nvSpPr>
        <p:spPr>
          <a:xfrm>
            <a:off x="7111577" y="2469700"/>
            <a:ext cx="3268983" cy="2491958"/>
          </a:xfrm>
          <a:custGeom>
            <a:avLst/>
            <a:gdLst>
              <a:gd name="connsiteX0" fmla="*/ 0 w 2964872"/>
              <a:gd name="connsiteY0" fmla="*/ 0 h 2425581"/>
              <a:gd name="connsiteX1" fmla="*/ 762000 w 2964872"/>
              <a:gd name="connsiteY1" fmla="*/ 1454727 h 2425581"/>
              <a:gd name="connsiteX2" fmla="*/ 2078181 w 2964872"/>
              <a:gd name="connsiteY2" fmla="*/ 2189018 h 2425581"/>
              <a:gd name="connsiteX3" fmla="*/ 2964872 w 2964872"/>
              <a:gd name="connsiteY3" fmla="*/ 2424546 h 24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4872" h="2425581">
                <a:moveTo>
                  <a:pt x="0" y="0"/>
                </a:moveTo>
                <a:cubicBezTo>
                  <a:pt x="207818" y="544945"/>
                  <a:pt x="415637" y="1089891"/>
                  <a:pt x="762000" y="1454727"/>
                </a:cubicBezTo>
                <a:cubicBezTo>
                  <a:pt x="1108363" y="1819563"/>
                  <a:pt x="1711036" y="2027382"/>
                  <a:pt x="2078181" y="2189018"/>
                </a:cubicBezTo>
                <a:cubicBezTo>
                  <a:pt x="2445326" y="2350654"/>
                  <a:pt x="2745508" y="2436091"/>
                  <a:pt x="2964872" y="24245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EE2CFD8-7050-4547-FF43-B6AC5746FB40}"/>
              </a:ext>
            </a:extLst>
          </p:cNvPr>
          <p:cNvSpPr/>
          <p:nvPr/>
        </p:nvSpPr>
        <p:spPr>
          <a:xfrm>
            <a:off x="5082068" y="4919804"/>
            <a:ext cx="346363" cy="526473"/>
          </a:xfrm>
          <a:custGeom>
            <a:avLst/>
            <a:gdLst>
              <a:gd name="connsiteX0" fmla="*/ 0 w 346363"/>
              <a:gd name="connsiteY0" fmla="*/ 0 h 526473"/>
              <a:gd name="connsiteX1" fmla="*/ 263236 w 346363"/>
              <a:gd name="connsiteY1" fmla="*/ 124691 h 526473"/>
              <a:gd name="connsiteX2" fmla="*/ 346363 w 346363"/>
              <a:gd name="connsiteY2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6363" h="526473">
                <a:moveTo>
                  <a:pt x="0" y="0"/>
                </a:moveTo>
                <a:cubicBezTo>
                  <a:pt x="102754" y="18473"/>
                  <a:pt x="205509" y="36946"/>
                  <a:pt x="263236" y="124691"/>
                </a:cubicBezTo>
                <a:cubicBezTo>
                  <a:pt x="320963" y="212436"/>
                  <a:pt x="333663" y="369454"/>
                  <a:pt x="346363" y="526473"/>
                </a:cubicBezTo>
              </a:path>
            </a:pathLst>
          </a:custGeom>
          <a:noFill/>
          <a:ln w="57150">
            <a:solidFill>
              <a:srgbClr val="0096FF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BBF4F4EC-F7BE-0BA1-D6D7-05E0C5ACE277}"/>
              </a:ext>
            </a:extLst>
          </p:cNvPr>
          <p:cNvSpPr/>
          <p:nvPr/>
        </p:nvSpPr>
        <p:spPr>
          <a:xfrm>
            <a:off x="692689" y="1256422"/>
            <a:ext cx="356089" cy="526473"/>
          </a:xfrm>
          <a:custGeom>
            <a:avLst/>
            <a:gdLst>
              <a:gd name="connsiteX0" fmla="*/ 0 w 346363"/>
              <a:gd name="connsiteY0" fmla="*/ 0 h 526473"/>
              <a:gd name="connsiteX1" fmla="*/ 263236 w 346363"/>
              <a:gd name="connsiteY1" fmla="*/ 124691 h 526473"/>
              <a:gd name="connsiteX2" fmla="*/ 346363 w 346363"/>
              <a:gd name="connsiteY2" fmla="*/ 526473 h 526473"/>
              <a:gd name="connsiteX0" fmla="*/ 0 w 346363"/>
              <a:gd name="connsiteY0" fmla="*/ 0 h 526473"/>
              <a:gd name="connsiteX1" fmla="*/ 37811 w 346363"/>
              <a:gd name="connsiteY1" fmla="*/ 346941 h 526473"/>
              <a:gd name="connsiteX2" fmla="*/ 346363 w 346363"/>
              <a:gd name="connsiteY2" fmla="*/ 526473 h 526473"/>
              <a:gd name="connsiteX0" fmla="*/ 0 w 346363"/>
              <a:gd name="connsiteY0" fmla="*/ 0 h 526473"/>
              <a:gd name="connsiteX1" fmla="*/ 37811 w 346363"/>
              <a:gd name="connsiteY1" fmla="*/ 346941 h 526473"/>
              <a:gd name="connsiteX2" fmla="*/ 346363 w 346363"/>
              <a:gd name="connsiteY2" fmla="*/ 526473 h 526473"/>
              <a:gd name="connsiteX0" fmla="*/ 9726 w 356089"/>
              <a:gd name="connsiteY0" fmla="*/ 0 h 526473"/>
              <a:gd name="connsiteX1" fmla="*/ 47537 w 356089"/>
              <a:gd name="connsiteY1" fmla="*/ 346941 h 526473"/>
              <a:gd name="connsiteX2" fmla="*/ 356089 w 356089"/>
              <a:gd name="connsiteY2" fmla="*/ 526473 h 52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6089" h="526473">
                <a:moveTo>
                  <a:pt x="9726" y="0"/>
                </a:moveTo>
                <a:cubicBezTo>
                  <a:pt x="-4995" y="199448"/>
                  <a:pt x="-10190" y="259196"/>
                  <a:pt x="47537" y="346941"/>
                </a:cubicBezTo>
                <a:cubicBezTo>
                  <a:pt x="105264" y="434686"/>
                  <a:pt x="254489" y="496454"/>
                  <a:pt x="356089" y="526473"/>
                </a:cubicBezTo>
              </a:path>
            </a:pathLst>
          </a:custGeom>
          <a:noFill/>
          <a:ln w="57150">
            <a:solidFill>
              <a:srgbClr val="0096FF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3230580-48B5-4D3A-A095-1977A154626B}"/>
              </a:ext>
            </a:extLst>
          </p:cNvPr>
          <p:cNvSpPr/>
          <p:nvPr/>
        </p:nvSpPr>
        <p:spPr>
          <a:xfrm>
            <a:off x="1372943" y="5416218"/>
            <a:ext cx="1223373" cy="274134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Start/Stop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FB8F8F7-696D-D2C2-3DD1-4378B216CC29}"/>
              </a:ext>
            </a:extLst>
          </p:cNvPr>
          <p:cNvSpPr/>
          <p:nvPr/>
        </p:nvSpPr>
        <p:spPr>
          <a:xfrm>
            <a:off x="2773416" y="5416218"/>
            <a:ext cx="855140" cy="274134"/>
          </a:xfrm>
          <a:prstGeom prst="round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C45A6D-D5BE-14B8-C5B9-F5D009651679}"/>
              </a:ext>
            </a:extLst>
          </p:cNvPr>
          <p:cNvSpPr txBox="1"/>
          <p:nvPr/>
        </p:nvSpPr>
        <p:spPr>
          <a:xfrm>
            <a:off x="5810970" y="5388471"/>
            <a:ext cx="1860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Flow Rate: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76C9E0-6DF9-057B-3B2B-A5D366CF0E84}"/>
              </a:ext>
            </a:extLst>
          </p:cNvPr>
          <p:cNvSpPr txBox="1"/>
          <p:nvPr/>
        </p:nvSpPr>
        <p:spPr>
          <a:xfrm>
            <a:off x="5946968" y="5690352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Drain Flow Rate: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4C311BC-73BF-5C5A-C8AB-55DFA873F0FB}"/>
              </a:ext>
            </a:extLst>
          </p:cNvPr>
          <p:cNvSpPr/>
          <p:nvPr/>
        </p:nvSpPr>
        <p:spPr>
          <a:xfrm>
            <a:off x="7841673" y="5497829"/>
            <a:ext cx="1454727" cy="167348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8C4287-EE93-EF9F-3EB9-FB69CDE6C5D5}"/>
              </a:ext>
            </a:extLst>
          </p:cNvPr>
          <p:cNvSpPr/>
          <p:nvPr/>
        </p:nvSpPr>
        <p:spPr>
          <a:xfrm>
            <a:off x="7841673" y="5791344"/>
            <a:ext cx="1454727" cy="167348"/>
          </a:xfrm>
          <a:prstGeom prst="rect">
            <a:avLst/>
          </a:prstGeom>
          <a:solidFill>
            <a:srgbClr val="0432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E998C41-F33F-7515-F743-1127B70353E0}"/>
              </a:ext>
            </a:extLst>
          </p:cNvPr>
          <p:cNvSpPr/>
          <p:nvPr/>
        </p:nvSpPr>
        <p:spPr>
          <a:xfrm>
            <a:off x="8374561" y="5444398"/>
            <a:ext cx="336360" cy="27413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C3BE4F-058E-1379-7F2C-C81D993EBDC1}"/>
              </a:ext>
            </a:extLst>
          </p:cNvPr>
          <p:cNvSpPr/>
          <p:nvPr/>
        </p:nvSpPr>
        <p:spPr>
          <a:xfrm>
            <a:off x="8384828" y="5757803"/>
            <a:ext cx="336360" cy="274134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1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E8728-C779-EF75-32A1-5635F90B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EBB6B-D190-1274-EF8F-34F42988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simulation of a bathtub with a source and drain</a:t>
            </a:r>
          </a:p>
          <a:p>
            <a:r>
              <a:rPr lang="en-US" dirty="0"/>
              <a:t>On the left is an image of the bathtub with the water height shown</a:t>
            </a:r>
          </a:p>
          <a:p>
            <a:r>
              <a:rPr lang="en-US" dirty="0"/>
              <a:t>On the right is a chart that displays water height vs. time</a:t>
            </a:r>
          </a:p>
          <a:p>
            <a:r>
              <a:rPr lang="en-US" dirty="0"/>
              <a:t>Add sliders for the source and drain flow rates</a:t>
            </a:r>
          </a:p>
          <a:p>
            <a:r>
              <a:rPr lang="en-US" dirty="0"/>
              <a:t>Make the source initial value be 0 liters/minute</a:t>
            </a:r>
          </a:p>
          <a:p>
            <a:r>
              <a:rPr lang="en-US" dirty="0"/>
              <a:t>Make the drain be 1 liter per minute</a:t>
            </a:r>
          </a:p>
          <a:p>
            <a:r>
              <a:rPr lang="en-US" dirty="0"/>
              <a:t>Add buttons to start/stop and reset the simulation</a:t>
            </a:r>
          </a:p>
        </p:txBody>
      </p:sp>
    </p:spTree>
    <p:extLst>
      <p:ext uri="{BB962C8B-B14F-4D97-AF65-F5344CB8AC3E}">
        <p14:creationId xmlns:p14="http://schemas.microsoft.com/office/powerpoint/2010/main" val="50644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0462-1EAD-BB73-F602-470ACB65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Pressure at the Bottom of the Tank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8778-47E4-A155-BC92-0440D86A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Prompt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marL="0" indent="0" algn="l">
              <a:buNone/>
            </a:pPr>
            <a:r>
              <a:rPr lang="en-US" b="0" i="1" dirty="0">
                <a:solidFill>
                  <a:srgbClr val="0F0F0F"/>
                </a:solidFill>
                <a:effectLst/>
                <a:latin typeface="Söhne"/>
              </a:rPr>
              <a:t>Assume we have water in a cylinder tank container of height H and diameter W. Write a formula that expresses the pressure at the bottom of the cylinder as a function of the depth of the water D.</a:t>
            </a:r>
            <a:endParaRPr lang="en-US" b="0" i="1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pressure at the bottom of a cylindrical tank containing water depends on the depth of the water, rather than the height of the tank or its diameter. This pressure can be calculated using the formula: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�=�×�×�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=</a:t>
            </a:r>
            <a:r>
              <a:rPr lang="el-GR" b="0" i="1" dirty="0">
                <a:solidFill>
                  <a:srgbClr val="374151"/>
                </a:solidFill>
                <a:effectLst/>
                <a:latin typeface="KaTeX_Math"/>
              </a:rPr>
              <a:t>ρ</a:t>
            </a:r>
            <a:r>
              <a:rPr lang="el-GR" b="0" i="0" dirty="0">
                <a:solidFill>
                  <a:srgbClr val="374151"/>
                </a:solidFill>
                <a:effectLst/>
                <a:latin typeface="KaTeX_Main"/>
              </a:rPr>
              <a:t>×</a:t>
            </a:r>
            <a:r>
              <a:rPr lang="en-US" b="0" i="1" dirty="0" err="1">
                <a:solidFill>
                  <a:srgbClr val="374151"/>
                </a:solidFill>
                <a:effectLst/>
                <a:latin typeface="KaTeX_Math"/>
              </a:rPr>
              <a:t>g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KaTeX_Main"/>
              </a:rPr>
              <a:t>×</a:t>
            </a:r>
            <a:r>
              <a:rPr lang="en-US" b="0" i="1" dirty="0" err="1">
                <a:solidFill>
                  <a:srgbClr val="374151"/>
                </a:solidFill>
                <a:effectLst/>
                <a:latin typeface="KaTeX_Math"/>
              </a:rPr>
              <a:t>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Where: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pressure at the bottom of the tank.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l-GR" b="0" i="1" dirty="0">
                <a:solidFill>
                  <a:srgbClr val="374151"/>
                </a:solidFill>
                <a:effectLst/>
                <a:latin typeface="KaTeX_Math"/>
              </a:rPr>
              <a:t>ρ</a:t>
            </a:r>
            <a:r>
              <a:rPr lang="el-G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is the density of the water (approximately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1000 kg/m31000kg/m3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for fresh water at room temperature).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acceleration due to gravity (approximately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9.81 m/s29.81m/s2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on the surface of the Earth).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depth of the water in the tank.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So, the pressure increases linearly with the depth of the water.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height of the tank and its diameter don't directly influence the pressure at the bottom, as long as the depth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D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of the water is considered.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91B4-A5CA-0215-9D2A-48372014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5208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53987-BF2E-4BDE-EC8A-8B3534C45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417"/>
            <a:ext cx="10515600" cy="4351338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Create a Python program that will plot the rate of flow that water will drain out of the tank over time. Assume we have a 10 liter tank and there is a hole at the bottom of the tank that is 2 cm in diameter. Make whatever assumptions that are </a:t>
            </a:r>
            <a:r>
              <a:rPr lang="en-US" b="0" i="0" dirty="0" err="1">
                <a:solidFill>
                  <a:srgbClr val="0F0F0F"/>
                </a:solidFill>
                <a:effectLst/>
                <a:latin typeface="Söhne"/>
              </a:rPr>
              <a:t>resasonable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create a Python program that simulates and plots the rate of flow of water draining from a tank, we need to consider several aspects: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Tank Properties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10-liter tank (10 liters = 0.01 cubic meters).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Hole Properties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 hole with a 2 cm diameter at the bottom of the tank.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Water Properties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We'll assume the density of water to be approximately 1000 kg/m³.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Flow Calculation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We can use Torricelli's Law for the velocity of the fluid leaving the tank: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�=2�ℎ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v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=2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gh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where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g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acceleration due to gravity (9.81 m/s²) and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KaTeX_Main"/>
              </a:rPr>
              <a:t>ℎ</a:t>
            </a:r>
            <a:r>
              <a:rPr lang="en-US" b="0" i="1" dirty="0" err="1">
                <a:solidFill>
                  <a:srgbClr val="374151"/>
                </a:solidFill>
                <a:effectLst/>
                <a:latin typeface="KaTeX_Math"/>
              </a:rPr>
              <a:t>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height of the water above the hole.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Flow Rate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The flow rate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Q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can be calculated as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�=��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Q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=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Av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where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area of the hole and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v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is the velocity of the water. The area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can be calculated using the formula for the area of a circle: 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�=��2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=</a:t>
            </a:r>
            <a:r>
              <a:rPr lang="el-GR" b="0" i="1" dirty="0">
                <a:solidFill>
                  <a:srgbClr val="374151"/>
                </a:solidFill>
                <a:effectLst/>
                <a:latin typeface="KaTeX_Math"/>
              </a:rPr>
              <a:t>π</a:t>
            </a:r>
            <a:r>
              <a:rPr lang="en-US" b="0" i="1" dirty="0">
                <a:solidFill>
                  <a:srgbClr val="374151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374151"/>
                </a:solidFill>
                <a:effectLst/>
                <a:latin typeface="KaTeX_Main"/>
              </a:rPr>
              <a:t>2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Time Evolution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We'll simulate how the height of the water decreases over time. This requires updating the height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KaTeX_Main"/>
              </a:rPr>
              <a:t>ℎ</a:t>
            </a:r>
            <a:r>
              <a:rPr lang="en-US" b="0" i="1" dirty="0" err="1">
                <a:solidFill>
                  <a:srgbClr val="374151"/>
                </a:solidFill>
                <a:effectLst/>
                <a:latin typeface="KaTeX_Math"/>
              </a:rPr>
              <a:t>h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as the water drains and recalculating the flow rate.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Assumptions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We'll assume the tank maintains a constant cross-sectional area and ignore factors like air resistance and viscosity for simplicity.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Let's write the program and plot the results: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0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08C2-5505-1286-FE0E-56068DD1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Rate of Flow vs.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9D2E2-2252-BD07-4B11-201E109BA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836" y="1371162"/>
            <a:ext cx="7772400" cy="491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437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3E07-0101-B0A3-8DB1-A3364EFFF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Water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6B7A1-C2A3-56F8-4096-586AE6506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82" y="1554379"/>
            <a:ext cx="7772400" cy="507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3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8F31-DDE7-6DD9-548B-6AC585EF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9106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7E8FA-CA62-1C34-FE70-46C6BA16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7494"/>
            <a:ext cx="10515600" cy="510398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# Re-running the simulation to track the height of the water over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Reset initial conditions</a:t>
            </a:r>
          </a:p>
          <a:p>
            <a:pPr marL="0" indent="0">
              <a:buNone/>
            </a:pPr>
            <a:r>
              <a:rPr lang="en-US" dirty="0"/>
              <a:t>height = </a:t>
            </a:r>
            <a:r>
              <a:rPr lang="en-US" dirty="0" err="1"/>
              <a:t>initial_height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height_over_time</a:t>
            </a:r>
            <a:r>
              <a:rPr lang="en-US" dirty="0"/>
              <a:t> = []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Re-simulate</a:t>
            </a:r>
          </a:p>
          <a:p>
            <a:pPr marL="0" indent="0">
              <a:buNone/>
            </a:pPr>
            <a:r>
              <a:rPr lang="en-US" dirty="0"/>
              <a:t>for t in </a:t>
            </a:r>
            <a:r>
              <a:rPr lang="en-US" dirty="0" err="1"/>
              <a:t>np.arange</a:t>
            </a:r>
            <a:r>
              <a:rPr lang="en-US" dirty="0"/>
              <a:t>(0, </a:t>
            </a:r>
            <a:r>
              <a:rPr lang="en-US" dirty="0" err="1"/>
              <a:t>max_time</a:t>
            </a:r>
            <a:r>
              <a:rPr lang="en-US" dirty="0"/>
              <a:t>, </a:t>
            </a:r>
            <a:r>
              <a:rPr lang="en-US" dirty="0" err="1"/>
              <a:t>time_step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if height &lt;= 0:</a:t>
            </a:r>
          </a:p>
          <a:p>
            <a:pPr marL="0" indent="0">
              <a:buNone/>
            </a:pPr>
            <a:r>
              <a:rPr lang="en-US" dirty="0"/>
              <a:t>        break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velocity = </a:t>
            </a:r>
            <a:r>
              <a:rPr lang="en-US" dirty="0" err="1"/>
              <a:t>np.sqrt</a:t>
            </a:r>
            <a:r>
              <a:rPr lang="en-US" dirty="0"/>
              <a:t>(2 * g * height)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current_flow_rate</a:t>
            </a:r>
            <a:r>
              <a:rPr lang="en-US" dirty="0"/>
              <a:t> = </a:t>
            </a:r>
            <a:r>
              <a:rPr lang="en-US" dirty="0" err="1"/>
              <a:t>hole_area</a:t>
            </a:r>
            <a:r>
              <a:rPr lang="en-US" dirty="0"/>
              <a:t> * velocity</a:t>
            </a:r>
          </a:p>
          <a:p>
            <a:pPr marL="0" indent="0">
              <a:buNone/>
            </a:pPr>
            <a:r>
              <a:rPr lang="en-US" dirty="0"/>
              <a:t>    height -= </a:t>
            </a:r>
            <a:r>
              <a:rPr lang="en-US" dirty="0" err="1"/>
              <a:t>current_flow_rate</a:t>
            </a:r>
            <a:r>
              <a:rPr lang="en-US" dirty="0"/>
              <a:t> * </a:t>
            </a:r>
            <a:r>
              <a:rPr lang="en-US" dirty="0" err="1"/>
              <a:t>time_step</a:t>
            </a:r>
            <a:r>
              <a:rPr lang="en-US" dirty="0"/>
              <a:t> / (</a:t>
            </a:r>
            <a:r>
              <a:rPr lang="en-US" dirty="0" err="1"/>
              <a:t>np.pi</a:t>
            </a:r>
            <a:r>
              <a:rPr lang="en-US" dirty="0"/>
              <a:t> * </a:t>
            </a:r>
            <a:r>
              <a:rPr lang="en-US" dirty="0" err="1"/>
              <a:t>hole_radius</a:t>
            </a:r>
            <a:r>
              <a:rPr lang="en-US" dirty="0"/>
              <a:t>**2)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height_over_time.append</a:t>
            </a:r>
            <a:r>
              <a:rPr lang="en-US" dirty="0"/>
              <a:t>(height)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Plotting the results</a:t>
            </a:r>
          </a:p>
          <a:p>
            <a:pPr marL="0" indent="0">
              <a:buNone/>
            </a:pPr>
            <a:r>
              <a:rPr lang="en-US" dirty="0" err="1"/>
              <a:t>plt.figure</a:t>
            </a:r>
            <a:r>
              <a:rPr lang="en-US" dirty="0"/>
              <a:t>(</a:t>
            </a:r>
            <a:r>
              <a:rPr lang="en-US" dirty="0" err="1"/>
              <a:t>figsize</a:t>
            </a:r>
            <a:r>
              <a:rPr lang="en-US" dirty="0"/>
              <a:t>=(10, 6))</a:t>
            </a:r>
          </a:p>
          <a:p>
            <a:pPr marL="0" indent="0">
              <a:buNone/>
            </a:pPr>
            <a:r>
              <a:rPr lang="en-US" dirty="0" err="1"/>
              <a:t>plt.plot</a:t>
            </a:r>
            <a:r>
              <a:rPr lang="en-US" dirty="0"/>
              <a:t>(time, </a:t>
            </a:r>
            <a:r>
              <a:rPr lang="en-US" dirty="0" err="1"/>
              <a:t>height_over_time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plt.title</a:t>
            </a:r>
            <a:r>
              <a:rPr lang="en-US" dirty="0"/>
              <a:t>("Height of Water in the Tank Over Time")</a:t>
            </a:r>
          </a:p>
          <a:p>
            <a:pPr marL="0" indent="0">
              <a:buNone/>
            </a:pPr>
            <a:r>
              <a:rPr lang="en-US" dirty="0" err="1"/>
              <a:t>plt.xlabel</a:t>
            </a:r>
            <a:r>
              <a:rPr lang="en-US" dirty="0"/>
              <a:t>("Time (s)")</a:t>
            </a:r>
          </a:p>
          <a:p>
            <a:pPr marL="0" indent="0">
              <a:buNone/>
            </a:pPr>
            <a:r>
              <a:rPr lang="en-US" dirty="0" err="1"/>
              <a:t>plt.ylabel</a:t>
            </a:r>
            <a:r>
              <a:rPr lang="en-US" dirty="0"/>
              <a:t>("Height of Water (m)")</a:t>
            </a:r>
          </a:p>
          <a:p>
            <a:pPr marL="0" indent="0">
              <a:buNone/>
            </a:pPr>
            <a:r>
              <a:rPr lang="en-US" dirty="0" err="1"/>
              <a:t>plt.grid</a:t>
            </a:r>
            <a:r>
              <a:rPr lang="en-US" dirty="0"/>
              <a:t>(True)</a:t>
            </a:r>
          </a:p>
          <a:p>
            <a:pPr marL="0" indent="0">
              <a:buNone/>
            </a:pPr>
            <a:r>
              <a:rPr lang="en-US" dirty="0" err="1"/>
              <a:t>plt.show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58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831</Words>
  <Application>Microsoft Macintosh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KaTeX_Main</vt:lpstr>
      <vt:lpstr>KaTeX_Math</vt:lpstr>
      <vt:lpstr>Söhne</vt:lpstr>
      <vt:lpstr>Office Theme</vt:lpstr>
      <vt:lpstr>Bathtub Simulation</vt:lpstr>
      <vt:lpstr>Bathtub Drain Simulation</vt:lpstr>
      <vt:lpstr>Text</vt:lpstr>
      <vt:lpstr>Pressure at the Bottom of the Tank</vt:lpstr>
      <vt:lpstr>Python Code</vt:lpstr>
      <vt:lpstr>Rate of Flow vs. Time</vt:lpstr>
      <vt:lpstr>Height of Water Over Time</vt:lpstr>
      <vt:lpstr>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Bathtub Simulation</dc:title>
  <dc:creator>Dan McCreary</dc:creator>
  <cp:lastModifiedBy>Dan McCreary</cp:lastModifiedBy>
  <cp:revision>3</cp:revision>
  <dcterms:created xsi:type="dcterms:W3CDTF">2024-01-10T18:39:10Z</dcterms:created>
  <dcterms:modified xsi:type="dcterms:W3CDTF">2024-01-11T03:31:37Z</dcterms:modified>
</cp:coreProperties>
</file>