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78" r:id="rId3"/>
    <p:sldId id="258" r:id="rId4"/>
    <p:sldId id="259" r:id="rId5"/>
    <p:sldId id="285" r:id="rId6"/>
    <p:sldId id="286" r:id="rId7"/>
    <p:sldId id="261" r:id="rId8"/>
    <p:sldId id="264" r:id="rId9"/>
    <p:sldId id="257" r:id="rId10"/>
    <p:sldId id="260" r:id="rId11"/>
    <p:sldId id="263" r:id="rId12"/>
    <p:sldId id="265" r:id="rId13"/>
    <p:sldId id="266" r:id="rId14"/>
    <p:sldId id="267" r:id="rId15"/>
    <p:sldId id="279" r:id="rId16"/>
    <p:sldId id="272" r:id="rId17"/>
    <p:sldId id="273" r:id="rId18"/>
    <p:sldId id="295" r:id="rId19"/>
    <p:sldId id="268" r:id="rId20"/>
    <p:sldId id="269" r:id="rId21"/>
    <p:sldId id="270" r:id="rId22"/>
    <p:sldId id="271" r:id="rId23"/>
    <p:sldId id="274" r:id="rId24"/>
    <p:sldId id="275" r:id="rId25"/>
    <p:sldId id="280" r:id="rId26"/>
    <p:sldId id="276" r:id="rId27"/>
    <p:sldId id="277" r:id="rId28"/>
    <p:sldId id="281" r:id="rId29"/>
    <p:sldId id="282" r:id="rId30"/>
    <p:sldId id="294" r:id="rId31"/>
    <p:sldId id="287" r:id="rId32"/>
    <p:sldId id="293" r:id="rId33"/>
    <p:sldId id="288" r:id="rId34"/>
    <p:sldId id="289" r:id="rId35"/>
    <p:sldId id="290" r:id="rId36"/>
    <p:sldId id="291" r:id="rId37"/>
    <p:sldId id="292" r:id="rId38"/>
    <p:sldId id="283" r:id="rId39"/>
    <p:sldId id="28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589B-D509-4C40-AC4A-2E3058EC3381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71201-6898-AB40-9D17-E3D4FA5E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6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71201-6898-AB40-9D17-E3D4FA5EF5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BEDD-5B61-34AB-DC87-E0E3A881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85630-26C3-9B62-8DBA-06CF6E336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5E30-E820-D819-AA59-359DAA49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DF492-0E2A-0E88-6001-D71257EA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6480-E57D-5EB8-47DA-1AD929C6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D930-5659-8574-784B-D5A9EB80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31BEB-E3DF-D7B7-0F9B-92F532057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8356-6612-759F-7D2D-F86CAB16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A054C-81C1-DF58-8A51-48A17BD9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6D8B-112F-B5E4-01B3-F2A29E1D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DDBE0-40F7-2AC3-241C-0747A6FED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BA609-4206-030F-7443-71764B0B1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E8DA-E4B5-877A-07C5-CC2DBE9D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D3C3-B600-8418-4DDB-65CAC71B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AD1B-C95D-62F9-2CDA-251CAC2D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5F9F-C016-108E-96F2-A95F863C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88164-7D6F-89A8-73B9-DD5FB38E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7516-512D-C87D-1DD9-46102994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CB04-DDAC-416F-4BBF-16029094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FCD5-E4A8-ABF4-BBCC-C134C5EC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ED20-94F2-4CD4-B3BF-80867BF6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CAE9C-6083-C15B-6892-79E81D15D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2FA9-58C5-E282-3763-58D85E57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D8C9-C281-FEF0-3B0A-8872E23E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99EEF-0B0C-D8C1-B4A2-9178D98D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9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8797-4504-86B9-C12A-734829F2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C067-F08F-9624-F821-57A73CF2E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636C-6660-D1CE-F5E2-C0C031548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B309-B9DF-3E0C-4E56-F25681FF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F8E89-183A-747F-107E-C5B58AEC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BF620-985E-9443-C894-5977CDFE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856F-A4E8-9726-ECA0-3BE9758F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1472A-662C-B2FB-A0DE-A18D3779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DDEBD-8EFF-2888-2040-FC175463F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E40C6-8515-D8D1-7518-219C074B3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EF771-17A1-9BAB-8DFF-B0F10AD57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70039-B6B6-B3EA-60F4-111648F0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B18DF-4B6D-F1FA-C432-4968F651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89A1A-7E96-D365-D0C3-A2351810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7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1604-600F-B286-C140-D4C780A4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D1C85-AEBC-B84D-359A-71BD9700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FC185-4957-3614-D56C-E256BA99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062B3-A4B8-2CE2-172E-01C849FF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0F60E-E8E0-84BF-B671-C22FD5D8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201F1-92F5-BFDE-95BA-3CB27CB6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49A85-45D1-9443-67F0-0FB35CB1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4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4E37-392C-785D-9B52-E3CEB4DB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D35E-D329-C504-C532-AC5542089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E66C9-AEE9-8E5F-068D-20CDF4326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3BA6E-9AAD-A0AD-99F1-EB400E46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AA651-49E4-C2EF-2550-0A6F1DEA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42F13-2F03-373D-E927-FAE08674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7464-EADE-5CC0-AB19-2A58C8F8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1151F-576C-9E55-0CCB-4E29D2436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45245-2E4B-A178-4CCE-062121C9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B71A0-4A51-DCDE-DEAE-F9611F36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75A23-E990-DBC5-45A1-9892B18B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4C450-50ED-747D-C4D3-01D4E011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22BFB-4B7F-A661-895B-87781E2F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3EDF8-37AC-42DD-DCD4-130F165C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82CF3-2445-3525-C080-F7E391006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F989D-A0F9-C236-8431-ACF5F658F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A428-595E-1C20-0A96-4E752746C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D530-C68D-1CB9-F791-7A8111E03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MicroSim Skills with Anthropic Claude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780ED-F8C2-2743-A9B4-F91442CDC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1644" y="3849173"/>
            <a:ext cx="9144000" cy="1655762"/>
          </a:xfrm>
        </p:spPr>
        <p:txBody>
          <a:bodyPr/>
          <a:lstStyle/>
          <a:p>
            <a:r>
              <a:rPr lang="en-US" dirty="0"/>
              <a:t>Dan McCreary</a:t>
            </a:r>
          </a:p>
          <a:p>
            <a:r>
              <a:rPr lang="en-US" dirty="0"/>
              <a:t>October 23, 2025</a:t>
            </a:r>
          </a:p>
        </p:txBody>
      </p:sp>
    </p:spTree>
    <p:extLst>
      <p:ext uri="{BB962C8B-B14F-4D97-AF65-F5344CB8AC3E}">
        <p14:creationId xmlns:p14="http://schemas.microsoft.com/office/powerpoint/2010/main" val="208262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4DC2-09BE-EA38-1008-45903206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59" y="155060"/>
            <a:ext cx="10515600" cy="907621"/>
          </a:xfrm>
        </p:spPr>
        <p:txBody>
          <a:bodyPr/>
          <a:lstStyle/>
          <a:p>
            <a:r>
              <a:rPr lang="en-US" dirty="0"/>
              <a:t>Drag and Drop the MicroSim Skill zip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7D95-C00E-E210-0358-8D92D745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017" y="2275701"/>
            <a:ext cx="5615246" cy="3593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ADE19-CC31-2317-760A-BBABC69F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839" y="3194394"/>
            <a:ext cx="1422400" cy="1358900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6991BF8F-4A05-373A-0311-7981C77F80D5}"/>
              </a:ext>
            </a:extLst>
          </p:cNvPr>
          <p:cNvSpPr/>
          <p:nvPr/>
        </p:nvSpPr>
        <p:spPr>
          <a:xfrm>
            <a:off x="6640231" y="3289466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Drag Zip File</a:t>
            </a:r>
          </a:p>
        </p:txBody>
      </p:sp>
    </p:spTree>
    <p:extLst>
      <p:ext uri="{BB962C8B-B14F-4D97-AF65-F5344CB8AC3E}">
        <p14:creationId xmlns:p14="http://schemas.microsoft.com/office/powerpoint/2010/main" val="41009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2C11-8A85-6A85-6680-6153ED63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1521E-596D-52F0-9CD0-9282F683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14" y="2364509"/>
            <a:ext cx="11032252" cy="147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5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CEFE-FEB9-9C9E-A43B-55EE1A02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Prompt that Uses the MicroSim-p5 Skill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6B4F70-6ADF-B9D4-8699-263D059D7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843" y="2165646"/>
            <a:ext cx="10515600" cy="2954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12E373-CFCD-DCB5-C10A-22CC1351351B}"/>
              </a:ext>
            </a:extLst>
          </p:cNvPr>
          <p:cNvSpPr txBox="1"/>
          <p:nvPr/>
        </p:nvSpPr>
        <p:spPr>
          <a:xfrm>
            <a:off x="2347784" y="5424616"/>
            <a:ext cx="6696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Note, I forgot to state the name.  I should have added the following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new </a:t>
            </a:r>
            <a:r>
              <a:rPr lang="en-US" dirty="0" err="1"/>
              <a:t>Microsim</a:t>
            </a:r>
            <a:r>
              <a:rPr lang="en-US" dirty="0"/>
              <a:t> will be called “projectile-motion-gravity”</a:t>
            </a:r>
          </a:p>
        </p:txBody>
      </p:sp>
    </p:spTree>
    <p:extLst>
      <p:ext uri="{BB962C8B-B14F-4D97-AF65-F5344CB8AC3E}">
        <p14:creationId xmlns:p14="http://schemas.microsoft.com/office/powerpoint/2010/main" val="423516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5DFE-E169-5D7A-701B-DF44C475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9202"/>
            <a:ext cx="10515600" cy="895264"/>
          </a:xfrm>
        </p:spPr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81E0E-E2CE-ABB9-E1EF-FF86F426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29" y="1387357"/>
            <a:ext cx="7772400" cy="38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8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E993-BAFC-C4C8-5C4F-5CFF104C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13" y="345989"/>
            <a:ext cx="10515600" cy="899856"/>
          </a:xfrm>
        </p:spPr>
        <p:txBody>
          <a:bodyPr/>
          <a:lstStyle/>
          <a:p>
            <a:r>
              <a:rPr lang="en-US" dirty="0"/>
              <a:t>Testing MicroSim with the p5.js editor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9DBA2-06EF-F998-805E-74B8EB71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6" y="1346976"/>
            <a:ext cx="10777152" cy="4505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827D09-6EEF-63BF-537E-85716D5CBECA}"/>
              </a:ext>
            </a:extLst>
          </p:cNvPr>
          <p:cNvSpPr txBox="1"/>
          <p:nvPr/>
        </p:nvSpPr>
        <p:spPr>
          <a:xfrm>
            <a:off x="877329" y="6067168"/>
            <a:ext cx="571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https://editor.p5js.org/dmccreary/sketches/-aDDLBBD8</a:t>
            </a:r>
          </a:p>
        </p:txBody>
      </p:sp>
    </p:spTree>
    <p:extLst>
      <p:ext uri="{BB962C8B-B14F-4D97-AF65-F5344CB8AC3E}">
        <p14:creationId xmlns:p14="http://schemas.microsoft.com/office/powerpoint/2010/main" val="325036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5CF6-5ABE-850B-6BE0-41C2D757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Control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7281-022C-03D1-62A6-DB91FA5D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LLMs are not good at the exact placement of some controls</a:t>
            </a:r>
          </a:p>
          <a:p>
            <a:r>
              <a:rPr lang="en-US" dirty="0"/>
              <a:t>Claude did make mistakes placing the button and slider controls in the controls area of the MicroSim</a:t>
            </a:r>
          </a:p>
          <a:p>
            <a:r>
              <a:rPr lang="en-US" dirty="0"/>
              <a:t>I went in and manually had to move the x-position of the slider in the control region</a:t>
            </a:r>
          </a:p>
          <a:p>
            <a:r>
              <a:rPr lang="en-US" dirty="0"/>
              <a:t>I will be adding specific rules to the skill to prevent this error in the next version</a:t>
            </a:r>
          </a:p>
        </p:txBody>
      </p:sp>
    </p:spTree>
    <p:extLst>
      <p:ext uri="{BB962C8B-B14F-4D97-AF65-F5344CB8AC3E}">
        <p14:creationId xmlns:p14="http://schemas.microsoft.com/office/powerpoint/2010/main" val="222357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078-97B1-C8AA-1DDD-0657C936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57" y="266272"/>
            <a:ext cx="10515600" cy="734626"/>
          </a:xfrm>
        </p:spPr>
        <p:txBody>
          <a:bodyPr/>
          <a:lstStyle/>
          <a:p>
            <a:r>
              <a:rPr lang="en-US" dirty="0"/>
              <a:t>Share Your MicroSim Directly from the p5.js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8BDFD-F4D4-3D4C-AFC5-B2692A84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16" y="1388590"/>
            <a:ext cx="6350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E1AA4-1638-2649-60F1-E6C1C264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76" y="1292139"/>
            <a:ext cx="3022600" cy="4051300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4901F7BE-D6F2-5441-A35D-10A50A4DE9B4}"/>
              </a:ext>
            </a:extLst>
          </p:cNvPr>
          <p:cNvSpPr/>
          <p:nvPr/>
        </p:nvSpPr>
        <p:spPr>
          <a:xfrm>
            <a:off x="1870523" y="2955833"/>
            <a:ext cx="2960970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File /  Share</a:t>
            </a:r>
          </a:p>
        </p:txBody>
      </p:sp>
    </p:spTree>
    <p:extLst>
      <p:ext uri="{BB962C8B-B14F-4D97-AF65-F5344CB8AC3E}">
        <p14:creationId xmlns:p14="http://schemas.microsoft.com/office/powerpoint/2010/main" val="52365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AE51-3D7B-4101-ED4D-151F1D88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Steps Are For Integrating Into a 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282A-253E-FAF8-F5F5-5946FBF5C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Intelligent textbooks put MicroSims “inline” into chapters of online books</a:t>
            </a:r>
          </a:p>
          <a:p>
            <a:r>
              <a:rPr lang="en-US" dirty="0"/>
              <a:t>They use a specific folder and file structure that facilitates sharing</a:t>
            </a:r>
          </a:p>
          <a:p>
            <a:r>
              <a:rPr lang="en-US" dirty="0"/>
              <a:t>The MicroSim skill is able to generate additional files</a:t>
            </a:r>
          </a:p>
          <a:p>
            <a:pPr lvl="1"/>
            <a:r>
              <a:rPr lang="en-US" dirty="0"/>
              <a:t>Sample </a:t>
            </a:r>
            <a:r>
              <a:rPr lang="en-US" dirty="0" err="1"/>
              <a:t>main.html</a:t>
            </a:r>
            <a:endParaRPr lang="en-US" dirty="0"/>
          </a:p>
          <a:p>
            <a:pPr lvl="1"/>
            <a:r>
              <a:rPr lang="en-US" dirty="0"/>
              <a:t>Sample </a:t>
            </a:r>
            <a:r>
              <a:rPr lang="en-US" dirty="0" err="1"/>
              <a:t>index.md</a:t>
            </a:r>
            <a:r>
              <a:rPr lang="en-US" dirty="0"/>
              <a:t> that contains user guide and lesson plans</a:t>
            </a:r>
          </a:p>
          <a:p>
            <a:pPr lvl="1"/>
            <a:r>
              <a:rPr lang="en-US" dirty="0"/>
              <a:t>Sample </a:t>
            </a:r>
            <a:r>
              <a:rPr lang="en-US" dirty="0" err="1"/>
              <a:t>metadata.json</a:t>
            </a:r>
            <a:r>
              <a:rPr lang="en-US" dirty="0"/>
              <a:t> to facilitate search in MicroSim search engines</a:t>
            </a:r>
          </a:p>
          <a:p>
            <a:pPr lvl="1"/>
            <a:r>
              <a:rPr lang="en-US" dirty="0"/>
              <a:t>The main JavaScript file can then be modified and versioned</a:t>
            </a:r>
          </a:p>
        </p:txBody>
      </p:sp>
    </p:spTree>
    <p:extLst>
      <p:ext uri="{BB962C8B-B14F-4D97-AF65-F5344CB8AC3E}">
        <p14:creationId xmlns:p14="http://schemas.microsoft.com/office/powerpoint/2010/main" val="88708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C69F-7133-907E-1666-CBBF6930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85" y="241558"/>
            <a:ext cx="11357919" cy="1325563"/>
          </a:xfrm>
        </p:spPr>
        <p:txBody>
          <a:bodyPr/>
          <a:lstStyle/>
          <a:p>
            <a:r>
              <a:rPr lang="en-US" dirty="0"/>
              <a:t>Integrating any MicroSim into a Web Page is Easy!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DC44-5DDF-6FF0-1D0A-A535AFC6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79" y="1454922"/>
            <a:ext cx="11234351" cy="1943186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&lt;iframe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src="https://dmccreary.github.io/microsims/sims/projectile-motion-gravity/main.html"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height="452px"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scrolling="no"&gt;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&lt;/iframe&gt;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E8F9C-2CC3-D4AA-AC86-DCFC339F8F48}"/>
              </a:ext>
            </a:extLst>
          </p:cNvPr>
          <p:cNvSpPr txBox="1"/>
          <p:nvPr/>
        </p:nvSpPr>
        <p:spPr>
          <a:xfrm>
            <a:off x="605481" y="3694670"/>
            <a:ext cx="10713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This line of HTML can be added without jeopardizing the security of your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simulation runs in a secure “sandbox”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do not need to make other changes to your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can also use CSS to style the border of the iframe</a:t>
            </a:r>
          </a:p>
        </p:txBody>
      </p:sp>
    </p:spTree>
    <p:extLst>
      <p:ext uri="{BB962C8B-B14F-4D97-AF65-F5344CB8AC3E}">
        <p14:creationId xmlns:p14="http://schemas.microsoft.com/office/powerpoint/2010/main" val="4110399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7E76-03F5-8D1D-B7F5-FE3831CF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the MicroSim Package zip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9613D-5FB1-6991-25C4-8E7FAE1C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3459"/>
            <a:ext cx="10515600" cy="2593504"/>
          </a:xfrm>
        </p:spPr>
        <p:txBody>
          <a:bodyPr/>
          <a:lstStyle/>
          <a:p>
            <a:r>
              <a:rPr lang="en-US" dirty="0"/>
              <a:t>This will force the MicroSim to not just generate the JavaScript, but all the supporting files in a MicroSim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8C814-3DC1-D4D3-0559-C35D9018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25" y="2026649"/>
            <a:ext cx="7772400" cy="11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9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D614-9538-CA4F-A0E7-0BF6D925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8" y="167418"/>
            <a:ext cx="10515600" cy="83348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EE5C-6065-6F8C-646C-0BCF9222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843" y="1356068"/>
            <a:ext cx="10515600" cy="4351338"/>
          </a:xfrm>
        </p:spPr>
        <p:txBody>
          <a:bodyPr/>
          <a:lstStyle/>
          <a:p>
            <a:r>
              <a:rPr lang="en-US" dirty="0"/>
              <a:t>What is a Claude Skill?</a:t>
            </a:r>
          </a:p>
          <a:p>
            <a:r>
              <a:rPr lang="en-US" dirty="0"/>
              <a:t>Loading the MicroSim-p5 skill into Claude’s </a:t>
            </a:r>
            <a:r>
              <a:rPr lang="en-US" dirty="0" err="1"/>
              <a:t>Capabilites</a:t>
            </a:r>
            <a:endParaRPr lang="en-US" dirty="0"/>
          </a:p>
          <a:p>
            <a:r>
              <a:rPr lang="en-US" dirty="0"/>
              <a:t>Using the Skill to generate a p5.js file</a:t>
            </a:r>
          </a:p>
          <a:p>
            <a:r>
              <a:rPr lang="en-US" dirty="0"/>
              <a:t>Testing the p5.js MicroSim with the p5.js editor</a:t>
            </a:r>
          </a:p>
          <a:p>
            <a:r>
              <a:rPr lang="en-US" dirty="0"/>
              <a:t>Generating a full MicroSim package</a:t>
            </a:r>
          </a:p>
          <a:p>
            <a:r>
              <a:rPr lang="en-US" dirty="0"/>
              <a:t>Installing the package in your intelligent book</a:t>
            </a:r>
          </a:p>
          <a:p>
            <a:r>
              <a:rPr lang="en-US" dirty="0"/>
              <a:t>Testing the MicroSim package in your textbook</a:t>
            </a:r>
          </a:p>
          <a:p>
            <a:r>
              <a:rPr lang="en-US" dirty="0"/>
              <a:t>Adding a Social Media Preview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66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5DD1-9427-D5D0-3A94-A45F496E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67417"/>
            <a:ext cx="10515600" cy="746983"/>
          </a:xfrm>
        </p:spPr>
        <p:txBody>
          <a:bodyPr/>
          <a:lstStyle/>
          <a:p>
            <a:r>
              <a:rPr lang="en-US" dirty="0"/>
              <a:t>Sample Dialog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EB425-AD59-A82B-7423-109B943F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06" y="813910"/>
            <a:ext cx="6463756" cy="5809312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0EA6FA50-52C1-F777-3893-CEABF85B20FE}"/>
              </a:ext>
            </a:extLst>
          </p:cNvPr>
          <p:cNvSpPr/>
          <p:nvPr/>
        </p:nvSpPr>
        <p:spPr>
          <a:xfrm>
            <a:off x="5589906" y="5979227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62535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0602-80B0-101D-E1F0-324A7127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the Download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135A50-27DB-5752-DEFD-7980BE460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697" y="1763841"/>
            <a:ext cx="4405881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1710FED9-98EE-A814-8BBD-47CFAE45F321}"/>
              </a:ext>
            </a:extLst>
          </p:cNvPr>
          <p:cNvSpPr/>
          <p:nvPr/>
        </p:nvSpPr>
        <p:spPr>
          <a:xfrm>
            <a:off x="6331311" y="1444298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08029-96CA-3D22-72B8-607A23113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698" y="3152003"/>
            <a:ext cx="11811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39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A114-1A7A-1F1A-61D7-DDB790BA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8" y="290985"/>
            <a:ext cx="10515600" cy="907621"/>
          </a:xfrm>
        </p:spPr>
        <p:txBody>
          <a:bodyPr/>
          <a:lstStyle/>
          <a:p>
            <a:r>
              <a:rPr lang="en-US" dirty="0"/>
              <a:t>Unzip the MicroSim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92EEB-A1F2-0278-42D6-FF95B6D1D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1585097"/>
            <a:ext cx="7175500" cy="20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120E69-8346-802D-6166-8588CC6B0C85}"/>
              </a:ext>
            </a:extLst>
          </p:cNvPr>
          <p:cNvSpPr txBox="1"/>
          <p:nvPr/>
        </p:nvSpPr>
        <p:spPr>
          <a:xfrm>
            <a:off x="939113" y="4250724"/>
            <a:ext cx="8971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and or rename:</a:t>
            </a:r>
          </a:p>
          <a:p>
            <a:endParaRPr lang="en-US" dirty="0"/>
          </a:p>
          <a:p>
            <a:r>
              <a:rPr lang="en-US" dirty="0"/>
              <a:t>	$ cd /</a:t>
            </a:r>
            <a:r>
              <a:rPr lang="en-US" dirty="0" err="1"/>
              <a:t>tmp</a:t>
            </a:r>
            <a:endParaRPr lang="en-US" dirty="0"/>
          </a:p>
          <a:p>
            <a:r>
              <a:rPr lang="en-US" dirty="0"/>
              <a:t>	$ mv  projectile-motion $BOOK/docs/sims/projectile-motion-gravity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3B532-0515-5AF1-FC39-C6A2A396FD69}"/>
              </a:ext>
            </a:extLst>
          </p:cNvPr>
          <p:cNvSpPr txBox="1"/>
          <p:nvPr/>
        </p:nvSpPr>
        <p:spPr>
          <a:xfrm>
            <a:off x="877329" y="5968314"/>
            <a:ext cx="1020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remove the zip file when you are done.  The zip file should not be checked into your textbook site.</a:t>
            </a:r>
          </a:p>
        </p:txBody>
      </p:sp>
    </p:spTree>
    <p:extLst>
      <p:ext uri="{BB962C8B-B14F-4D97-AF65-F5344CB8AC3E}">
        <p14:creationId xmlns:p14="http://schemas.microsoft.com/office/powerpoint/2010/main" val="150164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AFF1-D050-23F2-21A4-3272C46C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03" y="204487"/>
            <a:ext cx="10515600" cy="1325563"/>
          </a:xfrm>
        </p:spPr>
        <p:txBody>
          <a:bodyPr/>
          <a:lstStyle/>
          <a:p>
            <a:r>
              <a:rPr lang="en-US" dirty="0"/>
              <a:t>Add to Navigation in </a:t>
            </a:r>
            <a:r>
              <a:rPr lang="en-US" dirty="0" err="1"/>
              <a:t>mkdocs.yml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7EFBD-C8BE-6EBD-DCA3-65D333943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3459"/>
            <a:ext cx="10515600" cy="2593504"/>
          </a:xfrm>
        </p:spPr>
        <p:txBody>
          <a:bodyPr/>
          <a:lstStyle/>
          <a:p>
            <a:r>
              <a:rPr lang="en-US" dirty="0"/>
              <a:t>Add to the nav: sims area indented with the other sims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Projectile Motion With Gravity: sims/projectile-motion-gravity/index.md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98926-BC38-33E1-94E9-5462D2C4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24" y="1653203"/>
            <a:ext cx="7772400" cy="1599225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3FAF0B88-770F-A49B-39AE-8DC72488902C}"/>
              </a:ext>
            </a:extLst>
          </p:cNvPr>
          <p:cNvSpPr/>
          <p:nvPr/>
        </p:nvSpPr>
        <p:spPr>
          <a:xfrm>
            <a:off x="9692348" y="2062136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Line Here</a:t>
            </a:r>
          </a:p>
        </p:txBody>
      </p:sp>
    </p:spTree>
    <p:extLst>
      <p:ext uri="{BB962C8B-B14F-4D97-AF65-F5344CB8AC3E}">
        <p14:creationId xmlns:p14="http://schemas.microsoft.com/office/powerpoint/2010/main" val="1632711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6833-3D6F-7197-E7CD-D7CB5860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33" y="167418"/>
            <a:ext cx="10515600" cy="821124"/>
          </a:xfrm>
        </p:spPr>
        <p:txBody>
          <a:bodyPr/>
          <a:lstStyle/>
          <a:p>
            <a:r>
              <a:rPr lang="en-US" dirty="0"/>
              <a:t>Optional: Social Media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E74C-D332-022E-A413-4A343C50F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063"/>
            <a:ext cx="10515600" cy="27216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also take a screen image and use this for a social media preview.  This image will show when you copy the link to the MicroSim into a chat, messenger, Slack, Discord, Zoom or reference the MicroSim on Facebook, Twitter, LinkedIn.</a:t>
            </a:r>
          </a:p>
          <a:p>
            <a:r>
              <a:rPr lang="en-US" dirty="0"/>
              <a:t>A future version of the skill might render the MicroSim and capture a screen image.  However, for now this is a manual step</a:t>
            </a:r>
          </a:p>
          <a:p>
            <a:r>
              <a:rPr lang="en-US" dirty="0"/>
              <a:t>To enable this feature, you must take a screen image of the MicroSim and place it in the MicroSim folder with the same name as the folder: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A5704-1F2B-1B73-61B1-9FF2218C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43" y="4746196"/>
            <a:ext cx="7188200" cy="17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C5B87936-9A46-31EF-15E8-BCFFC1D52D53}"/>
              </a:ext>
            </a:extLst>
          </p:cNvPr>
          <p:cNvSpPr/>
          <p:nvPr/>
        </p:nvSpPr>
        <p:spPr>
          <a:xfrm>
            <a:off x="8600303" y="4806778"/>
            <a:ext cx="2372497" cy="8279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A8CA9-EE37-7804-F024-060A2117FCBE}"/>
              </a:ext>
            </a:extLst>
          </p:cNvPr>
          <p:cNvSpPr txBox="1"/>
          <p:nvPr/>
        </p:nvSpPr>
        <p:spPr>
          <a:xfrm>
            <a:off x="1927654" y="4324865"/>
            <a:ext cx="605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Contents of my /docs/sims/projectile-motion-gravity folder:</a:t>
            </a:r>
          </a:p>
        </p:txBody>
      </p:sp>
    </p:spTree>
    <p:extLst>
      <p:ext uri="{BB962C8B-B14F-4D97-AF65-F5344CB8AC3E}">
        <p14:creationId xmlns:p14="http://schemas.microsoft.com/office/powerpoint/2010/main" val="2945389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7525-576B-78D3-CF0A-534C5787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Metadata in HTML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71552-04CB-8D71-CA01-CCD22F31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&lt;meta property="</a:t>
            </a:r>
            <a:r>
              <a:rPr lang="en-US" dirty="0" err="1"/>
              <a:t>og:image</a:t>
            </a:r>
            <a:r>
              <a:rPr lang="en-US" dirty="0"/>
              <a:t>" content="https://dmccreary.github.io/microsims/sims/projectile-motion-gravity/projectile-motion-</a:t>
            </a:r>
            <a:r>
              <a:rPr lang="en-US" dirty="0" err="1"/>
              <a:t>gravity.png</a:t>
            </a:r>
            <a:r>
              <a:rPr lang="en-US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67424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A60-88A3-D0A4-7EC4-9D329D3B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9" y="216844"/>
            <a:ext cx="10515600" cy="784053"/>
          </a:xfrm>
        </p:spPr>
        <p:txBody>
          <a:bodyPr/>
          <a:lstStyle/>
          <a:p>
            <a:r>
              <a:rPr lang="en-US" dirty="0"/>
              <a:t>Sample Metadata in the index.md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42030-8458-F9D5-95E9-C0FB249A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7" y="4559642"/>
            <a:ext cx="10515600" cy="912985"/>
          </a:xfrm>
        </p:spPr>
        <p:txBody>
          <a:bodyPr/>
          <a:lstStyle/>
          <a:p>
            <a:r>
              <a:rPr lang="en-US" dirty="0"/>
              <a:t>Note that the path names are all relative to the /docs directory.  You do not need to put in the full path.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EDCBD-1AC7-1B68-C436-6911C798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46" y="1085110"/>
            <a:ext cx="10966204" cy="330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90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74E9-D1E2-9C5E-78FA-F838A1CD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92132"/>
            <a:ext cx="10515600" cy="697556"/>
          </a:xfrm>
        </p:spPr>
        <p:txBody>
          <a:bodyPr>
            <a:normAutofit fontScale="90000"/>
          </a:bodyPr>
          <a:lstStyle/>
          <a:p>
            <a:r>
              <a:rPr lang="en-US" dirty="0"/>
              <a:t>Test the Social Media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E1E0-A646-C2E9-35FA-F3D54CE2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898869"/>
            <a:ext cx="10515600" cy="1535413"/>
          </a:xfrm>
        </p:spPr>
        <p:txBody>
          <a:bodyPr/>
          <a:lstStyle/>
          <a:p>
            <a:r>
              <a:rPr lang="en-US" dirty="0"/>
              <a:t>There are many free web sites that will test to see if the right metadata tags are placed correctly in the HTML header.</a:t>
            </a:r>
          </a:p>
          <a:p>
            <a:r>
              <a:rPr lang="en-US" dirty="0"/>
              <a:t>Example: https://</a:t>
            </a:r>
            <a:r>
              <a:rPr lang="en-US" dirty="0" err="1"/>
              <a:t>socialsharepreview.com</a:t>
            </a:r>
            <a:r>
              <a:rPr lang="en-US" dirty="0"/>
              <a:t>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8D1ED-2231-7FBC-6EC7-615E23E8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91" y="2359815"/>
            <a:ext cx="5244698" cy="4213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AED6B7FC-12EB-032A-A19A-28B68189FF87}"/>
              </a:ext>
            </a:extLst>
          </p:cNvPr>
          <p:cNvSpPr/>
          <p:nvPr/>
        </p:nvSpPr>
        <p:spPr>
          <a:xfrm>
            <a:off x="6005384" y="5597610"/>
            <a:ext cx="3101546" cy="1124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Paste the URL of your MicroSim Here</a:t>
            </a:r>
          </a:p>
        </p:txBody>
      </p:sp>
    </p:spTree>
    <p:extLst>
      <p:ext uri="{BB962C8B-B14F-4D97-AF65-F5344CB8AC3E}">
        <p14:creationId xmlns:p14="http://schemas.microsoft.com/office/powerpoint/2010/main" val="307604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C293-48DB-4E07-3C7F-88A9DBB3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54" y="315698"/>
            <a:ext cx="4920049" cy="1325563"/>
          </a:xfrm>
        </p:spPr>
        <p:txBody>
          <a:bodyPr/>
          <a:lstStyle/>
          <a:p>
            <a:r>
              <a:rPr lang="en-US" dirty="0"/>
              <a:t>Positive Result!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29ECD-5C22-0A70-55C7-55D1B54D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91" y="306429"/>
            <a:ext cx="5958861" cy="62550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44D439-154F-EB61-EADE-B49D692B8BBB}"/>
              </a:ext>
            </a:extLst>
          </p:cNvPr>
          <p:cNvSpPr txBox="1"/>
          <p:nvPr/>
        </p:nvSpPr>
        <p:spPr>
          <a:xfrm>
            <a:off x="494270" y="2014151"/>
            <a:ext cx="4707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further details you can search for Open Graph standards for title, description and images</a:t>
            </a:r>
          </a:p>
        </p:txBody>
      </p:sp>
    </p:spTree>
    <p:extLst>
      <p:ext uri="{BB962C8B-B14F-4D97-AF65-F5344CB8AC3E}">
        <p14:creationId xmlns:p14="http://schemas.microsoft.com/office/powerpoint/2010/main" val="1542825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1BC-6743-D680-47F1-A0604D66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40" y="315698"/>
            <a:ext cx="3733801" cy="1325563"/>
          </a:xfrm>
        </p:spPr>
        <p:txBody>
          <a:bodyPr>
            <a:normAutofit/>
          </a:bodyPr>
          <a:lstStyle/>
          <a:p>
            <a:r>
              <a:rPr lang="en-US" dirty="0"/>
              <a:t>OG Tags Advise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0C3C-C83E-5A27-BCB0-5D86E40DB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68" y="1763841"/>
            <a:ext cx="3115962" cy="4351338"/>
          </a:xfrm>
        </p:spPr>
        <p:txBody>
          <a:bodyPr/>
          <a:lstStyle/>
          <a:p>
            <a:r>
              <a:rPr lang="en-US" dirty="0"/>
              <a:t>Our title and description are fine</a:t>
            </a:r>
          </a:p>
          <a:p>
            <a:r>
              <a:rPr lang="en-US" dirty="0"/>
              <a:t>The ideal ratio for the social preview image is 1.91:1 width to height ratio which we failed to pass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FD13E-6049-DDB3-D3AA-7AE1B3C1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15" y="898577"/>
            <a:ext cx="7657695" cy="5180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503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4629-CDE1-83AD-C361-48C6684D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5" y="204487"/>
            <a:ext cx="10515600" cy="870551"/>
          </a:xfrm>
        </p:spPr>
        <p:txBody>
          <a:bodyPr/>
          <a:lstStyle/>
          <a:p>
            <a:r>
              <a:rPr lang="en-US" dirty="0"/>
              <a:t>What is a Claude Skill?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5EBB-5F03-F412-826E-61CB0F69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302" y="1442566"/>
            <a:ext cx="526191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highly detailed set of rules for executing specific tasks</a:t>
            </a:r>
          </a:p>
          <a:p>
            <a:r>
              <a:rPr lang="en-US" dirty="0"/>
              <a:t>Standardized by Anthropic in October 2025</a:t>
            </a:r>
          </a:p>
          <a:p>
            <a:r>
              <a:rPr lang="en-US" dirty="0"/>
              <a:t>Stored in a zip file that can be quickly added to your Anthropic settings</a:t>
            </a:r>
          </a:p>
          <a:p>
            <a:r>
              <a:rPr lang="en-US" dirty="0"/>
              <a:t>Easy to setup and use within Claude using both the webpage or the Terminal using Claude Code</a:t>
            </a:r>
          </a:p>
          <a:p>
            <a:r>
              <a:rPr lang="en-US" dirty="0"/>
              <a:t>Available with the Pro ($20/month) plan and other more expensive plans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98E3D-2301-8502-E674-8683EB23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16" y="1396313"/>
            <a:ext cx="5786833" cy="4176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B49DE-53B8-6F4D-8595-E02307D8EFE0}"/>
              </a:ext>
            </a:extLst>
          </p:cNvPr>
          <p:cNvSpPr txBox="1"/>
          <p:nvPr/>
        </p:nvSpPr>
        <p:spPr>
          <a:xfrm>
            <a:off x="407772" y="5622324"/>
            <a:ext cx="5420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https://www.anthropic.com/news/skills</a:t>
            </a:r>
          </a:p>
        </p:txBody>
      </p:sp>
    </p:spTree>
    <p:extLst>
      <p:ext uri="{BB962C8B-B14F-4D97-AF65-F5344CB8AC3E}">
        <p14:creationId xmlns:p14="http://schemas.microsoft.com/office/powerpoint/2010/main" val="3660502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76E2-2CAF-9DC2-6651-D4F14DEE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2703"/>
            <a:ext cx="10515600" cy="1325563"/>
          </a:xfrm>
        </p:spPr>
        <p:txBody>
          <a:bodyPr/>
          <a:lstStyle/>
          <a:p>
            <a:r>
              <a:rPr lang="en-US" dirty="0"/>
              <a:t>Claude Generates </a:t>
            </a:r>
            <a:br>
              <a:rPr lang="en-US" dirty="0"/>
            </a:br>
            <a:r>
              <a:rPr lang="en-US" b="1" dirty="0"/>
              <a:t>Massive</a:t>
            </a:r>
            <a:r>
              <a:rPr lang="en-US" dirty="0"/>
              <a:t> Metadata!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434C-396D-F9AB-636F-9875236E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11" y="1702056"/>
            <a:ext cx="4079789" cy="39820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 a robust JSON Schema, Claude will generate fantastic highly detailed metadata that can be used to analyze and extend a MicroSim</a:t>
            </a:r>
          </a:p>
          <a:p>
            <a:r>
              <a:rPr lang="en-US" dirty="0"/>
              <a:t>The schema is an exhaustive list of fields that Claude will happily fill in for each MicroSim</a:t>
            </a:r>
          </a:p>
          <a:p>
            <a:r>
              <a:rPr lang="en-US" dirty="0"/>
              <a:t>Metadata is critical for building faceted search tools for MicroSims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F1B32-B75B-4BB3-0F86-7AA3E7D1B102}"/>
              </a:ext>
            </a:extLst>
          </p:cNvPr>
          <p:cNvSpPr txBox="1"/>
          <p:nvPr/>
        </p:nvSpPr>
        <p:spPr>
          <a:xfrm>
            <a:off x="420130" y="6203092"/>
            <a:ext cx="1005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https://github.com/dmccreary/microsims/blob/main/src/</a:t>
            </a:r>
            <a:r>
              <a:rPr lang="en-US" dirty="0" err="1"/>
              <a:t>microsim</a:t>
            </a:r>
            <a:r>
              <a:rPr lang="en-US" dirty="0"/>
              <a:t>-schema/</a:t>
            </a:r>
            <a:r>
              <a:rPr lang="en-US" dirty="0" err="1"/>
              <a:t>microsim-schema.json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004BD-AA5B-BC40-40AF-10405B4D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03" y="296561"/>
            <a:ext cx="6207986" cy="577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11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347F-4558-8E61-258C-67F3FA70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7" y="1921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</a:t>
            </a:r>
            <a:br>
              <a:rPr lang="en-US" dirty="0"/>
            </a:br>
            <a:r>
              <a:rPr lang="en-US" dirty="0"/>
              <a:t>Metadata File</a:t>
            </a:r>
            <a:br>
              <a:rPr lang="en-US" dirty="0"/>
            </a:br>
            <a:r>
              <a:rPr lang="en-US" dirty="0"/>
              <a:t>(metadata.json)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E8DD0-95AD-CEC8-EC72-08876984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21" y="327972"/>
            <a:ext cx="8161784" cy="60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15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6D4F-C65A-D80B-0E86-FB78BBAE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8458-739D-250D-DEA9-8AB6AF92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7989"/>
            <a:ext cx="10515600" cy="12589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 the string “/metadata.json” to the end of the path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https://dmccreary.github.io/microsims/sims/projectile-motion-gravity/</a:t>
            </a:r>
            <a:r>
              <a:rPr lang="en-US" dirty="0">
                <a:solidFill>
                  <a:schemeClr val="accent5"/>
                </a:solidFill>
              </a:rPr>
              <a:t>metadata.json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A75FC-62B2-F412-3A26-ED007487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16" y="898251"/>
            <a:ext cx="6118145" cy="3562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4794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9D1D-9F38-AD99-21A9-3F399915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6" y="204488"/>
            <a:ext cx="10515600" cy="796410"/>
          </a:xfrm>
        </p:spPr>
        <p:txBody>
          <a:bodyPr/>
          <a:lstStyle/>
          <a:p>
            <a:r>
              <a:rPr lang="en-US" dirty="0"/>
              <a:t>What is in the metadata.json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0924-929D-0768-5492-AC388A9E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94" y="1232501"/>
            <a:ext cx="1102428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Dublin core </a:t>
            </a:r>
            <a:r>
              <a:rPr lang="en-US" dirty="0"/>
              <a:t>(title, creator, subject, description, publisher, date, etc.)</a:t>
            </a:r>
          </a:p>
          <a:p>
            <a:pPr lvl="1"/>
            <a:r>
              <a:rPr lang="en-US" dirty="0"/>
              <a:t>Things used to describe any book or paper resource in a library catalog</a:t>
            </a:r>
          </a:p>
          <a:p>
            <a:r>
              <a:rPr lang="en-US" b="1" dirty="0"/>
              <a:t>Education standards </a:t>
            </a:r>
            <a:r>
              <a:rPr lang="en-US" dirty="0"/>
              <a:t>(NGSS, "Common Core Math: HSF-IF.B.4”)</a:t>
            </a:r>
          </a:p>
          <a:p>
            <a:r>
              <a:rPr lang="en-US" b="1" dirty="0"/>
              <a:t>License</a:t>
            </a:r>
            <a:r>
              <a:rPr lang="en-US" dirty="0"/>
              <a:t>: CC BY 4.0 - Creative Commons Attribution 4.0 International</a:t>
            </a:r>
          </a:p>
          <a:p>
            <a:r>
              <a:rPr lang="en-US" b="1" dirty="0"/>
              <a:t>Grade Levels </a:t>
            </a:r>
            <a:r>
              <a:rPr lang="en-US" dirty="0"/>
              <a:t>(6</a:t>
            </a:r>
            <a:r>
              <a:rPr lang="en-US" baseline="30000" dirty="0"/>
              <a:t>th</a:t>
            </a:r>
            <a:r>
              <a:rPr lang="en-US" dirty="0"/>
              <a:t> to 12</a:t>
            </a:r>
            <a:r>
              <a:rPr lang="en-US" baseline="30000" dirty="0"/>
              <a:t>th</a:t>
            </a:r>
            <a:r>
              <a:rPr lang="en-US" dirty="0"/>
              <a:t> grades)</a:t>
            </a:r>
          </a:p>
          <a:p>
            <a:r>
              <a:rPr lang="en-US" b="1" dirty="0"/>
              <a:t>Subjects</a:t>
            </a:r>
            <a:r>
              <a:rPr lang="en-US" dirty="0"/>
              <a:t>: Physics, Science, Mathematics</a:t>
            </a:r>
          </a:p>
          <a:p>
            <a:r>
              <a:rPr lang="en-US" b="1" dirty="0"/>
              <a:t>Topics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Projectile Motion</a:t>
            </a:r>
          </a:p>
          <a:p>
            <a:pPr lvl="1"/>
            <a:r>
              <a:rPr lang="en-US" dirty="0"/>
              <a:t>Gravity</a:t>
            </a:r>
          </a:p>
          <a:p>
            <a:pPr lvl="1"/>
            <a:r>
              <a:rPr lang="en-US" dirty="0"/>
              <a:t>Parabolic Trajectories</a:t>
            </a:r>
          </a:p>
          <a:p>
            <a:pPr lvl="1"/>
            <a:r>
              <a:rPr lang="en-US" dirty="0"/>
              <a:t>Kinematics</a:t>
            </a:r>
          </a:p>
          <a:p>
            <a:pPr lvl="1"/>
            <a:r>
              <a:rPr lang="en-US" dirty="0"/>
              <a:t>Newton's Laws</a:t>
            </a:r>
          </a:p>
          <a:p>
            <a:pPr lvl="1"/>
            <a:r>
              <a:rPr lang="en-US" dirty="0"/>
              <a:t>Acceleration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28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2F8D-453F-8B3A-B5B7-6B2BA18E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08" y="278627"/>
            <a:ext cx="10515600" cy="1325563"/>
          </a:xfrm>
        </p:spPr>
        <p:txBody>
          <a:bodyPr/>
          <a:lstStyle/>
          <a:p>
            <a:r>
              <a:rPr lang="en-US" dirty="0"/>
              <a:t>What is in the metadata.json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7A35-1AA6-FF00-39BA-96140927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33" y="17761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Learning Objectives</a:t>
            </a:r>
          </a:p>
          <a:p>
            <a:pPr lvl="1"/>
            <a:r>
              <a:rPr lang="en-US" dirty="0"/>
              <a:t>Understand that gravity affects the vertical motion of projectiles,</a:t>
            </a:r>
          </a:p>
          <a:p>
            <a:pPr lvl="1"/>
            <a:r>
              <a:rPr lang="en-US" dirty="0"/>
              <a:t>Apply concepts of parabolic motion to predict trajectory shapes,</a:t>
            </a:r>
          </a:p>
          <a:p>
            <a:pPr lvl="1"/>
            <a:r>
              <a:rPr lang="en-US" dirty="0"/>
              <a:t>Analyze how changes in gravity affect projectile range and height,</a:t>
            </a:r>
          </a:p>
          <a:p>
            <a:pPr lvl="1"/>
            <a:r>
              <a:rPr lang="en-US" dirty="0"/>
              <a:t>Evaluate the relationship between gravitational acceleration and trajectory characteristics,</a:t>
            </a:r>
          </a:p>
          <a:p>
            <a:pPr lvl="1"/>
            <a:r>
              <a:rPr lang="en-US" dirty="0"/>
              <a:t>Compare projectile motion under different gravitational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3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92E6-8340-F88C-6D91-5BAC9BF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metadata.json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6A18-C27C-24E9-27DE-8654F9FF6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r>
              <a:rPr lang="en-US" dirty="0"/>
              <a:t>Duration (estimated times, typical, min, max)</a:t>
            </a:r>
          </a:p>
          <a:p>
            <a:r>
              <a:rPr lang="en-US" dirty="0"/>
              <a:t>Difficulty</a:t>
            </a:r>
          </a:p>
          <a:p>
            <a:r>
              <a:rPr lang="en-US" dirty="0"/>
              <a:t>Curriculum Standards (framework, id, description)</a:t>
            </a:r>
          </a:p>
          <a:p>
            <a:r>
              <a:rPr lang="en-US" dirty="0"/>
              <a:t>Technical: </a:t>
            </a:r>
          </a:p>
          <a:p>
            <a:pPr lvl="1"/>
            <a:r>
              <a:rPr lang="en-US" dirty="0"/>
              <a:t>JavaScript library and version</a:t>
            </a:r>
          </a:p>
          <a:p>
            <a:pPr lvl="1"/>
            <a:r>
              <a:rPr lang="en-US" dirty="0"/>
              <a:t>Responsive design</a:t>
            </a:r>
          </a:p>
          <a:p>
            <a:pPr lvl="1"/>
            <a:r>
              <a:rPr lang="en-US" dirty="0"/>
              <a:t>Browser compatibility analysis</a:t>
            </a:r>
          </a:p>
          <a:p>
            <a:r>
              <a:rPr lang="en-US" dirty="0"/>
              <a:t>Accessibility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94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A0AB-A863-472E-253E-F577B887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3" y="216845"/>
            <a:ext cx="10515600" cy="833480"/>
          </a:xfrm>
        </p:spPr>
        <p:txBody>
          <a:bodyPr/>
          <a:lstStyle/>
          <a:p>
            <a:r>
              <a:rPr lang="en-US" dirty="0"/>
              <a:t>Metadata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FD9F-206A-BF7C-EBEB-563F342DE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7" y="1071863"/>
            <a:ext cx="10515600" cy="551428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List of UI Controls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Sliders (ranges)</a:t>
            </a:r>
          </a:p>
          <a:p>
            <a:r>
              <a:rPr lang="en-US" dirty="0"/>
              <a:t>Visual Elements</a:t>
            </a:r>
          </a:p>
          <a:p>
            <a:pPr lvl="1"/>
            <a:r>
              <a:rPr lang="en-US" dirty="0"/>
              <a:t>Diagram</a:t>
            </a:r>
          </a:p>
          <a:p>
            <a:pPr lvl="1"/>
            <a:r>
              <a:rPr lang="en-US" dirty="0"/>
              <a:t>Animation</a:t>
            </a:r>
          </a:p>
          <a:p>
            <a:pPr lvl="1"/>
            <a:r>
              <a:rPr lang="en-US" dirty="0"/>
              <a:t>Text</a:t>
            </a:r>
          </a:p>
          <a:p>
            <a:r>
              <a:rPr lang="en-US" dirty="0"/>
              <a:t>Simulation Types</a:t>
            </a:r>
          </a:p>
          <a:p>
            <a:pPr lvl="1"/>
            <a:r>
              <a:rPr lang="en-US" dirty="0"/>
              <a:t>Physics, Equations, Algorithms</a:t>
            </a:r>
          </a:p>
          <a:p>
            <a:r>
              <a:rPr lang="en-US" dirty="0"/>
              <a:t>Model Assumptions</a:t>
            </a:r>
          </a:p>
          <a:p>
            <a:pPr lvl="1"/>
            <a:r>
              <a:rPr lang="en-US" dirty="0"/>
              <a:t>(no friction, no wind etc.)</a:t>
            </a:r>
          </a:p>
          <a:p>
            <a:r>
              <a:rPr lang="en-US" dirty="0"/>
              <a:t>Other possible variations for advanced simulations</a:t>
            </a:r>
          </a:p>
          <a:p>
            <a:pPr lvl="1"/>
            <a:r>
              <a:rPr lang="en-US" dirty="0"/>
              <a:t>Initial velocity</a:t>
            </a:r>
          </a:p>
          <a:p>
            <a:pPr lvl="1"/>
            <a:r>
              <a:rPr lang="en-US" dirty="0"/>
              <a:t>Launch angle</a:t>
            </a:r>
          </a:p>
          <a:p>
            <a:pPr lvl="1"/>
            <a:r>
              <a:rPr lang="en-US" dirty="0"/>
              <a:t>Projectile type</a:t>
            </a:r>
          </a:p>
          <a:p>
            <a:r>
              <a:rPr lang="en-US" dirty="0"/>
              <a:t>Scenarios</a:t>
            </a:r>
          </a:p>
          <a:p>
            <a:pPr lvl="1"/>
            <a:r>
              <a:rPr lang="en-US" dirty="0"/>
              <a:t>Earth, Moon, Mars, Space</a:t>
            </a:r>
          </a:p>
          <a:p>
            <a:r>
              <a:rPr lang="en-US" dirty="0"/>
              <a:t>Analytics for AI Textbooks</a:t>
            </a:r>
          </a:p>
          <a:p>
            <a:pPr lvl="1"/>
            <a:r>
              <a:rPr lang="en-US" dirty="0"/>
              <a:t>Events (start, stop, adjust, reset)</a:t>
            </a:r>
          </a:p>
          <a:p>
            <a:pPr lvl="1"/>
            <a:r>
              <a:rPr lang="en-US" dirty="0"/>
              <a:t>Metrics (engagement time, number of range adjustments)</a:t>
            </a:r>
          </a:p>
        </p:txBody>
      </p:sp>
    </p:spTree>
    <p:extLst>
      <p:ext uri="{BB962C8B-B14F-4D97-AF65-F5344CB8AC3E}">
        <p14:creationId xmlns:p14="http://schemas.microsoft.com/office/powerpoint/2010/main" val="53876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9D4C-0F23-B4D6-998C-527F587A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6" y="229202"/>
            <a:ext cx="10515600" cy="833480"/>
          </a:xfrm>
        </p:spPr>
        <p:txBody>
          <a:bodyPr/>
          <a:lstStyle/>
          <a:p>
            <a:r>
              <a:rPr lang="en-US" dirty="0"/>
              <a:t>Metadata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BCF4-2D7B-EB91-0A42-E2BF8C52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03" y="1096577"/>
            <a:ext cx="10515600" cy="3524850"/>
          </a:xfrm>
        </p:spPr>
        <p:txBody>
          <a:bodyPr/>
          <a:lstStyle/>
          <a:p>
            <a:r>
              <a:rPr lang="en-US" dirty="0"/>
              <a:t>Recommended Usage</a:t>
            </a:r>
          </a:p>
          <a:p>
            <a:pPr lvl="1"/>
            <a:r>
              <a:rPr lang="en-US" dirty="0"/>
              <a:t>Demos, exploration, guided practice, group activity, </a:t>
            </a:r>
            <a:r>
              <a:rPr lang="en-US" dirty="0" err="1"/>
              <a:t>indivisual</a:t>
            </a:r>
            <a:r>
              <a:rPr lang="en-US" dirty="0"/>
              <a:t> study</a:t>
            </a:r>
          </a:p>
          <a:p>
            <a:r>
              <a:rPr lang="en-US" dirty="0"/>
              <a:t>Instructional Strategies</a:t>
            </a:r>
          </a:p>
          <a:p>
            <a:r>
              <a:rPr lang="en-US" dirty="0"/>
              <a:t>Assessment Questions</a:t>
            </a:r>
          </a:p>
          <a:p>
            <a:pPr lvl="1"/>
            <a:r>
              <a:rPr lang="en-US" dirty="0"/>
              <a:t>Type, level</a:t>
            </a:r>
          </a:p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What UI components could be added?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E34E0-5D8B-7731-8B8E-D589DCB0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13" y="4393118"/>
            <a:ext cx="7772400" cy="227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30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31D1-DE46-9833-EBFC-F4F1D04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94" y="290986"/>
            <a:ext cx="10515600" cy="89526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EE2B-C67B-F142-BF77-BE371FCDE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97" y="1458097"/>
            <a:ext cx="10515600" cy="46461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Claude Skills can make MicroSim generation MUCH easier for nonprogrammers</a:t>
            </a:r>
          </a:p>
          <a:p>
            <a:r>
              <a:rPr lang="en-US" dirty="0"/>
              <a:t>Some simple MicroSims can be generated in under five minutes</a:t>
            </a:r>
          </a:p>
          <a:p>
            <a:r>
              <a:rPr lang="en-US" dirty="0"/>
              <a:t>The MicroSims layouts may  not perfect and may require tweaking in the placement of the controls</a:t>
            </a:r>
          </a:p>
          <a:p>
            <a:r>
              <a:rPr lang="en-US" dirty="0"/>
              <a:t>The skill asks Claude to generate a large number of precise metadata elements for each MicroSim</a:t>
            </a:r>
          </a:p>
          <a:p>
            <a:r>
              <a:rPr lang="en-US" dirty="0"/>
              <a:t>Claude Code can be used to quickly iterate these designs, but using Claude Code can be challenging for nonprogrammers</a:t>
            </a:r>
          </a:p>
          <a:p>
            <a:r>
              <a:rPr lang="en-US" dirty="0"/>
              <a:t>Using a MicroSim in any web-based textbook is as simple as adding a single line of HTML (iframe)</a:t>
            </a:r>
          </a:p>
        </p:txBody>
      </p:sp>
    </p:spTree>
    <p:extLst>
      <p:ext uri="{BB962C8B-B14F-4D97-AF65-F5344CB8AC3E}">
        <p14:creationId xmlns:p14="http://schemas.microsoft.com/office/powerpoint/2010/main" val="3096625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4BC2-C24A-2B99-436C-213D3E0F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1A75-168C-B516-C583-AB898270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914" y="1865869"/>
            <a:ext cx="10515600" cy="31989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Feedback, Bugs, Enhancements: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https://github.com/dmccreary/microsims/issues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Questions</a:t>
            </a:r>
            <a:r>
              <a:rPr lang="en-US" dirty="0"/>
              <a:t> – please connect with me on LinkedIn</a:t>
            </a:r>
          </a:p>
          <a:p>
            <a:pPr marL="457200" lvl="1" indent="0">
              <a:buNone/>
            </a:pPr>
            <a:r>
              <a:rPr lang="en-US" dirty="0"/>
              <a:t>https://www.linkedin.com/in/danmccreary/</a:t>
            </a:r>
          </a:p>
        </p:txBody>
      </p:sp>
    </p:spTree>
    <p:extLst>
      <p:ext uri="{BB962C8B-B14F-4D97-AF65-F5344CB8AC3E}">
        <p14:creationId xmlns:p14="http://schemas.microsoft.com/office/powerpoint/2010/main" val="321357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9203-6E64-D0E0-7D2F-D50556C8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90" y="281999"/>
            <a:ext cx="10515600" cy="917410"/>
          </a:xfrm>
        </p:spPr>
        <p:txBody>
          <a:bodyPr/>
          <a:lstStyle/>
          <a:p>
            <a:pPr>
              <a:lnSpc>
                <a:spcPts val="2242"/>
              </a:lnSpc>
            </a:pPr>
            <a:r>
              <a:rPr lang="en-US" b="0" i="0" dirty="0">
                <a:solidFill>
                  <a:srgbClr val="141413"/>
                </a:solidFill>
                <a:effectLst/>
                <a:latin typeface="__styreneA_403256"/>
              </a:rPr>
              <a:t>How Skills Work with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4DEEC-5472-FC42-C699-FDB64B8E384C}"/>
              </a:ext>
            </a:extLst>
          </p:cNvPr>
          <p:cNvSpPr txBox="1"/>
          <p:nvPr/>
        </p:nvSpPr>
        <p:spPr>
          <a:xfrm>
            <a:off x="495354" y="5695792"/>
            <a:ext cx="10845099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325"/>
              </a:lnSpc>
              <a:buNone/>
            </a:pPr>
            <a:r>
              <a:rPr lang="en-US" b="0" i="0" dirty="0">
                <a:solidFill>
                  <a:srgbClr val="141413"/>
                </a:solidFill>
                <a:effectLst/>
                <a:latin typeface="__tiemposText_34e0db"/>
              </a:rPr>
              <a:t>While working on tasks, Claude scans available skills to find relevant matches. When one matches, it loads only the minimal information and files needed—keeping Claude fast while accessing specialized expertise.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281567-6569-E97C-E835-4CE9475E1139}"/>
              </a:ext>
            </a:extLst>
          </p:cNvPr>
          <p:cNvSpPr/>
          <p:nvPr/>
        </p:nvSpPr>
        <p:spPr>
          <a:xfrm>
            <a:off x="876527" y="3217410"/>
            <a:ext cx="1258785" cy="8075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F92804D-F032-FDF0-8904-E57C0E9D0A90}"/>
              </a:ext>
            </a:extLst>
          </p:cNvPr>
          <p:cNvSpPr/>
          <p:nvPr/>
        </p:nvSpPr>
        <p:spPr>
          <a:xfrm>
            <a:off x="4757779" y="1600387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042F9F-969F-4C46-8DC7-FDE6E7EDBB8E}"/>
              </a:ext>
            </a:extLst>
          </p:cNvPr>
          <p:cNvSpPr/>
          <p:nvPr/>
        </p:nvSpPr>
        <p:spPr>
          <a:xfrm>
            <a:off x="2691473" y="2407909"/>
            <a:ext cx="1258785" cy="8075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B96C39-770F-AD61-92F2-A2EEF5A51EDB}"/>
              </a:ext>
            </a:extLst>
          </p:cNvPr>
          <p:cNvSpPr/>
          <p:nvPr/>
        </p:nvSpPr>
        <p:spPr>
          <a:xfrm>
            <a:off x="7560463" y="1625527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5611949-5A14-1372-413A-D726EC03C8D7}"/>
              </a:ext>
            </a:extLst>
          </p:cNvPr>
          <p:cNvSpPr/>
          <p:nvPr/>
        </p:nvSpPr>
        <p:spPr>
          <a:xfrm>
            <a:off x="4767675" y="3575649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C79BAE7-AB7A-2FC4-28A2-8AED30261F43}"/>
              </a:ext>
            </a:extLst>
          </p:cNvPr>
          <p:cNvSpPr/>
          <p:nvPr/>
        </p:nvSpPr>
        <p:spPr>
          <a:xfrm>
            <a:off x="4765696" y="2588018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11BE51B-BEFF-0725-38BB-6FC89EB5EEBA}"/>
              </a:ext>
            </a:extLst>
          </p:cNvPr>
          <p:cNvSpPr/>
          <p:nvPr/>
        </p:nvSpPr>
        <p:spPr>
          <a:xfrm>
            <a:off x="4763716" y="4563280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F863E4-C10B-FFCF-76BF-654CD71E25B6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135312" y="2811670"/>
            <a:ext cx="556161" cy="809501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ABE028-1B70-47E0-5751-525F83782B0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950258" y="2004148"/>
            <a:ext cx="807521" cy="807522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E5720C-6C21-936A-43E2-71EDEB8AEB7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950258" y="2811670"/>
            <a:ext cx="815438" cy="180109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E0A4DB-398C-DCCD-A6B9-707FD47379F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950258" y="2811670"/>
            <a:ext cx="817417" cy="116774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A23498-38BE-BF13-74CD-16E92FA7CE8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942020" y="2840503"/>
            <a:ext cx="821696" cy="2126538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0DDE44-C122-B6D3-81EC-D03B59C3D9C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016564" y="2004148"/>
            <a:ext cx="1543899" cy="2514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46E24F7-1A75-A49D-0B75-3AF04FB1F9B7}"/>
              </a:ext>
            </a:extLst>
          </p:cNvPr>
          <p:cNvSpPr/>
          <p:nvPr/>
        </p:nvSpPr>
        <p:spPr>
          <a:xfrm>
            <a:off x="7552226" y="2600338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A1428BC-36D1-836C-7948-D2F6B3467B18}"/>
              </a:ext>
            </a:extLst>
          </p:cNvPr>
          <p:cNvSpPr/>
          <p:nvPr/>
        </p:nvSpPr>
        <p:spPr>
          <a:xfrm>
            <a:off x="7576939" y="3575149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01ABA6-D9FA-6739-0110-AA6E1F517EDD}"/>
              </a:ext>
            </a:extLst>
          </p:cNvPr>
          <p:cNvSpPr/>
          <p:nvPr/>
        </p:nvSpPr>
        <p:spPr>
          <a:xfrm>
            <a:off x="7531630" y="4549961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E944D8-5210-2166-A96D-5882724B4AC8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6024481" y="2991779"/>
            <a:ext cx="1527745" cy="1232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D28710-122F-D8B6-ADDF-BC7E7B8637C8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6026460" y="3978910"/>
            <a:ext cx="1550479" cy="50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E01EFD-AA61-8F56-B179-10ECCDB2E75D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 flipV="1">
            <a:off x="6022501" y="4953722"/>
            <a:ext cx="1509129" cy="13319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CB9B465-54C0-D100-8408-057E048E1E2D}"/>
              </a:ext>
            </a:extLst>
          </p:cNvPr>
          <p:cNvSpPr txBox="1"/>
          <p:nvPr/>
        </p:nvSpPr>
        <p:spPr>
          <a:xfrm>
            <a:off x="741405" y="4127157"/>
            <a:ext cx="1618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planning mode to generate workflows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17153D-70FF-1CF1-BDDD-B275E4BA3A4D}"/>
              </a:ext>
            </a:extLst>
          </p:cNvPr>
          <p:cNvSpPr txBox="1"/>
          <p:nvPr/>
        </p:nvSpPr>
        <p:spPr>
          <a:xfrm>
            <a:off x="2673179" y="3303372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Workflows</a:t>
            </a:r>
          </a:p>
          <a:p>
            <a:r>
              <a:rPr lang="en-US" sz="1400" dirty="0"/>
              <a:t>contain many tasks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E2EBC1-AED9-99E4-EFCB-887359B799D8}"/>
              </a:ext>
            </a:extLst>
          </p:cNvPr>
          <p:cNvSpPr txBox="1"/>
          <p:nvPr/>
        </p:nvSpPr>
        <p:spPr>
          <a:xfrm>
            <a:off x="4703805" y="1046205"/>
            <a:ext cx="154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task is typically a unit of work.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EF2EA7-DB80-024D-1ECB-A7FB14C830EC}"/>
              </a:ext>
            </a:extLst>
          </p:cNvPr>
          <p:cNvSpPr txBox="1"/>
          <p:nvPr/>
        </p:nvSpPr>
        <p:spPr>
          <a:xfrm>
            <a:off x="6079525" y="1334529"/>
            <a:ext cx="154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Tasks are matched to skills</a:t>
            </a:r>
          </a:p>
        </p:txBody>
      </p:sp>
    </p:spTree>
    <p:extLst>
      <p:ext uri="{BB962C8B-B14F-4D97-AF65-F5344CB8AC3E}">
        <p14:creationId xmlns:p14="http://schemas.microsoft.com/office/powerpoint/2010/main" val="291889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3D5A-47C5-CF48-2264-E43E1507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68" y="179775"/>
            <a:ext cx="10515600" cy="833480"/>
          </a:xfrm>
        </p:spPr>
        <p:txBody>
          <a:bodyPr/>
          <a:lstStyle/>
          <a:p>
            <a:r>
              <a:rPr lang="en-US" dirty="0"/>
              <a:t>Sample MicroSim Created by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D7E19-3A8C-9D91-3B30-8E36A82BF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60" y="6326660"/>
            <a:ext cx="10515600" cy="531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https://dmccreary.github.io/microsims/sims/projectile-motion-gravity/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1E280-32D0-FB11-0B0B-EECA815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276" y="951470"/>
            <a:ext cx="6662317" cy="5145071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E120F1CF-1261-6D46-B85A-E44A04550711}"/>
              </a:ext>
            </a:extLst>
          </p:cNvPr>
          <p:cNvSpPr/>
          <p:nvPr/>
        </p:nvSpPr>
        <p:spPr>
          <a:xfrm>
            <a:off x="4300151" y="2656703"/>
            <a:ext cx="951471" cy="481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1E52E7-DBD7-2052-8FBB-7908103E4B23}"/>
              </a:ext>
            </a:extLst>
          </p:cNvPr>
          <p:cNvSpPr/>
          <p:nvPr/>
        </p:nvSpPr>
        <p:spPr>
          <a:xfrm>
            <a:off x="457200" y="2051222"/>
            <a:ext cx="3620530" cy="1594022"/>
          </a:xfrm>
          <a:prstGeom prst="roundRect">
            <a:avLst/>
          </a:prstGeom>
          <a:solidFill>
            <a:srgbClr val="FFD5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Using the MicroSim-p5 skill, create a new MicroSim that demonstrates the effect of gravity on projectile motions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3F0A0-4E30-739D-3749-FFF3264E8613}"/>
              </a:ext>
            </a:extLst>
          </p:cNvPr>
          <p:cNvSpPr txBox="1"/>
          <p:nvPr/>
        </p:nvSpPr>
        <p:spPr>
          <a:xfrm>
            <a:off x="531340" y="1569310"/>
            <a:ext cx="165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Prompt</a:t>
            </a:r>
          </a:p>
        </p:txBody>
      </p:sp>
    </p:spTree>
    <p:extLst>
      <p:ext uri="{BB962C8B-B14F-4D97-AF65-F5344CB8AC3E}">
        <p14:creationId xmlns:p14="http://schemas.microsoft.com/office/powerpoint/2010/main" val="267933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58A3-8A0F-3B4B-5D34-9F4E42F4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MicroSim Creates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CE07-26B2-CBA4-04B8-847F8DE5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427-line width-responsive p5.js application</a:t>
            </a:r>
          </a:p>
          <a:p>
            <a:r>
              <a:rPr lang="en-US" dirty="0"/>
              <a:t>A 121-line index.md file that includes a user guide and lesson plan</a:t>
            </a:r>
          </a:p>
          <a:p>
            <a:r>
              <a:rPr lang="en-US" dirty="0"/>
              <a:t>A 12-line main html driver file</a:t>
            </a:r>
          </a:p>
          <a:p>
            <a:r>
              <a:rPr lang="en-US" dirty="0"/>
              <a:t>A 427-line </a:t>
            </a:r>
            <a:r>
              <a:rPr lang="en-US" dirty="0" err="1"/>
              <a:t>metadata.json</a:t>
            </a:r>
            <a:r>
              <a:rPr lang="en-US" dirty="0"/>
              <a:t> file for search optimization</a:t>
            </a:r>
          </a:p>
        </p:txBody>
      </p:sp>
    </p:spTree>
    <p:extLst>
      <p:ext uri="{BB962C8B-B14F-4D97-AF65-F5344CB8AC3E}">
        <p14:creationId xmlns:p14="http://schemas.microsoft.com/office/powerpoint/2010/main" val="373938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CB1C-DD5B-2EFB-2C0E-3560D035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4" y="204488"/>
            <a:ext cx="10515600" cy="858194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Steps to Use the p5 MicroSim in Claude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A5F1-BDE2-B27D-A9A3-C0654ED48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84" y="1220145"/>
            <a:ext cx="10515600" cy="434039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the MicroSim Skill file to your local hard drive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the skill file to your Anthropic Setting Capabilities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“Using the MicroSim-p5 skill..,” to your prompt: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Example:</a:t>
            </a:r>
            <a:r>
              <a:rPr lang="en-US" dirty="0"/>
              <a:t> Using the MicroSim-</a:t>
            </a:r>
            <a:r>
              <a:rPr lang="en-US" dirty="0" err="1"/>
              <a:t>ps</a:t>
            </a:r>
            <a:r>
              <a:rPr lang="en-US" dirty="0"/>
              <a:t> skill create a new MicroSim that will show the effect of gravity on projectile motion.  Have a slider change the gravity.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the zip file that Claude creates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zip file and test the JavaScript using the p5.js 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are happy with the result, place the files in your sims folder of your textbook.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A1BCC-AE5E-A3BC-1D8B-C0F982942A3D}"/>
              </a:ext>
            </a:extLst>
          </p:cNvPr>
          <p:cNvSpPr txBox="1"/>
          <p:nvPr/>
        </p:nvSpPr>
        <p:spPr>
          <a:xfrm>
            <a:off x="988541" y="5696464"/>
            <a:ext cx="964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Claude Code can also use these skills and automatically install the MicroSim in your book.</a:t>
            </a:r>
          </a:p>
        </p:txBody>
      </p:sp>
    </p:spTree>
    <p:extLst>
      <p:ext uri="{BB962C8B-B14F-4D97-AF65-F5344CB8AC3E}">
        <p14:creationId xmlns:p14="http://schemas.microsoft.com/office/powerpoint/2010/main" val="214877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59AE-D719-3AE9-E44D-0D90B629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Download the Skill to Your Local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D6F2-6C1E-084A-61F5-24177DC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1337"/>
          </a:xfrm>
        </p:spPr>
        <p:txBody>
          <a:bodyPr/>
          <a:lstStyle/>
          <a:p>
            <a:r>
              <a:rPr lang="en-US" dirty="0"/>
              <a:t>Go to:</a:t>
            </a:r>
          </a:p>
          <a:p>
            <a:r>
              <a:rPr lang="en-US" dirty="0"/>
              <a:t>https://github.com/dmccreary/microsims/blob/main/skills/microsim-p5.zip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4DE04-10E6-A5BB-6852-D1B05F66D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5" y="3229294"/>
            <a:ext cx="10592834" cy="3171506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302062D0-EF05-918E-1419-3C0EC7A9549E}"/>
              </a:ext>
            </a:extLst>
          </p:cNvPr>
          <p:cNvSpPr/>
          <p:nvPr/>
        </p:nvSpPr>
        <p:spPr>
          <a:xfrm>
            <a:off x="9910119" y="4226012"/>
            <a:ext cx="803189" cy="11862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7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9389-91C3-89FC-2EDF-0D2AC03E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210748"/>
            <a:ext cx="10515600" cy="798656"/>
          </a:xfrm>
        </p:spPr>
        <p:txBody>
          <a:bodyPr/>
          <a:lstStyle/>
          <a:p>
            <a:r>
              <a:rPr lang="en-US" dirty="0"/>
              <a:t>Go to your Claude Setting Capabilities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70140-7690-8B9F-20D9-5874BC04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86"/>
          <a:stretch>
            <a:fillRect/>
          </a:stretch>
        </p:blipFill>
        <p:spPr>
          <a:xfrm>
            <a:off x="1934099" y="1425039"/>
            <a:ext cx="7772400" cy="4818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2980FD8F-A9B4-2C4E-37CB-DD03352CC316}"/>
              </a:ext>
            </a:extLst>
          </p:cNvPr>
          <p:cNvSpPr/>
          <p:nvPr/>
        </p:nvSpPr>
        <p:spPr>
          <a:xfrm>
            <a:off x="9334004" y="5118265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AFC43-74F3-9BA5-1B76-319CCAAF4067}"/>
              </a:ext>
            </a:extLst>
          </p:cNvPr>
          <p:cNvSpPr txBox="1"/>
          <p:nvPr/>
        </p:nvSpPr>
        <p:spPr>
          <a:xfrm>
            <a:off x="1828800" y="961901"/>
            <a:ext cx="445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to: http://</a:t>
            </a:r>
            <a:r>
              <a:rPr lang="en-US" dirty="0" err="1"/>
              <a:t>claude.ai</a:t>
            </a:r>
            <a:r>
              <a:rPr lang="en-US" dirty="0"/>
              <a:t>/settings/capabilities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73B83-8C05-8F1A-EB27-F59568DA2A2E}"/>
              </a:ext>
            </a:extLst>
          </p:cNvPr>
          <p:cNvSpPr txBox="1"/>
          <p:nvPr/>
        </p:nvSpPr>
        <p:spPr>
          <a:xfrm>
            <a:off x="1886198" y="6268191"/>
            <a:ext cx="494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Skills area, click the “</a:t>
            </a:r>
            <a:r>
              <a:rPr lang="en-US" b="1" dirty="0"/>
              <a:t>Upload skill</a:t>
            </a:r>
            <a:r>
              <a:rPr lang="en-US" dirty="0"/>
              <a:t>” button</a:t>
            </a:r>
          </a:p>
        </p:txBody>
      </p:sp>
    </p:spTree>
    <p:extLst>
      <p:ext uri="{BB962C8B-B14F-4D97-AF65-F5344CB8AC3E}">
        <p14:creationId xmlns:p14="http://schemas.microsoft.com/office/powerpoint/2010/main" val="101758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4585</TotalTime>
  <Words>1780</Words>
  <Application>Microsoft Macintosh PowerPoint</Application>
  <PresentationFormat>Widescreen</PresentationFormat>
  <Paragraphs>211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__styreneA_403256</vt:lpstr>
      <vt:lpstr>__tiemposText_34e0db</vt:lpstr>
      <vt:lpstr>Aptos</vt:lpstr>
      <vt:lpstr>Aptos Display</vt:lpstr>
      <vt:lpstr>Arial</vt:lpstr>
      <vt:lpstr>Courier New</vt:lpstr>
      <vt:lpstr>Office Theme</vt:lpstr>
      <vt:lpstr>Using MicroSim Skills with Anthropic Claude</vt:lpstr>
      <vt:lpstr>Overview</vt:lpstr>
      <vt:lpstr>What is a Claude Skill?</vt:lpstr>
      <vt:lpstr>How Skills Work with Agents</vt:lpstr>
      <vt:lpstr>Sample MicroSim Created by Skill</vt:lpstr>
      <vt:lpstr>What the MicroSim Creates</vt:lpstr>
      <vt:lpstr>Sample Steps to Use the p5 MicroSim in Claude</vt:lpstr>
      <vt:lpstr>Step 1: Download the Skill to Your Local System</vt:lpstr>
      <vt:lpstr>Go to your Claude Setting Capabilities Menu</vt:lpstr>
      <vt:lpstr>Drag and Drop the MicroSim Skill zip file</vt:lpstr>
      <vt:lpstr>Confirmation Message</vt:lpstr>
      <vt:lpstr>Sample Prompt that Uses the MicroSim-p5 Skill</vt:lpstr>
      <vt:lpstr>Sample Output</vt:lpstr>
      <vt:lpstr>Testing MicroSim with the p5.js editor </vt:lpstr>
      <vt:lpstr>Note on Control Placement</vt:lpstr>
      <vt:lpstr>Share Your MicroSim Directly from the p5.js</vt:lpstr>
      <vt:lpstr>The Following Steps Are For Integrating Into a Textbook</vt:lpstr>
      <vt:lpstr>Integrating any MicroSim into a Web Page is Easy!</vt:lpstr>
      <vt:lpstr>Generate the MicroSim Package zip file</vt:lpstr>
      <vt:lpstr>Sample Dialog</vt:lpstr>
      <vt:lpstr>Click the Download</vt:lpstr>
      <vt:lpstr>Unzip the MicroSim Package</vt:lpstr>
      <vt:lpstr>Add to Navigation in mkdocs.yml</vt:lpstr>
      <vt:lpstr>Optional: Social Media Preview</vt:lpstr>
      <vt:lpstr>Sample Metadata in HTML body</vt:lpstr>
      <vt:lpstr>Sample Metadata in the index.md</vt:lpstr>
      <vt:lpstr>Test the Social Media Preview</vt:lpstr>
      <vt:lpstr>Positive Result!</vt:lpstr>
      <vt:lpstr>OG Tags Advise</vt:lpstr>
      <vt:lpstr>Claude Generates  Massive Metadata!</vt:lpstr>
      <vt:lpstr>Sample Metadata File (metadata.json)</vt:lpstr>
      <vt:lpstr>How To View</vt:lpstr>
      <vt:lpstr>What is in the metadata.json file </vt:lpstr>
      <vt:lpstr>What is in the metadata.json (continued)</vt:lpstr>
      <vt:lpstr>What is in the metadata.json (continued)</vt:lpstr>
      <vt:lpstr>Metadata (Continued)</vt:lpstr>
      <vt:lpstr>Metadata (continued)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4</cp:revision>
  <dcterms:created xsi:type="dcterms:W3CDTF">2025-10-20T14:15:33Z</dcterms:created>
  <dcterms:modified xsi:type="dcterms:W3CDTF">2025-10-23T18:41:10Z</dcterms:modified>
</cp:coreProperties>
</file>