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0FEE-78E5-4793-89B9-7C17C11ADF9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0FEE-78E5-4793-89B9-7C17C11ADF92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FAFCD-02EB-4720-BCF4-97C020C5CB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Moving Rainbow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 descr="http://cs.nyu.edu/~amos/courses/physical_computing/wordpress/wp-content/uploads/2013/02/circuit_led_with_switch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057400"/>
            <a:ext cx="6286500" cy="29251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7239000" y="2590800"/>
            <a:ext cx="3048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15000" y="2286000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715000" y="29718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715000" y="26670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133600"/>
            <a:ext cx="914400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I talk to them all with one wire?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447800" y="2438400"/>
            <a:ext cx="457200" cy="1295400"/>
            <a:chOff x="4343400" y="3048000"/>
            <a:chExt cx="457200" cy="1295400"/>
          </a:xfrm>
        </p:grpSpPr>
        <p:sp>
          <p:nvSpPr>
            <p:cNvPr id="5" name="Oval 4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381000" y="1371600"/>
            <a:ext cx="2590800" cy="990600"/>
          </a:xfrm>
          <a:prstGeom prst="wedgeEllipseCallout">
            <a:avLst>
              <a:gd name="adj1" fmla="val 46903"/>
              <a:gd name="adj2" fmla="val 5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36 LEDs with one wire?  Really!</a:t>
            </a:r>
          </a:p>
        </p:txBody>
      </p:sp>
      <p:sp>
        <p:nvSpPr>
          <p:cNvPr id="12" name="Oval 11"/>
          <p:cNvSpPr/>
          <p:nvPr/>
        </p:nvSpPr>
        <p:spPr>
          <a:xfrm>
            <a:off x="5029200" y="2362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05400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334000" y="243840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191000" y="2286000"/>
            <a:ext cx="609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91000" y="2971800"/>
            <a:ext cx="609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91000" y="2667000"/>
            <a:ext cx="6096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24600" y="2133600"/>
            <a:ext cx="914400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53200" y="2362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629400" y="2667000"/>
            <a:ext cx="228600" cy="228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858000" y="243840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14800" y="190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91000" y="29718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Narrow" pitchFamily="34" charset="0"/>
              </a:rPr>
              <a:t>GND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81400" y="2438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Narrow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Arial Narrow" pitchFamily="34" charset="0"/>
              </a:rPr>
              <a:t>In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20000" y="2362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 Narrow" pitchFamily="34" charset="0"/>
              </a:rPr>
              <a:t>Data</a:t>
            </a:r>
          </a:p>
          <a:p>
            <a:pPr algn="ctr"/>
            <a:r>
              <a:rPr lang="en-US" sz="1200" b="1" dirty="0">
                <a:latin typeface="Arial Narrow" pitchFamily="34" charset="0"/>
              </a:rPr>
              <a:t>Out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657600" y="24384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867400" y="25908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696200" y="23622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/>
          <a:lstStyle/>
          <a:p>
            <a:r>
              <a:rPr lang="en-US" dirty="0"/>
              <a:t>Make the first pixel go on and off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Rainbow 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62400"/>
            <a:ext cx="8229600" cy="1782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rainbow that is moving </a:t>
            </a:r>
          </a:p>
          <a:p>
            <a:r>
              <a:rPr lang="en-US" dirty="0"/>
              <a:t>with "motion lines"</a:t>
            </a:r>
          </a:p>
          <a:p>
            <a:r>
              <a:rPr lang="en-US" dirty="0"/>
              <a:t>Stick to the true color order (red, orange, yellow, green, blue, indigo, violet)</a:t>
            </a:r>
          </a:p>
        </p:txBody>
      </p:sp>
      <p:pic>
        <p:nvPicPr>
          <p:cNvPr id="1026" name="Picture 2" descr="http://catholicdialogue.files.wordpress.com/2012/02/rainb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76400"/>
            <a:ext cx="3319603" cy="1676400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 flipH="1">
            <a:off x="2819400" y="18288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124200" y="16764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2514600" y="19812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62200" y="22098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209800" y="24384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057400" y="26670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981200" y="28956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905000" y="31242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4648200" y="32004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828800" y="33528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495800" y="30480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495800" y="28956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43400" y="2743200"/>
            <a:ext cx="8382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Project-Social-Mentor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2773363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Project</a:t>
            </a:r>
            <a:r>
              <a:rPr lang="en-US" dirty="0"/>
              <a:t> based learning</a:t>
            </a:r>
          </a:p>
          <a:p>
            <a:pPr lvl="1"/>
            <a:r>
              <a:rPr lang="en-US" dirty="0"/>
              <a:t>Where students bring </a:t>
            </a:r>
            <a:r>
              <a:rPr lang="en-US" b="1" dirty="0"/>
              <a:t>their</a:t>
            </a:r>
            <a:r>
              <a:rPr lang="en-US" dirty="0"/>
              <a:t> ideas</a:t>
            </a:r>
          </a:p>
          <a:p>
            <a:pPr lvl="1"/>
            <a:r>
              <a:rPr lang="en-US" dirty="0"/>
              <a:t>Fun projects for everyone</a:t>
            </a:r>
          </a:p>
          <a:p>
            <a:pPr lvl="2"/>
            <a:r>
              <a:rPr lang="en-US" dirty="0"/>
              <a:t>Color, motion, costumes, art, robots</a:t>
            </a:r>
          </a:p>
          <a:p>
            <a:pPr lvl="2"/>
            <a:r>
              <a:rPr lang="en-US" dirty="0"/>
              <a:t>No big intimidating textbooks</a:t>
            </a:r>
          </a:p>
          <a:p>
            <a:pPr lvl="2"/>
            <a:r>
              <a:rPr lang="en-US" dirty="0"/>
              <a:t>Agile jump in anywhere</a:t>
            </a:r>
          </a:p>
          <a:p>
            <a:r>
              <a:rPr lang="en-US" b="1" dirty="0"/>
              <a:t>Social</a:t>
            </a:r>
            <a:r>
              <a:rPr lang="en-US" dirty="0"/>
              <a:t> learning</a:t>
            </a:r>
          </a:p>
          <a:p>
            <a:pPr lvl="1"/>
            <a:r>
              <a:rPr lang="en-US" dirty="0"/>
              <a:t>Students work together with peers and share idea</a:t>
            </a:r>
          </a:p>
          <a:p>
            <a:r>
              <a:rPr lang="en-US" b="1" dirty="0"/>
              <a:t>Mentoring</a:t>
            </a:r>
          </a:p>
          <a:p>
            <a:pPr lvl="1"/>
            <a:r>
              <a:rPr lang="en-US" dirty="0"/>
              <a:t>Students that have two hours every other week of mentoring don’t get frustrated and keep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r>
              <a:rPr lang="en-US" dirty="0"/>
              <a:t>Kids surrounded by the wonders of computers</a:t>
            </a:r>
          </a:p>
        </p:txBody>
      </p:sp>
      <p:sp>
        <p:nvSpPr>
          <p:cNvPr id="4" name="TextBox 3"/>
          <p:cNvSpPr txBox="1"/>
          <p:nvPr/>
        </p:nvSpPr>
        <p:spPr>
          <a:xfrm rot="21005461">
            <a:off x="894911" y="1855569"/>
            <a:ext cx="30480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&lt;12;i++) {</a:t>
            </a:r>
          </a:p>
          <a:p>
            <a:r>
              <a:rPr lang="en-US" dirty="0"/>
              <a:t>   </a:t>
            </a:r>
            <a:r>
              <a:rPr lang="en-US" dirty="0" err="1"/>
              <a:t>setColor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red, green, blue)</a:t>
            </a:r>
          </a:p>
          <a:p>
            <a:r>
              <a:rPr lang="en-US" dirty="0"/>
              <a:t>}  </a:t>
            </a:r>
          </a:p>
        </p:txBody>
      </p:sp>
      <p:sp>
        <p:nvSpPr>
          <p:cNvPr id="5" name="TextBox 4"/>
          <p:cNvSpPr txBox="1"/>
          <p:nvPr/>
        </p:nvSpPr>
        <p:spPr>
          <a:xfrm rot="918761">
            <a:off x="5737834" y="1548224"/>
            <a:ext cx="119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variables</a:t>
            </a:r>
          </a:p>
        </p:txBody>
      </p:sp>
      <p:sp>
        <p:nvSpPr>
          <p:cNvPr id="6" name="TextBox 5"/>
          <p:cNvSpPr txBox="1"/>
          <p:nvPr/>
        </p:nvSpPr>
        <p:spPr>
          <a:xfrm rot="20709920">
            <a:off x="4370695" y="1747557"/>
            <a:ext cx="119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testing</a:t>
            </a:r>
          </a:p>
        </p:txBody>
      </p:sp>
      <p:sp>
        <p:nvSpPr>
          <p:cNvPr id="7" name="TextBox 6"/>
          <p:cNvSpPr txBox="1"/>
          <p:nvPr/>
        </p:nvSpPr>
        <p:spPr>
          <a:xfrm rot="918761">
            <a:off x="2161082" y="3123588"/>
            <a:ext cx="119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setup()</a:t>
            </a:r>
          </a:p>
        </p:txBody>
      </p:sp>
      <p:sp>
        <p:nvSpPr>
          <p:cNvPr id="8" name="TextBox 7"/>
          <p:cNvSpPr txBox="1"/>
          <p:nvPr/>
        </p:nvSpPr>
        <p:spPr>
          <a:xfrm rot="19404536">
            <a:off x="1973108" y="3597616"/>
            <a:ext cx="119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loop()</a:t>
            </a:r>
          </a:p>
        </p:txBody>
      </p:sp>
      <p:sp>
        <p:nvSpPr>
          <p:cNvPr id="9" name="TextBox 8"/>
          <p:cNvSpPr txBox="1"/>
          <p:nvPr/>
        </p:nvSpPr>
        <p:spPr>
          <a:xfrm rot="20075754">
            <a:off x="6112760" y="3341847"/>
            <a:ext cx="11991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10" name="TextBox 9"/>
          <p:cNvSpPr txBox="1"/>
          <p:nvPr/>
        </p:nvSpPr>
        <p:spPr>
          <a:xfrm rot="1126116">
            <a:off x="7033483" y="2572219"/>
            <a:ext cx="13665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debugging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43400" y="3048000"/>
            <a:ext cx="457200" cy="1295400"/>
            <a:chOff x="4343400" y="3048000"/>
            <a:chExt cx="457200" cy="1295400"/>
          </a:xfrm>
        </p:grpSpPr>
        <p:sp>
          <p:nvSpPr>
            <p:cNvPr id="11" name="Oval 10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1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953000" y="2819400"/>
            <a:ext cx="457200" cy="1295400"/>
            <a:chOff x="4343400" y="3048000"/>
            <a:chExt cx="457200" cy="1295400"/>
          </a:xfrm>
        </p:grpSpPr>
        <p:sp>
          <p:nvSpPr>
            <p:cNvPr id="22" name="Oval 21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733800" y="2895600"/>
            <a:ext cx="457200" cy="1295400"/>
            <a:chOff x="4343400" y="3048000"/>
            <a:chExt cx="457200" cy="1295400"/>
          </a:xfrm>
        </p:grpSpPr>
        <p:sp>
          <p:nvSpPr>
            <p:cNvPr id="28" name="Oval 27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8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Afraid to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r>
              <a:rPr lang="en-US" dirty="0"/>
              <a:t>By breaking problems down into smaller parts we can </a:t>
            </a:r>
            <a:r>
              <a:rPr lang="en-US" dirty="0" err="1"/>
              <a:t>concer</a:t>
            </a:r>
            <a:r>
              <a:rPr lang="en-US" dirty="0"/>
              <a:t> large tasks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0" y="2286000"/>
            <a:ext cx="457200" cy="1295400"/>
            <a:chOff x="4343400" y="3048000"/>
            <a:chExt cx="457200" cy="1295400"/>
          </a:xfrm>
        </p:grpSpPr>
        <p:sp>
          <p:nvSpPr>
            <p:cNvPr id="5" name="Oval 4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457200" y="1371600"/>
            <a:ext cx="2590800" cy="990600"/>
          </a:xfrm>
          <a:prstGeom prst="wedgeEllipseCallout">
            <a:avLst>
              <a:gd name="adj1" fmla="val 46903"/>
              <a:gd name="adj2" fmla="val 5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complicated!</a:t>
            </a:r>
          </a:p>
          <a:p>
            <a:pPr algn="ctr"/>
            <a:r>
              <a:rPr lang="en-US" dirty="0"/>
              <a:t>Where do I start?</a:t>
            </a:r>
          </a:p>
        </p:txBody>
      </p:sp>
      <p:sp>
        <p:nvSpPr>
          <p:cNvPr id="11" name="Oval Callout 10"/>
          <p:cNvSpPr/>
          <p:nvPr/>
        </p:nvSpPr>
        <p:spPr>
          <a:xfrm>
            <a:off x="5943600" y="1219200"/>
            <a:ext cx="2286000" cy="990600"/>
          </a:xfrm>
          <a:prstGeom prst="wedgeEllipseCallout">
            <a:avLst>
              <a:gd name="adj1" fmla="val -38349"/>
              <a:gd name="adj2" fmla="val 68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Hey, this is not as hard as I thought!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38600" y="2667000"/>
            <a:ext cx="762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5715000" y="2286000"/>
            <a:ext cx="457200" cy="1295400"/>
            <a:chOff x="4343400" y="3048000"/>
            <a:chExt cx="457200" cy="1295400"/>
          </a:xfrm>
        </p:grpSpPr>
        <p:sp>
          <p:nvSpPr>
            <p:cNvPr id="14" name="Oval 13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4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r>
              <a:rPr lang="en-US" dirty="0"/>
              <a:t>Integrated Development Environment</a:t>
            </a:r>
          </a:p>
          <a:p>
            <a:r>
              <a:rPr lang="en-US" dirty="0"/>
              <a:t>Finding a Program, Editing, Compiling, Uploading, Debugging, Saving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0" y="2286000"/>
            <a:ext cx="457200" cy="1295400"/>
            <a:chOff x="4343400" y="3048000"/>
            <a:chExt cx="457200" cy="1295400"/>
          </a:xfrm>
        </p:grpSpPr>
        <p:sp>
          <p:nvSpPr>
            <p:cNvPr id="5" name="Oval 4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457200" y="1371600"/>
            <a:ext cx="2590800" cy="990600"/>
          </a:xfrm>
          <a:prstGeom prst="wedgeEllipseCallout">
            <a:avLst>
              <a:gd name="adj1" fmla="val 46903"/>
              <a:gd name="adj2" fmla="val 5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an IDE?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410200" y="2209800"/>
            <a:ext cx="457200" cy="1295400"/>
            <a:chOff x="4343400" y="3048000"/>
            <a:chExt cx="457200" cy="1295400"/>
          </a:xfrm>
        </p:grpSpPr>
        <p:sp>
          <p:nvSpPr>
            <p:cNvPr id="12" name="Oval 11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2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Callout 16"/>
          <p:cNvSpPr/>
          <p:nvPr/>
        </p:nvSpPr>
        <p:spPr>
          <a:xfrm>
            <a:off x="5943600" y="1371600"/>
            <a:ext cx="2590800" cy="990600"/>
          </a:xfrm>
          <a:prstGeom prst="wedgeEllipseCallout">
            <a:avLst>
              <a:gd name="adj1" fmla="val -52206"/>
              <a:gd name="adj2" fmla="val 47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mean it  does all that in one program?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Some basic does and don'ts</a:t>
            </a:r>
          </a:p>
          <a:p>
            <a:r>
              <a:rPr lang="en-US" dirty="0"/>
              <a:t>Be careful to avoid short circuits</a:t>
            </a:r>
          </a:p>
          <a:p>
            <a:r>
              <a:rPr lang="en-US" dirty="0"/>
              <a:t>Don't connect the +5 directly to ground</a:t>
            </a:r>
          </a:p>
          <a:p>
            <a:r>
              <a:rPr lang="en-US" dirty="0"/>
              <a:t>Don't make arbitrary connections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657600" y="2133600"/>
            <a:ext cx="457200" cy="1295400"/>
            <a:chOff x="4343400" y="3048000"/>
            <a:chExt cx="457200" cy="1295400"/>
          </a:xfrm>
        </p:grpSpPr>
        <p:sp>
          <p:nvSpPr>
            <p:cNvPr id="5" name="Oval 4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990600" y="1219200"/>
            <a:ext cx="2590800" cy="990600"/>
          </a:xfrm>
          <a:prstGeom prst="wedgeEllipseCallout">
            <a:avLst>
              <a:gd name="adj1" fmla="val 46903"/>
              <a:gd name="adj2" fmla="val 5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I blow this up?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Circuits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9351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0" y="2286000"/>
            <a:ext cx="457200" cy="1295400"/>
            <a:chOff x="4343400" y="3048000"/>
            <a:chExt cx="457200" cy="1295400"/>
          </a:xfrm>
        </p:grpSpPr>
        <p:sp>
          <p:nvSpPr>
            <p:cNvPr id="5" name="Oval 4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457200" y="1371600"/>
            <a:ext cx="2590800" cy="990600"/>
          </a:xfrm>
          <a:prstGeom prst="wedgeEllipseCallout">
            <a:avLst>
              <a:gd name="adj1" fmla="val 46903"/>
              <a:gd name="adj2" fmla="val 5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 what is voltage?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/>
          <a:lstStyle/>
          <a:p>
            <a:r>
              <a:rPr lang="en-US" dirty="0"/>
              <a:t>Positive and Negative</a:t>
            </a:r>
          </a:p>
          <a:p>
            <a:r>
              <a:rPr lang="en-US" dirty="0"/>
              <a:t>Anode and Cathode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48000" y="2286000"/>
            <a:ext cx="457200" cy="1295400"/>
            <a:chOff x="4343400" y="3048000"/>
            <a:chExt cx="457200" cy="1295400"/>
          </a:xfrm>
        </p:grpSpPr>
        <p:sp>
          <p:nvSpPr>
            <p:cNvPr id="5" name="Oval 4"/>
            <p:cNvSpPr/>
            <p:nvPr/>
          </p:nvSpPr>
          <p:spPr>
            <a:xfrm>
              <a:off x="4343400" y="30480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5" idx="4"/>
            </p:cNvCxnSpPr>
            <p:nvPr/>
          </p:nvCxnSpPr>
          <p:spPr>
            <a:xfrm>
              <a:off x="4572000" y="3505200"/>
              <a:ext cx="0" cy="533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343400" y="3657600"/>
              <a:ext cx="4572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3434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4572000" y="4038600"/>
              <a:ext cx="228600" cy="304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Callout 9"/>
          <p:cNvSpPr/>
          <p:nvPr/>
        </p:nvSpPr>
        <p:spPr>
          <a:xfrm>
            <a:off x="457200" y="1371600"/>
            <a:ext cx="2590800" cy="990600"/>
          </a:xfrm>
          <a:prstGeom prst="wedgeEllipseCallout">
            <a:avLst>
              <a:gd name="adj1" fmla="val 46903"/>
              <a:gd name="adj2" fmla="val 52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an LED?</a:t>
            </a:r>
          </a:p>
        </p:txBody>
      </p:sp>
      <p:pic>
        <p:nvPicPr>
          <p:cNvPr id="9218" name="Picture 2" descr="http://www.greenprophet.com/wp-content/uploads/2012/09/LED-lights-health-hazard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447800"/>
            <a:ext cx="2580967" cy="228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13661</TotalTime>
  <Words>297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Narrow</vt:lpstr>
      <vt:lpstr>Calibri</vt:lpstr>
      <vt:lpstr>Office Theme</vt:lpstr>
      <vt:lpstr>Moving Rainbow</vt:lpstr>
      <vt:lpstr>Moving Rainbow Logo</vt:lpstr>
      <vt:lpstr>The Project-Social-Mentor Model</vt:lpstr>
      <vt:lpstr>Computer Science</vt:lpstr>
      <vt:lpstr>Afraid to start</vt:lpstr>
      <vt:lpstr>Getting Started</vt:lpstr>
      <vt:lpstr>Safety</vt:lpstr>
      <vt:lpstr>Circuits Basics</vt:lpstr>
      <vt:lpstr>What is an LED?</vt:lpstr>
      <vt:lpstr>PowerPoint Presentation</vt:lpstr>
      <vt:lpstr>How can I talk to them all with one wire?</vt:lpstr>
      <vt:lpstr>Blink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Rainbow Artwork Ideas</dc:title>
  <dc:creator>Dan McCreary</dc:creator>
  <cp:lastModifiedBy>Dan</cp:lastModifiedBy>
  <cp:revision>1355</cp:revision>
  <dcterms:created xsi:type="dcterms:W3CDTF">2015-04-18T17:14:42Z</dcterms:created>
  <dcterms:modified xsi:type="dcterms:W3CDTF">2019-08-24T19:35:24Z</dcterms:modified>
</cp:coreProperties>
</file>