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76"/>
  </p:normalViewPr>
  <p:slideViewPr>
    <p:cSldViewPr>
      <p:cViewPr>
        <p:scale>
          <a:sx n="200" d="100"/>
          <a:sy n="200" d="100"/>
        </p:scale>
        <p:origin x="208" y="-67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www.arduino.cc/en/Main/Software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905" y="77402"/>
            <a:ext cx="3311339" cy="422653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n-US" sz="2400" b="1" dirty="0" smtClean="0"/>
              <a:t>128x64 </a:t>
            </a:r>
            <a:r>
              <a:rPr lang="en-US" sz="2400" b="1" smtClean="0"/>
              <a:t>OLED </a:t>
            </a:r>
            <a:r>
              <a:rPr lang="en-US" sz="2400" b="1" smtClean="0"/>
              <a:t>Drawing Lab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14862"/>
            <a:ext cx="1218818" cy="1118826"/>
            <a:chOff x="5410200" y="685800"/>
            <a:chExt cx="1218818" cy="1118826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018" y="973629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Arduino Moving Rainbow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0" y="621979"/>
            <a:ext cx="2743200" cy="7540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tIns="9144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Arduino Nano </a:t>
            </a:r>
            <a:r>
              <a:rPr lang="en-US" sz="1000" dirty="0" smtClean="0"/>
              <a:t>with CH340 driver - $2.40</a:t>
            </a:r>
            <a:endParaRPr lang="en-US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1/2 breadboard (400 tie points</a:t>
            </a:r>
            <a:r>
              <a:rPr lang="en-US" sz="1000" dirty="0" smtClean="0"/>
              <a:t>) - $1.20</a:t>
            </a:r>
            <a:endParaRPr lang="en-US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USB cable (mini-b</a:t>
            </a:r>
            <a:r>
              <a:rPr lang="en-US" sz="1000" dirty="0" smtClean="0"/>
              <a:t>) - $1.20</a:t>
            </a:r>
            <a:endParaRPr lang="en-US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128x64 </a:t>
            </a:r>
            <a:r>
              <a:rPr lang="en-US" sz="1000" dirty="0" smtClean="0"/>
              <a:t>OLED - $17</a:t>
            </a:r>
            <a:endParaRPr lang="en-US" sz="10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95222" y="530432"/>
            <a:ext cx="854665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Kit Contents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99246" y="1583043"/>
            <a:ext cx="4945508" cy="459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Download the </a:t>
            </a:r>
            <a:r>
              <a:rPr lang="en-US" sz="1200" dirty="0">
                <a:latin typeface="Arial Narrow" pitchFamily="34" charset="0"/>
              </a:rPr>
              <a:t>Arduino IDE software from </a:t>
            </a:r>
            <a:r>
              <a:rPr lang="en-US" sz="1200" dirty="0">
                <a:latin typeface="Arial Narrow" pitchFamily="34" charset="0"/>
                <a:hlinkClick r:id="rId4"/>
              </a:rPr>
              <a:t>https://</a:t>
            </a:r>
            <a:r>
              <a:rPr lang="en-US" sz="1200" dirty="0" smtClean="0">
                <a:latin typeface="Arial Narrow" pitchFamily="34" charset="0"/>
                <a:hlinkClick r:id="rId4"/>
              </a:rPr>
              <a:t>www.arduino.cc/en/Main/Software</a:t>
            </a:r>
            <a:endParaRPr lang="en-US" sz="1200" dirty="0" smtClean="0">
              <a:latin typeface="Arial Narrow" pitchFamily="34" charset="0"/>
            </a:endParaRPr>
          </a:p>
          <a:p>
            <a:r>
              <a:rPr lang="en-US" sz="1200" dirty="0" smtClean="0">
                <a:latin typeface="Arial Narrow" pitchFamily="34" charset="0"/>
              </a:rPr>
              <a:t>This guide assumes you have version 1.8.8 running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0684" y="1451569"/>
            <a:ext cx="4101864" cy="182268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1: Download the Arduino Integrated </a:t>
            </a:r>
            <a:r>
              <a:rPr lang="en-US" sz="1000" smtClean="0"/>
              <a:t>Development Environment (IDE)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99246" y="2211584"/>
            <a:ext cx="5596075" cy="2094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 smtClean="0">
              <a:latin typeface="Arial Narrow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03206" y="2117081"/>
            <a:ext cx="2008505" cy="19990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2: Install the u8g2 Library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9246" y="4484750"/>
            <a:ext cx="5702299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5056" y="4379310"/>
            <a:ext cx="3106343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3: </a:t>
            </a:r>
            <a:r>
              <a:rPr lang="en-US" sz="1000" dirty="0" smtClean="0"/>
              <a:t>Find the U9g2 </a:t>
            </a:r>
            <a:r>
              <a:rPr lang="en-US" sz="1000" smtClean="0"/>
              <a:t>Page Buffer </a:t>
            </a:r>
            <a:r>
              <a:rPr lang="en-US" sz="1000" dirty="0" err="1" smtClean="0"/>
              <a:t>HelloWord</a:t>
            </a:r>
            <a:r>
              <a:rPr lang="en-US" sz="1000" dirty="0" smtClean="0"/>
              <a:t> Example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22" y="2377119"/>
            <a:ext cx="1866039" cy="6158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7584" y="2462206"/>
            <a:ext cx="3392323" cy="4338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322" y="3039451"/>
            <a:ext cx="4917710" cy="949939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446206" y="2788875"/>
            <a:ext cx="1973441" cy="266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82175" y="2625266"/>
            <a:ext cx="693030" cy="262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596" y="4025598"/>
            <a:ext cx="730250" cy="209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407" y="4626679"/>
            <a:ext cx="971999" cy="6668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3406" y="5113330"/>
            <a:ext cx="1428750" cy="1778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3933" y="5606614"/>
            <a:ext cx="1210867" cy="17181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2"/>
          <a:srcRect r="39535"/>
          <a:stretch/>
        </p:blipFill>
        <p:spPr>
          <a:xfrm>
            <a:off x="1447418" y="5295767"/>
            <a:ext cx="1440725" cy="49013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0590" y="5594489"/>
            <a:ext cx="1370343" cy="18080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81367" y="6003281"/>
            <a:ext cx="5702299" cy="586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57178" y="5924787"/>
            <a:ext cx="5486422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 </a:t>
            </a:r>
            <a:r>
              <a:rPr lang="en-US" sz="1000" dirty="0" smtClean="0"/>
              <a:t>4: Uncomment the SSD1306 128x64 </a:t>
            </a:r>
            <a:r>
              <a:rPr lang="en-US" sz="1000" smtClean="0"/>
              <a:t>unnamed Page Buffer </a:t>
            </a:r>
            <a:r>
              <a:rPr lang="en-US" sz="1000" smtClean="0"/>
              <a:t>4-Wire </a:t>
            </a:r>
            <a:r>
              <a:rPr lang="en-US" sz="1000" dirty="0"/>
              <a:t>Hardware SPI </a:t>
            </a:r>
            <a:r>
              <a:rPr lang="en-US" sz="1000" dirty="0" smtClean="0"/>
              <a:t>Constructor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470684" y="6146706"/>
            <a:ext cx="5553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// </a:t>
            </a:r>
            <a:r>
              <a:rPr lang="en-US" sz="1000" dirty="0"/>
              <a:t>U8g2 Contructor List (Picture Loop Page Buffer</a:t>
            </a:r>
            <a:r>
              <a:rPr lang="en-US" sz="1000" dirty="0" smtClean="0"/>
              <a:t>)</a:t>
            </a:r>
          </a:p>
          <a:p>
            <a:r>
              <a:rPr lang="en-US" sz="1000" b="1" dirty="0" smtClean="0"/>
              <a:t>U8G2_SSD1306_128X64_NONAME_1_4W_HW_SPI</a:t>
            </a:r>
            <a:endParaRPr 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0050" y="6690241"/>
            <a:ext cx="4713150" cy="2201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>
            <a:defPPr>
              <a:defRPr lang="en-US"/>
            </a:defPPr>
            <a:lvl1pPr>
              <a:defRPr sz="1200">
                <a:latin typeface="Arial Narrow" pitchFamily="34" charset="0"/>
              </a:defRPr>
            </a:lvl1pPr>
          </a:lstStyle>
          <a:p>
            <a:r>
              <a:rPr lang="en-US" sz="1000" dirty="0">
                <a:solidFill>
                  <a:srgbClr val="003264"/>
                </a:solidFill>
                <a:highlight>
                  <a:srgbClr val="FFFFFF"/>
                </a:highlight>
              </a:rPr>
              <a:t>#include &lt;</a:t>
            </a:r>
            <a:r>
              <a:rPr lang="en-US" sz="1000" dirty="0" err="1">
                <a:solidFill>
                  <a:srgbClr val="003264"/>
                </a:solidFill>
                <a:highlight>
                  <a:srgbClr val="FFFFFF"/>
                </a:highlight>
              </a:rPr>
              <a:t>Arduino.h</a:t>
            </a:r>
            <a:r>
              <a:rPr lang="en-US" sz="1000" dirty="0">
                <a:solidFill>
                  <a:srgbClr val="003264"/>
                </a:solidFill>
                <a:highlight>
                  <a:srgbClr val="FFFFFF"/>
                </a:highlight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3264"/>
                </a:solidFill>
                <a:highlight>
                  <a:srgbClr val="FFFFFF"/>
                </a:highlight>
              </a:rPr>
              <a:t>#include &lt;U8g2lib.h&gt;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3264"/>
                </a:solidFill>
                <a:highlight>
                  <a:srgbClr val="FFFFFF"/>
                </a:highlight>
              </a:rPr>
              <a:t>#include &lt;</a:t>
            </a:r>
            <a:r>
              <a:rPr lang="en-US" sz="1000" dirty="0" err="1">
                <a:solidFill>
                  <a:srgbClr val="003264"/>
                </a:solidFill>
                <a:highlight>
                  <a:srgbClr val="FFFFFF"/>
                </a:highlight>
              </a:rPr>
              <a:t>SPI.h</a:t>
            </a:r>
            <a:r>
              <a:rPr lang="en-US" sz="1000" dirty="0">
                <a:solidFill>
                  <a:srgbClr val="003264"/>
                </a:solidFill>
                <a:highlight>
                  <a:srgbClr val="FFFFFF"/>
                </a:highlight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3264"/>
                </a:solidFill>
                <a:highlight>
                  <a:srgbClr val="FFFFFF"/>
                </a:highlight>
              </a:rPr>
              <a:t>#include &lt;</a:t>
            </a:r>
            <a:r>
              <a:rPr lang="en-US" sz="1000" dirty="0" err="1">
                <a:solidFill>
                  <a:srgbClr val="003264"/>
                </a:solidFill>
                <a:highlight>
                  <a:srgbClr val="FFFFFF"/>
                </a:highlight>
              </a:rPr>
              <a:t>Wire.h</a:t>
            </a:r>
            <a:r>
              <a:rPr lang="en-US" sz="1000" dirty="0">
                <a:solidFill>
                  <a:srgbClr val="003264"/>
                </a:solidFill>
                <a:highlight>
                  <a:srgbClr val="FFFFFF"/>
                </a:highlight>
              </a:rPr>
              <a:t>&gt;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U8G2_SSD1306_128X64_NONAME_1_4W_HW_SPI u8g2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U8G2_R0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96"/>
                </a:solidFill>
                <a:highlight>
                  <a:srgbClr val="FFFFFF"/>
                </a:highlight>
              </a:rPr>
              <a:t>10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96"/>
                </a:solidFill>
                <a:highlight>
                  <a:srgbClr val="FFFFFF"/>
                </a:highlight>
              </a:rPr>
              <a:t>9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96"/>
                </a:solidFill>
                <a:highlight>
                  <a:srgbClr val="FFFFFF"/>
                </a:highlight>
              </a:rPr>
              <a:t>8</a:t>
            </a:r>
            <a:r>
              <a:rPr lang="en-US" sz="1000" dirty="0">
                <a:solidFill>
                  <a:srgbClr val="96000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b="1" dirty="0">
                <a:solidFill>
                  <a:srgbClr val="000066"/>
                </a:solidFill>
                <a:highlight>
                  <a:srgbClr val="FFFFFF"/>
                </a:highlight>
              </a:rPr>
              <a:t>void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(</a:t>
            </a:r>
            <a:r>
              <a:rPr lang="en-US" sz="1000" b="1" dirty="0">
                <a:solidFill>
                  <a:srgbClr val="000066"/>
                </a:solidFill>
                <a:highlight>
                  <a:srgbClr val="FFFFFF"/>
                </a:highlight>
              </a:rPr>
              <a:t>void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)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 u8g2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.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()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b="1" dirty="0">
                <a:solidFill>
                  <a:srgbClr val="000066"/>
                </a:solidFill>
                <a:highlight>
                  <a:srgbClr val="FFFFFF"/>
                </a:highlight>
              </a:rPr>
              <a:t>void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loop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(</a:t>
            </a:r>
            <a:r>
              <a:rPr lang="en-US" sz="1000" b="1" dirty="0">
                <a:solidFill>
                  <a:srgbClr val="000066"/>
                </a:solidFill>
                <a:highlight>
                  <a:srgbClr val="FFFFFF"/>
                </a:highlight>
              </a:rPr>
              <a:t>void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)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b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  u8g2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.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firstPage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()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b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000" b="1" dirty="0">
                <a:solidFill>
                  <a:srgbClr val="000066"/>
                </a:solidFill>
                <a:highlight>
                  <a:srgbClr val="FFFFFF"/>
                </a:highlight>
              </a:rPr>
              <a:t>do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u8g2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.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setFont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(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u8g2_font_ncenB10_tr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)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b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u8g2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.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drawStr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(</a:t>
            </a:r>
            <a:r>
              <a:rPr lang="en-US" sz="1000" b="1" dirty="0">
                <a:solidFill>
                  <a:srgbClr val="000096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b="1" dirty="0">
                <a:solidFill>
                  <a:srgbClr val="000096"/>
                </a:solidFill>
                <a:highlight>
                  <a:srgbClr val="FFFFFF"/>
                </a:highlight>
              </a:rPr>
              <a:t>24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”CoderDojo Rocks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!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");  } 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00" b="1" dirty="0">
                <a:solidFill>
                  <a:srgbClr val="000066"/>
                </a:solidFill>
                <a:highlight>
                  <a:srgbClr val="FFFFFF"/>
                </a:highlight>
              </a:rPr>
              <a:t>while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(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u8g2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.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nextPage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()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)</a:t>
            </a:r>
            <a:r>
              <a:rPr lang="en-US" sz="1000" b="1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en-US" sz="10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1000" b="1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 Narrow" charset="0"/>
                <a:ea typeface="Arial Narrow" charset="0"/>
                <a:cs typeface="Arial Narrow" charset="0"/>
              </a:rPr>
              <a:t>u</a:t>
            </a:r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8g2 Code </a:t>
            </a:r>
            <a:r>
              <a:rPr lang="en-US" sz="2400" b="1" dirty="0" smtClean="0">
                <a:latin typeface="Arial Narrow" charset="0"/>
                <a:ea typeface="Arial Narrow" charset="0"/>
                <a:cs typeface="Arial Narrow" charset="0"/>
              </a:rPr>
              <a:t>Examples</a:t>
            </a:r>
            <a:endParaRPr lang="en-US" sz="2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20552" y="504708"/>
            <a:ext cx="6096000" cy="410878"/>
            <a:chOff x="333012" y="3025479"/>
            <a:chExt cx="6096000" cy="410878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 smtClean="0">
                <a:latin typeface="Arial Narrow" pitchFamily="34" charset="0"/>
              </a:endParaRPr>
            </a:p>
            <a:p>
              <a:endParaRPr lang="en-US" sz="800" dirty="0" smtClean="0">
                <a:latin typeface="Arial Narrow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/>
                <a:t>Sample </a:t>
              </a:r>
              <a:r>
                <a:rPr lang="en-US" sz="1000" dirty="0" smtClean="0"/>
                <a:t>Draw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7852" y="1066180"/>
            <a:ext cx="6019800" cy="1186266"/>
            <a:chOff x="640987" y="7881107"/>
            <a:chExt cx="6019800" cy="1186266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110799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Draw a circle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Draw a rectangle for the border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Update the center of the circle with the counter modulo the screen size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Get the circle to “bounce” off the edges of the screen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200" dirty="0" smtClean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Sample Labs</a:t>
              </a:r>
              <a:endParaRPr lang="en-US" sz="1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5100" y="393002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B1F22"/>
                </a:solidFill>
                <a:latin typeface="Menlo-Regular" charset="0"/>
              </a:rPr>
              <a:t>	</a:t>
            </a:r>
          </a:p>
          <a:p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330" y="3374518"/>
            <a:ext cx="6019800" cy="41906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tIns="137160" rtlCol="0">
            <a:noAutofit/>
          </a:bodyPr>
          <a:lstStyle/>
          <a:p>
            <a:r>
              <a:rPr lang="en-US" sz="1200" dirty="0" smtClean="0"/>
              <a:t>drawStr(X, Y, "</a:t>
            </a:r>
            <a:r>
              <a:rPr lang="en-US" sz="1200" dirty="0"/>
              <a:t>CoderDojo Rocks</a:t>
            </a:r>
            <a:r>
              <a:rPr lang="en-US" sz="1200" dirty="0" smtClean="0"/>
              <a:t>!")</a:t>
            </a:r>
          </a:p>
          <a:p>
            <a:r>
              <a:rPr lang="en-US" sz="1200" dirty="0" err="1" smtClean="0"/>
              <a:t>drawFrame</a:t>
            </a:r>
            <a:r>
              <a:rPr lang="en-US" sz="1200" dirty="0" smtClean="0"/>
              <a:t>(x</a:t>
            </a:r>
            <a:r>
              <a:rPr lang="en-US" sz="1200" dirty="0"/>
              <a:t>, y, width, height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drawCircle(X, Y, radius, U8G2_DRAW_ALL)</a:t>
            </a:r>
          </a:p>
          <a:p>
            <a:r>
              <a:rPr lang="en-US" sz="1200" dirty="0" err="1" smtClean="0"/>
              <a:t>drawDisc</a:t>
            </a:r>
            <a:r>
              <a:rPr lang="en-US" sz="1200" dirty="0" smtClean="0"/>
              <a:t>(X</a:t>
            </a:r>
            <a:r>
              <a:rPr lang="en-US" sz="1200" dirty="0"/>
              <a:t>, Y, radius, U8G2_DRAW_ALL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drawFilledEllipse(X,Y, height, width)</a:t>
            </a:r>
          </a:p>
          <a:p>
            <a:r>
              <a:rPr lang="en-US" sz="1200" dirty="0" smtClean="0"/>
              <a:t>drawLine(x1, y1, x2, y2)</a:t>
            </a:r>
          </a:p>
          <a:p>
            <a:r>
              <a:rPr lang="en-US" sz="1200" dirty="0" err="1" smtClean="0"/>
              <a:t>drawHLine</a:t>
            </a:r>
            <a:r>
              <a:rPr lang="en-US" sz="1200" dirty="0" smtClean="0"/>
              <a:t>(x</a:t>
            </a:r>
            <a:r>
              <a:rPr lang="en-US" sz="1200" dirty="0"/>
              <a:t>, </a:t>
            </a:r>
            <a:r>
              <a:rPr lang="en-US" sz="1200" dirty="0" smtClean="0"/>
              <a:t>y</a:t>
            </a:r>
            <a:r>
              <a:rPr lang="en-US" sz="1200" dirty="0"/>
              <a:t>, </a:t>
            </a:r>
            <a:r>
              <a:rPr lang="en-US" sz="1200" dirty="0" smtClean="0"/>
              <a:t>width)</a:t>
            </a:r>
          </a:p>
          <a:p>
            <a:r>
              <a:rPr lang="en-US" sz="1200" dirty="0" err="1" smtClean="0"/>
              <a:t>drawVLine</a:t>
            </a:r>
            <a:r>
              <a:rPr lang="en-US" sz="1200" dirty="0" smtClean="0"/>
              <a:t>(x</a:t>
            </a:r>
            <a:r>
              <a:rPr lang="en-US" sz="1200" dirty="0"/>
              <a:t>, y, </a:t>
            </a:r>
            <a:r>
              <a:rPr lang="en-US" sz="1200" dirty="0" smtClean="0"/>
              <a:t>height)</a:t>
            </a:r>
          </a:p>
          <a:p>
            <a:r>
              <a:rPr lang="en-US" sz="1200" dirty="0" err="1" smtClean="0"/>
              <a:t>drawTriangle</a:t>
            </a:r>
            <a:r>
              <a:rPr lang="en-US" sz="1200" dirty="0" smtClean="0"/>
              <a:t>(x0</a:t>
            </a:r>
            <a:r>
              <a:rPr lang="en-US" sz="1200" dirty="0"/>
              <a:t>, </a:t>
            </a:r>
            <a:r>
              <a:rPr lang="en-US" sz="1200" dirty="0" smtClean="0"/>
              <a:t>y0</a:t>
            </a:r>
            <a:r>
              <a:rPr lang="en-US" sz="1200" dirty="0"/>
              <a:t>, </a:t>
            </a:r>
            <a:r>
              <a:rPr lang="en-US" sz="1200" dirty="0" smtClean="0"/>
              <a:t>x1</a:t>
            </a:r>
            <a:r>
              <a:rPr lang="en-US" sz="1200" dirty="0"/>
              <a:t>, </a:t>
            </a:r>
            <a:r>
              <a:rPr lang="en-US" sz="1200" dirty="0" smtClean="0"/>
              <a:t>y1</a:t>
            </a:r>
            <a:r>
              <a:rPr lang="en-US" sz="1200" dirty="0"/>
              <a:t>, </a:t>
            </a:r>
            <a:r>
              <a:rPr lang="en-US" sz="1200" dirty="0" smtClean="0"/>
              <a:t>x2</a:t>
            </a:r>
            <a:r>
              <a:rPr lang="en-US" sz="1200" dirty="0"/>
              <a:t>, </a:t>
            </a:r>
            <a:r>
              <a:rPr lang="en-US" sz="1200" dirty="0" smtClean="0"/>
              <a:t>y2</a:t>
            </a:r>
            <a:r>
              <a:rPr lang="en-US" sz="1200" dirty="0"/>
              <a:t>)</a:t>
            </a:r>
            <a:endParaRPr lang="en-US" sz="1200" dirty="0" smtClean="0"/>
          </a:p>
          <a:p>
            <a:r>
              <a:rPr lang="en-US" sz="1200" dirty="0" err="1" smtClean="0"/>
              <a:t>getDisplayWidth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getDisplayHeight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h</a:t>
            </a:r>
            <a:r>
              <a:rPr lang="en-US" sz="1200" dirty="0" smtClean="0"/>
              <a:t>ome()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619197" y="3264652"/>
            <a:ext cx="1867897" cy="1547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Sample </a:t>
            </a:r>
            <a:r>
              <a:rPr lang="en-US" sz="1000" smtClean="0"/>
              <a:t>Drawing Functions</a:t>
            </a:r>
            <a:endParaRPr lang="en-US" sz="1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2133600" y="2347357"/>
            <a:ext cx="1689176" cy="809578"/>
            <a:chOff x="2133600" y="2347357"/>
            <a:chExt cx="1689176" cy="809578"/>
          </a:xfrm>
        </p:grpSpPr>
        <p:sp>
          <p:nvSpPr>
            <p:cNvPr id="15" name="Rectangle 14"/>
            <p:cNvSpPr/>
            <p:nvPr/>
          </p:nvSpPr>
          <p:spPr>
            <a:xfrm>
              <a:off x="2133600" y="2347357"/>
              <a:ext cx="1689176" cy="8095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07799" y="2492521"/>
              <a:ext cx="79910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69674" y="23536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06902" y="2347357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127 (x)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301281" y="2593986"/>
              <a:ext cx="0" cy="34074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133600" y="287993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63 (y)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15965" y="7058622"/>
            <a:ext cx="525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olikraus</a:t>
            </a:r>
            <a:r>
              <a:rPr lang="en-US" dirty="0"/>
              <a:t>/u8g2/wiki/u8g2reference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798176"/>
            <a:ext cx="1454150" cy="5651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56457" y="3492555"/>
            <a:ext cx="1919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drawBox</a:t>
            </a:r>
            <a:r>
              <a:rPr lang="en-US" sz="1200" dirty="0" smtClean="0"/>
              <a:t>(x, y, </a:t>
            </a:r>
            <a:r>
              <a:rPr lang="en-US" sz="1200" dirty="0"/>
              <a:t>width, height)</a:t>
            </a:r>
            <a:endParaRPr lang="en-US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780351"/>
            <a:ext cx="1447800" cy="6836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57600" y="4528769"/>
            <a:ext cx="30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drawEllipse</a:t>
            </a:r>
            <a:r>
              <a:rPr lang="en-US" sz="1200" dirty="0" smtClean="0"/>
              <a:t>(20,25, 10</a:t>
            </a:r>
            <a:r>
              <a:rPr lang="en-US" sz="1200" dirty="0"/>
              <a:t>, 15, U8G2_DRAW_ALL))</a:t>
            </a:r>
          </a:p>
          <a:p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t="39595" r="64279"/>
          <a:stretch/>
        </p:blipFill>
        <p:spPr>
          <a:xfrm>
            <a:off x="4457072" y="6361955"/>
            <a:ext cx="1105528" cy="47416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592" y="6130721"/>
            <a:ext cx="1217005" cy="70539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924084" y="5853722"/>
            <a:ext cx="2589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u8g2.setFont(u8g2_font_unifont_t_symbols); </a:t>
            </a:r>
            <a:endParaRPr lang="en-US" sz="1000" dirty="0" smtClean="0"/>
          </a:p>
          <a:p>
            <a:r>
              <a:rPr lang="en-US" sz="1000" dirty="0" smtClean="0"/>
              <a:t>u8g2.drawGlyph(5</a:t>
            </a:r>
            <a:r>
              <a:rPr lang="en-US" sz="1000" dirty="0"/>
              <a:t>, 20, 0x2603); </a:t>
            </a:r>
            <a:endParaRPr lang="en-US" sz="1000" dirty="0" smtClean="0"/>
          </a:p>
          <a:p>
            <a:r>
              <a:rPr lang="en-US" sz="1000" dirty="0" smtClean="0"/>
              <a:t>/* </a:t>
            </a:r>
            <a:r>
              <a:rPr lang="en-US" sz="1000" dirty="0" err="1"/>
              <a:t>dec</a:t>
            </a:r>
            <a:r>
              <a:rPr lang="en-US" sz="1000" dirty="0"/>
              <a:t> 9731/hex 2603 Snowman */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9319" y="5868710"/>
            <a:ext cx="236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drawRBox</a:t>
            </a:r>
            <a:r>
              <a:rPr lang="en-US" sz="1200" dirty="0"/>
              <a:t>(x, y, w, h, </a:t>
            </a:r>
            <a:r>
              <a:rPr lang="en-US" sz="1200" dirty="0" err="1"/>
              <a:t>corner_radius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07852" y="8703112"/>
            <a:ext cx="607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dmccreary</a:t>
            </a:r>
            <a:r>
              <a:rPr lang="en-US" sz="1400" dirty="0"/>
              <a:t>/</a:t>
            </a:r>
            <a:r>
              <a:rPr lang="en-US" sz="1400" dirty="0" err="1"/>
              <a:t>coderdojo</a:t>
            </a:r>
            <a:r>
              <a:rPr lang="en-US" sz="1400" dirty="0"/>
              <a:t>-robots/blob/master/docs/face-</a:t>
            </a:r>
            <a:r>
              <a:rPr lang="en-US" sz="1400" dirty="0" err="1"/>
              <a:t>bot.md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69871" y="2448617"/>
            <a:ext cx="131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Screen</a:t>
            </a:r>
          </a:p>
          <a:p>
            <a:pPr algn="r"/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11594" y="8225658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FaceBot</a:t>
            </a:r>
            <a:r>
              <a:rPr lang="en-US" dirty="0" smtClean="0"/>
              <a:t> Example 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6078" y="7665724"/>
            <a:ext cx="966241" cy="94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297</Words>
  <Application>Microsoft Macintosh PowerPoint</Application>
  <PresentationFormat>On-screen Show (4:3)</PresentationFormat>
  <Paragraphs>53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Narrow</vt:lpstr>
      <vt:lpstr>Calibri</vt:lpstr>
      <vt:lpstr>Menlo-Regular</vt:lpstr>
      <vt:lpstr>Arial</vt:lpstr>
      <vt:lpstr>Office Theme</vt:lpstr>
      <vt:lpstr>128x64 OLED Drawing Lab</vt:lpstr>
      <vt:lpstr>u8g2 Code Examples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36</cp:revision>
  <cp:lastPrinted>2019-01-11T23:33:13Z</cp:lastPrinted>
  <dcterms:created xsi:type="dcterms:W3CDTF">2016-10-22T11:43:46Z</dcterms:created>
  <dcterms:modified xsi:type="dcterms:W3CDTF">2019-01-12T00:03:31Z</dcterms:modified>
</cp:coreProperties>
</file>