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/>
    <p:restoredTop sz="94718"/>
  </p:normalViewPr>
  <p:slideViewPr>
    <p:cSldViewPr>
      <p:cViewPr varScale="1">
        <p:scale>
          <a:sx n="87" d="100"/>
          <a:sy n="87" d="100"/>
        </p:scale>
        <p:origin x="2760" y="2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C7F16E-4C38-1E41-84AF-AA19D4DCBAA8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563615-A684-9944-92F1-EF5928053B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5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563615-A684-9944-92F1-EF5928053B5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378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A7CF7C-1FA5-40F9-B14A-8E1D58938A8E}" type="datetimeFigureOut">
              <a:rPr lang="en-US" smtClean="0"/>
              <a:t>10/12/22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7862E9-66D0-4BBE-99BC-E3FF347D6E2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Picture 42">
            <a:extLst>
              <a:ext uri="{FF2B5EF4-FFF2-40B4-BE49-F238E27FC236}">
                <a16:creationId xmlns:a16="http://schemas.microsoft.com/office/drawing/2014/main" id="{07E58FE1-B72D-F258-17DE-6A6E0E783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632223"/>
            <a:ext cx="4857750" cy="13126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887" y="15565"/>
            <a:ext cx="4857750" cy="609600"/>
          </a:xfrm>
        </p:spPr>
        <p:txBody>
          <a:bodyPr>
            <a:normAutofit/>
          </a:bodyPr>
          <a:lstStyle/>
          <a:p>
            <a:pPr marL="742950" indent="-742950"/>
            <a:r>
              <a:rPr lang="en-US" sz="2400" b="1" dirty="0"/>
              <a:t>2022 </a:t>
            </a:r>
            <a:r>
              <a:rPr lang="en-US" sz="2400" b="1"/>
              <a:t>IoT Hackday</a:t>
            </a:r>
            <a:endParaRPr lang="en-US" sz="2400" dirty="0"/>
          </a:p>
        </p:txBody>
      </p:sp>
      <p:grpSp>
        <p:nvGrpSpPr>
          <p:cNvPr id="3" name="Group 2"/>
          <p:cNvGrpSpPr/>
          <p:nvPr/>
        </p:nvGrpSpPr>
        <p:grpSpPr>
          <a:xfrm>
            <a:off x="228600" y="201304"/>
            <a:ext cx="1219200" cy="813375"/>
            <a:chOff x="5410200" y="685800"/>
            <a:chExt cx="1219200" cy="813375"/>
          </a:xfrm>
        </p:grpSpPr>
        <p:grpSp>
          <p:nvGrpSpPr>
            <p:cNvPr id="7" name="Group 6"/>
            <p:cNvGrpSpPr/>
            <p:nvPr/>
          </p:nvGrpSpPr>
          <p:grpSpPr>
            <a:xfrm>
              <a:off x="5410200" y="685800"/>
              <a:ext cx="866062" cy="228600"/>
              <a:chOff x="180975" y="304800"/>
              <a:chExt cx="866062" cy="228600"/>
            </a:xfrm>
          </p:grpSpPr>
          <p:pic>
            <p:nvPicPr>
              <p:cNvPr id="8" name="Picture 6"/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533400" y="304800"/>
                <a:ext cx="513637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338138" y="3048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38125" y="3810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180975" y="4572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180975" y="533400"/>
                <a:ext cx="304800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5486400" y="914400"/>
              <a:ext cx="1143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Moving Rainbow</a:t>
              </a:r>
              <a:endParaRPr lang="en-US" dirty="0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120955" y="1252069"/>
            <a:ext cx="2811464" cy="1179967"/>
            <a:chOff x="488250" y="1084408"/>
            <a:chExt cx="2811464" cy="1179967"/>
          </a:xfrm>
        </p:grpSpPr>
        <p:sp>
          <p:nvSpPr>
            <p:cNvPr id="4" name="TextBox 3"/>
            <p:cNvSpPr txBox="1"/>
            <p:nvPr/>
          </p:nvSpPr>
          <p:spPr>
            <a:xfrm>
              <a:off x="488250" y="1202546"/>
              <a:ext cx="2811464" cy="10618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tIns="91440" rtlCol="0">
              <a:spAutoFit/>
            </a:bodyPr>
            <a:lstStyle/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Raspberry Pi Pico - $4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Breadboard - $1.50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2 momentary switches – 5 cents each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Screw header - 20 cents</a:t>
              </a:r>
            </a:p>
            <a:p>
              <a:pPr marL="228600" indent="-228600">
                <a:buFont typeface="+mj-lt"/>
                <a:buAutoNum type="arabicPeriod"/>
              </a:pPr>
              <a:r>
                <a:rPr lang="en-US" sz="1200" dirty="0"/>
                <a:t>LED strip  (SW2812B) - $2.5</a:t>
              </a: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585507" y="1084408"/>
              <a:ext cx="9144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/>
                <a:t>Kit Contents</a:t>
              </a:r>
              <a:endParaRPr lang="en-US" sz="1000" dirty="0"/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33798" y="2642027"/>
            <a:ext cx="4814063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What do the buttons do?  Do they go forward and backward in pattern?</a:t>
            </a:r>
          </a:p>
          <a:p>
            <a:r>
              <a:rPr lang="en-US" sz="1200" dirty="0">
                <a:latin typeface="Arial Narrow" pitchFamily="34" charset="0"/>
              </a:rPr>
              <a:t>How many ”modes” are there?  What is your favorite pattern?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398276" y="2451242"/>
            <a:ext cx="2339936" cy="225474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Step 1:  Use buttons to change the mode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1346" y="3451460"/>
            <a:ext cx="3384526" cy="6463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 Narrow" pitchFamily="34" charset="0"/>
              </a:rPr>
              <a:t>Go to </a:t>
            </a:r>
            <a:r>
              <a:rPr lang="en-US" sz="1200" dirty="0">
                <a:latin typeface="Arial Narrow" pitchFamily="34" charset="0"/>
                <a:hlinkClick r:id="rId5"/>
              </a:rPr>
              <a:t>https://thonny.org</a:t>
            </a:r>
            <a:endParaRPr lang="en-US" sz="1200" dirty="0">
              <a:latin typeface="Arial Narrow" pitchFamily="34" charset="0"/>
            </a:endParaRPr>
          </a:p>
          <a:p>
            <a:r>
              <a:rPr lang="en-US" sz="1200" dirty="0">
                <a:latin typeface="Arial Narrow" pitchFamily="34" charset="0"/>
              </a:rPr>
              <a:t>Download the version for your PC or Mac</a:t>
            </a:r>
          </a:p>
          <a:p>
            <a:r>
              <a:rPr lang="en-US" sz="1200" dirty="0">
                <a:latin typeface="Arial Narrow" pitchFamily="34" charset="0"/>
              </a:rPr>
              <a:t>Set the Interpreter to be MicroPython (Raspberry Pi Pico)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398276" y="3296938"/>
            <a:ext cx="2531541" cy="20247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Step 2: Install Thonny on your Mac or PC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40679" y="5451154"/>
            <a:ext cx="2669133" cy="567105"/>
            <a:chOff x="373018" y="5090266"/>
            <a:chExt cx="2237305" cy="567105"/>
          </a:xfrm>
        </p:grpSpPr>
        <p:sp>
          <p:nvSpPr>
            <p:cNvPr id="29" name="TextBox 28"/>
            <p:cNvSpPr txBox="1"/>
            <p:nvPr/>
          </p:nvSpPr>
          <p:spPr>
            <a:xfrm>
              <a:off x="373018" y="5195706"/>
              <a:ext cx="2237305" cy="46166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tIns="91440" rtlCol="0">
              <a:noAutofit/>
            </a:bodyPr>
            <a:lstStyle/>
            <a:p>
              <a:r>
                <a:rPr lang="en-US" sz="1200" dirty="0">
                  <a:latin typeface="Arial Narrow" pitchFamily="34" charset="0"/>
                </a:rPr>
                <a:t>Connect the USB from your PC to the Pico.</a:t>
              </a:r>
            </a:p>
            <a:p>
              <a:r>
                <a:rPr lang="en-US" sz="1200" dirty="0">
                  <a:latin typeface="Arial Narrow" pitchFamily="34" charset="0"/>
                </a:rPr>
                <a:t>Test the command line.</a:t>
              </a:r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436563" y="5090266"/>
              <a:ext cx="19875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Step 3: Connect the USB to the Pico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240679" y="6334162"/>
            <a:ext cx="4235448" cy="50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tIns="91440" rtlCol="0">
            <a:noAutofit/>
          </a:bodyPr>
          <a:lstStyle/>
          <a:p>
            <a:endParaRPr lang="en-US" sz="1200" dirty="0">
              <a:latin typeface="Arial Narrow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296240" y="6245996"/>
            <a:ext cx="3755787" cy="183093"/>
          </a:xfrm>
          <a:prstGeom prst="roundRec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Step 4: Run the Blink program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212247" y="6890785"/>
            <a:ext cx="798515" cy="60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24F67540-FF2B-B309-5CF4-FE1DC05EC1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8719" y="3381416"/>
            <a:ext cx="2043430" cy="74306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753223F-C7EC-5DD5-C94E-C85E31916B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69780" y="4216021"/>
            <a:ext cx="5105400" cy="110073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76AAE15-AA95-E36F-73F1-0A1DA340A90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39426" y="5474371"/>
            <a:ext cx="3108603" cy="596661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42B03F6D-CFDC-D709-47D5-BD9EE8C4731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" y="6752109"/>
            <a:ext cx="4983497" cy="222135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07979F7A-C384-C8DB-5733-2DFB58BCB3F1}"/>
              </a:ext>
            </a:extLst>
          </p:cNvPr>
          <p:cNvSpPr txBox="1"/>
          <p:nvPr/>
        </p:nvSpPr>
        <p:spPr>
          <a:xfrm>
            <a:off x="381000" y="6429089"/>
            <a:ext cx="38312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http://</a:t>
            </a:r>
            <a:r>
              <a:rPr lang="en-US" sz="1600" dirty="0" err="1"/>
              <a:t>dmccreary.github.io</a:t>
            </a:r>
            <a:r>
              <a:rPr lang="en-US" sz="1600" dirty="0"/>
              <a:t>/moving-rainbow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850" y="109537"/>
            <a:ext cx="6172200" cy="316901"/>
          </a:xfrm>
        </p:spPr>
        <p:txBody>
          <a:bodyPr>
            <a:normAutofit fontScale="90000"/>
          </a:bodyPr>
          <a:lstStyle/>
          <a:p>
            <a:r>
              <a:rPr lang="en-US" sz="2400" b="1" dirty="0">
                <a:latin typeface="Arial Narrow" charset="0"/>
                <a:ea typeface="Arial Narrow" charset="0"/>
                <a:cs typeface="Arial Narrow" charset="0"/>
              </a:rPr>
              <a:t>MicroPython </a:t>
            </a:r>
            <a:r>
              <a:rPr lang="en-US" sz="2400" b="1" dirty="0" err="1">
                <a:latin typeface="Arial Narrow" charset="0"/>
                <a:ea typeface="Arial Narrow" charset="0"/>
                <a:cs typeface="Arial Narrow" charset="0"/>
              </a:rPr>
              <a:t>NeoPixel</a:t>
            </a:r>
            <a:r>
              <a:rPr lang="en-US" sz="2400" b="1" dirty="0">
                <a:latin typeface="Arial Narrow" charset="0"/>
                <a:ea typeface="Arial Narrow" charset="0"/>
                <a:cs typeface="Arial Narrow" charset="0"/>
              </a:rPr>
              <a:t> Code Examples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317500" y="545259"/>
            <a:ext cx="6096000" cy="1026431"/>
            <a:chOff x="333012" y="3025479"/>
            <a:chExt cx="6096000" cy="1026431"/>
          </a:xfrm>
        </p:grpSpPr>
        <p:sp>
          <p:nvSpPr>
            <p:cNvPr id="4" name="TextBox 3"/>
            <p:cNvSpPr txBox="1"/>
            <p:nvPr/>
          </p:nvSpPr>
          <p:spPr>
            <a:xfrm>
              <a:off x="333012" y="3097803"/>
              <a:ext cx="6096000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dirty="0">
                  <a:latin typeface="Arial Narrow" pitchFamily="34" charset="0"/>
                </a:rPr>
                <a:t>#include &lt;Adafruit_NeoPixel.h&gt;</a:t>
              </a:r>
            </a:p>
            <a:p>
              <a:r>
                <a:rPr lang="en-US" sz="1200" dirty="0">
                  <a:latin typeface="Arial Narrow" pitchFamily="34" charset="0"/>
                </a:rPr>
                <a:t>#define LEDPIN 12 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// connect the Data from the strip to this pin on the Arduino</a:t>
              </a:r>
            </a:p>
            <a:p>
              <a:r>
                <a:rPr lang="en-US" sz="1200" dirty="0">
                  <a:latin typeface="Arial Narrow" pitchFamily="34" charset="0"/>
                </a:rPr>
                <a:t>#define NUMBER_PIXELS 60 /</a:t>
              </a:r>
              <a:r>
                <a:rPr lang="en-US" sz="1200" dirty="0">
                  <a:solidFill>
                    <a:srgbClr val="00B050"/>
                  </a:solidFill>
                  <a:latin typeface="Arial Narrow" pitchFamily="34" charset="0"/>
                </a:rPr>
                <a:t>/ the number of pixels in your LED strip</a:t>
              </a:r>
            </a:p>
            <a:p>
              <a:r>
                <a:rPr lang="en-US" sz="1200" dirty="0">
                  <a:latin typeface="Arial Narrow" pitchFamily="34" charset="0"/>
                </a:rPr>
                <a:t>Adafruit_NeoPixel strip = </a:t>
              </a:r>
              <a:r>
                <a:rPr lang="en-US" sz="1200" dirty="0" err="1">
                  <a:latin typeface="Arial Narrow" pitchFamily="34" charset="0"/>
                </a:rPr>
                <a:t>Adafruit_NeoPixel</a:t>
              </a:r>
              <a:r>
                <a:rPr lang="en-US" sz="1200" dirty="0">
                  <a:latin typeface="Arial Narrow" pitchFamily="34" charset="0"/>
                </a:rPr>
                <a:t>(NUMBER_PIXELS, LEDPIN, NEO_GRB + NEO_KHZ800);</a:t>
              </a: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400050" y="3025479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Preamble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323850" y="1708348"/>
            <a:ext cx="5448300" cy="1381763"/>
            <a:chOff x="342900" y="5060118"/>
            <a:chExt cx="5448300" cy="1381763"/>
          </a:xfrm>
        </p:grpSpPr>
        <p:sp>
          <p:nvSpPr>
            <p:cNvPr id="5" name="TextBox 4"/>
            <p:cNvSpPr txBox="1"/>
            <p:nvPr/>
          </p:nvSpPr>
          <p:spPr>
            <a:xfrm>
              <a:off x="342900" y="5118442"/>
              <a:ext cx="5448300" cy="132343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b="1" dirty="0">
                  <a:latin typeface="Arial" charset="0"/>
                  <a:ea typeface="Arial" charset="0"/>
                  <a:cs typeface="Arial" charset="0"/>
                </a:rPr>
                <a:t>void setup() 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{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strip.begin();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initialize all the variables </a:t>
              </a:r>
              <a:r>
                <a:rPr lang="mr-IN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don’t forget this line!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(0, 255, 125,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set pixel 0 to be yellow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strip.show();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 </a:t>
              </a:r>
              <a:r>
                <a:rPr lang="mr-IN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must do this after any change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delay(1000);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// wait 1 second</a:t>
              </a: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}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87350" y="5060118"/>
              <a:ext cx="112395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Setup</a:t>
              </a: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313962" y="3228553"/>
            <a:ext cx="5458188" cy="1772169"/>
            <a:chOff x="323850" y="3387264"/>
            <a:chExt cx="5458188" cy="1772169"/>
          </a:xfrm>
        </p:grpSpPr>
        <p:sp>
          <p:nvSpPr>
            <p:cNvPr id="12" name="TextBox 11"/>
            <p:cNvSpPr txBox="1"/>
            <p:nvPr/>
          </p:nvSpPr>
          <p:spPr>
            <a:xfrm>
              <a:off x="323850" y="3466662"/>
              <a:ext cx="5458188" cy="169277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sz="800" dirty="0">
                <a:latin typeface="Arial Narrow" pitchFamily="34" charset="0"/>
              </a:endParaRPr>
            </a:p>
            <a:p>
              <a:r>
                <a:rPr lang="en-US" sz="1200" b="1" dirty="0"/>
                <a:t>void</a:t>
              </a:r>
              <a:r>
                <a:rPr lang="en-US" sz="1200" dirty="0"/>
                <a:t> </a:t>
              </a:r>
              <a:r>
                <a:rPr lang="en-US" sz="1200" b="1" dirty="0"/>
                <a:t>loop</a:t>
              </a:r>
              <a:r>
                <a:rPr lang="en-US" sz="1200" dirty="0"/>
                <a:t>() {</a:t>
              </a:r>
            </a:p>
            <a:p>
              <a:r>
                <a:rPr lang="en-US" sz="1200" b="1" dirty="0"/>
                <a:t>   for</a:t>
              </a:r>
              <a:r>
                <a:rPr lang="en-US" sz="1200" dirty="0"/>
                <a:t> (</a:t>
              </a:r>
              <a:r>
                <a:rPr lang="en-US" sz="1200" b="1" dirty="0" err="1"/>
                <a:t>int</a:t>
              </a:r>
              <a:r>
                <a:rPr lang="en-US" sz="1200" dirty="0"/>
                <a:t> </a:t>
              </a:r>
              <a:r>
                <a:rPr lang="en-US" sz="1200" dirty="0" err="1"/>
                <a:t>i</a:t>
              </a:r>
              <a:r>
                <a:rPr lang="en-US" sz="1200" dirty="0"/>
                <a:t>=0; </a:t>
              </a:r>
              <a:r>
                <a:rPr lang="en-US" sz="1200" dirty="0" err="1"/>
                <a:t>i</a:t>
              </a:r>
              <a:r>
                <a:rPr lang="en-US" sz="1200" dirty="0"/>
                <a:t>&lt;NUMBER_PIXELS; </a:t>
              </a:r>
              <a:r>
                <a:rPr lang="en-US" sz="1200" dirty="0" err="1"/>
                <a:t>i</a:t>
              </a:r>
              <a:r>
                <a:rPr lang="en-US" sz="1200" dirty="0"/>
                <a:t>++) {</a:t>
              </a:r>
            </a:p>
            <a:p>
              <a:r>
                <a:rPr lang="en-US" sz="1200" dirty="0"/>
                <a:t> 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255, 0, 0);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on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strip.show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send the data to the LED strip</a:t>
              </a:r>
              <a:endParaRPr lang="en-US" sz="1200" dirty="0"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   delay(100); 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wait 1/10th of a second </a:t>
              </a:r>
              <a:r>
                <a:rPr lang="mr-IN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–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a lower number makes it go faster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   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strip.setPixelColor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(</a:t>
              </a:r>
              <a:r>
                <a:rPr lang="en-US" sz="1200" dirty="0" err="1">
                  <a:latin typeface="Arial" charset="0"/>
                  <a:ea typeface="Arial" charset="0"/>
                  <a:cs typeface="Arial" charset="0"/>
                </a:rPr>
                <a:t>i</a:t>
              </a:r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, 0, 0, 0); </a:t>
              </a:r>
              <a:r>
                <a:rPr lang="en-US" sz="1200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// 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turn the "</a:t>
              </a:r>
              <a:r>
                <a:rPr lang="en-US" sz="1200" i="1" dirty="0" err="1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i"th</a:t>
              </a:r>
              <a:r>
                <a:rPr lang="en-US" sz="1200" i="1" dirty="0">
                  <a:solidFill>
                    <a:srgbClr val="00B050"/>
                  </a:solidFill>
                  <a:latin typeface="Arial" charset="0"/>
                  <a:ea typeface="Arial" charset="0"/>
                  <a:cs typeface="Arial" charset="0"/>
                </a:rPr>
                <a:t> pixel off</a:t>
              </a:r>
              <a:endParaRPr lang="en-US" sz="1200" dirty="0">
                <a:solidFill>
                  <a:srgbClr val="00B050"/>
                </a:solidFill>
                <a:latin typeface="Arial" charset="0"/>
                <a:ea typeface="Arial" charset="0"/>
                <a:cs typeface="Arial" charset="0"/>
              </a:endParaRPr>
            </a:p>
            <a:p>
              <a:r>
                <a:rPr lang="en-US" sz="1200" dirty="0">
                  <a:latin typeface="Arial" charset="0"/>
                  <a:ea typeface="Arial" charset="0"/>
                  <a:cs typeface="Arial" charset="0"/>
                </a:rPr>
                <a:t>   }</a:t>
              </a:r>
            </a:p>
            <a:p>
              <a:r>
                <a:rPr lang="en-US" sz="1200" dirty="0"/>
                <a:t>}</a:t>
              </a:r>
              <a:endParaRPr lang="en-US" sz="1200" dirty="0">
                <a:latin typeface="Arial Narrow" pitchFamily="34" charset="0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84538" y="3387264"/>
              <a:ext cx="1536700" cy="183093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000" dirty="0"/>
                <a:t>Sample Moving Pixel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313962" y="5105520"/>
            <a:ext cx="6019800" cy="3586923"/>
            <a:chOff x="640987" y="7881107"/>
            <a:chExt cx="6019800" cy="3586923"/>
          </a:xfrm>
        </p:grpSpPr>
        <p:sp>
          <p:nvSpPr>
            <p:cNvPr id="30" name="TextBox 29"/>
            <p:cNvSpPr txBox="1"/>
            <p:nvPr/>
          </p:nvSpPr>
          <p:spPr>
            <a:xfrm>
              <a:off x="640987" y="7959377"/>
              <a:ext cx="6019800" cy="3508653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tIns="137160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Learn how to solder solid wires to ends of battery pack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Hook up battery to breadboard rails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Hook up LED circuit in series with 330 ohm resistor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Add a button to turn on and off the LED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Plug in Arduino Nano to breadboard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Connect 5v and GND wires and verify the LEDs on Arduino work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Download Arduino IDE software and plug in USB cable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Get "blink" lab to work (configure board and port) and use upload button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Change the “delay” time in the blink lab from 10 to 1000 milliseconds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Download NeoPixel libraries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Connect NeoPixel strip to pin 12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Run NeoPixel example programs (</a:t>
              </a:r>
              <a:r>
                <a:rPr lang="en-US" sz="1200" dirty="0" err="1"/>
                <a:t>strandtest</a:t>
              </a:r>
              <a:r>
                <a:rPr lang="en-US" sz="1200" dirty="0"/>
                <a:t>)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Find Moving Rainbow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Work though various examples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On moving rainbow github/</a:t>
              </a:r>
              <a:r>
                <a:rPr lang="en-US" sz="1200" dirty="0" err="1"/>
                <a:t>src</a:t>
              </a:r>
              <a:r>
                <a:rPr lang="en-US" sz="1200" dirty="0"/>
                <a:t> find mini-maker-fair LED strip two buttons program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Wire button from D2 (interrupt) to ground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Try all the modes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sz="1200" dirty="0"/>
                <a:t>Create your own mode pattern</a:t>
              </a:r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727438" y="7881107"/>
              <a:ext cx="914400" cy="154777"/>
            </a:xfrm>
            <a:prstGeom prst="roundRec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Sample Labs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97770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550</Words>
  <Application>Microsoft Macintosh PowerPoint</Application>
  <PresentationFormat>On-screen Show (4:3)</PresentationFormat>
  <Paragraphs>65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Arial Narrow</vt:lpstr>
      <vt:lpstr>Calibri</vt:lpstr>
      <vt:lpstr>Office Theme</vt:lpstr>
      <vt:lpstr>2022 IoT Hackday</vt:lpstr>
      <vt:lpstr>MicroPython NeoPixel Code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HackDay Kit Inventory</dc:title>
  <dc:creator>Dan McCreary</dc:creator>
  <cp:lastModifiedBy>Dan McCreary</cp:lastModifiedBy>
  <cp:revision>23</cp:revision>
  <cp:lastPrinted>2022-07-02T15:07:27Z</cp:lastPrinted>
  <dcterms:created xsi:type="dcterms:W3CDTF">2016-10-22T11:43:46Z</dcterms:created>
  <dcterms:modified xsi:type="dcterms:W3CDTF">2022-10-13T12:08:04Z</dcterms:modified>
</cp:coreProperties>
</file>