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p:restoredTop sz="94658"/>
  </p:normalViewPr>
  <p:slideViewPr>
    <p:cSldViewPr snapToGrid="0">
      <p:cViewPr>
        <p:scale>
          <a:sx n="100" d="100"/>
          <a:sy n="100" d="100"/>
        </p:scale>
        <p:origin x="1816"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81D3BD-CAAD-CF41-8E25-1FB4FB670F2C}" type="datetimeFigureOut">
              <a:rPr lang="en-US" smtClean="0"/>
              <a:t>12/14/24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247299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1D3BD-CAAD-CF41-8E25-1FB4FB670F2C}" type="datetimeFigureOut">
              <a:rPr lang="en-US" smtClean="0"/>
              <a:t>12/14/24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356689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3"/>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3"/>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1D3BD-CAAD-CF41-8E25-1FB4FB670F2C}" type="datetimeFigureOut">
              <a:rPr lang="en-US" smtClean="0"/>
              <a:t>12/14/24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250182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1D3BD-CAAD-CF41-8E25-1FB4FB670F2C}" type="datetimeFigureOut">
              <a:rPr lang="en-US" smtClean="0"/>
              <a:t>12/14/24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340990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1D3BD-CAAD-CF41-8E25-1FB4FB670F2C}" type="datetimeFigureOut">
              <a:rPr lang="en-US" smtClean="0"/>
              <a:t>12/14/24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324979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1D3BD-CAAD-CF41-8E25-1FB4FB670F2C}" type="datetimeFigureOut">
              <a:rPr lang="en-US" smtClean="0"/>
              <a:t>12/14/24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169384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5"/>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81D3BD-CAAD-CF41-8E25-1FB4FB670F2C}" type="datetimeFigureOut">
              <a:rPr lang="en-US" smtClean="0"/>
              <a:t>12/14/24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302474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1D3BD-CAAD-CF41-8E25-1FB4FB670F2C}" type="datetimeFigureOut">
              <a:rPr lang="en-US" smtClean="0"/>
              <a:t>12/14/24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51412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1D3BD-CAAD-CF41-8E25-1FB4FB670F2C}" type="datetimeFigureOut">
              <a:rPr lang="en-US" smtClean="0"/>
              <a:t>12/14/24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217081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8"/>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81D3BD-CAAD-CF41-8E25-1FB4FB670F2C}" type="datetimeFigureOut">
              <a:rPr lang="en-US" smtClean="0"/>
              <a:t>12/14/24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159773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8"/>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81D3BD-CAAD-CF41-8E25-1FB4FB670F2C}" type="datetimeFigureOut">
              <a:rPr lang="en-US" smtClean="0"/>
              <a:t>12/14/24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517232-DB92-DD41-AC9C-2F3D65E35BFF}" type="slidenum">
              <a:rPr lang="en-US" smtClean="0"/>
              <a:t>‹#›</a:t>
            </a:fld>
            <a:endParaRPr lang="en-US"/>
          </a:p>
        </p:txBody>
      </p:sp>
    </p:spTree>
    <p:extLst>
      <p:ext uri="{BB962C8B-B14F-4D97-AF65-F5344CB8AC3E}">
        <p14:creationId xmlns:p14="http://schemas.microsoft.com/office/powerpoint/2010/main" val="98566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5"/>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8481D3BD-CAAD-CF41-8E25-1FB4FB670F2C}" type="datetimeFigureOut">
              <a:rPr lang="en-US" smtClean="0"/>
              <a:t>12/14/24</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3C517232-DB92-DD41-AC9C-2F3D65E35BFF}" type="slidenum">
              <a:rPr lang="en-US" smtClean="0"/>
              <a:t>‹#›</a:t>
            </a:fld>
            <a:endParaRPr lang="en-US"/>
          </a:p>
        </p:txBody>
      </p:sp>
    </p:spTree>
    <p:extLst>
      <p:ext uri="{BB962C8B-B14F-4D97-AF65-F5344CB8AC3E}">
        <p14:creationId xmlns:p14="http://schemas.microsoft.com/office/powerpoint/2010/main" val="3651106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6767-2467-69AB-7BA5-1F714E2CCCB5}"/>
              </a:ext>
            </a:extLst>
          </p:cNvPr>
          <p:cNvSpPr>
            <a:spLocks noGrp="1"/>
          </p:cNvSpPr>
          <p:nvPr>
            <p:ph type="ctrTitle"/>
          </p:nvPr>
        </p:nvSpPr>
        <p:spPr>
          <a:xfrm>
            <a:off x="514350" y="253738"/>
            <a:ext cx="5829300" cy="744440"/>
          </a:xfrm>
        </p:spPr>
        <p:txBody>
          <a:bodyPr/>
          <a:lstStyle/>
          <a:p>
            <a:r>
              <a:rPr lang="en-US" b="1" dirty="0"/>
              <a:t>Dan’s Robot Labs</a:t>
            </a:r>
          </a:p>
        </p:txBody>
      </p:sp>
      <p:sp>
        <p:nvSpPr>
          <p:cNvPr id="3" name="Subtitle 2">
            <a:extLst>
              <a:ext uri="{FF2B5EF4-FFF2-40B4-BE49-F238E27FC236}">
                <a16:creationId xmlns:a16="http://schemas.microsoft.com/office/drawing/2014/main" id="{01FED690-02E9-B2C8-B310-C9A2F40A0BAA}"/>
              </a:ext>
            </a:extLst>
          </p:cNvPr>
          <p:cNvSpPr>
            <a:spLocks noGrp="1"/>
          </p:cNvSpPr>
          <p:nvPr>
            <p:ph type="subTitle" idx="1"/>
          </p:nvPr>
        </p:nvSpPr>
        <p:spPr>
          <a:xfrm>
            <a:off x="2796541" y="1025316"/>
            <a:ext cx="3875722" cy="1717749"/>
          </a:xfrm>
        </p:spPr>
        <p:txBody>
          <a:bodyPr>
            <a:normAutofit fontScale="85000" lnSpcReduction="10000"/>
          </a:bodyPr>
          <a:lstStyle/>
          <a:p>
            <a:pPr algn="l">
              <a:lnSpc>
                <a:spcPct val="120000"/>
              </a:lnSpc>
              <a:spcBef>
                <a:spcPts val="1350"/>
              </a:spcBef>
            </a:pPr>
            <a:r>
              <a:rPr lang="en-US" dirty="0"/>
              <a:t>We have created hundreds of hands-on labs and MicroSims that help kids learn about many STEM topics. Our focus is creating fun labs using low-cost parts for under-privileged youth.  The QR Code below can be used to go to a webpage that lists many of these sites.</a:t>
            </a:r>
          </a:p>
        </p:txBody>
      </p:sp>
      <p:sp>
        <p:nvSpPr>
          <p:cNvPr id="4" name="TextBox 3">
            <a:extLst>
              <a:ext uri="{FF2B5EF4-FFF2-40B4-BE49-F238E27FC236}">
                <a16:creationId xmlns:a16="http://schemas.microsoft.com/office/drawing/2014/main" id="{C92460F5-E6E0-0774-9B9A-A5F3C6663BF6}"/>
              </a:ext>
            </a:extLst>
          </p:cNvPr>
          <p:cNvSpPr txBox="1"/>
          <p:nvPr/>
        </p:nvSpPr>
        <p:spPr>
          <a:xfrm>
            <a:off x="367680" y="2855099"/>
            <a:ext cx="4347537" cy="3970318"/>
          </a:xfrm>
          <a:prstGeom prst="rect">
            <a:avLst/>
          </a:prstGeom>
          <a:noFill/>
        </p:spPr>
        <p:txBody>
          <a:bodyPr wrap="none" rtlCol="0">
            <a:spAutoFit/>
          </a:bodyPr>
          <a:lstStyle/>
          <a:p>
            <a:pPr marL="342900" indent="-342900">
              <a:buFont typeface="+mj-lt"/>
              <a:buAutoNum type="arabicPeriod"/>
            </a:pPr>
            <a:r>
              <a:rPr lang="en-US" sz="1400" b="1" dirty="0"/>
              <a:t>Beginning Python</a:t>
            </a:r>
          </a:p>
          <a:p>
            <a:pPr marL="342900" indent="-342900">
              <a:buFont typeface="+mj-lt"/>
              <a:buAutoNum type="arabicPeriod"/>
            </a:pPr>
            <a:r>
              <a:rPr lang="en-US" sz="1400" b="1" dirty="0"/>
              <a:t>MicroPython for Kids </a:t>
            </a:r>
            <a:r>
              <a:rPr lang="en-US" sz="1400" dirty="0"/>
              <a:t>(over 25K visits)</a:t>
            </a:r>
          </a:p>
          <a:p>
            <a:pPr marL="342900" indent="-342900">
              <a:buFont typeface="+mj-lt"/>
              <a:buAutoNum type="arabicPeriod"/>
            </a:pPr>
            <a:r>
              <a:rPr lang="en-US" sz="1400" b="1" dirty="0"/>
              <a:t>Moving Rainbow</a:t>
            </a:r>
            <a:r>
              <a:rPr lang="en-US" sz="1400" dirty="0"/>
              <a:t> (LEDs, NeoPixels, LED Noodles)</a:t>
            </a:r>
          </a:p>
          <a:p>
            <a:pPr marL="342900" indent="-342900">
              <a:buFont typeface="+mj-lt"/>
              <a:buAutoNum type="arabicPeriod"/>
            </a:pPr>
            <a:r>
              <a:rPr lang="en-US" sz="1400" b="1" dirty="0"/>
              <a:t>MicroSims</a:t>
            </a:r>
          </a:p>
          <a:p>
            <a:pPr marL="342900" indent="-342900">
              <a:buFont typeface="+mj-lt"/>
              <a:buAutoNum type="arabicPeriod"/>
            </a:pPr>
            <a:r>
              <a:rPr lang="en-US" sz="1400" b="1" dirty="0"/>
              <a:t>STEM Robots</a:t>
            </a:r>
          </a:p>
          <a:p>
            <a:pPr marL="342900" indent="-342900">
              <a:buFont typeface="+mj-lt"/>
              <a:buAutoNum type="arabicPeriod"/>
            </a:pPr>
            <a:r>
              <a:rPr lang="en-US" sz="1400" b="1" dirty="0"/>
              <a:t>Robot Faces</a:t>
            </a:r>
          </a:p>
          <a:p>
            <a:pPr marL="342900" indent="-342900">
              <a:buFont typeface="+mj-lt"/>
              <a:buAutoNum type="arabicPeriod"/>
            </a:pPr>
            <a:r>
              <a:rPr lang="en-US" sz="1400" b="1" dirty="0"/>
              <a:t>MicroPython Clocks and Watches</a:t>
            </a:r>
          </a:p>
          <a:p>
            <a:pPr marL="342900" indent="-342900">
              <a:buFont typeface="+mj-lt"/>
              <a:buAutoNum type="arabicPeriod"/>
            </a:pPr>
            <a:r>
              <a:rPr lang="en-US" sz="1400" b="1" dirty="0"/>
              <a:t>AI Racing League</a:t>
            </a:r>
          </a:p>
          <a:p>
            <a:pPr marL="342900" indent="-342900">
              <a:buFont typeface="+mj-lt"/>
              <a:buAutoNum type="arabicPeriod"/>
            </a:pPr>
            <a:r>
              <a:rPr lang="en-US" sz="1400" b="1" dirty="0"/>
              <a:t>Beginning Electronics</a:t>
            </a:r>
          </a:p>
          <a:p>
            <a:pPr marL="342900" indent="-342900">
              <a:buFont typeface="+mj-lt"/>
              <a:buAutoNum type="arabicPeriod"/>
            </a:pPr>
            <a:r>
              <a:rPr lang="en-US" sz="1400" b="1" dirty="0"/>
              <a:t>Circuits</a:t>
            </a:r>
          </a:p>
          <a:p>
            <a:pPr marL="342900" indent="-342900">
              <a:buFont typeface="+mj-lt"/>
              <a:buAutoNum type="arabicPeriod"/>
            </a:pPr>
            <a:r>
              <a:rPr lang="en-US" sz="1400" b="1" dirty="0"/>
              <a:t>Signal Processing </a:t>
            </a:r>
            <a:r>
              <a:rPr lang="en-US" sz="1400" dirty="0"/>
              <a:t>(with the Univ. of MN)</a:t>
            </a:r>
          </a:p>
          <a:p>
            <a:pPr marL="342900" indent="-342900">
              <a:buFont typeface="+mj-lt"/>
              <a:buAutoNum type="arabicPeriod"/>
            </a:pPr>
            <a:r>
              <a:rPr lang="en-US" sz="1400" b="1" dirty="0"/>
              <a:t>Introduction to Data Science with Python</a:t>
            </a:r>
          </a:p>
          <a:p>
            <a:pPr marL="342900" indent="-342900">
              <a:buFont typeface="+mj-lt"/>
              <a:buAutoNum type="arabicPeriod"/>
            </a:pPr>
            <a:r>
              <a:rPr lang="en-US" sz="1400" b="1" dirty="0"/>
              <a:t>Generative AI for Teachers</a:t>
            </a:r>
          </a:p>
          <a:p>
            <a:pPr marL="342900" indent="-342900">
              <a:buFont typeface="+mj-lt"/>
              <a:buAutoNum type="arabicPeriod"/>
            </a:pPr>
            <a:r>
              <a:rPr lang="en-US" sz="1400" b="1" dirty="0"/>
              <a:t>Prompt Engineering</a:t>
            </a:r>
          </a:p>
          <a:p>
            <a:pPr marL="342900" indent="-342900">
              <a:buFont typeface="+mj-lt"/>
              <a:buAutoNum type="arabicPeriod"/>
            </a:pPr>
            <a:r>
              <a:rPr lang="en-US" sz="1400" b="1" dirty="0"/>
              <a:t>Systems Thinking</a:t>
            </a:r>
          </a:p>
          <a:p>
            <a:pPr marL="342900" indent="-342900">
              <a:buFont typeface="+mj-lt"/>
              <a:buAutoNum type="arabicPeriod"/>
            </a:pPr>
            <a:r>
              <a:rPr lang="en-US" sz="1400" b="1" dirty="0"/>
              <a:t>Learning Graphs</a:t>
            </a:r>
          </a:p>
          <a:p>
            <a:pPr marL="342900" indent="-342900">
              <a:buFont typeface="+mj-lt"/>
              <a:buAutoNum type="arabicPeriod"/>
            </a:pPr>
            <a:r>
              <a:rPr lang="en-US" sz="1400" b="1" dirty="0"/>
              <a:t>Graph Learning Management Systems</a:t>
            </a:r>
          </a:p>
          <a:p>
            <a:pPr marL="342900" indent="-342900">
              <a:buFont typeface="+mj-lt"/>
              <a:buAutoNum type="arabicPeriod"/>
            </a:pPr>
            <a:r>
              <a:rPr lang="en-US" sz="1400" b="1" dirty="0"/>
              <a:t>AI Assisted Geometry</a:t>
            </a:r>
          </a:p>
        </p:txBody>
      </p:sp>
      <p:pic>
        <p:nvPicPr>
          <p:cNvPr id="5" name="Picture 4">
            <a:extLst>
              <a:ext uri="{FF2B5EF4-FFF2-40B4-BE49-F238E27FC236}">
                <a16:creationId xmlns:a16="http://schemas.microsoft.com/office/drawing/2014/main" id="{8BB5FB56-AB11-536E-EBA0-642295D7FDA5}"/>
              </a:ext>
            </a:extLst>
          </p:cNvPr>
          <p:cNvPicPr>
            <a:picLocks noChangeAspect="1"/>
          </p:cNvPicPr>
          <p:nvPr/>
        </p:nvPicPr>
        <p:blipFill>
          <a:blip r:embed="rId2"/>
          <a:stretch>
            <a:fillRect/>
          </a:stretch>
        </p:blipFill>
        <p:spPr>
          <a:xfrm>
            <a:off x="4645957" y="6956584"/>
            <a:ext cx="1765920" cy="1742684"/>
          </a:xfrm>
          <a:prstGeom prst="rect">
            <a:avLst/>
          </a:prstGeom>
        </p:spPr>
      </p:pic>
      <p:pic>
        <p:nvPicPr>
          <p:cNvPr id="6" name="Picture 5">
            <a:extLst>
              <a:ext uri="{FF2B5EF4-FFF2-40B4-BE49-F238E27FC236}">
                <a16:creationId xmlns:a16="http://schemas.microsoft.com/office/drawing/2014/main" id="{44C5CE12-F786-F3CF-EA10-07AA7C9FD816}"/>
              </a:ext>
            </a:extLst>
          </p:cNvPr>
          <p:cNvPicPr>
            <a:picLocks noChangeAspect="1"/>
          </p:cNvPicPr>
          <p:nvPr/>
        </p:nvPicPr>
        <p:blipFill>
          <a:blip r:embed="rId3"/>
          <a:stretch>
            <a:fillRect/>
          </a:stretch>
        </p:blipFill>
        <p:spPr>
          <a:xfrm>
            <a:off x="729186" y="1025316"/>
            <a:ext cx="1821322" cy="1527002"/>
          </a:xfrm>
          <a:prstGeom prst="rect">
            <a:avLst/>
          </a:prstGeom>
        </p:spPr>
      </p:pic>
      <p:sp>
        <p:nvSpPr>
          <p:cNvPr id="7" name="Subtitle 2">
            <a:extLst>
              <a:ext uri="{FF2B5EF4-FFF2-40B4-BE49-F238E27FC236}">
                <a16:creationId xmlns:a16="http://schemas.microsoft.com/office/drawing/2014/main" id="{70D14A08-6EBF-700D-7C76-BB8BEF5ABF4F}"/>
              </a:ext>
            </a:extLst>
          </p:cNvPr>
          <p:cNvSpPr txBox="1">
            <a:spLocks/>
          </p:cNvSpPr>
          <p:nvPr/>
        </p:nvSpPr>
        <p:spPr>
          <a:xfrm>
            <a:off x="376100" y="7258869"/>
            <a:ext cx="3671887" cy="1376278"/>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600" b="1" dirty="0"/>
              <a:t>Note: </a:t>
            </a:r>
            <a:r>
              <a:rPr lang="en-US" sz="1600" dirty="0"/>
              <a:t>All content is licensed under Creative Commons SA NC.  You may use and remix these most your classes free of charge. Attribution is appreciated.  You may not resell this content.  See the license terms on the websites for details</a:t>
            </a:r>
          </a:p>
        </p:txBody>
      </p:sp>
      <p:sp>
        <p:nvSpPr>
          <p:cNvPr id="8" name="TextBox 7">
            <a:extLst>
              <a:ext uri="{FF2B5EF4-FFF2-40B4-BE49-F238E27FC236}">
                <a16:creationId xmlns:a16="http://schemas.microsoft.com/office/drawing/2014/main" id="{53212876-124D-F35F-279C-93CAE15F55CA}"/>
              </a:ext>
            </a:extLst>
          </p:cNvPr>
          <p:cNvSpPr txBox="1"/>
          <p:nvPr/>
        </p:nvSpPr>
        <p:spPr>
          <a:xfrm>
            <a:off x="1188086" y="2474386"/>
            <a:ext cx="976549" cy="307777"/>
          </a:xfrm>
          <a:prstGeom prst="rect">
            <a:avLst/>
          </a:prstGeom>
          <a:noFill/>
        </p:spPr>
        <p:txBody>
          <a:bodyPr wrap="none" rtlCol="0">
            <a:spAutoFit/>
          </a:bodyPr>
          <a:lstStyle/>
          <a:p>
            <a:r>
              <a:rPr lang="en-US" sz="1400" dirty="0"/>
              <a:t>$35 Robot</a:t>
            </a:r>
          </a:p>
        </p:txBody>
      </p:sp>
    </p:spTree>
    <p:extLst>
      <p:ext uri="{BB962C8B-B14F-4D97-AF65-F5344CB8AC3E}">
        <p14:creationId xmlns:p14="http://schemas.microsoft.com/office/powerpoint/2010/main" val="2225372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1719</TotalTime>
  <Words>169</Words>
  <Application>Microsoft Macintosh PowerPoint</Application>
  <PresentationFormat>On-screen Show (4:3)</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Dan’s Robot 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McCreary</dc:creator>
  <cp:lastModifiedBy>Dan McCreary</cp:lastModifiedBy>
  <cp:revision>3</cp:revision>
  <cp:lastPrinted>2024-12-14T12:14:01Z</cp:lastPrinted>
  <dcterms:created xsi:type="dcterms:W3CDTF">2024-12-14T11:44:09Z</dcterms:created>
  <dcterms:modified xsi:type="dcterms:W3CDTF">2024-12-15T16:23:53Z</dcterms:modified>
</cp:coreProperties>
</file>