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4" r:id="rId3"/>
    <p:sldId id="258" r:id="rId4"/>
    <p:sldId id="263" r:id="rId5"/>
    <p:sldId id="259" r:id="rId6"/>
    <p:sldId id="260" r:id="rId7"/>
    <p:sldId id="256"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4" d="100"/>
          <a:sy n="84" d="100"/>
        </p:scale>
        <p:origin x="-1056" y="-78"/>
      </p:cViewPr>
      <p:guideLst>
        <p:guide orient="horz" pos="2112"/>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7501FF-D1BE-4238-9242-B48FBE2BA9F3}" type="datetimeFigureOut">
              <a:rPr lang="en-US" smtClean="0"/>
              <a:t>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0F8E7-3AB3-4921-8CA6-A2F47AC2899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F0F8E7-3AB3-4921-8CA6-A2F47AC2899C}"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A06C87-3BCE-4596-8ECD-75C0270FD371}"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06C87-3BCE-4596-8ECD-75C0270FD371}"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06C87-3BCE-4596-8ECD-75C0270FD371}"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06C87-3BCE-4596-8ECD-75C0270FD371}"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06C87-3BCE-4596-8ECD-75C0270FD371}"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A06C87-3BCE-4596-8ECD-75C0270FD371}" type="datetimeFigureOut">
              <a:rPr lang="en-US" smtClean="0"/>
              <a:pPr/>
              <a:t>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A06C87-3BCE-4596-8ECD-75C0270FD371}" type="datetimeFigureOut">
              <a:rPr lang="en-US" smtClean="0"/>
              <a:pPr/>
              <a:t>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A06C87-3BCE-4596-8ECD-75C0270FD371}" type="datetimeFigureOut">
              <a:rPr lang="en-US" smtClean="0"/>
              <a:pPr/>
              <a:t>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06C87-3BCE-4596-8ECD-75C0270FD371}" type="datetimeFigureOut">
              <a:rPr lang="en-US" smtClean="0"/>
              <a:pPr/>
              <a:t>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06C87-3BCE-4596-8ECD-75C0270FD371}" type="datetimeFigureOut">
              <a:rPr lang="en-US" smtClean="0"/>
              <a:pPr/>
              <a:t>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06C87-3BCE-4596-8ECD-75C0270FD371}" type="datetimeFigureOut">
              <a:rPr lang="en-US" smtClean="0"/>
              <a:pPr/>
              <a:t>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807DD-81C2-4ECC-93E8-8FAD3828FA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06C87-3BCE-4596-8ECD-75C0270FD371}" type="datetimeFigureOut">
              <a:rPr lang="en-US" smtClean="0"/>
              <a:pPr/>
              <a:t>2/1/2009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807DD-81C2-4ECC-93E8-8FAD3828FA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271588" y="228600"/>
            <a:ext cx="6296025" cy="6286500"/>
          </a:xfrm>
          <a:prstGeom prst="rect">
            <a:avLst/>
          </a:prstGeom>
          <a:noFill/>
          <a:ln w="9525">
            <a:noFill/>
            <a:miter lim="800000"/>
            <a:headEnd/>
            <a:tailEnd/>
          </a:ln>
          <a:effectLst/>
        </p:spPr>
      </p:pic>
      <p:sp>
        <p:nvSpPr>
          <p:cNvPr id="3" name="TextBox 2"/>
          <p:cNvSpPr txBox="1"/>
          <p:nvPr/>
        </p:nvSpPr>
        <p:spPr>
          <a:xfrm rot="16200000">
            <a:off x="-1088596" y="3047686"/>
            <a:ext cx="4772460" cy="461665"/>
          </a:xfrm>
          <a:prstGeom prst="rect">
            <a:avLst/>
          </a:prstGeom>
          <a:noFill/>
        </p:spPr>
        <p:txBody>
          <a:bodyPr wrap="none" rtlCol="0">
            <a:spAutoFit/>
          </a:bodyPr>
          <a:lstStyle/>
          <a:p>
            <a:r>
              <a:rPr lang="en-US" sz="2400" dirty="0" smtClean="0">
                <a:latin typeface="Arial" pitchFamily="34" charset="0"/>
                <a:cs typeface="Arial" pitchFamily="34" charset="0"/>
              </a:rPr>
              <a:t>Mean species richness at 100 m</a:t>
            </a:r>
            <a:r>
              <a:rPr lang="en-US" sz="2400" baseline="30000" dirty="0" smtClean="0">
                <a:latin typeface="Arial" pitchFamily="34" charset="0"/>
                <a:cs typeface="Arial" pitchFamily="34" charset="0"/>
              </a:rPr>
              <a:t>2</a:t>
            </a:r>
            <a:endParaRPr lang="en-US" sz="2400" baseline="30000" dirty="0">
              <a:latin typeface="Arial" pitchFamily="34" charset="0"/>
              <a:cs typeface="Arial" pitchFamily="34" charset="0"/>
            </a:endParaRPr>
          </a:p>
        </p:txBody>
      </p:sp>
      <p:sp>
        <p:nvSpPr>
          <p:cNvPr id="5" name="TextBox 4"/>
          <p:cNvSpPr txBox="1"/>
          <p:nvPr/>
        </p:nvSpPr>
        <p:spPr>
          <a:xfrm rot="16200000">
            <a:off x="5343577" y="3057475"/>
            <a:ext cx="5014514" cy="461665"/>
          </a:xfrm>
          <a:prstGeom prst="rect">
            <a:avLst/>
          </a:prstGeom>
          <a:noFill/>
        </p:spPr>
        <p:txBody>
          <a:bodyPr wrap="none" rtlCol="0">
            <a:spAutoFit/>
          </a:bodyPr>
          <a:lstStyle/>
          <a:p>
            <a:r>
              <a:rPr lang="en-US" sz="2400" dirty="0" smtClean="0">
                <a:latin typeface="Arial" pitchFamily="34" charset="0"/>
                <a:cs typeface="Arial" pitchFamily="34" charset="0"/>
              </a:rPr>
              <a:t>Annual precipitation deviation (mm)</a:t>
            </a:r>
            <a:endParaRPr lang="en-US" sz="2400" dirty="0">
              <a:latin typeface="Arial" pitchFamily="34" charset="0"/>
              <a:cs typeface="Arial" pitchFamily="34" charset="0"/>
            </a:endParaRPr>
          </a:p>
        </p:txBody>
      </p:sp>
      <p:sp>
        <p:nvSpPr>
          <p:cNvPr id="6" name="TextBox 5"/>
          <p:cNvSpPr txBox="1"/>
          <p:nvPr/>
        </p:nvSpPr>
        <p:spPr>
          <a:xfrm>
            <a:off x="4191000" y="6019800"/>
            <a:ext cx="807209" cy="461665"/>
          </a:xfrm>
          <a:prstGeom prst="rect">
            <a:avLst/>
          </a:prstGeom>
          <a:noFill/>
        </p:spPr>
        <p:txBody>
          <a:bodyPr wrap="none" rtlCol="0">
            <a:spAutoFit/>
          </a:bodyPr>
          <a:lstStyle/>
          <a:p>
            <a:r>
              <a:rPr lang="en-US" sz="2400" dirty="0" smtClean="0">
                <a:latin typeface="Arial" pitchFamily="34" charset="0"/>
                <a:cs typeface="Arial" pitchFamily="34" charset="0"/>
              </a:rPr>
              <a:t>Year</a:t>
            </a:r>
            <a:endParaRPr lang="en-US" sz="2400" dirty="0">
              <a:latin typeface="Arial" pitchFamily="34" charset="0"/>
              <a:cs typeface="Arial" pitchFamily="34" charset="0"/>
            </a:endParaRPr>
          </a:p>
        </p:txBody>
      </p:sp>
      <p:sp>
        <p:nvSpPr>
          <p:cNvPr id="8" name="TextBox 7"/>
          <p:cNvSpPr txBox="1"/>
          <p:nvPr/>
        </p:nvSpPr>
        <p:spPr>
          <a:xfrm>
            <a:off x="5943600" y="0"/>
            <a:ext cx="3200400" cy="1015663"/>
          </a:xfrm>
          <a:prstGeom prst="rect">
            <a:avLst/>
          </a:prstGeom>
          <a:noFill/>
        </p:spPr>
        <p:txBody>
          <a:bodyPr wrap="square" rtlCol="0">
            <a:spAutoFit/>
          </a:bodyPr>
          <a:lstStyle/>
          <a:p>
            <a:r>
              <a:rPr lang="en-US" sz="1200" dirty="0" smtClean="0"/>
              <a:t>The centered </a:t>
            </a:r>
            <a:r>
              <a:rPr lang="en-US" sz="1200" dirty="0" err="1" smtClean="0"/>
              <a:t>precip</a:t>
            </a:r>
            <a:r>
              <a:rPr lang="en-US" sz="1200" dirty="0" smtClean="0"/>
              <a:t> data kind of looks like it is following an el </a:t>
            </a:r>
            <a:r>
              <a:rPr lang="en-US" sz="1200" dirty="0" err="1" smtClean="0"/>
              <a:t>nino</a:t>
            </a:r>
            <a:r>
              <a:rPr lang="en-US" sz="1200" dirty="0" smtClean="0"/>
              <a:t> cycle, but just my first look at the ENSO index did not suggest a great correlation, 2002 was known as a strong el </a:t>
            </a:r>
            <a:r>
              <a:rPr lang="en-US" sz="1200" dirty="0" err="1" smtClean="0"/>
              <a:t>nino</a:t>
            </a:r>
            <a:r>
              <a:rPr lang="en-US" sz="1200" dirty="0" smtClean="0"/>
              <a:t> year though</a:t>
            </a:r>
            <a:endParaRPr lang="en-US" sz="1200" dirty="0"/>
          </a:p>
        </p:txBody>
      </p:sp>
      <p:sp>
        <p:nvSpPr>
          <p:cNvPr id="11" name="TextBox 10"/>
          <p:cNvSpPr txBox="1"/>
          <p:nvPr/>
        </p:nvSpPr>
        <p:spPr>
          <a:xfrm>
            <a:off x="0" y="0"/>
            <a:ext cx="3200400" cy="1015663"/>
          </a:xfrm>
          <a:prstGeom prst="rect">
            <a:avLst/>
          </a:prstGeom>
          <a:noFill/>
        </p:spPr>
        <p:txBody>
          <a:bodyPr wrap="square" rtlCol="0">
            <a:spAutoFit/>
          </a:bodyPr>
          <a:lstStyle/>
          <a:p>
            <a:r>
              <a:rPr lang="en-US" sz="1200" dirty="0" smtClean="0"/>
              <a:t>Richness at 100m2 seems to increase slightly and there appears to be a slight lag effect of the rain on richness (maybe 2 years) but this is not clear and will be difficult to statistically pull out with the short series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1219200" y="288925"/>
            <a:ext cx="6296025" cy="6286500"/>
          </a:xfrm>
          <a:prstGeom prst="rect">
            <a:avLst/>
          </a:prstGeom>
          <a:noFill/>
          <a:ln w="9525">
            <a:noFill/>
            <a:miter lim="800000"/>
            <a:headEnd/>
            <a:tailEnd/>
          </a:ln>
          <a:effectLst/>
        </p:spPr>
      </p:pic>
      <p:sp>
        <p:nvSpPr>
          <p:cNvPr id="6" name="TextBox 5"/>
          <p:cNvSpPr txBox="1"/>
          <p:nvPr/>
        </p:nvSpPr>
        <p:spPr>
          <a:xfrm rot="16200000">
            <a:off x="-361635" y="3047686"/>
            <a:ext cx="3318537" cy="461665"/>
          </a:xfrm>
          <a:prstGeom prst="rect">
            <a:avLst/>
          </a:prstGeom>
          <a:noFill/>
        </p:spPr>
        <p:txBody>
          <a:bodyPr wrap="none" rtlCol="0">
            <a:spAutoFit/>
          </a:bodyPr>
          <a:lstStyle/>
          <a:p>
            <a:r>
              <a:rPr lang="en-US" sz="2400" dirty="0" smtClean="0">
                <a:latin typeface="Arial" pitchFamily="34" charset="0"/>
                <a:cs typeface="Arial" pitchFamily="34" charset="0"/>
              </a:rPr>
              <a:t>Mean species richness</a:t>
            </a:r>
            <a:endParaRPr lang="en-US" sz="2400" baseline="30000" dirty="0">
              <a:latin typeface="Arial" pitchFamily="34" charset="0"/>
              <a:cs typeface="Arial" pitchFamily="34" charset="0"/>
            </a:endParaRPr>
          </a:p>
        </p:txBody>
      </p:sp>
      <p:sp>
        <p:nvSpPr>
          <p:cNvPr id="7" name="TextBox 6"/>
          <p:cNvSpPr txBox="1"/>
          <p:nvPr/>
        </p:nvSpPr>
        <p:spPr>
          <a:xfrm rot="16200000">
            <a:off x="5343577" y="3057475"/>
            <a:ext cx="5014514" cy="461665"/>
          </a:xfrm>
          <a:prstGeom prst="rect">
            <a:avLst/>
          </a:prstGeom>
          <a:noFill/>
        </p:spPr>
        <p:txBody>
          <a:bodyPr wrap="none" rtlCol="0">
            <a:spAutoFit/>
          </a:bodyPr>
          <a:lstStyle/>
          <a:p>
            <a:r>
              <a:rPr lang="en-US" sz="2400" dirty="0" smtClean="0">
                <a:latin typeface="Arial" pitchFamily="34" charset="0"/>
                <a:cs typeface="Arial" pitchFamily="34" charset="0"/>
              </a:rPr>
              <a:t>Annual precipitation deviation (mm)</a:t>
            </a:r>
            <a:endParaRPr lang="en-US" sz="2400" dirty="0">
              <a:latin typeface="Arial" pitchFamily="34" charset="0"/>
              <a:cs typeface="Arial" pitchFamily="34" charset="0"/>
            </a:endParaRPr>
          </a:p>
        </p:txBody>
      </p:sp>
      <p:sp>
        <p:nvSpPr>
          <p:cNvPr id="8" name="TextBox 7"/>
          <p:cNvSpPr txBox="1"/>
          <p:nvPr/>
        </p:nvSpPr>
        <p:spPr>
          <a:xfrm>
            <a:off x="4191000" y="6019800"/>
            <a:ext cx="807209" cy="461665"/>
          </a:xfrm>
          <a:prstGeom prst="rect">
            <a:avLst/>
          </a:prstGeom>
          <a:noFill/>
        </p:spPr>
        <p:txBody>
          <a:bodyPr wrap="none" rtlCol="0">
            <a:spAutoFit/>
          </a:bodyPr>
          <a:lstStyle/>
          <a:p>
            <a:r>
              <a:rPr lang="en-US" sz="2400" dirty="0" smtClean="0">
                <a:latin typeface="Arial" pitchFamily="34" charset="0"/>
                <a:cs typeface="Arial" pitchFamily="34" charset="0"/>
              </a:rPr>
              <a:t>Year</a:t>
            </a:r>
            <a:endParaRPr lang="en-US" sz="2400" dirty="0">
              <a:latin typeface="Arial" pitchFamily="34" charset="0"/>
              <a:cs typeface="Arial" pitchFamily="34" charset="0"/>
            </a:endParaRPr>
          </a:p>
        </p:txBody>
      </p:sp>
      <p:sp>
        <p:nvSpPr>
          <p:cNvPr id="9" name="TextBox 8"/>
          <p:cNvSpPr txBox="1"/>
          <p:nvPr/>
        </p:nvSpPr>
        <p:spPr>
          <a:xfrm>
            <a:off x="0" y="0"/>
            <a:ext cx="3200400" cy="461665"/>
          </a:xfrm>
          <a:prstGeom prst="rect">
            <a:avLst/>
          </a:prstGeom>
          <a:noFill/>
        </p:spPr>
        <p:txBody>
          <a:bodyPr wrap="square" rtlCol="0">
            <a:spAutoFit/>
          </a:bodyPr>
          <a:lstStyle/>
          <a:p>
            <a:r>
              <a:rPr lang="en-US" sz="1200" dirty="0" smtClean="0"/>
              <a:t>Richness for every spatial scale, its interesting that at 1m2 richness seems to titter totter</a:t>
            </a: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6200000">
            <a:off x="5343577" y="3057475"/>
            <a:ext cx="5014514" cy="461665"/>
          </a:xfrm>
          <a:prstGeom prst="rect">
            <a:avLst/>
          </a:prstGeom>
          <a:noFill/>
        </p:spPr>
        <p:txBody>
          <a:bodyPr wrap="none" rtlCol="0">
            <a:spAutoFit/>
          </a:bodyPr>
          <a:lstStyle/>
          <a:p>
            <a:r>
              <a:rPr lang="en-US" sz="2400" dirty="0" smtClean="0">
                <a:latin typeface="Arial" pitchFamily="34" charset="0"/>
                <a:cs typeface="Arial" pitchFamily="34" charset="0"/>
              </a:rPr>
              <a:t>Annual precipitation deviation (mm)</a:t>
            </a:r>
            <a:endParaRPr lang="en-US" sz="2400" dirty="0">
              <a:latin typeface="Arial" pitchFamily="34" charset="0"/>
              <a:cs typeface="Arial" pitchFamily="34" charset="0"/>
            </a:endParaRPr>
          </a:p>
        </p:txBody>
      </p:sp>
      <p:sp>
        <p:nvSpPr>
          <p:cNvPr id="9" name="TextBox 8"/>
          <p:cNvSpPr txBox="1"/>
          <p:nvPr/>
        </p:nvSpPr>
        <p:spPr>
          <a:xfrm rot="16200000">
            <a:off x="-1088596" y="3047686"/>
            <a:ext cx="4772460" cy="461665"/>
          </a:xfrm>
          <a:prstGeom prst="rect">
            <a:avLst/>
          </a:prstGeom>
          <a:noFill/>
        </p:spPr>
        <p:txBody>
          <a:bodyPr wrap="none" rtlCol="0">
            <a:spAutoFit/>
          </a:bodyPr>
          <a:lstStyle/>
          <a:p>
            <a:r>
              <a:rPr lang="en-US" sz="2400" dirty="0" smtClean="0">
                <a:latin typeface="Arial" pitchFamily="34" charset="0"/>
                <a:cs typeface="Arial" pitchFamily="34" charset="0"/>
              </a:rPr>
              <a:t>Mean species richness at 100 m</a:t>
            </a:r>
            <a:r>
              <a:rPr lang="en-US" sz="2400" baseline="30000" dirty="0" smtClean="0">
                <a:latin typeface="Arial" pitchFamily="34" charset="0"/>
                <a:cs typeface="Arial" pitchFamily="34" charset="0"/>
              </a:rPr>
              <a:t>2</a:t>
            </a:r>
            <a:endParaRPr lang="en-US" sz="2400" baseline="30000" dirty="0">
              <a:latin typeface="Arial" pitchFamily="34" charset="0"/>
              <a:cs typeface="Arial" pitchFamily="34" charset="0"/>
            </a:endParaRPr>
          </a:p>
        </p:txBody>
      </p:sp>
      <p:sp>
        <p:nvSpPr>
          <p:cNvPr id="5" name="TextBox 4"/>
          <p:cNvSpPr txBox="1"/>
          <p:nvPr/>
        </p:nvSpPr>
        <p:spPr>
          <a:xfrm>
            <a:off x="4191000" y="6019800"/>
            <a:ext cx="807209" cy="461665"/>
          </a:xfrm>
          <a:prstGeom prst="rect">
            <a:avLst/>
          </a:prstGeom>
          <a:noFill/>
        </p:spPr>
        <p:txBody>
          <a:bodyPr wrap="none" rtlCol="0">
            <a:spAutoFit/>
          </a:bodyPr>
          <a:lstStyle/>
          <a:p>
            <a:r>
              <a:rPr lang="en-US" sz="2400" dirty="0" smtClean="0">
                <a:latin typeface="Arial" pitchFamily="34" charset="0"/>
                <a:cs typeface="Arial" pitchFamily="34" charset="0"/>
              </a:rPr>
              <a:t>Year</a:t>
            </a:r>
            <a:endParaRPr lang="en-US" sz="2400" dirty="0">
              <a:latin typeface="Arial" pitchFamily="34" charset="0"/>
              <a:cs typeface="Arial" pitchFamily="34" charset="0"/>
            </a:endParaRPr>
          </a:p>
        </p:txBody>
      </p:sp>
      <p:pic>
        <p:nvPicPr>
          <p:cNvPr id="2054" name="Picture 6"/>
          <p:cNvPicPr>
            <a:picLocks noChangeAspect="1" noChangeArrowheads="1"/>
          </p:cNvPicPr>
          <p:nvPr/>
        </p:nvPicPr>
        <p:blipFill>
          <a:blip r:embed="rId3"/>
          <a:srcRect/>
          <a:stretch>
            <a:fillRect/>
          </a:stretch>
        </p:blipFill>
        <p:spPr bwMode="auto">
          <a:xfrm>
            <a:off x="1219200" y="288925"/>
            <a:ext cx="6296025" cy="6286500"/>
          </a:xfrm>
          <a:prstGeom prst="rect">
            <a:avLst/>
          </a:prstGeom>
          <a:noFill/>
          <a:ln w="9525">
            <a:noFill/>
            <a:miter lim="800000"/>
            <a:headEnd/>
            <a:tailEnd/>
          </a:ln>
          <a:effectLst/>
        </p:spPr>
      </p:pic>
      <p:sp>
        <p:nvSpPr>
          <p:cNvPr id="11" name="TextBox 10"/>
          <p:cNvSpPr txBox="1"/>
          <p:nvPr/>
        </p:nvSpPr>
        <p:spPr>
          <a:xfrm>
            <a:off x="0" y="0"/>
            <a:ext cx="3200400" cy="646331"/>
          </a:xfrm>
          <a:prstGeom prst="rect">
            <a:avLst/>
          </a:prstGeom>
          <a:noFill/>
        </p:spPr>
        <p:txBody>
          <a:bodyPr wrap="square" rtlCol="0">
            <a:spAutoFit/>
          </a:bodyPr>
          <a:lstStyle/>
          <a:p>
            <a:r>
              <a:rPr lang="en-US" sz="1200" dirty="0" smtClean="0"/>
              <a:t>Forbs that are not legumes are definitely the ones driving the variance in richness at the 100 m2 scale</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5343577" y="3057475"/>
            <a:ext cx="5014514" cy="461665"/>
          </a:xfrm>
          <a:prstGeom prst="rect">
            <a:avLst/>
          </a:prstGeom>
          <a:noFill/>
        </p:spPr>
        <p:txBody>
          <a:bodyPr wrap="none" rtlCol="0">
            <a:spAutoFit/>
          </a:bodyPr>
          <a:lstStyle/>
          <a:p>
            <a:r>
              <a:rPr lang="en-US" sz="2400" dirty="0" smtClean="0">
                <a:latin typeface="Arial" pitchFamily="34" charset="0"/>
                <a:cs typeface="Arial" pitchFamily="34" charset="0"/>
              </a:rPr>
              <a:t>Annual precipitation deviation (mm)</a:t>
            </a:r>
            <a:endParaRPr lang="en-US" sz="2400" dirty="0">
              <a:latin typeface="Arial" pitchFamily="34" charset="0"/>
              <a:cs typeface="Arial" pitchFamily="34" charset="0"/>
            </a:endParaRPr>
          </a:p>
        </p:txBody>
      </p:sp>
      <p:sp>
        <p:nvSpPr>
          <p:cNvPr id="6" name="TextBox 5"/>
          <p:cNvSpPr txBox="1"/>
          <p:nvPr/>
        </p:nvSpPr>
        <p:spPr>
          <a:xfrm rot="16200000">
            <a:off x="-1289189" y="2937302"/>
            <a:ext cx="5238176" cy="830997"/>
          </a:xfrm>
          <a:prstGeom prst="rect">
            <a:avLst/>
          </a:prstGeom>
          <a:noFill/>
        </p:spPr>
        <p:txBody>
          <a:bodyPr wrap="square" rtlCol="0">
            <a:spAutoFit/>
          </a:bodyPr>
          <a:lstStyle/>
          <a:p>
            <a:pPr algn="ctr"/>
            <a:r>
              <a:rPr lang="en-US" sz="2400" dirty="0" smtClean="0">
                <a:latin typeface="Arial" pitchFamily="34" charset="0"/>
                <a:cs typeface="Arial" pitchFamily="34" charset="0"/>
              </a:rPr>
              <a:t>Mean species richness &amp; total cover at 100 m</a:t>
            </a:r>
            <a:r>
              <a:rPr lang="en-US" sz="2400" baseline="30000" dirty="0" smtClean="0">
                <a:latin typeface="Arial" pitchFamily="34" charset="0"/>
                <a:cs typeface="Arial" pitchFamily="34" charset="0"/>
              </a:rPr>
              <a:t>2</a:t>
            </a:r>
            <a:endParaRPr lang="en-US" sz="2400" baseline="30000" dirty="0">
              <a:latin typeface="Arial" pitchFamily="34" charset="0"/>
              <a:cs typeface="Arial" pitchFamily="34" charset="0"/>
            </a:endParaRPr>
          </a:p>
        </p:txBody>
      </p:sp>
      <p:sp>
        <p:nvSpPr>
          <p:cNvPr id="7" name="TextBox 6"/>
          <p:cNvSpPr txBox="1"/>
          <p:nvPr/>
        </p:nvSpPr>
        <p:spPr>
          <a:xfrm>
            <a:off x="4191000" y="6019800"/>
            <a:ext cx="807209" cy="461665"/>
          </a:xfrm>
          <a:prstGeom prst="rect">
            <a:avLst/>
          </a:prstGeom>
          <a:noFill/>
        </p:spPr>
        <p:txBody>
          <a:bodyPr wrap="none" rtlCol="0">
            <a:spAutoFit/>
          </a:bodyPr>
          <a:lstStyle/>
          <a:p>
            <a:r>
              <a:rPr lang="en-US" sz="2400" dirty="0" smtClean="0">
                <a:latin typeface="Arial" pitchFamily="34" charset="0"/>
                <a:cs typeface="Arial" pitchFamily="34" charset="0"/>
              </a:rPr>
              <a:t>Year</a:t>
            </a:r>
            <a:endParaRPr lang="en-US" sz="2400" dirty="0">
              <a:latin typeface="Arial" pitchFamily="34" charset="0"/>
              <a:cs typeface="Arial" pitchFamily="34" charset="0"/>
            </a:endParaRPr>
          </a:p>
        </p:txBody>
      </p:sp>
      <p:pic>
        <p:nvPicPr>
          <p:cNvPr id="4100" name="Picture 4"/>
          <p:cNvPicPr>
            <a:picLocks noChangeAspect="1" noChangeArrowheads="1"/>
          </p:cNvPicPr>
          <p:nvPr/>
        </p:nvPicPr>
        <p:blipFill>
          <a:blip r:embed="rId2"/>
          <a:srcRect/>
          <a:stretch>
            <a:fillRect/>
          </a:stretch>
        </p:blipFill>
        <p:spPr bwMode="auto">
          <a:xfrm>
            <a:off x="1219200" y="288925"/>
            <a:ext cx="6296025" cy="6286500"/>
          </a:xfrm>
          <a:prstGeom prst="rect">
            <a:avLst/>
          </a:prstGeom>
          <a:noFill/>
          <a:ln w="9525">
            <a:noFill/>
            <a:miter lim="800000"/>
            <a:headEnd/>
            <a:tailEnd/>
          </a:ln>
          <a:effectLst/>
        </p:spPr>
      </p:pic>
      <p:sp>
        <p:nvSpPr>
          <p:cNvPr id="10" name="TextBox 9"/>
          <p:cNvSpPr txBox="1"/>
          <p:nvPr/>
        </p:nvSpPr>
        <p:spPr>
          <a:xfrm>
            <a:off x="0" y="0"/>
            <a:ext cx="3200400" cy="830997"/>
          </a:xfrm>
          <a:prstGeom prst="rect">
            <a:avLst/>
          </a:prstGeom>
          <a:noFill/>
        </p:spPr>
        <p:txBody>
          <a:bodyPr wrap="square" rtlCol="0">
            <a:spAutoFit/>
          </a:bodyPr>
          <a:lstStyle/>
          <a:p>
            <a:r>
              <a:rPr lang="en-US" sz="1200" dirty="0" smtClean="0"/>
              <a:t>Total cover of c3 and c4 grasses do not seem to inhibit richness at the 100 m2 contrary to other findings, but look how the c3 and c4 cover seem to be mirror images of each other</a:t>
            </a:r>
            <a:endParaRPr lang="en-US" sz="1200" dirty="0"/>
          </a:p>
        </p:txBody>
      </p:sp>
      <p:sp>
        <p:nvSpPr>
          <p:cNvPr id="12" name="TextBox 11"/>
          <p:cNvSpPr txBox="1"/>
          <p:nvPr/>
        </p:nvSpPr>
        <p:spPr>
          <a:xfrm>
            <a:off x="5943600" y="0"/>
            <a:ext cx="3200400" cy="646331"/>
          </a:xfrm>
          <a:prstGeom prst="rect">
            <a:avLst/>
          </a:prstGeom>
          <a:noFill/>
        </p:spPr>
        <p:txBody>
          <a:bodyPr wrap="square" rtlCol="0">
            <a:spAutoFit/>
          </a:bodyPr>
          <a:lstStyle/>
          <a:p>
            <a:r>
              <a:rPr lang="en-US" sz="1200" dirty="0" smtClean="0"/>
              <a:t>Are you surprised grass cover is increasing through time, may this be indicative of recovery from over grazing?</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6200000">
            <a:off x="5343577" y="3057475"/>
            <a:ext cx="5014514" cy="461665"/>
          </a:xfrm>
          <a:prstGeom prst="rect">
            <a:avLst/>
          </a:prstGeom>
          <a:noFill/>
        </p:spPr>
        <p:txBody>
          <a:bodyPr wrap="none" rtlCol="0">
            <a:spAutoFit/>
          </a:bodyPr>
          <a:lstStyle/>
          <a:p>
            <a:r>
              <a:rPr lang="en-US" sz="2400" dirty="0" smtClean="0">
                <a:latin typeface="Arial" pitchFamily="34" charset="0"/>
                <a:cs typeface="Arial" pitchFamily="34" charset="0"/>
              </a:rPr>
              <a:t>Annual precipitation deviation (mm)</a:t>
            </a:r>
            <a:endParaRPr lang="en-US" sz="2400" dirty="0">
              <a:latin typeface="Arial" pitchFamily="34" charset="0"/>
              <a:cs typeface="Arial" pitchFamily="34" charset="0"/>
            </a:endParaRPr>
          </a:p>
        </p:txBody>
      </p:sp>
      <p:sp>
        <p:nvSpPr>
          <p:cNvPr id="4" name="TextBox 3"/>
          <p:cNvSpPr txBox="1"/>
          <p:nvPr/>
        </p:nvSpPr>
        <p:spPr>
          <a:xfrm rot="16200000">
            <a:off x="-1088596" y="3047686"/>
            <a:ext cx="4772460" cy="461665"/>
          </a:xfrm>
          <a:prstGeom prst="rect">
            <a:avLst/>
          </a:prstGeom>
          <a:noFill/>
        </p:spPr>
        <p:txBody>
          <a:bodyPr wrap="none" rtlCol="0">
            <a:spAutoFit/>
          </a:bodyPr>
          <a:lstStyle/>
          <a:p>
            <a:r>
              <a:rPr lang="en-US" sz="2400" dirty="0" smtClean="0">
                <a:latin typeface="Arial" pitchFamily="34" charset="0"/>
                <a:cs typeface="Arial" pitchFamily="34" charset="0"/>
              </a:rPr>
              <a:t>Mean species richness at 100 m</a:t>
            </a:r>
            <a:r>
              <a:rPr lang="en-US" sz="2400" baseline="30000" dirty="0" smtClean="0">
                <a:latin typeface="Arial" pitchFamily="34" charset="0"/>
                <a:cs typeface="Arial" pitchFamily="34" charset="0"/>
              </a:rPr>
              <a:t>2</a:t>
            </a:r>
            <a:endParaRPr lang="en-US" sz="2400" baseline="30000" dirty="0">
              <a:latin typeface="Arial" pitchFamily="34" charset="0"/>
              <a:cs typeface="Arial" pitchFamily="34" charset="0"/>
            </a:endParaRPr>
          </a:p>
        </p:txBody>
      </p:sp>
      <p:sp>
        <p:nvSpPr>
          <p:cNvPr id="5" name="TextBox 4"/>
          <p:cNvSpPr txBox="1"/>
          <p:nvPr/>
        </p:nvSpPr>
        <p:spPr>
          <a:xfrm>
            <a:off x="4191000" y="6019800"/>
            <a:ext cx="807209" cy="461665"/>
          </a:xfrm>
          <a:prstGeom prst="rect">
            <a:avLst/>
          </a:prstGeom>
          <a:noFill/>
        </p:spPr>
        <p:txBody>
          <a:bodyPr wrap="none" rtlCol="0">
            <a:spAutoFit/>
          </a:bodyPr>
          <a:lstStyle/>
          <a:p>
            <a:r>
              <a:rPr lang="en-US" sz="2400" dirty="0" smtClean="0">
                <a:latin typeface="Arial" pitchFamily="34" charset="0"/>
                <a:cs typeface="Arial" pitchFamily="34" charset="0"/>
              </a:rPr>
              <a:t>Year</a:t>
            </a:r>
            <a:endParaRPr lang="en-US" sz="2400"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1219200" y="288925"/>
            <a:ext cx="6296025" cy="6286500"/>
          </a:xfrm>
          <a:prstGeom prst="rect">
            <a:avLst/>
          </a:prstGeom>
          <a:noFill/>
          <a:ln w="9525">
            <a:noFill/>
            <a:miter lim="800000"/>
            <a:headEnd/>
            <a:tailEnd/>
          </a:ln>
          <a:effectLst/>
        </p:spPr>
      </p:pic>
      <p:sp>
        <p:nvSpPr>
          <p:cNvPr id="8" name="TextBox 7"/>
          <p:cNvSpPr txBox="1"/>
          <p:nvPr/>
        </p:nvSpPr>
        <p:spPr>
          <a:xfrm>
            <a:off x="0" y="0"/>
            <a:ext cx="3200400" cy="461665"/>
          </a:xfrm>
          <a:prstGeom prst="rect">
            <a:avLst/>
          </a:prstGeom>
          <a:noFill/>
        </p:spPr>
        <p:txBody>
          <a:bodyPr wrap="square" rtlCol="0">
            <a:spAutoFit/>
          </a:bodyPr>
          <a:lstStyle/>
          <a:p>
            <a:r>
              <a:rPr lang="en-US" sz="1200" dirty="0" smtClean="0"/>
              <a:t>A</a:t>
            </a:r>
            <a:r>
              <a:rPr lang="en-US" sz="1200" dirty="0" smtClean="0"/>
              <a:t>nnual plants are also the ones driving the dynamics of total SR at the 100m2 scale</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8487" y="914400"/>
            <a:ext cx="3887026" cy="369332"/>
          </a:xfrm>
          <a:prstGeom prst="rect">
            <a:avLst/>
          </a:prstGeom>
          <a:noFill/>
        </p:spPr>
        <p:txBody>
          <a:bodyPr wrap="none" rtlCol="0">
            <a:spAutoFit/>
          </a:bodyPr>
          <a:lstStyle/>
          <a:p>
            <a:r>
              <a:rPr lang="en-US" dirty="0" err="1" smtClean="0"/>
              <a:t>Unimodal</a:t>
            </a:r>
            <a:r>
              <a:rPr lang="en-US" dirty="0" smtClean="0"/>
              <a:t> fit much better than linear fit</a:t>
            </a:r>
            <a:endParaRPr lang="en-US" dirty="0"/>
          </a:p>
        </p:txBody>
      </p:sp>
      <p:pic>
        <p:nvPicPr>
          <p:cNvPr id="2" name="Picture 2"/>
          <p:cNvPicPr>
            <a:picLocks noChangeAspect="1" noChangeArrowheads="1"/>
          </p:cNvPicPr>
          <p:nvPr/>
        </p:nvPicPr>
        <p:blipFill>
          <a:blip r:embed="rId2"/>
          <a:srcRect/>
          <a:stretch>
            <a:fillRect/>
          </a:stretch>
        </p:blipFill>
        <p:spPr bwMode="auto">
          <a:xfrm>
            <a:off x="1757363" y="622300"/>
            <a:ext cx="5629275" cy="561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267</Words>
  <Application>Microsoft Office PowerPoint</Application>
  <PresentationFormat>On-screen Show (4:3)</PresentationFormat>
  <Paragraphs>24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Oklahoma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McGlinn</dc:creator>
  <cp:lastModifiedBy>Daniel McGlinn</cp:lastModifiedBy>
  <cp:revision>26</cp:revision>
  <dcterms:created xsi:type="dcterms:W3CDTF">2008-09-28T23:26:21Z</dcterms:created>
  <dcterms:modified xsi:type="dcterms:W3CDTF">2009-02-01T22:34:27Z</dcterms:modified>
</cp:coreProperties>
</file>