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handoutMasterIdLst>
    <p:handoutMasterId r:id="rId20"/>
  </p:handoutMasterIdLst>
  <p:sldIdLst>
    <p:sldId id="308" r:id="rId2"/>
    <p:sldId id="398" r:id="rId3"/>
    <p:sldId id="399" r:id="rId4"/>
    <p:sldId id="400" r:id="rId5"/>
    <p:sldId id="356" r:id="rId6"/>
    <p:sldId id="402" r:id="rId7"/>
    <p:sldId id="401" r:id="rId8"/>
    <p:sldId id="413" r:id="rId9"/>
    <p:sldId id="403" r:id="rId10"/>
    <p:sldId id="404" r:id="rId11"/>
    <p:sldId id="406" r:id="rId12"/>
    <p:sldId id="407" r:id="rId13"/>
    <p:sldId id="409" r:id="rId14"/>
    <p:sldId id="410" r:id="rId15"/>
    <p:sldId id="411" r:id="rId16"/>
    <p:sldId id="412" r:id="rId17"/>
    <p:sldId id="359"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8">
          <p15:clr>
            <a:srgbClr val="A4A3A4"/>
          </p15:clr>
        </p15:guide>
        <p15:guide id="2" orient="horz" pos="164">
          <p15:clr>
            <a:srgbClr val="A4A3A4"/>
          </p15:clr>
        </p15:guide>
        <p15:guide id="3" orient="horz" pos="2659">
          <p15:clr>
            <a:srgbClr val="A4A3A4"/>
          </p15:clr>
        </p15:guide>
        <p15:guide id="4" pos="5477">
          <p15:clr>
            <a:srgbClr val="A4A3A4"/>
          </p15:clr>
        </p15:guide>
        <p15:guide id="5" pos="4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006600"/>
    <a:srgbClr val="008000"/>
    <a:srgbClr val="95C13D"/>
    <a:srgbClr val="85C555"/>
    <a:srgbClr val="414143"/>
    <a:srgbClr val="FFFFFF"/>
    <a:srgbClr val="1E2E3E"/>
    <a:srgbClr val="4B5884"/>
    <a:srgbClr val="103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5333" autoAdjust="0"/>
  </p:normalViewPr>
  <p:slideViewPr>
    <p:cSldViewPr>
      <p:cViewPr varScale="1">
        <p:scale>
          <a:sx n="67" d="100"/>
          <a:sy n="67" d="100"/>
        </p:scale>
        <p:origin x="1901" y="58"/>
      </p:cViewPr>
      <p:guideLst>
        <p:guide orient="horz" pos="3938"/>
        <p:guide orient="horz" pos="164"/>
        <p:guide orient="horz" pos="2659"/>
        <p:guide pos="5477"/>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234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DC297-2872-4B07-8C2A-87DC6BC8244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s-ES"/>
        </a:p>
      </dgm:t>
    </dgm:pt>
    <dgm:pt modelId="{2485B6F1-EBD5-4110-8DAE-2E4953B75272}">
      <dgm:prSet phldrT="[Texto]"/>
      <dgm:spPr/>
      <dgm:t>
        <a:bodyPr/>
        <a:lstStyle/>
        <a:p>
          <a:r>
            <a:rPr lang="es-ES" dirty="0" err="1" smtClean="0"/>
            <a:t>Update</a:t>
          </a:r>
          <a:endParaRPr lang="es-ES" dirty="0"/>
        </a:p>
      </dgm:t>
    </dgm:pt>
    <dgm:pt modelId="{C1A956F0-9F22-4C44-A8B7-406EAE796A44}" type="parTrans" cxnId="{962958A8-538D-459E-9463-2AEF12FFDAF5}">
      <dgm:prSet/>
      <dgm:spPr/>
      <dgm:t>
        <a:bodyPr/>
        <a:lstStyle/>
        <a:p>
          <a:endParaRPr lang="es-ES"/>
        </a:p>
      </dgm:t>
    </dgm:pt>
    <dgm:pt modelId="{55519720-5873-447E-A7A3-3954FF327DC4}" type="sibTrans" cxnId="{962958A8-538D-459E-9463-2AEF12FFDAF5}">
      <dgm:prSet/>
      <dgm:spPr/>
      <dgm:t>
        <a:bodyPr/>
        <a:lstStyle/>
        <a:p>
          <a:endParaRPr lang="es-ES"/>
        </a:p>
      </dgm:t>
    </dgm:pt>
    <dgm:pt modelId="{33D985FD-EC06-4B06-A419-62467386DBE7}">
      <dgm:prSet phldrT="[Texto]"/>
      <dgm:spPr/>
      <dgm:t>
        <a:bodyPr/>
        <a:lstStyle/>
        <a:p>
          <a:r>
            <a:rPr lang="es-ES" dirty="0" err="1" smtClean="0"/>
            <a:t>Commit</a:t>
          </a:r>
          <a:endParaRPr lang="es-ES" dirty="0"/>
        </a:p>
      </dgm:t>
    </dgm:pt>
    <dgm:pt modelId="{4C81946B-EB4A-42E6-A1B1-A346132DB5A6}" type="parTrans" cxnId="{2FDE8560-4098-4AF2-82BF-EC70959EC1BD}">
      <dgm:prSet/>
      <dgm:spPr/>
      <dgm:t>
        <a:bodyPr/>
        <a:lstStyle/>
        <a:p>
          <a:endParaRPr lang="es-ES"/>
        </a:p>
      </dgm:t>
    </dgm:pt>
    <dgm:pt modelId="{FC85D55E-EE9D-4ECE-9CF9-C1DFB492BB08}" type="sibTrans" cxnId="{2FDE8560-4098-4AF2-82BF-EC70959EC1BD}">
      <dgm:prSet/>
      <dgm:spPr/>
      <dgm:t>
        <a:bodyPr/>
        <a:lstStyle/>
        <a:p>
          <a:endParaRPr lang="es-ES"/>
        </a:p>
      </dgm:t>
    </dgm:pt>
    <dgm:pt modelId="{504FEBDF-0F05-4AE3-A91A-5E28720752DE}">
      <dgm:prSet phldrT="[Texto]"/>
      <dgm:spPr/>
      <dgm:t>
        <a:bodyPr/>
        <a:lstStyle/>
        <a:p>
          <a:r>
            <a:rPr lang="es-ES" dirty="0" err="1" smtClean="0"/>
            <a:t>Revert</a:t>
          </a:r>
          <a:endParaRPr lang="es-ES" dirty="0"/>
        </a:p>
      </dgm:t>
    </dgm:pt>
    <dgm:pt modelId="{690F0299-3473-4A96-ABCD-64379A4582A2}" type="parTrans" cxnId="{7AFB9BC5-3C3B-469E-B59D-D30ADA108766}">
      <dgm:prSet/>
      <dgm:spPr/>
      <dgm:t>
        <a:bodyPr/>
        <a:lstStyle/>
        <a:p>
          <a:endParaRPr lang="es-ES"/>
        </a:p>
      </dgm:t>
    </dgm:pt>
    <dgm:pt modelId="{B5587AAF-1FBE-4E06-B1DC-A507EC508945}" type="sibTrans" cxnId="{7AFB9BC5-3C3B-469E-B59D-D30ADA108766}">
      <dgm:prSet/>
      <dgm:spPr/>
      <dgm:t>
        <a:bodyPr/>
        <a:lstStyle/>
        <a:p>
          <a:endParaRPr lang="es-ES"/>
        </a:p>
      </dgm:t>
    </dgm:pt>
    <dgm:pt modelId="{D4EE83C9-3421-44EE-B8DC-C05E02B23978}">
      <dgm:prSet phldrT="[Texto]"/>
      <dgm:spPr/>
      <dgm:t>
        <a:bodyPr/>
        <a:lstStyle/>
        <a:p>
          <a:r>
            <a:rPr lang="es-ES" dirty="0" err="1" smtClean="0"/>
            <a:t>Checkout</a:t>
          </a:r>
          <a:endParaRPr lang="es-ES" dirty="0"/>
        </a:p>
      </dgm:t>
    </dgm:pt>
    <dgm:pt modelId="{DE9E314D-2913-4250-AC0D-630F2FD38C79}" type="parTrans" cxnId="{FBE098D1-6FB5-4259-B8C7-7BDB94D632BC}">
      <dgm:prSet/>
      <dgm:spPr/>
      <dgm:t>
        <a:bodyPr/>
        <a:lstStyle/>
        <a:p>
          <a:endParaRPr lang="es-ES"/>
        </a:p>
      </dgm:t>
    </dgm:pt>
    <dgm:pt modelId="{292C784D-E8E6-4575-9548-7E9F0B4B444C}" type="sibTrans" cxnId="{FBE098D1-6FB5-4259-B8C7-7BDB94D632BC}">
      <dgm:prSet/>
      <dgm:spPr/>
      <dgm:t>
        <a:bodyPr/>
        <a:lstStyle/>
        <a:p>
          <a:endParaRPr lang="es-ES"/>
        </a:p>
      </dgm:t>
    </dgm:pt>
    <dgm:pt modelId="{EDE044CD-470A-4549-8025-31CF2891A9C3}" type="pres">
      <dgm:prSet presAssocID="{B5ADC297-2872-4B07-8C2A-87DC6BC8244C}" presName="cycle" presStyleCnt="0">
        <dgm:presLayoutVars>
          <dgm:dir/>
          <dgm:resizeHandles val="exact"/>
        </dgm:presLayoutVars>
      </dgm:prSet>
      <dgm:spPr/>
      <dgm:t>
        <a:bodyPr/>
        <a:lstStyle/>
        <a:p>
          <a:endParaRPr lang="es-ES"/>
        </a:p>
      </dgm:t>
    </dgm:pt>
    <dgm:pt modelId="{B472F448-813F-4F02-A8C6-EEF1F96E490E}" type="pres">
      <dgm:prSet presAssocID="{2485B6F1-EBD5-4110-8DAE-2E4953B75272}" presName="node" presStyleLbl="node1" presStyleIdx="0" presStyleCnt="4">
        <dgm:presLayoutVars>
          <dgm:bulletEnabled val="1"/>
        </dgm:presLayoutVars>
      </dgm:prSet>
      <dgm:spPr/>
      <dgm:t>
        <a:bodyPr/>
        <a:lstStyle/>
        <a:p>
          <a:endParaRPr lang="es-ES"/>
        </a:p>
      </dgm:t>
    </dgm:pt>
    <dgm:pt modelId="{842C7C92-4549-4BA1-8F0A-45E72F76B651}" type="pres">
      <dgm:prSet presAssocID="{2485B6F1-EBD5-4110-8DAE-2E4953B75272}" presName="spNode" presStyleCnt="0"/>
      <dgm:spPr/>
    </dgm:pt>
    <dgm:pt modelId="{740A21DA-A4F0-4A30-9516-48DA477965D6}" type="pres">
      <dgm:prSet presAssocID="{55519720-5873-447E-A7A3-3954FF327DC4}" presName="sibTrans" presStyleLbl="sibTrans1D1" presStyleIdx="0" presStyleCnt="4"/>
      <dgm:spPr/>
      <dgm:t>
        <a:bodyPr/>
        <a:lstStyle/>
        <a:p>
          <a:endParaRPr lang="es-ES"/>
        </a:p>
      </dgm:t>
    </dgm:pt>
    <dgm:pt modelId="{84C63A9A-A468-4C0E-A1AB-5044600AA5A1}" type="pres">
      <dgm:prSet presAssocID="{D4EE83C9-3421-44EE-B8DC-C05E02B23978}" presName="node" presStyleLbl="node1" presStyleIdx="1" presStyleCnt="4">
        <dgm:presLayoutVars>
          <dgm:bulletEnabled val="1"/>
        </dgm:presLayoutVars>
      </dgm:prSet>
      <dgm:spPr/>
      <dgm:t>
        <a:bodyPr/>
        <a:lstStyle/>
        <a:p>
          <a:endParaRPr lang="es-ES"/>
        </a:p>
      </dgm:t>
    </dgm:pt>
    <dgm:pt modelId="{D029920C-F266-4884-B6EA-26E87C577A4E}" type="pres">
      <dgm:prSet presAssocID="{D4EE83C9-3421-44EE-B8DC-C05E02B23978}" presName="spNode" presStyleCnt="0"/>
      <dgm:spPr/>
    </dgm:pt>
    <dgm:pt modelId="{F5F0C82D-AFB2-48B5-86D7-5B33E8888B22}" type="pres">
      <dgm:prSet presAssocID="{292C784D-E8E6-4575-9548-7E9F0B4B444C}" presName="sibTrans" presStyleLbl="sibTrans1D1" presStyleIdx="1" presStyleCnt="4"/>
      <dgm:spPr/>
      <dgm:t>
        <a:bodyPr/>
        <a:lstStyle/>
        <a:p>
          <a:endParaRPr lang="es-ES"/>
        </a:p>
      </dgm:t>
    </dgm:pt>
    <dgm:pt modelId="{B4F5A82C-937A-4644-94E5-E6E953926197}" type="pres">
      <dgm:prSet presAssocID="{33D985FD-EC06-4B06-A419-62467386DBE7}" presName="node" presStyleLbl="node1" presStyleIdx="2" presStyleCnt="4">
        <dgm:presLayoutVars>
          <dgm:bulletEnabled val="1"/>
        </dgm:presLayoutVars>
      </dgm:prSet>
      <dgm:spPr/>
      <dgm:t>
        <a:bodyPr/>
        <a:lstStyle/>
        <a:p>
          <a:endParaRPr lang="es-ES"/>
        </a:p>
      </dgm:t>
    </dgm:pt>
    <dgm:pt modelId="{B2CB945A-5951-49C3-A781-9B9EA2A3C3B4}" type="pres">
      <dgm:prSet presAssocID="{33D985FD-EC06-4B06-A419-62467386DBE7}" presName="spNode" presStyleCnt="0"/>
      <dgm:spPr/>
    </dgm:pt>
    <dgm:pt modelId="{65462DF7-4203-40A2-844F-050B6162B8D2}" type="pres">
      <dgm:prSet presAssocID="{FC85D55E-EE9D-4ECE-9CF9-C1DFB492BB08}" presName="sibTrans" presStyleLbl="sibTrans1D1" presStyleIdx="2" presStyleCnt="4"/>
      <dgm:spPr/>
      <dgm:t>
        <a:bodyPr/>
        <a:lstStyle/>
        <a:p>
          <a:endParaRPr lang="es-ES"/>
        </a:p>
      </dgm:t>
    </dgm:pt>
    <dgm:pt modelId="{A55B71C0-2FA6-45A0-B0F5-C272FECD8F68}" type="pres">
      <dgm:prSet presAssocID="{504FEBDF-0F05-4AE3-A91A-5E28720752DE}" presName="node" presStyleLbl="node1" presStyleIdx="3" presStyleCnt="4">
        <dgm:presLayoutVars>
          <dgm:bulletEnabled val="1"/>
        </dgm:presLayoutVars>
      </dgm:prSet>
      <dgm:spPr/>
      <dgm:t>
        <a:bodyPr/>
        <a:lstStyle/>
        <a:p>
          <a:endParaRPr lang="es-ES"/>
        </a:p>
      </dgm:t>
    </dgm:pt>
    <dgm:pt modelId="{6002E8BA-1504-493A-871A-9B10CA80F0DE}" type="pres">
      <dgm:prSet presAssocID="{504FEBDF-0F05-4AE3-A91A-5E28720752DE}" presName="spNode" presStyleCnt="0"/>
      <dgm:spPr/>
    </dgm:pt>
    <dgm:pt modelId="{E0A40D15-46F7-44DA-8FAE-91A16F213EEF}" type="pres">
      <dgm:prSet presAssocID="{B5587AAF-1FBE-4E06-B1DC-A507EC508945}" presName="sibTrans" presStyleLbl="sibTrans1D1" presStyleIdx="3" presStyleCnt="4"/>
      <dgm:spPr/>
      <dgm:t>
        <a:bodyPr/>
        <a:lstStyle/>
        <a:p>
          <a:endParaRPr lang="es-ES"/>
        </a:p>
      </dgm:t>
    </dgm:pt>
  </dgm:ptLst>
  <dgm:cxnLst>
    <dgm:cxn modelId="{7AFB9BC5-3C3B-469E-B59D-D30ADA108766}" srcId="{B5ADC297-2872-4B07-8C2A-87DC6BC8244C}" destId="{504FEBDF-0F05-4AE3-A91A-5E28720752DE}" srcOrd="3" destOrd="0" parTransId="{690F0299-3473-4A96-ABCD-64379A4582A2}" sibTransId="{B5587AAF-1FBE-4E06-B1DC-A507EC508945}"/>
    <dgm:cxn modelId="{28E2A464-9CAD-4E54-9A76-E921AF3029D8}" type="presOf" srcId="{D4EE83C9-3421-44EE-B8DC-C05E02B23978}" destId="{84C63A9A-A468-4C0E-A1AB-5044600AA5A1}" srcOrd="0" destOrd="0" presId="urn:microsoft.com/office/officeart/2005/8/layout/cycle6"/>
    <dgm:cxn modelId="{F83A30E8-6B31-402B-A614-C1C77CF60367}" type="presOf" srcId="{B5587AAF-1FBE-4E06-B1DC-A507EC508945}" destId="{E0A40D15-46F7-44DA-8FAE-91A16F213EEF}" srcOrd="0" destOrd="0" presId="urn:microsoft.com/office/officeart/2005/8/layout/cycle6"/>
    <dgm:cxn modelId="{35B6278D-8CA8-41CF-8F3E-7B2E290BEECF}" type="presOf" srcId="{504FEBDF-0F05-4AE3-A91A-5E28720752DE}" destId="{A55B71C0-2FA6-45A0-B0F5-C272FECD8F68}" srcOrd="0" destOrd="0" presId="urn:microsoft.com/office/officeart/2005/8/layout/cycle6"/>
    <dgm:cxn modelId="{8138C9A3-0A33-4D95-82D1-F16EFC8DED35}" type="presOf" srcId="{B5ADC297-2872-4B07-8C2A-87DC6BC8244C}" destId="{EDE044CD-470A-4549-8025-31CF2891A9C3}" srcOrd="0" destOrd="0" presId="urn:microsoft.com/office/officeart/2005/8/layout/cycle6"/>
    <dgm:cxn modelId="{962958A8-538D-459E-9463-2AEF12FFDAF5}" srcId="{B5ADC297-2872-4B07-8C2A-87DC6BC8244C}" destId="{2485B6F1-EBD5-4110-8DAE-2E4953B75272}" srcOrd="0" destOrd="0" parTransId="{C1A956F0-9F22-4C44-A8B7-406EAE796A44}" sibTransId="{55519720-5873-447E-A7A3-3954FF327DC4}"/>
    <dgm:cxn modelId="{D114AB4B-B920-490B-BC72-D343062413B5}" type="presOf" srcId="{292C784D-E8E6-4575-9548-7E9F0B4B444C}" destId="{F5F0C82D-AFB2-48B5-86D7-5B33E8888B22}" srcOrd="0" destOrd="0" presId="urn:microsoft.com/office/officeart/2005/8/layout/cycle6"/>
    <dgm:cxn modelId="{C4CBFF8B-1CFE-4937-9805-D64BFE41468D}" type="presOf" srcId="{2485B6F1-EBD5-4110-8DAE-2E4953B75272}" destId="{B472F448-813F-4F02-A8C6-EEF1F96E490E}" srcOrd="0" destOrd="0" presId="urn:microsoft.com/office/officeart/2005/8/layout/cycle6"/>
    <dgm:cxn modelId="{E6A2CA52-CF89-4EAB-A78F-2B6D96FE85FB}" type="presOf" srcId="{55519720-5873-447E-A7A3-3954FF327DC4}" destId="{740A21DA-A4F0-4A30-9516-48DA477965D6}" srcOrd="0" destOrd="0" presId="urn:microsoft.com/office/officeart/2005/8/layout/cycle6"/>
    <dgm:cxn modelId="{44A1273C-8CBF-4CAB-B238-47E71FCEF068}" type="presOf" srcId="{33D985FD-EC06-4B06-A419-62467386DBE7}" destId="{B4F5A82C-937A-4644-94E5-E6E953926197}" srcOrd="0" destOrd="0" presId="urn:microsoft.com/office/officeart/2005/8/layout/cycle6"/>
    <dgm:cxn modelId="{1D512719-8CA4-4F37-A8B0-DBFE6C9DF6E0}" type="presOf" srcId="{FC85D55E-EE9D-4ECE-9CF9-C1DFB492BB08}" destId="{65462DF7-4203-40A2-844F-050B6162B8D2}" srcOrd="0" destOrd="0" presId="urn:microsoft.com/office/officeart/2005/8/layout/cycle6"/>
    <dgm:cxn modelId="{FBE098D1-6FB5-4259-B8C7-7BDB94D632BC}" srcId="{B5ADC297-2872-4B07-8C2A-87DC6BC8244C}" destId="{D4EE83C9-3421-44EE-B8DC-C05E02B23978}" srcOrd="1" destOrd="0" parTransId="{DE9E314D-2913-4250-AC0D-630F2FD38C79}" sibTransId="{292C784D-E8E6-4575-9548-7E9F0B4B444C}"/>
    <dgm:cxn modelId="{2FDE8560-4098-4AF2-82BF-EC70959EC1BD}" srcId="{B5ADC297-2872-4B07-8C2A-87DC6BC8244C}" destId="{33D985FD-EC06-4B06-A419-62467386DBE7}" srcOrd="2" destOrd="0" parTransId="{4C81946B-EB4A-42E6-A1B1-A346132DB5A6}" sibTransId="{FC85D55E-EE9D-4ECE-9CF9-C1DFB492BB08}"/>
    <dgm:cxn modelId="{78AE320A-CFC0-4EB3-8C18-9251D168CDDE}" type="presParOf" srcId="{EDE044CD-470A-4549-8025-31CF2891A9C3}" destId="{B472F448-813F-4F02-A8C6-EEF1F96E490E}" srcOrd="0" destOrd="0" presId="urn:microsoft.com/office/officeart/2005/8/layout/cycle6"/>
    <dgm:cxn modelId="{5F872691-E1EC-44E1-B2BD-2A5E1267D95D}" type="presParOf" srcId="{EDE044CD-470A-4549-8025-31CF2891A9C3}" destId="{842C7C92-4549-4BA1-8F0A-45E72F76B651}" srcOrd="1" destOrd="0" presId="urn:microsoft.com/office/officeart/2005/8/layout/cycle6"/>
    <dgm:cxn modelId="{13FBE5E9-4456-4B3F-A599-129C2880852D}" type="presParOf" srcId="{EDE044CD-470A-4549-8025-31CF2891A9C3}" destId="{740A21DA-A4F0-4A30-9516-48DA477965D6}" srcOrd="2" destOrd="0" presId="urn:microsoft.com/office/officeart/2005/8/layout/cycle6"/>
    <dgm:cxn modelId="{A50CE3E1-C834-4110-96FF-3F9A75812B9B}" type="presParOf" srcId="{EDE044CD-470A-4549-8025-31CF2891A9C3}" destId="{84C63A9A-A468-4C0E-A1AB-5044600AA5A1}" srcOrd="3" destOrd="0" presId="urn:microsoft.com/office/officeart/2005/8/layout/cycle6"/>
    <dgm:cxn modelId="{188E2E51-3BF0-4132-966D-D16C867A7C50}" type="presParOf" srcId="{EDE044CD-470A-4549-8025-31CF2891A9C3}" destId="{D029920C-F266-4884-B6EA-26E87C577A4E}" srcOrd="4" destOrd="0" presId="urn:microsoft.com/office/officeart/2005/8/layout/cycle6"/>
    <dgm:cxn modelId="{182AE543-04A9-428D-A398-30CC63FC73A6}" type="presParOf" srcId="{EDE044CD-470A-4549-8025-31CF2891A9C3}" destId="{F5F0C82D-AFB2-48B5-86D7-5B33E8888B22}" srcOrd="5" destOrd="0" presId="urn:microsoft.com/office/officeart/2005/8/layout/cycle6"/>
    <dgm:cxn modelId="{F865172C-6048-4FB8-B68D-0AB30553A23F}" type="presParOf" srcId="{EDE044CD-470A-4549-8025-31CF2891A9C3}" destId="{B4F5A82C-937A-4644-94E5-E6E953926197}" srcOrd="6" destOrd="0" presId="urn:microsoft.com/office/officeart/2005/8/layout/cycle6"/>
    <dgm:cxn modelId="{06C6447F-0F23-4D9F-B4D7-52283B49A622}" type="presParOf" srcId="{EDE044CD-470A-4549-8025-31CF2891A9C3}" destId="{B2CB945A-5951-49C3-A781-9B9EA2A3C3B4}" srcOrd="7" destOrd="0" presId="urn:microsoft.com/office/officeart/2005/8/layout/cycle6"/>
    <dgm:cxn modelId="{572C7775-192F-4A1A-B0AC-4E03747FF59F}" type="presParOf" srcId="{EDE044CD-470A-4549-8025-31CF2891A9C3}" destId="{65462DF7-4203-40A2-844F-050B6162B8D2}" srcOrd="8" destOrd="0" presId="urn:microsoft.com/office/officeart/2005/8/layout/cycle6"/>
    <dgm:cxn modelId="{11F8D20F-1A3F-495C-BF5B-85C48146DAFC}" type="presParOf" srcId="{EDE044CD-470A-4549-8025-31CF2891A9C3}" destId="{A55B71C0-2FA6-45A0-B0F5-C272FECD8F68}" srcOrd="9" destOrd="0" presId="urn:microsoft.com/office/officeart/2005/8/layout/cycle6"/>
    <dgm:cxn modelId="{41CBC607-5A75-4D8C-B1DF-4979973B75CD}" type="presParOf" srcId="{EDE044CD-470A-4549-8025-31CF2891A9C3}" destId="{6002E8BA-1504-493A-871A-9B10CA80F0DE}" srcOrd="10" destOrd="0" presId="urn:microsoft.com/office/officeart/2005/8/layout/cycle6"/>
    <dgm:cxn modelId="{C815F14D-8BD5-44CC-BC8A-509908922D48}" type="presParOf" srcId="{EDE044CD-470A-4549-8025-31CF2891A9C3}" destId="{E0A40D15-46F7-44DA-8FAE-91A16F213EEF}"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2F448-813F-4F02-A8C6-EEF1F96E490E}">
      <dsp:nvSpPr>
        <dsp:cNvPr id="0" name=""/>
        <dsp:cNvSpPr/>
      </dsp:nvSpPr>
      <dsp:spPr>
        <a:xfrm>
          <a:off x="1531095" y="115"/>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Update</a:t>
          </a:r>
          <a:endParaRPr lang="es-ES" sz="1600" kern="1200" dirty="0"/>
        </a:p>
      </dsp:txBody>
      <dsp:txXfrm>
        <a:off x="1561490" y="30510"/>
        <a:ext cx="897126" cy="561855"/>
      </dsp:txXfrm>
    </dsp:sp>
    <dsp:sp modelId="{740A21DA-A4F0-4A30-9516-48DA477965D6}">
      <dsp:nvSpPr>
        <dsp:cNvPr id="0" name=""/>
        <dsp:cNvSpPr/>
      </dsp:nvSpPr>
      <dsp:spPr>
        <a:xfrm>
          <a:off x="981455" y="311437"/>
          <a:ext cx="2057196" cy="2057196"/>
        </a:xfrm>
        <a:custGeom>
          <a:avLst/>
          <a:gdLst/>
          <a:ahLst/>
          <a:cxnLst/>
          <a:rect l="0" t="0" r="0" b="0"/>
          <a:pathLst>
            <a:path>
              <a:moveTo>
                <a:pt x="1514455" y="121979"/>
              </a:moveTo>
              <a:arcTo wR="1028598" hR="1028598" stAng="17891212"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C63A9A-A468-4C0E-A1AB-5044600AA5A1}">
      <dsp:nvSpPr>
        <dsp:cNvPr id="0" name=""/>
        <dsp:cNvSpPr/>
      </dsp:nvSpPr>
      <dsp:spPr>
        <a:xfrm>
          <a:off x="2559693" y="1028713"/>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Checkout</a:t>
          </a:r>
          <a:endParaRPr lang="es-ES" sz="1600" kern="1200" dirty="0"/>
        </a:p>
      </dsp:txBody>
      <dsp:txXfrm>
        <a:off x="2590088" y="1059108"/>
        <a:ext cx="897126" cy="561855"/>
      </dsp:txXfrm>
    </dsp:sp>
    <dsp:sp modelId="{F5F0C82D-AFB2-48B5-86D7-5B33E8888B22}">
      <dsp:nvSpPr>
        <dsp:cNvPr id="0" name=""/>
        <dsp:cNvSpPr/>
      </dsp:nvSpPr>
      <dsp:spPr>
        <a:xfrm>
          <a:off x="981455" y="311437"/>
          <a:ext cx="2057196" cy="2057196"/>
        </a:xfrm>
        <a:custGeom>
          <a:avLst/>
          <a:gdLst/>
          <a:ahLst/>
          <a:cxnLst/>
          <a:rect l="0" t="0" r="0" b="0"/>
          <a:pathLst>
            <a:path>
              <a:moveTo>
                <a:pt x="2006558" y="1347356"/>
              </a:moveTo>
              <a:arcTo wR="1028598" hR="1028598" stAng="1083178"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F5A82C-937A-4644-94E5-E6E953926197}">
      <dsp:nvSpPr>
        <dsp:cNvPr id="0" name=""/>
        <dsp:cNvSpPr/>
      </dsp:nvSpPr>
      <dsp:spPr>
        <a:xfrm>
          <a:off x="1531095" y="2057311"/>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Commit</a:t>
          </a:r>
          <a:endParaRPr lang="es-ES" sz="1600" kern="1200" dirty="0"/>
        </a:p>
      </dsp:txBody>
      <dsp:txXfrm>
        <a:off x="1561490" y="2087706"/>
        <a:ext cx="897126" cy="561855"/>
      </dsp:txXfrm>
    </dsp:sp>
    <dsp:sp modelId="{65462DF7-4203-40A2-844F-050B6162B8D2}">
      <dsp:nvSpPr>
        <dsp:cNvPr id="0" name=""/>
        <dsp:cNvSpPr/>
      </dsp:nvSpPr>
      <dsp:spPr>
        <a:xfrm>
          <a:off x="981455" y="311437"/>
          <a:ext cx="2057196" cy="2057196"/>
        </a:xfrm>
        <a:custGeom>
          <a:avLst/>
          <a:gdLst/>
          <a:ahLst/>
          <a:cxnLst/>
          <a:rect l="0" t="0" r="0" b="0"/>
          <a:pathLst>
            <a:path>
              <a:moveTo>
                <a:pt x="542741" y="1935216"/>
              </a:moveTo>
              <a:arcTo wR="1028598" hR="1028598" stAng="7091212"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5B71C0-2FA6-45A0-B0F5-C272FECD8F68}">
      <dsp:nvSpPr>
        <dsp:cNvPr id="0" name=""/>
        <dsp:cNvSpPr/>
      </dsp:nvSpPr>
      <dsp:spPr>
        <a:xfrm>
          <a:off x="502497" y="1028713"/>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Revert</a:t>
          </a:r>
          <a:endParaRPr lang="es-ES" sz="1600" kern="1200" dirty="0"/>
        </a:p>
      </dsp:txBody>
      <dsp:txXfrm>
        <a:off x="532892" y="1059108"/>
        <a:ext cx="897126" cy="561855"/>
      </dsp:txXfrm>
    </dsp:sp>
    <dsp:sp modelId="{E0A40D15-46F7-44DA-8FAE-91A16F213EEF}">
      <dsp:nvSpPr>
        <dsp:cNvPr id="0" name=""/>
        <dsp:cNvSpPr/>
      </dsp:nvSpPr>
      <dsp:spPr>
        <a:xfrm>
          <a:off x="981455" y="311437"/>
          <a:ext cx="2057196" cy="2057196"/>
        </a:xfrm>
        <a:custGeom>
          <a:avLst/>
          <a:gdLst/>
          <a:ahLst/>
          <a:cxnLst/>
          <a:rect l="0" t="0" r="0" b="0"/>
          <a:pathLst>
            <a:path>
              <a:moveTo>
                <a:pt x="50637" y="709839"/>
              </a:moveTo>
              <a:arcTo wR="1028598" hR="1028598" stAng="11883178"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874739-E477-43E2-8B27-A4F7487B42F6}" type="datetimeFigureOut">
              <a:rPr lang="es-ES" smtClean="0"/>
              <a:t>15/01/2017</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00A298-037C-4338-BA63-2BA49C9208D6}" type="slidenum">
              <a:rPr lang="es-ES" smtClean="0"/>
              <a:t>‹Nº›</a:t>
            </a:fld>
            <a:endParaRPr lang="es-ES"/>
          </a:p>
        </p:txBody>
      </p:sp>
    </p:spTree>
    <p:extLst>
      <p:ext uri="{BB962C8B-B14F-4D97-AF65-F5344CB8AC3E}">
        <p14:creationId xmlns:p14="http://schemas.microsoft.com/office/powerpoint/2010/main" val="3788644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02398-51E1-4667-A0F7-E97AD1F32962}" type="datetimeFigureOut">
              <a:rPr lang="es-ES" smtClean="0"/>
              <a:t>15/01/2017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70AB5-00EE-4A5C-AE4E-71B8EEE1046C}" type="slidenum">
              <a:rPr lang="es-ES" smtClean="0"/>
              <a:t>‹Nº›</a:t>
            </a:fld>
            <a:endParaRPr lang="es-ES"/>
          </a:p>
        </p:txBody>
      </p:sp>
    </p:spTree>
    <p:extLst>
      <p:ext uri="{BB962C8B-B14F-4D97-AF65-F5344CB8AC3E}">
        <p14:creationId xmlns:p14="http://schemas.microsoft.com/office/powerpoint/2010/main" val="311283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a:t>
            </a:fld>
            <a:endParaRPr lang="es-ES"/>
          </a:p>
        </p:txBody>
      </p:sp>
    </p:spTree>
    <p:extLst>
      <p:ext uri="{BB962C8B-B14F-4D97-AF65-F5344CB8AC3E}">
        <p14:creationId xmlns:p14="http://schemas.microsoft.com/office/powerpoint/2010/main" val="1352548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1º </a:t>
            </a:r>
            <a:r>
              <a:rPr lang="en-US" sz="1200" b="1" i="0" kern="1200" dirty="0" err="1" smtClean="0">
                <a:solidFill>
                  <a:schemeClr val="tx1"/>
                </a:solidFill>
                <a:effectLst/>
                <a:latin typeface="+mn-lt"/>
                <a:ea typeface="+mn-ea"/>
                <a:cs typeface="+mn-cs"/>
              </a:rPr>
              <a:t>Crear</a:t>
            </a:r>
            <a:r>
              <a:rPr lang="en-US" sz="1200" b="1" i="0" kern="1200" dirty="0" smtClean="0">
                <a:solidFill>
                  <a:schemeClr val="tx1"/>
                </a:solidFill>
                <a:effectLst/>
                <a:latin typeface="+mn-lt"/>
                <a:ea typeface="+mn-ea"/>
                <a:cs typeface="+mn-cs"/>
              </a:rPr>
              <a:t> Proyecto: </a:t>
            </a:r>
          </a:p>
          <a:p>
            <a:pPr fontAlgn="base"/>
            <a:r>
              <a:rPr lang="en-US" sz="1200" b="1" i="0" kern="1200" dirty="0" err="1" smtClean="0">
                <a:solidFill>
                  <a:schemeClr val="tx1"/>
                </a:solidFill>
                <a:effectLst/>
                <a:latin typeface="+mn-lt"/>
                <a:ea typeface="+mn-ea"/>
                <a:cs typeface="+mn-cs"/>
              </a:rPr>
              <a:t>gradle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 --type java-library</a:t>
            </a:r>
          </a:p>
          <a:p>
            <a:pPr fontAlgn="base"/>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a:t>
            </a:fld>
            <a:endParaRPr lang="es-ES"/>
          </a:p>
        </p:txBody>
      </p:sp>
    </p:spTree>
    <p:extLst>
      <p:ext uri="{BB962C8B-B14F-4D97-AF65-F5344CB8AC3E}">
        <p14:creationId xmlns:p14="http://schemas.microsoft.com/office/powerpoint/2010/main" val="60031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1º </a:t>
            </a:r>
            <a:r>
              <a:rPr lang="en-US" sz="1200" b="1" i="0" kern="1200" dirty="0" err="1" smtClean="0">
                <a:solidFill>
                  <a:schemeClr val="tx1"/>
                </a:solidFill>
                <a:effectLst/>
                <a:latin typeface="+mn-lt"/>
                <a:ea typeface="+mn-ea"/>
                <a:cs typeface="+mn-cs"/>
              </a:rPr>
              <a:t>Crear</a:t>
            </a:r>
            <a:r>
              <a:rPr lang="en-US" sz="1200" b="1" i="0" kern="1200" dirty="0" smtClean="0">
                <a:solidFill>
                  <a:schemeClr val="tx1"/>
                </a:solidFill>
                <a:effectLst/>
                <a:latin typeface="+mn-lt"/>
                <a:ea typeface="+mn-ea"/>
                <a:cs typeface="+mn-cs"/>
              </a:rPr>
              <a:t> Proyecto: </a:t>
            </a:r>
          </a:p>
          <a:p>
            <a:pPr fontAlgn="base"/>
            <a:r>
              <a:rPr lang="en-US" sz="1200" b="1" i="0" kern="1200" dirty="0" err="1" smtClean="0">
                <a:solidFill>
                  <a:schemeClr val="tx1"/>
                </a:solidFill>
                <a:effectLst/>
                <a:latin typeface="+mn-lt"/>
                <a:ea typeface="+mn-ea"/>
                <a:cs typeface="+mn-cs"/>
              </a:rPr>
              <a:t>gradle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 --type java-library</a:t>
            </a:r>
          </a:p>
          <a:p>
            <a:pPr fontAlgn="base"/>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a:t>
            </a:fld>
            <a:endParaRPr lang="es-ES"/>
          </a:p>
        </p:txBody>
      </p:sp>
    </p:spTree>
    <p:extLst>
      <p:ext uri="{BB962C8B-B14F-4D97-AF65-F5344CB8AC3E}">
        <p14:creationId xmlns:p14="http://schemas.microsoft.com/office/powerpoint/2010/main" val="2959208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1º </a:t>
            </a:r>
            <a:r>
              <a:rPr lang="en-US" sz="1200" b="1" i="0" kern="1200" dirty="0" err="1" smtClean="0">
                <a:solidFill>
                  <a:schemeClr val="tx1"/>
                </a:solidFill>
                <a:effectLst/>
                <a:latin typeface="+mn-lt"/>
                <a:ea typeface="+mn-ea"/>
                <a:cs typeface="+mn-cs"/>
              </a:rPr>
              <a:t>Crear</a:t>
            </a:r>
            <a:r>
              <a:rPr lang="en-US" sz="1200" b="1" i="0" kern="1200" dirty="0" smtClean="0">
                <a:solidFill>
                  <a:schemeClr val="tx1"/>
                </a:solidFill>
                <a:effectLst/>
                <a:latin typeface="+mn-lt"/>
                <a:ea typeface="+mn-ea"/>
                <a:cs typeface="+mn-cs"/>
              </a:rPr>
              <a:t> Proyecto: </a:t>
            </a:r>
          </a:p>
          <a:p>
            <a:pPr fontAlgn="base"/>
            <a:r>
              <a:rPr lang="en-US" sz="1200" b="1" i="0" kern="1200" dirty="0" err="1" smtClean="0">
                <a:solidFill>
                  <a:schemeClr val="tx1"/>
                </a:solidFill>
                <a:effectLst/>
                <a:latin typeface="+mn-lt"/>
                <a:ea typeface="+mn-ea"/>
                <a:cs typeface="+mn-cs"/>
              </a:rPr>
              <a:t>gradle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 --type java-library</a:t>
            </a:r>
          </a:p>
          <a:p>
            <a:pPr fontAlgn="base"/>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a:t>
            </a:fld>
            <a:endParaRPr lang="es-ES"/>
          </a:p>
        </p:txBody>
      </p:sp>
    </p:spTree>
    <p:extLst>
      <p:ext uri="{BB962C8B-B14F-4D97-AF65-F5344CB8AC3E}">
        <p14:creationId xmlns:p14="http://schemas.microsoft.com/office/powerpoint/2010/main" val="275757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1º </a:t>
            </a:r>
            <a:r>
              <a:rPr lang="en-US" sz="1200" b="1" i="0" kern="1200" dirty="0" err="1" smtClean="0">
                <a:solidFill>
                  <a:schemeClr val="tx1"/>
                </a:solidFill>
                <a:effectLst/>
                <a:latin typeface="+mn-lt"/>
                <a:ea typeface="+mn-ea"/>
                <a:cs typeface="+mn-cs"/>
              </a:rPr>
              <a:t>Crear</a:t>
            </a:r>
            <a:r>
              <a:rPr lang="en-US" sz="1200" b="1" i="0" kern="1200" dirty="0" smtClean="0">
                <a:solidFill>
                  <a:schemeClr val="tx1"/>
                </a:solidFill>
                <a:effectLst/>
                <a:latin typeface="+mn-lt"/>
                <a:ea typeface="+mn-ea"/>
                <a:cs typeface="+mn-cs"/>
              </a:rPr>
              <a:t> Proyecto: </a:t>
            </a:r>
          </a:p>
          <a:p>
            <a:pPr fontAlgn="base"/>
            <a:r>
              <a:rPr lang="en-US" sz="1200" b="1" i="0" kern="1200" dirty="0" err="1" smtClean="0">
                <a:solidFill>
                  <a:schemeClr val="tx1"/>
                </a:solidFill>
                <a:effectLst/>
                <a:latin typeface="+mn-lt"/>
                <a:ea typeface="+mn-ea"/>
                <a:cs typeface="+mn-cs"/>
              </a:rPr>
              <a:t>gradle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 --type java-library</a:t>
            </a:r>
          </a:p>
          <a:p>
            <a:pPr fontAlgn="base"/>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13</a:t>
            </a:fld>
            <a:endParaRPr lang="es-ES"/>
          </a:p>
        </p:txBody>
      </p:sp>
    </p:spTree>
    <p:extLst>
      <p:ext uri="{BB962C8B-B14F-4D97-AF65-F5344CB8AC3E}">
        <p14:creationId xmlns:p14="http://schemas.microsoft.com/office/powerpoint/2010/main" val="902150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1º </a:t>
            </a:r>
            <a:r>
              <a:rPr lang="en-US" sz="1200" b="1" i="0" kern="1200" dirty="0" err="1" smtClean="0">
                <a:solidFill>
                  <a:schemeClr val="tx1"/>
                </a:solidFill>
                <a:effectLst/>
                <a:latin typeface="+mn-lt"/>
                <a:ea typeface="+mn-ea"/>
                <a:cs typeface="+mn-cs"/>
              </a:rPr>
              <a:t>Crear</a:t>
            </a:r>
            <a:r>
              <a:rPr lang="en-US" sz="1200" b="1" i="0" kern="1200" dirty="0" smtClean="0">
                <a:solidFill>
                  <a:schemeClr val="tx1"/>
                </a:solidFill>
                <a:effectLst/>
                <a:latin typeface="+mn-lt"/>
                <a:ea typeface="+mn-ea"/>
                <a:cs typeface="+mn-cs"/>
              </a:rPr>
              <a:t> Proyecto: </a:t>
            </a:r>
          </a:p>
          <a:p>
            <a:pPr fontAlgn="base"/>
            <a:r>
              <a:rPr lang="en-US" sz="1200" b="1" i="0" kern="1200" dirty="0" err="1" smtClean="0">
                <a:solidFill>
                  <a:schemeClr val="tx1"/>
                </a:solidFill>
                <a:effectLst/>
                <a:latin typeface="+mn-lt"/>
                <a:ea typeface="+mn-ea"/>
                <a:cs typeface="+mn-cs"/>
              </a:rPr>
              <a:t>gradle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r>
              <a:rPr lang="en-US" sz="1200" b="1" i="0" kern="1200" dirty="0" smtClean="0">
                <a:solidFill>
                  <a:schemeClr val="tx1"/>
                </a:solidFill>
                <a:effectLst/>
                <a:latin typeface="+mn-lt"/>
                <a:ea typeface="+mn-ea"/>
                <a:cs typeface="+mn-cs"/>
              </a:rPr>
              <a:t> --type java-library</a:t>
            </a:r>
          </a:p>
          <a:p>
            <a:pPr fontAlgn="base"/>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14</a:t>
            </a:fld>
            <a:endParaRPr lang="es-ES"/>
          </a:p>
        </p:txBody>
      </p:sp>
    </p:spTree>
    <p:extLst>
      <p:ext uri="{BB962C8B-B14F-4D97-AF65-F5344CB8AC3E}">
        <p14:creationId xmlns:p14="http://schemas.microsoft.com/office/powerpoint/2010/main" val="3873777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15</a:t>
            </a:fld>
            <a:endParaRPr lang="es-ES"/>
          </a:p>
        </p:txBody>
      </p:sp>
    </p:spTree>
    <p:extLst>
      <p:ext uri="{BB962C8B-B14F-4D97-AF65-F5344CB8AC3E}">
        <p14:creationId xmlns:p14="http://schemas.microsoft.com/office/powerpoint/2010/main" val="2049779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16</a:t>
            </a:fld>
            <a:endParaRPr lang="es-ES"/>
          </a:p>
        </p:txBody>
      </p:sp>
    </p:spTree>
    <p:extLst>
      <p:ext uri="{BB962C8B-B14F-4D97-AF65-F5344CB8AC3E}">
        <p14:creationId xmlns:p14="http://schemas.microsoft.com/office/powerpoint/2010/main" val="1339980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17</a:t>
            </a:fld>
            <a:endParaRPr lang="es-ES"/>
          </a:p>
        </p:txBody>
      </p:sp>
    </p:spTree>
    <p:extLst>
      <p:ext uri="{BB962C8B-B14F-4D97-AF65-F5344CB8AC3E}">
        <p14:creationId xmlns:p14="http://schemas.microsoft.com/office/powerpoint/2010/main" val="432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a:t>
            </a:fld>
            <a:endParaRPr lang="es-ES"/>
          </a:p>
        </p:txBody>
      </p:sp>
    </p:spTree>
    <p:extLst>
      <p:ext uri="{BB962C8B-B14F-4D97-AF65-F5344CB8AC3E}">
        <p14:creationId xmlns:p14="http://schemas.microsoft.com/office/powerpoint/2010/main" val="34639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a:t>
            </a:fld>
            <a:endParaRPr lang="es-ES"/>
          </a:p>
        </p:txBody>
      </p:sp>
    </p:spTree>
    <p:extLst>
      <p:ext uri="{BB962C8B-B14F-4D97-AF65-F5344CB8AC3E}">
        <p14:creationId xmlns:p14="http://schemas.microsoft.com/office/powerpoint/2010/main" val="173494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a:t>
            </a:fld>
            <a:endParaRPr lang="es-ES"/>
          </a:p>
        </p:txBody>
      </p:sp>
    </p:spTree>
    <p:extLst>
      <p:ext uri="{BB962C8B-B14F-4D97-AF65-F5344CB8AC3E}">
        <p14:creationId xmlns:p14="http://schemas.microsoft.com/office/powerpoint/2010/main" val="205671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ES" sz="1200" b="1" i="0" kern="1200" dirty="0" smtClean="0">
                <a:solidFill>
                  <a:schemeClr val="tx1"/>
                </a:solidFill>
                <a:effectLst/>
                <a:latin typeface="+mn-lt"/>
                <a:ea typeface="+mn-ea"/>
                <a:cs typeface="+mn-cs"/>
              </a:rPr>
              <a:t>Clonaremos en nuestra máquina el repositorio original.</a:t>
            </a:r>
            <a:r>
              <a:rPr lang="es-ES" sz="1200" b="0" i="0" kern="1200" dirty="0" smtClean="0">
                <a:solidFill>
                  <a:schemeClr val="tx1"/>
                </a:solidFill>
                <a:effectLst/>
                <a:latin typeface="+mn-lt"/>
                <a:ea typeface="+mn-ea"/>
                <a:cs typeface="+mn-cs"/>
              </a:rPr>
              <a:t> Es decir </a:t>
            </a:r>
            <a:r>
              <a:rPr lang="es-ES" sz="1200" b="0" i="0" kern="1200" dirty="0" err="1" smtClean="0">
                <a:solidFill>
                  <a:schemeClr val="tx1"/>
                </a:solidFill>
                <a:effectLst/>
                <a:latin typeface="+mn-lt"/>
                <a:ea typeface="+mn-ea"/>
                <a:cs typeface="+mn-cs"/>
              </a:rPr>
              <a:t>Git</a:t>
            </a:r>
            <a:r>
              <a:rPr lang="es-ES" sz="1200" b="0" i="0" kern="1200" dirty="0" smtClean="0">
                <a:solidFill>
                  <a:schemeClr val="tx1"/>
                </a:solidFill>
                <a:effectLst/>
                <a:latin typeface="+mn-lt"/>
                <a:ea typeface="+mn-ea"/>
                <a:cs typeface="+mn-cs"/>
              </a:rPr>
              <a:t> descarga en tu equipo local, en tu PC de casa, todo el contenido del repositorio que se encuentra almacenado en </a:t>
            </a:r>
            <a:r>
              <a:rPr lang="es-ES" sz="1200" b="0" i="0" kern="1200" dirty="0" err="1" smtClean="0">
                <a:solidFill>
                  <a:schemeClr val="tx1"/>
                </a:solidFill>
                <a:effectLst/>
                <a:latin typeface="+mn-lt"/>
                <a:ea typeface="+mn-ea"/>
                <a:cs typeface="+mn-cs"/>
              </a:rPr>
              <a:t>GitHub</a:t>
            </a:r>
            <a:r>
              <a:rPr lang="es-ES" sz="1200" b="0" i="0" kern="1200" dirty="0" smtClean="0">
                <a:solidFill>
                  <a:schemeClr val="tx1"/>
                </a:solidFill>
                <a:effectLst/>
                <a:latin typeface="+mn-lt"/>
                <a:ea typeface="+mn-ea"/>
                <a:cs typeface="+mn-cs"/>
              </a:rPr>
              <a:t>. Es decir en tu equipo se creará una carpeta con todo el contenido idéntico a la que existe en el repositorio.</a:t>
            </a:r>
          </a:p>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a:t>
            </a:fld>
            <a:endParaRPr lang="es-ES"/>
          </a:p>
        </p:txBody>
      </p:sp>
    </p:spTree>
    <p:extLst>
      <p:ext uri="{BB962C8B-B14F-4D97-AF65-F5344CB8AC3E}">
        <p14:creationId xmlns:p14="http://schemas.microsoft.com/office/powerpoint/2010/main" val="4327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ES" sz="1200" b="0" i="0" kern="1200" dirty="0" smtClean="0">
                <a:solidFill>
                  <a:schemeClr val="tx1"/>
                </a:solidFill>
                <a:effectLst/>
                <a:latin typeface="+mn-lt"/>
                <a:ea typeface="+mn-ea"/>
                <a:cs typeface="+mn-cs"/>
              </a:rPr>
              <a:t>Se</a:t>
            </a:r>
            <a:r>
              <a:rPr lang="es-ES" sz="1200" b="0" i="0" kern="1200" baseline="0" dirty="0" smtClean="0">
                <a:solidFill>
                  <a:schemeClr val="tx1"/>
                </a:solidFill>
                <a:effectLst/>
                <a:latin typeface="+mn-lt"/>
                <a:ea typeface="+mn-ea"/>
                <a:cs typeface="+mn-cs"/>
              </a:rPr>
              <a:t> podría instalar en un servidor propio un sistema de control de repositorios de </a:t>
            </a:r>
            <a:r>
              <a:rPr lang="es-ES" sz="1200" b="0" i="0" kern="1200" baseline="0" dirty="0" err="1" smtClean="0">
                <a:solidFill>
                  <a:schemeClr val="tx1"/>
                </a:solidFill>
                <a:effectLst/>
                <a:latin typeface="+mn-lt"/>
                <a:ea typeface="+mn-ea"/>
                <a:cs typeface="+mn-cs"/>
              </a:rPr>
              <a:t>git</a:t>
            </a:r>
            <a:r>
              <a:rPr lang="es-ES" sz="1200" b="0" i="0" kern="1200" baseline="0" dirty="0" smtClean="0">
                <a:solidFill>
                  <a:schemeClr val="tx1"/>
                </a:solidFill>
                <a:effectLst/>
                <a:latin typeface="+mn-lt"/>
                <a:ea typeface="+mn-ea"/>
                <a:cs typeface="+mn-cs"/>
              </a:rPr>
              <a:t>, pero vamos a basarnos en </a:t>
            </a:r>
            <a:r>
              <a:rPr lang="es-ES" sz="1200" b="0" i="0" kern="1200" baseline="0" dirty="0" err="1" smtClean="0">
                <a:solidFill>
                  <a:schemeClr val="tx1"/>
                </a:solidFill>
                <a:effectLst/>
                <a:latin typeface="+mn-lt"/>
                <a:ea typeface="+mn-ea"/>
                <a:cs typeface="+mn-cs"/>
              </a:rPr>
              <a:t>github</a:t>
            </a:r>
            <a:r>
              <a:rPr lang="es-ES" sz="1200" b="0" i="0" kern="1200" baseline="0" dirty="0" smtClean="0">
                <a:solidFill>
                  <a:schemeClr val="tx1"/>
                </a:solidFill>
                <a:effectLst/>
                <a:latin typeface="+mn-lt"/>
                <a:ea typeface="+mn-ea"/>
                <a:cs typeface="+mn-cs"/>
              </a:rPr>
              <a:t> que ya nos ofrece los recursos necesarios para añadir nuestros repositorios sin tener que preocuparnos del mantenimiento e instalación de uno propio.	</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a:t>
            </a:fld>
            <a:endParaRPr lang="es-ES"/>
          </a:p>
        </p:txBody>
      </p:sp>
    </p:spTree>
    <p:extLst>
      <p:ext uri="{BB962C8B-B14F-4D97-AF65-F5344CB8AC3E}">
        <p14:creationId xmlns:p14="http://schemas.microsoft.com/office/powerpoint/2010/main" val="3494074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ES" sz="1200" b="1" i="0" kern="1200" dirty="0" smtClean="0">
                <a:solidFill>
                  <a:schemeClr val="tx1"/>
                </a:solidFill>
                <a:effectLst/>
                <a:latin typeface="+mn-lt"/>
                <a:ea typeface="+mn-ea"/>
                <a:cs typeface="+mn-cs"/>
              </a:rPr>
              <a:t>Clonaremos en nuestra máquina el repositorio original.</a:t>
            </a:r>
            <a:r>
              <a:rPr lang="es-ES" sz="1200" b="0" i="0" kern="1200" dirty="0" smtClean="0">
                <a:solidFill>
                  <a:schemeClr val="tx1"/>
                </a:solidFill>
                <a:effectLst/>
                <a:latin typeface="+mn-lt"/>
                <a:ea typeface="+mn-ea"/>
                <a:cs typeface="+mn-cs"/>
              </a:rPr>
              <a:t> Es decir </a:t>
            </a:r>
            <a:r>
              <a:rPr lang="es-ES" sz="1200" b="0" i="0" kern="1200" dirty="0" err="1" smtClean="0">
                <a:solidFill>
                  <a:schemeClr val="tx1"/>
                </a:solidFill>
                <a:effectLst/>
                <a:latin typeface="+mn-lt"/>
                <a:ea typeface="+mn-ea"/>
                <a:cs typeface="+mn-cs"/>
              </a:rPr>
              <a:t>Git</a:t>
            </a:r>
            <a:r>
              <a:rPr lang="es-ES" sz="1200" b="0" i="0" kern="1200" dirty="0" smtClean="0">
                <a:solidFill>
                  <a:schemeClr val="tx1"/>
                </a:solidFill>
                <a:effectLst/>
                <a:latin typeface="+mn-lt"/>
                <a:ea typeface="+mn-ea"/>
                <a:cs typeface="+mn-cs"/>
              </a:rPr>
              <a:t> descarga en tu equipo local, en tu PC de casa, todo el contenido del repositorio que se encuentra almacenado en </a:t>
            </a:r>
            <a:r>
              <a:rPr lang="es-ES" sz="1200" b="0" i="0" kern="1200" dirty="0" err="1" smtClean="0">
                <a:solidFill>
                  <a:schemeClr val="tx1"/>
                </a:solidFill>
                <a:effectLst/>
                <a:latin typeface="+mn-lt"/>
                <a:ea typeface="+mn-ea"/>
                <a:cs typeface="+mn-cs"/>
              </a:rPr>
              <a:t>GitHub</a:t>
            </a:r>
            <a:r>
              <a:rPr lang="es-ES" sz="1200" b="0" i="0" kern="1200" dirty="0" smtClean="0">
                <a:solidFill>
                  <a:schemeClr val="tx1"/>
                </a:solidFill>
                <a:effectLst/>
                <a:latin typeface="+mn-lt"/>
                <a:ea typeface="+mn-ea"/>
                <a:cs typeface="+mn-cs"/>
              </a:rPr>
              <a:t>. Es decir en tu equipo se creará una carpeta con todo el contenido idéntico a la que existe en el repositorio.</a:t>
            </a:r>
          </a:p>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a:t>
            </a:fld>
            <a:endParaRPr lang="es-ES"/>
          </a:p>
        </p:txBody>
      </p:sp>
    </p:spTree>
    <p:extLst>
      <p:ext uri="{BB962C8B-B14F-4D97-AF65-F5344CB8AC3E}">
        <p14:creationId xmlns:p14="http://schemas.microsoft.com/office/powerpoint/2010/main" val="420013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ES" sz="1200" b="1" i="0" kern="1200" dirty="0" smtClean="0">
                <a:solidFill>
                  <a:schemeClr val="tx1"/>
                </a:solidFill>
                <a:effectLst/>
                <a:latin typeface="+mn-lt"/>
                <a:ea typeface="+mn-ea"/>
                <a:cs typeface="+mn-cs"/>
              </a:rPr>
              <a:t>Clonaremos en nuestra máquina el repositorio original.</a:t>
            </a:r>
            <a:r>
              <a:rPr lang="es-ES" sz="1200" b="0" i="0" kern="1200" dirty="0" smtClean="0">
                <a:solidFill>
                  <a:schemeClr val="tx1"/>
                </a:solidFill>
                <a:effectLst/>
                <a:latin typeface="+mn-lt"/>
                <a:ea typeface="+mn-ea"/>
                <a:cs typeface="+mn-cs"/>
              </a:rPr>
              <a:t> Es decir </a:t>
            </a:r>
            <a:r>
              <a:rPr lang="es-ES" sz="1200" b="0" i="0" kern="1200" dirty="0" err="1" smtClean="0">
                <a:solidFill>
                  <a:schemeClr val="tx1"/>
                </a:solidFill>
                <a:effectLst/>
                <a:latin typeface="+mn-lt"/>
                <a:ea typeface="+mn-ea"/>
                <a:cs typeface="+mn-cs"/>
              </a:rPr>
              <a:t>Git</a:t>
            </a:r>
            <a:r>
              <a:rPr lang="es-ES" sz="1200" b="0" i="0" kern="1200" dirty="0" smtClean="0">
                <a:solidFill>
                  <a:schemeClr val="tx1"/>
                </a:solidFill>
                <a:effectLst/>
                <a:latin typeface="+mn-lt"/>
                <a:ea typeface="+mn-ea"/>
                <a:cs typeface="+mn-cs"/>
              </a:rPr>
              <a:t> descarga en tu equipo local, en tu PC de casa, todo el contenido del repositorio que se encuentra almacenado en </a:t>
            </a:r>
            <a:r>
              <a:rPr lang="es-ES" sz="1200" b="0" i="0" kern="1200" dirty="0" err="1" smtClean="0">
                <a:solidFill>
                  <a:schemeClr val="tx1"/>
                </a:solidFill>
                <a:effectLst/>
                <a:latin typeface="+mn-lt"/>
                <a:ea typeface="+mn-ea"/>
                <a:cs typeface="+mn-cs"/>
              </a:rPr>
              <a:t>GitHub</a:t>
            </a:r>
            <a:r>
              <a:rPr lang="es-ES" sz="1200" b="0" i="0" kern="1200" dirty="0" smtClean="0">
                <a:solidFill>
                  <a:schemeClr val="tx1"/>
                </a:solidFill>
                <a:effectLst/>
                <a:latin typeface="+mn-lt"/>
                <a:ea typeface="+mn-ea"/>
                <a:cs typeface="+mn-cs"/>
              </a:rPr>
              <a:t>. Es decir en tu equipo se creará una carpeta con todo el contenido idéntico a la que existe en el repositorio.</a:t>
            </a:r>
          </a:p>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a:t>
            </a:fld>
            <a:endParaRPr lang="es-ES"/>
          </a:p>
        </p:txBody>
      </p:sp>
    </p:spTree>
    <p:extLst>
      <p:ext uri="{BB962C8B-B14F-4D97-AF65-F5344CB8AC3E}">
        <p14:creationId xmlns:p14="http://schemas.microsoft.com/office/powerpoint/2010/main" val="78780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1º </a:t>
            </a:r>
            <a:r>
              <a:rPr lang="en-US" sz="1200" b="1" i="0" kern="1200" dirty="0" err="1" smtClean="0">
                <a:solidFill>
                  <a:schemeClr val="tx1"/>
                </a:solidFill>
                <a:effectLst/>
                <a:latin typeface="+mn-lt"/>
                <a:ea typeface="+mn-ea"/>
                <a:cs typeface="+mn-cs"/>
              </a:rPr>
              <a:t>Crear</a:t>
            </a:r>
            <a:r>
              <a:rPr lang="en-US" sz="1200" b="1" i="0" kern="1200" dirty="0" smtClean="0">
                <a:solidFill>
                  <a:schemeClr val="tx1"/>
                </a:solidFill>
                <a:effectLst/>
                <a:latin typeface="+mn-lt"/>
                <a:ea typeface="+mn-ea"/>
                <a:cs typeface="+mn-cs"/>
              </a:rPr>
              <a:t> Proyecto: </a:t>
            </a:r>
          </a:p>
          <a:p>
            <a:pPr fontAlgn="base"/>
            <a:r>
              <a:rPr lang="en-US" sz="1200" b="1" i="0" kern="1200" dirty="0" smtClean="0">
                <a:solidFill>
                  <a:schemeClr val="tx1"/>
                </a:solidFill>
                <a:effectLst/>
                <a:latin typeface="+mn-lt"/>
                <a:ea typeface="+mn-ea"/>
                <a:cs typeface="+mn-cs"/>
              </a:rPr>
              <a:t>https://github.com/dmcisneros</a:t>
            </a:r>
          </a:p>
          <a:p>
            <a:pPr fontAlgn="base"/>
            <a:endParaRPr lang="en-US" sz="1200" b="1"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a:p>
            <a:pPr fontAlgn="base"/>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init</a:t>
            </a:r>
            <a:endParaRPr lang="en-US" sz="1200" b="1" i="0" kern="1200" dirty="0" smtClean="0">
              <a:solidFill>
                <a:schemeClr val="tx1"/>
              </a:solidFill>
              <a:effectLst/>
              <a:latin typeface="+mn-lt"/>
              <a:ea typeface="+mn-ea"/>
              <a:cs typeface="+mn-cs"/>
            </a:endParaRPr>
          </a:p>
          <a:p>
            <a:pPr fontAlgn="base"/>
            <a:r>
              <a:rPr lang="en-US" b="1" dirty="0" err="1" smtClean="0">
                <a:effectLst/>
              </a:rPr>
              <a:t>git</a:t>
            </a:r>
            <a:r>
              <a:rPr lang="en-US" b="1" dirty="0" smtClean="0">
                <a:effectLst/>
              </a:rPr>
              <a:t> remote add origin https://github.com/dmcisneros/headingToCodefest.git</a:t>
            </a:r>
            <a:endParaRPr lang="es-ES" sz="1200" b="1"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a:t>
            </a:fld>
            <a:endParaRPr lang="es-ES"/>
          </a:p>
        </p:txBody>
      </p:sp>
    </p:spTree>
    <p:extLst>
      <p:ext uri="{BB962C8B-B14F-4D97-AF65-F5344CB8AC3E}">
        <p14:creationId xmlns:p14="http://schemas.microsoft.com/office/powerpoint/2010/main" val="3196080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5" name="4 Rectángulo"/>
          <p:cNvSpPr/>
          <p:nvPr userDrawn="1"/>
        </p:nvSpPr>
        <p:spPr>
          <a:xfrm>
            <a:off x="-20886" y="0"/>
            <a:ext cx="9164885" cy="6858000"/>
          </a:xfrm>
          <a:prstGeom prst="rect">
            <a:avLst/>
          </a:prstGeom>
          <a:solidFill>
            <a:srgbClr val="1E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p:cNvSpPr/>
          <p:nvPr userDrawn="1"/>
        </p:nvSpPr>
        <p:spPr>
          <a:xfrm>
            <a:off x="-36512" y="0"/>
            <a:ext cx="9164885" cy="6858000"/>
          </a:xfrm>
          <a:prstGeom prst="rect">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094888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93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921331"/>
      </p:ext>
    </p:extLst>
  </p:cSld>
  <p:clrMap bg1="lt1" tx1="dk1" bg2="lt2" tx2="dk2" accent1="accent1" accent2="accent2" accent3="accent3" accent4="accent4" accent5="accent5" accent6="accent6" hlink="hlink" folHlink="folHlink"/>
  <p:sldLayoutIdLst>
    <p:sldLayoutId id="2147483668" r:id="rId1"/>
    <p:sldLayoutId id="214748367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ignup/free" TargetMode="External"/><Relationship Id="rId7" Type="http://schemas.openxmlformats.org/officeDocument/2006/relationships/hyperlink" Target="https://github.com/Hispano/Guia-sobre-Git-Github-y-Metodologia-de-Desarrollo-de-Software-usando-Git-y-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help.github.com/articles/set-up-git/#platform-linux" TargetMode="External"/><Relationship Id="rId5" Type="http://schemas.openxmlformats.org/officeDocument/2006/relationships/hyperlink" Target="http://code.google.com/p/msysgit/downloads/list?can=3" TargetMode="External"/><Relationship Id="rId4" Type="http://schemas.openxmlformats.org/officeDocument/2006/relationships/hyperlink" Target="http://code.google.com/p/git-osx-installer/downloads/list?can=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C:\backup\CENTERS\Líneas de trabajo\codeFEST\fotos codefest\p5488-0020-2.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Effect>
                      <a14:brightnessContrast contrast="20000"/>
                    </a14:imgEffect>
                  </a14:imgLayer>
                </a14:imgProps>
              </a:ext>
              <a:ext uri="{28A0092B-C50C-407E-A947-70E740481C1C}">
                <a14:useLocalDpi xmlns:a14="http://schemas.microsoft.com/office/drawing/2010/main" val="0"/>
              </a:ext>
            </a:extLst>
          </a:blip>
          <a:srcRect l="8129" t="7929" r="10391"/>
          <a:stretch/>
        </p:blipFill>
        <p:spPr bwMode="auto">
          <a:xfrm>
            <a:off x="-1" y="0"/>
            <a:ext cx="9144001" cy="6888740"/>
          </a:xfrm>
          <a:prstGeom prst="rect">
            <a:avLst/>
          </a:prstGeom>
          <a:noFill/>
          <a:extLst>
            <a:ext uri="{909E8E84-426E-40DD-AFC4-6F175D3DCCD1}">
              <a14:hiddenFill xmlns:a14="http://schemas.microsoft.com/office/drawing/2010/main">
                <a:solidFill>
                  <a:srgbClr val="FFFFFF"/>
                </a:solidFill>
              </a14:hiddenFill>
            </a:ext>
          </a:extLst>
        </p:spPr>
      </p:pic>
      <p:sp>
        <p:nvSpPr>
          <p:cNvPr id="2" name="1 Redondear rectángulo de esquina del mismo lado"/>
          <p:cNvSpPr/>
          <p:nvPr/>
        </p:nvSpPr>
        <p:spPr>
          <a:xfrm rot="16200000" flipV="1">
            <a:off x="3947658" y="1220475"/>
            <a:ext cx="1285193" cy="9180514"/>
          </a:xfrm>
          <a:prstGeom prst="round2SameRect">
            <a:avLst>
              <a:gd name="adj1" fmla="val 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658556" y="5346963"/>
            <a:ext cx="4826193" cy="830997"/>
          </a:xfrm>
          <a:prstGeom prst="rect">
            <a:avLst/>
          </a:prstGeom>
          <a:noFill/>
        </p:spPr>
        <p:txBody>
          <a:bodyPr wrap="none" rtlCol="0">
            <a:spAutoFit/>
          </a:bodyPr>
          <a:lstStyle/>
          <a:p>
            <a:r>
              <a:rPr lang="es-ES" sz="3200" b="1" dirty="0" smtClean="0">
                <a:solidFill>
                  <a:srgbClr val="9AAE04"/>
                </a:solidFill>
              </a:rPr>
              <a:t>Introducción a </a:t>
            </a:r>
            <a:r>
              <a:rPr lang="es-ES" sz="3200" b="1" dirty="0" err="1" smtClean="0">
                <a:solidFill>
                  <a:srgbClr val="9AAE04"/>
                </a:solidFill>
              </a:rPr>
              <a:t>Git</a:t>
            </a:r>
            <a:r>
              <a:rPr lang="es-ES" sz="3200" b="1" dirty="0" smtClean="0">
                <a:solidFill>
                  <a:srgbClr val="9AAE04"/>
                </a:solidFill>
              </a:rPr>
              <a:t> + </a:t>
            </a:r>
            <a:r>
              <a:rPr lang="es-ES" sz="3200" b="1" dirty="0" err="1" smtClean="0">
                <a:solidFill>
                  <a:srgbClr val="9AAE04"/>
                </a:solidFill>
              </a:rPr>
              <a:t>GitHub</a:t>
            </a:r>
            <a:endParaRPr lang="es-ES" sz="3200" b="1" dirty="0" smtClean="0">
              <a:solidFill>
                <a:srgbClr val="9AAE04"/>
              </a:solidFill>
            </a:endParaRPr>
          </a:p>
          <a:p>
            <a:r>
              <a:rPr lang="es-ES" sz="1600" cap="all" dirty="0" smtClean="0">
                <a:solidFill>
                  <a:schemeClr val="tx1">
                    <a:lumMod val="75000"/>
                    <a:lumOff val="25000"/>
                  </a:schemeClr>
                </a:solidFill>
              </a:rPr>
              <a:t>EVERIS CENTERS – Enero de 2017</a:t>
            </a:r>
            <a:endParaRPr lang="es-ES" sz="1600" cap="all" dirty="0">
              <a:solidFill>
                <a:schemeClr val="tx1">
                  <a:lumMod val="75000"/>
                  <a:lumOff val="25000"/>
                </a:schemeClr>
              </a:solidFill>
            </a:endParaRPr>
          </a:p>
        </p:txBody>
      </p:sp>
      <p:grpSp>
        <p:nvGrpSpPr>
          <p:cNvPr id="4" name="3 Grupo"/>
          <p:cNvGrpSpPr/>
          <p:nvPr/>
        </p:nvGrpSpPr>
        <p:grpSpPr>
          <a:xfrm>
            <a:off x="6516216" y="5569495"/>
            <a:ext cx="1682213" cy="307777"/>
            <a:chOff x="6833294" y="5826750"/>
            <a:chExt cx="1682213" cy="307777"/>
          </a:xfrm>
        </p:grpSpPr>
        <p:sp>
          <p:nvSpPr>
            <p:cNvPr id="8" name="19 CuadroTexto"/>
            <p:cNvSpPr txBox="1"/>
            <p:nvPr/>
          </p:nvSpPr>
          <p:spPr>
            <a:xfrm>
              <a:off x="7025163" y="5826750"/>
              <a:ext cx="1490344" cy="307777"/>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dirty="0" smtClean="0">
                  <a:solidFill>
                    <a:schemeClr val="tx1">
                      <a:lumMod val="50000"/>
                      <a:lumOff val="50000"/>
                    </a:schemeClr>
                  </a:solidFill>
                  <a:latin typeface="+mj-lt"/>
                </a:rPr>
                <a:t>@everisCodeFEST</a:t>
              </a:r>
              <a:endParaRPr lang="es-ES" sz="1400" dirty="0">
                <a:solidFill>
                  <a:schemeClr val="tx1">
                    <a:lumMod val="50000"/>
                    <a:lumOff val="50000"/>
                  </a:schemeClr>
                </a:solidFill>
                <a:latin typeface="+mj-lt"/>
              </a:endParaRPr>
            </a:p>
          </p:txBody>
        </p:sp>
        <p:pic>
          <p:nvPicPr>
            <p:cNvPr id="9" name="Picture 4" descr="http://designshack.co.uk/wp-content/uploads/larrybir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3294" y="5911047"/>
              <a:ext cx="258186" cy="1822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jfernanv\Desktop\everis-blanc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5224" y="158626"/>
            <a:ext cx="2131192" cy="1182142"/>
          </a:xfrm>
          <a:prstGeom prst="rect">
            <a:avLst/>
          </a:prstGeom>
          <a:noFill/>
          <a:extLst>
            <a:ext uri="{909E8E84-426E-40DD-AFC4-6F175D3DCCD1}">
              <a14:hiddenFill xmlns:a14="http://schemas.microsoft.com/office/drawing/2010/main">
                <a:solidFill>
                  <a:srgbClr val="FFFFFF"/>
                </a:solidFill>
              </a14:hiddenFill>
            </a:ext>
          </a:extLst>
        </p:spPr>
      </p:pic>
      <p:sp>
        <p:nvSpPr>
          <p:cNvPr id="11" name="10 Redondear rectángulo de esquina del mismo lado"/>
          <p:cNvSpPr/>
          <p:nvPr/>
        </p:nvSpPr>
        <p:spPr>
          <a:xfrm rot="10800000" flipV="1">
            <a:off x="1187615" y="2"/>
            <a:ext cx="1905959" cy="1412774"/>
          </a:xfrm>
          <a:prstGeom prst="round2SameRect">
            <a:avLst>
              <a:gd name="adj1" fmla="val 0"/>
              <a:gd name="adj2" fmla="val 38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backup\CENTERS\Líneas de trabajo\codeFEST\microsite codeFEST\logo-codeFEST.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2825" b="34349"/>
          <a:stretch/>
        </p:blipFill>
        <p:spPr bwMode="auto">
          <a:xfrm>
            <a:off x="1405405" y="310252"/>
            <a:ext cx="1470390" cy="81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06670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Operaciones comunes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10</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solidFill>
                  <a:srgbClr val="00B0F0"/>
                </a:solidFill>
              </a:rPr>
              <a:t>ADD</a:t>
            </a:r>
            <a:r>
              <a:rPr lang="es-ES" sz="2000" dirty="0" smtClean="0">
                <a:solidFill>
                  <a:schemeClr val="bg1"/>
                </a:solidFill>
              </a:rPr>
              <a:t>: Puedes </a:t>
            </a:r>
            <a:r>
              <a:rPr lang="es-ES" sz="2000" dirty="0">
                <a:solidFill>
                  <a:schemeClr val="bg1"/>
                </a:solidFill>
              </a:rPr>
              <a:t>registrar cambios (añadirlos al </a:t>
            </a:r>
            <a:r>
              <a:rPr lang="es-ES" sz="2000" b="1" dirty="0" err="1">
                <a:solidFill>
                  <a:schemeClr val="bg1"/>
                </a:solidFill>
              </a:rPr>
              <a:t>Index</a:t>
            </a:r>
            <a:r>
              <a:rPr lang="es-ES" sz="2000" dirty="0">
                <a:solidFill>
                  <a:schemeClr val="bg1"/>
                </a:solidFill>
              </a:rPr>
              <a:t>) </a:t>
            </a:r>
            <a:r>
              <a:rPr lang="es-ES" sz="2000" dirty="0" smtClean="0">
                <a:solidFill>
                  <a:schemeClr val="bg1"/>
                </a:solidFill>
              </a:rPr>
              <a:t>usando:</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add</a:t>
            </a:r>
            <a:r>
              <a:rPr lang="es-ES" sz="2000" b="1" dirty="0">
                <a:solidFill>
                  <a:schemeClr val="accent1"/>
                </a:solidFill>
              </a:rPr>
              <a:t> &lt;</a:t>
            </a:r>
            <a:r>
              <a:rPr lang="es-ES" sz="2000" b="1" dirty="0" err="1">
                <a:solidFill>
                  <a:schemeClr val="accent1"/>
                </a:solidFill>
              </a:rPr>
              <a:t>filename</a:t>
            </a:r>
            <a:r>
              <a:rPr lang="es-ES" sz="2000" b="1" dirty="0">
                <a:solidFill>
                  <a:schemeClr val="accent1"/>
                </a:solidFill>
              </a:rPr>
              <a:t>&gt;</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add</a:t>
            </a:r>
            <a:r>
              <a:rPr lang="es-ES" sz="2000" b="1" dirty="0">
                <a:solidFill>
                  <a:schemeClr val="accent1"/>
                </a:solidFill>
              </a:rPr>
              <a:t> </a:t>
            </a:r>
            <a:r>
              <a:rPr lang="es-ES" sz="2000" b="1" dirty="0" smtClean="0">
                <a:solidFill>
                  <a:schemeClr val="accent1"/>
                </a:solidFill>
              </a:rPr>
              <a:t>.</a:t>
            </a:r>
          </a:p>
          <a:p>
            <a:pPr marL="0" indent="0" algn="ctr">
              <a:buNone/>
            </a:pPr>
            <a:endParaRPr lang="es-ES" sz="2000" b="1" dirty="0" smtClean="0">
              <a:solidFill>
                <a:schemeClr val="accent1"/>
              </a:solidFill>
            </a:endParaRPr>
          </a:p>
          <a:p>
            <a:r>
              <a:rPr lang="es-ES" sz="2000" dirty="0" smtClean="0">
                <a:solidFill>
                  <a:srgbClr val="00B0F0"/>
                </a:solidFill>
              </a:rPr>
              <a:t>COMMIT</a:t>
            </a:r>
            <a:r>
              <a:rPr lang="es-ES" sz="2000" dirty="0" smtClean="0">
                <a:solidFill>
                  <a:schemeClr val="bg1"/>
                </a:solidFill>
              </a:rPr>
              <a:t>: </a:t>
            </a:r>
            <a:r>
              <a:rPr lang="es-ES" sz="2000" dirty="0">
                <a:solidFill>
                  <a:schemeClr val="bg1"/>
                </a:solidFill>
              </a:rPr>
              <a:t>Puedes </a:t>
            </a:r>
            <a:r>
              <a:rPr lang="es-ES" sz="2000" dirty="0" smtClean="0">
                <a:solidFill>
                  <a:schemeClr val="bg1"/>
                </a:solidFill>
              </a:rPr>
              <a:t>hacer </a:t>
            </a:r>
            <a:r>
              <a:rPr lang="es-ES" sz="2000" dirty="0" err="1" smtClean="0">
                <a:solidFill>
                  <a:schemeClr val="bg1"/>
                </a:solidFill>
              </a:rPr>
              <a:t>commit</a:t>
            </a:r>
            <a:r>
              <a:rPr lang="es-ES" sz="2000" dirty="0" smtClean="0">
                <a:solidFill>
                  <a:schemeClr val="bg1"/>
                </a:solidFill>
              </a:rPr>
              <a:t> (añadirlos </a:t>
            </a:r>
            <a:r>
              <a:rPr lang="es-ES" sz="2000" dirty="0">
                <a:solidFill>
                  <a:schemeClr val="bg1"/>
                </a:solidFill>
              </a:rPr>
              <a:t>al </a:t>
            </a:r>
            <a:r>
              <a:rPr lang="es-ES" sz="2000" b="1" dirty="0">
                <a:solidFill>
                  <a:schemeClr val="bg1"/>
                </a:solidFill>
              </a:rPr>
              <a:t>HEAD</a:t>
            </a:r>
            <a:r>
              <a:rPr lang="es-ES" sz="2000" dirty="0" smtClean="0">
                <a:solidFill>
                  <a:schemeClr val="bg1"/>
                </a:solidFill>
              </a:rPr>
              <a:t>) </a:t>
            </a:r>
            <a:r>
              <a:rPr lang="es-ES" sz="2000" dirty="0">
                <a:solidFill>
                  <a:schemeClr val="bg1"/>
                </a:solidFill>
              </a:rPr>
              <a:t>usando:</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commit</a:t>
            </a:r>
            <a:r>
              <a:rPr lang="es-ES" sz="2000" b="1" dirty="0">
                <a:solidFill>
                  <a:schemeClr val="accent1"/>
                </a:solidFill>
              </a:rPr>
              <a:t> -m "</a:t>
            </a:r>
            <a:r>
              <a:rPr lang="es-ES" sz="2000" b="1" dirty="0" err="1">
                <a:solidFill>
                  <a:schemeClr val="accent1"/>
                </a:solidFill>
              </a:rPr>
              <a:t>Commit</a:t>
            </a:r>
            <a:r>
              <a:rPr lang="es-ES" sz="2000" b="1" dirty="0">
                <a:solidFill>
                  <a:schemeClr val="accent1"/>
                </a:solidFill>
              </a:rPr>
              <a:t> </a:t>
            </a:r>
            <a:r>
              <a:rPr lang="es-ES" sz="2000" b="1" dirty="0" smtClean="0">
                <a:solidFill>
                  <a:schemeClr val="accent1"/>
                </a:solidFill>
              </a:rPr>
              <a:t>mensaje“</a:t>
            </a:r>
          </a:p>
          <a:p>
            <a:pPr marL="0" indent="0" algn="ctr">
              <a:buNone/>
            </a:pPr>
            <a:endParaRPr lang="es-ES" sz="2000" b="1" dirty="0">
              <a:solidFill>
                <a:schemeClr val="accent1"/>
              </a:solidFill>
            </a:endParaRPr>
          </a:p>
          <a:p>
            <a:r>
              <a:rPr lang="es-ES" sz="2000" dirty="0" smtClean="0">
                <a:solidFill>
                  <a:srgbClr val="00B0F0"/>
                </a:solidFill>
              </a:rPr>
              <a:t>PUSH</a:t>
            </a:r>
            <a:r>
              <a:rPr lang="es-ES" sz="2000" dirty="0" smtClean="0">
                <a:solidFill>
                  <a:schemeClr val="bg1"/>
                </a:solidFill>
              </a:rPr>
              <a:t>: Los cambios están ahora en tu copia local. Para enviar los cambios a tu repositorio remoto ejecuta:</a:t>
            </a:r>
          </a:p>
          <a:p>
            <a:pPr marL="0" indent="0" algn="ctr">
              <a:buNone/>
            </a:pPr>
            <a:r>
              <a:rPr lang="es-ES" sz="2000" b="1" dirty="0" err="1" smtClean="0">
                <a:solidFill>
                  <a:schemeClr val="accent1"/>
                </a:solidFill>
              </a:rPr>
              <a:t>git</a:t>
            </a:r>
            <a:r>
              <a:rPr lang="es-ES" sz="2000" b="1" dirty="0" smtClean="0">
                <a:solidFill>
                  <a:schemeClr val="accent1"/>
                </a:solidFill>
              </a:rPr>
              <a:t> </a:t>
            </a:r>
            <a:r>
              <a:rPr lang="es-ES" sz="2000" b="1" dirty="0" err="1" smtClean="0">
                <a:solidFill>
                  <a:schemeClr val="accent1"/>
                </a:solidFill>
              </a:rPr>
              <a:t>push</a:t>
            </a:r>
            <a:r>
              <a:rPr lang="es-ES" sz="2000" b="1" dirty="0" smtClean="0">
                <a:solidFill>
                  <a:schemeClr val="accent1"/>
                </a:solidFill>
              </a:rPr>
              <a:t> </a:t>
            </a:r>
            <a:r>
              <a:rPr lang="es-ES" sz="2000" b="1" dirty="0" err="1">
                <a:solidFill>
                  <a:schemeClr val="accent1"/>
                </a:solidFill>
              </a:rPr>
              <a:t>origin</a:t>
            </a:r>
            <a:r>
              <a:rPr lang="es-ES" sz="2000" b="1" dirty="0">
                <a:solidFill>
                  <a:schemeClr val="accent1"/>
                </a:solidFill>
              </a:rPr>
              <a:t> </a:t>
            </a:r>
            <a:r>
              <a:rPr lang="es-ES" sz="2000" b="1" dirty="0" smtClean="0">
                <a:solidFill>
                  <a:schemeClr val="accent1"/>
                </a:solidFill>
              </a:rPr>
              <a:t>&lt;</a:t>
            </a:r>
            <a:r>
              <a:rPr lang="es-ES" sz="2000" b="1" dirty="0" err="1" smtClean="0">
                <a:solidFill>
                  <a:schemeClr val="accent1"/>
                </a:solidFill>
              </a:rPr>
              <a:t>branch</a:t>
            </a:r>
            <a:r>
              <a:rPr lang="es-ES" sz="2000" b="1" dirty="0" smtClean="0">
                <a:solidFill>
                  <a:schemeClr val="accent1"/>
                </a:solidFill>
              </a:rPr>
              <a:t>&gt;</a:t>
            </a:r>
          </a:p>
          <a:p>
            <a:pPr marL="0" indent="0" algn="ctr">
              <a:buNone/>
            </a:pPr>
            <a:endParaRPr lang="es-ES" sz="2000" b="1" dirty="0" smtClean="0">
              <a:solidFill>
                <a:schemeClr val="accent1"/>
              </a:solidFill>
            </a:endParaRPr>
          </a:p>
          <a:p>
            <a:r>
              <a:rPr lang="es-ES" sz="2000" dirty="0" smtClean="0">
                <a:solidFill>
                  <a:srgbClr val="00B0F0"/>
                </a:solidFill>
              </a:rPr>
              <a:t>PULL</a:t>
            </a:r>
            <a:r>
              <a:rPr lang="es-ES" sz="2000" dirty="0" smtClean="0">
                <a:solidFill>
                  <a:schemeClr val="bg1"/>
                </a:solidFill>
              </a:rPr>
              <a:t>: </a:t>
            </a:r>
            <a:r>
              <a:rPr lang="es-ES" sz="2000" dirty="0" smtClean="0">
                <a:solidFill>
                  <a:schemeClr val="bg1"/>
                </a:solidFill>
              </a:rPr>
              <a:t>Actualiza tu directorio local con el contenido de un repositorio:</a:t>
            </a:r>
            <a:endParaRPr lang="es-ES" sz="2000" dirty="0">
              <a:solidFill>
                <a:schemeClr val="bg1"/>
              </a:solidFill>
            </a:endParaRPr>
          </a:p>
          <a:p>
            <a:pPr marL="0" indent="0" algn="ctr">
              <a:buNone/>
            </a:pPr>
            <a:r>
              <a:rPr lang="es-ES" sz="2000" b="1" dirty="0" err="1">
                <a:solidFill>
                  <a:schemeClr val="accent1"/>
                </a:solidFill>
              </a:rPr>
              <a:t>git</a:t>
            </a:r>
            <a:r>
              <a:rPr lang="es-ES" sz="2000" b="1" dirty="0">
                <a:solidFill>
                  <a:schemeClr val="accent1"/>
                </a:solidFill>
              </a:rPr>
              <a:t> </a:t>
            </a:r>
            <a:r>
              <a:rPr lang="es-ES" sz="2000" b="1" dirty="0" err="1" smtClean="0">
                <a:solidFill>
                  <a:schemeClr val="accent1"/>
                </a:solidFill>
              </a:rPr>
              <a:t>pull</a:t>
            </a:r>
            <a:r>
              <a:rPr lang="es-ES" sz="2000" b="1" dirty="0" smtClean="0">
                <a:solidFill>
                  <a:schemeClr val="accent1"/>
                </a:solidFill>
              </a:rPr>
              <a:t> </a:t>
            </a:r>
            <a:r>
              <a:rPr lang="es-ES" sz="2000" b="1" dirty="0" err="1">
                <a:solidFill>
                  <a:schemeClr val="accent1"/>
                </a:solidFill>
              </a:rPr>
              <a:t>origin</a:t>
            </a:r>
            <a:r>
              <a:rPr lang="es-ES" sz="2000" b="1" dirty="0">
                <a:solidFill>
                  <a:schemeClr val="accent1"/>
                </a:solidFill>
              </a:rPr>
              <a:t> &lt;</a:t>
            </a:r>
            <a:r>
              <a:rPr lang="es-ES" sz="2000" b="1" dirty="0" err="1">
                <a:solidFill>
                  <a:schemeClr val="accent1"/>
                </a:solidFill>
              </a:rPr>
              <a:t>branch</a:t>
            </a:r>
            <a:r>
              <a:rPr lang="es-ES" sz="2000" b="1" dirty="0">
                <a:solidFill>
                  <a:schemeClr val="accent1"/>
                </a:solidFill>
              </a:rPr>
              <a:t>&gt;</a:t>
            </a:r>
          </a:p>
          <a:p>
            <a:pPr marL="0" indent="0">
              <a:buNone/>
            </a:pPr>
            <a:r>
              <a:rPr lang="es-ES" sz="2000" dirty="0" smtClean="0">
                <a:solidFill>
                  <a:schemeClr val="bg1"/>
                </a:solidFill>
              </a:rPr>
              <a:t> </a:t>
            </a:r>
            <a:endParaRPr lang="es-ES" sz="2000" dirty="0">
              <a:solidFill>
                <a:schemeClr val="bg1"/>
              </a:solidFill>
            </a:endParaRPr>
          </a:p>
        </p:txBody>
      </p:sp>
    </p:spTree>
    <p:extLst>
      <p:ext uri="{BB962C8B-B14F-4D97-AF65-F5344CB8AC3E}">
        <p14:creationId xmlns:p14="http://schemas.microsoft.com/office/powerpoint/2010/main" val="2734402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Branches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11</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Las ramas son utilizadas para desarrollar funcionalidades aisladas unas de otras. </a:t>
            </a:r>
            <a:endParaRPr lang="es-ES" sz="2000" dirty="0" smtClean="0">
              <a:solidFill>
                <a:schemeClr val="bg1"/>
              </a:solidFill>
            </a:endParaRPr>
          </a:p>
          <a:p>
            <a:r>
              <a:rPr lang="es-ES" sz="2000" dirty="0" smtClean="0">
                <a:solidFill>
                  <a:schemeClr val="bg1"/>
                </a:solidFill>
              </a:rPr>
              <a:t>La </a:t>
            </a:r>
            <a:r>
              <a:rPr lang="es-ES" sz="2000" dirty="0">
                <a:solidFill>
                  <a:schemeClr val="bg1"/>
                </a:solidFill>
              </a:rPr>
              <a:t>rama </a:t>
            </a:r>
            <a:r>
              <a:rPr lang="es-ES" sz="2000" i="1" dirty="0">
                <a:solidFill>
                  <a:schemeClr val="bg1"/>
                </a:solidFill>
              </a:rPr>
              <a:t>master</a:t>
            </a:r>
            <a:r>
              <a:rPr lang="es-ES" sz="2000" dirty="0">
                <a:solidFill>
                  <a:schemeClr val="bg1"/>
                </a:solidFill>
              </a:rPr>
              <a:t> es la rama "por defecto" cuando creas un </a:t>
            </a:r>
            <a:r>
              <a:rPr lang="es-ES" sz="2000" dirty="0" smtClean="0">
                <a:solidFill>
                  <a:schemeClr val="bg1"/>
                </a:solidFill>
              </a:rPr>
              <a:t>repositorio.</a:t>
            </a:r>
          </a:p>
          <a:p>
            <a:r>
              <a:rPr lang="es-ES" sz="2000" dirty="0" smtClean="0">
                <a:solidFill>
                  <a:schemeClr val="bg1"/>
                </a:solidFill>
              </a:rPr>
              <a:t>Crea </a:t>
            </a:r>
            <a:r>
              <a:rPr lang="es-ES" sz="2000" dirty="0">
                <a:solidFill>
                  <a:schemeClr val="bg1"/>
                </a:solidFill>
              </a:rPr>
              <a:t>nuevas ramas durante el desarrollo y fusiónalas a la rama principal cuando termines</a:t>
            </a:r>
            <a:r>
              <a:rPr lang="es-ES" sz="2000" dirty="0" smtClean="0">
                <a:solidFill>
                  <a:schemeClr val="bg1"/>
                </a:solidFill>
              </a:rPr>
              <a:t>.</a:t>
            </a:r>
          </a:p>
        </p:txBody>
      </p:sp>
      <p:pic>
        <p:nvPicPr>
          <p:cNvPr id="8194" name="Picture 2" descr="http://rogerdudler.github.io/git-guide/img/branch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686" y="3573016"/>
            <a:ext cx="6150674" cy="2186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37453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Branches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12</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sz="2000" b="1" dirty="0" smtClean="0">
              <a:solidFill>
                <a:schemeClr val="bg1"/>
              </a:solidFill>
            </a:endParaRPr>
          </a:p>
          <a:p>
            <a:endParaRPr lang="es-ES" sz="2000" b="1" dirty="0">
              <a:solidFill>
                <a:schemeClr val="bg1"/>
              </a:solidFill>
            </a:endParaRPr>
          </a:p>
          <a:p>
            <a:r>
              <a:rPr lang="es-ES" sz="2000" b="1" dirty="0" smtClean="0">
                <a:solidFill>
                  <a:schemeClr val="bg1"/>
                </a:solidFill>
              </a:rPr>
              <a:t>Crear ramas: </a:t>
            </a:r>
            <a:r>
              <a:rPr lang="es-ES" sz="2000" dirty="0">
                <a:solidFill>
                  <a:schemeClr val="bg1"/>
                </a:solidFill>
              </a:rPr>
              <a:t>Crea una nueva rama llamada "</a:t>
            </a:r>
            <a:r>
              <a:rPr lang="es-ES" sz="2000" dirty="0" err="1">
                <a:solidFill>
                  <a:schemeClr val="bg1"/>
                </a:solidFill>
              </a:rPr>
              <a:t>feature_x</a:t>
            </a:r>
            <a:r>
              <a:rPr lang="es-ES" sz="2000" dirty="0">
                <a:solidFill>
                  <a:schemeClr val="bg1"/>
                </a:solidFill>
              </a:rPr>
              <a:t>" y cámbiate a ella </a:t>
            </a:r>
            <a:r>
              <a:rPr lang="es-ES" sz="2000" dirty="0" smtClean="0">
                <a:solidFill>
                  <a:schemeClr val="bg1"/>
                </a:solidFill>
              </a:rPr>
              <a:t>usando:</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-b </a:t>
            </a:r>
            <a:r>
              <a:rPr lang="es-ES" sz="2000" dirty="0" err="1" smtClean="0">
                <a:solidFill>
                  <a:schemeClr val="accent1"/>
                </a:solidFill>
              </a:rPr>
              <a:t>feature_x</a:t>
            </a:r>
            <a:endParaRPr lang="es-ES" sz="2000" dirty="0" smtClean="0">
              <a:solidFill>
                <a:schemeClr val="accent1"/>
              </a:solidFill>
            </a:endParaRPr>
          </a:p>
          <a:p>
            <a:pPr marL="0" indent="0" algn="ctr">
              <a:buNone/>
            </a:pPr>
            <a:endParaRPr lang="es-ES" sz="2000" dirty="0" smtClean="0">
              <a:solidFill>
                <a:schemeClr val="accent1"/>
              </a:solidFill>
            </a:endParaRPr>
          </a:p>
          <a:p>
            <a:r>
              <a:rPr lang="es-ES" sz="2000" b="1" dirty="0" smtClean="0">
                <a:solidFill>
                  <a:schemeClr val="bg1"/>
                </a:solidFill>
              </a:rPr>
              <a:t>Cambiar de ramas</a:t>
            </a:r>
            <a:r>
              <a:rPr lang="es-ES" sz="2000" b="1" dirty="0">
                <a:solidFill>
                  <a:schemeClr val="bg1"/>
                </a:solidFill>
              </a:rPr>
              <a:t>: </a:t>
            </a:r>
            <a:r>
              <a:rPr lang="es-ES" sz="2000" b="1" dirty="0" smtClean="0">
                <a:solidFill>
                  <a:schemeClr val="bg1"/>
                </a:solidFill>
              </a:rPr>
              <a:t>Puedes cambiar de ramas utilizando</a:t>
            </a:r>
            <a:r>
              <a:rPr lang="es-ES" sz="2000" dirty="0" smtClean="0">
                <a:solidFill>
                  <a:schemeClr val="bg1"/>
                </a:solidFill>
              </a:rPr>
              <a:t>:</a:t>
            </a:r>
            <a:endParaRPr lang="es-ES" sz="20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master</a:t>
            </a:r>
          </a:p>
          <a:p>
            <a:pPr marL="0" indent="0" algn="ctr">
              <a:buNone/>
            </a:pPr>
            <a:endParaRPr lang="es-ES" sz="2000" dirty="0" smtClean="0">
              <a:solidFill>
                <a:schemeClr val="accent1"/>
              </a:solidFill>
            </a:endParaRPr>
          </a:p>
          <a:p>
            <a:r>
              <a:rPr lang="es-ES" sz="2000" b="1" dirty="0" smtClean="0">
                <a:solidFill>
                  <a:schemeClr val="bg1"/>
                </a:solidFill>
              </a:rPr>
              <a:t>Borrar ramas</a:t>
            </a:r>
            <a:r>
              <a:rPr lang="es-ES" sz="2000" b="1" dirty="0">
                <a:solidFill>
                  <a:schemeClr val="bg1"/>
                </a:solidFill>
              </a:rPr>
              <a:t>: Puedes cambiar de ramas utilizando</a:t>
            </a:r>
            <a:r>
              <a:rPr lang="es-ES" sz="2000" dirty="0">
                <a:solidFill>
                  <a:schemeClr val="bg1"/>
                </a:solidFill>
              </a:rPr>
              <a:t>:</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branch</a:t>
            </a:r>
            <a:r>
              <a:rPr lang="es-ES" sz="2000" dirty="0">
                <a:solidFill>
                  <a:schemeClr val="accent1"/>
                </a:solidFill>
              </a:rPr>
              <a:t> -d </a:t>
            </a:r>
            <a:r>
              <a:rPr lang="es-ES" sz="2000" dirty="0" err="1">
                <a:solidFill>
                  <a:schemeClr val="accent1"/>
                </a:solidFill>
              </a:rPr>
              <a:t>feature_x</a:t>
            </a:r>
            <a:r>
              <a:rPr lang="es-ES" sz="2000" dirty="0">
                <a:solidFill>
                  <a:schemeClr val="accent1"/>
                </a:solidFill>
              </a:rPr>
              <a:t/>
            </a:r>
            <a:br>
              <a:rPr lang="es-ES" sz="2000" dirty="0">
                <a:solidFill>
                  <a:schemeClr val="accent1"/>
                </a:solidFill>
              </a:rPr>
            </a:br>
            <a:endParaRPr lang="es-ES" sz="2000" dirty="0" smtClean="0">
              <a:solidFill>
                <a:schemeClr val="accent1"/>
              </a:solidFill>
            </a:endParaRPr>
          </a:p>
          <a:p>
            <a:pPr algn="ctr"/>
            <a:r>
              <a:rPr lang="es-ES" sz="2000" dirty="0">
                <a:solidFill>
                  <a:schemeClr val="bg1"/>
                </a:solidFill>
              </a:rPr>
              <a:t>Una rama nueva no estará disponible para los demás a menos que subas (</a:t>
            </a:r>
            <a:r>
              <a:rPr lang="es-ES" sz="2000" dirty="0" err="1">
                <a:solidFill>
                  <a:schemeClr val="bg1"/>
                </a:solidFill>
              </a:rPr>
              <a:t>push</a:t>
            </a:r>
            <a:r>
              <a:rPr lang="es-ES" sz="2000" dirty="0">
                <a:solidFill>
                  <a:schemeClr val="bg1"/>
                </a:solidFill>
              </a:rPr>
              <a:t>) la rama a tu repositorio remoto</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push</a:t>
            </a:r>
            <a:r>
              <a:rPr lang="es-ES" sz="2000" dirty="0">
                <a:solidFill>
                  <a:schemeClr val="accent1"/>
                </a:solidFill>
              </a:rPr>
              <a:t> </a:t>
            </a:r>
            <a:r>
              <a:rPr lang="es-ES" sz="2000" dirty="0" smtClean="0">
                <a:solidFill>
                  <a:schemeClr val="accent1"/>
                </a:solidFill>
              </a:rPr>
              <a:t>&lt;</a:t>
            </a:r>
            <a:r>
              <a:rPr lang="es-ES" sz="2000" dirty="0" err="1" smtClean="0">
                <a:solidFill>
                  <a:schemeClr val="accent1"/>
                </a:solidFill>
              </a:rPr>
              <a:t>nombre_repositorio</a:t>
            </a:r>
            <a:r>
              <a:rPr lang="es-ES" sz="2000" dirty="0" smtClean="0">
                <a:solidFill>
                  <a:schemeClr val="accent1"/>
                </a:solidFill>
              </a:rPr>
              <a:t>&gt; &lt;</a:t>
            </a:r>
            <a:r>
              <a:rPr lang="es-ES" sz="2000" dirty="0" err="1" smtClean="0">
                <a:solidFill>
                  <a:schemeClr val="accent1"/>
                </a:solidFill>
              </a:rPr>
              <a:t>nombre_branch</a:t>
            </a:r>
            <a:r>
              <a:rPr lang="es-ES" sz="2000" dirty="0" smtClean="0">
                <a:solidFill>
                  <a:schemeClr val="accent1"/>
                </a:solidFill>
              </a:rPr>
              <a:t>&gt;</a:t>
            </a:r>
            <a:endParaRPr lang="es-ES" sz="2000" dirty="0">
              <a:solidFill>
                <a:schemeClr val="accent1"/>
              </a:solidFill>
            </a:endParaRPr>
          </a:p>
        </p:txBody>
      </p:sp>
      <p:pic>
        <p:nvPicPr>
          <p:cNvPr id="3074" name="Picture 2" descr="Resultado de imagen de branch 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91304"/>
            <a:ext cx="47625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0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Actualiza y fusiona</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13</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b="1" dirty="0" smtClean="0">
                <a:solidFill>
                  <a:schemeClr val="bg1"/>
                </a:solidFill>
              </a:rPr>
              <a:t>Para fusionar otra rama a tu rama activa: Tienes que posicionarte previamente en la rama destino con un </a:t>
            </a:r>
            <a:r>
              <a:rPr lang="es-ES" sz="2000" b="1" dirty="0" err="1" smtClean="0">
                <a:solidFill>
                  <a:schemeClr val="bg1"/>
                </a:solidFill>
              </a:rPr>
              <a:t>checkout</a:t>
            </a:r>
            <a:r>
              <a:rPr lang="es-ES" sz="2000" b="1" dirty="0" smtClean="0">
                <a:solidFill>
                  <a:schemeClr val="bg1"/>
                </a:solidFill>
              </a:rPr>
              <a:t> y posteriormente:</a:t>
            </a:r>
            <a:endParaRPr lang="es-ES" sz="2000" dirty="0" smtClean="0">
              <a:solidFill>
                <a:schemeClr val="bg1"/>
              </a:solidFill>
            </a:endParaRPr>
          </a:p>
          <a:p>
            <a:pPr marL="0" indent="0" algn="ctr">
              <a:buNone/>
            </a:pPr>
            <a:r>
              <a:rPr lang="es-ES" sz="2000" dirty="0" err="1" smtClean="0">
                <a:solidFill>
                  <a:schemeClr val="accent1"/>
                </a:solidFill>
              </a:rPr>
              <a:t>git</a:t>
            </a:r>
            <a:r>
              <a:rPr lang="es-ES" sz="2000" dirty="0" smtClean="0">
                <a:solidFill>
                  <a:schemeClr val="accent1"/>
                </a:solidFill>
              </a:rPr>
              <a:t> </a:t>
            </a:r>
            <a:r>
              <a:rPr lang="es-ES" sz="2000" dirty="0" err="1" smtClean="0">
                <a:solidFill>
                  <a:schemeClr val="accent1"/>
                </a:solidFill>
              </a:rPr>
              <a:t>merge</a:t>
            </a:r>
            <a:r>
              <a:rPr lang="es-ES" sz="2000" dirty="0" smtClean="0">
                <a:solidFill>
                  <a:schemeClr val="accent1"/>
                </a:solidFill>
              </a:rPr>
              <a:t> &lt;</a:t>
            </a:r>
            <a:r>
              <a:rPr lang="es-ES" sz="2000" dirty="0" err="1" smtClean="0">
                <a:solidFill>
                  <a:schemeClr val="accent1"/>
                </a:solidFill>
              </a:rPr>
              <a:t>nombre_branch</a:t>
            </a:r>
            <a:r>
              <a:rPr lang="es-ES" sz="2000" dirty="0" smtClean="0">
                <a:solidFill>
                  <a:schemeClr val="accent1"/>
                </a:solidFill>
              </a:rPr>
              <a:t>&gt;</a:t>
            </a:r>
            <a:endParaRPr lang="es-ES" sz="2000" dirty="0">
              <a:solidFill>
                <a:schemeClr val="accent1"/>
              </a:solidFill>
            </a:endParaRPr>
          </a:p>
          <a:p>
            <a:pPr marL="0" indent="0" algn="ctr">
              <a:buNone/>
            </a:pPr>
            <a:r>
              <a:rPr lang="es-ES" sz="2000" dirty="0">
                <a:solidFill>
                  <a:schemeClr val="bg1"/>
                </a:solidFill>
              </a:rPr>
              <a:t>			</a:t>
            </a:r>
          </a:p>
          <a:p>
            <a:r>
              <a:rPr lang="es-ES" sz="2000" dirty="0">
                <a:solidFill>
                  <a:schemeClr val="bg1"/>
                </a:solidFill>
              </a:rPr>
              <a:t>Después de modificarlos, necesitas marcarlos como fusionados con: </a:t>
            </a:r>
            <a:endParaRPr lang="es-ES" sz="16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add</a:t>
            </a:r>
            <a:r>
              <a:rPr lang="es-ES" sz="2000" dirty="0">
                <a:solidFill>
                  <a:schemeClr val="accent1"/>
                </a:solidFill>
              </a:rPr>
              <a:t> &lt;</a:t>
            </a:r>
            <a:r>
              <a:rPr lang="es-ES" sz="2000" dirty="0" err="1">
                <a:solidFill>
                  <a:schemeClr val="accent1"/>
                </a:solidFill>
              </a:rPr>
              <a:t>filename</a:t>
            </a:r>
            <a:r>
              <a:rPr lang="es-ES" sz="2000" dirty="0" smtClean="0">
                <a:solidFill>
                  <a:schemeClr val="accent1"/>
                </a:solidFill>
              </a:rPr>
              <a:t>&gt;</a:t>
            </a:r>
          </a:p>
          <a:p>
            <a:pPr marL="0" indent="0" algn="ctr">
              <a:buNone/>
            </a:pPr>
            <a:endParaRPr lang="es-ES" sz="2000" dirty="0">
              <a:solidFill>
                <a:schemeClr val="accent1"/>
              </a:solidFill>
            </a:endParaRPr>
          </a:p>
          <a:p>
            <a:r>
              <a:rPr lang="es-ES" sz="2000" dirty="0">
                <a:solidFill>
                  <a:schemeClr val="bg1"/>
                </a:solidFill>
              </a:rPr>
              <a:t>Por ultimo cierra el proceso de </a:t>
            </a:r>
            <a:r>
              <a:rPr lang="es-ES" sz="2000" dirty="0" err="1">
                <a:solidFill>
                  <a:schemeClr val="bg1"/>
                </a:solidFill>
              </a:rPr>
              <a:t>merge</a:t>
            </a:r>
            <a:r>
              <a:rPr lang="es-ES" sz="2000" dirty="0">
                <a:solidFill>
                  <a:schemeClr val="bg1"/>
                </a:solidFill>
              </a:rPr>
              <a:t> con: </a:t>
            </a:r>
            <a:endParaRPr lang="es-ES" sz="16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commit</a:t>
            </a:r>
            <a:r>
              <a:rPr lang="es-ES" sz="2000" dirty="0">
                <a:solidFill>
                  <a:schemeClr val="accent1"/>
                </a:solidFill>
              </a:rPr>
              <a:t> –m “comentario”</a:t>
            </a:r>
          </a:p>
          <a:p>
            <a:pPr marL="0" indent="0" algn="ctr">
              <a:buNone/>
            </a:pPr>
            <a:endParaRPr lang="es-ES" sz="2000" dirty="0" smtClean="0">
              <a:solidFill>
                <a:schemeClr val="accent1"/>
              </a:solidFill>
            </a:endParaRPr>
          </a:p>
        </p:txBody>
      </p:sp>
    </p:spTree>
    <p:extLst>
      <p:ext uri="{BB962C8B-B14F-4D97-AF65-F5344CB8AC3E}">
        <p14:creationId xmlns:p14="http://schemas.microsoft.com/office/powerpoint/2010/main" val="3867518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Tags</a:t>
            </a:r>
            <a:r>
              <a:rPr lang="es-ES" b="1" dirty="0" smtClean="0">
                <a:solidFill>
                  <a:srgbClr val="00B0F0"/>
                </a:solidFill>
                <a:latin typeface="+mj-lt"/>
              </a:rPr>
              <a:t> </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14</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Se recomienda crear etiquetas para cada nueva versión publicada de un software. Este concepto no es nuevo, ya que estaba disponible en SVN. Puedes crear una nueva etiqueta llamada </a:t>
            </a:r>
            <a:r>
              <a:rPr lang="es-ES" sz="2000" i="1" dirty="0">
                <a:solidFill>
                  <a:schemeClr val="bg1"/>
                </a:solidFill>
              </a:rPr>
              <a:t>1.0.0</a:t>
            </a:r>
            <a:r>
              <a:rPr lang="es-ES" sz="2000" dirty="0">
                <a:solidFill>
                  <a:schemeClr val="bg1"/>
                </a:solidFill>
              </a:rPr>
              <a:t> ejecutando</a:t>
            </a:r>
            <a:r>
              <a:rPr lang="es-ES" sz="2000" dirty="0"/>
              <a:t/>
            </a:r>
            <a:br>
              <a:rPr lang="es-ES" sz="2000" dirty="0"/>
            </a:br>
            <a:endParaRPr lang="es-ES" sz="2000" dirty="0" smtClean="0">
              <a:solidFill>
                <a:schemeClr val="bg1"/>
              </a:solidFill>
            </a:endParaRPr>
          </a:p>
          <a:p>
            <a:pPr marL="0" indent="0">
              <a:buNone/>
            </a:pPr>
            <a:r>
              <a:rPr lang="es-ES" sz="2000" dirty="0" smtClean="0">
                <a:solidFill>
                  <a:schemeClr val="bg1"/>
                </a:solidFill>
              </a:rPr>
              <a:t>			</a:t>
            </a:r>
          </a:p>
          <a:p>
            <a:r>
              <a:rPr lang="es-ES" sz="2000" dirty="0" smtClean="0">
                <a:solidFill>
                  <a:schemeClr val="bg1"/>
                </a:solidFill>
              </a:rPr>
              <a:t>Crear una nueva etiqueta con : </a:t>
            </a:r>
            <a:endParaRPr lang="es-ES" sz="1600" dirty="0" smtClean="0">
              <a:solidFill>
                <a:schemeClr val="bg1"/>
              </a:solidFill>
            </a:endParaRPr>
          </a:p>
          <a:p>
            <a:pPr marL="0" indent="0" algn="ctr">
              <a:buNone/>
            </a:pPr>
            <a:r>
              <a:rPr lang="es-ES" sz="2000" dirty="0" err="1" smtClean="0">
                <a:solidFill>
                  <a:schemeClr val="accent1"/>
                </a:solidFill>
              </a:rPr>
              <a:t>tag</a:t>
            </a:r>
            <a:r>
              <a:rPr lang="es-ES" sz="2000" dirty="0" smtClean="0">
                <a:solidFill>
                  <a:schemeClr val="accent1"/>
                </a:solidFill>
              </a:rPr>
              <a:t> </a:t>
            </a:r>
            <a:r>
              <a:rPr lang="es-ES" sz="2000" dirty="0">
                <a:solidFill>
                  <a:schemeClr val="accent1"/>
                </a:solidFill>
              </a:rPr>
              <a:t>1.0.0 </a:t>
            </a:r>
            <a:r>
              <a:rPr lang="es-ES" sz="2000" dirty="0" smtClean="0">
                <a:solidFill>
                  <a:schemeClr val="accent1"/>
                </a:solidFill>
              </a:rPr>
              <a:t>1b2e1d63ff</a:t>
            </a:r>
          </a:p>
          <a:p>
            <a:pPr marL="0" indent="0" algn="ctr">
              <a:buNone/>
            </a:pPr>
            <a:endParaRPr lang="es-ES" sz="2000" dirty="0" smtClean="0">
              <a:solidFill>
                <a:schemeClr val="accent1"/>
              </a:solidFill>
            </a:endParaRPr>
          </a:p>
          <a:p>
            <a:pPr marL="0" indent="0" algn="ctr">
              <a:buNone/>
            </a:pPr>
            <a:r>
              <a:rPr lang="es-ES" sz="2000" dirty="0" smtClean="0">
                <a:solidFill>
                  <a:schemeClr val="bg1"/>
                </a:solidFill>
              </a:rPr>
              <a:t>1b2e1d63ff </a:t>
            </a:r>
            <a:r>
              <a:rPr lang="es-ES" sz="2000" dirty="0">
                <a:solidFill>
                  <a:schemeClr val="bg1"/>
                </a:solidFill>
              </a:rPr>
              <a:t>se refiere a los 10 caracteres del </a:t>
            </a:r>
            <a:r>
              <a:rPr lang="es-ES" sz="2000" dirty="0" err="1">
                <a:solidFill>
                  <a:schemeClr val="bg1"/>
                </a:solidFill>
              </a:rPr>
              <a:t>commit</a:t>
            </a:r>
            <a:r>
              <a:rPr lang="es-ES" sz="2000" dirty="0">
                <a:solidFill>
                  <a:schemeClr val="bg1"/>
                </a:solidFill>
              </a:rPr>
              <a:t> id al cual quieres referirte con tu etiqueta. Puedes obtener el </a:t>
            </a:r>
            <a:r>
              <a:rPr lang="es-ES" sz="2000" dirty="0" err="1">
                <a:solidFill>
                  <a:schemeClr val="bg1"/>
                </a:solidFill>
              </a:rPr>
              <a:t>commit</a:t>
            </a:r>
            <a:r>
              <a:rPr lang="es-ES" sz="2000" dirty="0">
                <a:solidFill>
                  <a:schemeClr val="bg1"/>
                </a:solidFill>
              </a:rPr>
              <a:t> id con </a:t>
            </a:r>
          </a:p>
          <a:p>
            <a:pPr marL="0" indent="0" algn="ctr">
              <a:buNone/>
            </a:pPr>
            <a:r>
              <a:rPr lang="es-ES" sz="2000" dirty="0" err="1">
                <a:solidFill>
                  <a:schemeClr val="accent1"/>
                </a:solidFill>
              </a:rPr>
              <a:t>git</a:t>
            </a:r>
            <a:r>
              <a:rPr lang="es-ES" sz="2000" dirty="0">
                <a:solidFill>
                  <a:schemeClr val="accent1"/>
                </a:solidFill>
              </a:rPr>
              <a:t> log</a:t>
            </a:r>
          </a:p>
        </p:txBody>
      </p:sp>
    </p:spTree>
    <p:extLst>
      <p:ext uri="{BB962C8B-B14F-4D97-AF65-F5344CB8AC3E}">
        <p14:creationId xmlns:p14="http://schemas.microsoft.com/office/powerpoint/2010/main" val="1778481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Revertir cambios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15</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En caso de que hagas algo mal </a:t>
            </a:r>
            <a:r>
              <a:rPr lang="es-ES" sz="2000" dirty="0" smtClean="0">
                <a:solidFill>
                  <a:schemeClr val="bg1"/>
                </a:solidFill>
              </a:rPr>
              <a:t>puedes </a:t>
            </a:r>
            <a:r>
              <a:rPr lang="es-ES" sz="2000" dirty="0">
                <a:solidFill>
                  <a:schemeClr val="bg1"/>
                </a:solidFill>
              </a:rPr>
              <a:t>reemplazar cambios locales usando el </a:t>
            </a:r>
            <a:r>
              <a:rPr lang="es-ES" sz="2000" dirty="0" smtClean="0">
                <a:solidFill>
                  <a:schemeClr val="bg1"/>
                </a:solidFill>
              </a:rPr>
              <a:t>comando.</a:t>
            </a:r>
            <a:r>
              <a:rPr lang="es-ES" sz="2000" dirty="0">
                <a:solidFill>
                  <a:schemeClr val="bg1"/>
                </a:solidFill>
              </a:rPr>
              <a:t/>
            </a:r>
            <a:br>
              <a:rPr lang="es-ES" sz="2000" dirty="0">
                <a:solidFill>
                  <a:schemeClr val="bg1"/>
                </a:solidFill>
              </a:rPr>
            </a:br>
            <a:r>
              <a:rPr lang="es-ES" sz="2000" dirty="0" smtClean="0">
                <a:solidFill>
                  <a:schemeClr val="bg1"/>
                </a:solidFill>
              </a:rPr>
              <a:t>		</a:t>
            </a:r>
            <a:r>
              <a:rPr lang="es-ES" sz="2000" dirty="0">
                <a:solidFill>
                  <a:schemeClr val="bg1"/>
                </a:solidFill>
              </a:rPr>
              <a:t>	</a:t>
            </a: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 &lt;</a:t>
            </a:r>
            <a:r>
              <a:rPr lang="es-ES" sz="2000" dirty="0" err="1">
                <a:solidFill>
                  <a:schemeClr val="accent1"/>
                </a:solidFill>
              </a:rPr>
              <a:t>filename</a:t>
            </a:r>
            <a:r>
              <a:rPr lang="es-ES" sz="2000" dirty="0">
                <a:solidFill>
                  <a:schemeClr val="accent1"/>
                </a:solidFill>
              </a:rPr>
              <a:t>&gt;</a:t>
            </a:r>
          </a:p>
          <a:p>
            <a:endParaRPr lang="es-ES" sz="2000" dirty="0" smtClean="0">
              <a:solidFill>
                <a:schemeClr val="bg1"/>
              </a:solidFill>
            </a:endParaRPr>
          </a:p>
          <a:p>
            <a:r>
              <a:rPr lang="es-ES" sz="2000" dirty="0">
                <a:solidFill>
                  <a:schemeClr val="bg1"/>
                </a:solidFill>
              </a:rPr>
              <a:t>Por otro lado, si quieres deshacer todos los cambios locales y </a:t>
            </a:r>
            <a:r>
              <a:rPr lang="es-ES" sz="2000" dirty="0" err="1">
                <a:solidFill>
                  <a:schemeClr val="bg1"/>
                </a:solidFill>
              </a:rPr>
              <a:t>commits</a:t>
            </a:r>
            <a:r>
              <a:rPr lang="es-ES" sz="2000" dirty="0">
                <a:solidFill>
                  <a:schemeClr val="bg1"/>
                </a:solidFill>
              </a:rPr>
              <a:t>, puedes traer la última versión del servidor y apuntar a tu copia local principal de esta </a:t>
            </a:r>
            <a:r>
              <a:rPr lang="es-ES" sz="2000" dirty="0" smtClean="0">
                <a:solidFill>
                  <a:schemeClr val="bg1"/>
                </a:solidFill>
              </a:rPr>
              <a:t>forma: </a:t>
            </a:r>
            <a:endParaRPr lang="es-ES" sz="1600" dirty="0" smtClean="0">
              <a:solidFill>
                <a:schemeClr val="bg1"/>
              </a:solidFill>
            </a:endParaRPr>
          </a:p>
          <a:p>
            <a:pPr marL="0" indent="0" algn="ctr">
              <a:buNone/>
            </a:pPr>
            <a:r>
              <a:rPr lang="es-ES" sz="2000" dirty="0" err="1" smtClean="0">
                <a:solidFill>
                  <a:schemeClr val="accent1"/>
                </a:solidFill>
              </a:rPr>
              <a:t>git</a:t>
            </a:r>
            <a:r>
              <a:rPr lang="es-ES" sz="2000" dirty="0" smtClean="0">
                <a:solidFill>
                  <a:schemeClr val="accent1"/>
                </a:solidFill>
              </a:rPr>
              <a:t> </a:t>
            </a:r>
            <a:r>
              <a:rPr lang="es-ES" sz="2000" dirty="0" err="1" smtClean="0">
                <a:solidFill>
                  <a:schemeClr val="accent1"/>
                </a:solidFill>
              </a:rPr>
              <a:t>fetch</a:t>
            </a:r>
            <a:r>
              <a:rPr lang="es-ES" sz="2000" dirty="0" smtClean="0">
                <a:solidFill>
                  <a:schemeClr val="accent1"/>
                </a:solidFill>
              </a:rPr>
              <a:t> </a:t>
            </a:r>
            <a:r>
              <a:rPr lang="es-ES" sz="2000" dirty="0" err="1" smtClean="0">
                <a:solidFill>
                  <a:schemeClr val="accent1"/>
                </a:solidFill>
              </a:rPr>
              <a:t>origin</a:t>
            </a:r>
            <a:endParaRPr lang="es-ES" sz="2000" dirty="0" smtClean="0">
              <a:solidFill>
                <a:schemeClr val="accent1"/>
              </a:solidFill>
            </a:endParaRPr>
          </a:p>
          <a:p>
            <a:pPr marL="0" indent="0" algn="ctr">
              <a:buNone/>
            </a:pPr>
            <a:r>
              <a:rPr lang="es-ES" sz="2000" dirty="0" err="1">
                <a:solidFill>
                  <a:schemeClr val="accent1"/>
                </a:solidFill>
              </a:rPr>
              <a:t>ó</a:t>
            </a:r>
            <a:endParaRPr lang="es-ES" sz="2000" dirty="0" smtClean="0">
              <a:solidFill>
                <a:schemeClr val="accent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reset</a:t>
            </a:r>
            <a:r>
              <a:rPr lang="es-ES" sz="2000" dirty="0">
                <a:solidFill>
                  <a:schemeClr val="accent1"/>
                </a:solidFill>
              </a:rPr>
              <a:t> --</a:t>
            </a:r>
            <a:r>
              <a:rPr lang="es-ES" sz="2000" dirty="0" err="1">
                <a:solidFill>
                  <a:schemeClr val="accent1"/>
                </a:solidFill>
              </a:rPr>
              <a:t>hard</a:t>
            </a:r>
            <a:r>
              <a:rPr lang="es-ES" sz="2000" dirty="0">
                <a:solidFill>
                  <a:schemeClr val="accent1"/>
                </a:solidFill>
              </a:rPr>
              <a:t> </a:t>
            </a:r>
            <a:r>
              <a:rPr lang="es-ES" sz="2000" dirty="0" err="1" smtClean="0">
                <a:solidFill>
                  <a:schemeClr val="accent1"/>
                </a:solidFill>
              </a:rPr>
              <a:t>origin</a:t>
            </a:r>
            <a:r>
              <a:rPr lang="es-ES" sz="2000" dirty="0" smtClean="0">
                <a:solidFill>
                  <a:schemeClr val="accent1"/>
                </a:solidFill>
              </a:rPr>
              <a:t>/master</a:t>
            </a:r>
          </a:p>
          <a:p>
            <a:pPr marL="0" indent="0" algn="ctr">
              <a:buNone/>
            </a:pPr>
            <a:endParaRPr lang="es-ES" sz="2000" dirty="0" smtClean="0">
              <a:solidFill>
                <a:schemeClr val="accent1"/>
              </a:solidFill>
            </a:endParaRPr>
          </a:p>
        </p:txBody>
      </p:sp>
    </p:spTree>
    <p:extLst>
      <p:ext uri="{BB962C8B-B14F-4D97-AF65-F5344CB8AC3E}">
        <p14:creationId xmlns:p14="http://schemas.microsoft.com/office/powerpoint/2010/main" val="1284471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Clientes gráficos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16</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smtClean="0">
                <a:solidFill>
                  <a:schemeClr val="bg1"/>
                </a:solidFill>
              </a:rPr>
              <a:t>GitX</a:t>
            </a:r>
            <a:r>
              <a:rPr lang="es-ES" sz="2000" dirty="0" smtClean="0">
                <a:solidFill>
                  <a:schemeClr val="bg1"/>
                </a:solidFill>
              </a:rPr>
              <a:t> </a:t>
            </a:r>
            <a:endParaRPr lang="es-ES" sz="2000" dirty="0">
              <a:solidFill>
                <a:schemeClr val="bg1"/>
              </a:solidFill>
            </a:endParaRPr>
          </a:p>
          <a:p>
            <a:r>
              <a:rPr lang="es-ES" sz="2000" dirty="0" smtClean="0">
                <a:solidFill>
                  <a:schemeClr val="bg1"/>
                </a:solidFill>
              </a:rPr>
              <a:t>Tower </a:t>
            </a:r>
          </a:p>
          <a:p>
            <a:r>
              <a:rPr lang="es-ES" sz="2000" dirty="0" err="1" smtClean="0">
                <a:solidFill>
                  <a:schemeClr val="bg1"/>
                </a:solidFill>
              </a:rPr>
              <a:t>Tortoise</a:t>
            </a:r>
            <a:r>
              <a:rPr lang="es-ES" sz="2000" dirty="0" smtClean="0">
                <a:solidFill>
                  <a:schemeClr val="bg1"/>
                </a:solidFill>
              </a:rPr>
              <a:t> </a:t>
            </a:r>
            <a:r>
              <a:rPr lang="es-ES" sz="2000" dirty="0" err="1" smtClean="0">
                <a:solidFill>
                  <a:schemeClr val="bg1"/>
                </a:solidFill>
              </a:rPr>
              <a:t>Git</a:t>
            </a:r>
            <a:r>
              <a:rPr lang="es-ES" sz="2000" dirty="0" smtClean="0">
                <a:solidFill>
                  <a:schemeClr val="bg1"/>
                </a:solidFill>
              </a:rPr>
              <a:t> </a:t>
            </a:r>
            <a:endParaRPr lang="es-ES" sz="2000" dirty="0">
              <a:solidFill>
                <a:schemeClr val="bg1"/>
              </a:solidFill>
            </a:endParaRPr>
          </a:p>
          <a:p>
            <a:r>
              <a:rPr lang="es-ES" sz="2000" dirty="0" err="1">
                <a:solidFill>
                  <a:schemeClr val="bg1"/>
                </a:solidFill>
              </a:rPr>
              <a:t>Source</a:t>
            </a:r>
            <a:r>
              <a:rPr lang="es-ES" sz="2000" dirty="0">
                <a:solidFill>
                  <a:schemeClr val="bg1"/>
                </a:solidFill>
              </a:rPr>
              <a:t> </a:t>
            </a:r>
            <a:r>
              <a:rPr lang="es-ES" sz="2000" dirty="0" err="1">
                <a:solidFill>
                  <a:schemeClr val="bg1"/>
                </a:solidFill>
              </a:rPr>
              <a:t>Tree</a:t>
            </a:r>
            <a:r>
              <a:rPr lang="es-ES" sz="2000" dirty="0">
                <a:solidFill>
                  <a:schemeClr val="bg1"/>
                </a:solidFill>
              </a:rPr>
              <a:t> </a:t>
            </a:r>
            <a:endParaRPr lang="es-ES" sz="2000" dirty="0">
              <a:solidFill>
                <a:schemeClr val="bg1"/>
              </a:solidFill>
            </a:endParaRPr>
          </a:p>
          <a:p>
            <a:r>
              <a:rPr lang="es-ES" sz="2000" dirty="0" err="1" smtClean="0">
                <a:solidFill>
                  <a:schemeClr val="bg1"/>
                </a:solidFill>
              </a:rPr>
              <a:t>GitHub</a:t>
            </a:r>
            <a:r>
              <a:rPr lang="es-ES" sz="2000" dirty="0" smtClean="0">
                <a:solidFill>
                  <a:schemeClr val="bg1"/>
                </a:solidFill>
              </a:rPr>
              <a:t> </a:t>
            </a:r>
            <a:r>
              <a:rPr lang="es-ES" sz="2000" dirty="0" err="1">
                <a:solidFill>
                  <a:schemeClr val="bg1"/>
                </a:solidFill>
              </a:rPr>
              <a:t>for</a:t>
            </a:r>
            <a:r>
              <a:rPr lang="es-ES" sz="2000" dirty="0">
                <a:solidFill>
                  <a:schemeClr val="bg1"/>
                </a:solidFill>
              </a:rPr>
              <a:t> </a:t>
            </a:r>
            <a:r>
              <a:rPr lang="es-ES" sz="2000" dirty="0" smtClean="0">
                <a:solidFill>
                  <a:schemeClr val="bg1"/>
                </a:solidFill>
              </a:rPr>
              <a:t>Mac</a:t>
            </a:r>
            <a:endParaRPr lang="es-ES" sz="2000" dirty="0">
              <a:solidFill>
                <a:schemeClr val="bg1"/>
              </a:solidFill>
            </a:endParaRPr>
          </a:p>
          <a:p>
            <a:r>
              <a:rPr lang="es-ES" sz="2000" dirty="0" err="1">
                <a:solidFill>
                  <a:schemeClr val="bg1"/>
                </a:solidFill>
              </a:rPr>
              <a:t>GitBox</a:t>
            </a:r>
            <a:r>
              <a:rPr lang="es-ES" sz="2000" dirty="0">
                <a:solidFill>
                  <a:schemeClr val="bg1"/>
                </a:solidFill>
              </a:rPr>
              <a:t> </a:t>
            </a:r>
            <a:endParaRPr lang="es-ES" sz="2000" dirty="0" smtClean="0">
              <a:solidFill>
                <a:schemeClr val="accent1"/>
              </a:solidFill>
            </a:endParaRPr>
          </a:p>
        </p:txBody>
      </p:sp>
    </p:spTree>
    <p:extLst>
      <p:ext uri="{BB962C8B-B14F-4D97-AF65-F5344CB8AC3E}">
        <p14:creationId xmlns:p14="http://schemas.microsoft.com/office/powerpoint/2010/main" val="2075839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jfernanv\Desktop\everis-blanc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5904" y="620688"/>
            <a:ext cx="3894528"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3851920" y="5373216"/>
            <a:ext cx="4248472" cy="830997"/>
          </a:xfrm>
          <a:prstGeom prst="rect">
            <a:avLst/>
          </a:prstGeom>
          <a:noFill/>
        </p:spPr>
        <p:txBody>
          <a:bodyPr wrap="square" rtlCol="0">
            <a:spAutoFit/>
          </a:bodyPr>
          <a:lstStyle/>
          <a:p>
            <a:pPr algn="r"/>
            <a:r>
              <a:rPr lang="es-ES" sz="2800" dirty="0" smtClean="0">
                <a:solidFill>
                  <a:schemeClr val="bg1"/>
                </a:solidFill>
              </a:rPr>
              <a:t>Heading to codeFEST</a:t>
            </a:r>
          </a:p>
          <a:p>
            <a:pPr algn="r"/>
            <a:r>
              <a:rPr lang="es-ES" cap="all" dirty="0" smtClean="0">
                <a:solidFill>
                  <a:schemeClr val="bg1"/>
                </a:solidFill>
              </a:rPr>
              <a:t>EVERIS CENTERS</a:t>
            </a:r>
            <a:endParaRPr lang="es-ES" cap="all" dirty="0">
              <a:solidFill>
                <a:schemeClr val="bg1"/>
              </a:solidFill>
            </a:endParaRPr>
          </a:p>
        </p:txBody>
      </p:sp>
    </p:spTree>
    <p:extLst>
      <p:ext uri="{BB962C8B-B14F-4D97-AF65-F5344CB8AC3E}">
        <p14:creationId xmlns:p14="http://schemas.microsoft.com/office/powerpoint/2010/main" val="3434853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rgbClr val="0082BC"/>
                </a:solidFill>
                <a:latin typeface="+mj-lt"/>
              </a:rPr>
              <a:t>RoadMap</a:t>
            </a:r>
            <a:endParaRPr lang="es-ES" b="1" dirty="0">
              <a:solidFill>
                <a:srgbClr val="0082BC"/>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a:t>
            </a:fld>
            <a:endParaRPr lang="es-ES" dirty="0">
              <a:solidFill>
                <a:schemeClr val="bg1"/>
              </a:solidFill>
            </a:endParaRPr>
          </a:p>
        </p:txBody>
      </p:sp>
      <p:sp>
        <p:nvSpPr>
          <p:cNvPr id="6" name="4 Marcador de contenido"/>
          <p:cNvSpPr txBox="1">
            <a:spLocks/>
          </p:cNvSpPr>
          <p:nvPr/>
        </p:nvSpPr>
        <p:spPr>
          <a:xfrm>
            <a:off x="683568" y="1556792"/>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lumMod val="95000"/>
                  </a:schemeClr>
                </a:solidFill>
              </a:rPr>
              <a:t>¿</a:t>
            </a:r>
            <a:r>
              <a:rPr lang="es-ES" sz="2000" dirty="0" smtClean="0">
                <a:solidFill>
                  <a:schemeClr val="bg1">
                    <a:lumMod val="95000"/>
                  </a:schemeClr>
                </a:solidFill>
              </a:rPr>
              <a:t>Qué es un Sistema de Control de Versiones (SCV)?</a:t>
            </a:r>
          </a:p>
          <a:p>
            <a:pPr marL="344488">
              <a:spcBef>
                <a:spcPts val="0"/>
              </a:spcBef>
              <a:spcAft>
                <a:spcPts val="600"/>
              </a:spcAft>
            </a:pPr>
            <a:r>
              <a:rPr lang="es-ES" sz="2000" dirty="0" smtClean="0">
                <a:solidFill>
                  <a:schemeClr val="bg1">
                    <a:lumMod val="95000"/>
                  </a:schemeClr>
                </a:solidFill>
              </a:rPr>
              <a:t>¿Qué es </a:t>
            </a:r>
            <a:r>
              <a:rPr lang="es-ES" sz="2000" dirty="0" err="1" smtClean="0">
                <a:solidFill>
                  <a:schemeClr val="bg1">
                    <a:lumMod val="95000"/>
                  </a:schemeClr>
                </a:solidFill>
              </a:rPr>
              <a:t>Git</a:t>
            </a:r>
            <a:r>
              <a:rPr lang="es-ES" sz="2000" dirty="0" smtClean="0">
                <a:solidFill>
                  <a:schemeClr val="bg1">
                    <a:lumMod val="95000"/>
                  </a:schemeClr>
                </a:solidFill>
              </a:rPr>
              <a:t>?</a:t>
            </a:r>
          </a:p>
          <a:p>
            <a:pPr marL="344488">
              <a:spcBef>
                <a:spcPts val="0"/>
              </a:spcBef>
              <a:spcAft>
                <a:spcPts val="600"/>
              </a:spcAft>
            </a:pPr>
            <a:r>
              <a:rPr lang="es-ES" sz="2000" dirty="0" smtClean="0">
                <a:solidFill>
                  <a:schemeClr val="bg1">
                    <a:lumMod val="95000"/>
                  </a:schemeClr>
                </a:solidFill>
              </a:rPr>
              <a:t>¿Qué es </a:t>
            </a:r>
            <a:r>
              <a:rPr lang="es-ES" sz="2000" dirty="0" err="1" smtClean="0">
                <a:solidFill>
                  <a:schemeClr val="bg1">
                    <a:lumMod val="95000"/>
                  </a:schemeClr>
                </a:solidFill>
              </a:rPr>
              <a:t>GitHub</a:t>
            </a:r>
            <a:r>
              <a:rPr lang="es-ES" sz="2000" dirty="0" smtClean="0">
                <a:solidFill>
                  <a:schemeClr val="bg1">
                    <a:lumMod val="95000"/>
                  </a:schemeClr>
                </a:solidFill>
              </a:rPr>
              <a:t>?</a:t>
            </a:r>
          </a:p>
          <a:p>
            <a:pPr marL="344488">
              <a:spcBef>
                <a:spcPts val="0"/>
              </a:spcBef>
              <a:spcAft>
                <a:spcPts val="600"/>
              </a:spcAft>
            </a:pPr>
            <a:r>
              <a:rPr lang="es-ES" sz="2000" dirty="0" smtClean="0">
                <a:solidFill>
                  <a:schemeClr val="bg1">
                    <a:lumMod val="95000"/>
                  </a:schemeClr>
                </a:solidFill>
              </a:rPr>
              <a:t>Trabajando con </a:t>
            </a:r>
            <a:r>
              <a:rPr lang="es-ES" sz="2000" dirty="0" err="1" smtClean="0">
                <a:solidFill>
                  <a:schemeClr val="bg1">
                    <a:lumMod val="95000"/>
                  </a:schemeClr>
                </a:solidFill>
              </a:rPr>
              <a:t>Git</a:t>
            </a:r>
            <a:r>
              <a:rPr lang="es-ES" sz="2000" dirty="0">
                <a:solidFill>
                  <a:schemeClr val="bg1">
                    <a:lumMod val="95000"/>
                  </a:schemeClr>
                </a:solidFill>
              </a:rPr>
              <a:t> </a:t>
            </a:r>
            <a:r>
              <a:rPr lang="es-ES" sz="2000" dirty="0" smtClean="0">
                <a:solidFill>
                  <a:schemeClr val="bg1">
                    <a:lumMod val="95000"/>
                  </a:schemeClr>
                </a:solidFill>
              </a:rPr>
              <a:t>+ </a:t>
            </a:r>
            <a:r>
              <a:rPr lang="es-ES" sz="2000" dirty="0" err="1" smtClean="0">
                <a:solidFill>
                  <a:schemeClr val="bg1">
                    <a:lumMod val="95000"/>
                  </a:schemeClr>
                </a:solidFill>
              </a:rPr>
              <a:t>Github</a:t>
            </a:r>
            <a:endParaRPr lang="es-ES" sz="2000" dirty="0" smtClean="0">
              <a:solidFill>
                <a:schemeClr val="bg1">
                  <a:lumMod val="95000"/>
                </a:schemeClr>
              </a:solidFill>
            </a:endParaRPr>
          </a:p>
          <a:p>
            <a:pPr marL="344488">
              <a:spcBef>
                <a:spcPts val="0"/>
              </a:spcBef>
              <a:spcAft>
                <a:spcPts val="600"/>
              </a:spcAft>
            </a:pPr>
            <a:r>
              <a:rPr lang="es-ES" sz="2000" dirty="0" err="1" smtClean="0">
                <a:solidFill>
                  <a:schemeClr val="bg1">
                    <a:lumMod val="95000"/>
                  </a:schemeClr>
                </a:solidFill>
              </a:rPr>
              <a:t>Branches</a:t>
            </a:r>
            <a:endParaRPr lang="es-ES" sz="2000" dirty="0" smtClean="0">
              <a:solidFill>
                <a:schemeClr val="bg1">
                  <a:lumMod val="95000"/>
                </a:schemeClr>
              </a:solidFill>
            </a:endParaRPr>
          </a:p>
          <a:p>
            <a:pPr marL="344488">
              <a:spcBef>
                <a:spcPts val="0"/>
              </a:spcBef>
              <a:spcAft>
                <a:spcPts val="600"/>
              </a:spcAft>
            </a:pPr>
            <a:r>
              <a:rPr lang="es-ES" sz="2000" dirty="0" err="1" smtClean="0">
                <a:solidFill>
                  <a:schemeClr val="bg1">
                    <a:lumMod val="95000"/>
                  </a:schemeClr>
                </a:solidFill>
              </a:rPr>
              <a:t>Tags</a:t>
            </a:r>
            <a:endParaRPr lang="es-ES" sz="2000" dirty="0">
              <a:solidFill>
                <a:schemeClr val="bg1">
                  <a:lumMod val="95000"/>
                </a:schemeClr>
              </a:solidFill>
            </a:endParaRPr>
          </a:p>
          <a:p>
            <a:pPr marL="458788" lvl="1" indent="0">
              <a:spcBef>
                <a:spcPts val="0"/>
              </a:spcBef>
              <a:spcAft>
                <a:spcPts val="600"/>
              </a:spcAft>
              <a:buNone/>
            </a:pPr>
            <a:endParaRPr lang="es-ES" sz="1600" dirty="0" smtClean="0">
              <a:solidFill>
                <a:schemeClr val="bg1">
                  <a:lumMod val="95000"/>
                </a:schemeClr>
              </a:solidFill>
            </a:endParaRPr>
          </a:p>
        </p:txBody>
      </p:sp>
    </p:spTree>
    <p:extLst>
      <p:ext uri="{BB962C8B-B14F-4D97-AF65-F5344CB8AC3E}">
        <p14:creationId xmlns:p14="http://schemas.microsoft.com/office/powerpoint/2010/main" val="956322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un Sistema de Control de Versiones?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a:t>
            </a:fld>
            <a:endParaRPr lang="es-ES" dirty="0">
              <a:solidFill>
                <a:schemeClr val="bg1"/>
              </a:solidFill>
            </a:endParaRPr>
          </a:p>
        </p:txBody>
      </p:sp>
      <p:sp>
        <p:nvSpPr>
          <p:cNvPr id="6" name="4 Marcador de contenido"/>
          <p:cNvSpPr txBox="1">
            <a:spLocks/>
          </p:cNvSpPr>
          <p:nvPr/>
        </p:nvSpPr>
        <p:spPr>
          <a:xfrm>
            <a:off x="683568" y="191683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a:p>
            <a:r>
              <a:rPr lang="es-ES" sz="2000" dirty="0" smtClean="0">
                <a:solidFill>
                  <a:schemeClr val="bg1"/>
                </a:solidFill>
              </a:rPr>
              <a:t>Herramienta </a:t>
            </a:r>
            <a:r>
              <a:rPr lang="es-ES" sz="2000" dirty="0">
                <a:solidFill>
                  <a:schemeClr val="bg1"/>
                </a:solidFill>
              </a:rPr>
              <a:t>que registra todos los cambios hechos en </a:t>
            </a:r>
            <a:r>
              <a:rPr lang="es-ES" sz="2000" dirty="0" smtClean="0">
                <a:solidFill>
                  <a:schemeClr val="bg1"/>
                </a:solidFill>
              </a:rPr>
              <a:t>los ficheros de un proyecto.</a:t>
            </a:r>
          </a:p>
          <a:p>
            <a:r>
              <a:rPr lang="es-ES" sz="2000" dirty="0" smtClean="0">
                <a:solidFill>
                  <a:schemeClr val="bg1"/>
                </a:solidFill>
              </a:rPr>
              <a:t>Guarda las </a:t>
            </a:r>
            <a:r>
              <a:rPr lang="es-ES" sz="2000" dirty="0">
                <a:solidFill>
                  <a:schemeClr val="bg1"/>
                </a:solidFill>
              </a:rPr>
              <a:t>versiones del producto en todas sus fases del desarrollo. </a:t>
            </a:r>
            <a:endParaRPr lang="es-ES" sz="2000" dirty="0" smtClean="0">
              <a:solidFill>
                <a:schemeClr val="bg1"/>
              </a:solidFill>
            </a:endParaRPr>
          </a:p>
          <a:p>
            <a:r>
              <a:rPr lang="es-ES" sz="2000" dirty="0" smtClean="0">
                <a:solidFill>
                  <a:schemeClr val="bg1"/>
                </a:solidFill>
              </a:rPr>
              <a:t>Las </a:t>
            </a:r>
            <a:r>
              <a:rPr lang="es-ES" sz="2000" dirty="0">
                <a:solidFill>
                  <a:schemeClr val="bg1"/>
                </a:solidFill>
              </a:rPr>
              <a:t>versiones son como fotografías que registran su estado en ese momento del tiempo y se van guardando a medida que se hacen modificaciones al código fuente.</a:t>
            </a:r>
          </a:p>
        </p:txBody>
      </p:sp>
      <p:sp>
        <p:nvSpPr>
          <p:cNvPr id="5" name="4 Marcador de contenido"/>
          <p:cNvSpPr txBox="1">
            <a:spLocks/>
          </p:cNvSpPr>
          <p:nvPr/>
        </p:nvSpPr>
        <p:spPr>
          <a:xfrm>
            <a:off x="1152685" y="1206235"/>
            <a:ext cx="3456384" cy="1656035"/>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pic>
        <p:nvPicPr>
          <p:cNvPr id="10"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637" y="1378350"/>
            <a:ext cx="1140467" cy="682498"/>
          </a:xfrm>
          <a:prstGeom prst="rect">
            <a:avLst/>
          </a:prstGeom>
        </p:spPr>
      </p:pic>
      <p:pic>
        <p:nvPicPr>
          <p:cNvPr id="14" name="13 Imagen"/>
          <p:cNvPicPr>
            <a:picLocks noChangeAspect="1"/>
          </p:cNvPicPr>
          <p:nvPr/>
        </p:nvPicPr>
        <p:blipFill rotWithShape="1">
          <a:blip r:embed="rId4" cstate="print">
            <a:extLst>
              <a:ext uri="{28A0092B-C50C-407E-A947-70E740481C1C}">
                <a14:useLocalDpi xmlns:a14="http://schemas.microsoft.com/office/drawing/2010/main" val="0"/>
              </a:ext>
            </a:extLst>
          </a:blip>
          <a:srcRect l="8" r="57956"/>
          <a:stretch/>
        </p:blipFill>
        <p:spPr>
          <a:xfrm>
            <a:off x="3059832" y="1350225"/>
            <a:ext cx="844797" cy="839192"/>
          </a:xfrm>
          <a:prstGeom prst="rect">
            <a:avLst/>
          </a:prstGeom>
        </p:spPr>
      </p:pic>
    </p:spTree>
    <p:extLst>
      <p:ext uri="{BB962C8B-B14F-4D97-AF65-F5344CB8AC3E}">
        <p14:creationId xmlns:p14="http://schemas.microsoft.com/office/powerpoint/2010/main" val="280993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Operaciones Básicas de los SCV</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b="1" dirty="0" err="1" smtClean="0">
                <a:solidFill>
                  <a:schemeClr val="bg1">
                    <a:lumMod val="95000"/>
                  </a:schemeClr>
                </a:solidFill>
              </a:rPr>
              <a:t>Update</a:t>
            </a:r>
            <a:r>
              <a:rPr lang="es-ES" sz="2000" dirty="0" smtClean="0">
                <a:solidFill>
                  <a:schemeClr val="bg1">
                    <a:lumMod val="95000"/>
                  </a:schemeClr>
                </a:solidFill>
              </a:rPr>
              <a:t>: Nos permite actualizar la versión que tengamos en el disco con la almacenada en el servidor. </a:t>
            </a:r>
          </a:p>
          <a:p>
            <a:pPr marL="344488">
              <a:spcBef>
                <a:spcPts val="0"/>
              </a:spcBef>
              <a:spcAft>
                <a:spcPts val="600"/>
              </a:spcAft>
            </a:pPr>
            <a:r>
              <a:rPr lang="es-ES" sz="2000" b="1" dirty="0" err="1" smtClean="0">
                <a:solidFill>
                  <a:schemeClr val="bg1">
                    <a:lumMod val="95000"/>
                  </a:schemeClr>
                </a:solidFill>
              </a:rPr>
              <a:t>Checkout</a:t>
            </a:r>
            <a:r>
              <a:rPr lang="es-ES" sz="2000" dirty="0" smtClean="0">
                <a:solidFill>
                  <a:schemeClr val="bg1">
                    <a:lumMod val="95000"/>
                  </a:schemeClr>
                </a:solidFill>
              </a:rPr>
              <a:t>: Tomamos posesión del archivo local para modificarlo. </a:t>
            </a:r>
          </a:p>
          <a:p>
            <a:pPr marL="344488">
              <a:spcBef>
                <a:spcPts val="0"/>
              </a:spcBef>
              <a:spcAft>
                <a:spcPts val="600"/>
              </a:spcAft>
            </a:pPr>
            <a:r>
              <a:rPr lang="es-ES" sz="2000" b="1" dirty="0" err="1" smtClean="0">
                <a:solidFill>
                  <a:schemeClr val="bg1">
                    <a:lumMod val="95000"/>
                  </a:schemeClr>
                </a:solidFill>
              </a:rPr>
              <a:t>Commit</a:t>
            </a:r>
            <a:r>
              <a:rPr lang="es-ES" sz="2000" dirty="0" smtClean="0">
                <a:solidFill>
                  <a:schemeClr val="bg1">
                    <a:lumMod val="95000"/>
                  </a:schemeClr>
                </a:solidFill>
              </a:rPr>
              <a:t>: Subimos al servidor una nueva versión de código. </a:t>
            </a:r>
          </a:p>
          <a:p>
            <a:pPr marL="344488">
              <a:spcBef>
                <a:spcPts val="0"/>
              </a:spcBef>
              <a:spcAft>
                <a:spcPts val="600"/>
              </a:spcAft>
            </a:pPr>
            <a:r>
              <a:rPr lang="es-ES" sz="2000" b="1" dirty="0" err="1" smtClean="0">
                <a:solidFill>
                  <a:schemeClr val="bg1">
                    <a:lumMod val="95000"/>
                  </a:schemeClr>
                </a:solidFill>
              </a:rPr>
              <a:t>Revert</a:t>
            </a:r>
            <a:r>
              <a:rPr lang="es-ES" sz="2000" dirty="0" smtClean="0">
                <a:solidFill>
                  <a:schemeClr val="bg1">
                    <a:lumMod val="95000"/>
                  </a:schemeClr>
                </a:solidFill>
              </a:rPr>
              <a:t>: Nos permite descartar todos los cambios que hayamos realizado en nuestro local.</a:t>
            </a:r>
          </a:p>
        </p:txBody>
      </p:sp>
      <p:graphicFrame>
        <p:nvGraphicFramePr>
          <p:cNvPr id="2" name="Diagrama 1"/>
          <p:cNvGraphicFramePr/>
          <p:nvPr>
            <p:extLst>
              <p:ext uri="{D42A27DB-BD31-4B8C-83A1-F6EECF244321}">
                <p14:modId xmlns:p14="http://schemas.microsoft.com/office/powerpoint/2010/main" val="3407828180"/>
              </p:ext>
            </p:extLst>
          </p:nvPr>
        </p:nvGraphicFramePr>
        <p:xfrm>
          <a:off x="2381926" y="3858840"/>
          <a:ext cx="4020108" cy="2680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680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691680" y="3645024"/>
            <a:ext cx="5616624" cy="30764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a:t>
            </a:r>
            <a:r>
              <a:rPr lang="es-ES" b="1" dirty="0" err="1" smtClean="0">
                <a:solidFill>
                  <a:srgbClr val="00B0F0"/>
                </a:solidFill>
                <a:latin typeface="+mj-lt"/>
              </a:rPr>
              <a:t>git</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solidFill>
              </a:rPr>
              <a:t>Es un SCV distribuido.  </a:t>
            </a:r>
          </a:p>
          <a:p>
            <a:pPr marL="344488">
              <a:spcBef>
                <a:spcPts val="0"/>
              </a:spcBef>
              <a:spcAft>
                <a:spcPts val="600"/>
              </a:spcAft>
            </a:pPr>
            <a:r>
              <a:rPr lang="es-ES" sz="2000" dirty="0" smtClean="0">
                <a:solidFill>
                  <a:schemeClr val="bg1"/>
                </a:solidFill>
              </a:rPr>
              <a:t>Tu repositorio está compuesto por tres "árboles" administrados por </a:t>
            </a:r>
            <a:r>
              <a:rPr lang="es-ES" sz="2000" dirty="0" err="1" smtClean="0">
                <a:solidFill>
                  <a:schemeClr val="bg1"/>
                </a:solidFill>
              </a:rPr>
              <a:t>git</a:t>
            </a:r>
            <a:r>
              <a:rPr lang="es-ES" sz="2000" dirty="0" smtClean="0">
                <a:solidFill>
                  <a:schemeClr val="bg1"/>
                </a:solidFill>
              </a:rPr>
              <a:t>.</a:t>
            </a:r>
          </a:p>
          <a:p>
            <a:pPr marL="744538" lvl="1">
              <a:spcBef>
                <a:spcPts val="0"/>
              </a:spcBef>
              <a:spcAft>
                <a:spcPts val="600"/>
              </a:spcAft>
            </a:pPr>
            <a:r>
              <a:rPr lang="es-ES" sz="1600" b="1" dirty="0" err="1" smtClean="0">
                <a:solidFill>
                  <a:schemeClr val="bg1"/>
                </a:solidFill>
              </a:rPr>
              <a:t>Working</a:t>
            </a:r>
            <a:r>
              <a:rPr lang="es-ES" sz="1600" b="1" dirty="0" smtClean="0">
                <a:solidFill>
                  <a:schemeClr val="bg1"/>
                </a:solidFill>
              </a:rPr>
              <a:t> </a:t>
            </a:r>
            <a:r>
              <a:rPr lang="es-ES" sz="1600" b="1" dirty="0" err="1" smtClean="0">
                <a:solidFill>
                  <a:schemeClr val="bg1"/>
                </a:solidFill>
              </a:rPr>
              <a:t>directory</a:t>
            </a:r>
            <a:r>
              <a:rPr lang="es-ES" sz="1600" dirty="0" smtClean="0">
                <a:solidFill>
                  <a:schemeClr val="bg1"/>
                </a:solidFill>
              </a:rPr>
              <a:t>: Directorio </a:t>
            </a:r>
            <a:r>
              <a:rPr lang="es-ES" sz="1600" dirty="0">
                <a:solidFill>
                  <a:schemeClr val="bg1"/>
                </a:solidFill>
              </a:rPr>
              <a:t>de </a:t>
            </a:r>
            <a:r>
              <a:rPr lang="es-ES" sz="1600" dirty="0" smtClean="0">
                <a:solidFill>
                  <a:schemeClr val="bg1"/>
                </a:solidFill>
              </a:rPr>
              <a:t>trabajo local </a:t>
            </a:r>
            <a:r>
              <a:rPr lang="es-ES" sz="1600" dirty="0">
                <a:solidFill>
                  <a:schemeClr val="bg1"/>
                </a:solidFill>
              </a:rPr>
              <a:t>que contiene los </a:t>
            </a:r>
            <a:r>
              <a:rPr lang="es-ES" sz="1600" dirty="0" smtClean="0">
                <a:solidFill>
                  <a:schemeClr val="bg1"/>
                </a:solidFill>
              </a:rPr>
              <a:t>archivos.</a:t>
            </a:r>
          </a:p>
          <a:p>
            <a:pPr marL="744538" lvl="1">
              <a:spcBef>
                <a:spcPts val="0"/>
              </a:spcBef>
              <a:spcAft>
                <a:spcPts val="600"/>
              </a:spcAft>
            </a:pPr>
            <a:r>
              <a:rPr lang="es-ES" sz="1600" b="1" dirty="0" smtClean="0">
                <a:solidFill>
                  <a:schemeClr val="bg1"/>
                </a:solidFill>
              </a:rPr>
              <a:t>Store </a:t>
            </a:r>
            <a:r>
              <a:rPr lang="es-ES" sz="1600" b="1" dirty="0" err="1" smtClean="0">
                <a:solidFill>
                  <a:schemeClr val="bg1"/>
                </a:solidFill>
              </a:rPr>
              <a:t>Index</a:t>
            </a:r>
            <a:r>
              <a:rPr lang="es-ES" sz="1600" dirty="0" smtClean="0">
                <a:solidFill>
                  <a:schemeClr val="bg1"/>
                </a:solidFill>
              </a:rPr>
              <a:t>: Actúa </a:t>
            </a:r>
            <a:r>
              <a:rPr lang="es-ES" sz="1600" dirty="0">
                <a:solidFill>
                  <a:schemeClr val="bg1"/>
                </a:solidFill>
              </a:rPr>
              <a:t>como una zona </a:t>
            </a:r>
            <a:r>
              <a:rPr lang="es-ES" sz="1600" dirty="0" smtClean="0">
                <a:solidFill>
                  <a:schemeClr val="bg1"/>
                </a:solidFill>
              </a:rPr>
              <a:t>intermedia</a:t>
            </a:r>
          </a:p>
          <a:p>
            <a:pPr marL="744538" lvl="1">
              <a:spcBef>
                <a:spcPts val="0"/>
              </a:spcBef>
              <a:spcAft>
                <a:spcPts val="600"/>
              </a:spcAft>
            </a:pPr>
            <a:r>
              <a:rPr lang="es-ES" sz="1600" b="1" dirty="0" smtClean="0">
                <a:solidFill>
                  <a:schemeClr val="bg1"/>
                </a:solidFill>
              </a:rPr>
              <a:t>Repositorio </a:t>
            </a:r>
          </a:p>
          <a:p>
            <a:pPr marL="1144588" lvl="2">
              <a:spcBef>
                <a:spcPts val="0"/>
              </a:spcBef>
              <a:spcAft>
                <a:spcPts val="600"/>
              </a:spcAft>
            </a:pPr>
            <a:r>
              <a:rPr lang="es-ES" sz="1200" b="1" dirty="0" smtClean="0">
                <a:solidFill>
                  <a:schemeClr val="bg1"/>
                </a:solidFill>
              </a:rPr>
              <a:t>Local</a:t>
            </a:r>
            <a:r>
              <a:rPr lang="es-ES" sz="1200" dirty="0" smtClean="0">
                <a:solidFill>
                  <a:schemeClr val="bg1"/>
                </a:solidFill>
              </a:rPr>
              <a:t>: Apunta </a:t>
            </a:r>
            <a:r>
              <a:rPr lang="es-ES" sz="1200" dirty="0">
                <a:solidFill>
                  <a:schemeClr val="bg1"/>
                </a:solidFill>
              </a:rPr>
              <a:t>al último </a:t>
            </a:r>
            <a:r>
              <a:rPr lang="es-ES" sz="1200" dirty="0" err="1">
                <a:solidFill>
                  <a:schemeClr val="bg1"/>
                </a:solidFill>
              </a:rPr>
              <a:t>commit</a:t>
            </a:r>
            <a:r>
              <a:rPr lang="es-ES" sz="1200" dirty="0">
                <a:solidFill>
                  <a:schemeClr val="bg1"/>
                </a:solidFill>
              </a:rPr>
              <a:t> realizado</a:t>
            </a:r>
            <a:r>
              <a:rPr lang="es-ES" sz="1200" dirty="0" smtClean="0">
                <a:solidFill>
                  <a:schemeClr val="bg1"/>
                </a:solidFill>
              </a:rPr>
              <a:t>.</a:t>
            </a:r>
          </a:p>
          <a:p>
            <a:pPr marL="1144588" lvl="2">
              <a:spcBef>
                <a:spcPts val="0"/>
              </a:spcBef>
              <a:spcAft>
                <a:spcPts val="600"/>
              </a:spcAft>
            </a:pPr>
            <a:r>
              <a:rPr lang="es-ES" sz="1200" dirty="0" smtClean="0">
                <a:solidFill>
                  <a:schemeClr val="bg1"/>
                </a:solidFill>
              </a:rPr>
              <a:t>Remoto: Versiones del proyectos alojados en internet o en algún punto de la red</a:t>
            </a:r>
          </a:p>
          <a:p>
            <a:pPr marL="1588" indent="0">
              <a:spcBef>
                <a:spcPts val="0"/>
              </a:spcBef>
              <a:spcAft>
                <a:spcPts val="600"/>
              </a:spcAft>
              <a:buNone/>
            </a:pPr>
            <a:endParaRPr lang="es-ES" sz="2000" dirty="0" smtClean="0">
              <a:solidFill>
                <a:schemeClr val="accent1">
                  <a:lumMod val="60000"/>
                  <a:lumOff val="40000"/>
                </a:schemeClr>
              </a:solidFill>
            </a:endParaRPr>
          </a:p>
        </p:txBody>
      </p:sp>
      <p:pic>
        <p:nvPicPr>
          <p:cNvPr id="1028" name="Picture 4" descr="Resultado de imagen de git gráfico"/>
          <p:cNvPicPr>
            <a:picLocks noChangeAspect="1" noChangeArrowheads="1"/>
          </p:cNvPicPr>
          <p:nvPr/>
        </p:nvPicPr>
        <p:blipFill rotWithShape="1">
          <a:blip r:embed="rId3">
            <a:extLst>
              <a:ext uri="{28A0092B-C50C-407E-A947-70E740481C1C}">
                <a14:useLocalDpi xmlns:a14="http://schemas.microsoft.com/office/drawing/2010/main" val="0"/>
              </a:ext>
            </a:extLst>
          </a:blip>
          <a:srcRect t="10063"/>
          <a:stretch/>
        </p:blipFill>
        <p:spPr bwMode="auto">
          <a:xfrm>
            <a:off x="2051720" y="3717032"/>
            <a:ext cx="5040560" cy="27113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168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a:t>
            </a:r>
            <a:r>
              <a:rPr lang="es-ES" b="1" dirty="0" err="1" smtClean="0">
                <a:solidFill>
                  <a:srgbClr val="00B0F0"/>
                </a:solidFill>
                <a:latin typeface="+mj-lt"/>
              </a:rPr>
              <a:t>Github</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a:t>
            </a:fld>
            <a:endParaRPr lang="es-ES" dirty="0">
              <a:solidFill>
                <a:schemeClr val="bg1"/>
              </a:solidFill>
            </a:endParaRPr>
          </a:p>
        </p:txBody>
      </p:sp>
      <p:sp>
        <p:nvSpPr>
          <p:cNvPr id="10" name="4 Marcador de contenido"/>
          <p:cNvSpPr txBox="1">
            <a:spLocks/>
          </p:cNvSpPr>
          <p:nvPr/>
        </p:nvSpPr>
        <p:spPr>
          <a:xfrm>
            <a:off x="683568" y="263691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a:solidFill>
                  <a:schemeClr val="bg1"/>
                </a:solidFill>
              </a:rPr>
              <a:t>Github</a:t>
            </a:r>
            <a:r>
              <a:rPr lang="es-ES" sz="2000" dirty="0">
                <a:solidFill>
                  <a:schemeClr val="bg1"/>
                </a:solidFill>
              </a:rPr>
              <a:t> es una plataforma de desarrollo colaborativo de software para </a:t>
            </a:r>
            <a:r>
              <a:rPr lang="es-ES" sz="2000" b="1" dirty="0">
                <a:solidFill>
                  <a:schemeClr val="bg1"/>
                </a:solidFill>
              </a:rPr>
              <a:t>alojar proyectos</a:t>
            </a:r>
            <a:r>
              <a:rPr lang="es-ES" sz="2000" dirty="0">
                <a:solidFill>
                  <a:schemeClr val="bg1"/>
                </a:solidFill>
              </a:rPr>
              <a:t> usando el sistema de control de versiones </a:t>
            </a:r>
            <a:r>
              <a:rPr lang="es-ES" sz="2000" dirty="0" err="1">
                <a:solidFill>
                  <a:schemeClr val="bg1"/>
                </a:solidFill>
              </a:rPr>
              <a:t>Git</a:t>
            </a:r>
            <a:r>
              <a:rPr lang="es-ES" sz="2000" dirty="0" smtClean="0">
                <a:solidFill>
                  <a:schemeClr val="bg1"/>
                </a:solidFill>
              </a:rPr>
              <a:t>.</a:t>
            </a:r>
          </a:p>
          <a:p>
            <a:pPr marL="0" indent="0">
              <a:buNone/>
            </a:pPr>
            <a:r>
              <a:rPr lang="es-ES" sz="2000" dirty="0" smtClean="0">
                <a:solidFill>
                  <a:schemeClr val="bg1"/>
                </a:solidFill>
              </a:rPr>
              <a:t> </a:t>
            </a:r>
          </a:p>
          <a:p>
            <a:r>
              <a:rPr lang="es-ES" sz="2000" dirty="0" smtClean="0">
                <a:solidFill>
                  <a:schemeClr val="bg1"/>
                </a:solidFill>
              </a:rPr>
              <a:t>El </a:t>
            </a:r>
            <a:r>
              <a:rPr lang="es-ES" sz="2000" dirty="0">
                <a:solidFill>
                  <a:schemeClr val="bg1"/>
                </a:solidFill>
              </a:rPr>
              <a:t>código se almacena de forma pública, aunque también se puede hacer de forma privada, creando una cuenta de pago. También se pueden obtener repositorios privados (de pago) si se es estudiante</a:t>
            </a:r>
            <a:r>
              <a:rPr lang="es-ES" sz="2000" dirty="0" smtClean="0">
                <a:solidFill>
                  <a:schemeClr val="bg1"/>
                </a:solidFill>
              </a:rPr>
              <a:t>.</a:t>
            </a:r>
          </a:p>
          <a:p>
            <a:pPr marL="0" indent="0">
              <a:buNone/>
            </a:pPr>
            <a:endParaRPr lang="es-ES" sz="2000" dirty="0">
              <a:solidFill>
                <a:schemeClr val="bg1"/>
              </a:solidFill>
            </a:endParaRPr>
          </a:p>
          <a:p>
            <a:r>
              <a:rPr lang="es-ES" sz="2000" dirty="0" err="1">
                <a:solidFill>
                  <a:schemeClr val="bg1"/>
                </a:solidFill>
              </a:rPr>
              <a:t>Github</a:t>
            </a:r>
            <a:r>
              <a:rPr lang="es-ES" sz="2000" dirty="0">
                <a:solidFill>
                  <a:schemeClr val="bg1"/>
                </a:solidFill>
              </a:rPr>
              <a:t> no sólo ofrece alojamiento del código si no muchas más posibilidades asociadas a los </a:t>
            </a:r>
            <a:r>
              <a:rPr lang="es-ES" sz="2000" dirty="0" smtClean="0">
                <a:solidFill>
                  <a:schemeClr val="bg1"/>
                </a:solidFill>
              </a:rPr>
              <a:t>repositorios </a:t>
            </a:r>
            <a:r>
              <a:rPr lang="es-ES" sz="2000" dirty="0">
                <a:solidFill>
                  <a:schemeClr val="bg1"/>
                </a:solidFill>
              </a:rPr>
              <a:t>como son, </a:t>
            </a:r>
            <a:r>
              <a:rPr lang="es-ES" sz="2000" dirty="0" err="1">
                <a:solidFill>
                  <a:schemeClr val="bg1"/>
                </a:solidFill>
              </a:rPr>
              <a:t>forks</a:t>
            </a:r>
            <a:r>
              <a:rPr lang="es-ES" sz="2000" dirty="0">
                <a:solidFill>
                  <a:schemeClr val="bg1"/>
                </a:solidFill>
              </a:rPr>
              <a:t>, </a:t>
            </a:r>
            <a:r>
              <a:rPr lang="es-ES" sz="2000" dirty="0" err="1">
                <a:solidFill>
                  <a:schemeClr val="bg1"/>
                </a:solidFill>
              </a:rPr>
              <a:t>issues</a:t>
            </a:r>
            <a:r>
              <a:rPr lang="es-ES" sz="2000" dirty="0">
                <a:solidFill>
                  <a:schemeClr val="bg1"/>
                </a:solidFill>
              </a:rPr>
              <a:t>, </a:t>
            </a:r>
            <a:r>
              <a:rPr lang="es-ES" sz="2000" dirty="0" err="1">
                <a:solidFill>
                  <a:schemeClr val="bg1"/>
                </a:solidFill>
              </a:rPr>
              <a:t>pull</a:t>
            </a:r>
            <a:r>
              <a:rPr lang="es-ES" sz="2000" dirty="0">
                <a:solidFill>
                  <a:schemeClr val="bg1"/>
                </a:solidFill>
              </a:rPr>
              <a:t> </a:t>
            </a:r>
            <a:r>
              <a:rPr lang="es-ES" sz="2000" dirty="0" err="1">
                <a:solidFill>
                  <a:schemeClr val="bg1"/>
                </a:solidFill>
              </a:rPr>
              <a:t>requests</a:t>
            </a:r>
            <a:r>
              <a:rPr lang="es-ES" sz="2000" dirty="0">
                <a:solidFill>
                  <a:schemeClr val="bg1"/>
                </a:solidFill>
              </a:rPr>
              <a:t>, </a:t>
            </a:r>
            <a:r>
              <a:rPr lang="es-ES" sz="2000" dirty="0" err="1">
                <a:solidFill>
                  <a:schemeClr val="bg1"/>
                </a:solidFill>
              </a:rPr>
              <a:t>diffs</a:t>
            </a:r>
            <a:r>
              <a:rPr lang="es-ES" sz="2000" dirty="0">
                <a:solidFill>
                  <a:schemeClr val="bg1"/>
                </a:solidFill>
              </a:rPr>
              <a:t>, etc. </a:t>
            </a:r>
          </a:p>
        </p:txBody>
      </p:sp>
      <p:pic>
        <p:nvPicPr>
          <p:cNvPr id="2050" name="Picture 2" descr="Resultado de imagen de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6300" y="1052736"/>
            <a:ext cx="1551764" cy="128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2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 </a:t>
            </a:r>
            <a:r>
              <a:rPr lang="es-ES" b="1" dirty="0" err="1" smtClean="0">
                <a:solidFill>
                  <a:srgbClr val="00B0F0"/>
                </a:solidFill>
                <a:latin typeface="+mj-lt"/>
              </a:rPr>
              <a:t>Github</a:t>
            </a:r>
            <a:r>
              <a:rPr lang="es-ES" b="1" dirty="0" smtClean="0">
                <a:solidFill>
                  <a:srgbClr val="00B0F0"/>
                </a:solidFill>
                <a:latin typeface="+mj-lt"/>
              </a:rPr>
              <a:t>: Instalación</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7</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En primer lugar ha de crearse una cuenta en </a:t>
            </a:r>
            <a:r>
              <a:rPr lang="es-ES" sz="2000" dirty="0" err="1">
                <a:solidFill>
                  <a:srgbClr val="00B0F0"/>
                </a:solidFill>
                <a:hlinkClick r:id="rId3"/>
              </a:rPr>
              <a:t>Github</a:t>
            </a:r>
            <a:r>
              <a:rPr lang="es-ES" sz="2000" dirty="0">
                <a:solidFill>
                  <a:schemeClr val="bg1"/>
                </a:solidFill>
              </a:rPr>
              <a:t>.</a:t>
            </a:r>
          </a:p>
          <a:p>
            <a:r>
              <a:rPr lang="es-ES" sz="2000" dirty="0">
                <a:solidFill>
                  <a:schemeClr val="bg1"/>
                </a:solidFill>
              </a:rPr>
              <a:t>El siguiente paso será instalar </a:t>
            </a:r>
            <a:r>
              <a:rPr lang="es-ES" sz="2000" dirty="0" err="1">
                <a:solidFill>
                  <a:schemeClr val="bg1"/>
                </a:solidFill>
              </a:rPr>
              <a:t>git</a:t>
            </a:r>
            <a:r>
              <a:rPr lang="es-ES" sz="2000" dirty="0">
                <a:solidFill>
                  <a:schemeClr val="bg1"/>
                </a:solidFill>
              </a:rPr>
              <a:t>.</a:t>
            </a:r>
          </a:p>
          <a:p>
            <a:pPr lvl="1"/>
            <a:r>
              <a:rPr lang="es-ES" sz="2000" dirty="0">
                <a:solidFill>
                  <a:schemeClr val="bg1"/>
                </a:solidFill>
              </a:rPr>
              <a:t>Para Mac OS X -&gt; </a:t>
            </a:r>
            <a:r>
              <a:rPr lang="es-ES" sz="2000" dirty="0" err="1">
                <a:solidFill>
                  <a:srgbClr val="00B0F0"/>
                </a:solidFill>
                <a:hlinkClick r:id="rId4"/>
              </a:rPr>
              <a:t>Git</a:t>
            </a:r>
            <a:endParaRPr lang="es-ES" sz="2000" dirty="0">
              <a:solidFill>
                <a:srgbClr val="00B0F0"/>
              </a:solidFill>
            </a:endParaRPr>
          </a:p>
          <a:p>
            <a:pPr lvl="1"/>
            <a:r>
              <a:rPr lang="es-ES" sz="2000" dirty="0">
                <a:solidFill>
                  <a:schemeClr val="bg1"/>
                </a:solidFill>
              </a:rPr>
              <a:t>Para Windows -&gt; </a:t>
            </a:r>
            <a:r>
              <a:rPr lang="es-ES" sz="2000" dirty="0" err="1" smtClean="0">
                <a:solidFill>
                  <a:srgbClr val="00B0F0"/>
                </a:solidFill>
                <a:hlinkClick r:id="rId5"/>
              </a:rPr>
              <a:t>Git</a:t>
            </a:r>
            <a:endParaRPr lang="es-ES" sz="2000" dirty="0" smtClean="0">
              <a:solidFill>
                <a:srgbClr val="00B0F0"/>
              </a:solidFill>
            </a:endParaRPr>
          </a:p>
          <a:p>
            <a:pPr lvl="1"/>
            <a:r>
              <a:rPr lang="es-ES" sz="2000" dirty="0" smtClean="0">
                <a:solidFill>
                  <a:schemeClr val="bg1"/>
                </a:solidFill>
              </a:rPr>
              <a:t>Para Linux -&gt; </a:t>
            </a:r>
            <a:r>
              <a:rPr lang="es-ES" sz="2000" dirty="0" err="1" smtClean="0">
                <a:solidFill>
                  <a:srgbClr val="00B0F0"/>
                </a:solidFill>
                <a:hlinkClick r:id="rId6"/>
              </a:rPr>
              <a:t>Git</a:t>
            </a:r>
            <a:endParaRPr lang="es-ES" sz="2000" dirty="0">
              <a:solidFill>
                <a:srgbClr val="00B0F0"/>
              </a:solidFill>
            </a:endParaRPr>
          </a:p>
          <a:p>
            <a:r>
              <a:rPr lang="es-ES" sz="2000" dirty="0" smtClean="0">
                <a:solidFill>
                  <a:schemeClr val="bg1"/>
                </a:solidFill>
              </a:rPr>
              <a:t>Por </a:t>
            </a:r>
            <a:r>
              <a:rPr lang="es-ES" sz="2000" dirty="0">
                <a:solidFill>
                  <a:schemeClr val="bg1"/>
                </a:solidFill>
              </a:rPr>
              <a:t>último se configurará nuestra información de </a:t>
            </a:r>
            <a:r>
              <a:rPr lang="es-ES" sz="2000" dirty="0" smtClean="0">
                <a:solidFill>
                  <a:schemeClr val="bg1"/>
                </a:solidFill>
              </a:rPr>
              <a:t>usuario para enviársela a </a:t>
            </a:r>
            <a:r>
              <a:rPr lang="es-ES" sz="2000" dirty="0" err="1" smtClean="0">
                <a:solidFill>
                  <a:schemeClr val="bg1"/>
                </a:solidFill>
              </a:rPr>
              <a:t>github</a:t>
            </a:r>
            <a:r>
              <a:rPr lang="es-ES" sz="2000" dirty="0">
                <a:solidFill>
                  <a:schemeClr val="bg1"/>
                </a:solidFill>
              </a:rPr>
              <a:t>.</a:t>
            </a:r>
          </a:p>
          <a:p>
            <a:pPr lvl="1"/>
            <a:r>
              <a:rPr lang="es-ES" sz="2000" dirty="0" err="1">
                <a:solidFill>
                  <a:schemeClr val="bg1"/>
                </a:solidFill>
              </a:rPr>
              <a:t>git</a:t>
            </a:r>
            <a:r>
              <a:rPr lang="es-ES" sz="2000" dirty="0">
                <a:solidFill>
                  <a:schemeClr val="bg1"/>
                </a:solidFill>
              </a:rPr>
              <a:t> </a:t>
            </a:r>
            <a:r>
              <a:rPr lang="es-ES" sz="2000" dirty="0" err="1">
                <a:solidFill>
                  <a:schemeClr val="bg1"/>
                </a:solidFill>
              </a:rPr>
              <a:t>config</a:t>
            </a:r>
            <a:r>
              <a:rPr lang="es-ES" sz="2000" dirty="0">
                <a:solidFill>
                  <a:schemeClr val="bg1"/>
                </a:solidFill>
              </a:rPr>
              <a:t> --global user.name </a:t>
            </a:r>
            <a:r>
              <a:rPr lang="es-ES" sz="2000" dirty="0" smtClean="0">
                <a:solidFill>
                  <a:srgbClr val="00B0F0"/>
                </a:solidFill>
              </a:rPr>
              <a:t>“Tu nombre"</a:t>
            </a:r>
            <a:endParaRPr lang="es-ES" sz="2000" dirty="0">
              <a:solidFill>
                <a:srgbClr val="00B0F0"/>
              </a:solidFill>
            </a:endParaRPr>
          </a:p>
          <a:p>
            <a:pPr lvl="1"/>
            <a:r>
              <a:rPr lang="es-ES" sz="2000" dirty="0" err="1">
                <a:solidFill>
                  <a:schemeClr val="bg1"/>
                </a:solidFill>
              </a:rPr>
              <a:t>git</a:t>
            </a:r>
            <a:r>
              <a:rPr lang="es-ES" sz="2000" dirty="0">
                <a:solidFill>
                  <a:schemeClr val="bg1"/>
                </a:solidFill>
              </a:rPr>
              <a:t> </a:t>
            </a:r>
            <a:r>
              <a:rPr lang="es-ES" sz="2000" dirty="0" err="1">
                <a:solidFill>
                  <a:schemeClr val="bg1"/>
                </a:solidFill>
              </a:rPr>
              <a:t>config</a:t>
            </a:r>
            <a:r>
              <a:rPr lang="es-ES" sz="2000" dirty="0">
                <a:solidFill>
                  <a:schemeClr val="bg1"/>
                </a:solidFill>
              </a:rPr>
              <a:t> --global </a:t>
            </a:r>
            <a:r>
              <a:rPr lang="es-ES" sz="2000" dirty="0" err="1">
                <a:solidFill>
                  <a:schemeClr val="bg1"/>
                </a:solidFill>
              </a:rPr>
              <a:t>user.email</a:t>
            </a:r>
            <a:r>
              <a:rPr lang="es-ES" sz="2000" dirty="0">
                <a:solidFill>
                  <a:schemeClr val="bg1"/>
                </a:solidFill>
              </a:rPr>
              <a:t> </a:t>
            </a:r>
            <a:r>
              <a:rPr lang="es-ES" sz="2000" dirty="0" smtClean="0">
                <a:solidFill>
                  <a:schemeClr val="bg1"/>
                </a:solidFill>
              </a:rPr>
              <a:t>“&lt;</a:t>
            </a:r>
            <a:r>
              <a:rPr lang="es-ES" sz="2000" dirty="0" smtClean="0">
                <a:solidFill>
                  <a:srgbClr val="00B0F0"/>
                </a:solidFill>
              </a:rPr>
              <a:t>tu_email@tumail.com&gt;"</a:t>
            </a:r>
          </a:p>
          <a:p>
            <a:r>
              <a:rPr lang="es-ES" sz="2400" dirty="0" smtClean="0">
                <a:solidFill>
                  <a:schemeClr val="bg1"/>
                </a:solidFill>
              </a:rPr>
              <a:t>Tienes toda la información paso a paso en el siguiente enlace:</a:t>
            </a:r>
          </a:p>
          <a:p>
            <a:pPr marL="0" indent="0">
              <a:buNone/>
            </a:pPr>
            <a:r>
              <a:rPr lang="es-ES" sz="2000" dirty="0">
                <a:solidFill>
                  <a:srgbClr val="00B0F0"/>
                </a:solidFill>
                <a:hlinkClick r:id="rId7"/>
              </a:rPr>
              <a:t>https://github.com/Hispano/Guia-sobre-Git-Github-y-Metodologia-de-Desarrollo-de-Software-usando-Git-y-Github</a:t>
            </a:r>
            <a:endParaRPr lang="es-ES" sz="2000" dirty="0">
              <a:solidFill>
                <a:srgbClr val="00B0F0"/>
              </a:solidFill>
            </a:endParaRPr>
          </a:p>
          <a:p>
            <a:pPr marL="457200" lvl="1" indent="0">
              <a:buNone/>
            </a:pPr>
            <a:endParaRPr lang="es-ES" sz="2000" dirty="0">
              <a:solidFill>
                <a:schemeClr val="bg1"/>
              </a:solidFill>
            </a:endParaRPr>
          </a:p>
          <a:p>
            <a:pPr marL="457200" lvl="1" indent="0">
              <a:buNone/>
            </a:pPr>
            <a:endParaRPr lang="es-ES" sz="1600" dirty="0">
              <a:solidFill>
                <a:schemeClr val="bg1"/>
              </a:solidFill>
            </a:endParaRPr>
          </a:p>
          <a:p>
            <a:pPr marL="344488">
              <a:spcBef>
                <a:spcPts val="0"/>
              </a:spcBef>
              <a:spcAft>
                <a:spcPts val="600"/>
              </a:spcAft>
            </a:pPr>
            <a:endParaRPr lang="es-ES" sz="2000" dirty="0" smtClean="0">
              <a:solidFill>
                <a:schemeClr val="bg1"/>
              </a:solidFill>
            </a:endParaRPr>
          </a:p>
        </p:txBody>
      </p:sp>
    </p:spTree>
    <p:extLst>
      <p:ext uri="{BB962C8B-B14F-4D97-AF65-F5344CB8AC3E}">
        <p14:creationId xmlns:p14="http://schemas.microsoft.com/office/powerpoint/2010/main" val="774973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85000" lnSpcReduction="10000"/>
          </a:bodyPr>
          <a:lstStyle/>
          <a:p>
            <a:pPr marL="0" indent="0">
              <a:buNone/>
            </a:pPr>
            <a:r>
              <a:rPr lang="es-ES" b="1" dirty="0" smtClean="0">
                <a:solidFill>
                  <a:srgbClr val="00B0F0"/>
                </a:solidFill>
                <a:latin typeface="+mj-lt"/>
              </a:rPr>
              <a:t>¿Ya está bien de tantos conceptos no?</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8</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844824"/>
            <a:ext cx="3096344" cy="3096344"/>
          </a:xfrm>
          <a:prstGeom prst="rect">
            <a:avLst/>
          </a:prstGeom>
        </p:spPr>
      </p:pic>
    </p:spTree>
    <p:extLst>
      <p:ext uri="{BB962C8B-B14F-4D97-AF65-F5344CB8AC3E}">
        <p14:creationId xmlns:p14="http://schemas.microsoft.com/office/powerpoint/2010/main" val="1470521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smtClean="0">
                <a:solidFill>
                  <a:srgbClr val="00B0F0"/>
                </a:solidFill>
                <a:latin typeface="+mj-lt"/>
              </a:rPr>
              <a:t>Conectar con repositorios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9</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solidFill>
                  <a:schemeClr val="bg1"/>
                </a:solidFill>
              </a:rPr>
              <a:t>Crear repositorios en </a:t>
            </a:r>
            <a:r>
              <a:rPr lang="es-ES" sz="2000" dirty="0" err="1" smtClean="0">
                <a:solidFill>
                  <a:schemeClr val="bg1"/>
                </a:solidFill>
              </a:rPr>
              <a:t>github</a:t>
            </a:r>
            <a:r>
              <a:rPr lang="es-ES" sz="2000" dirty="0" smtClean="0">
                <a:solidFill>
                  <a:schemeClr val="bg1"/>
                </a:solidFill>
              </a:rPr>
              <a:t>: Entra en la cuenta de </a:t>
            </a:r>
            <a:r>
              <a:rPr lang="es-ES" sz="2000" dirty="0" err="1" smtClean="0">
                <a:solidFill>
                  <a:schemeClr val="bg1"/>
                </a:solidFill>
              </a:rPr>
              <a:t>github</a:t>
            </a:r>
            <a:r>
              <a:rPr lang="es-ES" sz="2000" dirty="0" smtClean="0">
                <a:solidFill>
                  <a:schemeClr val="bg1"/>
                </a:solidFill>
              </a:rPr>
              <a:t> y añade </a:t>
            </a:r>
            <a:r>
              <a:rPr lang="es-ES" sz="2000" dirty="0" smtClean="0">
                <a:solidFill>
                  <a:schemeClr val="bg1"/>
                </a:solidFill>
              </a:rPr>
              <a:t>repositorio.</a:t>
            </a:r>
          </a:p>
          <a:p>
            <a:pPr marL="0" indent="0">
              <a:buNone/>
            </a:pPr>
            <a:endParaRPr lang="es-ES" sz="2000" dirty="0" smtClean="0">
              <a:solidFill>
                <a:schemeClr val="bg1"/>
              </a:solidFill>
            </a:endParaRPr>
          </a:p>
          <a:p>
            <a:r>
              <a:rPr lang="es-ES" sz="2000" dirty="0" smtClean="0">
                <a:solidFill>
                  <a:schemeClr val="bg1"/>
                </a:solidFill>
              </a:rPr>
              <a:t>Crea </a:t>
            </a:r>
            <a:r>
              <a:rPr lang="es-ES" sz="2000" dirty="0" smtClean="0">
                <a:solidFill>
                  <a:schemeClr val="bg1"/>
                </a:solidFill>
              </a:rPr>
              <a:t>un proyecto en tu local y conéctalo con </a:t>
            </a:r>
            <a:r>
              <a:rPr lang="es-ES" sz="2000" dirty="0" err="1" smtClean="0">
                <a:solidFill>
                  <a:schemeClr val="bg1"/>
                </a:solidFill>
              </a:rPr>
              <a:t>git</a:t>
            </a:r>
            <a:r>
              <a:rPr lang="es-ES" sz="2000" dirty="0" smtClean="0">
                <a:solidFill>
                  <a:schemeClr val="bg1"/>
                </a:solidFill>
              </a:rPr>
              <a:t> </a:t>
            </a:r>
            <a:endParaRPr lang="es-ES" sz="1600" dirty="0" smtClean="0">
              <a:solidFill>
                <a:schemeClr val="bg1"/>
              </a:solidFill>
            </a:endParaRPr>
          </a:p>
          <a:p>
            <a:pPr marL="1588" indent="0" algn="ctr">
              <a:spcBef>
                <a:spcPts val="0"/>
              </a:spcBef>
              <a:spcAft>
                <a:spcPts val="600"/>
              </a:spcAft>
              <a:buNone/>
            </a:pPr>
            <a:r>
              <a:rPr lang="es-ES" sz="2000" b="1" dirty="0" err="1" smtClean="0">
                <a:solidFill>
                  <a:schemeClr val="accent1"/>
                </a:solidFill>
              </a:rPr>
              <a:t>git</a:t>
            </a:r>
            <a:r>
              <a:rPr lang="es-ES" sz="2000" b="1" dirty="0" smtClean="0">
                <a:solidFill>
                  <a:schemeClr val="accent1"/>
                </a:solidFill>
              </a:rPr>
              <a:t> </a:t>
            </a:r>
            <a:r>
              <a:rPr lang="es-ES" sz="2000" b="1" dirty="0" err="1" smtClean="0">
                <a:solidFill>
                  <a:schemeClr val="accent1"/>
                </a:solidFill>
              </a:rPr>
              <a:t>init</a:t>
            </a:r>
            <a:endParaRPr lang="es-ES" sz="2000" b="1" dirty="0" smtClean="0">
              <a:solidFill>
                <a:schemeClr val="accent1"/>
              </a:solidFill>
            </a:endParaRPr>
          </a:p>
          <a:p>
            <a:pPr marL="1588" indent="0" algn="ctr">
              <a:spcBef>
                <a:spcPts val="0"/>
              </a:spcBef>
              <a:spcAft>
                <a:spcPts val="600"/>
              </a:spcAft>
              <a:buNone/>
            </a:pPr>
            <a:endParaRPr lang="es-ES" sz="2000" b="1" dirty="0" smtClean="0">
              <a:solidFill>
                <a:schemeClr val="accent1"/>
              </a:solidFill>
            </a:endParaRPr>
          </a:p>
          <a:p>
            <a:r>
              <a:rPr lang="es-ES" sz="2000" dirty="0" smtClean="0">
                <a:solidFill>
                  <a:schemeClr val="bg1"/>
                </a:solidFill>
              </a:rPr>
              <a:t>Conectar un proyecto local </a:t>
            </a:r>
            <a:r>
              <a:rPr lang="es-ES" sz="2000" dirty="0" smtClean="0">
                <a:solidFill>
                  <a:schemeClr val="bg1"/>
                </a:solidFill>
              </a:rPr>
              <a:t>a un repositorio </a:t>
            </a:r>
            <a:r>
              <a:rPr lang="es-ES" sz="2000" dirty="0" smtClean="0">
                <a:solidFill>
                  <a:schemeClr val="bg1"/>
                </a:solidFill>
              </a:rPr>
              <a:t>remoto </a:t>
            </a:r>
            <a:endParaRPr lang="es-ES" sz="2000" dirty="0" smtClean="0">
              <a:solidFill>
                <a:schemeClr val="bg1"/>
              </a:solidFill>
            </a:endParaRPr>
          </a:p>
          <a:p>
            <a:pPr marL="1588" indent="0" algn="ctr">
              <a:spcBef>
                <a:spcPts val="0"/>
              </a:spcBef>
              <a:spcAft>
                <a:spcPts val="600"/>
              </a:spcAft>
              <a:buNone/>
            </a:pPr>
            <a:r>
              <a:rPr lang="en-US" sz="2000" b="1" dirty="0" err="1">
                <a:solidFill>
                  <a:schemeClr val="accent1"/>
                </a:solidFill>
              </a:rPr>
              <a:t>git</a:t>
            </a:r>
            <a:r>
              <a:rPr lang="en-US" sz="2000" b="1" dirty="0">
                <a:solidFill>
                  <a:schemeClr val="accent1"/>
                </a:solidFill>
              </a:rPr>
              <a:t> remote add origin https://github.com/dmcisneros/headingToCodefest.git</a:t>
            </a:r>
            <a:endParaRPr lang="es-ES" sz="2800" b="1" dirty="0" smtClean="0">
              <a:solidFill>
                <a:schemeClr val="accent1"/>
              </a:solidFill>
            </a:endParaRPr>
          </a:p>
          <a:p>
            <a:pPr marL="1588" indent="0" algn="ctr">
              <a:spcBef>
                <a:spcPts val="0"/>
              </a:spcBef>
              <a:spcAft>
                <a:spcPts val="600"/>
              </a:spcAft>
              <a:buNone/>
            </a:pPr>
            <a:r>
              <a:rPr lang="es-ES" sz="2000" b="1" dirty="0" err="1">
                <a:solidFill>
                  <a:schemeClr val="accent1"/>
                </a:solidFill>
              </a:rPr>
              <a:t>git</a:t>
            </a:r>
            <a:r>
              <a:rPr lang="es-ES" sz="2000" b="1" dirty="0">
                <a:solidFill>
                  <a:schemeClr val="accent1"/>
                </a:solidFill>
              </a:rPr>
              <a:t> </a:t>
            </a:r>
            <a:r>
              <a:rPr lang="es-ES" sz="2000" b="1" dirty="0" err="1" smtClean="0">
                <a:solidFill>
                  <a:schemeClr val="accent1"/>
                </a:solidFill>
              </a:rPr>
              <a:t>init</a:t>
            </a:r>
            <a:endParaRPr lang="es-ES" sz="2000" b="1" dirty="0" smtClean="0">
              <a:solidFill>
                <a:schemeClr val="accent1"/>
              </a:solidFill>
            </a:endParaRPr>
          </a:p>
          <a:p>
            <a:pPr marL="1588" indent="0" algn="ctr">
              <a:spcBef>
                <a:spcPts val="0"/>
              </a:spcBef>
              <a:spcAft>
                <a:spcPts val="600"/>
              </a:spcAft>
              <a:buNone/>
            </a:pPr>
            <a:endParaRPr lang="es-ES" sz="2000" b="1" dirty="0">
              <a:solidFill>
                <a:schemeClr val="accent1"/>
              </a:solidFill>
            </a:endParaRPr>
          </a:p>
          <a:p>
            <a:r>
              <a:rPr lang="es-ES" sz="2000" dirty="0" smtClean="0">
                <a:solidFill>
                  <a:schemeClr val="bg1"/>
                </a:solidFill>
              </a:rPr>
              <a:t>Clonar un </a:t>
            </a:r>
            <a:r>
              <a:rPr lang="es-ES" sz="2000" dirty="0">
                <a:solidFill>
                  <a:schemeClr val="bg1"/>
                </a:solidFill>
              </a:rPr>
              <a:t>repositorio </a:t>
            </a:r>
            <a:r>
              <a:rPr lang="es-ES" sz="2000" dirty="0" smtClean="0">
                <a:solidFill>
                  <a:schemeClr val="bg1"/>
                </a:solidFill>
              </a:rPr>
              <a:t>remoto y partir de un proyecto ya iniciado:</a:t>
            </a:r>
          </a:p>
          <a:p>
            <a:pPr marL="0" indent="0">
              <a:buNone/>
            </a:pPr>
            <a:endParaRPr lang="es-ES" sz="2000" dirty="0" smtClean="0">
              <a:solidFill>
                <a:schemeClr val="bg1"/>
              </a:solidFill>
            </a:endParaRPr>
          </a:p>
          <a:p>
            <a:pPr marL="1588" indent="0" algn="ctr">
              <a:spcBef>
                <a:spcPts val="0"/>
              </a:spcBef>
              <a:spcAft>
                <a:spcPts val="600"/>
              </a:spcAft>
              <a:buNone/>
            </a:pPr>
            <a:r>
              <a:rPr lang="es-ES" sz="2000" b="1" dirty="0" err="1">
                <a:solidFill>
                  <a:schemeClr val="accent1"/>
                </a:solidFill>
              </a:rPr>
              <a:t>git</a:t>
            </a:r>
            <a:r>
              <a:rPr lang="es-ES" sz="2000" b="1" dirty="0">
                <a:solidFill>
                  <a:schemeClr val="accent1"/>
                </a:solidFill>
              </a:rPr>
              <a:t> </a:t>
            </a:r>
            <a:r>
              <a:rPr lang="es-ES" sz="2000" b="1" dirty="0">
                <a:solidFill>
                  <a:schemeClr val="accent1"/>
                </a:solidFill>
              </a:rPr>
              <a:t>clone https://github.com/dmcisneros/headingToCodefest.git</a:t>
            </a:r>
          </a:p>
          <a:p>
            <a:pPr marL="1588" indent="0" algn="ctr">
              <a:spcBef>
                <a:spcPts val="0"/>
              </a:spcBef>
              <a:spcAft>
                <a:spcPts val="600"/>
              </a:spcAft>
              <a:buNone/>
            </a:pPr>
            <a:endParaRPr lang="es-ES" sz="2000" dirty="0" smtClean="0">
              <a:solidFill>
                <a:schemeClr val="bg1"/>
              </a:solidFill>
            </a:endParaRPr>
          </a:p>
          <a:p>
            <a:pPr marL="1588" indent="0" algn="ctr">
              <a:spcBef>
                <a:spcPts val="0"/>
              </a:spcBef>
              <a:spcAft>
                <a:spcPts val="600"/>
              </a:spcAft>
              <a:buNone/>
            </a:pPr>
            <a:endParaRPr lang="es-ES" sz="2000" dirty="0">
              <a:solidFill>
                <a:schemeClr val="bg1"/>
              </a:solidFill>
            </a:endParaRPr>
          </a:p>
        </p:txBody>
      </p:sp>
    </p:spTree>
    <p:extLst>
      <p:ext uri="{BB962C8B-B14F-4D97-AF65-F5344CB8AC3E}">
        <p14:creationId xmlns:p14="http://schemas.microsoft.com/office/powerpoint/2010/main" val="2777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olores everis">
      <a:dk1>
        <a:srgbClr val="000000"/>
      </a:dk1>
      <a:lt1>
        <a:srgbClr val="FFFFFF"/>
      </a:lt1>
      <a:dk2>
        <a:srgbClr val="9AC104"/>
      </a:dk2>
      <a:lt2>
        <a:srgbClr val="737373"/>
      </a:lt2>
      <a:accent1>
        <a:srgbClr val="9AC104"/>
      </a:accent1>
      <a:accent2>
        <a:srgbClr val="1994A4"/>
      </a:accent2>
      <a:accent3>
        <a:srgbClr val="643269"/>
      </a:accent3>
      <a:accent4>
        <a:srgbClr val="D76734"/>
      </a:accent4>
      <a:accent5>
        <a:srgbClr val="E39F03"/>
      </a:accent5>
      <a:accent6>
        <a:srgbClr val="DDB322"/>
      </a:accent6>
      <a:hlink>
        <a:srgbClr val="0070C0"/>
      </a:hlink>
      <a:folHlink>
        <a:srgbClr val="960F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14387</TotalTime>
  <Words>701</Words>
  <Application>Microsoft Office PowerPoint</Application>
  <PresentationFormat>Presentación en pantalla (4:3)</PresentationFormat>
  <Paragraphs>212</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everis Marketing y Comunicación</dc:creator>
  <cp:lastModifiedBy>Daniel Martinez Cisneros</cp:lastModifiedBy>
  <cp:revision>1031</cp:revision>
  <dcterms:created xsi:type="dcterms:W3CDTF">2011-04-27T16:47:02Z</dcterms:created>
  <dcterms:modified xsi:type="dcterms:W3CDTF">2017-01-15T17:27:54Z</dcterms:modified>
</cp:coreProperties>
</file>