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612" r:id="rId3"/>
    <p:sldId id="624" r:id="rId4"/>
    <p:sldId id="360" r:id="rId5"/>
    <p:sldId id="324" r:id="rId6"/>
    <p:sldId id="539" r:id="rId7"/>
    <p:sldId id="691" r:id="rId8"/>
    <p:sldId id="692" r:id="rId9"/>
    <p:sldId id="665" r:id="rId10"/>
    <p:sldId id="667" r:id="rId11"/>
    <p:sldId id="664" r:id="rId12"/>
    <p:sldId id="669" r:id="rId13"/>
    <p:sldId id="670" r:id="rId14"/>
    <p:sldId id="671" r:id="rId15"/>
    <p:sldId id="673" r:id="rId16"/>
    <p:sldId id="672" r:id="rId17"/>
    <p:sldId id="674" r:id="rId18"/>
    <p:sldId id="687" r:id="rId19"/>
    <p:sldId id="675" r:id="rId20"/>
    <p:sldId id="676" r:id="rId21"/>
    <p:sldId id="688" r:id="rId22"/>
    <p:sldId id="677" r:id="rId23"/>
    <p:sldId id="678" r:id="rId24"/>
    <p:sldId id="679" r:id="rId25"/>
    <p:sldId id="680" r:id="rId26"/>
    <p:sldId id="689" r:id="rId27"/>
    <p:sldId id="681" r:id="rId28"/>
    <p:sldId id="682" r:id="rId29"/>
    <p:sldId id="683" r:id="rId30"/>
    <p:sldId id="684" r:id="rId31"/>
    <p:sldId id="685" r:id="rId32"/>
    <p:sldId id="686" r:id="rId33"/>
    <p:sldId id="690" r:id="rId34"/>
    <p:sldId id="307" r:id="rId35"/>
    <p:sldId id="663" r:id="rId36"/>
    <p:sldId id="693" r:id="rId37"/>
    <p:sldId id="6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F39"/>
    <a:srgbClr val="074D67"/>
    <a:srgbClr val="42AFB6"/>
    <a:srgbClr val="FCB414"/>
    <a:srgbClr val="007A7D"/>
    <a:srgbClr val="CB1B4A"/>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94" autoAdjust="0"/>
    <p:restoredTop sz="94669" autoAdjust="0"/>
  </p:normalViewPr>
  <p:slideViewPr>
    <p:cSldViewPr snapToGrid="0">
      <p:cViewPr varScale="1">
        <p:scale>
          <a:sx n="114" d="100"/>
          <a:sy n="114" d="100"/>
        </p:scale>
        <p:origin x="176" y="137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61A3-2BB1-4C63-9212-681077AE12E6}" type="datetimeFigureOut">
              <a:rPr lang="es-ES" smtClean="0"/>
              <a:t>3/6/19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3D814-B664-4744-BAEB-CD668AB64AFB}" type="slidenum">
              <a:rPr lang="es-ES" smtClean="0"/>
              <a:t>‹#›</a:t>
            </a:fld>
            <a:endParaRPr lang="es-ES"/>
          </a:p>
        </p:txBody>
      </p:sp>
    </p:spTree>
    <p:extLst>
      <p:ext uri="{BB962C8B-B14F-4D97-AF65-F5344CB8AC3E}">
        <p14:creationId xmlns:p14="http://schemas.microsoft.com/office/powerpoint/2010/main" val="125543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C6260767-B4D5-462B-9D62-069EBD293374}" type="datetime1">
              <a:rPr lang="en-GB" smtClean="0"/>
              <a:t>03/06/2019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E10B59F1-1A5C-4C2A-BA26-8E647559C0DF}" type="datetime1">
              <a:rPr lang="en-GB" smtClean="0"/>
              <a:t>03/06/2019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A820579C-93B5-42EC-B8BA-C2FAE0D9EE0E}" type="datetime1">
              <a:rPr lang="en-GB" smtClean="0"/>
              <a:t>03/06/2019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9010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66343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2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1102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84539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82165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05645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2083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F7952196-09C8-4AAF-A68D-8C09244BE9F5}" type="datetime1">
              <a:rPr lang="en-GB" smtClean="0"/>
              <a:t>03/06/2019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198437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383851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9752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2E63D7E1-EAEF-40BB-B1B8-C61F1A11D311}" type="datetime1">
              <a:rPr lang="en-GB" smtClean="0"/>
              <a:t>03/06/2019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ED006203-333C-4B3B-A521-91C8C8561092}" type="datetime1">
              <a:rPr lang="en-GB" smtClean="0"/>
              <a:t>03/06/2019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357F9A28-0660-40F7-9C8D-AFA5F923EB5F}" type="datetime1">
              <a:rPr lang="en-GB" smtClean="0"/>
              <a:t>03/06/2019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FBF423A7-D02F-4720-8B33-329B9C6170C8}" type="datetime1">
              <a:rPr lang="en-GB" smtClean="0"/>
              <a:t>03/06/2019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F0E8B91B-E383-40DB-8616-8C64A284AA28}" type="datetime1">
              <a:rPr lang="en-GB" smtClean="0"/>
              <a:t>03/06/2019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52AA5708-E994-422F-807B-B51A8D8D117F}" type="datetime1">
              <a:rPr lang="en-GB" smtClean="0"/>
              <a:t>03/06/2019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B92A8BD4-B6C7-4C84-8CE3-009792276B3D}" type="datetime1">
              <a:rPr lang="en-GB" smtClean="0"/>
              <a:t>03/06/2019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3A45-3392-461E-9928-5C7C113322D6}" type="datetime1">
              <a:rPr lang="en-GB" smtClean="0"/>
              <a:t>03/06/2019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3021908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dmcisneros.github.io/lug_pruebas_carg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mcisneros/lug_pruebas_carga/tree/master/thread_dumps"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jmeter-plugins.org/wiki/ResponseCodesPerSecond/" TargetMode="External"/><Relationship Id="rId2" Type="http://schemas.openxmlformats.org/officeDocument/2006/relationships/hyperlink" Target="https://jmeter-plugins.org/wiki/ResponseTimesOverTim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6663618"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Performance</a:t>
            </a:r>
          </a:p>
        </p:txBody>
      </p:sp>
      <p:sp>
        <p:nvSpPr>
          <p:cNvPr id="10" name="TextBox 9">
            <a:extLst>
              <a:ext uri="{FF2B5EF4-FFF2-40B4-BE49-F238E27FC236}">
                <a16:creationId xmlns:a16="http://schemas.microsoft.com/office/drawing/2014/main" id="{68EB6B5D-84A6-4EA6-9AB4-A42F13EA240B}"/>
              </a:ext>
            </a:extLst>
          </p:cNvPr>
          <p:cNvSpPr txBox="1"/>
          <p:nvPr/>
        </p:nvSpPr>
        <p:spPr>
          <a:xfrm>
            <a:off x="896416" y="1622676"/>
            <a:ext cx="8890365"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Pruebas</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de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rendimiento</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Liferay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latin typeface="Noto Sans" panose="020B0502040504020204" pitchFamily="34"/>
                <a:ea typeface="Noto Sans" panose="020B0502040504020204" pitchFamily="34"/>
                <a:cs typeface="Noto Sans" panose="020B0502040504020204" pitchFamily="34"/>
              </a:rPr>
              <a:t>Material:</a:t>
            </a:r>
          </a:p>
          <a:p>
            <a:pPr lvl="0">
              <a:defRPr/>
            </a:pPr>
            <a:r>
              <a:rPr lang="es-ES" sz="2400" dirty="0">
                <a:solidFill>
                  <a:schemeClr val="bg1"/>
                </a:solidFill>
                <a:hlinkClick r:id="rId2">
                  <a:extLst>
                    <a:ext uri="{A12FA001-AC4F-418D-AE19-62706E023703}">
                      <ahyp:hlinkClr xmlns:ahyp="http://schemas.microsoft.com/office/drawing/2018/hyperlinkcolor" val="tx"/>
                    </a:ext>
                  </a:extLst>
                </a:hlinkClick>
              </a:rPr>
              <a:t>https://dmcisneros.github.io/lug_pruebas_carga/</a:t>
            </a:r>
            <a:endParaRPr kumimoji="0" lang="en-GB" sz="24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1DB56F89-88A8-4B17-84B1-CDC47605E260}"/>
              </a:ext>
            </a:extLst>
          </p:cNvPr>
          <p:cNvSpPr txBox="1"/>
          <p:nvPr/>
        </p:nvSpPr>
        <p:spPr>
          <a:xfrm>
            <a:off x="234325" y="6220384"/>
            <a:ext cx="16999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PLANIFICA</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9B34563C-174F-444B-9718-74BAFE953073}"/>
              </a:ext>
            </a:extLst>
          </p:cNvPr>
          <p:cNvSpPr txBox="1"/>
          <p:nvPr/>
        </p:nvSpPr>
        <p:spPr>
          <a:xfrm>
            <a:off x="1876302" y="6220384"/>
            <a:ext cx="10754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DEFINE</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40">
            <a:extLst>
              <a:ext uri="{FF2B5EF4-FFF2-40B4-BE49-F238E27FC236}">
                <a16:creationId xmlns:a16="http://schemas.microsoft.com/office/drawing/2014/main" id="{5B79A9A8-08BB-4994-BE50-3BEA5E447041}"/>
              </a:ext>
            </a:extLst>
          </p:cNvPr>
          <p:cNvSpPr txBox="1"/>
          <p:nvPr/>
        </p:nvSpPr>
        <p:spPr>
          <a:xfrm>
            <a:off x="3048355" y="6214247"/>
            <a:ext cx="127722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EJECUTA Y ANALIZA</a:t>
            </a: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grpSp>
        <p:nvGrpSpPr>
          <p:cNvPr id="28" name="Group 27">
            <a:extLst>
              <a:ext uri="{FF2B5EF4-FFF2-40B4-BE49-F238E27FC236}">
                <a16:creationId xmlns:a16="http://schemas.microsoft.com/office/drawing/2014/main" id="{5F5EBB5D-5DC6-44F9-AD2A-A74316377855}"/>
              </a:ext>
            </a:extLst>
          </p:cNvPr>
          <p:cNvGrpSpPr/>
          <p:nvPr/>
        </p:nvGrpSpPr>
        <p:grpSpPr>
          <a:xfrm>
            <a:off x="2098090" y="5349677"/>
            <a:ext cx="635854" cy="775579"/>
            <a:chOff x="2154238" y="2051050"/>
            <a:chExt cx="3344862" cy="4079876"/>
          </a:xfrm>
        </p:grpSpPr>
        <p:sp>
          <p:nvSpPr>
            <p:cNvPr id="29" name="Freeform 5">
              <a:extLst>
                <a:ext uri="{FF2B5EF4-FFF2-40B4-BE49-F238E27FC236}">
                  <a16:creationId xmlns:a16="http://schemas.microsoft.com/office/drawing/2014/main" id="{35F42085-8AF6-4050-9D3B-4E606BA8FA7E}"/>
                </a:ext>
              </a:extLst>
            </p:cNvPr>
            <p:cNvSpPr>
              <a:spLocks noEditPoints="1"/>
            </p:cNvSpPr>
            <p:nvPr/>
          </p:nvSpPr>
          <p:spPr bwMode="auto">
            <a:xfrm>
              <a:off x="2784475" y="2671763"/>
              <a:ext cx="2081212" cy="34591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6">
              <a:extLst>
                <a:ext uri="{FF2B5EF4-FFF2-40B4-BE49-F238E27FC236}">
                  <a16:creationId xmlns:a16="http://schemas.microsoft.com/office/drawing/2014/main" id="{443C591B-8D5B-4264-B65F-CF13B4B7B080}"/>
                </a:ext>
              </a:extLst>
            </p:cNvPr>
            <p:cNvSpPr>
              <a:spLocks noEditPoints="1"/>
            </p:cNvSpPr>
            <p:nvPr/>
          </p:nvSpPr>
          <p:spPr bwMode="auto">
            <a:xfrm>
              <a:off x="3025775" y="3651250"/>
              <a:ext cx="147637" cy="25082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7">
              <a:extLst>
                <a:ext uri="{FF2B5EF4-FFF2-40B4-BE49-F238E27FC236}">
                  <a16:creationId xmlns:a16="http://schemas.microsoft.com/office/drawing/2014/main" id="{CC4A8D96-F1A0-4ED0-9C5B-97006DD3F795}"/>
                </a:ext>
              </a:extLst>
            </p:cNvPr>
            <p:cNvSpPr>
              <a:spLocks noEditPoints="1"/>
            </p:cNvSpPr>
            <p:nvPr/>
          </p:nvSpPr>
          <p:spPr bwMode="auto">
            <a:xfrm>
              <a:off x="3098800" y="3986213"/>
              <a:ext cx="534987" cy="858838"/>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9" name="Freeform 8">
              <a:extLst>
                <a:ext uri="{FF2B5EF4-FFF2-40B4-BE49-F238E27FC236}">
                  <a16:creationId xmlns:a16="http://schemas.microsoft.com/office/drawing/2014/main" id="{7A94C5E9-F411-4CA1-9390-90D7AFDBE615}"/>
                </a:ext>
              </a:extLst>
            </p:cNvPr>
            <p:cNvSpPr>
              <a:spLocks noEditPoints="1"/>
            </p:cNvSpPr>
            <p:nvPr/>
          </p:nvSpPr>
          <p:spPr bwMode="auto">
            <a:xfrm>
              <a:off x="4335463" y="3938588"/>
              <a:ext cx="239712" cy="296863"/>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9">
              <a:extLst>
                <a:ext uri="{FF2B5EF4-FFF2-40B4-BE49-F238E27FC236}">
                  <a16:creationId xmlns:a16="http://schemas.microsoft.com/office/drawing/2014/main" id="{DCA6D15F-EC9E-4E02-8BC5-F75451D16C72}"/>
                </a:ext>
              </a:extLst>
            </p:cNvPr>
            <p:cNvSpPr>
              <a:spLocks noEditPoints="1"/>
            </p:cNvSpPr>
            <p:nvPr/>
          </p:nvSpPr>
          <p:spPr bwMode="auto">
            <a:xfrm>
              <a:off x="3759200" y="2917825"/>
              <a:ext cx="865187" cy="942975"/>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 name="Freeform 10">
              <a:extLst>
                <a:ext uri="{FF2B5EF4-FFF2-40B4-BE49-F238E27FC236}">
                  <a16:creationId xmlns:a16="http://schemas.microsoft.com/office/drawing/2014/main" id="{433F75D8-FBEC-44B4-85DE-8AD3AF7B0862}"/>
                </a:ext>
              </a:extLst>
            </p:cNvPr>
            <p:cNvSpPr>
              <a:spLocks noEditPoints="1"/>
            </p:cNvSpPr>
            <p:nvPr/>
          </p:nvSpPr>
          <p:spPr bwMode="auto">
            <a:xfrm>
              <a:off x="3759200" y="2051050"/>
              <a:ext cx="133350" cy="508000"/>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 name="Freeform 11">
              <a:extLst>
                <a:ext uri="{FF2B5EF4-FFF2-40B4-BE49-F238E27FC236}">
                  <a16:creationId xmlns:a16="http://schemas.microsoft.com/office/drawing/2014/main" id="{B52E8636-4496-4756-B7FB-CFF841EC377D}"/>
                </a:ext>
              </a:extLst>
            </p:cNvPr>
            <p:cNvSpPr>
              <a:spLocks noEditPoints="1"/>
            </p:cNvSpPr>
            <p:nvPr/>
          </p:nvSpPr>
          <p:spPr bwMode="auto">
            <a:xfrm>
              <a:off x="2947988" y="2257425"/>
              <a:ext cx="338137" cy="469900"/>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 name="Freeform 12">
              <a:extLst>
                <a:ext uri="{FF2B5EF4-FFF2-40B4-BE49-F238E27FC236}">
                  <a16:creationId xmlns:a16="http://schemas.microsoft.com/office/drawing/2014/main" id="{7E2D4D31-7CBE-481C-8746-5B282692F243}"/>
                </a:ext>
              </a:extLst>
            </p:cNvPr>
            <p:cNvSpPr>
              <a:spLocks noEditPoints="1"/>
            </p:cNvSpPr>
            <p:nvPr/>
          </p:nvSpPr>
          <p:spPr bwMode="auto">
            <a:xfrm>
              <a:off x="4818063" y="4279900"/>
              <a:ext cx="474662" cy="333375"/>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1" name="Freeform 13">
              <a:extLst>
                <a:ext uri="{FF2B5EF4-FFF2-40B4-BE49-F238E27FC236}">
                  <a16:creationId xmlns:a16="http://schemas.microsoft.com/office/drawing/2014/main" id="{664853FD-5AB2-4D42-A890-F644B02F7411}"/>
                </a:ext>
              </a:extLst>
            </p:cNvPr>
            <p:cNvSpPr>
              <a:spLocks noEditPoints="1"/>
            </p:cNvSpPr>
            <p:nvPr/>
          </p:nvSpPr>
          <p:spPr bwMode="auto">
            <a:xfrm>
              <a:off x="2360613" y="2851150"/>
              <a:ext cx="474662" cy="33020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2" name="Freeform 14">
              <a:extLst>
                <a:ext uri="{FF2B5EF4-FFF2-40B4-BE49-F238E27FC236}">
                  <a16:creationId xmlns:a16="http://schemas.microsoft.com/office/drawing/2014/main" id="{DA79EB91-FA2D-4E5D-9E74-9EED09D7F6F7}"/>
                </a:ext>
              </a:extLst>
            </p:cNvPr>
            <p:cNvSpPr>
              <a:spLocks noEditPoints="1"/>
            </p:cNvSpPr>
            <p:nvPr/>
          </p:nvSpPr>
          <p:spPr bwMode="auto">
            <a:xfrm>
              <a:off x="4991100" y="3667125"/>
              <a:ext cx="508000" cy="134938"/>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Freeform 15">
              <a:extLst>
                <a:ext uri="{FF2B5EF4-FFF2-40B4-BE49-F238E27FC236}">
                  <a16:creationId xmlns:a16="http://schemas.microsoft.com/office/drawing/2014/main" id="{9B4E3A6F-0C40-4E20-9633-BB3E43455781}"/>
                </a:ext>
              </a:extLst>
            </p:cNvPr>
            <p:cNvSpPr>
              <a:spLocks noEditPoints="1"/>
            </p:cNvSpPr>
            <p:nvPr/>
          </p:nvSpPr>
          <p:spPr bwMode="auto">
            <a:xfrm>
              <a:off x="2154238" y="3667125"/>
              <a:ext cx="504825" cy="134938"/>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4" name="Freeform 16">
              <a:extLst>
                <a:ext uri="{FF2B5EF4-FFF2-40B4-BE49-F238E27FC236}">
                  <a16:creationId xmlns:a16="http://schemas.microsoft.com/office/drawing/2014/main" id="{6B228997-083F-4833-994B-674EBC806B65}"/>
                </a:ext>
              </a:extLst>
            </p:cNvPr>
            <p:cNvSpPr>
              <a:spLocks noEditPoints="1"/>
            </p:cNvSpPr>
            <p:nvPr/>
          </p:nvSpPr>
          <p:spPr bwMode="auto">
            <a:xfrm>
              <a:off x="4818063" y="2851150"/>
              <a:ext cx="474662" cy="33020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7">
              <a:extLst>
                <a:ext uri="{FF2B5EF4-FFF2-40B4-BE49-F238E27FC236}">
                  <a16:creationId xmlns:a16="http://schemas.microsoft.com/office/drawing/2014/main" id="{130BE2FE-36A7-4570-820E-244B0363333D}"/>
                </a:ext>
              </a:extLst>
            </p:cNvPr>
            <p:cNvSpPr>
              <a:spLocks noEditPoints="1"/>
            </p:cNvSpPr>
            <p:nvPr/>
          </p:nvSpPr>
          <p:spPr bwMode="auto">
            <a:xfrm>
              <a:off x="2360613" y="4279900"/>
              <a:ext cx="474662" cy="333375"/>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8">
              <a:extLst>
                <a:ext uri="{FF2B5EF4-FFF2-40B4-BE49-F238E27FC236}">
                  <a16:creationId xmlns:a16="http://schemas.microsoft.com/office/drawing/2014/main" id="{C5F7F272-A9AA-4D5A-84D2-CF6D572E79EA}"/>
                </a:ext>
              </a:extLst>
            </p:cNvPr>
            <p:cNvSpPr>
              <a:spLocks noEditPoints="1"/>
            </p:cNvSpPr>
            <p:nvPr/>
          </p:nvSpPr>
          <p:spPr bwMode="auto">
            <a:xfrm>
              <a:off x="4367213" y="2257425"/>
              <a:ext cx="338137" cy="469900"/>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61" name="Group 60">
            <a:extLst>
              <a:ext uri="{FF2B5EF4-FFF2-40B4-BE49-F238E27FC236}">
                <a16:creationId xmlns:a16="http://schemas.microsoft.com/office/drawing/2014/main" id="{84CF8D5E-5ED7-44EB-9DF6-3D326ABB857F}"/>
              </a:ext>
            </a:extLst>
          </p:cNvPr>
          <p:cNvGrpSpPr/>
          <p:nvPr/>
        </p:nvGrpSpPr>
        <p:grpSpPr>
          <a:xfrm>
            <a:off x="757039" y="5491450"/>
            <a:ext cx="584216" cy="584215"/>
            <a:chOff x="3187685" y="2367566"/>
            <a:chExt cx="2122867" cy="2122867"/>
          </a:xfrm>
        </p:grpSpPr>
        <p:sp>
          <p:nvSpPr>
            <p:cNvPr id="62" name="Oval 61">
              <a:extLst>
                <a:ext uri="{FF2B5EF4-FFF2-40B4-BE49-F238E27FC236}">
                  <a16:creationId xmlns:a16="http://schemas.microsoft.com/office/drawing/2014/main" id="{1E33BC74-F039-414C-AB84-4F76F6D3D77E}"/>
                </a:ext>
              </a:extLst>
            </p:cNvPr>
            <p:cNvSpPr/>
            <p:nvPr/>
          </p:nvSpPr>
          <p:spPr>
            <a:xfrm>
              <a:off x="3187685" y="2367566"/>
              <a:ext cx="2122867" cy="2122867"/>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63" name="Rectangle: Rounded Corners 62">
              <a:extLst>
                <a:ext uri="{FF2B5EF4-FFF2-40B4-BE49-F238E27FC236}">
                  <a16:creationId xmlns:a16="http://schemas.microsoft.com/office/drawing/2014/main" id="{F31A6504-7018-4456-8A5D-7A7CFA630D9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Rounded Corners 63">
              <a:extLst>
                <a:ext uri="{FF2B5EF4-FFF2-40B4-BE49-F238E27FC236}">
                  <a16:creationId xmlns:a16="http://schemas.microsoft.com/office/drawing/2014/main" id="{21540D8A-BF22-4BBD-87F4-DEA079C558C3}"/>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6" name="Group 65">
            <a:extLst>
              <a:ext uri="{FF2B5EF4-FFF2-40B4-BE49-F238E27FC236}">
                <a16:creationId xmlns:a16="http://schemas.microsoft.com/office/drawing/2014/main" id="{33E5BD47-D6ED-4A21-BDC0-90BA5D81A5BD}"/>
              </a:ext>
            </a:extLst>
          </p:cNvPr>
          <p:cNvGrpSpPr/>
          <p:nvPr/>
        </p:nvGrpSpPr>
        <p:grpSpPr>
          <a:xfrm>
            <a:off x="3346836" y="5500466"/>
            <a:ext cx="705144" cy="704637"/>
            <a:chOff x="4986338" y="2357438"/>
            <a:chExt cx="2206625" cy="2205038"/>
          </a:xfrm>
        </p:grpSpPr>
        <p:sp>
          <p:nvSpPr>
            <p:cNvPr id="67" name="Freeform 27">
              <a:extLst>
                <a:ext uri="{FF2B5EF4-FFF2-40B4-BE49-F238E27FC236}">
                  <a16:creationId xmlns:a16="http://schemas.microsoft.com/office/drawing/2014/main" id="{1BA7F01B-2BC2-4E3C-9CDE-B7DA662C848C}"/>
                </a:ext>
              </a:extLst>
            </p:cNvPr>
            <p:cNvSpPr>
              <a:spLocks noEditPoints="1"/>
            </p:cNvSpPr>
            <p:nvPr/>
          </p:nvSpPr>
          <p:spPr bwMode="auto">
            <a:xfrm>
              <a:off x="4986338" y="2357438"/>
              <a:ext cx="2206625" cy="2205038"/>
            </a:xfrm>
            <a:custGeom>
              <a:avLst/>
              <a:gdLst>
                <a:gd name="T0" fmla="*/ 33 w 715"/>
                <a:gd name="T1" fmla="*/ 138 h 709"/>
                <a:gd name="T2" fmla="*/ 0 w 715"/>
                <a:gd name="T3" fmla="*/ 137 h 709"/>
                <a:gd name="T4" fmla="*/ 0 w 715"/>
                <a:gd name="T5" fmla="*/ 0 h 709"/>
                <a:gd name="T6" fmla="*/ 715 w 715"/>
                <a:gd name="T7" fmla="*/ 0 h 709"/>
                <a:gd name="T8" fmla="*/ 715 w 715"/>
                <a:gd name="T9" fmla="*/ 136 h 709"/>
                <a:gd name="T10" fmla="*/ 686 w 715"/>
                <a:gd name="T11" fmla="*/ 139 h 709"/>
                <a:gd name="T12" fmla="*/ 686 w 715"/>
                <a:gd name="T13" fmla="*/ 589 h 709"/>
                <a:gd name="T14" fmla="*/ 434 w 715"/>
                <a:gd name="T15" fmla="*/ 589 h 709"/>
                <a:gd name="T16" fmla="*/ 432 w 715"/>
                <a:gd name="T17" fmla="*/ 594 h 709"/>
                <a:gd name="T18" fmla="*/ 486 w 715"/>
                <a:gd name="T19" fmla="*/ 648 h 709"/>
                <a:gd name="T20" fmla="*/ 492 w 715"/>
                <a:gd name="T21" fmla="*/ 695 h 709"/>
                <a:gd name="T22" fmla="*/ 445 w 715"/>
                <a:gd name="T23" fmla="*/ 689 h 709"/>
                <a:gd name="T24" fmla="*/ 358 w 715"/>
                <a:gd name="T25" fmla="*/ 602 h 709"/>
                <a:gd name="T26" fmla="*/ 277 w 715"/>
                <a:gd name="T27" fmla="*/ 683 h 709"/>
                <a:gd name="T28" fmla="*/ 264 w 715"/>
                <a:gd name="T29" fmla="*/ 696 h 709"/>
                <a:gd name="T30" fmla="*/ 224 w 715"/>
                <a:gd name="T31" fmla="*/ 696 h 709"/>
                <a:gd name="T32" fmla="*/ 223 w 715"/>
                <a:gd name="T33" fmla="*/ 655 h 709"/>
                <a:gd name="T34" fmla="*/ 270 w 715"/>
                <a:gd name="T35" fmla="*/ 608 h 709"/>
                <a:gd name="T36" fmla="*/ 286 w 715"/>
                <a:gd name="T37" fmla="*/ 590 h 709"/>
                <a:gd name="T38" fmla="*/ 33 w 715"/>
                <a:gd name="T39" fmla="*/ 590 h 709"/>
                <a:gd name="T40" fmla="*/ 33 w 715"/>
                <a:gd name="T41" fmla="*/ 138 h 709"/>
                <a:gd name="T42" fmla="*/ 93 w 715"/>
                <a:gd name="T43" fmla="*/ 138 h 709"/>
                <a:gd name="T44" fmla="*/ 93 w 715"/>
                <a:gd name="T45" fmla="*/ 531 h 709"/>
                <a:gd name="T46" fmla="*/ 626 w 715"/>
                <a:gd name="T47" fmla="*/ 531 h 709"/>
                <a:gd name="T48" fmla="*/ 626 w 715"/>
                <a:gd name="T49" fmla="*/ 138 h 709"/>
                <a:gd name="T50" fmla="*/ 93 w 715"/>
                <a:gd name="T51" fmla="*/ 138 h 709"/>
                <a:gd name="T52" fmla="*/ 658 w 715"/>
                <a:gd name="T53" fmla="*/ 58 h 709"/>
                <a:gd name="T54" fmla="*/ 59 w 715"/>
                <a:gd name="T55" fmla="*/ 58 h 709"/>
                <a:gd name="T56" fmla="*/ 59 w 715"/>
                <a:gd name="T57" fmla="*/ 107 h 709"/>
                <a:gd name="T58" fmla="*/ 658 w 715"/>
                <a:gd name="T59" fmla="*/ 107 h 709"/>
                <a:gd name="T60" fmla="*/ 658 w 715"/>
                <a:gd name="T61" fmla="*/ 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5" h="709">
                  <a:moveTo>
                    <a:pt x="33" y="138"/>
                  </a:moveTo>
                  <a:cubicBezTo>
                    <a:pt x="20" y="138"/>
                    <a:pt x="11" y="137"/>
                    <a:pt x="0" y="137"/>
                  </a:cubicBezTo>
                  <a:cubicBezTo>
                    <a:pt x="0" y="91"/>
                    <a:pt x="0" y="46"/>
                    <a:pt x="0" y="0"/>
                  </a:cubicBezTo>
                  <a:cubicBezTo>
                    <a:pt x="238" y="0"/>
                    <a:pt x="476" y="0"/>
                    <a:pt x="715" y="0"/>
                  </a:cubicBezTo>
                  <a:cubicBezTo>
                    <a:pt x="715" y="45"/>
                    <a:pt x="715" y="90"/>
                    <a:pt x="715" y="136"/>
                  </a:cubicBezTo>
                  <a:cubicBezTo>
                    <a:pt x="706" y="137"/>
                    <a:pt x="697" y="138"/>
                    <a:pt x="686" y="139"/>
                  </a:cubicBezTo>
                  <a:cubicBezTo>
                    <a:pt x="686" y="289"/>
                    <a:pt x="686" y="438"/>
                    <a:pt x="686" y="589"/>
                  </a:cubicBezTo>
                  <a:cubicBezTo>
                    <a:pt x="601" y="589"/>
                    <a:pt x="518" y="589"/>
                    <a:pt x="434" y="589"/>
                  </a:cubicBezTo>
                  <a:cubicBezTo>
                    <a:pt x="433" y="591"/>
                    <a:pt x="433" y="593"/>
                    <a:pt x="432" y="594"/>
                  </a:cubicBezTo>
                  <a:cubicBezTo>
                    <a:pt x="450" y="612"/>
                    <a:pt x="468" y="630"/>
                    <a:pt x="486" y="648"/>
                  </a:cubicBezTo>
                  <a:cubicBezTo>
                    <a:pt x="503" y="665"/>
                    <a:pt x="505" y="683"/>
                    <a:pt x="492" y="695"/>
                  </a:cubicBezTo>
                  <a:cubicBezTo>
                    <a:pt x="479" y="709"/>
                    <a:pt x="463" y="707"/>
                    <a:pt x="445" y="689"/>
                  </a:cubicBezTo>
                  <a:cubicBezTo>
                    <a:pt x="417" y="661"/>
                    <a:pt x="388" y="632"/>
                    <a:pt x="358" y="602"/>
                  </a:cubicBezTo>
                  <a:cubicBezTo>
                    <a:pt x="330" y="630"/>
                    <a:pt x="303" y="656"/>
                    <a:pt x="277" y="683"/>
                  </a:cubicBezTo>
                  <a:cubicBezTo>
                    <a:pt x="273" y="688"/>
                    <a:pt x="268" y="692"/>
                    <a:pt x="264" y="696"/>
                  </a:cubicBezTo>
                  <a:cubicBezTo>
                    <a:pt x="251" y="707"/>
                    <a:pt x="237" y="707"/>
                    <a:pt x="224" y="696"/>
                  </a:cubicBezTo>
                  <a:cubicBezTo>
                    <a:pt x="212" y="685"/>
                    <a:pt x="211" y="668"/>
                    <a:pt x="223" y="655"/>
                  </a:cubicBezTo>
                  <a:cubicBezTo>
                    <a:pt x="238" y="639"/>
                    <a:pt x="254" y="623"/>
                    <a:pt x="270" y="608"/>
                  </a:cubicBezTo>
                  <a:cubicBezTo>
                    <a:pt x="274" y="603"/>
                    <a:pt x="279" y="598"/>
                    <a:pt x="286" y="590"/>
                  </a:cubicBezTo>
                  <a:cubicBezTo>
                    <a:pt x="200" y="590"/>
                    <a:pt x="117" y="590"/>
                    <a:pt x="33" y="590"/>
                  </a:cubicBezTo>
                  <a:cubicBezTo>
                    <a:pt x="33" y="438"/>
                    <a:pt x="33" y="289"/>
                    <a:pt x="33" y="138"/>
                  </a:cubicBezTo>
                  <a:close/>
                  <a:moveTo>
                    <a:pt x="93" y="138"/>
                  </a:moveTo>
                  <a:cubicBezTo>
                    <a:pt x="93" y="270"/>
                    <a:pt x="93" y="401"/>
                    <a:pt x="93" y="531"/>
                  </a:cubicBezTo>
                  <a:cubicBezTo>
                    <a:pt x="271" y="531"/>
                    <a:pt x="448" y="531"/>
                    <a:pt x="626" y="531"/>
                  </a:cubicBezTo>
                  <a:cubicBezTo>
                    <a:pt x="626" y="400"/>
                    <a:pt x="626" y="270"/>
                    <a:pt x="626" y="138"/>
                  </a:cubicBezTo>
                  <a:cubicBezTo>
                    <a:pt x="448" y="138"/>
                    <a:pt x="271" y="138"/>
                    <a:pt x="93" y="138"/>
                  </a:cubicBezTo>
                  <a:close/>
                  <a:moveTo>
                    <a:pt x="658" y="58"/>
                  </a:moveTo>
                  <a:cubicBezTo>
                    <a:pt x="457" y="58"/>
                    <a:pt x="258" y="58"/>
                    <a:pt x="59" y="58"/>
                  </a:cubicBezTo>
                  <a:cubicBezTo>
                    <a:pt x="59" y="75"/>
                    <a:pt x="59" y="91"/>
                    <a:pt x="59" y="107"/>
                  </a:cubicBezTo>
                  <a:cubicBezTo>
                    <a:pt x="259" y="107"/>
                    <a:pt x="459" y="107"/>
                    <a:pt x="658" y="107"/>
                  </a:cubicBezTo>
                  <a:cubicBezTo>
                    <a:pt x="658" y="90"/>
                    <a:pt x="658" y="75"/>
                    <a:pt x="65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30">
              <a:extLst>
                <a:ext uri="{FF2B5EF4-FFF2-40B4-BE49-F238E27FC236}">
                  <a16:creationId xmlns:a16="http://schemas.microsoft.com/office/drawing/2014/main" id="{54B54B67-D175-4757-952C-8480BE82711F}"/>
                </a:ext>
              </a:extLst>
            </p:cNvPr>
            <p:cNvSpPr>
              <a:spLocks/>
            </p:cNvSpPr>
            <p:nvPr/>
          </p:nvSpPr>
          <p:spPr bwMode="auto">
            <a:xfrm>
              <a:off x="5621338" y="2882901"/>
              <a:ext cx="842963" cy="998538"/>
            </a:xfrm>
            <a:custGeom>
              <a:avLst/>
              <a:gdLst>
                <a:gd name="T0" fmla="*/ 198 w 273"/>
                <a:gd name="T1" fmla="*/ 103 h 321"/>
                <a:gd name="T2" fmla="*/ 156 w 273"/>
                <a:gd name="T3" fmla="*/ 101 h 321"/>
                <a:gd name="T4" fmla="*/ 215 w 273"/>
                <a:gd name="T5" fmla="*/ 0 h 321"/>
                <a:gd name="T6" fmla="*/ 273 w 273"/>
                <a:gd name="T7" fmla="*/ 102 h 321"/>
                <a:gd name="T8" fmla="*/ 228 w 273"/>
                <a:gd name="T9" fmla="*/ 102 h 321"/>
                <a:gd name="T10" fmla="*/ 5 w 273"/>
                <a:gd name="T11" fmla="*/ 321 h 321"/>
                <a:gd name="T12" fmla="*/ 0 w 273"/>
                <a:gd name="T13" fmla="*/ 292 h 321"/>
                <a:gd name="T14" fmla="*/ 198 w 273"/>
                <a:gd name="T15" fmla="*/ 103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321">
                  <a:moveTo>
                    <a:pt x="198" y="103"/>
                  </a:moveTo>
                  <a:cubicBezTo>
                    <a:pt x="183" y="102"/>
                    <a:pt x="172" y="102"/>
                    <a:pt x="156" y="101"/>
                  </a:cubicBezTo>
                  <a:cubicBezTo>
                    <a:pt x="176" y="66"/>
                    <a:pt x="194" y="34"/>
                    <a:pt x="215" y="0"/>
                  </a:cubicBezTo>
                  <a:cubicBezTo>
                    <a:pt x="234" y="35"/>
                    <a:pt x="253" y="67"/>
                    <a:pt x="273" y="102"/>
                  </a:cubicBezTo>
                  <a:cubicBezTo>
                    <a:pt x="255" y="102"/>
                    <a:pt x="242" y="102"/>
                    <a:pt x="228" y="102"/>
                  </a:cubicBezTo>
                  <a:cubicBezTo>
                    <a:pt x="201" y="223"/>
                    <a:pt x="128" y="296"/>
                    <a:pt x="5" y="321"/>
                  </a:cubicBezTo>
                  <a:cubicBezTo>
                    <a:pt x="3" y="310"/>
                    <a:pt x="2" y="302"/>
                    <a:pt x="0" y="292"/>
                  </a:cubicBezTo>
                  <a:cubicBezTo>
                    <a:pt x="106" y="271"/>
                    <a:pt x="172" y="209"/>
                    <a:pt x="198" y="10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31">
              <a:extLst>
                <a:ext uri="{FF2B5EF4-FFF2-40B4-BE49-F238E27FC236}">
                  <a16:creationId xmlns:a16="http://schemas.microsoft.com/office/drawing/2014/main" id="{2F207D94-3E6C-43A3-8490-8CF8731432CD}"/>
                </a:ext>
              </a:extLst>
            </p:cNvPr>
            <p:cNvSpPr>
              <a:spLocks noEditPoints="1"/>
            </p:cNvSpPr>
            <p:nvPr/>
          </p:nvSpPr>
          <p:spPr bwMode="auto">
            <a:xfrm>
              <a:off x="6273801" y="3548063"/>
              <a:ext cx="379413" cy="387350"/>
            </a:xfrm>
            <a:custGeom>
              <a:avLst/>
              <a:gdLst>
                <a:gd name="T0" fmla="*/ 123 w 123"/>
                <a:gd name="T1" fmla="*/ 62 h 124"/>
                <a:gd name="T2" fmla="*/ 61 w 123"/>
                <a:gd name="T3" fmla="*/ 124 h 124"/>
                <a:gd name="T4" fmla="*/ 0 w 123"/>
                <a:gd name="T5" fmla="*/ 62 h 124"/>
                <a:gd name="T6" fmla="*/ 62 w 123"/>
                <a:gd name="T7" fmla="*/ 1 h 124"/>
                <a:gd name="T8" fmla="*/ 123 w 123"/>
                <a:gd name="T9" fmla="*/ 62 h 124"/>
                <a:gd name="T10" fmla="*/ 94 w 123"/>
                <a:gd name="T11" fmla="*/ 62 h 124"/>
                <a:gd name="T12" fmla="*/ 61 w 123"/>
                <a:gd name="T13" fmla="*/ 29 h 124"/>
                <a:gd name="T14" fmla="*/ 30 w 123"/>
                <a:gd name="T15" fmla="*/ 62 h 124"/>
                <a:gd name="T16" fmla="*/ 60 w 123"/>
                <a:gd name="T17" fmla="*/ 94 h 124"/>
                <a:gd name="T18" fmla="*/ 94 w 123"/>
                <a:gd name="T1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4">
                  <a:moveTo>
                    <a:pt x="123" y="62"/>
                  </a:moveTo>
                  <a:cubicBezTo>
                    <a:pt x="123" y="96"/>
                    <a:pt x="94" y="124"/>
                    <a:pt x="61" y="124"/>
                  </a:cubicBezTo>
                  <a:cubicBezTo>
                    <a:pt x="27" y="123"/>
                    <a:pt x="0" y="95"/>
                    <a:pt x="0" y="62"/>
                  </a:cubicBezTo>
                  <a:cubicBezTo>
                    <a:pt x="0" y="27"/>
                    <a:pt x="28" y="0"/>
                    <a:pt x="62" y="1"/>
                  </a:cubicBezTo>
                  <a:cubicBezTo>
                    <a:pt x="96" y="1"/>
                    <a:pt x="123" y="28"/>
                    <a:pt x="123" y="62"/>
                  </a:cubicBezTo>
                  <a:close/>
                  <a:moveTo>
                    <a:pt x="94" y="62"/>
                  </a:moveTo>
                  <a:cubicBezTo>
                    <a:pt x="94" y="44"/>
                    <a:pt x="78" y="29"/>
                    <a:pt x="61" y="29"/>
                  </a:cubicBezTo>
                  <a:cubicBezTo>
                    <a:pt x="43" y="30"/>
                    <a:pt x="30" y="44"/>
                    <a:pt x="30" y="62"/>
                  </a:cubicBezTo>
                  <a:cubicBezTo>
                    <a:pt x="29" y="79"/>
                    <a:pt x="43" y="93"/>
                    <a:pt x="60" y="94"/>
                  </a:cubicBezTo>
                  <a:cubicBezTo>
                    <a:pt x="79" y="94"/>
                    <a:pt x="94" y="80"/>
                    <a:pt x="94"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32">
              <a:extLst>
                <a:ext uri="{FF2B5EF4-FFF2-40B4-BE49-F238E27FC236}">
                  <a16:creationId xmlns:a16="http://schemas.microsoft.com/office/drawing/2014/main" id="{98D79B57-470E-4387-980C-CB1E414A506D}"/>
                </a:ext>
              </a:extLst>
            </p:cNvPr>
            <p:cNvSpPr>
              <a:spLocks/>
            </p:cNvSpPr>
            <p:nvPr/>
          </p:nvSpPr>
          <p:spPr bwMode="auto">
            <a:xfrm>
              <a:off x="5591176" y="3109913"/>
              <a:ext cx="300038" cy="311150"/>
            </a:xfrm>
            <a:custGeom>
              <a:avLst/>
              <a:gdLst>
                <a:gd name="T0" fmla="*/ 27 w 97"/>
                <a:gd name="T1" fmla="*/ 50 h 100"/>
                <a:gd name="T2" fmla="*/ 13 w 97"/>
                <a:gd name="T3" fmla="*/ 35 h 100"/>
                <a:gd name="T4" fmla="*/ 0 w 97"/>
                <a:gd name="T5" fmla="*/ 21 h 100"/>
                <a:gd name="T6" fmla="*/ 21 w 97"/>
                <a:gd name="T7" fmla="*/ 3 h 100"/>
                <a:gd name="T8" fmla="*/ 49 w 97"/>
                <a:gd name="T9" fmla="*/ 28 h 100"/>
                <a:gd name="T10" fmla="*/ 78 w 97"/>
                <a:gd name="T11" fmla="*/ 0 h 100"/>
                <a:gd name="T12" fmla="*/ 97 w 97"/>
                <a:gd name="T13" fmla="*/ 21 h 100"/>
                <a:gd name="T14" fmla="*/ 70 w 97"/>
                <a:gd name="T15" fmla="*/ 50 h 100"/>
                <a:gd name="T16" fmla="*/ 97 w 97"/>
                <a:gd name="T17" fmla="*/ 78 h 100"/>
                <a:gd name="T18" fmla="*/ 76 w 97"/>
                <a:gd name="T19" fmla="*/ 97 h 100"/>
                <a:gd name="T20" fmla="*/ 48 w 97"/>
                <a:gd name="T21" fmla="*/ 71 h 100"/>
                <a:gd name="T22" fmla="*/ 18 w 97"/>
                <a:gd name="T23" fmla="*/ 100 h 100"/>
                <a:gd name="T24" fmla="*/ 2 w 97"/>
                <a:gd name="T25" fmla="*/ 77 h 100"/>
                <a:gd name="T26" fmla="*/ 27 w 97"/>
                <a:gd name="T27"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00">
                  <a:moveTo>
                    <a:pt x="27" y="50"/>
                  </a:moveTo>
                  <a:cubicBezTo>
                    <a:pt x="22" y="44"/>
                    <a:pt x="17" y="39"/>
                    <a:pt x="13" y="35"/>
                  </a:cubicBezTo>
                  <a:cubicBezTo>
                    <a:pt x="9" y="30"/>
                    <a:pt x="5" y="26"/>
                    <a:pt x="0" y="21"/>
                  </a:cubicBezTo>
                  <a:cubicBezTo>
                    <a:pt x="7" y="15"/>
                    <a:pt x="13" y="10"/>
                    <a:pt x="21" y="3"/>
                  </a:cubicBezTo>
                  <a:cubicBezTo>
                    <a:pt x="29" y="10"/>
                    <a:pt x="39" y="19"/>
                    <a:pt x="49" y="28"/>
                  </a:cubicBezTo>
                  <a:cubicBezTo>
                    <a:pt x="58" y="19"/>
                    <a:pt x="68" y="10"/>
                    <a:pt x="78" y="0"/>
                  </a:cubicBezTo>
                  <a:cubicBezTo>
                    <a:pt x="85" y="7"/>
                    <a:pt x="90" y="13"/>
                    <a:pt x="97" y="21"/>
                  </a:cubicBezTo>
                  <a:cubicBezTo>
                    <a:pt x="88" y="30"/>
                    <a:pt x="79" y="39"/>
                    <a:pt x="70" y="50"/>
                  </a:cubicBezTo>
                  <a:cubicBezTo>
                    <a:pt x="79" y="59"/>
                    <a:pt x="87" y="68"/>
                    <a:pt x="97" y="78"/>
                  </a:cubicBezTo>
                  <a:cubicBezTo>
                    <a:pt x="90" y="85"/>
                    <a:pt x="83" y="91"/>
                    <a:pt x="76" y="97"/>
                  </a:cubicBezTo>
                  <a:cubicBezTo>
                    <a:pt x="67" y="89"/>
                    <a:pt x="58" y="80"/>
                    <a:pt x="48" y="71"/>
                  </a:cubicBezTo>
                  <a:cubicBezTo>
                    <a:pt x="39" y="80"/>
                    <a:pt x="30" y="89"/>
                    <a:pt x="18" y="100"/>
                  </a:cubicBezTo>
                  <a:cubicBezTo>
                    <a:pt x="13" y="92"/>
                    <a:pt x="8" y="85"/>
                    <a:pt x="2" y="77"/>
                  </a:cubicBezTo>
                  <a:cubicBezTo>
                    <a:pt x="9" y="69"/>
                    <a:pt x="18" y="60"/>
                    <a:pt x="27" y="5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Picture 3">
            <a:extLst>
              <a:ext uri="{FF2B5EF4-FFF2-40B4-BE49-F238E27FC236}">
                <a16:creationId xmlns:a16="http://schemas.microsoft.com/office/drawing/2014/main" id="{62875783-E944-6848-91A9-55665D37468E}"/>
              </a:ext>
            </a:extLst>
          </p:cNvPr>
          <p:cNvPicPr>
            <a:picLocks noChangeAspect="1"/>
          </p:cNvPicPr>
          <p:nvPr/>
        </p:nvPicPr>
        <p:blipFill>
          <a:blip r:embed="rId3"/>
          <a:stretch>
            <a:fillRect/>
          </a:stretch>
        </p:blipFill>
        <p:spPr>
          <a:xfrm>
            <a:off x="4285501" y="5094578"/>
            <a:ext cx="1696502" cy="1696502"/>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58638" y="1379701"/>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Consumo</a:t>
            </a:r>
            <a:r>
              <a:rPr lang="en-GB" sz="2000" b="1" dirty="0">
                <a:latin typeface="Noto Sans" panose="020B0502040504020204" pitchFamily="34"/>
                <a:ea typeface="Noto Sans" panose="020B0502040504020204" pitchFamily="34"/>
                <a:cs typeface="Noto Sans" panose="020B0502040504020204" pitchFamily="34"/>
              </a:rPr>
              <a:t> de CPU, </a:t>
            </a:r>
            <a:r>
              <a:rPr lang="en-GB" sz="2000" b="1" dirty="0" err="1">
                <a:latin typeface="Noto Sans" panose="020B0502040504020204" pitchFamily="34"/>
                <a:ea typeface="Noto Sans" panose="020B0502040504020204" pitchFamily="34"/>
                <a:cs typeface="Noto Sans" panose="020B0502040504020204" pitchFamily="34"/>
              </a:rPr>
              <a:t>comportamiento</a:t>
            </a:r>
            <a:r>
              <a:rPr lang="en-GB" sz="2000" b="1" dirty="0">
                <a:latin typeface="Noto Sans" panose="020B0502040504020204" pitchFamily="34"/>
                <a:ea typeface="Noto Sans" panose="020B0502040504020204" pitchFamily="34"/>
                <a:cs typeface="Noto Sans" panose="020B0502040504020204" pitchFamily="34"/>
              </a:rPr>
              <a:t> de JVM, nº de </a:t>
            </a:r>
            <a:r>
              <a:rPr lang="en-GB" sz="2000" b="1" dirty="0" err="1">
                <a:latin typeface="Noto Sans" panose="020B0502040504020204" pitchFamily="34"/>
                <a:ea typeface="Noto Sans" panose="020B0502040504020204" pitchFamily="34"/>
                <a:cs typeface="Noto Sans" panose="020B0502040504020204" pitchFamily="34"/>
              </a:rPr>
              <a:t>hilos</a:t>
            </a:r>
            <a:r>
              <a:rPr lang="en-GB" sz="2000" b="1" dirty="0">
                <a:latin typeface="Noto Sans" panose="020B0502040504020204" pitchFamily="34"/>
                <a:ea typeface="Noto Sans" panose="020B0502040504020204" pitchFamily="34"/>
                <a:cs typeface="Noto Sans" panose="020B0502040504020204" pitchFamily="34"/>
              </a:rPr>
              <a:t>, etc… </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10</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694156"/>
            <a:ext cx="11109981" cy="584775"/>
          </a:xfrm>
          <a:prstGeom prst="rect">
            <a:avLst/>
          </a:prstGeom>
          <a:noFill/>
        </p:spPr>
        <p:txBody>
          <a:bodyPr wrap="square" rtlCol="0">
            <a:spAutoFit/>
          </a:bodyPr>
          <a:lstStyle/>
          <a:p>
            <a:pPr lvl="0" algn="just">
              <a:defRPr/>
            </a:pPr>
            <a:r>
              <a:rPr lang="es-ES" sz="1600" dirty="0">
                <a:latin typeface="Noto Sans" panose="020B0502040504020204" pitchFamily="34"/>
                <a:ea typeface="Noto Sans" panose="020B0502040504020204" pitchFamily="34"/>
                <a:cs typeface="Noto Sans" panose="020B0502040504020204" pitchFamily="34"/>
              </a:rPr>
              <a:t>Antes de lanzar las pruebas deberíamos monitorizar el comportamiento de nuestra arquitectura con herramientas como </a:t>
            </a:r>
            <a:r>
              <a:rPr lang="es-ES" sz="1600" dirty="0" err="1">
                <a:latin typeface="Noto Sans" panose="020B0502040504020204" pitchFamily="34"/>
                <a:ea typeface="Noto Sans" panose="020B0502040504020204" pitchFamily="34"/>
                <a:cs typeface="Noto Sans" panose="020B0502040504020204" pitchFamily="34"/>
              </a:rPr>
              <a:t>jvisualvm</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jmc</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ó</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jconsole</a:t>
            </a:r>
            <a:r>
              <a:rPr lang="es-ES" sz="1600" dirty="0">
                <a:latin typeface="Noto Sans" panose="020B0502040504020204" pitchFamily="34"/>
                <a:ea typeface="Noto Sans" panose="020B0502040504020204" pitchFamily="34"/>
                <a:cs typeface="Noto Sans" panose="020B0502040504020204" pitchFamily="34"/>
              </a:rPr>
              <a:t>. Puntos de interés dentro de las métricas que podemos observar:</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10</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055" y="2016287"/>
            <a:ext cx="8171128" cy="4705188"/>
          </a:xfrm>
          <a:prstGeom prst="rect">
            <a:avLst/>
          </a:prstGeom>
        </p:spPr>
      </p:pic>
    </p:spTree>
    <p:extLst>
      <p:ext uri="{BB962C8B-B14F-4D97-AF65-F5344CB8AC3E}">
        <p14:creationId xmlns:p14="http://schemas.microsoft.com/office/powerpoint/2010/main" val="215925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Las caches disponibles de </a:t>
            </a:r>
            <a:r>
              <a:rPr lang="es-ES" sz="1300" dirty="0" err="1">
                <a:latin typeface="Noto Sans" panose="020B0502040504020204" pitchFamily="34"/>
                <a:ea typeface="Noto Sans" panose="020B0502040504020204" pitchFamily="34"/>
                <a:cs typeface="Noto Sans" panose="020B0502040504020204" pitchFamily="34"/>
              </a:rPr>
              <a:t>liferay</a:t>
            </a:r>
            <a:r>
              <a:rPr lang="es-ES" sz="1300" dirty="0">
                <a:latin typeface="Noto Sans" panose="020B0502040504020204" pitchFamily="34"/>
                <a:ea typeface="Noto Sans" panose="020B0502040504020204" pitchFamily="34"/>
                <a:cs typeface="Noto Sans" panose="020B0502040504020204" pitchFamily="34"/>
              </a:rPr>
              <a:t> y su comportamiento</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Ehcache</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11</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11</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30" y="1950065"/>
            <a:ext cx="9812324" cy="4864032"/>
          </a:xfrm>
          <a:prstGeom prst="rect">
            <a:avLst/>
          </a:prstGeom>
        </p:spPr>
      </p:pic>
    </p:spTree>
    <p:extLst>
      <p:ext uri="{BB962C8B-B14F-4D97-AF65-F5344CB8AC3E}">
        <p14:creationId xmlns:p14="http://schemas.microsoft.com/office/powerpoint/2010/main" val="22054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Pool de conexiones usado por defecto en </a:t>
            </a:r>
            <a:r>
              <a:rPr lang="es-ES" sz="1300" dirty="0" err="1">
                <a:latin typeface="Noto Sans" panose="020B0502040504020204" pitchFamily="34"/>
                <a:ea typeface="Noto Sans" panose="020B0502040504020204" pitchFamily="34"/>
                <a:cs typeface="Noto Sans" panose="020B0502040504020204" pitchFamily="34"/>
              </a:rPr>
              <a:t>Liferay</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vPool</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Hikari</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12</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12</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77" y="2020895"/>
            <a:ext cx="10405600" cy="3899956"/>
          </a:xfrm>
          <a:prstGeom prst="rect">
            <a:avLst/>
          </a:prstGeom>
        </p:spPr>
      </p:pic>
    </p:spTree>
    <p:extLst>
      <p:ext uri="{BB962C8B-B14F-4D97-AF65-F5344CB8AC3E}">
        <p14:creationId xmlns:p14="http://schemas.microsoft.com/office/powerpoint/2010/main" val="5025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6434" y="252329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/01_test_lug_visor</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44348" y="213568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a:t>
            </a:r>
          </a:p>
        </p:txBody>
      </p:sp>
      <p:sp>
        <p:nvSpPr>
          <p:cNvPr id="13" name="TextBox 25">
            <a:extLst>
              <a:ext uri="{FF2B5EF4-FFF2-40B4-BE49-F238E27FC236}">
                <a16:creationId xmlns:a16="http://schemas.microsoft.com/office/drawing/2014/main" id="{A4FAA62A-B5B9-49CF-B2F5-E9C5369268D9}"/>
              </a:ext>
            </a:extLst>
          </p:cNvPr>
          <p:cNvSpPr txBox="1"/>
          <p:nvPr/>
        </p:nvSpPr>
        <p:spPr>
          <a:xfrm>
            <a:off x="1076434" y="358140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/02_test_lug_publicador_no_cache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844348" y="3193784"/>
            <a:ext cx="9528377"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cacheada: </a:t>
            </a:r>
          </a:p>
        </p:txBody>
      </p:sp>
      <p:sp>
        <p:nvSpPr>
          <p:cNvPr id="15" name="TextBox 25">
            <a:extLst>
              <a:ext uri="{FF2B5EF4-FFF2-40B4-BE49-F238E27FC236}">
                <a16:creationId xmlns:a16="http://schemas.microsoft.com/office/drawing/2014/main" id="{A4FAA62A-B5B9-49CF-B2F5-E9C5369268D9}"/>
              </a:ext>
            </a:extLst>
          </p:cNvPr>
          <p:cNvSpPr txBox="1"/>
          <p:nvPr/>
        </p:nvSpPr>
        <p:spPr>
          <a:xfrm>
            <a:off x="1076434" y="4639502"/>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/03_test_lug_publicador_cache</a:t>
            </a:r>
          </a:p>
        </p:txBody>
      </p:sp>
      <p:sp>
        <p:nvSpPr>
          <p:cNvPr id="16" name="TextBox 42">
            <a:extLst>
              <a:ext uri="{FF2B5EF4-FFF2-40B4-BE49-F238E27FC236}">
                <a16:creationId xmlns:a16="http://schemas.microsoft.com/office/drawing/2014/main" id="{26A3202A-290F-40F8-B2BF-8600143622AC}"/>
              </a:ext>
            </a:extLst>
          </p:cNvPr>
          <p:cNvSpPr txBox="1"/>
          <p:nvPr/>
        </p:nvSpPr>
        <p:spPr>
          <a:xfrm>
            <a:off x="844348" y="4251886"/>
            <a:ext cx="10509452"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sin cachear: </a:t>
            </a:r>
          </a:p>
        </p:txBody>
      </p:sp>
    </p:spTree>
    <p:extLst>
      <p:ext uri="{BB962C8B-B14F-4D97-AF65-F5344CB8AC3E}">
        <p14:creationId xmlns:p14="http://schemas.microsoft.com/office/powerpoint/2010/main" val="102238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2094673"/>
            <a:ext cx="10767904" cy="369332"/>
          </a:xfrm>
          <a:prstGeom prst="rect">
            <a:avLst/>
          </a:prstGeom>
          <a:noFill/>
        </p:spPr>
        <p:txBody>
          <a:bodyPr wrap="square" rtlCol="0">
            <a:spAutoFit/>
          </a:bodyPr>
          <a:lstStyle/>
          <a:p>
            <a:r>
              <a:rPr lang="es-ES" dirty="0"/>
              <a:t>Se puede observar como solo han sido cacheados 5 elementos en memoria.</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70705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24" y="2464005"/>
            <a:ext cx="8038464" cy="4185018"/>
          </a:xfrm>
          <a:prstGeom prst="rect">
            <a:avLst/>
          </a:prstGeom>
        </p:spPr>
      </p:pic>
    </p:spTree>
    <p:extLst>
      <p:ext uri="{BB962C8B-B14F-4D97-AF65-F5344CB8AC3E}">
        <p14:creationId xmlns:p14="http://schemas.microsoft.com/office/powerpoint/2010/main" val="409941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9552" y="1633110"/>
            <a:ext cx="10767904" cy="923330"/>
          </a:xfrm>
          <a:prstGeom prst="rect">
            <a:avLst/>
          </a:prstGeom>
          <a:noFill/>
        </p:spPr>
        <p:txBody>
          <a:bodyPr wrap="square" rtlCol="0">
            <a:spAutoFit/>
          </a:bodyPr>
          <a:lstStyle/>
          <a:p>
            <a:r>
              <a:rPr lang="es-ES" dirty="0"/>
              <a:t>La página que visualiza los elementos de la plantilla no </a:t>
            </a:r>
            <a:r>
              <a:rPr lang="es-ES" dirty="0" err="1"/>
              <a:t>cacheable</a:t>
            </a:r>
            <a:r>
              <a:rPr lang="es-ES" dirty="0"/>
              <a:t> tiene unos tiempos de respuesta peores que la cacheada (Verde vs Rojo), en este caso solo tenemos 10 elementos en total pero cuando un sistema empieza a crecer en varios miles de contenidos se puede apreciar esta diferencia de forma más notable.</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15</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15</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30877" y="810929"/>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61754" y="1334149"/>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556440"/>
            <a:ext cx="6624227" cy="4242244"/>
          </a:xfrm>
          <a:prstGeom prst="rect">
            <a:avLst/>
          </a:prstGeom>
        </p:spPr>
      </p:pic>
    </p:spTree>
    <p:extLst>
      <p:ext uri="{BB962C8B-B14F-4D97-AF65-F5344CB8AC3E}">
        <p14:creationId xmlns:p14="http://schemas.microsoft.com/office/powerpoint/2010/main" val="308820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1767779"/>
            <a:ext cx="10767904" cy="369332"/>
          </a:xfrm>
          <a:prstGeom prst="rect">
            <a:avLst/>
          </a:prstGeom>
          <a:noFill/>
        </p:spPr>
        <p:txBody>
          <a:bodyPr wrap="square" rtlCol="0">
            <a:spAutoFit/>
          </a:bodyPr>
          <a:lstStyle/>
          <a:p>
            <a:r>
              <a:rPr lang="es-ES" dirty="0"/>
              <a:t>De la misma forma se observan picos constantes de latencias altas.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380163"/>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6" y="2137111"/>
            <a:ext cx="7562850" cy="4504882"/>
          </a:xfrm>
          <a:prstGeom prst="rect">
            <a:avLst/>
          </a:prstGeom>
        </p:spPr>
      </p:pic>
    </p:spTree>
    <p:extLst>
      <p:ext uri="{BB962C8B-B14F-4D97-AF65-F5344CB8AC3E}">
        <p14:creationId xmlns:p14="http://schemas.microsoft.com/office/powerpoint/2010/main" val="258576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17</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2563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62121" y="1380163"/>
            <a:ext cx="10767904" cy="646331"/>
          </a:xfrm>
          <a:prstGeom prst="rect">
            <a:avLst/>
          </a:prstGeom>
          <a:noFill/>
        </p:spPr>
        <p:txBody>
          <a:bodyPr wrap="square" rtlCol="0">
            <a:spAutoFit/>
          </a:bodyPr>
          <a:lstStyle/>
          <a:p>
            <a:r>
              <a:rPr lang="es-ES" dirty="0">
                <a:latin typeface="Neo Sans" panose="020B0504020202020204" pitchFamily="34" charset="0"/>
              </a:rPr>
              <a:t>Se cambiará la configuración de la plantilla que no era </a:t>
            </a:r>
            <a:r>
              <a:rPr lang="es-ES" dirty="0" err="1">
                <a:latin typeface="Neo Sans" panose="020B0504020202020204" pitchFamily="34" charset="0"/>
              </a:rPr>
              <a:t>cacheable</a:t>
            </a:r>
            <a:r>
              <a:rPr lang="es-ES" dirty="0">
                <a:latin typeface="Neo Sans" panose="020B0504020202020204" pitchFamily="34" charset="0"/>
              </a:rPr>
              <a:t>, ahora se pondrá </a:t>
            </a:r>
            <a:r>
              <a:rPr lang="es-ES" dirty="0" err="1">
                <a:latin typeface="Neo Sans" panose="020B0504020202020204" pitchFamily="34" charset="0"/>
              </a:rPr>
              <a:t>cacheable</a:t>
            </a:r>
            <a:r>
              <a:rPr lang="es-ES" dirty="0">
                <a:latin typeface="Neo Sans" panose="020B0504020202020204" pitchFamily="34" charset="0"/>
              </a:rPr>
              <a:t> y se ejecutarán las mismas pruebas de carga de Pruebas Elementos OOTB #1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62121" y="2396077"/>
            <a:ext cx="10767904" cy="369332"/>
          </a:xfrm>
          <a:prstGeom prst="rect">
            <a:avLst/>
          </a:prstGeom>
          <a:noFill/>
        </p:spPr>
        <p:txBody>
          <a:bodyPr wrap="square" rtlCol="0">
            <a:spAutoFit/>
          </a:bodyPr>
          <a:lstStyle/>
          <a:p>
            <a:r>
              <a:rPr lang="es-ES" dirty="0"/>
              <a:t>Se observa como se cachean los 10 contenidos.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30035" y="2008461"/>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626" y="3251367"/>
            <a:ext cx="9001670" cy="3470108"/>
          </a:xfrm>
          <a:prstGeom prst="rect">
            <a:avLst/>
          </a:prstGeom>
        </p:spPr>
      </p:pic>
    </p:spTree>
    <p:extLst>
      <p:ext uri="{BB962C8B-B14F-4D97-AF65-F5344CB8AC3E}">
        <p14:creationId xmlns:p14="http://schemas.microsoft.com/office/powerpoint/2010/main" val="180514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34866" y="1748668"/>
            <a:ext cx="10767904" cy="923330"/>
          </a:xfrm>
          <a:prstGeom prst="rect">
            <a:avLst/>
          </a:prstGeom>
          <a:noFill/>
        </p:spPr>
        <p:txBody>
          <a:bodyPr wrap="square" rtlCol="0">
            <a:spAutoFit/>
          </a:bodyPr>
          <a:lstStyle/>
          <a:p>
            <a:r>
              <a:rPr lang="es-ES" dirty="0"/>
              <a:t>Las paginas </a:t>
            </a:r>
            <a:r>
              <a:rPr lang="es-ES" b="1" dirty="0"/>
              <a:t>/02_test_lug_publicador_no_cache</a:t>
            </a:r>
            <a:r>
              <a:rPr lang="es-ES" dirty="0"/>
              <a:t> y </a:t>
            </a:r>
            <a:r>
              <a:rPr lang="es-ES" b="1" dirty="0"/>
              <a:t>/03_test_lug_publicador_cache</a:t>
            </a:r>
            <a:r>
              <a:rPr lang="es-ES" dirty="0"/>
              <a:t> ahora muestran resultados semejantes teniendo tiempos de latencia medios más bajos que los resultados anteriores, observándose que en solo 5 contenidos con plantillas no cacheadas anteriormente se degrada la respuesta.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02780" y="136105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7071"/>
            <a:ext cx="5897812" cy="378198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297" y="2977212"/>
            <a:ext cx="6000690" cy="3561700"/>
          </a:xfrm>
          <a:prstGeom prst="rect">
            <a:avLst/>
          </a:prstGeom>
        </p:spPr>
      </p:pic>
    </p:spTree>
    <p:extLst>
      <p:ext uri="{BB962C8B-B14F-4D97-AF65-F5344CB8AC3E}">
        <p14:creationId xmlns:p14="http://schemas.microsoft.com/office/powerpoint/2010/main" val="318089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Nuestro</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Objetivo</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7" y="2030297"/>
            <a:ext cx="6142442" cy="923330"/>
          </a:xfrm>
          <a:prstGeom prst="rect">
            <a:avLst/>
          </a:prstGeom>
          <a:noFill/>
        </p:spPr>
        <p:txBody>
          <a:bodyPr wrap="square" rtlCol="0">
            <a:spAutoFit/>
          </a:bodyPr>
          <a:lstStyle/>
          <a:p>
            <a:pPr lvl="0" algn="just">
              <a:defRPr/>
            </a:pPr>
            <a:r>
              <a:rPr lang="en-US" dirty="0">
                <a:solidFill>
                  <a:srgbClr val="FFFFFF"/>
                </a:solidFill>
                <a:latin typeface="Open Sans" panose="020B0606030504020204" pitchFamily="34" charset="0"/>
              </a:rPr>
              <a:t>El </a:t>
            </a:r>
            <a:r>
              <a:rPr lang="en-US" dirty="0" err="1">
                <a:solidFill>
                  <a:srgbClr val="FFFFFF"/>
                </a:solidFill>
                <a:latin typeface="Open Sans" panose="020B0606030504020204" pitchFamily="34" charset="0"/>
              </a:rPr>
              <a:t>objetivo</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éste</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repositorio</a:t>
            </a:r>
            <a:r>
              <a:rPr lang="en-US" dirty="0">
                <a:solidFill>
                  <a:srgbClr val="FFFFFF"/>
                </a:solidFill>
                <a:latin typeface="Open Sans" panose="020B0606030504020204" pitchFamily="34" charset="0"/>
              </a:rPr>
              <a:t> es </a:t>
            </a:r>
            <a:r>
              <a:rPr lang="en-US" dirty="0" err="1">
                <a:solidFill>
                  <a:srgbClr val="FFFFFF"/>
                </a:solidFill>
                <a:latin typeface="Open Sans" panose="020B0606030504020204" pitchFamily="34" charset="0"/>
              </a:rPr>
              <a:t>ver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como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realizar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unas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pruebas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coherentes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sobre</a:t>
            </a:r>
            <a:r>
              <a:rPr lang="en-US" dirty="0">
                <a:solidFill>
                  <a:srgbClr val="FFFFFF"/>
                </a:solidFill>
                <a:latin typeface="Open Sans" panose="020B0606030504020204" pitchFamily="34" charset="0"/>
              </a:rPr>
              <a:t> un </a:t>
            </a:r>
            <a:r>
              <a:rPr lang="en-US" dirty="0" err="1">
                <a:solidFill>
                  <a:srgbClr val="FFFFFF"/>
                </a:solidFill>
                <a:latin typeface="Open Sans" panose="020B0606030504020204" pitchFamily="34" charset="0"/>
              </a:rPr>
              <a:t>entorno</a:t>
            </a:r>
            <a:r>
              <a:rPr lang="en-US" dirty="0">
                <a:solidFill>
                  <a:srgbClr val="FFFFFF"/>
                </a:solidFill>
                <a:latin typeface="Open Sans" panose="020B0606030504020204" pitchFamily="34" charset="0"/>
              </a:rPr>
              <a:t> Liferay, </a:t>
            </a:r>
            <a:r>
              <a:rPr lang="en-US" dirty="0" err="1">
                <a:solidFill>
                  <a:srgbClr val="FFFFFF"/>
                </a:solidFill>
                <a:latin typeface="Open Sans" panose="020B0606030504020204" pitchFamily="34" charset="0"/>
              </a:rPr>
              <a:t>nos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servirán</a:t>
            </a:r>
            <a:r>
              <a:rPr lang="en-US" dirty="0">
                <a:solidFill>
                  <a:srgbClr val="FFFFFF"/>
                </a:solidFill>
                <a:latin typeface="Open Sans" panose="020B0606030504020204" pitchFamily="34" charset="0"/>
              </a:rPr>
              <a:t> para:</a:t>
            </a:r>
          </a:p>
        </p:txBody>
      </p:sp>
      <p:sp>
        <p:nvSpPr>
          <p:cNvPr id="20" name="TextBox 19">
            <a:extLst>
              <a:ext uri="{FF2B5EF4-FFF2-40B4-BE49-F238E27FC236}">
                <a16:creationId xmlns:a16="http://schemas.microsoft.com/office/drawing/2014/main" id="{8016977A-112F-4154-95F5-0608714FBFEE}"/>
              </a:ext>
            </a:extLst>
          </p:cNvPr>
          <p:cNvSpPr txBox="1"/>
          <p:nvPr/>
        </p:nvSpPr>
        <p:spPr>
          <a:xfrm>
            <a:off x="5820957" y="3185330"/>
            <a:ext cx="6142442" cy="2585323"/>
          </a:xfrm>
          <a:prstGeom prst="rect">
            <a:avLst/>
          </a:prstGeom>
          <a:noFill/>
        </p:spPr>
        <p:txBody>
          <a:bodyPr wrap="square" rtlCol="0">
            <a:spAutoFit/>
          </a:bodyPr>
          <a:lstStyle/>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Demostrar</a:t>
            </a:r>
            <a:r>
              <a:rPr lang="en-US" dirty="0">
                <a:solidFill>
                  <a:srgbClr val="FFFFFF"/>
                </a:solidFill>
                <a:latin typeface="Open Sans" panose="020B0606030504020204" pitchFamily="34" charset="0"/>
              </a:rPr>
              <a:t> que 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cumple</a:t>
            </a:r>
            <a:r>
              <a:rPr lang="en-US" dirty="0">
                <a:solidFill>
                  <a:srgbClr val="FFFFFF"/>
                </a:solidFill>
                <a:latin typeface="Open Sans" panose="020B0606030504020204" pitchFamily="34" charset="0"/>
              </a:rPr>
              <a:t> los </a:t>
            </a:r>
            <a:r>
              <a:rPr lang="en-US" dirty="0" err="1">
                <a:solidFill>
                  <a:srgbClr val="FFFFFF"/>
                </a:solidFill>
                <a:latin typeface="Open Sans" panose="020B0606030504020204" pitchFamily="34" charset="0"/>
              </a:rPr>
              <a:t>criterios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rendimiento</a:t>
            </a:r>
            <a:r>
              <a:rPr lang="en-US" dirty="0">
                <a:solidFill>
                  <a:srgbClr val="FFFFFF"/>
                </a:solidFill>
                <a:latin typeface="Open Sans" panose="020B0606030504020204" pitchFamily="34" charset="0"/>
              </a:rPr>
              <a:t>.</a:t>
            </a:r>
          </a:p>
          <a:p>
            <a:pPr marL="285750" lvl="0" indent="-285750" algn="just">
              <a:buFont typeface="Arial" panose="020B0604020202020204" pitchFamily="34" charset="0"/>
              <a:buChar char="•"/>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Validar</a:t>
            </a:r>
            <a:r>
              <a:rPr lang="en-US" dirty="0">
                <a:solidFill>
                  <a:srgbClr val="FFFFFF"/>
                </a:solidFill>
                <a:latin typeface="Open Sans" panose="020B0606030504020204" pitchFamily="34" charset="0"/>
              </a:rPr>
              <a:t> y </a:t>
            </a:r>
            <a:r>
              <a:rPr lang="en-US" dirty="0" err="1">
                <a:solidFill>
                  <a:srgbClr val="FFFFFF"/>
                </a:solidFill>
                <a:latin typeface="Open Sans" panose="020B0606030504020204" pitchFamily="34" charset="0"/>
              </a:rPr>
              <a:t>verificar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atributos</a:t>
            </a:r>
            <a:r>
              <a:rPr lang="en-US" dirty="0">
                <a:solidFill>
                  <a:srgbClr val="FFFFFF"/>
                </a:solidFill>
                <a:latin typeface="Open Sans" panose="020B0606030504020204" pitchFamily="34" charset="0"/>
              </a:rPr>
              <a:t> de la </a:t>
            </a:r>
            <a:r>
              <a:rPr lang="en-US" dirty="0" err="1">
                <a:solidFill>
                  <a:srgbClr val="FFFFFF"/>
                </a:solidFill>
                <a:latin typeface="Open Sans" panose="020B0606030504020204" pitchFamily="34" charset="0"/>
              </a:rPr>
              <a:t>calidad</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escalabilidad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fiabilidad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uso</a:t>
            </a:r>
            <a:r>
              <a:rPr lang="en-US" dirty="0">
                <a:solidFill>
                  <a:srgbClr val="FFFFFF"/>
                </a:solidFill>
                <a:latin typeface="Open Sans" panose="020B0606030504020204" pitchFamily="34" charset="0"/>
              </a:rPr>
              <a:t> de los </a:t>
            </a:r>
            <a:r>
              <a:rPr lang="en-US" dirty="0" err="1">
                <a:solidFill>
                  <a:srgbClr val="FFFFFF"/>
                </a:solidFill>
                <a:latin typeface="Open Sans" panose="020B0606030504020204" pitchFamily="34" charset="0"/>
              </a:rPr>
              <a:t>recursos</a:t>
            </a:r>
            <a:r>
              <a:rPr lang="en-US" dirty="0">
                <a:solidFill>
                  <a:srgbClr val="FFFFFF"/>
                </a:solidFill>
                <a:latin typeface="Open Sans" panose="020B0606030504020204" pitchFamily="34" charset="0"/>
              </a:rPr>
              <a:t>.</a:t>
            </a:r>
          </a:p>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Medir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qué</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partes</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o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trabajo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provocan</a:t>
            </a:r>
            <a:r>
              <a:rPr lang="en-US" dirty="0">
                <a:solidFill>
                  <a:srgbClr val="FFFFFF"/>
                </a:solidFill>
                <a:latin typeface="Open Sans" panose="020B0606030504020204" pitchFamily="34" charset="0"/>
              </a:rPr>
              <a:t> que el conjunto </a:t>
            </a:r>
            <a:r>
              <a:rPr lang="en-US" dirty="0" err="1">
                <a:solidFill>
                  <a:srgbClr val="FFFFFF"/>
                </a:solidFill>
                <a:latin typeface="Open Sans" panose="020B0606030504020204" pitchFamily="34" charset="0"/>
              </a:rPr>
              <a:t>rinda</a:t>
            </a:r>
            <a:r>
              <a:rPr lang="en-US" dirty="0">
                <a:solidFill>
                  <a:srgbClr val="FFFFFF"/>
                </a:solidFill>
                <a:latin typeface="Open Sans" panose="020B0606030504020204" pitchFamily="34" charset="0"/>
              </a:rPr>
              <a:t> mal.</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a:t>
            </a:r>
          </a:p>
        </p:txBody>
      </p:sp>
    </p:spTree>
    <p:extLst>
      <p:ext uri="{BB962C8B-B14F-4D97-AF65-F5344CB8AC3E}">
        <p14:creationId xmlns:p14="http://schemas.microsoft.com/office/powerpoint/2010/main" val="202105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20</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5203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54447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/04_test_lug_custom_module_no_cache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156854"/>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sin hacer uso de cache:</a:t>
            </a:r>
          </a:p>
        </p:txBody>
      </p:sp>
      <p:sp>
        <p:nvSpPr>
          <p:cNvPr id="2" name="Rectángulo 1"/>
          <p:cNvSpPr/>
          <p:nvPr/>
        </p:nvSpPr>
        <p:spPr>
          <a:xfrm>
            <a:off x="671557" y="3393380"/>
            <a:ext cx="10248900" cy="923330"/>
          </a:xfrm>
          <a:prstGeom prst="rect">
            <a:avLst/>
          </a:prstGeom>
        </p:spPr>
        <p:txBody>
          <a:bodyPr wrap="square">
            <a:spAutoFit/>
          </a:bodyPr>
          <a:lstStyle/>
          <a:p>
            <a:r>
              <a:rPr lang="es-ES" dirty="0">
                <a:latin typeface="Neo Sans" panose="020B0504020202020204" pitchFamily="34" charset="0"/>
              </a:rPr>
              <a:t>Para ofrecer una comparación entre los elementos OOTB y un módulo Ad hoc mantendremos las 3 pruebas realizadas sobre elementos OOTB de </a:t>
            </a:r>
            <a:r>
              <a:rPr lang="es-ES" dirty="0" err="1">
                <a:latin typeface="Neo Sans" panose="020B0504020202020204" pitchFamily="34" charset="0"/>
              </a:rPr>
              <a:t>Liferay</a:t>
            </a:r>
            <a:r>
              <a:rPr lang="es-ES" dirty="0">
                <a:latin typeface="Neo Sans" panose="020B0504020202020204" pitchFamily="34" charset="0"/>
              </a:rPr>
              <a:t> (</a:t>
            </a:r>
            <a:r>
              <a:rPr lang="es-ES" b="1" dirty="0">
                <a:latin typeface="Neo Sans" panose="020B0504020202020204" pitchFamily="34" charset="0"/>
              </a:rPr>
              <a:t>/01_test_lug_visor</a:t>
            </a:r>
            <a:r>
              <a:rPr lang="es-ES" dirty="0">
                <a:latin typeface="Neo Sans" panose="020B0504020202020204" pitchFamily="34" charset="0"/>
              </a:rPr>
              <a:t>, </a:t>
            </a:r>
            <a:r>
              <a:rPr lang="es-ES" b="1" dirty="0">
                <a:latin typeface="Neo Sans" panose="020B0504020202020204" pitchFamily="34" charset="0"/>
              </a:rPr>
              <a:t>/02_test_lug_publicador_no_cache</a:t>
            </a:r>
            <a:r>
              <a:rPr lang="es-ES" dirty="0">
                <a:latin typeface="Neo Sans" panose="020B0504020202020204" pitchFamily="34" charset="0"/>
              </a:rPr>
              <a:t> y </a:t>
            </a:r>
            <a:r>
              <a:rPr lang="es-ES" b="1" dirty="0">
                <a:latin typeface="Neo Sans" panose="020B0504020202020204" pitchFamily="34" charset="0"/>
              </a:rPr>
              <a:t>/03_test_lug_publicador_cache</a:t>
            </a:r>
            <a:r>
              <a:rPr lang="es-ES" dirty="0">
                <a:latin typeface="Neo Sans" panose="020B0504020202020204" pitchFamily="34" charset="0"/>
              </a:rPr>
              <a:t>).</a:t>
            </a:r>
          </a:p>
        </p:txBody>
      </p:sp>
    </p:spTree>
    <p:extLst>
      <p:ext uri="{BB962C8B-B14F-4D97-AF65-F5344CB8AC3E}">
        <p14:creationId xmlns:p14="http://schemas.microsoft.com/office/powerpoint/2010/main" val="202700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22</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22</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1200329"/>
          </a:xfrm>
          <a:prstGeom prst="rect">
            <a:avLst/>
          </a:prstGeom>
          <a:noFill/>
        </p:spPr>
        <p:txBody>
          <a:bodyPr wrap="square" rtlCol="0">
            <a:spAutoFit/>
          </a:bodyPr>
          <a:lstStyle/>
          <a:p>
            <a:r>
              <a:rPr lang="es-ES" dirty="0"/>
              <a:t>Se puede observar que no se puede mantener el nivel de respuestas por segundo pretendido (80), sino que se produce un colapso debido al coste que conlleva cada una de las peticiones. Ya que al no cachearse los datos a mostrar, por cada petición se realiza una comunicación de red con una API externa, así como el tratamiento de los datos recibidos.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09" y="2534339"/>
            <a:ext cx="5541536" cy="4187136"/>
          </a:xfrm>
          <a:prstGeom prst="rect">
            <a:avLst/>
          </a:prstGeom>
        </p:spPr>
      </p:pic>
    </p:spTree>
    <p:extLst>
      <p:ext uri="{BB962C8B-B14F-4D97-AF65-F5344CB8AC3E}">
        <p14:creationId xmlns:p14="http://schemas.microsoft.com/office/powerpoint/2010/main" val="403220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923330"/>
          </a:xfrm>
          <a:prstGeom prst="rect">
            <a:avLst/>
          </a:prstGeom>
          <a:noFill/>
        </p:spPr>
        <p:txBody>
          <a:bodyPr wrap="square" rtlCol="0">
            <a:spAutoFit/>
          </a:bodyPr>
          <a:lstStyle/>
          <a:p>
            <a:r>
              <a:rPr lang="es-ES" dirty="0"/>
              <a:t>Debido a los altos tiempos de ejecución que implica una comunicación por red, al no utilizar caché se obtienen latencias altas, donde tras el colapso y acumulación de peticiones aumentan de forma drástica llegando a latencias de 9 segundos.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2506349"/>
            <a:ext cx="5576540" cy="4303978"/>
          </a:xfrm>
          <a:prstGeom prst="rect">
            <a:avLst/>
          </a:prstGeom>
        </p:spPr>
      </p:pic>
    </p:spTree>
    <p:extLst>
      <p:ext uri="{BB962C8B-B14F-4D97-AF65-F5344CB8AC3E}">
        <p14:creationId xmlns:p14="http://schemas.microsoft.com/office/powerpoint/2010/main" val="239374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8" y="1618409"/>
            <a:ext cx="11099959" cy="1200329"/>
          </a:xfrm>
          <a:prstGeom prst="rect">
            <a:avLst/>
          </a:prstGeom>
          <a:noFill/>
        </p:spPr>
        <p:txBody>
          <a:bodyPr wrap="square" rtlCol="0">
            <a:spAutoFit/>
          </a:bodyPr>
          <a:lstStyle/>
          <a:p>
            <a:r>
              <a:rPr lang="es-ES" dirty="0"/>
              <a:t>Si comparamos los tiempos de respuesta obtenidos en esta página con las 3 que contienen elementos OOTB, observamos que siempre se encuentra por encima. Incluso podemos observar como llegados al punto en el que empieza el colapso, no sólo empeora los tiempos de respuestas de la página con el módulo Ad hoc, sino que también degrada el rendimiento en las páginas restantes.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304" y="2818738"/>
            <a:ext cx="5019674" cy="3881444"/>
          </a:xfrm>
          <a:prstGeom prst="rect">
            <a:avLst/>
          </a:prstGeom>
        </p:spPr>
      </p:pic>
    </p:spTree>
    <p:extLst>
      <p:ext uri="{BB962C8B-B14F-4D97-AF65-F5344CB8AC3E}">
        <p14:creationId xmlns:p14="http://schemas.microsoft.com/office/powerpoint/2010/main" val="239824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25</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793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995684"/>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/05_test_lug_custom_module_cache?cache=true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608068"/>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haciendo uso de cache:</a:t>
            </a:r>
          </a:p>
        </p:txBody>
      </p:sp>
    </p:spTree>
    <p:extLst>
      <p:ext uri="{BB962C8B-B14F-4D97-AF65-F5344CB8AC3E}">
        <p14:creationId xmlns:p14="http://schemas.microsoft.com/office/powerpoint/2010/main" val="94297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27</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27</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71604"/>
            <a:ext cx="10767904" cy="923330"/>
          </a:xfrm>
          <a:prstGeom prst="rect">
            <a:avLst/>
          </a:prstGeom>
          <a:noFill/>
        </p:spPr>
        <p:txBody>
          <a:bodyPr wrap="square" rtlCol="0">
            <a:spAutoFit/>
          </a:bodyPr>
          <a:lstStyle/>
          <a:p>
            <a:r>
              <a:rPr lang="es-ES" dirty="0"/>
              <a:t>Se puede observar cómo en este caso sí se mantiene el nivel de respuestas por segundo pretendido (80). Ya que al cachearse los datos a mostrar, el 100% del coste de la operación se realiza en la primera petición mientras que en las siguientes se reduce </a:t>
            </a:r>
            <a:r>
              <a:rPr lang="es-ES" dirty="0" err="1"/>
              <a:t>conciderablemente</a:t>
            </a:r>
            <a:r>
              <a:rPr lang="es-ES" dirty="0"/>
              <a:t> el coste computacional.</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729" y="2582191"/>
            <a:ext cx="5508823" cy="4266061"/>
          </a:xfrm>
          <a:prstGeom prst="rect">
            <a:avLst/>
          </a:prstGeom>
        </p:spPr>
      </p:pic>
    </p:spTree>
    <p:extLst>
      <p:ext uri="{BB962C8B-B14F-4D97-AF65-F5344CB8AC3E}">
        <p14:creationId xmlns:p14="http://schemas.microsoft.com/office/powerpoint/2010/main" val="213731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923330"/>
          </a:xfrm>
          <a:prstGeom prst="rect">
            <a:avLst/>
          </a:prstGeom>
          <a:noFill/>
        </p:spPr>
        <p:txBody>
          <a:bodyPr wrap="square" rtlCol="0">
            <a:spAutoFit/>
          </a:bodyPr>
          <a:lstStyle/>
          <a:p>
            <a:r>
              <a:rPr lang="es-ES" dirty="0"/>
              <a:t>En este caso, los tiempos de latencia son bajos debido al ahorro computacional que proporciona el uso de cache, lo cual previene el colapso y acumulación de peticiones. Cuantitativamente el mayor pico que tenemos con cache es de 155 milisegundos, cuando sin cache se tuvo un pico de 9 segundos de latencia.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87" y="2511580"/>
            <a:ext cx="5607249" cy="4346420"/>
          </a:xfrm>
          <a:prstGeom prst="rect">
            <a:avLst/>
          </a:prstGeom>
        </p:spPr>
      </p:pic>
    </p:spTree>
    <p:extLst>
      <p:ext uri="{BB962C8B-B14F-4D97-AF65-F5344CB8AC3E}">
        <p14:creationId xmlns:p14="http://schemas.microsoft.com/office/powerpoint/2010/main" val="219571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Al igual que ocurrió en el ejemplo anterior, los tiempos de respuesta del módulo Ad hoc siempre está por encima de los elementos OOTB, pero en este caso no se produce ningún colapso que degrade ninguna de las páginas.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178086"/>
            <a:ext cx="5995987" cy="4679914"/>
          </a:xfrm>
          <a:prstGeom prst="rect">
            <a:avLst/>
          </a:prstGeom>
        </p:spPr>
      </p:pic>
    </p:spTree>
    <p:extLst>
      <p:ext uri="{BB962C8B-B14F-4D97-AF65-F5344CB8AC3E}">
        <p14:creationId xmlns:p14="http://schemas.microsoft.com/office/powerpoint/2010/main" val="202870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6541886" cy="707886"/>
          </a:xfrm>
          <a:prstGeom prst="rect">
            <a:avLst/>
          </a:prstGeom>
          <a:noFill/>
        </p:spPr>
        <p:txBody>
          <a:bodyPr wrap="square" rtlCol="0">
            <a:spAutoFit/>
          </a:bodyPr>
          <a:lstStyle/>
          <a:p>
            <a:pPr lvl="0">
              <a:defRPr/>
            </a:pPr>
            <a:r>
              <a:rPr lang="en-US" sz="4000" b="1" dirty="0">
                <a:latin typeface="Noto Sans" panose="020B0502040504020204" pitchFamily="34"/>
                <a:ea typeface="Noto Sans" panose="020B0502040504020204" pitchFamily="34"/>
                <a:cs typeface="Noto Sans" panose="020B0502040504020204" pitchFamily="34"/>
              </a:rPr>
              <a:t>PRUEBAS DE RENDIMIENTO</a:t>
            </a:r>
            <a:endParaRPr lang="en-GB" sz="4000" b="1" dirty="0">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158">
            <a:extLst>
              <a:ext uri="{FF2B5EF4-FFF2-40B4-BE49-F238E27FC236}">
                <a16:creationId xmlns:a16="http://schemas.microsoft.com/office/drawing/2014/main" id="{7B2A6F9E-F0E9-4622-ACDE-CB82326B5637}"/>
              </a:ext>
            </a:extLst>
          </p:cNvPr>
          <p:cNvGrpSpPr/>
          <p:nvPr/>
        </p:nvGrpSpPr>
        <p:grpSpPr>
          <a:xfrm>
            <a:off x="7589098" y="2567215"/>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161">
            <a:extLst>
              <a:ext uri="{FF2B5EF4-FFF2-40B4-BE49-F238E27FC236}">
                <a16:creationId xmlns:a16="http://schemas.microsoft.com/office/drawing/2014/main" id="{B854ABA0-5487-4821-B2F2-349225F2294D}"/>
              </a:ext>
            </a:extLst>
          </p:cNvPr>
          <p:cNvGrpSpPr/>
          <p:nvPr/>
        </p:nvGrpSpPr>
        <p:grpSpPr>
          <a:xfrm>
            <a:off x="4955559" y="1181327"/>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5" name="Group 164">
            <a:extLst>
              <a:ext uri="{FF2B5EF4-FFF2-40B4-BE49-F238E27FC236}">
                <a16:creationId xmlns:a16="http://schemas.microsoft.com/office/drawing/2014/main" id="{40B7FA44-8389-46FF-A2DC-574DD85B98DA}"/>
              </a:ext>
            </a:extLst>
          </p:cNvPr>
          <p:cNvGrpSpPr/>
          <p:nvPr/>
        </p:nvGrpSpPr>
        <p:grpSpPr>
          <a:xfrm>
            <a:off x="8771094" y="303470"/>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noFill/>
        </p:spPr>
        <p:txBody>
          <a:bodyPr wrap="square" rtlCol="0">
            <a:spAutoFit/>
          </a:bodyPr>
          <a:lstStyle/>
          <a:p>
            <a:pPr lvl="0" algn="ctr">
              <a:defRPr/>
            </a:pPr>
            <a:r>
              <a:rPr lang="en-US" sz="5000" dirty="0">
                <a:latin typeface="Noto Sans" panose="020B0502040504020204" pitchFamily="34"/>
                <a:ea typeface="Noto Sans" panose="020B0502040504020204" pitchFamily="34"/>
                <a:cs typeface="Noto Sans" panose="020B0502040504020204" pitchFamily="34"/>
              </a:rPr>
              <a:t>01</a:t>
            </a:r>
            <a:endParaRPr lang="en-GB" sz="5000" dirty="0">
              <a:latin typeface="Noto Sans" panose="020B0502040504020204" pitchFamily="34"/>
              <a:ea typeface="Noto Sans" panose="020B0502040504020204" pitchFamily="34"/>
              <a:cs typeface="Noto Sans" panose="020B0502040504020204" pitchFamily="34"/>
            </a:endParaRPr>
          </a:p>
        </p:txBody>
      </p:sp>
      <p:sp>
        <p:nvSpPr>
          <p:cNvPr id="169" name="TextBox 168">
            <a:extLst>
              <a:ext uri="{FF2B5EF4-FFF2-40B4-BE49-F238E27FC236}">
                <a16:creationId xmlns:a16="http://schemas.microsoft.com/office/drawing/2014/main" id="{34D2F6EE-113C-450F-8387-5A25F3043BEA}"/>
              </a:ext>
            </a:extLst>
          </p:cNvPr>
          <p:cNvSpPr txBox="1"/>
          <p:nvPr/>
        </p:nvSpPr>
        <p:spPr>
          <a:xfrm>
            <a:off x="7655762" y="2784847"/>
            <a:ext cx="1033652" cy="707886"/>
          </a:xfrm>
          <a:prstGeom prst="rect">
            <a:avLst/>
          </a:prstGeom>
          <a:noFill/>
        </p:spPr>
        <p:txBody>
          <a:bodyPr wrap="square" rtlCol="0">
            <a:spAutoFit/>
          </a:bodyPr>
          <a:lstStyle/>
          <a:p>
            <a:pPr lvl="0" algn="ctr">
              <a:defRPr/>
            </a:pPr>
            <a:r>
              <a:rPr lang="en-US" sz="4000" dirty="0">
                <a:latin typeface="Noto Sans" panose="020B0502040504020204" pitchFamily="34"/>
                <a:ea typeface="Noto Sans" panose="020B0502040504020204" pitchFamily="34"/>
                <a:cs typeface="Noto Sans" panose="020B0502040504020204" pitchFamily="34"/>
              </a:rPr>
              <a:t>02</a:t>
            </a:r>
            <a:endParaRPr lang="en-GB" sz="4000" dirty="0">
              <a:latin typeface="Noto Sans" panose="020B0502040504020204" pitchFamily="34"/>
              <a:ea typeface="Noto Sans" panose="020B0502040504020204" pitchFamily="34"/>
              <a:cs typeface="Noto Sans" panose="020B0502040504020204" pitchFamily="34"/>
            </a:endParaRPr>
          </a:p>
        </p:txBody>
      </p:sp>
      <p:sp>
        <p:nvSpPr>
          <p:cNvPr id="170" name="TextBox 169">
            <a:extLst>
              <a:ext uri="{FF2B5EF4-FFF2-40B4-BE49-F238E27FC236}">
                <a16:creationId xmlns:a16="http://schemas.microsoft.com/office/drawing/2014/main" id="{2A81A2BA-1F7F-4BD4-80CB-D4E689347B7E}"/>
              </a:ext>
            </a:extLst>
          </p:cNvPr>
          <p:cNvSpPr txBox="1"/>
          <p:nvPr/>
        </p:nvSpPr>
        <p:spPr>
          <a:xfrm>
            <a:off x="4941744" y="1351079"/>
            <a:ext cx="1033652" cy="630942"/>
          </a:xfrm>
          <a:prstGeom prst="rect">
            <a:avLst/>
          </a:prstGeom>
          <a:noFill/>
        </p:spPr>
        <p:txBody>
          <a:bodyPr wrap="square" rtlCol="0">
            <a:spAutoFit/>
          </a:bodyPr>
          <a:lstStyle/>
          <a:p>
            <a:pPr lvl="0" algn="ctr">
              <a:defRPr/>
            </a:pPr>
            <a:r>
              <a:rPr lang="en-US" sz="3500" dirty="0">
                <a:latin typeface="Noto Sans" panose="020B0502040504020204" pitchFamily="34"/>
                <a:ea typeface="Noto Sans" panose="020B0502040504020204" pitchFamily="34"/>
                <a:cs typeface="Noto Sans" panose="020B0502040504020204" pitchFamily="34"/>
              </a:rPr>
              <a:t>03</a:t>
            </a:r>
            <a:endParaRPr lang="en-GB" sz="3500" dirty="0">
              <a:latin typeface="Noto Sans" panose="020B0502040504020204" pitchFamily="34"/>
              <a:ea typeface="Noto Sans" panose="020B0502040504020204" pitchFamily="34"/>
              <a:cs typeface="Noto Sans" panose="020B0502040504020204" pitchFamily="34"/>
            </a:endParaRPr>
          </a:p>
        </p:txBody>
      </p:sp>
      <p:sp>
        <p:nvSpPr>
          <p:cNvPr id="171" name="TextBox 170">
            <a:extLst>
              <a:ext uri="{FF2B5EF4-FFF2-40B4-BE49-F238E27FC236}">
                <a16:creationId xmlns:a16="http://schemas.microsoft.com/office/drawing/2014/main" id="{5887FBB0-9FCD-4095-A184-DBD7FB1DD22E}"/>
              </a:ext>
            </a:extLst>
          </p:cNvPr>
          <p:cNvSpPr txBox="1"/>
          <p:nvPr/>
        </p:nvSpPr>
        <p:spPr>
          <a:xfrm>
            <a:off x="8711957" y="448926"/>
            <a:ext cx="1033652" cy="553998"/>
          </a:xfrm>
          <a:prstGeom prst="rect">
            <a:avLst/>
          </a:prstGeom>
          <a:noFill/>
        </p:spPr>
        <p:txBody>
          <a:bodyPr wrap="square" rtlCol="0">
            <a:spAutoFit/>
          </a:bodyPr>
          <a:lstStyle/>
          <a:p>
            <a:pPr lvl="0" algn="ctr">
              <a:defRPr/>
            </a:pPr>
            <a:r>
              <a:rPr lang="en-US" sz="3000" dirty="0">
                <a:latin typeface="Noto Sans" panose="020B0502040504020204" pitchFamily="34"/>
                <a:ea typeface="Noto Sans" panose="020B0502040504020204" pitchFamily="34"/>
                <a:cs typeface="Noto Sans" panose="020B0502040504020204" pitchFamily="34"/>
              </a:rPr>
              <a:t>04</a:t>
            </a:r>
            <a:endParaRPr lang="en-GB" sz="3000" dirty="0">
              <a:latin typeface="Noto Sans" panose="020B0502040504020204" pitchFamily="34"/>
              <a:ea typeface="Noto Sans" panose="020B0502040504020204" pitchFamily="34"/>
              <a:cs typeface="Noto Sans" panose="020B0502040504020204" pitchFamily="34"/>
            </a:endParaRPr>
          </a:p>
        </p:txBody>
      </p:sp>
      <p:sp>
        <p:nvSpPr>
          <p:cNvPr id="172" name="TextBox 171">
            <a:extLst>
              <a:ext uri="{FF2B5EF4-FFF2-40B4-BE49-F238E27FC236}">
                <a16:creationId xmlns:a16="http://schemas.microsoft.com/office/drawing/2014/main" id="{BF02C3D4-8338-4FF8-A1C8-C6390D4E80A8}"/>
              </a:ext>
            </a:extLst>
          </p:cNvPr>
          <p:cNvSpPr txBox="1"/>
          <p:nvPr/>
        </p:nvSpPr>
        <p:spPr>
          <a:xfrm>
            <a:off x="246934" y="3318604"/>
            <a:ext cx="2346975" cy="369332"/>
          </a:xfrm>
          <a:prstGeom prst="rect">
            <a:avLst/>
          </a:prstGeom>
          <a:noFill/>
        </p:spPr>
        <p:txBody>
          <a:bodyPr wrap="square" rtlCol="0">
            <a:spAutoFit/>
          </a:bodyPr>
          <a:lstStyle/>
          <a:p>
            <a:r>
              <a:rPr lang="es-ES" b="1" dirty="0"/>
              <a:t>PLANIFICA Y DISEÑA</a:t>
            </a:r>
          </a:p>
        </p:txBody>
      </p:sp>
      <p:sp>
        <p:nvSpPr>
          <p:cNvPr id="173" name="TextBox 172">
            <a:extLst>
              <a:ext uri="{FF2B5EF4-FFF2-40B4-BE49-F238E27FC236}">
                <a16:creationId xmlns:a16="http://schemas.microsoft.com/office/drawing/2014/main" id="{9054FD7B-D1AA-4AA9-9961-99A55CE36CA8}"/>
              </a:ext>
            </a:extLst>
          </p:cNvPr>
          <p:cNvSpPr txBox="1"/>
          <p:nvPr/>
        </p:nvSpPr>
        <p:spPr>
          <a:xfrm>
            <a:off x="2833120" y="1654279"/>
            <a:ext cx="2051656" cy="646331"/>
          </a:xfrm>
          <a:prstGeom prst="rect">
            <a:avLst/>
          </a:prstGeom>
          <a:noFill/>
        </p:spPr>
        <p:txBody>
          <a:bodyPr wrap="square" rtlCol="0">
            <a:spAutoFit/>
          </a:bodyPr>
          <a:lstStyle/>
          <a:p>
            <a:r>
              <a:rPr lang="es-ES" b="1" dirty="0"/>
              <a:t>ANALIZA Y MIDE RESULTADOS</a:t>
            </a:r>
          </a:p>
        </p:txBody>
      </p:sp>
      <p:sp>
        <p:nvSpPr>
          <p:cNvPr id="174" name="TextBox 173">
            <a:extLst>
              <a:ext uri="{FF2B5EF4-FFF2-40B4-BE49-F238E27FC236}">
                <a16:creationId xmlns:a16="http://schemas.microsoft.com/office/drawing/2014/main" id="{3C1B6BF5-2395-48D1-8167-2E655E71AE64}"/>
              </a:ext>
            </a:extLst>
          </p:cNvPr>
          <p:cNvSpPr txBox="1"/>
          <p:nvPr/>
        </p:nvSpPr>
        <p:spPr>
          <a:xfrm>
            <a:off x="9082140" y="3382900"/>
            <a:ext cx="2378261" cy="923330"/>
          </a:xfrm>
          <a:prstGeom prst="rect">
            <a:avLst/>
          </a:prstGeom>
          <a:noFill/>
        </p:spPr>
        <p:txBody>
          <a:bodyPr wrap="square" rtlCol="0">
            <a:spAutoFit/>
          </a:bodyPr>
          <a:lstStyle/>
          <a:p>
            <a:r>
              <a:rPr lang="es-ES" b="1" dirty="0"/>
              <a:t>ATACA LOS PUNTOS DEBILES DE TU ARQUITECTURA</a:t>
            </a: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931097" cy="646331"/>
          </a:xfrm>
          <a:prstGeom prst="rect">
            <a:avLst/>
          </a:prstGeom>
          <a:noFill/>
        </p:spPr>
        <p:txBody>
          <a:bodyPr wrap="square" rtlCol="0">
            <a:spAutoFit/>
          </a:bodyPr>
          <a:lstStyle/>
          <a:p>
            <a:r>
              <a:rPr lang="es-ES" b="1" dirty="0"/>
              <a:t>AJUSTA Y MEJORA EL RENDIMIENTO</a:t>
            </a:r>
          </a:p>
        </p:txBody>
      </p:sp>
      <p:sp>
        <p:nvSpPr>
          <p:cNvPr id="176" name="Rectangle 175">
            <a:extLst>
              <a:ext uri="{FF2B5EF4-FFF2-40B4-BE49-F238E27FC236}">
                <a16:creationId xmlns:a16="http://schemas.microsoft.com/office/drawing/2014/main" id="{0F1C02BF-ADCA-4784-82C1-18A60CAAAFAC}"/>
              </a:ext>
            </a:extLst>
          </p:cNvPr>
          <p:cNvSpPr/>
          <p:nvPr/>
        </p:nvSpPr>
        <p:spPr>
          <a:xfrm>
            <a:off x="340954" y="3159522"/>
            <a:ext cx="1804392" cy="112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830A12B6-2C82-4BF0-A17A-4930AA6602B9}"/>
              </a:ext>
            </a:extLst>
          </p:cNvPr>
          <p:cNvSpPr/>
          <p:nvPr/>
        </p:nvSpPr>
        <p:spPr>
          <a:xfrm>
            <a:off x="2927139" y="1512131"/>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04BB237-9E0E-4CAD-9DCF-40C7C26E38F5}"/>
              </a:ext>
            </a:extLst>
          </p:cNvPr>
          <p:cNvSpPr/>
          <p:nvPr/>
        </p:nvSpPr>
        <p:spPr>
          <a:xfrm>
            <a:off x="9159226" y="3223818"/>
            <a:ext cx="1754928"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754928"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90438A8-61CD-4C65-B1D2-DC8208675E84}"/>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spTree>
    <p:extLst>
      <p:ext uri="{BB962C8B-B14F-4D97-AF65-F5344CB8AC3E}">
        <p14:creationId xmlns:p14="http://schemas.microsoft.com/office/powerpoint/2010/main" val="211503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30</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30</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1200329"/>
          </a:xfrm>
          <a:prstGeom prst="rect">
            <a:avLst/>
          </a:prstGeom>
          <a:noFill/>
        </p:spPr>
        <p:txBody>
          <a:bodyPr wrap="square" rtlCol="0">
            <a:spAutoFit/>
          </a:bodyPr>
          <a:lstStyle/>
          <a:p>
            <a:r>
              <a:rPr lang="es-ES" dirty="0"/>
              <a:t>Fijándonos en la influencia sobre la máquina, observamos que en cuando se utiliza la cache en el módulo ad hoc (actividad de las 19:25) la CPU está entorno al 50% del rendimiento, con picos del 67%, y no se produce apenas un aumento del número de hilos. Mientras que sin el uso de la cache (actividad de las 19:30) la CPU sufre mayores porcentajes de uso, llegando a picos del 100% y casi se triplica el número de hilos.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005" y="2788579"/>
            <a:ext cx="7044117" cy="4038002"/>
          </a:xfrm>
          <a:prstGeom prst="rect">
            <a:avLst/>
          </a:prstGeom>
        </p:spPr>
      </p:pic>
    </p:spTree>
    <p:extLst>
      <p:ext uri="{BB962C8B-B14F-4D97-AF65-F5344CB8AC3E}">
        <p14:creationId xmlns:p14="http://schemas.microsoft.com/office/powerpoint/2010/main" val="196228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Por último, cabe mencionar el alto acierto generado en la cache usada para la prueba del módulo ad hoc con cache. Acertando en 1949 peticiones y fallando </a:t>
            </a:r>
            <a:r>
              <a:rPr lang="es-ES" dirty="0" err="1"/>
              <a:t>sólamente</a:t>
            </a:r>
            <a:r>
              <a:rPr lang="es-ES" dirty="0"/>
              <a:t> en 1 (la primera).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69" y="2234581"/>
            <a:ext cx="6643589" cy="4038002"/>
          </a:xfrm>
          <a:prstGeom prst="rect">
            <a:avLst/>
          </a:prstGeom>
        </p:spPr>
      </p:pic>
      <p:sp>
        <p:nvSpPr>
          <p:cNvPr id="3" name="Rectángulo 2"/>
          <p:cNvSpPr/>
          <p:nvPr/>
        </p:nvSpPr>
        <p:spPr>
          <a:xfrm>
            <a:off x="512293" y="6288792"/>
            <a:ext cx="11787186" cy="523220"/>
          </a:xfrm>
          <a:prstGeom prst="rect">
            <a:avLst/>
          </a:prstGeom>
        </p:spPr>
        <p:txBody>
          <a:bodyPr wrap="square">
            <a:spAutoFit/>
          </a:bodyPr>
          <a:lstStyle/>
          <a:p>
            <a:r>
              <a:rPr lang="es-ES" sz="1400" b="1" dirty="0">
                <a:latin typeface="Noto Sans" panose="020B0502040504020204"/>
              </a:rPr>
              <a:t>NOTA:</a:t>
            </a:r>
            <a:r>
              <a:rPr lang="es-ES" sz="1400" dirty="0">
                <a:latin typeface="Noto Sans" panose="020B0502040504020204"/>
              </a:rPr>
              <a:t> En el caso de tener una degradación en el portal sería conveniente realizar un análisis de hilos con un </a:t>
            </a:r>
            <a:r>
              <a:rPr lang="es-ES" sz="1400" dirty="0" err="1">
                <a:latin typeface="Noto Sans" panose="020B0502040504020204"/>
              </a:rPr>
              <a:t>thread</a:t>
            </a:r>
            <a:r>
              <a:rPr lang="es-ES" sz="1400" dirty="0">
                <a:latin typeface="Noto Sans" panose="020B0502040504020204"/>
              </a:rPr>
              <a:t> </a:t>
            </a:r>
            <a:r>
              <a:rPr lang="es-ES" sz="1400" dirty="0" err="1">
                <a:latin typeface="Noto Sans" panose="020B0502040504020204"/>
              </a:rPr>
              <a:t>dumps</a:t>
            </a:r>
            <a:r>
              <a:rPr lang="es-ES" sz="1400" dirty="0">
                <a:latin typeface="Noto Sans" panose="020B0502040504020204"/>
              </a:rPr>
              <a:t> (Ver: </a:t>
            </a:r>
            <a:r>
              <a:rPr lang="es-ES" sz="1400" dirty="0">
                <a:latin typeface="Noto Sans" panose="020B0502040504020204"/>
                <a:hlinkClick r:id="rId3"/>
              </a:rPr>
              <a:t>https://github.com/dmcisneros/lug_pruebas_carga/tree/master/thread_dumps</a:t>
            </a:r>
            <a:r>
              <a:rPr lang="es-ES" sz="1400" dirty="0">
                <a:latin typeface="Noto Sans" panose="020B0502040504020204"/>
              </a:rPr>
              <a:t> )</a:t>
            </a:r>
          </a:p>
        </p:txBody>
      </p:sp>
    </p:spTree>
    <p:extLst>
      <p:ext uri="{BB962C8B-B14F-4D97-AF65-F5344CB8AC3E}">
        <p14:creationId xmlns:p14="http://schemas.microsoft.com/office/powerpoint/2010/main" val="129030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32</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666860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4401205"/>
          </a:xfrm>
          <a:prstGeom prst="rect">
            <a:avLst/>
          </a:prstGeom>
          <a:noFill/>
        </p:spPr>
        <p:txBody>
          <a:bodyPr wrap="square" rtlCol="0">
            <a:spAutoFit/>
          </a:bodyPr>
          <a:lstStyle/>
          <a:p>
            <a:pPr marL="285750" lvl="0" indent="-285750" algn="just">
              <a:buFont typeface="Arial" panose="020B0604020202020204" pitchFamily="34" charset="0"/>
              <a:buChar char="•"/>
              <a:defRPr/>
            </a:pPr>
            <a:r>
              <a:rPr lang="en-US" sz="1400" dirty="0" err="1">
                <a:latin typeface="Open Sans" panose="020B0606030504020204" pitchFamily="34" charset="0"/>
              </a:rPr>
              <a:t>com.liferay.portal.servlet.filters</a:t>
            </a:r>
            <a:r>
              <a:rPr lang="en-US" sz="1400" dirty="0">
                <a:latin typeface="Open Sans" panose="020B0606030504020204" pitchFamily="34" charset="0"/>
              </a:rPr>
              <a:t>.* (</a:t>
            </a:r>
            <a:r>
              <a:rPr lang="en-US" sz="1400" dirty="0" err="1">
                <a:latin typeface="Open Sans" panose="020B0606030504020204" pitchFamily="34" charset="0"/>
              </a:rPr>
              <a:t>Desactivar</a:t>
            </a:r>
            <a:r>
              <a:rPr lang="en-US" sz="1400" dirty="0">
                <a:latin typeface="Open Sans" panose="020B0606030504020204" pitchFamily="34" charset="0"/>
              </a:rPr>
              <a:t> Servlet filters no </a:t>
            </a:r>
            <a:r>
              <a:rPr lang="en-US" sz="1400" dirty="0" err="1">
                <a:latin typeface="Open Sans" panose="020B0606030504020204" pitchFamily="34" charset="0"/>
              </a:rPr>
              <a:t>utilizados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 (</a:t>
            </a:r>
            <a:r>
              <a:rPr lang="en-US" sz="1400" dirty="0" err="1">
                <a:latin typeface="Open Sans" panose="020B0606030504020204" pitchFamily="34" charset="0"/>
              </a:rPr>
              <a:t>Deshabilitar</a:t>
            </a:r>
            <a:r>
              <a:rPr lang="en-US" sz="1400" dirty="0">
                <a:latin typeface="Open Sans" panose="020B0606030504020204" pitchFamily="34" charset="0"/>
              </a:rPr>
              <a:t> session </a:t>
            </a:r>
            <a:r>
              <a:rPr lang="en-US" sz="1400" dirty="0" err="1">
                <a:latin typeface="Open Sans" panose="020B0606030504020204" pitchFamily="34" charset="0"/>
              </a:rPr>
              <a:t>tracket</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a:t>
            </a:r>
            <a:r>
              <a:rPr lang="en-US" sz="1400" dirty="0" err="1">
                <a:latin typeface="Open Sans" panose="020B0606030504020204" pitchFamily="34" charset="0"/>
              </a:rPr>
              <a:t>está</a:t>
            </a:r>
            <a:r>
              <a:rPr lang="en-US" sz="1400" dirty="0">
                <a:latin typeface="Open Sans" panose="020B0606030504020204" pitchFamily="34" charset="0"/>
              </a:rPr>
              <a:t> </a:t>
            </a:r>
            <a:r>
              <a:rPr lang="en-US" sz="1400" dirty="0" err="1">
                <a:latin typeface="Open Sans" panose="020B0606030504020204" pitchFamily="34" charset="0"/>
              </a:rPr>
              <a:t>activo</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portlet.css.enabled</a:t>
            </a:r>
            <a:r>
              <a:rPr lang="en-US" sz="1400" dirty="0">
                <a:latin typeface="Open Sans" panose="020B0606030504020204" pitchFamily="34" charset="0"/>
              </a:rPr>
              <a:t>=false (</a:t>
            </a:r>
            <a:r>
              <a:rPr lang="en-US" sz="1400" dirty="0" err="1">
                <a:latin typeface="Open Sans" panose="020B0606030504020204" pitchFamily="34" charset="0"/>
              </a:rPr>
              <a:t>Ajustar</a:t>
            </a:r>
            <a:r>
              <a:rPr lang="en-US" sz="1400" dirty="0">
                <a:latin typeface="Open Sans" panose="020B0606030504020204" pitchFamily="34" charset="0"/>
              </a:rPr>
              <a:t> la </a:t>
            </a:r>
            <a:r>
              <a:rPr lang="en-US" sz="1400" dirty="0" err="1">
                <a:latin typeface="Open Sans" panose="020B0606030504020204" pitchFamily="34" charset="0"/>
              </a:rPr>
              <a:t>propiedad</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no se </a:t>
            </a:r>
            <a:r>
              <a:rPr lang="en-US" sz="1400" dirty="0" err="1">
                <a:latin typeface="Open Sans" panose="020B0606030504020204" pitchFamily="34" charset="0"/>
              </a:rPr>
              <a:t>va</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 </a:t>
            </a:r>
            <a:r>
              <a:rPr lang="en-US" sz="1400" dirty="0" err="1">
                <a:latin typeface="Open Sans" panose="020B0606030504020204" pitchFamily="34" charset="0"/>
              </a:rPr>
              <a:t>personalización</a:t>
            </a:r>
            <a:r>
              <a:rPr lang="en-US" sz="1400" dirty="0">
                <a:latin typeface="Open Sans" panose="020B0606030504020204" pitchFamily="34" charset="0"/>
              </a:rPr>
              <a:t> de </a:t>
            </a:r>
            <a:r>
              <a:rPr lang="en-US" sz="1400" dirty="0" err="1">
                <a:latin typeface="Open Sans" panose="020B0606030504020204" pitchFamily="34" charset="0"/>
              </a:rPr>
              <a:t>apariencia</a:t>
            </a:r>
            <a:r>
              <a:rPr lang="en-US" sz="1400" dirty="0">
                <a:latin typeface="Open Sans" panose="020B0606030504020204" pitchFamily="34" charset="0"/>
              </a:rPr>
              <a:t> </a:t>
            </a:r>
            <a:r>
              <a:rPr lang="en-US" sz="1400" dirty="0" err="1">
                <a:latin typeface="Open Sans" panose="020B0606030504020204" pitchFamily="34" charset="0"/>
              </a:rPr>
              <a:t>desde</a:t>
            </a:r>
            <a:r>
              <a:rPr lang="en-US" sz="1400" dirty="0">
                <a:latin typeface="Open Sans" panose="020B0606030504020204" pitchFamily="34" charset="0"/>
              </a:rPr>
              <a:t> portlets)</a:t>
            </a:r>
          </a:p>
          <a:p>
            <a:pPr marL="285750" lvl="0" indent="-285750" algn="just">
              <a:buFont typeface="Arial" panose="020B0604020202020204" pitchFamily="34" charset="0"/>
              <a:buChar char="•"/>
              <a:defRPr/>
            </a:pPr>
            <a:r>
              <a:rPr lang="en-US" sz="1400" dirty="0" err="1">
                <a:latin typeface="Open Sans" panose="020B0606030504020204" pitchFamily="34" charset="0"/>
              </a:rPr>
              <a:t>locales.enabled</a:t>
            </a:r>
            <a:r>
              <a:rPr lang="en-US" sz="1400" dirty="0">
                <a:latin typeface="Open Sans" panose="020B0606030504020204" pitchFamily="34" charset="0"/>
              </a:rPr>
              <a:t>= (</a:t>
            </a:r>
            <a:r>
              <a:rPr lang="en-US" sz="1400" dirty="0" err="1">
                <a:latin typeface="Open Sans" panose="020B0606030504020204" pitchFamily="34" charset="0"/>
              </a:rPr>
              <a:t>Deshabilitar</a:t>
            </a:r>
            <a:r>
              <a:rPr lang="en-US" sz="1400" dirty="0">
                <a:latin typeface="Open Sans" panose="020B0606030504020204" pitchFamily="34" charset="0"/>
              </a:rPr>
              <a:t> los que no se </a:t>
            </a:r>
            <a:r>
              <a:rPr lang="en-US" sz="1400" dirty="0" err="1">
                <a:latin typeface="Open Sans" panose="020B0606030504020204" pitchFamily="34" charset="0"/>
              </a:rPr>
              <a:t>vayan</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dl.store.impl</a:t>
            </a:r>
            <a:r>
              <a:rPr lang="en-US" sz="1400" dirty="0">
                <a:latin typeface="Open Sans" panose="020B0606030504020204" pitchFamily="34" charset="0"/>
              </a:rPr>
              <a:t>=</a:t>
            </a:r>
            <a:r>
              <a:rPr lang="en-US" sz="1400" dirty="0" err="1">
                <a:latin typeface="Open Sans" panose="020B0606030504020204" pitchFamily="34" charset="0"/>
              </a:rPr>
              <a:t>com.liferay.portal.store.file.system.AdvancedFileSystemStore</a:t>
            </a:r>
            <a:r>
              <a:rPr lang="en-US" sz="1400" dirty="0">
                <a:latin typeface="Open Sans" panose="020B0606030504020204" pitchFamily="34" charset="0"/>
              </a:rPr>
              <a:t> (</a:t>
            </a:r>
            <a:r>
              <a:rPr lang="en-US" sz="1400" dirty="0" err="1">
                <a:latin typeface="Open Sans" panose="020B0606030504020204" pitchFamily="34" charset="0"/>
              </a:rPr>
              <a:t>Recomendada</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direct.servlet.context.reload</a:t>
            </a:r>
            <a:r>
              <a:rPr lang="en-US" sz="1400" dirty="0">
                <a:latin typeface="Open Sans" panose="020B0606030504020204" pitchFamily="34" charset="0"/>
              </a:rPr>
              <a:t>=false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producción</a:t>
            </a:r>
            <a:r>
              <a:rPr lang="en-US" sz="1400" dirty="0">
                <a:latin typeface="Open Sans" panose="020B0606030504020204" pitchFamily="34" charset="0"/>
              </a:rPr>
              <a:t> </a:t>
            </a:r>
            <a:r>
              <a:rPr lang="en-US" sz="1400" dirty="0" err="1">
                <a:latin typeface="Open Sans" panose="020B0606030504020204" pitchFamily="34" charset="0"/>
              </a:rPr>
              <a:t>evitar</a:t>
            </a:r>
            <a:r>
              <a:rPr lang="en-US" sz="1400" dirty="0">
                <a:latin typeface="Open Sans" panose="020B0606030504020204" pitchFamily="34" charset="0"/>
              </a:rPr>
              <a:t> la </a:t>
            </a:r>
            <a:r>
              <a:rPr lang="en-US" sz="1400" dirty="0" err="1">
                <a:latin typeface="Open Sans" panose="020B0606030504020204" pitchFamily="34" charset="0"/>
              </a:rPr>
              <a:t>recarga</a:t>
            </a:r>
            <a:r>
              <a:rPr lang="en-US" sz="1400" dirty="0">
                <a:latin typeface="Open Sans" panose="020B0606030504020204" pitchFamily="34" charset="0"/>
              </a:rPr>
              <a:t> de </a:t>
            </a:r>
            <a:r>
              <a:rPr lang="en-US" sz="1400" dirty="0" err="1">
                <a:latin typeface="Open Sans" panose="020B0606030504020204" pitchFamily="34" charset="0"/>
              </a:rPr>
              <a:t>jsp</a:t>
            </a:r>
            <a:r>
              <a:rPr lang="en-US" sz="1400" dirty="0">
                <a:latin typeface="Open Sans" panose="020B0606030504020204" pitchFamily="34" charset="0"/>
              </a:rPr>
              <a:t>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cada</a:t>
            </a:r>
            <a:r>
              <a:rPr lang="en-US" sz="1400" dirty="0">
                <a:latin typeface="Open Sans" panose="020B0606030504020204" pitchFamily="34" charset="0"/>
              </a:rPr>
              <a:t> </a:t>
            </a:r>
            <a:r>
              <a:rPr lang="en-US" sz="1400" dirty="0" err="1">
                <a:latin typeface="Open Sans" panose="020B0606030504020204" pitchFamily="34" charset="0"/>
              </a:rPr>
              <a:t>petición</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counter.increment</a:t>
            </a:r>
            <a:r>
              <a:rPr lang="en-US" sz="1400" dirty="0">
                <a:latin typeface="Open Sans" panose="020B0606030504020204" pitchFamily="34" charset="0"/>
              </a:rPr>
              <a:t>=2000 (</a:t>
            </a:r>
            <a:r>
              <a:rPr lang="en-US" sz="1400" dirty="0" err="1">
                <a:latin typeface="Open Sans" panose="020B0606030504020204" pitchFamily="34" charset="0"/>
              </a:rPr>
              <a:t>Ajustar</a:t>
            </a:r>
            <a:r>
              <a:rPr lang="en-US" sz="1400" dirty="0">
                <a:latin typeface="Open Sans" panose="020B0606030504020204" pitchFamily="34" charset="0"/>
              </a:rPr>
              <a:t> los indices de </a:t>
            </a:r>
            <a:r>
              <a:rPr lang="en-US" sz="1400" dirty="0" err="1">
                <a:latin typeface="Open Sans" panose="020B0606030504020204" pitchFamily="34" charset="0"/>
              </a:rPr>
              <a:t>contadores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buffered.increment.standby.queue.threshold</a:t>
            </a:r>
            <a:r>
              <a:rPr lang="en-US" sz="1400" dirty="0">
                <a:latin typeface="Open Sans" panose="020B0606030504020204" pitchFamily="34" charset="0"/>
              </a:rPr>
              <a:t>=60</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buffered.increment.standby.time.upper.limit</a:t>
            </a:r>
            <a:r>
              <a:rPr lang="en-US" sz="1400" dirty="0">
                <a:latin typeface="Open Sans" panose="020B0606030504020204" pitchFamily="34" charset="0"/>
              </a:rPr>
              <a:t>=10000</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dl.file.rank.check.interval</a:t>
            </a:r>
            <a:r>
              <a:rPr lang="en-US" sz="1400" dirty="0">
                <a:latin typeface="Open Sans" panose="020B0606030504020204" pitchFamily="34" charset="0"/>
              </a:rPr>
              <a:t>=-1</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blogs.ping.google.enabled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blogs.trackback.enabled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message.boards.pingback.enabled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live.users.enabled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session.tracker.persistence.enabled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session.tracker.friendly.paths.enabled</a:t>
            </a:r>
            <a:r>
              <a:rPr lang="en-US" sz="1400" dirty="0">
                <a:latin typeface="Open Sans" panose="020B0606030504020204" pitchFamily="34" charset="0"/>
              </a:rPr>
              <a:t>=false</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7030411"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Performance 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6" y="1489724"/>
            <a:ext cx="2671310"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Portal-</a:t>
            </a:r>
            <a:r>
              <a:rPr lang="en-GB" sz="2000" b="1" dirty="0" err="1">
                <a:latin typeface="Noto Sans" panose="020B0502040504020204" pitchFamily="34"/>
                <a:ea typeface="Noto Sans" panose="020B0502040504020204" pitchFamily="34"/>
                <a:cs typeface="Noto Sans" panose="020B0502040504020204" pitchFamily="34"/>
              </a:rPr>
              <a:t>ext.properties</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33</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33</a:t>
            </a:fld>
            <a:endParaRPr lang="en-GB"/>
          </a:p>
        </p:txBody>
      </p:sp>
    </p:spTree>
    <p:extLst>
      <p:ext uri="{BB962C8B-B14F-4D97-AF65-F5344CB8AC3E}">
        <p14:creationId xmlns:p14="http://schemas.microsoft.com/office/powerpoint/2010/main" val="26645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292388"/>
          </a:xfrm>
          <a:prstGeom prst="rect">
            <a:avLst/>
          </a:prstGeom>
          <a:noFill/>
        </p:spPr>
        <p:txBody>
          <a:bodyPr wrap="square" rtlCol="0">
            <a:spAutoFit/>
          </a:bodyPr>
          <a:lstStyle/>
          <a:p>
            <a:pPr lvl="0" algn="just">
              <a:defRPr/>
            </a:pP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Reducir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el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tiempo</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session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provocará</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mantener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menos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objetos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memoria</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5497985"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5" y="1489724"/>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Session timeout</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34</a:t>
            </a:r>
          </a:p>
        </p:txBody>
      </p:sp>
      <p:grpSp>
        <p:nvGrpSpPr>
          <p:cNvPr id="27" name="Group 1">
            <a:extLst>
              <a:ext uri="{FF2B5EF4-FFF2-40B4-BE49-F238E27FC236}">
                <a16:creationId xmlns:a16="http://schemas.microsoft.com/office/drawing/2014/main" id="{BA36F148-76BB-9B45-AC04-89C5AF40CDC0}"/>
              </a:ext>
            </a:extLst>
          </p:cNvPr>
          <p:cNvGrpSpPr/>
          <p:nvPr/>
        </p:nvGrpSpPr>
        <p:grpSpPr>
          <a:xfrm>
            <a:off x="2952423" y="2427221"/>
            <a:ext cx="635323" cy="536489"/>
            <a:chOff x="6493081" y="1742364"/>
            <a:chExt cx="660464" cy="657690"/>
          </a:xfrm>
        </p:grpSpPr>
        <p:sp>
          <p:nvSpPr>
            <p:cNvPr id="31" name="Oval 20">
              <a:extLst>
                <a:ext uri="{FF2B5EF4-FFF2-40B4-BE49-F238E27FC236}">
                  <a16:creationId xmlns:a16="http://schemas.microsoft.com/office/drawing/2014/main" id="{67BCDF79-C41D-6047-9A46-8AC3733AF245}"/>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Rounded Corners 23">
              <a:extLst>
                <a:ext uri="{FF2B5EF4-FFF2-40B4-BE49-F238E27FC236}">
                  <a16:creationId xmlns:a16="http://schemas.microsoft.com/office/drawing/2014/main" id="{45B8CACE-BDFF-ED4A-BAAB-BF95E8490033}"/>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4">
              <a:extLst>
                <a:ext uri="{FF2B5EF4-FFF2-40B4-BE49-F238E27FC236}">
                  <a16:creationId xmlns:a16="http://schemas.microsoft.com/office/drawing/2014/main" id="{89ECB370-B62C-A240-9C34-C661A0077AC0}"/>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25">
            <a:extLst>
              <a:ext uri="{FF2B5EF4-FFF2-40B4-BE49-F238E27FC236}">
                <a16:creationId xmlns:a16="http://schemas.microsoft.com/office/drawing/2014/main" id="{11474D9F-E095-CE4B-8147-CBAA0B472389}"/>
              </a:ext>
            </a:extLst>
          </p:cNvPr>
          <p:cNvSpPr txBox="1"/>
          <p:nvPr/>
        </p:nvSpPr>
        <p:spPr>
          <a:xfrm>
            <a:off x="3944716" y="2689115"/>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Ajustar</a:t>
            </a:r>
            <a:r>
              <a:rPr lang="en-GB" sz="1300" dirty="0">
                <a:latin typeface="Noto Sans" panose="020B0502040504020204" pitchFamily="34"/>
                <a:ea typeface="Noto Sans" panose="020B0502040504020204" pitchFamily="34"/>
                <a:cs typeface="Noto Sans" panose="020B0502040504020204" pitchFamily="34"/>
              </a:rPr>
              <a:t> </a:t>
            </a:r>
            <a:r>
              <a:rPr lang="en-GB" sz="1300" dirty="0" err="1">
                <a:latin typeface="Noto Sans" panose="020B0502040504020204" pitchFamily="34"/>
                <a:ea typeface="Noto Sans" panose="020B0502040504020204" pitchFamily="34"/>
                <a:cs typeface="Noto Sans" panose="020B0502040504020204" pitchFamily="34"/>
              </a:rPr>
              <a:t>server.xml</a:t>
            </a:r>
            <a:r>
              <a:rPr lang="en-GB" sz="1300" dirty="0">
                <a:latin typeface="Noto Sans" panose="020B0502040504020204" pitchFamily="34"/>
                <a:ea typeface="Noto Sans" panose="020B0502040504020204" pitchFamily="34"/>
                <a:cs typeface="Noto Sans" panose="020B0502040504020204" pitchFamily="34"/>
              </a:rPr>
              <a:t> con </a:t>
            </a:r>
            <a:r>
              <a:rPr lang="en-GB" sz="1300" dirty="0" err="1">
                <a:latin typeface="Noto Sans" panose="020B0502040504020204" pitchFamily="34"/>
                <a:ea typeface="Noto Sans" panose="020B0502040504020204" pitchFamily="34"/>
                <a:cs typeface="Noto Sans" panose="020B0502040504020204" pitchFamily="34"/>
              </a:rPr>
              <a:t>recomendaciones</a:t>
            </a:r>
            <a:r>
              <a:rPr lang="en-GB" sz="1300" dirty="0">
                <a:latin typeface="Noto Sans" panose="020B0502040504020204" pitchFamily="34"/>
                <a:ea typeface="Noto Sans" panose="020B0502040504020204" pitchFamily="34"/>
                <a:cs typeface="Noto Sans" panose="020B0502040504020204" pitchFamily="34"/>
              </a:rPr>
              <a:t> del </a:t>
            </a:r>
            <a:r>
              <a:rPr lang="en-GB" sz="1300" dirty="0" err="1">
                <a:latin typeface="Noto Sans" panose="020B0502040504020204" pitchFamily="34"/>
                <a:ea typeface="Noto Sans" panose="020B0502040504020204" pitchFamily="34"/>
                <a:cs typeface="Noto Sans" panose="020B0502040504020204" pitchFamily="34"/>
              </a:rPr>
              <a:t>fichero</a:t>
            </a:r>
            <a:r>
              <a:rPr lang="en-GB" sz="1300" dirty="0">
                <a:latin typeface="Noto Sans" panose="020B0502040504020204" pitchFamily="34"/>
                <a:ea typeface="Noto Sans" panose="020B0502040504020204" pitchFamily="34"/>
                <a:cs typeface="Noto Sans" panose="020B0502040504020204" pitchFamily="34"/>
              </a:rPr>
              <a:t> Deployment Checklist</a:t>
            </a:r>
          </a:p>
        </p:txBody>
      </p:sp>
      <p:sp>
        <p:nvSpPr>
          <p:cNvPr id="35" name="TextBox 42">
            <a:extLst>
              <a:ext uri="{FF2B5EF4-FFF2-40B4-BE49-F238E27FC236}">
                <a16:creationId xmlns:a16="http://schemas.microsoft.com/office/drawing/2014/main" id="{AC693182-3C11-C148-9799-DC1B6D755918}"/>
              </a:ext>
            </a:extLst>
          </p:cNvPr>
          <p:cNvSpPr txBox="1"/>
          <p:nvPr/>
        </p:nvSpPr>
        <p:spPr>
          <a:xfrm>
            <a:off x="3944715" y="2333689"/>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server.xml</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47" name="Group 1">
            <a:extLst>
              <a:ext uri="{FF2B5EF4-FFF2-40B4-BE49-F238E27FC236}">
                <a16:creationId xmlns:a16="http://schemas.microsoft.com/office/drawing/2014/main" id="{24EEB251-EA16-4B4A-9C8A-1DD93EA22F3D}"/>
              </a:ext>
            </a:extLst>
          </p:cNvPr>
          <p:cNvGrpSpPr/>
          <p:nvPr/>
        </p:nvGrpSpPr>
        <p:grpSpPr>
          <a:xfrm>
            <a:off x="2970093" y="3252482"/>
            <a:ext cx="635323" cy="536489"/>
            <a:chOff x="6493081" y="1742364"/>
            <a:chExt cx="660464" cy="657690"/>
          </a:xfrm>
        </p:grpSpPr>
        <p:sp>
          <p:nvSpPr>
            <p:cNvPr id="48" name="Oval 20">
              <a:extLst>
                <a:ext uri="{FF2B5EF4-FFF2-40B4-BE49-F238E27FC236}">
                  <a16:creationId xmlns:a16="http://schemas.microsoft.com/office/drawing/2014/main" id="{59FFF700-8FB3-3E48-B80D-069B9FD779A3}"/>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Rounded Corners 23">
              <a:extLst>
                <a:ext uri="{FF2B5EF4-FFF2-40B4-BE49-F238E27FC236}">
                  <a16:creationId xmlns:a16="http://schemas.microsoft.com/office/drawing/2014/main" id="{F23ACACA-DC99-F74C-9F98-E817AEE6333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4">
              <a:extLst>
                <a:ext uri="{FF2B5EF4-FFF2-40B4-BE49-F238E27FC236}">
                  <a16:creationId xmlns:a16="http://schemas.microsoft.com/office/drawing/2014/main" id="{F3B9E61C-FCC8-A844-874A-B04F8B38E62F}"/>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25">
            <a:extLst>
              <a:ext uri="{FF2B5EF4-FFF2-40B4-BE49-F238E27FC236}">
                <a16:creationId xmlns:a16="http://schemas.microsoft.com/office/drawing/2014/main" id="{D194CE14-47B9-8943-BF53-17815E7620CA}"/>
              </a:ext>
            </a:extLst>
          </p:cNvPr>
          <p:cNvSpPr txBox="1"/>
          <p:nvPr/>
        </p:nvSpPr>
        <p:spPr>
          <a:xfrm>
            <a:off x="3962386" y="3514376"/>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En</a:t>
            </a:r>
            <a:r>
              <a:rPr lang="en-GB" sz="1400" dirty="0">
                <a:latin typeface="Noto Sans" panose="020B0502040504020204" pitchFamily="34"/>
                <a:ea typeface="Noto Sans" panose="020B0502040504020204" pitchFamily="34"/>
                <a:cs typeface="Noto Sans" panose="020B0502040504020204" pitchFamily="34"/>
              </a:rPr>
              <a:t> system settings </a:t>
            </a:r>
            <a:r>
              <a:rPr lang="en-GB" sz="1400" dirty="0" err="1">
                <a:latin typeface="Noto Sans" panose="020B0502040504020204" pitchFamily="34"/>
                <a:ea typeface="Noto Sans" panose="020B0502040504020204" pitchFamily="34"/>
                <a:cs typeface="Noto Sans" panose="020B0502040504020204" pitchFamily="34"/>
              </a:rPr>
              <a:t>ajustar</a:t>
            </a:r>
            <a:r>
              <a:rPr lang="en-GB" sz="1400" dirty="0">
                <a:latin typeface="Noto Sans" panose="020B0502040504020204" pitchFamily="34"/>
                <a:ea typeface="Noto Sans" panose="020B0502040504020204" pitchFamily="34"/>
                <a:cs typeface="Noto Sans" panose="020B0502040504020204" pitchFamily="34"/>
              </a:rPr>
              <a:t> la </a:t>
            </a:r>
            <a:r>
              <a:rPr lang="en-GB" sz="1400" dirty="0" err="1">
                <a:latin typeface="Noto Sans" panose="020B0502040504020204" pitchFamily="34"/>
                <a:ea typeface="Noto Sans" panose="020B0502040504020204" pitchFamily="34"/>
                <a:cs typeface="Noto Sans" panose="020B0502040504020204" pitchFamily="34"/>
              </a:rPr>
              <a:t>propiedad</a:t>
            </a:r>
            <a:r>
              <a:rPr lang="en-GB" sz="1400" dirty="0">
                <a:latin typeface="Noto Sans" panose="020B0502040504020204" pitchFamily="34"/>
                <a:ea typeface="Noto Sans" panose="020B0502040504020204" pitchFamily="34"/>
                <a:cs typeface="Noto Sans" panose="020B0502040504020204" pitchFamily="34"/>
              </a:rPr>
              <a:t> “resource modification check interval”, por </a:t>
            </a:r>
            <a:r>
              <a:rPr lang="en-GB" sz="1400" dirty="0" err="1">
                <a:latin typeface="Noto Sans" panose="020B0502040504020204" pitchFamily="34"/>
                <a:ea typeface="Noto Sans" panose="020B0502040504020204" pitchFamily="34"/>
                <a:cs typeface="Noto Sans" panose="020B0502040504020204" pitchFamily="34"/>
              </a:rPr>
              <a:t>defecto</a:t>
            </a:r>
            <a:r>
              <a:rPr lang="en-GB" sz="1400" dirty="0">
                <a:latin typeface="Noto Sans" panose="020B0502040504020204" pitchFamily="34"/>
                <a:ea typeface="Noto Sans" panose="020B0502040504020204" pitchFamily="34"/>
                <a:cs typeface="Noto Sans" panose="020B0502040504020204" pitchFamily="34"/>
              </a:rPr>
              <a:t> es 60ms</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42">
            <a:extLst>
              <a:ext uri="{FF2B5EF4-FFF2-40B4-BE49-F238E27FC236}">
                <a16:creationId xmlns:a16="http://schemas.microsoft.com/office/drawing/2014/main" id="{B10EE401-F0DE-7049-BE3D-9D5EC52FC186}"/>
              </a:ext>
            </a:extLst>
          </p:cNvPr>
          <p:cNvSpPr txBox="1"/>
          <p:nvPr/>
        </p:nvSpPr>
        <p:spPr>
          <a:xfrm>
            <a:off x="3962385" y="3158950"/>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ADT </a:t>
            </a:r>
            <a:r>
              <a:rPr lang="en-GB" sz="2000" b="1" dirty="0" err="1">
                <a:latin typeface="Noto Sans" panose="020B0502040504020204" pitchFamily="34"/>
                <a:ea typeface="Noto Sans" panose="020B0502040504020204" pitchFamily="34"/>
                <a:cs typeface="Noto Sans" panose="020B0502040504020204" pitchFamily="34"/>
              </a:rPr>
              <a:t>caché</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53" name="Group 1">
            <a:extLst>
              <a:ext uri="{FF2B5EF4-FFF2-40B4-BE49-F238E27FC236}">
                <a16:creationId xmlns:a16="http://schemas.microsoft.com/office/drawing/2014/main" id="{29D6735B-A4A6-0249-BA02-6DA26CFB44C9}"/>
              </a:ext>
            </a:extLst>
          </p:cNvPr>
          <p:cNvGrpSpPr/>
          <p:nvPr/>
        </p:nvGrpSpPr>
        <p:grpSpPr>
          <a:xfrm>
            <a:off x="2977352" y="4077743"/>
            <a:ext cx="635323" cy="536489"/>
            <a:chOff x="6493081" y="1742364"/>
            <a:chExt cx="660464" cy="657690"/>
          </a:xfrm>
        </p:grpSpPr>
        <p:sp>
          <p:nvSpPr>
            <p:cNvPr id="54" name="Oval 20">
              <a:extLst>
                <a:ext uri="{FF2B5EF4-FFF2-40B4-BE49-F238E27FC236}">
                  <a16:creationId xmlns:a16="http://schemas.microsoft.com/office/drawing/2014/main" id="{47EC5070-636F-0D44-8973-2E4DB62A0C7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Rounded Corners 23">
              <a:extLst>
                <a:ext uri="{FF2B5EF4-FFF2-40B4-BE49-F238E27FC236}">
                  <a16:creationId xmlns:a16="http://schemas.microsoft.com/office/drawing/2014/main" id="{DEB424FA-2D53-0048-8F34-A8D506EF7EE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4">
              <a:extLst>
                <a:ext uri="{FF2B5EF4-FFF2-40B4-BE49-F238E27FC236}">
                  <a16:creationId xmlns:a16="http://schemas.microsoft.com/office/drawing/2014/main" id="{F660D55E-205A-9346-97AC-A6BA45195BE9}"/>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25">
            <a:extLst>
              <a:ext uri="{FF2B5EF4-FFF2-40B4-BE49-F238E27FC236}">
                <a16:creationId xmlns:a16="http://schemas.microsoft.com/office/drawing/2014/main" id="{3825E4E6-72A9-4341-95AB-C37D0C7D60D8}"/>
              </a:ext>
            </a:extLst>
          </p:cNvPr>
          <p:cNvSpPr txBox="1"/>
          <p:nvPr/>
        </p:nvSpPr>
        <p:spPr>
          <a:xfrm>
            <a:off x="3969645" y="4339637"/>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Tunning</a:t>
            </a:r>
            <a:r>
              <a:rPr lang="en-GB" sz="1300" dirty="0">
                <a:latin typeface="Noto Sans" panose="020B0502040504020204" pitchFamily="34"/>
                <a:ea typeface="Noto Sans" panose="020B0502040504020204" pitchFamily="34"/>
                <a:cs typeface="Noto Sans" panose="020B0502040504020204" pitchFamily="34"/>
              </a:rPr>
              <a:t> de JDK, GC, etc…</a:t>
            </a:r>
          </a:p>
        </p:txBody>
      </p:sp>
      <p:sp>
        <p:nvSpPr>
          <p:cNvPr id="58" name="TextBox 42">
            <a:extLst>
              <a:ext uri="{FF2B5EF4-FFF2-40B4-BE49-F238E27FC236}">
                <a16:creationId xmlns:a16="http://schemas.microsoft.com/office/drawing/2014/main" id="{3D213618-A4FA-4F48-9A07-0169977AC94F}"/>
              </a:ext>
            </a:extLst>
          </p:cNvPr>
          <p:cNvSpPr txBox="1"/>
          <p:nvPr/>
        </p:nvSpPr>
        <p:spPr>
          <a:xfrm>
            <a:off x="3969644" y="3984211"/>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Tunning</a:t>
            </a:r>
            <a:r>
              <a:rPr lang="en-GB" sz="2000" b="1" dirty="0">
                <a:latin typeface="Noto Sans" panose="020B0502040504020204" pitchFamily="34"/>
                <a:ea typeface="Noto Sans" panose="020B0502040504020204" pitchFamily="34"/>
                <a:cs typeface="Noto Sans" panose="020B0502040504020204" pitchFamily="34"/>
              </a:rPr>
              <a:t> de JDK</a:t>
            </a:r>
          </a:p>
        </p:txBody>
      </p:sp>
      <p:grpSp>
        <p:nvGrpSpPr>
          <p:cNvPr id="59" name="Group 1">
            <a:extLst>
              <a:ext uri="{FF2B5EF4-FFF2-40B4-BE49-F238E27FC236}">
                <a16:creationId xmlns:a16="http://schemas.microsoft.com/office/drawing/2014/main" id="{A7413860-1F2C-8B41-8532-E06C7C2A1738}"/>
              </a:ext>
            </a:extLst>
          </p:cNvPr>
          <p:cNvGrpSpPr/>
          <p:nvPr/>
        </p:nvGrpSpPr>
        <p:grpSpPr>
          <a:xfrm>
            <a:off x="2995022" y="4908562"/>
            <a:ext cx="635323" cy="536489"/>
            <a:chOff x="6493081" y="1742364"/>
            <a:chExt cx="660464" cy="657690"/>
          </a:xfrm>
        </p:grpSpPr>
        <p:sp>
          <p:nvSpPr>
            <p:cNvPr id="60" name="Oval 20">
              <a:extLst>
                <a:ext uri="{FF2B5EF4-FFF2-40B4-BE49-F238E27FC236}">
                  <a16:creationId xmlns:a16="http://schemas.microsoft.com/office/drawing/2014/main" id="{487D828E-585D-FD40-B6F5-F2F275CFEF2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Rounded Corners 23">
              <a:extLst>
                <a:ext uri="{FF2B5EF4-FFF2-40B4-BE49-F238E27FC236}">
                  <a16:creationId xmlns:a16="http://schemas.microsoft.com/office/drawing/2014/main" id="{C22EDF81-FFC9-5A47-B5A6-9B274D64B516}"/>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24">
              <a:extLst>
                <a:ext uri="{FF2B5EF4-FFF2-40B4-BE49-F238E27FC236}">
                  <a16:creationId xmlns:a16="http://schemas.microsoft.com/office/drawing/2014/main" id="{6C5EC754-3F1D-C14F-A6A4-86D0DE7651BE}"/>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25">
            <a:extLst>
              <a:ext uri="{FF2B5EF4-FFF2-40B4-BE49-F238E27FC236}">
                <a16:creationId xmlns:a16="http://schemas.microsoft.com/office/drawing/2014/main" id="{8BCBCF6F-E555-BC46-A85E-4D99DAF44A28}"/>
              </a:ext>
            </a:extLst>
          </p:cNvPr>
          <p:cNvSpPr txBox="1"/>
          <p:nvPr/>
        </p:nvSpPr>
        <p:spPr>
          <a:xfrm>
            <a:off x="3987315" y="5170456"/>
            <a:ext cx="7706957" cy="307777"/>
          </a:xfrm>
          <a:prstGeom prst="rect">
            <a:avLst/>
          </a:prstGeom>
          <a:noFill/>
        </p:spPr>
        <p:txBody>
          <a:bodyPr wrap="square" rtlCol="0">
            <a:spAutoFit/>
          </a:bodyPr>
          <a:lstStyle/>
          <a:p>
            <a:pPr lvl="0" algn="just">
              <a:defRPr/>
            </a:pPr>
            <a:r>
              <a:rPr lang="en-GB" sz="1400" dirty="0">
                <a:latin typeface="Noto Sans" panose="020B0502040504020204" pitchFamily="34"/>
                <a:ea typeface="Noto Sans" panose="020B0502040504020204" pitchFamily="34"/>
                <a:cs typeface="Noto Sans" panose="020B0502040504020204" pitchFamily="34"/>
              </a:rPr>
              <a:t>Como </a:t>
            </a:r>
            <a:r>
              <a:rPr lang="en-GB" sz="1400" dirty="0" err="1">
                <a:latin typeface="Noto Sans" panose="020B0502040504020204" pitchFamily="34"/>
                <a:ea typeface="Noto Sans" panose="020B0502040504020204" pitchFamily="34"/>
                <a:cs typeface="Noto Sans" panose="020B0502040504020204" pitchFamily="34"/>
              </a:rPr>
              <a:t>podrian</a:t>
            </a:r>
            <a:r>
              <a:rPr lang="en-GB" sz="1400" dirty="0">
                <a:latin typeface="Noto Sans" panose="020B0502040504020204" pitchFamily="34"/>
                <a:ea typeface="Noto Sans" panose="020B0502040504020204" pitchFamily="34"/>
                <a:cs typeface="Noto Sans" panose="020B0502040504020204" pitchFamily="34"/>
              </a:rPr>
              <a:t> ser varnish, </a:t>
            </a:r>
            <a:r>
              <a:rPr lang="en-GB" sz="1400" dirty="0" err="1">
                <a:latin typeface="Noto Sans" panose="020B0502040504020204" pitchFamily="34"/>
                <a:ea typeface="Noto Sans" panose="020B0502040504020204" pitchFamily="34"/>
                <a:cs typeface="Noto Sans" panose="020B0502040504020204" pitchFamily="34"/>
              </a:rPr>
              <a:t>nginx</a:t>
            </a:r>
            <a:r>
              <a:rPr lang="en-GB" sz="1400" dirty="0">
                <a:latin typeface="Noto Sans" panose="020B0502040504020204" pitchFamily="34"/>
                <a:ea typeface="Noto Sans" panose="020B0502040504020204" pitchFamily="34"/>
                <a:cs typeface="Noto Sans" panose="020B0502040504020204" pitchFamily="34"/>
              </a:rPr>
              <a:t>, etc…</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64" name="TextBox 42">
            <a:extLst>
              <a:ext uri="{FF2B5EF4-FFF2-40B4-BE49-F238E27FC236}">
                <a16:creationId xmlns:a16="http://schemas.microsoft.com/office/drawing/2014/main" id="{25F053DD-1B47-3240-B885-E3A23568D6E9}"/>
              </a:ext>
            </a:extLst>
          </p:cNvPr>
          <p:cNvSpPr txBox="1"/>
          <p:nvPr/>
        </p:nvSpPr>
        <p:spPr>
          <a:xfrm>
            <a:off x="3987314" y="4815030"/>
            <a:ext cx="7110177"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Añadir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elementos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frontales</a:t>
            </a:r>
            <a:r>
              <a:rPr lang="en-GB" sz="2000" b="1" dirty="0">
                <a:latin typeface="Noto Sans" panose="020B0502040504020204" pitchFamily="34"/>
                <a:ea typeface="Noto Sans" panose="020B0502040504020204" pitchFamily="34"/>
                <a:cs typeface="Noto Sans" panose="020B0502040504020204" pitchFamily="34"/>
              </a:rPr>
              <a:t> para </a:t>
            </a:r>
            <a:r>
              <a:rPr lang="en-GB" sz="2000" b="1" dirty="0" err="1">
                <a:latin typeface="Noto Sans" panose="020B0502040504020204" pitchFamily="34"/>
                <a:ea typeface="Noto Sans" panose="020B0502040504020204" pitchFamily="34"/>
                <a:cs typeface="Noto Sans" panose="020B0502040504020204" pitchFamily="34"/>
              </a:rPr>
              <a:t>tratamiento</a:t>
            </a:r>
            <a:r>
              <a:rPr lang="en-GB" sz="2000" b="1" dirty="0">
                <a:latin typeface="Noto Sans" panose="020B0502040504020204" pitchFamily="34"/>
                <a:ea typeface="Noto Sans" panose="020B0502040504020204" pitchFamily="34"/>
                <a:cs typeface="Noto Sans" panose="020B0502040504020204" pitchFamily="34"/>
              </a:rPr>
              <a:t> de </a:t>
            </a:r>
            <a:r>
              <a:rPr lang="en-GB" sz="2000" b="1" dirty="0" err="1">
                <a:latin typeface="Noto Sans" panose="020B0502040504020204" pitchFamily="34"/>
                <a:ea typeface="Noto Sans" panose="020B0502040504020204" pitchFamily="34"/>
                <a:cs typeface="Noto Sans" panose="020B0502040504020204" pitchFamily="34"/>
              </a:rPr>
              <a:t>estáticos</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65" name="Group 1">
            <a:extLst>
              <a:ext uri="{FF2B5EF4-FFF2-40B4-BE49-F238E27FC236}">
                <a16:creationId xmlns:a16="http://schemas.microsoft.com/office/drawing/2014/main" id="{73DFED40-D601-2E48-A328-F3CE5719ED4A}"/>
              </a:ext>
            </a:extLst>
          </p:cNvPr>
          <p:cNvGrpSpPr/>
          <p:nvPr/>
        </p:nvGrpSpPr>
        <p:grpSpPr>
          <a:xfrm>
            <a:off x="3022150" y="5753571"/>
            <a:ext cx="635323" cy="536489"/>
            <a:chOff x="6493081" y="1742364"/>
            <a:chExt cx="660464" cy="657690"/>
          </a:xfrm>
        </p:grpSpPr>
        <p:sp>
          <p:nvSpPr>
            <p:cNvPr id="66" name="Oval 20">
              <a:extLst>
                <a:ext uri="{FF2B5EF4-FFF2-40B4-BE49-F238E27FC236}">
                  <a16:creationId xmlns:a16="http://schemas.microsoft.com/office/drawing/2014/main" id="{4E98C380-5D66-9B46-8716-7B5BD774AB82}"/>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Rounded Corners 23">
              <a:extLst>
                <a:ext uri="{FF2B5EF4-FFF2-40B4-BE49-F238E27FC236}">
                  <a16:creationId xmlns:a16="http://schemas.microsoft.com/office/drawing/2014/main" id="{21F373C3-A096-B948-9A68-4A7F81CA6D6D}"/>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24">
              <a:extLst>
                <a:ext uri="{FF2B5EF4-FFF2-40B4-BE49-F238E27FC236}">
                  <a16:creationId xmlns:a16="http://schemas.microsoft.com/office/drawing/2014/main" id="{9E97D5D8-EEB8-B749-A40B-BF92BB740E4D}"/>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25">
            <a:extLst>
              <a:ext uri="{FF2B5EF4-FFF2-40B4-BE49-F238E27FC236}">
                <a16:creationId xmlns:a16="http://schemas.microsoft.com/office/drawing/2014/main" id="{3948D2D1-C8A3-9243-9AF7-2965E2EDBC01}"/>
              </a:ext>
            </a:extLst>
          </p:cNvPr>
          <p:cNvSpPr txBox="1"/>
          <p:nvPr/>
        </p:nvSpPr>
        <p:spPr>
          <a:xfrm>
            <a:off x="4014443" y="6015465"/>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Cada</a:t>
            </a:r>
            <a:r>
              <a:rPr lang="en-GB" sz="1400" dirty="0">
                <a:latin typeface="Noto Sans" panose="020B0502040504020204" pitchFamily="34"/>
                <a:ea typeface="Noto Sans" panose="020B0502040504020204" pitchFamily="34"/>
                <a:cs typeface="Noto Sans" panose="020B0502040504020204" pitchFamily="34"/>
              </a:rPr>
              <a:t> Proyecto </a:t>
            </a:r>
            <a:r>
              <a:rPr lang="en-GB" sz="1400" dirty="0" err="1">
                <a:latin typeface="Noto Sans" panose="020B0502040504020204" pitchFamily="34"/>
                <a:ea typeface="Noto Sans" panose="020B0502040504020204" pitchFamily="34"/>
                <a:cs typeface="Noto Sans" panose="020B0502040504020204" pitchFamily="34"/>
              </a:rPr>
              <a:t>requerirá</a:t>
            </a:r>
            <a:r>
              <a:rPr lang="en-GB" sz="1400" dirty="0">
                <a:latin typeface="Noto Sans" panose="020B0502040504020204" pitchFamily="34"/>
                <a:ea typeface="Noto Sans" panose="020B0502040504020204" pitchFamily="34"/>
                <a:cs typeface="Noto Sans" panose="020B0502040504020204" pitchFamily="34"/>
              </a:rPr>
              <a:t> un </a:t>
            </a:r>
            <a:r>
              <a:rPr lang="en-GB" sz="1400" dirty="0" err="1">
                <a:latin typeface="Noto Sans" panose="020B0502040504020204" pitchFamily="34"/>
                <a:ea typeface="Noto Sans" panose="020B0502040504020204" pitchFamily="34"/>
                <a:cs typeface="Noto Sans" panose="020B0502040504020204" pitchFamily="34"/>
              </a:rPr>
              <a:t>tunning</a:t>
            </a:r>
            <a:r>
              <a:rPr lang="en-GB" sz="1400" dirty="0">
                <a:latin typeface="Noto Sans" panose="020B0502040504020204" pitchFamily="34"/>
                <a:ea typeface="Noto Sans" panose="020B0502040504020204" pitchFamily="34"/>
                <a:cs typeface="Noto Sans" panose="020B0502040504020204" pitchFamily="34"/>
              </a:rPr>
              <a:t> </a:t>
            </a:r>
            <a:r>
              <a:rPr lang="en-GB" sz="1400" dirty="0" err="1">
                <a:latin typeface="Noto Sans" panose="020B0502040504020204" pitchFamily="34"/>
                <a:ea typeface="Noto Sans" panose="020B0502040504020204" pitchFamily="34"/>
                <a:cs typeface="Noto Sans" panose="020B0502040504020204" pitchFamily="34"/>
              </a:rPr>
              <a:t>fino</a:t>
            </a:r>
            <a:r>
              <a:rPr lang="en-GB" sz="1400" dirty="0">
                <a:latin typeface="Noto Sans" panose="020B0502040504020204" pitchFamily="34"/>
                <a:ea typeface="Noto Sans" panose="020B0502040504020204" pitchFamily="34"/>
                <a:cs typeface="Noto Sans" panose="020B0502040504020204" pitchFamily="34"/>
              </a:rPr>
              <a:t> para </a:t>
            </a:r>
            <a:r>
              <a:rPr lang="en-GB" sz="1400" dirty="0" err="1">
                <a:latin typeface="Noto Sans" panose="020B0502040504020204" pitchFamily="34"/>
                <a:ea typeface="Noto Sans" panose="020B0502040504020204" pitchFamily="34"/>
                <a:cs typeface="Noto Sans" panose="020B0502040504020204" pitchFamily="34"/>
              </a:rPr>
              <a:t>optimizar</a:t>
            </a:r>
            <a:r>
              <a:rPr lang="en-GB" sz="1400" dirty="0">
                <a:latin typeface="Noto Sans" panose="020B0502040504020204" pitchFamily="34"/>
                <a:ea typeface="Noto Sans" panose="020B0502040504020204" pitchFamily="34"/>
                <a:cs typeface="Noto Sans" panose="020B0502040504020204" pitchFamily="34"/>
              </a:rPr>
              <a:t> el performance </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0" name="TextBox 42">
            <a:extLst>
              <a:ext uri="{FF2B5EF4-FFF2-40B4-BE49-F238E27FC236}">
                <a16:creationId xmlns:a16="http://schemas.microsoft.com/office/drawing/2014/main" id="{CFA5076B-7BA7-C94B-8F5D-461E0BB65938}"/>
              </a:ext>
            </a:extLst>
          </p:cNvPr>
          <p:cNvSpPr txBox="1"/>
          <p:nvPr/>
        </p:nvSpPr>
        <p:spPr>
          <a:xfrm>
            <a:off x="4014442" y="5660039"/>
            <a:ext cx="7110177"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Y </a:t>
            </a:r>
            <a:r>
              <a:rPr lang="en-GB" sz="2000" b="1" dirty="0" err="1">
                <a:latin typeface="Noto Sans" panose="020B0502040504020204" pitchFamily="34"/>
                <a:ea typeface="Noto Sans" panose="020B0502040504020204" pitchFamily="34"/>
                <a:cs typeface="Noto Sans" panose="020B0502040504020204" pitchFamily="34"/>
              </a:rPr>
              <a:t>más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allá</a:t>
            </a:r>
            <a:r>
              <a:rPr lang="en-GB" sz="2000" b="1" dirty="0">
                <a:latin typeface="Noto Sans" panose="020B0502040504020204" pitchFamily="34"/>
                <a:ea typeface="Noto Sans" panose="020B0502040504020204" pitchFamily="34"/>
                <a:cs typeface="Noto Sans" panose="020B0502040504020204" pitchFamily="34"/>
              </a:rPr>
              <a:t>…</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34</a:t>
            </a:fld>
            <a:endParaRPr lang="en-GB"/>
          </a:p>
        </p:txBody>
      </p:sp>
    </p:spTree>
    <p:extLst>
      <p:ext uri="{BB962C8B-B14F-4D97-AF65-F5344CB8AC3E}">
        <p14:creationId xmlns:p14="http://schemas.microsoft.com/office/powerpoint/2010/main" val="291339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resumen</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6" y="2030296"/>
            <a:ext cx="6142443" cy="2308324"/>
          </a:xfrm>
          <a:prstGeom prst="rect">
            <a:avLst/>
          </a:prstGeom>
          <a:noFill/>
        </p:spPr>
        <p:txBody>
          <a:bodyPr wrap="square" rtlCol="0">
            <a:spAutoFit/>
          </a:bodyPr>
          <a:lstStyle/>
          <a:p>
            <a:r>
              <a:rPr lang="es-ES" dirty="0">
                <a:solidFill>
                  <a:schemeClr val="bg1"/>
                </a:solidFill>
              </a:rPr>
              <a:t>Como desarrolladores debemos asegurarnos principalmente de que nuestro sistema funcionalmente sea lo que quiere el usuario final pero es igualmente importante asegurar la estabilidad y respuesta de nuestra arquitectura optimizando tiempos de respuesta, plan de contingencia ante caídas, asegurar la alta disponibilidad, etc…</a:t>
            </a:r>
          </a:p>
          <a:p>
            <a:br>
              <a:rPr lang="es-ES" dirty="0">
                <a:solidFill>
                  <a:schemeClr val="bg1"/>
                </a:solidFill>
              </a:rPr>
            </a:br>
            <a:endParaRPr lang="en-US" dirty="0">
              <a:solidFill>
                <a:schemeClr val="bg1"/>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35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35</a:t>
            </a:fld>
            <a:endParaRPr lang="en-GB"/>
          </a:p>
        </p:txBody>
      </p:sp>
    </p:spTree>
    <p:extLst>
      <p:ext uri="{BB962C8B-B14F-4D97-AF65-F5344CB8AC3E}">
        <p14:creationId xmlns:p14="http://schemas.microsoft.com/office/powerpoint/2010/main" val="55245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4" y="364789"/>
            <a:ext cx="778726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Muchas</a:t>
            </a: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gracias!</a:t>
            </a: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LUG-Spain</a:t>
            </a: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641960"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36</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flipH="1">
            <a:off x="9287826" y="364789"/>
            <a:ext cx="628692" cy="1466076"/>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778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1397000" y="295060"/>
            <a:ext cx="9138934" cy="861774"/>
          </a:xfrm>
          <a:prstGeom prst="rect">
            <a:avLst/>
          </a:prstGeom>
          <a:noFill/>
        </p:spPr>
        <p:txBody>
          <a:bodyPr wrap="square" rtlCol="0">
            <a:spAutoFit/>
          </a:bodyPr>
          <a:lstStyle/>
          <a:p>
            <a:pPr lvl="0" algn="ctr">
              <a:defRPr/>
            </a:pPr>
            <a:r>
              <a:rPr lang="en-US" sz="5000" b="1" dirty="0">
                <a:latin typeface="Noto Sans" panose="020B0502040504020204" pitchFamily="34"/>
                <a:ea typeface="Noto Sans" panose="020B0502040504020204" pitchFamily="34"/>
                <a:cs typeface="Noto Sans" panose="020B0502040504020204" pitchFamily="34"/>
              </a:rPr>
              <a:t>JMeter – </a:t>
            </a:r>
            <a:r>
              <a:rPr lang="en-US" sz="5000" b="1" dirty="0" err="1">
                <a:latin typeface="Noto Sans" panose="020B0502040504020204" pitchFamily="34"/>
                <a:ea typeface="Noto Sans" panose="020B0502040504020204" pitchFamily="34"/>
                <a:cs typeface="Noto Sans" panose="020B0502040504020204" pitchFamily="34"/>
              </a:rPr>
              <a:t>Pruebas</a:t>
            </a:r>
            <a:r>
              <a:rPr lang="en-US" sz="5000" b="1" dirty="0">
                <a:latin typeface="Noto Sans" panose="020B0502040504020204" pitchFamily="34"/>
                <a:ea typeface="Noto Sans" panose="020B0502040504020204" pitchFamily="34"/>
                <a:cs typeface="Noto Sans" panose="020B0502040504020204" pitchFamily="34"/>
              </a:rPr>
              <a:t> de </a:t>
            </a:r>
            <a:r>
              <a:rPr lang="en-US" sz="5000" b="1" dirty="0" err="1">
                <a:latin typeface="Noto Sans" panose="020B0502040504020204" pitchFamily="34"/>
                <a:ea typeface="Noto Sans" panose="020B0502040504020204" pitchFamily="34"/>
                <a:cs typeface="Noto Sans" panose="020B0502040504020204" pitchFamily="34"/>
              </a:rPr>
              <a:t>carga</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7C0092CC-314E-489E-9B25-13D774E264E8}"/>
              </a:ext>
            </a:extLst>
          </p:cNvPr>
          <p:cNvSpPr txBox="1"/>
          <p:nvPr/>
        </p:nvSpPr>
        <p:spPr>
          <a:xfrm>
            <a:off x="579863" y="1140073"/>
            <a:ext cx="10932419" cy="1461939"/>
          </a:xfrm>
          <a:prstGeom prst="rect">
            <a:avLst/>
          </a:prstGeom>
          <a:noFill/>
        </p:spPr>
        <p:txBody>
          <a:bodyPr wrap="square" rtlCol="0">
            <a:spAutoFit/>
          </a:bodyPr>
          <a:lstStyle/>
          <a:p>
            <a:r>
              <a:rPr lang="es-ES" dirty="0"/>
              <a:t>Utilizaremos </a:t>
            </a:r>
            <a:r>
              <a:rPr lang="es-ES" dirty="0" err="1"/>
              <a:t>Jmeter</a:t>
            </a:r>
            <a:r>
              <a:rPr lang="es-ES" dirty="0"/>
              <a:t> por ser suficiente para las pruebas que necesitamos, ser la más extendida y por ser </a:t>
            </a:r>
            <a:r>
              <a:rPr lang="es-ES" dirty="0" err="1"/>
              <a:t>opensource</a:t>
            </a:r>
            <a:r>
              <a:rPr lang="es-ES" dirty="0"/>
              <a:t>.</a:t>
            </a:r>
          </a:p>
          <a:p>
            <a:br>
              <a:rPr lang="es-ES" sz="2800" dirty="0"/>
            </a:br>
            <a:endPar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4" name="TextBox 93">
            <a:extLst>
              <a:ext uri="{FF2B5EF4-FFF2-40B4-BE49-F238E27FC236}">
                <a16:creationId xmlns:a16="http://schemas.microsoft.com/office/drawing/2014/main" id="{E936570C-1559-4767-BD7F-6861F975EADF}"/>
              </a:ext>
            </a:extLst>
          </p:cNvPr>
          <p:cNvSpPr txBox="1"/>
          <p:nvPr/>
        </p:nvSpPr>
        <p:spPr>
          <a:xfrm>
            <a:off x="6116178" y="1832943"/>
            <a:ext cx="5480748"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err="1">
                <a:ln>
                  <a:noFill/>
                </a:ln>
                <a:effectLst/>
                <a:uLnTx/>
                <a:uFillTx/>
                <a:latin typeface="Open Sans" panose="020B0606030504020204" pitchFamily="34" charset="0"/>
              </a:rPr>
              <a:t>Tipos</a:t>
            </a:r>
            <a:r>
              <a:rPr kumimoji="0" lang="en-US" sz="1500" b="1" i="0" u="none" strike="noStrike" kern="1200" cap="none" spc="0" normalizeH="0" baseline="0" noProof="0" dirty="0">
                <a:ln>
                  <a:noFill/>
                </a:ln>
                <a:effectLst/>
                <a:uLnTx/>
                <a:uFillTx/>
                <a:latin typeface="Open Sans" panose="020B0606030504020204" pitchFamily="34" charset="0"/>
              </a:rPr>
              <a:t> de </a:t>
            </a:r>
            <a:r>
              <a:rPr kumimoji="0" lang="en-US" sz="1500" b="1" i="0" u="none" strike="noStrike" kern="1200" cap="none" spc="0" normalizeH="0" baseline="0" noProof="0" dirty="0" err="1">
                <a:ln>
                  <a:noFill/>
                </a:ln>
                <a:effectLst/>
                <a:uLnTx/>
                <a:uFillTx/>
                <a:latin typeface="Open Sans" panose="020B0606030504020204" pitchFamily="34" charset="0"/>
              </a:rPr>
              <a:t>pruebas</a:t>
            </a:r>
            <a:r>
              <a:rPr kumimoji="0" lang="en-US" sz="1500" b="1" i="0" u="none" strike="noStrike" kern="1200" cap="none" spc="0" normalizeH="0" baseline="0" noProof="0" dirty="0">
                <a:ln>
                  <a:noFill/>
                </a:ln>
                <a:effectLst/>
                <a:uLnTx/>
                <a:uFillTx/>
                <a:latin typeface="Open Sans" panose="020B0606030504020204" pitchFamily="34" charset="0"/>
              </a:rPr>
              <a:t>: </a:t>
            </a:r>
          </a:p>
          <a:p>
            <a:pPr marL="285750" indent="-285750">
              <a:buFont typeface="Arial" panose="020B0604020202020204" pitchFamily="34" charset="0"/>
              <a:buChar char="•"/>
            </a:pPr>
            <a:r>
              <a:rPr lang="es-ES" sz="1500" b="1" dirty="0">
                <a:latin typeface="Open Sans" panose="020B0606030504020204" pitchFamily="34" charset="0"/>
              </a:rPr>
              <a:t>Pruebas de carga:</a:t>
            </a:r>
            <a:r>
              <a:rPr lang="es-ES" sz="1500" dirty="0">
                <a:latin typeface="Open Sans" panose="020B0606030504020204" pitchFamily="34" charset="0"/>
              </a:rPr>
              <a:t> Las pruebas de carga son un tipo de prueba de rendimiento del sistema. Con ellas observamos la respuesta de la aplicación ante un determinado número de peticiones.</a:t>
            </a:r>
          </a:p>
          <a:p>
            <a:pPr marL="285750" indent="-285750">
              <a:buFont typeface="Arial" panose="020B0604020202020204" pitchFamily="34" charset="0"/>
              <a:buChar char="•"/>
            </a:pPr>
            <a:r>
              <a:rPr lang="es-ES" sz="1500" b="1" dirty="0">
                <a:latin typeface="Open Sans" panose="020B0606030504020204" pitchFamily="34" charset="0"/>
              </a:rPr>
              <a:t>Pruebas de estrés:</a:t>
            </a:r>
            <a:r>
              <a:rPr lang="es-ES" sz="1500" dirty="0">
                <a:latin typeface="Open Sans" panose="020B0606030504020204" pitchFamily="34" charset="0"/>
              </a:rPr>
              <a:t> Este es otro tipo de prueba de rendimiento del sistema. El objetivo de estas pruebas es someter al software a situaciones extremas, intentar que el sistema se caiga, para ver cómo se comporta, si es capaz de recuperarse.</a:t>
            </a:r>
            <a:endParaRPr lang="en-GB" sz="1500" dirty="0">
              <a:latin typeface="Open Sans" panose="020B0606030504020204" pitchFamily="34" charset="0"/>
            </a:endParaRPr>
          </a:p>
        </p:txBody>
      </p:sp>
      <p:grpSp>
        <p:nvGrpSpPr>
          <p:cNvPr id="100" name="Group 99">
            <a:extLst>
              <a:ext uri="{FF2B5EF4-FFF2-40B4-BE49-F238E27FC236}">
                <a16:creationId xmlns:a16="http://schemas.microsoft.com/office/drawing/2014/main" id="{FA4F89FD-9AA2-4E5E-BC8D-B854E384E492}"/>
              </a:ext>
            </a:extLst>
          </p:cNvPr>
          <p:cNvGrpSpPr/>
          <p:nvPr/>
        </p:nvGrpSpPr>
        <p:grpSpPr>
          <a:xfrm>
            <a:off x="5384177" y="1958737"/>
            <a:ext cx="498402" cy="498401"/>
            <a:chOff x="3187685" y="2367566"/>
            <a:chExt cx="2122867" cy="2122867"/>
          </a:xfrm>
        </p:grpSpPr>
        <p:sp>
          <p:nvSpPr>
            <p:cNvPr id="101" name="Oval 100">
              <a:extLst>
                <a:ext uri="{FF2B5EF4-FFF2-40B4-BE49-F238E27FC236}">
                  <a16:creationId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2" name="Oval 111">
            <a:extLst>
              <a:ext uri="{FF2B5EF4-FFF2-40B4-BE49-F238E27FC236}">
                <a16:creationId xmlns:a16="http://schemas.microsoft.com/office/drawing/2014/main" id="{E88FF675-17DB-448D-A903-A80261FA38E8}"/>
              </a:ext>
            </a:extLst>
          </p:cNvPr>
          <p:cNvSpPr/>
          <p:nvPr/>
        </p:nvSpPr>
        <p:spPr>
          <a:xfrm>
            <a:off x="1724961" y="5730389"/>
            <a:ext cx="2811819"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a16="http://schemas.microsoft.com/office/drawing/2014/main" id="{D973A8D7-7135-40B6-B774-A659EAAC2B6D}"/>
              </a:ext>
            </a:extLst>
          </p:cNvPr>
          <p:cNvSpPr>
            <a:spLocks noChangeAspect="1" noChangeArrowheads="1" noTextEdit="1"/>
          </p:cNvSpPr>
          <p:nvPr/>
        </p:nvSpPr>
        <p:spPr bwMode="auto">
          <a:xfrm>
            <a:off x="1397000"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8778CBF-BF28-45A9-8825-A3E463D4FAE6}"/>
              </a:ext>
            </a:extLst>
          </p:cNvPr>
          <p:cNvSpPr>
            <a:spLocks noEditPoints="1"/>
          </p:cNvSpPr>
          <p:nvPr/>
        </p:nvSpPr>
        <p:spPr bwMode="auto">
          <a:xfrm>
            <a:off x="1402461"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BD55753C-C0DA-4049-9678-D0330D5F6013}"/>
              </a:ext>
            </a:extLst>
          </p:cNvPr>
          <p:cNvSpPr>
            <a:spLocks/>
          </p:cNvSpPr>
          <p:nvPr/>
        </p:nvSpPr>
        <p:spPr bwMode="auto">
          <a:xfrm>
            <a:off x="2912431" y="3064767"/>
            <a:ext cx="480569"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512FFD7A-1FC4-4738-80B5-780DCA304A9B}"/>
              </a:ext>
            </a:extLst>
          </p:cNvPr>
          <p:cNvSpPr>
            <a:spLocks/>
          </p:cNvSpPr>
          <p:nvPr/>
        </p:nvSpPr>
        <p:spPr bwMode="auto">
          <a:xfrm>
            <a:off x="3130871" y="2780795"/>
            <a:ext cx="152908"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0EF94BFB-C5EC-45C2-AC54-AFD85CCE681C}"/>
              </a:ext>
            </a:extLst>
          </p:cNvPr>
          <p:cNvSpPr>
            <a:spLocks/>
          </p:cNvSpPr>
          <p:nvPr/>
        </p:nvSpPr>
        <p:spPr bwMode="auto">
          <a:xfrm>
            <a:off x="3821688" y="3569911"/>
            <a:ext cx="253938"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6F709FD-383E-44E8-AAFB-338E67923E8A}"/>
              </a:ext>
            </a:extLst>
          </p:cNvPr>
          <p:cNvSpPr>
            <a:spLocks/>
          </p:cNvSpPr>
          <p:nvPr/>
        </p:nvSpPr>
        <p:spPr bwMode="auto">
          <a:xfrm>
            <a:off x="2341755" y="3569911"/>
            <a:ext cx="245745"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06F3DC1D-73CA-4C25-9154-B12B2F21B82C}"/>
              </a:ext>
            </a:extLst>
          </p:cNvPr>
          <p:cNvSpPr>
            <a:spLocks/>
          </p:cNvSpPr>
          <p:nvPr/>
        </p:nvSpPr>
        <p:spPr bwMode="auto">
          <a:xfrm>
            <a:off x="3130871" y="4271650"/>
            <a:ext cx="152908"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AEC9FDD9-D2BE-4FB2-B679-32276B2DE81A}"/>
              </a:ext>
            </a:extLst>
          </p:cNvPr>
          <p:cNvSpPr>
            <a:spLocks/>
          </p:cNvSpPr>
          <p:nvPr/>
        </p:nvSpPr>
        <p:spPr bwMode="auto">
          <a:xfrm>
            <a:off x="3739773" y="3163065"/>
            <a:ext cx="245745"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D0FD5863-BB3D-462A-9526-E11DB7F53D35}"/>
              </a:ext>
            </a:extLst>
          </p:cNvPr>
          <p:cNvSpPr>
            <a:spLocks/>
          </p:cNvSpPr>
          <p:nvPr/>
        </p:nvSpPr>
        <p:spPr bwMode="auto">
          <a:xfrm>
            <a:off x="3477644" y="2868171"/>
            <a:ext cx="212979"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a16="http://schemas.microsoft.com/office/drawing/2014/main" id="{E226B92E-876A-4BF2-A3C0-B901B3C7F40F}"/>
              </a:ext>
            </a:extLst>
          </p:cNvPr>
          <p:cNvSpPr>
            <a:spLocks/>
          </p:cNvSpPr>
          <p:nvPr/>
        </p:nvSpPr>
        <p:spPr bwMode="auto">
          <a:xfrm>
            <a:off x="3739773" y="3927606"/>
            <a:ext cx="240284"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A400540C-968A-43F8-A12F-FB28E89DC0ED}"/>
              </a:ext>
            </a:extLst>
          </p:cNvPr>
          <p:cNvSpPr>
            <a:spLocks/>
          </p:cNvSpPr>
          <p:nvPr/>
        </p:nvSpPr>
        <p:spPr bwMode="auto">
          <a:xfrm>
            <a:off x="3477644" y="4178813"/>
            <a:ext cx="207518"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451FFD31-4DE2-46D5-817C-D5D892A41C26}"/>
              </a:ext>
            </a:extLst>
          </p:cNvPr>
          <p:cNvSpPr>
            <a:spLocks/>
          </p:cNvSpPr>
          <p:nvPr/>
        </p:nvSpPr>
        <p:spPr bwMode="auto">
          <a:xfrm>
            <a:off x="2718564" y="4184274"/>
            <a:ext cx="215711"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1B5EB481-F817-4763-993A-F73265C1C631}"/>
              </a:ext>
            </a:extLst>
          </p:cNvPr>
          <p:cNvSpPr>
            <a:spLocks/>
          </p:cNvSpPr>
          <p:nvPr/>
        </p:nvSpPr>
        <p:spPr bwMode="auto">
          <a:xfrm>
            <a:off x="2724025" y="2873632"/>
            <a:ext cx="215711"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7CFA8155-B8A6-43E5-8B78-387D51B5334D}"/>
              </a:ext>
            </a:extLst>
          </p:cNvPr>
          <p:cNvSpPr>
            <a:spLocks/>
          </p:cNvSpPr>
          <p:nvPr/>
        </p:nvSpPr>
        <p:spPr bwMode="auto">
          <a:xfrm>
            <a:off x="2434592" y="3922145"/>
            <a:ext cx="234823"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id="{4B0D3B2A-0E30-4734-869E-949D875D77B5}"/>
              </a:ext>
            </a:extLst>
          </p:cNvPr>
          <p:cNvSpPr>
            <a:spLocks/>
          </p:cNvSpPr>
          <p:nvPr/>
        </p:nvSpPr>
        <p:spPr bwMode="auto">
          <a:xfrm>
            <a:off x="2434592" y="3163065"/>
            <a:ext cx="240284"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a16="http://schemas.microsoft.com/office/drawing/2014/main" id="{21277BA3-6EE9-4E9A-916E-0017279D06D0}"/>
              </a:ext>
            </a:extLst>
          </p:cNvPr>
          <p:cNvSpPr/>
          <p:nvPr/>
        </p:nvSpPr>
        <p:spPr>
          <a:xfrm>
            <a:off x="3026386" y="3467030"/>
            <a:ext cx="361875"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29C0719-A6FB-418A-A211-B455DFD08888}"/>
              </a:ext>
            </a:extLst>
          </p:cNvPr>
          <p:cNvSpPr txBox="1"/>
          <p:nvPr/>
        </p:nvSpPr>
        <p:spPr>
          <a:xfrm>
            <a:off x="457200" y="6349245"/>
            <a:ext cx="113665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www.yourwebsite.com</a:t>
            </a: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4</a:t>
            </a:r>
          </a:p>
        </p:txBody>
      </p:sp>
      <p:grpSp>
        <p:nvGrpSpPr>
          <p:cNvPr id="44" name="Group 43">
            <a:extLst>
              <a:ext uri="{FF2B5EF4-FFF2-40B4-BE49-F238E27FC236}">
                <a16:creationId xmlns:a16="http://schemas.microsoft.com/office/drawing/2014/main" id="{F7755A0D-627C-418B-9CAB-C65DBFD4BC70}"/>
              </a:ext>
            </a:extLst>
          </p:cNvPr>
          <p:cNvGrpSpPr/>
          <p:nvPr/>
        </p:nvGrpSpPr>
        <p:grpSpPr>
          <a:xfrm>
            <a:off x="5384177" y="4060620"/>
            <a:ext cx="498402" cy="498401"/>
            <a:chOff x="3187685" y="2367566"/>
            <a:chExt cx="2122867" cy="2122867"/>
          </a:xfrm>
        </p:grpSpPr>
        <p:sp>
          <p:nvSpPr>
            <p:cNvPr id="45" name="Oval 44">
              <a:extLst>
                <a:ext uri="{FF2B5EF4-FFF2-40B4-BE49-F238E27FC236}">
                  <a16:creationId xmlns:a16="http://schemas.microsoft.com/office/drawing/2014/main" id="{5F794F78-B1F8-40C5-9BEB-92F24BDD3BFE}"/>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6" name="Rectangle: Rounded Corners 45">
              <a:extLst>
                <a:ext uri="{FF2B5EF4-FFF2-40B4-BE49-F238E27FC236}">
                  <a16:creationId xmlns:a16="http://schemas.microsoft.com/office/drawing/2014/main" id="{E4F84156-3EC1-4007-9274-EF50EF7D4591}"/>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D4F87321-DD94-434E-B335-C946C5CCB70E}"/>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9" name="TextBox 48">
            <a:extLst>
              <a:ext uri="{FF2B5EF4-FFF2-40B4-BE49-F238E27FC236}">
                <a16:creationId xmlns:a16="http://schemas.microsoft.com/office/drawing/2014/main" id="{31A1DBA8-8756-874F-B6CA-31387BAC7065}"/>
              </a:ext>
            </a:extLst>
          </p:cNvPr>
          <p:cNvSpPr txBox="1"/>
          <p:nvPr/>
        </p:nvSpPr>
        <p:spPr>
          <a:xfrm>
            <a:off x="6116178" y="3943850"/>
            <a:ext cx="5480748" cy="2446824"/>
          </a:xfrm>
          <a:prstGeom prst="rect">
            <a:avLst/>
          </a:prstGeom>
          <a:noFill/>
        </p:spPr>
        <p:txBody>
          <a:bodyPr wrap="square" rtlCol="0">
            <a:spAutoFit/>
          </a:bodyPr>
          <a:lstStyle/>
          <a:p>
            <a:pPr lvl="0" algn="just">
              <a:defRPr/>
            </a:pPr>
            <a:r>
              <a:rPr lang="es-ES" sz="1500" dirty="0">
                <a:latin typeface="Open Sans" panose="020B0606030504020204" pitchFamily="34" charset="0"/>
              </a:rPr>
              <a:t>Existen multitud de herramientas que nos facilitan la posibilidad de lanzar pruebas de carga:</a:t>
            </a:r>
          </a:p>
          <a:p>
            <a:pPr marL="285750" indent="-285750">
              <a:buFontTx/>
              <a:buChar char="-"/>
            </a:pPr>
            <a:r>
              <a:rPr lang="es-ES" dirty="0" err="1"/>
              <a:t>WebLOAD</a:t>
            </a:r>
            <a:r>
              <a:rPr lang="es-ES" dirty="0"/>
              <a:t>	- </a:t>
            </a:r>
            <a:r>
              <a:rPr lang="es-ES" dirty="0" err="1"/>
              <a:t>LoadNinja</a:t>
            </a:r>
            <a:endParaRPr lang="es-ES" dirty="0"/>
          </a:p>
          <a:p>
            <a:pPr marL="285750" indent="-285750">
              <a:buFontTx/>
              <a:buChar char="-"/>
            </a:pPr>
            <a:r>
              <a:rPr lang="es-ES" dirty="0" err="1"/>
              <a:t>SmartMeter.io</a:t>
            </a:r>
            <a:r>
              <a:rPr lang="es-ES" dirty="0"/>
              <a:t>	- </a:t>
            </a:r>
            <a:r>
              <a:rPr lang="es-ES" dirty="0" err="1"/>
              <a:t>Tricentis</a:t>
            </a:r>
            <a:r>
              <a:rPr lang="es-ES" dirty="0"/>
              <a:t> </a:t>
            </a:r>
            <a:r>
              <a:rPr lang="es-ES" dirty="0" err="1"/>
              <a:t>Flood</a:t>
            </a:r>
            <a:endParaRPr lang="es-ES" dirty="0"/>
          </a:p>
          <a:p>
            <a:pPr marL="285750" indent="-285750">
              <a:buFontTx/>
              <a:buChar char="-"/>
            </a:pPr>
            <a:r>
              <a:rPr lang="es-ES" dirty="0" err="1"/>
              <a:t>LoadView</a:t>
            </a:r>
            <a:r>
              <a:rPr lang="es-ES" dirty="0"/>
              <a:t>	- </a:t>
            </a:r>
            <a:r>
              <a:rPr lang="es-ES" dirty="0" err="1"/>
              <a:t>LoadUI</a:t>
            </a:r>
            <a:r>
              <a:rPr lang="es-ES" dirty="0"/>
              <a:t> NG Pro</a:t>
            </a:r>
          </a:p>
          <a:p>
            <a:pPr marL="285750" indent="-285750">
              <a:buFontTx/>
              <a:buChar char="-"/>
            </a:pPr>
            <a:r>
              <a:rPr lang="es-ES" dirty="0" err="1"/>
              <a:t>LoadRunner</a:t>
            </a:r>
            <a:r>
              <a:rPr lang="es-ES" dirty="0"/>
              <a:t>	- </a:t>
            </a:r>
            <a:r>
              <a:rPr lang="es-ES" dirty="0" err="1"/>
              <a:t>Appvance</a:t>
            </a:r>
            <a:endParaRPr lang="es-ES" dirty="0"/>
          </a:p>
          <a:p>
            <a:pPr marL="285750" indent="-285750">
              <a:buFontTx/>
              <a:buChar char="-"/>
            </a:pPr>
            <a:r>
              <a:rPr lang="es-ES" dirty="0" err="1"/>
              <a:t>NeoLoad</a:t>
            </a:r>
            <a:r>
              <a:rPr lang="es-ES" dirty="0"/>
              <a:t>	- </a:t>
            </a:r>
            <a:r>
              <a:rPr lang="es-ES" dirty="0" err="1"/>
              <a:t>LoadComplete</a:t>
            </a:r>
            <a:endParaRPr lang="es-ES" dirty="0"/>
          </a:p>
          <a:p>
            <a:pPr marL="285750" indent="-285750">
              <a:buFont typeface="Arial" panose="020B0604020202020204" pitchFamily="34" charset="0"/>
              <a:buChar char="•"/>
            </a:pPr>
            <a:r>
              <a:rPr lang="es-ES" dirty="0"/>
              <a:t>……</a:t>
            </a:r>
          </a:p>
          <a:p>
            <a:pPr lvl="0" algn="just">
              <a:defRPr/>
            </a:pPr>
            <a:endParaRPr lang="en-GB" sz="1500" dirty="0">
              <a:latin typeface="Open Sans" panose="020B0606030504020204" pitchFamily="34" charset="0"/>
            </a:endParaRPr>
          </a:p>
        </p:txBody>
      </p:sp>
    </p:spTree>
    <p:extLst>
      <p:ext uri="{BB962C8B-B14F-4D97-AF65-F5344CB8AC3E}">
        <p14:creationId xmlns:p14="http://schemas.microsoft.com/office/powerpoint/2010/main" val="13734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Elementos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9" name="Group 18">
            <a:extLst>
              <a:ext uri="{FF2B5EF4-FFF2-40B4-BE49-F238E27FC236}">
                <a16:creationId xmlns:a16="http://schemas.microsoft.com/office/drawing/2014/main" id="{4E494292-6C3E-4B16-A655-74583E763560}"/>
              </a:ext>
            </a:extLst>
          </p:cNvPr>
          <p:cNvGrpSpPr/>
          <p:nvPr/>
        </p:nvGrpSpPr>
        <p:grpSpPr>
          <a:xfrm>
            <a:off x="9136341" y="170063"/>
            <a:ext cx="1255590" cy="1236075"/>
            <a:chOff x="1202749" y="1665337"/>
            <a:chExt cx="4032554" cy="3969878"/>
          </a:xfrm>
        </p:grpSpPr>
        <p:sp>
          <p:nvSpPr>
            <p:cNvPr id="9" name="Freeform 5">
              <a:extLst>
                <a:ext uri="{FF2B5EF4-FFF2-40B4-BE49-F238E27FC236}">
                  <a16:creationId xmlns:a16="http://schemas.microsoft.com/office/drawing/2014/main" id="{89F3B4B5-5477-4435-9514-3E6116CAF47D}"/>
                </a:ext>
              </a:extLst>
            </p:cNvPr>
            <p:cNvSpPr>
              <a:spLocks/>
            </p:cNvSpPr>
            <p:nvPr/>
          </p:nvSpPr>
          <p:spPr bwMode="auto">
            <a:xfrm>
              <a:off x="3891907" y="1665337"/>
              <a:ext cx="1246253" cy="1263526"/>
            </a:xfrm>
            <a:custGeom>
              <a:avLst/>
              <a:gdLst>
                <a:gd name="T0" fmla="*/ 554 w 1190"/>
                <a:gd name="T1" fmla="*/ 880 h 1189"/>
                <a:gd name="T2" fmla="*/ 480 w 1190"/>
                <a:gd name="T3" fmla="*/ 864 h 1189"/>
                <a:gd name="T4" fmla="*/ 307 w 1190"/>
                <a:gd name="T5" fmla="*/ 832 h 1189"/>
                <a:gd name="T6" fmla="*/ 254 w 1190"/>
                <a:gd name="T7" fmla="*/ 824 h 1189"/>
                <a:gd name="T8" fmla="*/ 233 w 1190"/>
                <a:gd name="T9" fmla="*/ 790 h 1189"/>
                <a:gd name="T10" fmla="*/ 263 w 1190"/>
                <a:gd name="T11" fmla="*/ 640 h 1189"/>
                <a:gd name="T12" fmla="*/ 286 w 1190"/>
                <a:gd name="T13" fmla="*/ 506 h 1189"/>
                <a:gd name="T14" fmla="*/ 267 w 1190"/>
                <a:gd name="T15" fmla="*/ 487 h 1189"/>
                <a:gd name="T16" fmla="*/ 184 w 1190"/>
                <a:gd name="T17" fmla="*/ 499 h 1189"/>
                <a:gd name="T18" fmla="*/ 33 w 1190"/>
                <a:gd name="T19" fmla="*/ 334 h 1189"/>
                <a:gd name="T20" fmla="*/ 113 w 1190"/>
                <a:gd name="T21" fmla="*/ 263 h 1189"/>
                <a:gd name="T22" fmla="*/ 236 w 1190"/>
                <a:gd name="T23" fmla="*/ 280 h 1189"/>
                <a:gd name="T24" fmla="*/ 320 w 1190"/>
                <a:gd name="T25" fmla="*/ 324 h 1189"/>
                <a:gd name="T26" fmla="*/ 337 w 1190"/>
                <a:gd name="T27" fmla="*/ 242 h 1189"/>
                <a:gd name="T28" fmla="*/ 370 w 1190"/>
                <a:gd name="T29" fmla="*/ 68 h 1189"/>
                <a:gd name="T30" fmla="*/ 377 w 1190"/>
                <a:gd name="T31" fmla="*/ 20 h 1189"/>
                <a:gd name="T32" fmla="*/ 401 w 1190"/>
                <a:gd name="T33" fmla="*/ 4 h 1189"/>
                <a:gd name="T34" fmla="*/ 569 w 1190"/>
                <a:gd name="T35" fmla="*/ 36 h 1189"/>
                <a:gd name="T36" fmla="*/ 730 w 1190"/>
                <a:gd name="T37" fmla="*/ 67 h 1189"/>
                <a:gd name="T38" fmla="*/ 966 w 1190"/>
                <a:gd name="T39" fmla="*/ 109 h 1189"/>
                <a:gd name="T40" fmla="*/ 1118 w 1190"/>
                <a:gd name="T41" fmla="*/ 139 h 1189"/>
                <a:gd name="T42" fmla="*/ 1164 w 1190"/>
                <a:gd name="T43" fmla="*/ 146 h 1189"/>
                <a:gd name="T44" fmla="*/ 1187 w 1190"/>
                <a:gd name="T45" fmla="*/ 178 h 1189"/>
                <a:gd name="T46" fmla="*/ 1170 w 1190"/>
                <a:gd name="T47" fmla="*/ 281 h 1189"/>
                <a:gd name="T48" fmla="*/ 1135 w 1190"/>
                <a:gd name="T49" fmla="*/ 471 h 1189"/>
                <a:gd name="T50" fmla="*/ 1094 w 1190"/>
                <a:gd name="T51" fmla="*/ 695 h 1189"/>
                <a:gd name="T52" fmla="*/ 1051 w 1190"/>
                <a:gd name="T53" fmla="*/ 932 h 1189"/>
                <a:gd name="T54" fmla="*/ 1047 w 1190"/>
                <a:gd name="T55" fmla="*/ 954 h 1189"/>
                <a:gd name="T56" fmla="*/ 1027 w 1190"/>
                <a:gd name="T57" fmla="*/ 967 h 1189"/>
                <a:gd name="T58" fmla="*/ 786 w 1190"/>
                <a:gd name="T59" fmla="*/ 921 h 1189"/>
                <a:gd name="T60" fmla="*/ 733 w 1190"/>
                <a:gd name="T61" fmla="*/ 913 h 1189"/>
                <a:gd name="T62" fmla="*/ 717 w 1190"/>
                <a:gd name="T63" fmla="*/ 929 h 1189"/>
                <a:gd name="T64" fmla="*/ 729 w 1190"/>
                <a:gd name="T65" fmla="*/ 1008 h 1189"/>
                <a:gd name="T66" fmla="*/ 647 w 1190"/>
                <a:gd name="T67" fmla="*/ 1165 h 1189"/>
                <a:gd name="T68" fmla="*/ 493 w 1190"/>
                <a:gd name="T69" fmla="*/ 1086 h 1189"/>
                <a:gd name="T70" fmla="*/ 510 w 1190"/>
                <a:gd name="T71" fmla="*/ 966 h 1189"/>
                <a:gd name="T72" fmla="*/ 554 w 1190"/>
                <a:gd name="T73" fmla="*/ 880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0" h="1189">
                  <a:moveTo>
                    <a:pt x="554" y="880"/>
                  </a:moveTo>
                  <a:cubicBezTo>
                    <a:pt x="527" y="874"/>
                    <a:pt x="504" y="868"/>
                    <a:pt x="480" y="864"/>
                  </a:cubicBezTo>
                  <a:cubicBezTo>
                    <a:pt x="422" y="853"/>
                    <a:pt x="365" y="842"/>
                    <a:pt x="307" y="832"/>
                  </a:cubicBezTo>
                  <a:cubicBezTo>
                    <a:pt x="289" y="829"/>
                    <a:pt x="272" y="826"/>
                    <a:pt x="254" y="824"/>
                  </a:cubicBezTo>
                  <a:cubicBezTo>
                    <a:pt x="233" y="821"/>
                    <a:pt x="229" y="809"/>
                    <a:pt x="233" y="790"/>
                  </a:cubicBezTo>
                  <a:cubicBezTo>
                    <a:pt x="243" y="740"/>
                    <a:pt x="254" y="690"/>
                    <a:pt x="263" y="640"/>
                  </a:cubicBezTo>
                  <a:cubicBezTo>
                    <a:pt x="271" y="595"/>
                    <a:pt x="278" y="551"/>
                    <a:pt x="286" y="506"/>
                  </a:cubicBezTo>
                  <a:cubicBezTo>
                    <a:pt x="289" y="489"/>
                    <a:pt x="283" y="484"/>
                    <a:pt x="267" y="487"/>
                  </a:cubicBezTo>
                  <a:cubicBezTo>
                    <a:pt x="239" y="491"/>
                    <a:pt x="212" y="495"/>
                    <a:pt x="184" y="499"/>
                  </a:cubicBezTo>
                  <a:cubicBezTo>
                    <a:pt x="98" y="510"/>
                    <a:pt x="0" y="440"/>
                    <a:pt x="33" y="334"/>
                  </a:cubicBezTo>
                  <a:cubicBezTo>
                    <a:pt x="45" y="296"/>
                    <a:pt x="75" y="274"/>
                    <a:pt x="113" y="263"/>
                  </a:cubicBezTo>
                  <a:cubicBezTo>
                    <a:pt x="157" y="249"/>
                    <a:pt x="197" y="258"/>
                    <a:pt x="236" y="280"/>
                  </a:cubicBezTo>
                  <a:cubicBezTo>
                    <a:pt x="262" y="295"/>
                    <a:pt x="289" y="308"/>
                    <a:pt x="320" y="324"/>
                  </a:cubicBezTo>
                  <a:cubicBezTo>
                    <a:pt x="326" y="295"/>
                    <a:pt x="332" y="269"/>
                    <a:pt x="337" y="242"/>
                  </a:cubicBezTo>
                  <a:cubicBezTo>
                    <a:pt x="348" y="184"/>
                    <a:pt x="359" y="126"/>
                    <a:pt x="370" y="68"/>
                  </a:cubicBezTo>
                  <a:cubicBezTo>
                    <a:pt x="373" y="52"/>
                    <a:pt x="374" y="36"/>
                    <a:pt x="377" y="20"/>
                  </a:cubicBezTo>
                  <a:cubicBezTo>
                    <a:pt x="379" y="6"/>
                    <a:pt x="383" y="0"/>
                    <a:pt x="401" y="4"/>
                  </a:cubicBezTo>
                  <a:cubicBezTo>
                    <a:pt x="457" y="16"/>
                    <a:pt x="513" y="26"/>
                    <a:pt x="569" y="36"/>
                  </a:cubicBezTo>
                  <a:cubicBezTo>
                    <a:pt x="623" y="46"/>
                    <a:pt x="676" y="57"/>
                    <a:pt x="730" y="67"/>
                  </a:cubicBezTo>
                  <a:cubicBezTo>
                    <a:pt x="809" y="81"/>
                    <a:pt x="887" y="95"/>
                    <a:pt x="966" y="109"/>
                  </a:cubicBezTo>
                  <a:cubicBezTo>
                    <a:pt x="1017" y="119"/>
                    <a:pt x="1067" y="130"/>
                    <a:pt x="1118" y="139"/>
                  </a:cubicBezTo>
                  <a:cubicBezTo>
                    <a:pt x="1133" y="142"/>
                    <a:pt x="1149" y="143"/>
                    <a:pt x="1164" y="146"/>
                  </a:cubicBezTo>
                  <a:cubicBezTo>
                    <a:pt x="1188" y="151"/>
                    <a:pt x="1190" y="154"/>
                    <a:pt x="1187" y="178"/>
                  </a:cubicBezTo>
                  <a:cubicBezTo>
                    <a:pt x="1182" y="213"/>
                    <a:pt x="1176" y="247"/>
                    <a:pt x="1170" y="281"/>
                  </a:cubicBezTo>
                  <a:cubicBezTo>
                    <a:pt x="1159" y="344"/>
                    <a:pt x="1146" y="408"/>
                    <a:pt x="1135" y="471"/>
                  </a:cubicBezTo>
                  <a:cubicBezTo>
                    <a:pt x="1121" y="546"/>
                    <a:pt x="1107" y="620"/>
                    <a:pt x="1094" y="695"/>
                  </a:cubicBezTo>
                  <a:cubicBezTo>
                    <a:pt x="1080" y="774"/>
                    <a:pt x="1066" y="853"/>
                    <a:pt x="1051" y="932"/>
                  </a:cubicBezTo>
                  <a:cubicBezTo>
                    <a:pt x="1050" y="940"/>
                    <a:pt x="1048" y="947"/>
                    <a:pt x="1047" y="954"/>
                  </a:cubicBezTo>
                  <a:cubicBezTo>
                    <a:pt x="1045" y="966"/>
                    <a:pt x="1038" y="969"/>
                    <a:pt x="1027" y="967"/>
                  </a:cubicBezTo>
                  <a:cubicBezTo>
                    <a:pt x="947" y="952"/>
                    <a:pt x="866" y="936"/>
                    <a:pt x="786" y="921"/>
                  </a:cubicBezTo>
                  <a:cubicBezTo>
                    <a:pt x="768" y="918"/>
                    <a:pt x="750" y="916"/>
                    <a:pt x="733" y="913"/>
                  </a:cubicBezTo>
                  <a:cubicBezTo>
                    <a:pt x="720" y="910"/>
                    <a:pt x="716" y="917"/>
                    <a:pt x="717" y="929"/>
                  </a:cubicBezTo>
                  <a:cubicBezTo>
                    <a:pt x="721" y="955"/>
                    <a:pt x="723" y="982"/>
                    <a:pt x="729" y="1008"/>
                  </a:cubicBezTo>
                  <a:cubicBezTo>
                    <a:pt x="741" y="1069"/>
                    <a:pt x="705" y="1145"/>
                    <a:pt x="647" y="1165"/>
                  </a:cubicBezTo>
                  <a:cubicBezTo>
                    <a:pt x="580" y="1189"/>
                    <a:pt x="518" y="1160"/>
                    <a:pt x="493" y="1086"/>
                  </a:cubicBezTo>
                  <a:cubicBezTo>
                    <a:pt x="479" y="1043"/>
                    <a:pt x="489" y="1004"/>
                    <a:pt x="510" y="966"/>
                  </a:cubicBezTo>
                  <a:cubicBezTo>
                    <a:pt x="524" y="939"/>
                    <a:pt x="538" y="912"/>
                    <a:pt x="554" y="88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6">
              <a:extLst>
                <a:ext uri="{FF2B5EF4-FFF2-40B4-BE49-F238E27FC236}">
                  <a16:creationId xmlns:a16="http://schemas.microsoft.com/office/drawing/2014/main" id="{F84D8F6C-7B2D-42DE-A287-2D9F79F6E76F}"/>
                </a:ext>
              </a:extLst>
            </p:cNvPr>
            <p:cNvSpPr>
              <a:spLocks/>
            </p:cNvSpPr>
            <p:nvPr/>
          </p:nvSpPr>
          <p:spPr bwMode="auto">
            <a:xfrm>
              <a:off x="2467957" y="4636428"/>
              <a:ext cx="1485554" cy="939823"/>
            </a:xfrm>
            <a:custGeom>
              <a:avLst/>
              <a:gdLst>
                <a:gd name="T0" fmla="*/ 637 w 1419"/>
                <a:gd name="T1" fmla="*/ 22 h 884"/>
                <a:gd name="T2" fmla="*/ 617 w 1419"/>
                <a:gd name="T3" fmla="*/ 81 h 884"/>
                <a:gd name="T4" fmla="*/ 673 w 1419"/>
                <a:gd name="T5" fmla="*/ 287 h 884"/>
                <a:gd name="T6" fmla="*/ 835 w 1419"/>
                <a:gd name="T7" fmla="*/ 267 h 884"/>
                <a:gd name="T8" fmla="*/ 879 w 1419"/>
                <a:gd name="T9" fmla="*/ 102 h 884"/>
                <a:gd name="T10" fmla="*/ 881 w 1419"/>
                <a:gd name="T11" fmla="*/ 47 h 884"/>
                <a:gd name="T12" fmla="*/ 895 w 1419"/>
                <a:gd name="T13" fmla="*/ 39 h 884"/>
                <a:gd name="T14" fmla="*/ 1142 w 1419"/>
                <a:gd name="T15" fmla="*/ 55 h 884"/>
                <a:gd name="T16" fmla="*/ 1157 w 1419"/>
                <a:gd name="T17" fmla="*/ 75 h 884"/>
                <a:gd name="T18" fmla="*/ 1141 w 1419"/>
                <a:gd name="T19" fmla="*/ 321 h 884"/>
                <a:gd name="T20" fmla="*/ 1139 w 1419"/>
                <a:gd name="T21" fmla="*/ 365 h 884"/>
                <a:gd name="T22" fmla="*/ 1160 w 1419"/>
                <a:gd name="T23" fmla="*/ 383 h 884"/>
                <a:gd name="T24" fmla="*/ 1239 w 1419"/>
                <a:gd name="T25" fmla="*/ 364 h 884"/>
                <a:gd name="T26" fmla="*/ 1409 w 1419"/>
                <a:gd name="T27" fmla="*/ 465 h 884"/>
                <a:gd name="T28" fmla="*/ 1341 w 1419"/>
                <a:gd name="T29" fmla="*/ 587 h 884"/>
                <a:gd name="T30" fmla="*/ 1200 w 1419"/>
                <a:gd name="T31" fmla="*/ 583 h 884"/>
                <a:gd name="T32" fmla="*/ 1146 w 1419"/>
                <a:gd name="T33" fmla="*/ 562 h 884"/>
                <a:gd name="T34" fmla="*/ 1126 w 1419"/>
                <a:gd name="T35" fmla="*/ 576 h 884"/>
                <a:gd name="T36" fmla="*/ 1109 w 1419"/>
                <a:gd name="T37" fmla="*/ 801 h 884"/>
                <a:gd name="T38" fmla="*/ 1105 w 1419"/>
                <a:gd name="T39" fmla="*/ 863 h 884"/>
                <a:gd name="T40" fmla="*/ 1082 w 1419"/>
                <a:gd name="T41" fmla="*/ 882 h 884"/>
                <a:gd name="T42" fmla="*/ 804 w 1419"/>
                <a:gd name="T43" fmla="*/ 863 h 884"/>
                <a:gd name="T44" fmla="*/ 427 w 1419"/>
                <a:gd name="T45" fmla="*/ 838 h 884"/>
                <a:gd name="T46" fmla="*/ 300 w 1419"/>
                <a:gd name="T47" fmla="*/ 831 h 884"/>
                <a:gd name="T48" fmla="*/ 278 w 1419"/>
                <a:gd name="T49" fmla="*/ 806 h 884"/>
                <a:gd name="T50" fmla="*/ 296 w 1419"/>
                <a:gd name="T51" fmla="*/ 530 h 884"/>
                <a:gd name="T52" fmla="*/ 265 w 1419"/>
                <a:gd name="T53" fmla="*/ 504 h 884"/>
                <a:gd name="T54" fmla="*/ 194 w 1419"/>
                <a:gd name="T55" fmla="*/ 521 h 884"/>
                <a:gd name="T56" fmla="*/ 47 w 1419"/>
                <a:gd name="T57" fmla="*/ 474 h 884"/>
                <a:gd name="T58" fmla="*/ 87 w 1419"/>
                <a:gd name="T59" fmla="*/ 300 h 884"/>
                <a:gd name="T60" fmla="*/ 239 w 1419"/>
                <a:gd name="T61" fmla="*/ 306 h 884"/>
                <a:gd name="T62" fmla="*/ 289 w 1419"/>
                <a:gd name="T63" fmla="*/ 325 h 884"/>
                <a:gd name="T64" fmla="*/ 309 w 1419"/>
                <a:gd name="T65" fmla="*/ 311 h 884"/>
                <a:gd name="T66" fmla="*/ 321 w 1419"/>
                <a:gd name="T67" fmla="*/ 161 h 884"/>
                <a:gd name="T68" fmla="*/ 330 w 1419"/>
                <a:gd name="T69" fmla="*/ 20 h 884"/>
                <a:gd name="T70" fmla="*/ 349 w 1419"/>
                <a:gd name="T71" fmla="*/ 1 h 884"/>
                <a:gd name="T72" fmla="*/ 628 w 1419"/>
                <a:gd name="T73" fmla="*/ 19 h 884"/>
                <a:gd name="T74" fmla="*/ 637 w 1419"/>
                <a:gd name="T75" fmla="*/ 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9" h="884">
                  <a:moveTo>
                    <a:pt x="637" y="22"/>
                  </a:moveTo>
                  <a:cubicBezTo>
                    <a:pt x="630" y="43"/>
                    <a:pt x="626" y="63"/>
                    <a:pt x="617" y="81"/>
                  </a:cubicBezTo>
                  <a:cubicBezTo>
                    <a:pt x="582" y="156"/>
                    <a:pt x="603" y="244"/>
                    <a:pt x="673" y="287"/>
                  </a:cubicBezTo>
                  <a:cubicBezTo>
                    <a:pt x="725" y="318"/>
                    <a:pt x="788" y="314"/>
                    <a:pt x="835" y="267"/>
                  </a:cubicBezTo>
                  <a:cubicBezTo>
                    <a:pt x="881" y="222"/>
                    <a:pt x="896" y="167"/>
                    <a:pt x="879" y="102"/>
                  </a:cubicBezTo>
                  <a:cubicBezTo>
                    <a:pt x="874" y="85"/>
                    <a:pt x="879" y="66"/>
                    <a:pt x="881" y="47"/>
                  </a:cubicBezTo>
                  <a:cubicBezTo>
                    <a:pt x="881" y="44"/>
                    <a:pt x="890" y="38"/>
                    <a:pt x="895" y="39"/>
                  </a:cubicBezTo>
                  <a:cubicBezTo>
                    <a:pt x="977" y="44"/>
                    <a:pt x="1060" y="50"/>
                    <a:pt x="1142" y="55"/>
                  </a:cubicBezTo>
                  <a:cubicBezTo>
                    <a:pt x="1156" y="56"/>
                    <a:pt x="1158" y="64"/>
                    <a:pt x="1157" y="75"/>
                  </a:cubicBezTo>
                  <a:cubicBezTo>
                    <a:pt x="1151" y="157"/>
                    <a:pt x="1146" y="239"/>
                    <a:pt x="1141" y="321"/>
                  </a:cubicBezTo>
                  <a:cubicBezTo>
                    <a:pt x="1140" y="335"/>
                    <a:pt x="1140" y="350"/>
                    <a:pt x="1139" y="365"/>
                  </a:cubicBezTo>
                  <a:cubicBezTo>
                    <a:pt x="1137" y="382"/>
                    <a:pt x="1145" y="387"/>
                    <a:pt x="1160" y="383"/>
                  </a:cubicBezTo>
                  <a:cubicBezTo>
                    <a:pt x="1186" y="377"/>
                    <a:pt x="1212" y="369"/>
                    <a:pt x="1239" y="364"/>
                  </a:cubicBezTo>
                  <a:cubicBezTo>
                    <a:pt x="1317" y="349"/>
                    <a:pt x="1391" y="383"/>
                    <a:pt x="1409" y="465"/>
                  </a:cubicBezTo>
                  <a:cubicBezTo>
                    <a:pt x="1419" y="511"/>
                    <a:pt x="1386" y="566"/>
                    <a:pt x="1341" y="587"/>
                  </a:cubicBezTo>
                  <a:cubicBezTo>
                    <a:pt x="1293" y="610"/>
                    <a:pt x="1246" y="602"/>
                    <a:pt x="1200" y="583"/>
                  </a:cubicBezTo>
                  <a:cubicBezTo>
                    <a:pt x="1182" y="576"/>
                    <a:pt x="1164" y="569"/>
                    <a:pt x="1146" y="562"/>
                  </a:cubicBezTo>
                  <a:cubicBezTo>
                    <a:pt x="1132" y="556"/>
                    <a:pt x="1127" y="561"/>
                    <a:pt x="1126" y="576"/>
                  </a:cubicBezTo>
                  <a:cubicBezTo>
                    <a:pt x="1121" y="651"/>
                    <a:pt x="1115" y="726"/>
                    <a:pt x="1109" y="801"/>
                  </a:cubicBezTo>
                  <a:cubicBezTo>
                    <a:pt x="1108" y="822"/>
                    <a:pt x="1105" y="842"/>
                    <a:pt x="1105" y="863"/>
                  </a:cubicBezTo>
                  <a:cubicBezTo>
                    <a:pt x="1105" y="879"/>
                    <a:pt x="1098" y="884"/>
                    <a:pt x="1082" y="882"/>
                  </a:cubicBezTo>
                  <a:cubicBezTo>
                    <a:pt x="989" y="875"/>
                    <a:pt x="897" y="870"/>
                    <a:pt x="804" y="863"/>
                  </a:cubicBezTo>
                  <a:cubicBezTo>
                    <a:pt x="679" y="855"/>
                    <a:pt x="553" y="846"/>
                    <a:pt x="427" y="838"/>
                  </a:cubicBezTo>
                  <a:cubicBezTo>
                    <a:pt x="385" y="835"/>
                    <a:pt x="342" y="832"/>
                    <a:pt x="300" y="831"/>
                  </a:cubicBezTo>
                  <a:cubicBezTo>
                    <a:pt x="281" y="830"/>
                    <a:pt x="276" y="824"/>
                    <a:pt x="278" y="806"/>
                  </a:cubicBezTo>
                  <a:cubicBezTo>
                    <a:pt x="284" y="714"/>
                    <a:pt x="290" y="622"/>
                    <a:pt x="296" y="530"/>
                  </a:cubicBezTo>
                  <a:cubicBezTo>
                    <a:pt x="298" y="498"/>
                    <a:pt x="297" y="497"/>
                    <a:pt x="265" y="504"/>
                  </a:cubicBezTo>
                  <a:cubicBezTo>
                    <a:pt x="241" y="509"/>
                    <a:pt x="217" y="516"/>
                    <a:pt x="194" y="521"/>
                  </a:cubicBezTo>
                  <a:cubicBezTo>
                    <a:pt x="135" y="535"/>
                    <a:pt x="85" y="520"/>
                    <a:pt x="47" y="474"/>
                  </a:cubicBezTo>
                  <a:cubicBezTo>
                    <a:pt x="0" y="419"/>
                    <a:pt x="22" y="332"/>
                    <a:pt x="87" y="300"/>
                  </a:cubicBezTo>
                  <a:cubicBezTo>
                    <a:pt x="140" y="274"/>
                    <a:pt x="189" y="285"/>
                    <a:pt x="239" y="306"/>
                  </a:cubicBezTo>
                  <a:cubicBezTo>
                    <a:pt x="255" y="313"/>
                    <a:pt x="272" y="319"/>
                    <a:pt x="289" y="325"/>
                  </a:cubicBezTo>
                  <a:cubicBezTo>
                    <a:pt x="303" y="330"/>
                    <a:pt x="308" y="325"/>
                    <a:pt x="309" y="311"/>
                  </a:cubicBezTo>
                  <a:cubicBezTo>
                    <a:pt x="313" y="261"/>
                    <a:pt x="317" y="211"/>
                    <a:pt x="321" y="161"/>
                  </a:cubicBezTo>
                  <a:cubicBezTo>
                    <a:pt x="325" y="114"/>
                    <a:pt x="328" y="67"/>
                    <a:pt x="330" y="20"/>
                  </a:cubicBezTo>
                  <a:cubicBezTo>
                    <a:pt x="331" y="7"/>
                    <a:pt x="335" y="0"/>
                    <a:pt x="349" y="1"/>
                  </a:cubicBezTo>
                  <a:cubicBezTo>
                    <a:pt x="442" y="8"/>
                    <a:pt x="535" y="13"/>
                    <a:pt x="628" y="19"/>
                  </a:cubicBezTo>
                  <a:cubicBezTo>
                    <a:pt x="630" y="19"/>
                    <a:pt x="632" y="20"/>
                    <a:pt x="637" y="2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7">
              <a:extLst>
                <a:ext uri="{FF2B5EF4-FFF2-40B4-BE49-F238E27FC236}">
                  <a16:creationId xmlns:a16="http://schemas.microsoft.com/office/drawing/2014/main" id="{19C1307A-7F9E-46EF-BF94-91794AF86D2E}"/>
                </a:ext>
              </a:extLst>
            </p:cNvPr>
            <p:cNvSpPr>
              <a:spLocks/>
            </p:cNvSpPr>
            <p:nvPr/>
          </p:nvSpPr>
          <p:spPr bwMode="auto">
            <a:xfrm>
              <a:off x="3989050" y="3097333"/>
              <a:ext cx="1246253" cy="1276763"/>
            </a:xfrm>
            <a:custGeom>
              <a:avLst/>
              <a:gdLst>
                <a:gd name="T0" fmla="*/ 306 w 1191"/>
                <a:gd name="T1" fmla="*/ 281 h 1203"/>
                <a:gd name="T2" fmla="*/ 328 w 1191"/>
                <a:gd name="T3" fmla="*/ 246 h 1203"/>
                <a:gd name="T4" fmla="*/ 446 w 1191"/>
                <a:gd name="T5" fmla="*/ 29 h 1203"/>
                <a:gd name="T6" fmla="*/ 453 w 1191"/>
                <a:gd name="T7" fmla="*/ 19 h 1203"/>
                <a:gd name="T8" fmla="*/ 487 w 1191"/>
                <a:gd name="T9" fmla="*/ 10 h 1203"/>
                <a:gd name="T10" fmla="*/ 705 w 1191"/>
                <a:gd name="T11" fmla="*/ 130 h 1203"/>
                <a:gd name="T12" fmla="*/ 726 w 1191"/>
                <a:gd name="T13" fmla="*/ 144 h 1203"/>
                <a:gd name="T14" fmla="*/ 674 w 1191"/>
                <a:gd name="T15" fmla="*/ 196 h 1203"/>
                <a:gd name="T16" fmla="*/ 638 w 1191"/>
                <a:gd name="T17" fmla="*/ 377 h 1203"/>
                <a:gd name="T18" fmla="*/ 733 w 1191"/>
                <a:gd name="T19" fmla="*/ 463 h 1203"/>
                <a:gd name="T20" fmla="*/ 895 w 1191"/>
                <a:gd name="T21" fmla="*/ 391 h 1203"/>
                <a:gd name="T22" fmla="*/ 930 w 1191"/>
                <a:gd name="T23" fmla="*/ 271 h 1203"/>
                <a:gd name="T24" fmla="*/ 934 w 1191"/>
                <a:gd name="T25" fmla="*/ 257 h 1203"/>
                <a:gd name="T26" fmla="*/ 1032 w 1191"/>
                <a:gd name="T27" fmla="*/ 309 h 1203"/>
                <a:gd name="T28" fmla="*/ 1175 w 1191"/>
                <a:gd name="T29" fmla="*/ 389 h 1203"/>
                <a:gd name="T30" fmla="*/ 1183 w 1191"/>
                <a:gd name="T31" fmla="*/ 415 h 1203"/>
                <a:gd name="T32" fmla="*/ 1083 w 1191"/>
                <a:gd name="T33" fmla="*/ 596 h 1203"/>
                <a:gd name="T34" fmla="*/ 1001 w 1191"/>
                <a:gd name="T35" fmla="*/ 746 h 1203"/>
                <a:gd name="T36" fmla="*/ 904 w 1191"/>
                <a:gd name="T37" fmla="*/ 922 h 1203"/>
                <a:gd name="T38" fmla="*/ 804 w 1191"/>
                <a:gd name="T39" fmla="*/ 1105 h 1203"/>
                <a:gd name="T40" fmla="*/ 775 w 1191"/>
                <a:gd name="T41" fmla="*/ 1114 h 1203"/>
                <a:gd name="T42" fmla="*/ 535 w 1191"/>
                <a:gd name="T43" fmla="*/ 981 h 1203"/>
                <a:gd name="T44" fmla="*/ 519 w 1191"/>
                <a:gd name="T45" fmla="*/ 973 h 1203"/>
                <a:gd name="T46" fmla="*/ 495 w 1191"/>
                <a:gd name="T47" fmla="*/ 985 h 1203"/>
                <a:gd name="T48" fmla="*/ 461 w 1191"/>
                <a:gd name="T49" fmla="*/ 1111 h 1203"/>
                <a:gd name="T50" fmla="*/ 289 w 1191"/>
                <a:gd name="T51" fmla="*/ 1169 h 1203"/>
                <a:gd name="T52" fmla="*/ 233 w 1191"/>
                <a:gd name="T53" fmla="*/ 1047 h 1203"/>
                <a:gd name="T54" fmla="*/ 284 w 1191"/>
                <a:gd name="T55" fmla="*/ 953 h 1203"/>
                <a:gd name="T56" fmla="*/ 342 w 1191"/>
                <a:gd name="T57" fmla="*/ 898 h 1203"/>
                <a:gd name="T58" fmla="*/ 338 w 1191"/>
                <a:gd name="T59" fmla="*/ 873 h 1203"/>
                <a:gd name="T60" fmla="*/ 192 w 1191"/>
                <a:gd name="T61" fmla="*/ 793 h 1203"/>
                <a:gd name="T62" fmla="*/ 77 w 1191"/>
                <a:gd name="T63" fmla="*/ 729 h 1203"/>
                <a:gd name="T64" fmla="*/ 72 w 1191"/>
                <a:gd name="T65" fmla="*/ 710 h 1203"/>
                <a:gd name="T66" fmla="*/ 219 w 1191"/>
                <a:gd name="T67" fmla="*/ 444 h 1203"/>
                <a:gd name="T68" fmla="*/ 209 w 1191"/>
                <a:gd name="T69" fmla="*/ 422 h 1203"/>
                <a:gd name="T70" fmla="*/ 94 w 1191"/>
                <a:gd name="T71" fmla="*/ 395 h 1203"/>
                <a:gd name="T72" fmla="*/ 9 w 1191"/>
                <a:gd name="T73" fmla="*/ 299 h 1203"/>
                <a:gd name="T74" fmla="*/ 44 w 1191"/>
                <a:gd name="T75" fmla="*/ 188 h 1203"/>
                <a:gd name="T76" fmla="*/ 179 w 1191"/>
                <a:gd name="T77" fmla="*/ 170 h 1203"/>
                <a:gd name="T78" fmla="*/ 284 w 1191"/>
                <a:gd name="T79" fmla="*/ 260 h 1203"/>
                <a:gd name="T80" fmla="*/ 306 w 1191"/>
                <a:gd name="T81" fmla="*/ 281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1" h="1203">
                  <a:moveTo>
                    <a:pt x="306" y="281"/>
                  </a:moveTo>
                  <a:cubicBezTo>
                    <a:pt x="315" y="268"/>
                    <a:pt x="322" y="257"/>
                    <a:pt x="328" y="246"/>
                  </a:cubicBezTo>
                  <a:cubicBezTo>
                    <a:pt x="368" y="174"/>
                    <a:pt x="407" y="101"/>
                    <a:pt x="446" y="29"/>
                  </a:cubicBezTo>
                  <a:cubicBezTo>
                    <a:pt x="448" y="26"/>
                    <a:pt x="451" y="23"/>
                    <a:pt x="453" y="19"/>
                  </a:cubicBezTo>
                  <a:cubicBezTo>
                    <a:pt x="460" y="0"/>
                    <a:pt x="469" y="0"/>
                    <a:pt x="487" y="10"/>
                  </a:cubicBezTo>
                  <a:cubicBezTo>
                    <a:pt x="559" y="51"/>
                    <a:pt x="632" y="90"/>
                    <a:pt x="705" y="130"/>
                  </a:cubicBezTo>
                  <a:cubicBezTo>
                    <a:pt x="711" y="133"/>
                    <a:pt x="717" y="138"/>
                    <a:pt x="726" y="144"/>
                  </a:cubicBezTo>
                  <a:cubicBezTo>
                    <a:pt x="708" y="162"/>
                    <a:pt x="692" y="180"/>
                    <a:pt x="674" y="196"/>
                  </a:cubicBezTo>
                  <a:cubicBezTo>
                    <a:pt x="625" y="242"/>
                    <a:pt x="610" y="322"/>
                    <a:pt x="638" y="377"/>
                  </a:cubicBezTo>
                  <a:cubicBezTo>
                    <a:pt x="659" y="420"/>
                    <a:pt x="687" y="452"/>
                    <a:pt x="733" y="463"/>
                  </a:cubicBezTo>
                  <a:cubicBezTo>
                    <a:pt x="793" y="479"/>
                    <a:pt x="864" y="445"/>
                    <a:pt x="895" y="391"/>
                  </a:cubicBezTo>
                  <a:cubicBezTo>
                    <a:pt x="917" y="353"/>
                    <a:pt x="921" y="312"/>
                    <a:pt x="930" y="271"/>
                  </a:cubicBezTo>
                  <a:cubicBezTo>
                    <a:pt x="931" y="267"/>
                    <a:pt x="932" y="262"/>
                    <a:pt x="934" y="257"/>
                  </a:cubicBezTo>
                  <a:cubicBezTo>
                    <a:pt x="967" y="275"/>
                    <a:pt x="1000" y="292"/>
                    <a:pt x="1032" y="309"/>
                  </a:cubicBezTo>
                  <a:cubicBezTo>
                    <a:pt x="1080" y="336"/>
                    <a:pt x="1127" y="363"/>
                    <a:pt x="1175" y="389"/>
                  </a:cubicBezTo>
                  <a:cubicBezTo>
                    <a:pt x="1187" y="396"/>
                    <a:pt x="1191" y="401"/>
                    <a:pt x="1183" y="415"/>
                  </a:cubicBezTo>
                  <a:cubicBezTo>
                    <a:pt x="1149" y="475"/>
                    <a:pt x="1116" y="535"/>
                    <a:pt x="1083" y="596"/>
                  </a:cubicBezTo>
                  <a:cubicBezTo>
                    <a:pt x="1056" y="646"/>
                    <a:pt x="1028" y="696"/>
                    <a:pt x="1001" y="746"/>
                  </a:cubicBezTo>
                  <a:cubicBezTo>
                    <a:pt x="969" y="804"/>
                    <a:pt x="936" y="863"/>
                    <a:pt x="904" y="922"/>
                  </a:cubicBezTo>
                  <a:cubicBezTo>
                    <a:pt x="871" y="983"/>
                    <a:pt x="836" y="1043"/>
                    <a:pt x="804" y="1105"/>
                  </a:cubicBezTo>
                  <a:cubicBezTo>
                    <a:pt x="796" y="1122"/>
                    <a:pt x="787" y="1121"/>
                    <a:pt x="775" y="1114"/>
                  </a:cubicBezTo>
                  <a:cubicBezTo>
                    <a:pt x="695" y="1070"/>
                    <a:pt x="615" y="1025"/>
                    <a:pt x="535" y="981"/>
                  </a:cubicBezTo>
                  <a:cubicBezTo>
                    <a:pt x="530" y="978"/>
                    <a:pt x="524" y="975"/>
                    <a:pt x="519" y="973"/>
                  </a:cubicBezTo>
                  <a:cubicBezTo>
                    <a:pt x="505" y="965"/>
                    <a:pt x="499" y="967"/>
                    <a:pt x="495" y="985"/>
                  </a:cubicBezTo>
                  <a:cubicBezTo>
                    <a:pt x="486" y="1027"/>
                    <a:pt x="478" y="1071"/>
                    <a:pt x="461" y="1111"/>
                  </a:cubicBezTo>
                  <a:cubicBezTo>
                    <a:pt x="435" y="1175"/>
                    <a:pt x="348" y="1203"/>
                    <a:pt x="289" y="1169"/>
                  </a:cubicBezTo>
                  <a:cubicBezTo>
                    <a:pt x="247" y="1145"/>
                    <a:pt x="226" y="1096"/>
                    <a:pt x="233" y="1047"/>
                  </a:cubicBezTo>
                  <a:cubicBezTo>
                    <a:pt x="239" y="1010"/>
                    <a:pt x="256" y="978"/>
                    <a:pt x="284" y="953"/>
                  </a:cubicBezTo>
                  <a:cubicBezTo>
                    <a:pt x="303" y="935"/>
                    <a:pt x="322" y="915"/>
                    <a:pt x="342" y="898"/>
                  </a:cubicBezTo>
                  <a:cubicBezTo>
                    <a:pt x="355" y="886"/>
                    <a:pt x="352" y="880"/>
                    <a:pt x="338" y="873"/>
                  </a:cubicBezTo>
                  <a:cubicBezTo>
                    <a:pt x="290" y="846"/>
                    <a:pt x="241" y="819"/>
                    <a:pt x="192" y="793"/>
                  </a:cubicBezTo>
                  <a:cubicBezTo>
                    <a:pt x="154" y="772"/>
                    <a:pt x="116" y="750"/>
                    <a:pt x="77" y="729"/>
                  </a:cubicBezTo>
                  <a:cubicBezTo>
                    <a:pt x="68" y="724"/>
                    <a:pt x="67" y="720"/>
                    <a:pt x="72" y="710"/>
                  </a:cubicBezTo>
                  <a:cubicBezTo>
                    <a:pt x="121" y="622"/>
                    <a:pt x="170" y="533"/>
                    <a:pt x="219" y="444"/>
                  </a:cubicBezTo>
                  <a:cubicBezTo>
                    <a:pt x="226" y="432"/>
                    <a:pt x="223" y="425"/>
                    <a:pt x="209" y="422"/>
                  </a:cubicBezTo>
                  <a:cubicBezTo>
                    <a:pt x="171" y="414"/>
                    <a:pt x="131" y="408"/>
                    <a:pt x="94" y="395"/>
                  </a:cubicBezTo>
                  <a:cubicBezTo>
                    <a:pt x="49" y="380"/>
                    <a:pt x="19" y="347"/>
                    <a:pt x="9" y="299"/>
                  </a:cubicBezTo>
                  <a:cubicBezTo>
                    <a:pt x="0" y="256"/>
                    <a:pt x="10" y="218"/>
                    <a:pt x="44" y="188"/>
                  </a:cubicBezTo>
                  <a:cubicBezTo>
                    <a:pt x="80" y="156"/>
                    <a:pt x="135" y="153"/>
                    <a:pt x="179" y="170"/>
                  </a:cubicBezTo>
                  <a:cubicBezTo>
                    <a:pt x="225" y="187"/>
                    <a:pt x="251" y="228"/>
                    <a:pt x="284" y="260"/>
                  </a:cubicBezTo>
                  <a:cubicBezTo>
                    <a:pt x="290" y="266"/>
                    <a:pt x="296" y="272"/>
                    <a:pt x="306"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EA324CAD-C0C0-4FFD-A217-2A4963F13B74}"/>
                </a:ext>
              </a:extLst>
            </p:cNvPr>
            <p:cNvSpPr>
              <a:spLocks/>
            </p:cNvSpPr>
            <p:nvPr/>
          </p:nvSpPr>
          <p:spPr bwMode="auto">
            <a:xfrm>
              <a:off x="2529559" y="1844638"/>
              <a:ext cx="1187022" cy="1198544"/>
            </a:xfrm>
            <a:custGeom>
              <a:avLst/>
              <a:gdLst>
                <a:gd name="T0" fmla="*/ 481 w 1134"/>
                <a:gd name="T1" fmla="*/ 6 h 1128"/>
                <a:gd name="T2" fmla="*/ 679 w 1134"/>
                <a:gd name="T3" fmla="*/ 6 h 1128"/>
                <a:gd name="T4" fmla="*/ 838 w 1134"/>
                <a:gd name="T5" fmla="*/ 1 h 1128"/>
                <a:gd name="T6" fmla="*/ 971 w 1134"/>
                <a:gd name="T7" fmla="*/ 2 h 1128"/>
                <a:gd name="T8" fmla="*/ 1109 w 1134"/>
                <a:gd name="T9" fmla="*/ 1 h 1128"/>
                <a:gd name="T10" fmla="*/ 1133 w 1134"/>
                <a:gd name="T11" fmla="*/ 25 h 1128"/>
                <a:gd name="T12" fmla="*/ 1133 w 1134"/>
                <a:gd name="T13" fmla="*/ 283 h 1128"/>
                <a:gd name="T14" fmla="*/ 1112 w 1134"/>
                <a:gd name="T15" fmla="*/ 299 h 1128"/>
                <a:gd name="T16" fmla="*/ 1024 w 1134"/>
                <a:gd name="T17" fmla="*/ 276 h 1128"/>
                <a:gd name="T18" fmla="*/ 855 w 1134"/>
                <a:gd name="T19" fmla="*/ 460 h 1128"/>
                <a:gd name="T20" fmla="*/ 1051 w 1134"/>
                <a:gd name="T21" fmla="*/ 555 h 1128"/>
                <a:gd name="T22" fmla="*/ 1113 w 1134"/>
                <a:gd name="T23" fmla="*/ 535 h 1128"/>
                <a:gd name="T24" fmla="*/ 1133 w 1134"/>
                <a:gd name="T25" fmla="*/ 550 h 1128"/>
                <a:gd name="T26" fmla="*/ 1133 w 1134"/>
                <a:gd name="T27" fmla="*/ 810 h 1128"/>
                <a:gd name="T28" fmla="*/ 1112 w 1134"/>
                <a:gd name="T29" fmla="*/ 828 h 1128"/>
                <a:gd name="T30" fmla="*/ 828 w 1134"/>
                <a:gd name="T31" fmla="*/ 828 h 1128"/>
                <a:gd name="T32" fmla="*/ 807 w 1134"/>
                <a:gd name="T33" fmla="*/ 858 h 1128"/>
                <a:gd name="T34" fmla="*/ 834 w 1134"/>
                <a:gd name="T35" fmla="*/ 956 h 1128"/>
                <a:gd name="T36" fmla="*/ 770 w 1134"/>
                <a:gd name="T37" fmla="*/ 1099 h 1128"/>
                <a:gd name="T38" fmla="*/ 613 w 1134"/>
                <a:gd name="T39" fmla="*/ 1050 h 1128"/>
                <a:gd name="T40" fmla="*/ 606 w 1134"/>
                <a:gd name="T41" fmla="*/ 922 h 1128"/>
                <a:gd name="T42" fmla="*/ 629 w 1134"/>
                <a:gd name="T43" fmla="*/ 850 h 1128"/>
                <a:gd name="T44" fmla="*/ 610 w 1134"/>
                <a:gd name="T45" fmla="*/ 828 h 1128"/>
                <a:gd name="T46" fmla="*/ 337 w 1134"/>
                <a:gd name="T47" fmla="*/ 828 h 1128"/>
                <a:gd name="T48" fmla="*/ 302 w 1134"/>
                <a:gd name="T49" fmla="*/ 792 h 1128"/>
                <a:gd name="T50" fmla="*/ 301 w 1134"/>
                <a:gd name="T51" fmla="*/ 520 h 1128"/>
                <a:gd name="T52" fmla="*/ 275 w 1134"/>
                <a:gd name="T53" fmla="*/ 501 h 1128"/>
                <a:gd name="T54" fmla="*/ 164 w 1134"/>
                <a:gd name="T55" fmla="*/ 532 h 1128"/>
                <a:gd name="T56" fmla="*/ 29 w 1134"/>
                <a:gd name="T57" fmla="*/ 467 h 1128"/>
                <a:gd name="T58" fmla="*/ 65 w 1134"/>
                <a:gd name="T59" fmla="*/ 318 h 1128"/>
                <a:gd name="T60" fmla="*/ 213 w 1134"/>
                <a:gd name="T61" fmla="*/ 305 h 1128"/>
                <a:gd name="T62" fmla="*/ 281 w 1134"/>
                <a:gd name="T63" fmla="*/ 327 h 1128"/>
                <a:gd name="T64" fmla="*/ 302 w 1134"/>
                <a:gd name="T65" fmla="*/ 307 h 1128"/>
                <a:gd name="T66" fmla="*/ 301 w 1134"/>
                <a:gd name="T67" fmla="*/ 35 h 1128"/>
                <a:gd name="T68" fmla="*/ 332 w 1134"/>
                <a:gd name="T69" fmla="*/ 4 h 1128"/>
                <a:gd name="T70" fmla="*/ 481 w 1134"/>
                <a:gd name="T71" fmla="*/ 4 h 1128"/>
                <a:gd name="T72" fmla="*/ 481 w 1134"/>
                <a:gd name="T73" fmla="*/ 6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4" h="1128">
                  <a:moveTo>
                    <a:pt x="481" y="6"/>
                  </a:moveTo>
                  <a:cubicBezTo>
                    <a:pt x="547" y="6"/>
                    <a:pt x="613" y="7"/>
                    <a:pt x="679" y="6"/>
                  </a:cubicBezTo>
                  <a:cubicBezTo>
                    <a:pt x="732" y="5"/>
                    <a:pt x="785" y="2"/>
                    <a:pt x="838" y="1"/>
                  </a:cubicBezTo>
                  <a:cubicBezTo>
                    <a:pt x="882" y="0"/>
                    <a:pt x="927" y="1"/>
                    <a:pt x="971" y="2"/>
                  </a:cubicBezTo>
                  <a:cubicBezTo>
                    <a:pt x="1017" y="2"/>
                    <a:pt x="1063" y="2"/>
                    <a:pt x="1109" y="1"/>
                  </a:cubicBezTo>
                  <a:cubicBezTo>
                    <a:pt x="1127" y="1"/>
                    <a:pt x="1134" y="6"/>
                    <a:pt x="1133" y="25"/>
                  </a:cubicBezTo>
                  <a:cubicBezTo>
                    <a:pt x="1132" y="111"/>
                    <a:pt x="1133" y="197"/>
                    <a:pt x="1133" y="283"/>
                  </a:cubicBezTo>
                  <a:cubicBezTo>
                    <a:pt x="1133" y="299"/>
                    <a:pt x="1130" y="305"/>
                    <a:pt x="1112" y="299"/>
                  </a:cubicBezTo>
                  <a:cubicBezTo>
                    <a:pt x="1083" y="290"/>
                    <a:pt x="1054" y="280"/>
                    <a:pt x="1024" y="276"/>
                  </a:cubicBezTo>
                  <a:cubicBezTo>
                    <a:pt x="914" y="260"/>
                    <a:pt x="822" y="359"/>
                    <a:pt x="855" y="460"/>
                  </a:cubicBezTo>
                  <a:cubicBezTo>
                    <a:pt x="881" y="539"/>
                    <a:pt x="977" y="581"/>
                    <a:pt x="1051" y="555"/>
                  </a:cubicBezTo>
                  <a:cubicBezTo>
                    <a:pt x="1071" y="548"/>
                    <a:pt x="1092" y="542"/>
                    <a:pt x="1113" y="535"/>
                  </a:cubicBezTo>
                  <a:cubicBezTo>
                    <a:pt x="1126" y="531"/>
                    <a:pt x="1133" y="534"/>
                    <a:pt x="1133" y="550"/>
                  </a:cubicBezTo>
                  <a:cubicBezTo>
                    <a:pt x="1133" y="637"/>
                    <a:pt x="1132" y="723"/>
                    <a:pt x="1133" y="810"/>
                  </a:cubicBezTo>
                  <a:cubicBezTo>
                    <a:pt x="1133" y="827"/>
                    <a:pt x="1124" y="828"/>
                    <a:pt x="1112" y="828"/>
                  </a:cubicBezTo>
                  <a:cubicBezTo>
                    <a:pt x="1017" y="827"/>
                    <a:pt x="922" y="827"/>
                    <a:pt x="828" y="828"/>
                  </a:cubicBezTo>
                  <a:cubicBezTo>
                    <a:pt x="798" y="828"/>
                    <a:pt x="797" y="830"/>
                    <a:pt x="807" y="858"/>
                  </a:cubicBezTo>
                  <a:cubicBezTo>
                    <a:pt x="817" y="890"/>
                    <a:pt x="828" y="923"/>
                    <a:pt x="834" y="956"/>
                  </a:cubicBezTo>
                  <a:cubicBezTo>
                    <a:pt x="845" y="1008"/>
                    <a:pt x="822" y="1071"/>
                    <a:pt x="770" y="1099"/>
                  </a:cubicBezTo>
                  <a:cubicBezTo>
                    <a:pt x="714" y="1128"/>
                    <a:pt x="645" y="1109"/>
                    <a:pt x="613" y="1050"/>
                  </a:cubicBezTo>
                  <a:cubicBezTo>
                    <a:pt x="591" y="1008"/>
                    <a:pt x="590" y="966"/>
                    <a:pt x="606" y="922"/>
                  </a:cubicBezTo>
                  <a:cubicBezTo>
                    <a:pt x="615" y="899"/>
                    <a:pt x="621" y="874"/>
                    <a:pt x="629" y="850"/>
                  </a:cubicBezTo>
                  <a:cubicBezTo>
                    <a:pt x="635" y="831"/>
                    <a:pt x="633" y="828"/>
                    <a:pt x="610" y="828"/>
                  </a:cubicBezTo>
                  <a:cubicBezTo>
                    <a:pt x="519" y="827"/>
                    <a:pt x="428" y="828"/>
                    <a:pt x="337" y="828"/>
                  </a:cubicBezTo>
                  <a:cubicBezTo>
                    <a:pt x="297" y="827"/>
                    <a:pt x="302" y="831"/>
                    <a:pt x="302" y="792"/>
                  </a:cubicBezTo>
                  <a:cubicBezTo>
                    <a:pt x="301" y="701"/>
                    <a:pt x="301" y="611"/>
                    <a:pt x="301" y="520"/>
                  </a:cubicBezTo>
                  <a:cubicBezTo>
                    <a:pt x="301" y="494"/>
                    <a:pt x="299" y="494"/>
                    <a:pt x="275" y="501"/>
                  </a:cubicBezTo>
                  <a:cubicBezTo>
                    <a:pt x="238" y="512"/>
                    <a:pt x="202" y="526"/>
                    <a:pt x="164" y="532"/>
                  </a:cubicBezTo>
                  <a:cubicBezTo>
                    <a:pt x="107" y="540"/>
                    <a:pt x="60" y="519"/>
                    <a:pt x="29" y="467"/>
                  </a:cubicBezTo>
                  <a:cubicBezTo>
                    <a:pt x="0" y="419"/>
                    <a:pt x="18" y="348"/>
                    <a:pt x="65" y="318"/>
                  </a:cubicBezTo>
                  <a:cubicBezTo>
                    <a:pt x="113" y="288"/>
                    <a:pt x="162" y="288"/>
                    <a:pt x="213" y="305"/>
                  </a:cubicBezTo>
                  <a:cubicBezTo>
                    <a:pt x="235" y="313"/>
                    <a:pt x="258" y="320"/>
                    <a:pt x="281" y="327"/>
                  </a:cubicBezTo>
                  <a:cubicBezTo>
                    <a:pt x="300" y="334"/>
                    <a:pt x="302" y="322"/>
                    <a:pt x="302" y="307"/>
                  </a:cubicBezTo>
                  <a:cubicBezTo>
                    <a:pt x="301" y="217"/>
                    <a:pt x="301" y="126"/>
                    <a:pt x="301" y="35"/>
                  </a:cubicBezTo>
                  <a:cubicBezTo>
                    <a:pt x="301" y="5"/>
                    <a:pt x="301" y="4"/>
                    <a:pt x="332" y="4"/>
                  </a:cubicBezTo>
                  <a:cubicBezTo>
                    <a:pt x="382" y="3"/>
                    <a:pt x="431" y="4"/>
                    <a:pt x="481" y="4"/>
                  </a:cubicBezTo>
                  <a:cubicBezTo>
                    <a:pt x="481" y="4"/>
                    <a:pt x="481" y="5"/>
                    <a:pt x="481"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294848FE-56A6-4C04-9294-887027B8AB1A}"/>
                </a:ext>
              </a:extLst>
            </p:cNvPr>
            <p:cNvSpPr>
              <a:spLocks/>
            </p:cNvSpPr>
            <p:nvPr/>
          </p:nvSpPr>
          <p:spPr bwMode="auto">
            <a:xfrm>
              <a:off x="1278567" y="4357249"/>
              <a:ext cx="1056709" cy="1277966"/>
            </a:xfrm>
            <a:custGeom>
              <a:avLst/>
              <a:gdLst>
                <a:gd name="T0" fmla="*/ 215 w 1009"/>
                <a:gd name="T1" fmla="*/ 1203 h 1203"/>
                <a:gd name="T2" fmla="*/ 0 w 1009"/>
                <a:gd name="T3" fmla="*/ 403 h 1203"/>
                <a:gd name="T4" fmla="*/ 309 w 1009"/>
                <a:gd name="T5" fmla="*/ 318 h 1203"/>
                <a:gd name="T6" fmla="*/ 248 w 1009"/>
                <a:gd name="T7" fmla="*/ 223 h 1203"/>
                <a:gd name="T8" fmla="*/ 268 w 1009"/>
                <a:gd name="T9" fmla="*/ 49 h 1203"/>
                <a:gd name="T10" fmla="*/ 439 w 1009"/>
                <a:gd name="T11" fmla="*/ 68 h 1203"/>
                <a:gd name="T12" fmla="*/ 471 w 1009"/>
                <a:gd name="T13" fmla="*/ 178 h 1203"/>
                <a:gd name="T14" fmla="*/ 466 w 1009"/>
                <a:gd name="T15" fmla="*/ 254 h 1203"/>
                <a:gd name="T16" fmla="*/ 489 w 1009"/>
                <a:gd name="T17" fmla="*/ 271 h 1203"/>
                <a:gd name="T18" fmla="*/ 730 w 1009"/>
                <a:gd name="T19" fmla="*/ 203 h 1203"/>
                <a:gd name="T20" fmla="*/ 777 w 1009"/>
                <a:gd name="T21" fmla="*/ 192 h 1203"/>
                <a:gd name="T22" fmla="*/ 793 w 1009"/>
                <a:gd name="T23" fmla="*/ 203 h 1203"/>
                <a:gd name="T24" fmla="*/ 816 w 1009"/>
                <a:gd name="T25" fmla="*/ 280 h 1203"/>
                <a:gd name="T26" fmla="*/ 869 w 1009"/>
                <a:gd name="T27" fmla="*/ 458 h 1203"/>
                <a:gd name="T28" fmla="*/ 870 w 1009"/>
                <a:gd name="T29" fmla="*/ 476 h 1203"/>
                <a:gd name="T30" fmla="*/ 798 w 1009"/>
                <a:gd name="T31" fmla="*/ 472 h 1203"/>
                <a:gd name="T32" fmla="*/ 651 w 1009"/>
                <a:gd name="T33" fmla="*/ 543 h 1203"/>
                <a:gd name="T34" fmla="*/ 697 w 1009"/>
                <a:gd name="T35" fmla="*/ 740 h 1203"/>
                <a:gd name="T36" fmla="*/ 879 w 1009"/>
                <a:gd name="T37" fmla="*/ 729 h 1203"/>
                <a:gd name="T38" fmla="*/ 930 w 1009"/>
                <a:gd name="T39" fmla="*/ 697 h 1203"/>
                <a:gd name="T40" fmla="*/ 941 w 1009"/>
                <a:gd name="T41" fmla="*/ 727 h 1203"/>
                <a:gd name="T42" fmla="*/ 993 w 1009"/>
                <a:gd name="T43" fmla="*/ 917 h 1203"/>
                <a:gd name="T44" fmla="*/ 1008 w 1009"/>
                <a:gd name="T45" fmla="*/ 977 h 1203"/>
                <a:gd name="T46" fmla="*/ 998 w 1009"/>
                <a:gd name="T47" fmla="*/ 992 h 1203"/>
                <a:gd name="T48" fmla="*/ 744 w 1009"/>
                <a:gd name="T49" fmla="*/ 1062 h 1203"/>
                <a:gd name="T50" fmla="*/ 504 w 1009"/>
                <a:gd name="T51" fmla="*/ 1126 h 1203"/>
                <a:gd name="T52" fmla="*/ 285 w 1009"/>
                <a:gd name="T53" fmla="*/ 1187 h 1203"/>
                <a:gd name="T54" fmla="*/ 215 w 1009"/>
                <a:gd name="T55" fmla="*/ 1203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9" h="1203">
                  <a:moveTo>
                    <a:pt x="215" y="1203"/>
                  </a:moveTo>
                  <a:cubicBezTo>
                    <a:pt x="143" y="936"/>
                    <a:pt x="72" y="670"/>
                    <a:pt x="0" y="403"/>
                  </a:cubicBezTo>
                  <a:cubicBezTo>
                    <a:pt x="105" y="374"/>
                    <a:pt x="205" y="347"/>
                    <a:pt x="309" y="318"/>
                  </a:cubicBezTo>
                  <a:cubicBezTo>
                    <a:pt x="286" y="283"/>
                    <a:pt x="267" y="253"/>
                    <a:pt x="248" y="223"/>
                  </a:cubicBezTo>
                  <a:cubicBezTo>
                    <a:pt x="213" y="169"/>
                    <a:pt x="222" y="91"/>
                    <a:pt x="268" y="49"/>
                  </a:cubicBezTo>
                  <a:cubicBezTo>
                    <a:pt x="320" y="0"/>
                    <a:pt x="399" y="17"/>
                    <a:pt x="439" y="68"/>
                  </a:cubicBezTo>
                  <a:cubicBezTo>
                    <a:pt x="464" y="101"/>
                    <a:pt x="474" y="138"/>
                    <a:pt x="471" y="178"/>
                  </a:cubicBezTo>
                  <a:cubicBezTo>
                    <a:pt x="470" y="204"/>
                    <a:pt x="468" y="229"/>
                    <a:pt x="466" y="254"/>
                  </a:cubicBezTo>
                  <a:cubicBezTo>
                    <a:pt x="465" y="272"/>
                    <a:pt x="473" y="275"/>
                    <a:pt x="489" y="271"/>
                  </a:cubicBezTo>
                  <a:cubicBezTo>
                    <a:pt x="569" y="248"/>
                    <a:pt x="650" y="225"/>
                    <a:pt x="730" y="203"/>
                  </a:cubicBezTo>
                  <a:cubicBezTo>
                    <a:pt x="746" y="199"/>
                    <a:pt x="762" y="196"/>
                    <a:pt x="777" y="192"/>
                  </a:cubicBezTo>
                  <a:cubicBezTo>
                    <a:pt x="787" y="189"/>
                    <a:pt x="795" y="192"/>
                    <a:pt x="793" y="203"/>
                  </a:cubicBezTo>
                  <a:cubicBezTo>
                    <a:pt x="789" y="232"/>
                    <a:pt x="809" y="254"/>
                    <a:pt x="816" y="280"/>
                  </a:cubicBezTo>
                  <a:cubicBezTo>
                    <a:pt x="833" y="340"/>
                    <a:pt x="851" y="399"/>
                    <a:pt x="869" y="458"/>
                  </a:cubicBezTo>
                  <a:cubicBezTo>
                    <a:pt x="870" y="463"/>
                    <a:pt x="869" y="468"/>
                    <a:pt x="870" y="476"/>
                  </a:cubicBezTo>
                  <a:cubicBezTo>
                    <a:pt x="845" y="475"/>
                    <a:pt x="822" y="473"/>
                    <a:pt x="798" y="472"/>
                  </a:cubicBezTo>
                  <a:cubicBezTo>
                    <a:pt x="737" y="471"/>
                    <a:pt x="687" y="492"/>
                    <a:pt x="651" y="543"/>
                  </a:cubicBezTo>
                  <a:cubicBezTo>
                    <a:pt x="599" y="614"/>
                    <a:pt x="625" y="700"/>
                    <a:pt x="697" y="740"/>
                  </a:cubicBezTo>
                  <a:cubicBezTo>
                    <a:pt x="759" y="775"/>
                    <a:pt x="821" y="769"/>
                    <a:pt x="879" y="729"/>
                  </a:cubicBezTo>
                  <a:cubicBezTo>
                    <a:pt x="895" y="718"/>
                    <a:pt x="912" y="708"/>
                    <a:pt x="930" y="697"/>
                  </a:cubicBezTo>
                  <a:cubicBezTo>
                    <a:pt x="934" y="708"/>
                    <a:pt x="939" y="717"/>
                    <a:pt x="941" y="727"/>
                  </a:cubicBezTo>
                  <a:cubicBezTo>
                    <a:pt x="959" y="790"/>
                    <a:pt x="976" y="854"/>
                    <a:pt x="993" y="917"/>
                  </a:cubicBezTo>
                  <a:cubicBezTo>
                    <a:pt x="998" y="937"/>
                    <a:pt x="1004" y="957"/>
                    <a:pt x="1008" y="977"/>
                  </a:cubicBezTo>
                  <a:cubicBezTo>
                    <a:pt x="1009" y="981"/>
                    <a:pt x="1002" y="990"/>
                    <a:pt x="998" y="992"/>
                  </a:cubicBezTo>
                  <a:cubicBezTo>
                    <a:pt x="913" y="1016"/>
                    <a:pt x="829" y="1039"/>
                    <a:pt x="744" y="1062"/>
                  </a:cubicBezTo>
                  <a:cubicBezTo>
                    <a:pt x="664" y="1084"/>
                    <a:pt x="584" y="1104"/>
                    <a:pt x="504" y="1126"/>
                  </a:cubicBezTo>
                  <a:cubicBezTo>
                    <a:pt x="430" y="1146"/>
                    <a:pt x="358" y="1167"/>
                    <a:pt x="285" y="1187"/>
                  </a:cubicBezTo>
                  <a:cubicBezTo>
                    <a:pt x="263" y="1193"/>
                    <a:pt x="241" y="1197"/>
                    <a:pt x="215" y="120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40334ABA-6503-4186-AFFA-9E42FF2449B6}"/>
                </a:ext>
              </a:extLst>
            </p:cNvPr>
            <p:cNvSpPr>
              <a:spLocks/>
            </p:cNvSpPr>
            <p:nvPr/>
          </p:nvSpPr>
          <p:spPr bwMode="auto">
            <a:xfrm>
              <a:off x="2456110" y="3280243"/>
              <a:ext cx="1172806" cy="1185308"/>
            </a:xfrm>
            <a:custGeom>
              <a:avLst/>
              <a:gdLst>
                <a:gd name="T0" fmla="*/ 606 w 1121"/>
                <a:gd name="T1" fmla="*/ 3 h 1117"/>
                <a:gd name="T2" fmla="*/ 585 w 1121"/>
                <a:gd name="T3" fmla="*/ 67 h 1117"/>
                <a:gd name="T4" fmla="*/ 612 w 1121"/>
                <a:gd name="T5" fmla="*/ 234 h 1117"/>
                <a:gd name="T6" fmla="*/ 749 w 1121"/>
                <a:gd name="T7" fmla="*/ 279 h 1117"/>
                <a:gd name="T8" fmla="*/ 848 w 1121"/>
                <a:gd name="T9" fmla="*/ 186 h 1117"/>
                <a:gd name="T10" fmla="*/ 834 w 1121"/>
                <a:gd name="T11" fmla="*/ 28 h 1117"/>
                <a:gd name="T12" fmla="*/ 827 w 1121"/>
                <a:gd name="T13" fmla="*/ 3 h 1117"/>
                <a:gd name="T14" fmla="*/ 850 w 1121"/>
                <a:gd name="T15" fmla="*/ 1 h 1117"/>
                <a:gd name="T16" fmla="*/ 1100 w 1121"/>
                <a:gd name="T17" fmla="*/ 0 h 1117"/>
                <a:gd name="T18" fmla="*/ 1121 w 1121"/>
                <a:gd name="T19" fmla="*/ 20 h 1117"/>
                <a:gd name="T20" fmla="*/ 1121 w 1121"/>
                <a:gd name="T21" fmla="*/ 286 h 1117"/>
                <a:gd name="T22" fmla="*/ 1119 w 1121"/>
                <a:gd name="T23" fmla="*/ 296 h 1117"/>
                <a:gd name="T24" fmla="*/ 1098 w 1121"/>
                <a:gd name="T25" fmla="*/ 291 h 1117"/>
                <a:gd name="T26" fmla="*/ 939 w 1121"/>
                <a:gd name="T27" fmla="*/ 280 h 1117"/>
                <a:gd name="T28" fmla="*/ 840 w 1121"/>
                <a:gd name="T29" fmla="*/ 405 h 1117"/>
                <a:gd name="T30" fmla="*/ 912 w 1121"/>
                <a:gd name="T31" fmla="*/ 534 h 1117"/>
                <a:gd name="T32" fmla="*/ 1079 w 1121"/>
                <a:gd name="T33" fmla="*/ 538 h 1117"/>
                <a:gd name="T34" fmla="*/ 1119 w 1121"/>
                <a:gd name="T35" fmla="*/ 527 h 1117"/>
                <a:gd name="T36" fmla="*/ 1121 w 1121"/>
                <a:gd name="T37" fmla="*/ 549 h 1117"/>
                <a:gd name="T38" fmla="*/ 1121 w 1121"/>
                <a:gd name="T39" fmla="*/ 809 h 1117"/>
                <a:gd name="T40" fmla="*/ 1101 w 1121"/>
                <a:gd name="T41" fmla="*/ 828 h 1117"/>
                <a:gd name="T42" fmla="*/ 828 w 1121"/>
                <a:gd name="T43" fmla="*/ 828 h 1117"/>
                <a:gd name="T44" fmla="*/ 805 w 1121"/>
                <a:gd name="T45" fmla="*/ 858 h 1117"/>
                <a:gd name="T46" fmla="*/ 833 w 1121"/>
                <a:gd name="T47" fmla="*/ 954 h 1117"/>
                <a:gd name="T48" fmla="*/ 749 w 1121"/>
                <a:gd name="T49" fmla="*/ 1105 h 1117"/>
                <a:gd name="T50" fmla="*/ 629 w 1121"/>
                <a:gd name="T51" fmla="*/ 1065 h 1117"/>
                <a:gd name="T52" fmla="*/ 605 w 1121"/>
                <a:gd name="T53" fmla="*/ 932 h 1117"/>
                <a:gd name="T54" fmla="*/ 630 w 1121"/>
                <a:gd name="T55" fmla="*/ 854 h 1117"/>
                <a:gd name="T56" fmla="*/ 610 w 1121"/>
                <a:gd name="T57" fmla="*/ 828 h 1117"/>
                <a:gd name="T58" fmla="*/ 328 w 1121"/>
                <a:gd name="T59" fmla="*/ 828 h 1117"/>
                <a:gd name="T60" fmla="*/ 301 w 1121"/>
                <a:gd name="T61" fmla="*/ 800 h 1117"/>
                <a:gd name="T62" fmla="*/ 301 w 1121"/>
                <a:gd name="T63" fmla="*/ 528 h 1117"/>
                <a:gd name="T64" fmla="*/ 273 w 1121"/>
                <a:gd name="T65" fmla="*/ 509 h 1117"/>
                <a:gd name="T66" fmla="*/ 136 w 1121"/>
                <a:gd name="T67" fmla="*/ 539 h 1117"/>
                <a:gd name="T68" fmla="*/ 19 w 1121"/>
                <a:gd name="T69" fmla="*/ 391 h 1117"/>
                <a:gd name="T70" fmla="*/ 80 w 1121"/>
                <a:gd name="T71" fmla="*/ 316 h 1117"/>
                <a:gd name="T72" fmla="*/ 201 w 1121"/>
                <a:gd name="T73" fmla="*/ 308 h 1117"/>
                <a:gd name="T74" fmla="*/ 277 w 1121"/>
                <a:gd name="T75" fmla="*/ 332 h 1117"/>
                <a:gd name="T76" fmla="*/ 301 w 1121"/>
                <a:gd name="T77" fmla="*/ 315 h 1117"/>
                <a:gd name="T78" fmla="*/ 301 w 1121"/>
                <a:gd name="T79" fmla="*/ 23 h 1117"/>
                <a:gd name="T80" fmla="*/ 322 w 1121"/>
                <a:gd name="T81" fmla="*/ 0 h 1117"/>
                <a:gd name="T82" fmla="*/ 586 w 1121"/>
                <a:gd name="T83" fmla="*/ 1 h 1117"/>
                <a:gd name="T84" fmla="*/ 606 w 1121"/>
                <a:gd name="T85" fmla="*/ 3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1" h="1117">
                  <a:moveTo>
                    <a:pt x="606" y="3"/>
                  </a:moveTo>
                  <a:cubicBezTo>
                    <a:pt x="598" y="26"/>
                    <a:pt x="591" y="46"/>
                    <a:pt x="585" y="67"/>
                  </a:cubicBezTo>
                  <a:cubicBezTo>
                    <a:pt x="567" y="127"/>
                    <a:pt x="567" y="184"/>
                    <a:pt x="612" y="234"/>
                  </a:cubicBezTo>
                  <a:cubicBezTo>
                    <a:pt x="648" y="274"/>
                    <a:pt x="695" y="291"/>
                    <a:pt x="749" y="279"/>
                  </a:cubicBezTo>
                  <a:cubicBezTo>
                    <a:pt x="799" y="268"/>
                    <a:pt x="829" y="234"/>
                    <a:pt x="848" y="186"/>
                  </a:cubicBezTo>
                  <a:cubicBezTo>
                    <a:pt x="870" y="131"/>
                    <a:pt x="852" y="79"/>
                    <a:pt x="834" y="28"/>
                  </a:cubicBezTo>
                  <a:cubicBezTo>
                    <a:pt x="832" y="20"/>
                    <a:pt x="830" y="13"/>
                    <a:pt x="827" y="3"/>
                  </a:cubicBezTo>
                  <a:cubicBezTo>
                    <a:pt x="836" y="2"/>
                    <a:pt x="843" y="1"/>
                    <a:pt x="850" y="1"/>
                  </a:cubicBezTo>
                  <a:cubicBezTo>
                    <a:pt x="933" y="1"/>
                    <a:pt x="1017" y="1"/>
                    <a:pt x="1100" y="0"/>
                  </a:cubicBezTo>
                  <a:cubicBezTo>
                    <a:pt x="1114" y="0"/>
                    <a:pt x="1121" y="3"/>
                    <a:pt x="1121" y="20"/>
                  </a:cubicBezTo>
                  <a:cubicBezTo>
                    <a:pt x="1121" y="109"/>
                    <a:pt x="1121" y="198"/>
                    <a:pt x="1121" y="286"/>
                  </a:cubicBezTo>
                  <a:cubicBezTo>
                    <a:pt x="1121" y="289"/>
                    <a:pt x="1120" y="291"/>
                    <a:pt x="1119" y="296"/>
                  </a:cubicBezTo>
                  <a:cubicBezTo>
                    <a:pt x="1112" y="295"/>
                    <a:pt x="1105" y="294"/>
                    <a:pt x="1098" y="291"/>
                  </a:cubicBezTo>
                  <a:cubicBezTo>
                    <a:pt x="1046" y="271"/>
                    <a:pt x="993" y="260"/>
                    <a:pt x="939" y="280"/>
                  </a:cubicBezTo>
                  <a:cubicBezTo>
                    <a:pt x="888" y="299"/>
                    <a:pt x="845" y="334"/>
                    <a:pt x="840" y="405"/>
                  </a:cubicBezTo>
                  <a:cubicBezTo>
                    <a:pt x="837" y="455"/>
                    <a:pt x="858" y="503"/>
                    <a:pt x="912" y="534"/>
                  </a:cubicBezTo>
                  <a:cubicBezTo>
                    <a:pt x="967" y="565"/>
                    <a:pt x="1023" y="557"/>
                    <a:pt x="1079" y="538"/>
                  </a:cubicBezTo>
                  <a:cubicBezTo>
                    <a:pt x="1092" y="534"/>
                    <a:pt x="1105" y="531"/>
                    <a:pt x="1119" y="527"/>
                  </a:cubicBezTo>
                  <a:cubicBezTo>
                    <a:pt x="1120" y="536"/>
                    <a:pt x="1121" y="543"/>
                    <a:pt x="1121" y="549"/>
                  </a:cubicBezTo>
                  <a:cubicBezTo>
                    <a:pt x="1121" y="636"/>
                    <a:pt x="1120" y="723"/>
                    <a:pt x="1121" y="809"/>
                  </a:cubicBezTo>
                  <a:cubicBezTo>
                    <a:pt x="1121" y="825"/>
                    <a:pt x="1116" y="828"/>
                    <a:pt x="1101" y="828"/>
                  </a:cubicBezTo>
                  <a:cubicBezTo>
                    <a:pt x="1010" y="828"/>
                    <a:pt x="919" y="828"/>
                    <a:pt x="828" y="828"/>
                  </a:cubicBezTo>
                  <a:cubicBezTo>
                    <a:pt x="797" y="828"/>
                    <a:pt x="796" y="830"/>
                    <a:pt x="805" y="858"/>
                  </a:cubicBezTo>
                  <a:cubicBezTo>
                    <a:pt x="816" y="890"/>
                    <a:pt x="826" y="922"/>
                    <a:pt x="833" y="954"/>
                  </a:cubicBezTo>
                  <a:cubicBezTo>
                    <a:pt x="848" y="1018"/>
                    <a:pt x="809" y="1085"/>
                    <a:pt x="749" y="1105"/>
                  </a:cubicBezTo>
                  <a:cubicBezTo>
                    <a:pt x="709" y="1117"/>
                    <a:pt x="655" y="1099"/>
                    <a:pt x="629" y="1065"/>
                  </a:cubicBezTo>
                  <a:cubicBezTo>
                    <a:pt x="599" y="1025"/>
                    <a:pt x="586" y="982"/>
                    <a:pt x="605" y="932"/>
                  </a:cubicBezTo>
                  <a:cubicBezTo>
                    <a:pt x="614" y="907"/>
                    <a:pt x="622" y="881"/>
                    <a:pt x="630" y="854"/>
                  </a:cubicBezTo>
                  <a:cubicBezTo>
                    <a:pt x="636" y="833"/>
                    <a:pt x="632" y="828"/>
                    <a:pt x="610" y="828"/>
                  </a:cubicBezTo>
                  <a:cubicBezTo>
                    <a:pt x="516" y="828"/>
                    <a:pt x="422" y="828"/>
                    <a:pt x="328" y="828"/>
                  </a:cubicBezTo>
                  <a:cubicBezTo>
                    <a:pt x="301" y="828"/>
                    <a:pt x="301" y="828"/>
                    <a:pt x="301" y="800"/>
                  </a:cubicBezTo>
                  <a:cubicBezTo>
                    <a:pt x="301" y="709"/>
                    <a:pt x="301" y="619"/>
                    <a:pt x="301" y="528"/>
                  </a:cubicBezTo>
                  <a:cubicBezTo>
                    <a:pt x="301" y="502"/>
                    <a:pt x="299" y="502"/>
                    <a:pt x="273" y="509"/>
                  </a:cubicBezTo>
                  <a:cubicBezTo>
                    <a:pt x="228" y="520"/>
                    <a:pt x="185" y="543"/>
                    <a:pt x="136" y="539"/>
                  </a:cubicBezTo>
                  <a:cubicBezTo>
                    <a:pt x="61" y="533"/>
                    <a:pt x="0" y="473"/>
                    <a:pt x="19" y="391"/>
                  </a:cubicBezTo>
                  <a:cubicBezTo>
                    <a:pt x="27" y="356"/>
                    <a:pt x="49" y="332"/>
                    <a:pt x="80" y="316"/>
                  </a:cubicBezTo>
                  <a:cubicBezTo>
                    <a:pt x="119" y="296"/>
                    <a:pt x="159" y="292"/>
                    <a:pt x="201" y="308"/>
                  </a:cubicBezTo>
                  <a:cubicBezTo>
                    <a:pt x="226" y="317"/>
                    <a:pt x="251" y="325"/>
                    <a:pt x="277" y="332"/>
                  </a:cubicBezTo>
                  <a:cubicBezTo>
                    <a:pt x="296" y="338"/>
                    <a:pt x="301" y="335"/>
                    <a:pt x="301" y="315"/>
                  </a:cubicBezTo>
                  <a:cubicBezTo>
                    <a:pt x="301" y="217"/>
                    <a:pt x="301" y="120"/>
                    <a:pt x="301" y="23"/>
                  </a:cubicBezTo>
                  <a:cubicBezTo>
                    <a:pt x="301" y="7"/>
                    <a:pt x="304" y="0"/>
                    <a:pt x="322" y="0"/>
                  </a:cubicBezTo>
                  <a:cubicBezTo>
                    <a:pt x="410" y="1"/>
                    <a:pt x="498" y="1"/>
                    <a:pt x="586" y="1"/>
                  </a:cubicBezTo>
                  <a:cubicBezTo>
                    <a:pt x="591" y="1"/>
                    <a:pt x="597" y="2"/>
                    <a:pt x="606"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F9848565-2B21-4CA1-8390-46846E909251}"/>
                </a:ext>
              </a:extLst>
            </p:cNvPr>
            <p:cNvSpPr>
              <a:spLocks/>
            </p:cNvSpPr>
            <p:nvPr/>
          </p:nvSpPr>
          <p:spPr bwMode="auto">
            <a:xfrm>
              <a:off x="1202749" y="2945710"/>
              <a:ext cx="952460" cy="1223815"/>
            </a:xfrm>
            <a:custGeom>
              <a:avLst/>
              <a:gdLst>
                <a:gd name="T0" fmla="*/ 602 w 911"/>
                <a:gd name="T1" fmla="*/ 1099 h 1153"/>
                <a:gd name="T2" fmla="*/ 618 w 911"/>
                <a:gd name="T3" fmla="*/ 1021 h 1153"/>
                <a:gd name="T4" fmla="*/ 519 w 911"/>
                <a:gd name="T5" fmla="*/ 832 h 1153"/>
                <a:gd name="T6" fmla="*/ 367 w 911"/>
                <a:gd name="T7" fmla="*/ 885 h 1153"/>
                <a:gd name="T8" fmla="*/ 356 w 911"/>
                <a:gd name="T9" fmla="*/ 1074 h 1153"/>
                <a:gd name="T10" fmla="*/ 377 w 911"/>
                <a:gd name="T11" fmla="*/ 1120 h 1153"/>
                <a:gd name="T12" fmla="*/ 322 w 911"/>
                <a:gd name="T13" fmla="*/ 1129 h 1153"/>
                <a:gd name="T14" fmla="*/ 106 w 911"/>
                <a:gd name="T15" fmla="*/ 1151 h 1153"/>
                <a:gd name="T16" fmla="*/ 83 w 911"/>
                <a:gd name="T17" fmla="*/ 1133 h 1153"/>
                <a:gd name="T18" fmla="*/ 56 w 911"/>
                <a:gd name="T19" fmla="*/ 858 h 1153"/>
                <a:gd name="T20" fmla="*/ 29 w 911"/>
                <a:gd name="T21" fmla="*/ 617 h 1153"/>
                <a:gd name="T22" fmla="*/ 2 w 911"/>
                <a:gd name="T23" fmla="*/ 341 h 1153"/>
                <a:gd name="T24" fmla="*/ 23 w 911"/>
                <a:gd name="T25" fmla="*/ 323 h 1153"/>
                <a:gd name="T26" fmla="*/ 101 w 911"/>
                <a:gd name="T27" fmla="*/ 316 h 1153"/>
                <a:gd name="T28" fmla="*/ 307 w 911"/>
                <a:gd name="T29" fmla="*/ 297 h 1153"/>
                <a:gd name="T30" fmla="*/ 323 w 911"/>
                <a:gd name="T31" fmla="*/ 266 h 1153"/>
                <a:gd name="T32" fmla="*/ 278 w 911"/>
                <a:gd name="T33" fmla="*/ 166 h 1153"/>
                <a:gd name="T34" fmla="*/ 314 w 911"/>
                <a:gd name="T35" fmla="*/ 43 h 1153"/>
                <a:gd name="T36" fmla="*/ 430 w 911"/>
                <a:gd name="T37" fmla="*/ 16 h 1153"/>
                <a:gd name="T38" fmla="*/ 512 w 911"/>
                <a:gd name="T39" fmla="*/ 112 h 1153"/>
                <a:gd name="T40" fmla="*/ 506 w 911"/>
                <a:gd name="T41" fmla="*/ 214 h 1153"/>
                <a:gd name="T42" fmla="*/ 497 w 911"/>
                <a:gd name="T43" fmla="*/ 259 h 1153"/>
                <a:gd name="T44" fmla="*/ 513 w 911"/>
                <a:gd name="T45" fmla="*/ 274 h 1153"/>
                <a:gd name="T46" fmla="*/ 770 w 911"/>
                <a:gd name="T47" fmla="*/ 248 h 1153"/>
                <a:gd name="T48" fmla="*/ 812 w 911"/>
                <a:gd name="T49" fmla="*/ 244 h 1153"/>
                <a:gd name="T50" fmla="*/ 830 w 911"/>
                <a:gd name="T51" fmla="*/ 261 h 1153"/>
                <a:gd name="T52" fmla="*/ 854 w 911"/>
                <a:gd name="T53" fmla="*/ 514 h 1153"/>
                <a:gd name="T54" fmla="*/ 859 w 911"/>
                <a:gd name="T55" fmla="*/ 551 h 1153"/>
                <a:gd name="T56" fmla="*/ 754 w 911"/>
                <a:gd name="T57" fmla="*/ 532 h 1153"/>
                <a:gd name="T58" fmla="*/ 586 w 911"/>
                <a:gd name="T59" fmla="*/ 655 h 1153"/>
                <a:gd name="T60" fmla="*/ 682 w 911"/>
                <a:gd name="T61" fmla="*/ 806 h 1153"/>
                <a:gd name="T62" fmla="*/ 816 w 911"/>
                <a:gd name="T63" fmla="*/ 797 h 1153"/>
                <a:gd name="T64" fmla="*/ 880 w 911"/>
                <a:gd name="T65" fmla="*/ 768 h 1153"/>
                <a:gd name="T66" fmla="*/ 892 w 911"/>
                <a:gd name="T67" fmla="*/ 869 h 1153"/>
                <a:gd name="T68" fmla="*/ 908 w 911"/>
                <a:gd name="T69" fmla="*/ 1031 h 1153"/>
                <a:gd name="T70" fmla="*/ 909 w 911"/>
                <a:gd name="T71" fmla="*/ 1035 h 1153"/>
                <a:gd name="T72" fmla="*/ 876 w 911"/>
                <a:gd name="T73" fmla="*/ 1072 h 1153"/>
                <a:gd name="T74" fmla="*/ 714 w 911"/>
                <a:gd name="T75" fmla="*/ 1089 h 1153"/>
                <a:gd name="T76" fmla="*/ 602 w 911"/>
                <a:gd name="T77" fmla="*/ 109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1" h="1153">
                  <a:moveTo>
                    <a:pt x="602" y="1099"/>
                  </a:moveTo>
                  <a:cubicBezTo>
                    <a:pt x="608" y="1071"/>
                    <a:pt x="612" y="1046"/>
                    <a:pt x="618" y="1021"/>
                  </a:cubicBezTo>
                  <a:cubicBezTo>
                    <a:pt x="637" y="942"/>
                    <a:pt x="598" y="858"/>
                    <a:pt x="519" y="832"/>
                  </a:cubicBezTo>
                  <a:cubicBezTo>
                    <a:pt x="460" y="813"/>
                    <a:pt x="404" y="830"/>
                    <a:pt x="367" y="885"/>
                  </a:cubicBezTo>
                  <a:cubicBezTo>
                    <a:pt x="327" y="946"/>
                    <a:pt x="323" y="1009"/>
                    <a:pt x="356" y="1074"/>
                  </a:cubicBezTo>
                  <a:cubicBezTo>
                    <a:pt x="363" y="1088"/>
                    <a:pt x="369" y="1103"/>
                    <a:pt x="377" y="1120"/>
                  </a:cubicBezTo>
                  <a:cubicBezTo>
                    <a:pt x="357" y="1124"/>
                    <a:pt x="339" y="1127"/>
                    <a:pt x="322" y="1129"/>
                  </a:cubicBezTo>
                  <a:cubicBezTo>
                    <a:pt x="250" y="1137"/>
                    <a:pt x="178" y="1144"/>
                    <a:pt x="106" y="1151"/>
                  </a:cubicBezTo>
                  <a:cubicBezTo>
                    <a:pt x="92" y="1153"/>
                    <a:pt x="85" y="1151"/>
                    <a:pt x="83" y="1133"/>
                  </a:cubicBezTo>
                  <a:cubicBezTo>
                    <a:pt x="75" y="1042"/>
                    <a:pt x="65" y="950"/>
                    <a:pt x="56" y="858"/>
                  </a:cubicBezTo>
                  <a:cubicBezTo>
                    <a:pt x="47" y="778"/>
                    <a:pt x="38" y="697"/>
                    <a:pt x="29" y="617"/>
                  </a:cubicBezTo>
                  <a:cubicBezTo>
                    <a:pt x="20" y="525"/>
                    <a:pt x="11" y="433"/>
                    <a:pt x="2" y="341"/>
                  </a:cubicBezTo>
                  <a:cubicBezTo>
                    <a:pt x="0" y="323"/>
                    <a:pt x="13" y="324"/>
                    <a:pt x="23" y="323"/>
                  </a:cubicBezTo>
                  <a:cubicBezTo>
                    <a:pt x="49" y="320"/>
                    <a:pt x="75" y="318"/>
                    <a:pt x="101" y="316"/>
                  </a:cubicBezTo>
                  <a:cubicBezTo>
                    <a:pt x="170" y="310"/>
                    <a:pt x="238" y="303"/>
                    <a:pt x="307" y="297"/>
                  </a:cubicBezTo>
                  <a:cubicBezTo>
                    <a:pt x="328" y="295"/>
                    <a:pt x="333" y="286"/>
                    <a:pt x="323" y="266"/>
                  </a:cubicBezTo>
                  <a:cubicBezTo>
                    <a:pt x="308" y="233"/>
                    <a:pt x="287" y="201"/>
                    <a:pt x="278" y="166"/>
                  </a:cubicBezTo>
                  <a:cubicBezTo>
                    <a:pt x="266" y="120"/>
                    <a:pt x="278" y="76"/>
                    <a:pt x="314" y="43"/>
                  </a:cubicBezTo>
                  <a:cubicBezTo>
                    <a:pt x="347" y="12"/>
                    <a:pt x="387" y="0"/>
                    <a:pt x="430" y="16"/>
                  </a:cubicBezTo>
                  <a:cubicBezTo>
                    <a:pt x="475" y="32"/>
                    <a:pt x="500" y="66"/>
                    <a:pt x="512" y="112"/>
                  </a:cubicBezTo>
                  <a:cubicBezTo>
                    <a:pt x="522" y="147"/>
                    <a:pt x="513" y="180"/>
                    <a:pt x="506" y="214"/>
                  </a:cubicBezTo>
                  <a:cubicBezTo>
                    <a:pt x="503" y="229"/>
                    <a:pt x="499" y="243"/>
                    <a:pt x="497" y="259"/>
                  </a:cubicBezTo>
                  <a:cubicBezTo>
                    <a:pt x="496" y="269"/>
                    <a:pt x="499" y="276"/>
                    <a:pt x="513" y="274"/>
                  </a:cubicBezTo>
                  <a:cubicBezTo>
                    <a:pt x="599" y="265"/>
                    <a:pt x="685" y="257"/>
                    <a:pt x="770" y="248"/>
                  </a:cubicBezTo>
                  <a:cubicBezTo>
                    <a:pt x="784" y="247"/>
                    <a:pt x="798" y="247"/>
                    <a:pt x="812" y="244"/>
                  </a:cubicBezTo>
                  <a:cubicBezTo>
                    <a:pt x="827" y="241"/>
                    <a:pt x="829" y="250"/>
                    <a:pt x="830" y="261"/>
                  </a:cubicBezTo>
                  <a:cubicBezTo>
                    <a:pt x="838" y="345"/>
                    <a:pt x="846" y="430"/>
                    <a:pt x="854" y="514"/>
                  </a:cubicBezTo>
                  <a:cubicBezTo>
                    <a:pt x="855" y="526"/>
                    <a:pt x="857" y="537"/>
                    <a:pt x="859" y="551"/>
                  </a:cubicBezTo>
                  <a:cubicBezTo>
                    <a:pt x="821" y="544"/>
                    <a:pt x="788" y="536"/>
                    <a:pt x="754" y="532"/>
                  </a:cubicBezTo>
                  <a:cubicBezTo>
                    <a:pt x="673" y="524"/>
                    <a:pt x="599" y="576"/>
                    <a:pt x="586" y="655"/>
                  </a:cubicBezTo>
                  <a:cubicBezTo>
                    <a:pt x="573" y="729"/>
                    <a:pt x="618" y="782"/>
                    <a:pt x="682" y="806"/>
                  </a:cubicBezTo>
                  <a:cubicBezTo>
                    <a:pt x="728" y="823"/>
                    <a:pt x="772" y="816"/>
                    <a:pt x="816" y="797"/>
                  </a:cubicBezTo>
                  <a:cubicBezTo>
                    <a:pt x="836" y="788"/>
                    <a:pt x="856" y="778"/>
                    <a:pt x="880" y="768"/>
                  </a:cubicBezTo>
                  <a:cubicBezTo>
                    <a:pt x="884" y="805"/>
                    <a:pt x="888" y="837"/>
                    <a:pt x="892" y="869"/>
                  </a:cubicBezTo>
                  <a:cubicBezTo>
                    <a:pt x="898" y="923"/>
                    <a:pt x="903" y="977"/>
                    <a:pt x="908" y="1031"/>
                  </a:cubicBezTo>
                  <a:cubicBezTo>
                    <a:pt x="908" y="1033"/>
                    <a:pt x="909" y="1034"/>
                    <a:pt x="909" y="1035"/>
                  </a:cubicBezTo>
                  <a:cubicBezTo>
                    <a:pt x="911" y="1066"/>
                    <a:pt x="906" y="1070"/>
                    <a:pt x="876" y="1072"/>
                  </a:cubicBezTo>
                  <a:cubicBezTo>
                    <a:pt x="822" y="1077"/>
                    <a:pt x="768" y="1083"/>
                    <a:pt x="714" y="1089"/>
                  </a:cubicBezTo>
                  <a:cubicBezTo>
                    <a:pt x="678" y="1092"/>
                    <a:pt x="643" y="1095"/>
                    <a:pt x="602" y="10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E974046-912F-4389-8C5D-EF46732AF2E6}"/>
                </a:ext>
              </a:extLst>
            </p:cNvPr>
            <p:cNvSpPr>
              <a:spLocks/>
            </p:cNvSpPr>
            <p:nvPr/>
          </p:nvSpPr>
          <p:spPr bwMode="auto">
            <a:xfrm>
              <a:off x="1228811" y="1757996"/>
              <a:ext cx="983262" cy="997584"/>
            </a:xfrm>
            <a:custGeom>
              <a:avLst/>
              <a:gdLst>
                <a:gd name="T0" fmla="*/ 293 w 939"/>
                <a:gd name="T1" fmla="*/ 862 h 939"/>
                <a:gd name="T2" fmla="*/ 98 w 939"/>
                <a:gd name="T3" fmla="*/ 834 h 939"/>
                <a:gd name="T4" fmla="*/ 15 w 939"/>
                <a:gd name="T5" fmla="*/ 822 h 939"/>
                <a:gd name="T6" fmla="*/ 1 w 939"/>
                <a:gd name="T7" fmla="*/ 803 h 939"/>
                <a:gd name="T8" fmla="*/ 11 w 939"/>
                <a:gd name="T9" fmla="*/ 742 h 939"/>
                <a:gd name="T10" fmla="*/ 40 w 939"/>
                <a:gd name="T11" fmla="*/ 528 h 939"/>
                <a:gd name="T12" fmla="*/ 90 w 939"/>
                <a:gd name="T13" fmla="*/ 211 h 939"/>
                <a:gd name="T14" fmla="*/ 120 w 939"/>
                <a:gd name="T15" fmla="*/ 17 h 939"/>
                <a:gd name="T16" fmla="*/ 140 w 939"/>
                <a:gd name="T17" fmla="*/ 2 h 939"/>
                <a:gd name="T18" fmla="*/ 365 w 939"/>
                <a:gd name="T19" fmla="*/ 34 h 939"/>
                <a:gd name="T20" fmla="*/ 541 w 939"/>
                <a:gd name="T21" fmla="*/ 58 h 939"/>
                <a:gd name="T22" fmla="*/ 737 w 939"/>
                <a:gd name="T23" fmla="*/ 88 h 939"/>
                <a:gd name="T24" fmla="*/ 917 w 939"/>
                <a:gd name="T25" fmla="*/ 113 h 939"/>
                <a:gd name="T26" fmla="*/ 937 w 939"/>
                <a:gd name="T27" fmla="*/ 137 h 939"/>
                <a:gd name="T28" fmla="*/ 905 w 939"/>
                <a:gd name="T29" fmla="*/ 354 h 939"/>
                <a:gd name="T30" fmla="*/ 899 w 939"/>
                <a:gd name="T31" fmla="*/ 399 h 939"/>
                <a:gd name="T32" fmla="*/ 877 w 939"/>
                <a:gd name="T33" fmla="*/ 412 h 939"/>
                <a:gd name="T34" fmla="*/ 793 w 939"/>
                <a:gd name="T35" fmla="*/ 374 h 939"/>
                <a:gd name="T36" fmla="*/ 595 w 939"/>
                <a:gd name="T37" fmla="*/ 515 h 939"/>
                <a:gd name="T38" fmla="*/ 677 w 939"/>
                <a:gd name="T39" fmla="*/ 633 h 939"/>
                <a:gd name="T40" fmla="*/ 846 w 939"/>
                <a:gd name="T41" fmla="*/ 639 h 939"/>
                <a:gd name="T42" fmla="*/ 858 w 939"/>
                <a:gd name="T43" fmla="*/ 636 h 939"/>
                <a:gd name="T44" fmla="*/ 864 w 939"/>
                <a:gd name="T45" fmla="*/ 638 h 939"/>
                <a:gd name="T46" fmla="*/ 818 w 939"/>
                <a:gd name="T47" fmla="*/ 939 h 939"/>
                <a:gd name="T48" fmla="*/ 729 w 939"/>
                <a:gd name="T49" fmla="*/ 925 h 939"/>
                <a:gd name="T50" fmla="*/ 543 w 939"/>
                <a:gd name="T51" fmla="*/ 900 h 939"/>
                <a:gd name="T52" fmla="*/ 527 w 939"/>
                <a:gd name="T53" fmla="*/ 869 h 939"/>
                <a:gd name="T54" fmla="*/ 561 w 939"/>
                <a:gd name="T55" fmla="*/ 779 h 939"/>
                <a:gd name="T56" fmla="*/ 503 w 939"/>
                <a:gd name="T57" fmla="*/ 630 h 939"/>
                <a:gd name="T58" fmla="*/ 331 w 939"/>
                <a:gd name="T59" fmla="*/ 645 h 939"/>
                <a:gd name="T60" fmla="*/ 285 w 939"/>
                <a:gd name="T61" fmla="*/ 800 h 939"/>
                <a:gd name="T62" fmla="*/ 293 w 939"/>
                <a:gd name="T63" fmla="*/ 862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9" h="939">
                  <a:moveTo>
                    <a:pt x="293" y="862"/>
                  </a:moveTo>
                  <a:cubicBezTo>
                    <a:pt x="225" y="853"/>
                    <a:pt x="162" y="843"/>
                    <a:pt x="98" y="834"/>
                  </a:cubicBezTo>
                  <a:cubicBezTo>
                    <a:pt x="70" y="830"/>
                    <a:pt x="43" y="825"/>
                    <a:pt x="15" y="822"/>
                  </a:cubicBezTo>
                  <a:cubicBezTo>
                    <a:pt x="2" y="820"/>
                    <a:pt x="0" y="815"/>
                    <a:pt x="1" y="803"/>
                  </a:cubicBezTo>
                  <a:cubicBezTo>
                    <a:pt x="5" y="783"/>
                    <a:pt x="8" y="763"/>
                    <a:pt x="11" y="742"/>
                  </a:cubicBezTo>
                  <a:cubicBezTo>
                    <a:pt x="21" y="671"/>
                    <a:pt x="30" y="600"/>
                    <a:pt x="40" y="528"/>
                  </a:cubicBezTo>
                  <a:cubicBezTo>
                    <a:pt x="56" y="422"/>
                    <a:pt x="73" y="317"/>
                    <a:pt x="90" y="211"/>
                  </a:cubicBezTo>
                  <a:cubicBezTo>
                    <a:pt x="100" y="146"/>
                    <a:pt x="111" y="82"/>
                    <a:pt x="120" y="17"/>
                  </a:cubicBezTo>
                  <a:cubicBezTo>
                    <a:pt x="122" y="2"/>
                    <a:pt x="128" y="0"/>
                    <a:pt x="140" y="2"/>
                  </a:cubicBezTo>
                  <a:cubicBezTo>
                    <a:pt x="215" y="13"/>
                    <a:pt x="290" y="24"/>
                    <a:pt x="365" y="34"/>
                  </a:cubicBezTo>
                  <a:cubicBezTo>
                    <a:pt x="424" y="43"/>
                    <a:pt x="483" y="50"/>
                    <a:pt x="541" y="58"/>
                  </a:cubicBezTo>
                  <a:cubicBezTo>
                    <a:pt x="607" y="68"/>
                    <a:pt x="672" y="79"/>
                    <a:pt x="737" y="88"/>
                  </a:cubicBezTo>
                  <a:cubicBezTo>
                    <a:pt x="797" y="97"/>
                    <a:pt x="857" y="105"/>
                    <a:pt x="917" y="113"/>
                  </a:cubicBezTo>
                  <a:cubicBezTo>
                    <a:pt x="933" y="115"/>
                    <a:pt x="939" y="120"/>
                    <a:pt x="937" y="137"/>
                  </a:cubicBezTo>
                  <a:cubicBezTo>
                    <a:pt x="926" y="209"/>
                    <a:pt x="915" y="281"/>
                    <a:pt x="905" y="354"/>
                  </a:cubicBezTo>
                  <a:cubicBezTo>
                    <a:pt x="903" y="369"/>
                    <a:pt x="901" y="384"/>
                    <a:pt x="899" y="399"/>
                  </a:cubicBezTo>
                  <a:cubicBezTo>
                    <a:pt x="897" y="418"/>
                    <a:pt x="893" y="420"/>
                    <a:pt x="877" y="412"/>
                  </a:cubicBezTo>
                  <a:cubicBezTo>
                    <a:pt x="849" y="399"/>
                    <a:pt x="822" y="384"/>
                    <a:pt x="793" y="374"/>
                  </a:cubicBezTo>
                  <a:cubicBezTo>
                    <a:pt x="696" y="342"/>
                    <a:pt x="588" y="415"/>
                    <a:pt x="595" y="515"/>
                  </a:cubicBezTo>
                  <a:cubicBezTo>
                    <a:pt x="599" y="569"/>
                    <a:pt x="631" y="607"/>
                    <a:pt x="677" y="633"/>
                  </a:cubicBezTo>
                  <a:cubicBezTo>
                    <a:pt x="732" y="664"/>
                    <a:pt x="789" y="649"/>
                    <a:pt x="846" y="639"/>
                  </a:cubicBezTo>
                  <a:cubicBezTo>
                    <a:pt x="850" y="638"/>
                    <a:pt x="854" y="637"/>
                    <a:pt x="858" y="636"/>
                  </a:cubicBezTo>
                  <a:cubicBezTo>
                    <a:pt x="858" y="636"/>
                    <a:pt x="859" y="637"/>
                    <a:pt x="864" y="638"/>
                  </a:cubicBezTo>
                  <a:cubicBezTo>
                    <a:pt x="849" y="737"/>
                    <a:pt x="834" y="836"/>
                    <a:pt x="818" y="939"/>
                  </a:cubicBezTo>
                  <a:cubicBezTo>
                    <a:pt x="787" y="934"/>
                    <a:pt x="758" y="930"/>
                    <a:pt x="729" y="925"/>
                  </a:cubicBezTo>
                  <a:cubicBezTo>
                    <a:pt x="667" y="917"/>
                    <a:pt x="605" y="908"/>
                    <a:pt x="543" y="900"/>
                  </a:cubicBezTo>
                  <a:cubicBezTo>
                    <a:pt x="518" y="897"/>
                    <a:pt x="517" y="892"/>
                    <a:pt x="527" y="869"/>
                  </a:cubicBezTo>
                  <a:cubicBezTo>
                    <a:pt x="540" y="840"/>
                    <a:pt x="555" y="810"/>
                    <a:pt x="561" y="779"/>
                  </a:cubicBezTo>
                  <a:cubicBezTo>
                    <a:pt x="572" y="719"/>
                    <a:pt x="553" y="668"/>
                    <a:pt x="503" y="630"/>
                  </a:cubicBezTo>
                  <a:cubicBezTo>
                    <a:pt x="448" y="588"/>
                    <a:pt x="378" y="598"/>
                    <a:pt x="331" y="645"/>
                  </a:cubicBezTo>
                  <a:cubicBezTo>
                    <a:pt x="288" y="688"/>
                    <a:pt x="270" y="739"/>
                    <a:pt x="285" y="800"/>
                  </a:cubicBezTo>
                  <a:cubicBezTo>
                    <a:pt x="290" y="819"/>
                    <a:pt x="290" y="840"/>
                    <a:pt x="293" y="86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B988B1E-EC88-4019-A6E4-823602611BC7}"/>
                </a:ext>
              </a:extLst>
            </p:cNvPr>
            <p:cNvSpPr>
              <a:spLocks/>
            </p:cNvSpPr>
            <p:nvPr/>
          </p:nvSpPr>
          <p:spPr bwMode="auto">
            <a:xfrm>
              <a:off x="4169117" y="4609954"/>
              <a:ext cx="867165" cy="876045"/>
            </a:xfrm>
            <a:custGeom>
              <a:avLst/>
              <a:gdLst>
                <a:gd name="T0" fmla="*/ 3 w 828"/>
                <a:gd name="T1" fmla="*/ 825 h 825"/>
                <a:gd name="T2" fmla="*/ 3 w 828"/>
                <a:gd name="T3" fmla="*/ 526 h 825"/>
                <a:gd name="T4" fmla="*/ 100 w 828"/>
                <a:gd name="T5" fmla="*/ 553 h 825"/>
                <a:gd name="T6" fmla="*/ 278 w 828"/>
                <a:gd name="T7" fmla="*/ 421 h 825"/>
                <a:gd name="T8" fmla="*/ 201 w 828"/>
                <a:gd name="T9" fmla="*/ 288 h 825"/>
                <a:gd name="T10" fmla="*/ 54 w 828"/>
                <a:gd name="T11" fmla="*/ 283 h 825"/>
                <a:gd name="T12" fmla="*/ 4 w 828"/>
                <a:gd name="T13" fmla="*/ 297 h 825"/>
                <a:gd name="T14" fmla="*/ 2 w 828"/>
                <a:gd name="T15" fmla="*/ 287 h 825"/>
                <a:gd name="T16" fmla="*/ 0 w 828"/>
                <a:gd name="T17" fmla="*/ 23 h 825"/>
                <a:gd name="T18" fmla="*/ 18 w 828"/>
                <a:gd name="T19" fmla="*/ 4 h 825"/>
                <a:gd name="T20" fmla="*/ 260 w 828"/>
                <a:gd name="T21" fmla="*/ 4 h 825"/>
                <a:gd name="T22" fmla="*/ 283 w 828"/>
                <a:gd name="T23" fmla="*/ 39 h 825"/>
                <a:gd name="T24" fmla="*/ 309 w 828"/>
                <a:gd name="T25" fmla="*/ 238 h 825"/>
                <a:gd name="T26" fmla="*/ 504 w 828"/>
                <a:gd name="T27" fmla="*/ 241 h 825"/>
                <a:gd name="T28" fmla="*/ 544 w 828"/>
                <a:gd name="T29" fmla="*/ 59 h 825"/>
                <a:gd name="T30" fmla="*/ 529 w 828"/>
                <a:gd name="T31" fmla="*/ 2 h 825"/>
                <a:gd name="T32" fmla="*/ 547 w 828"/>
                <a:gd name="T33" fmla="*/ 0 h 825"/>
                <a:gd name="T34" fmla="*/ 807 w 828"/>
                <a:gd name="T35" fmla="*/ 0 h 825"/>
                <a:gd name="T36" fmla="*/ 828 w 828"/>
                <a:gd name="T37" fmla="*/ 20 h 825"/>
                <a:gd name="T38" fmla="*/ 828 w 828"/>
                <a:gd name="T39" fmla="*/ 810 h 825"/>
                <a:gd name="T40" fmla="*/ 826 w 828"/>
                <a:gd name="T41" fmla="*/ 825 h 825"/>
                <a:gd name="T42" fmla="*/ 3 w 828"/>
                <a:gd name="T4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8" h="825">
                  <a:moveTo>
                    <a:pt x="3" y="825"/>
                  </a:moveTo>
                  <a:cubicBezTo>
                    <a:pt x="3" y="725"/>
                    <a:pt x="3" y="626"/>
                    <a:pt x="3" y="526"/>
                  </a:cubicBezTo>
                  <a:cubicBezTo>
                    <a:pt x="36" y="536"/>
                    <a:pt x="67" y="547"/>
                    <a:pt x="100" y="553"/>
                  </a:cubicBezTo>
                  <a:cubicBezTo>
                    <a:pt x="178" y="567"/>
                    <a:pt x="269" y="515"/>
                    <a:pt x="278" y="421"/>
                  </a:cubicBezTo>
                  <a:cubicBezTo>
                    <a:pt x="284" y="366"/>
                    <a:pt x="254" y="316"/>
                    <a:pt x="201" y="288"/>
                  </a:cubicBezTo>
                  <a:cubicBezTo>
                    <a:pt x="153" y="263"/>
                    <a:pt x="104" y="263"/>
                    <a:pt x="54" y="283"/>
                  </a:cubicBezTo>
                  <a:cubicBezTo>
                    <a:pt x="39" y="290"/>
                    <a:pt x="21" y="293"/>
                    <a:pt x="4" y="297"/>
                  </a:cubicBezTo>
                  <a:cubicBezTo>
                    <a:pt x="3" y="293"/>
                    <a:pt x="2" y="290"/>
                    <a:pt x="2" y="287"/>
                  </a:cubicBezTo>
                  <a:cubicBezTo>
                    <a:pt x="1" y="199"/>
                    <a:pt x="1" y="111"/>
                    <a:pt x="0" y="23"/>
                  </a:cubicBezTo>
                  <a:cubicBezTo>
                    <a:pt x="0" y="9"/>
                    <a:pt x="3" y="4"/>
                    <a:pt x="18" y="4"/>
                  </a:cubicBezTo>
                  <a:cubicBezTo>
                    <a:pt x="98" y="5"/>
                    <a:pt x="179" y="4"/>
                    <a:pt x="260" y="4"/>
                  </a:cubicBezTo>
                  <a:cubicBezTo>
                    <a:pt x="290" y="4"/>
                    <a:pt x="292" y="10"/>
                    <a:pt x="283" y="39"/>
                  </a:cubicBezTo>
                  <a:cubicBezTo>
                    <a:pt x="261" y="109"/>
                    <a:pt x="254" y="178"/>
                    <a:pt x="309" y="238"/>
                  </a:cubicBezTo>
                  <a:cubicBezTo>
                    <a:pt x="364" y="298"/>
                    <a:pt x="449" y="300"/>
                    <a:pt x="504" y="241"/>
                  </a:cubicBezTo>
                  <a:cubicBezTo>
                    <a:pt x="552" y="189"/>
                    <a:pt x="563" y="127"/>
                    <a:pt x="544" y="59"/>
                  </a:cubicBezTo>
                  <a:cubicBezTo>
                    <a:pt x="539" y="41"/>
                    <a:pt x="535" y="23"/>
                    <a:pt x="529" y="2"/>
                  </a:cubicBezTo>
                  <a:cubicBezTo>
                    <a:pt x="535" y="2"/>
                    <a:pt x="541" y="0"/>
                    <a:pt x="547" y="0"/>
                  </a:cubicBezTo>
                  <a:cubicBezTo>
                    <a:pt x="634" y="0"/>
                    <a:pt x="721" y="1"/>
                    <a:pt x="807" y="0"/>
                  </a:cubicBezTo>
                  <a:cubicBezTo>
                    <a:pt x="823" y="0"/>
                    <a:pt x="828" y="4"/>
                    <a:pt x="828" y="20"/>
                  </a:cubicBezTo>
                  <a:cubicBezTo>
                    <a:pt x="828" y="283"/>
                    <a:pt x="828" y="546"/>
                    <a:pt x="828" y="810"/>
                  </a:cubicBezTo>
                  <a:cubicBezTo>
                    <a:pt x="828" y="814"/>
                    <a:pt x="827" y="819"/>
                    <a:pt x="826" y="825"/>
                  </a:cubicBezTo>
                  <a:cubicBezTo>
                    <a:pt x="552" y="825"/>
                    <a:pt x="278" y="825"/>
                    <a:pt x="3" y="82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09DA52A2-75CD-4E82-B8F8-1CB06EE69AC2}"/>
              </a:ext>
            </a:extLst>
          </p:cNvPr>
          <p:cNvSpPr txBox="1"/>
          <p:nvPr/>
        </p:nvSpPr>
        <p:spPr>
          <a:xfrm>
            <a:off x="1616734" y="2096030"/>
            <a:ext cx="7909858" cy="369332"/>
          </a:xfrm>
          <a:prstGeom prst="rect">
            <a:avLst/>
          </a:prstGeom>
          <a:noFill/>
        </p:spPr>
        <p:txBody>
          <a:bodyPr wrap="square" rtlCol="0">
            <a:spAutoFit/>
          </a:bodyPr>
          <a:lstStyle/>
          <a:p>
            <a:pPr lvl="0" algn="just">
              <a:defRPr/>
            </a:pPr>
            <a:r>
              <a:rPr lang="es-ES" b="1" dirty="0"/>
              <a:t>Test Plan: </a:t>
            </a:r>
            <a:r>
              <a:rPr lang="es-ES" dirty="0"/>
              <a:t>Representa la raíz del plan de pruebas.</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4" name="Oval 23">
            <a:extLst>
              <a:ext uri="{FF2B5EF4-FFF2-40B4-BE49-F238E27FC236}">
                <a16:creationId xmlns:a16="http://schemas.microsoft.com/office/drawing/2014/main" id="{B31E020C-E423-44C5-8991-4D59ED133EDE}"/>
              </a:ext>
            </a:extLst>
          </p:cNvPr>
          <p:cNvSpPr/>
          <p:nvPr/>
        </p:nvSpPr>
        <p:spPr>
          <a:xfrm>
            <a:off x="795752" y="2051383"/>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5" name="Oval 24">
            <a:extLst>
              <a:ext uri="{FF2B5EF4-FFF2-40B4-BE49-F238E27FC236}">
                <a16:creationId xmlns:a16="http://schemas.microsoft.com/office/drawing/2014/main" id="{F01A074E-7CBE-4627-A1D6-9C2DCC16BFF1}"/>
              </a:ext>
            </a:extLst>
          </p:cNvPr>
          <p:cNvSpPr/>
          <p:nvPr/>
        </p:nvSpPr>
        <p:spPr>
          <a:xfrm>
            <a:off x="795752" y="2974011"/>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6" name="Oval 25">
            <a:extLst>
              <a:ext uri="{FF2B5EF4-FFF2-40B4-BE49-F238E27FC236}">
                <a16:creationId xmlns:a16="http://schemas.microsoft.com/office/drawing/2014/main" id="{B8A21E53-6E6E-44AE-A706-279EB21D755A}"/>
              </a:ext>
            </a:extLst>
          </p:cNvPr>
          <p:cNvSpPr/>
          <p:nvPr/>
        </p:nvSpPr>
        <p:spPr>
          <a:xfrm>
            <a:off x="795752" y="3907389"/>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27" name="TextBox 26">
            <a:extLst>
              <a:ext uri="{FF2B5EF4-FFF2-40B4-BE49-F238E27FC236}">
                <a16:creationId xmlns:a16="http://schemas.microsoft.com/office/drawing/2014/main" id="{C4333B1D-68C1-439A-85C4-C784785897E3}"/>
              </a:ext>
            </a:extLst>
          </p:cNvPr>
          <p:cNvSpPr txBox="1"/>
          <p:nvPr/>
        </p:nvSpPr>
        <p:spPr>
          <a:xfrm>
            <a:off x="1616734" y="3014136"/>
            <a:ext cx="9067582" cy="369332"/>
          </a:xfrm>
          <a:prstGeom prst="rect">
            <a:avLst/>
          </a:prstGeom>
          <a:noFill/>
        </p:spPr>
        <p:txBody>
          <a:bodyPr wrap="square" rtlCol="0">
            <a:spAutoFit/>
          </a:bodyPr>
          <a:lstStyle/>
          <a:p>
            <a:pPr lvl="0" algn="just">
              <a:defRPr/>
            </a:pPr>
            <a:r>
              <a:rPr lang="es-ES" b="1" dirty="0" err="1"/>
              <a:t>Thread</a:t>
            </a:r>
            <a:r>
              <a:rPr lang="es-ES" b="1" dirty="0"/>
              <a:t> </a:t>
            </a:r>
            <a:r>
              <a:rPr lang="es-ES" b="1" dirty="0" err="1"/>
              <a:t>Group</a:t>
            </a:r>
            <a:r>
              <a:rPr lang="es-ES" b="1" dirty="0"/>
              <a:t>: </a:t>
            </a:r>
            <a:r>
              <a:rPr lang="es-ES" dirty="0"/>
              <a:t>Representa un grupo de usuarios, cada </a:t>
            </a:r>
            <a:r>
              <a:rPr lang="es-ES" dirty="0" err="1"/>
              <a:t>thread</a:t>
            </a:r>
            <a:r>
              <a:rPr lang="es-ES" dirty="0"/>
              <a:t> es un usuario virtual.</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8AC24EF4-8E65-4E9C-91A0-A1FC1BFF3BD4}"/>
              </a:ext>
            </a:extLst>
          </p:cNvPr>
          <p:cNvSpPr txBox="1"/>
          <p:nvPr/>
        </p:nvSpPr>
        <p:spPr>
          <a:xfrm>
            <a:off x="1616734" y="3959405"/>
            <a:ext cx="9830851" cy="846386"/>
          </a:xfrm>
          <a:prstGeom prst="rect">
            <a:avLst/>
          </a:prstGeom>
          <a:noFill/>
        </p:spPr>
        <p:txBody>
          <a:bodyPr wrap="square" rtlCol="0">
            <a:spAutoFit/>
          </a:bodyPr>
          <a:lstStyle/>
          <a:p>
            <a:r>
              <a:rPr lang="es-ES" b="1" dirty="0" err="1"/>
              <a:t>Controllers</a:t>
            </a:r>
            <a:r>
              <a:rPr lang="es-ES" b="1" dirty="0"/>
              <a:t>: </a:t>
            </a:r>
            <a:r>
              <a:rPr lang="es-ES" dirty="0" err="1"/>
              <a:t>Samplers</a:t>
            </a:r>
            <a:r>
              <a:rPr lang="es-ES" dirty="0"/>
              <a:t>, </a:t>
            </a:r>
            <a:r>
              <a:rPr lang="es-ES" dirty="0" err="1"/>
              <a:t>Logic</a:t>
            </a:r>
            <a:r>
              <a:rPr lang="es-ES" dirty="0"/>
              <a:t> </a:t>
            </a:r>
            <a:r>
              <a:rPr lang="es-ES" dirty="0" err="1"/>
              <a:t>Controlers</a:t>
            </a:r>
            <a:r>
              <a:rPr lang="es-ES" dirty="0"/>
              <a:t>, </a:t>
            </a:r>
            <a:r>
              <a:rPr lang="es-ES" dirty="0" err="1"/>
              <a:t>Config</a:t>
            </a:r>
            <a:r>
              <a:rPr lang="es-ES" dirty="0"/>
              <a:t> </a:t>
            </a:r>
            <a:r>
              <a:rPr lang="es-ES" dirty="0" err="1"/>
              <a:t>Element</a:t>
            </a:r>
            <a:r>
              <a:rPr lang="es-ES" dirty="0"/>
              <a:t>, </a:t>
            </a:r>
            <a:r>
              <a:rPr lang="es-ES" dirty="0" err="1"/>
              <a:t>Assertion</a:t>
            </a:r>
            <a:r>
              <a:rPr lang="es-ES" dirty="0"/>
              <a:t>, </a:t>
            </a:r>
            <a:r>
              <a:rPr lang="es-ES" dirty="0" err="1"/>
              <a:t>Listeners</a:t>
            </a:r>
            <a:r>
              <a:rPr lang="es-ES" dirty="0"/>
              <a:t>, </a:t>
            </a:r>
            <a:r>
              <a:rPr lang="es-ES" dirty="0" err="1"/>
              <a:t>Timer</a:t>
            </a:r>
            <a:r>
              <a:rPr lang="es-ES" dirty="0"/>
              <a:t>, Pre-</a:t>
            </a:r>
            <a:r>
              <a:rPr lang="es-ES" dirty="0" err="1"/>
              <a:t>Processor</a:t>
            </a:r>
            <a:r>
              <a:rPr lang="es-ES" dirty="0"/>
              <a:t> </a:t>
            </a:r>
            <a:r>
              <a:rPr lang="es-ES" dirty="0" err="1"/>
              <a:t>element</a:t>
            </a:r>
            <a:r>
              <a:rPr lang="es-ES" dirty="0"/>
              <a:t>, Post-</a:t>
            </a:r>
            <a:r>
              <a:rPr lang="es-ES" dirty="0" err="1"/>
              <a:t>Processor</a:t>
            </a:r>
            <a:r>
              <a:rPr lang="es-ES" dirty="0"/>
              <a:t> </a:t>
            </a:r>
            <a:r>
              <a:rPr lang="es-ES" dirty="0" err="1"/>
              <a:t>element</a:t>
            </a:r>
            <a:r>
              <a:rPr lang="es-ES" dirty="0"/>
              <a:t>. </a:t>
            </a:r>
          </a:p>
          <a:p>
            <a:pPr lvl="0" algn="just">
              <a:defRPr/>
            </a:pP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9" name="Oval 28">
            <a:extLst>
              <a:ext uri="{FF2B5EF4-FFF2-40B4-BE49-F238E27FC236}">
                <a16:creationId xmlns:a16="http://schemas.microsoft.com/office/drawing/2014/main" id="{4572B14F-E574-403F-9138-1F4212654423}"/>
              </a:ext>
            </a:extLst>
          </p:cNvPr>
          <p:cNvSpPr/>
          <p:nvPr/>
        </p:nvSpPr>
        <p:spPr>
          <a:xfrm>
            <a:off x="795752" y="4886638"/>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4</a:t>
            </a:r>
          </a:p>
        </p:txBody>
      </p:sp>
      <p:sp>
        <p:nvSpPr>
          <p:cNvPr id="30" name="TextBox 29">
            <a:extLst>
              <a:ext uri="{FF2B5EF4-FFF2-40B4-BE49-F238E27FC236}">
                <a16:creationId xmlns:a16="http://schemas.microsoft.com/office/drawing/2014/main" id="{A6222A04-225D-4A07-864E-C19B15F8CA71}"/>
              </a:ext>
            </a:extLst>
          </p:cNvPr>
          <p:cNvSpPr txBox="1"/>
          <p:nvPr/>
        </p:nvSpPr>
        <p:spPr>
          <a:xfrm>
            <a:off x="1659033" y="4889242"/>
            <a:ext cx="8732898" cy="923330"/>
          </a:xfrm>
          <a:prstGeom prst="rect">
            <a:avLst/>
          </a:prstGeom>
          <a:noFill/>
        </p:spPr>
        <p:txBody>
          <a:bodyPr wrap="square" rtlCol="0">
            <a:spAutoFit/>
          </a:bodyPr>
          <a:lstStyle/>
          <a:p>
            <a:pPr lvl="0" algn="just">
              <a:defRPr/>
            </a:pPr>
            <a:r>
              <a:rPr lang="es-ES" b="1" dirty="0" err="1"/>
              <a:t>Plugins</a:t>
            </a:r>
            <a:r>
              <a:rPr lang="es-ES" b="1" dirty="0"/>
              <a:t> de </a:t>
            </a:r>
            <a:r>
              <a:rPr lang="es-ES" b="1" dirty="0" err="1"/>
              <a:t>Jmeter</a:t>
            </a:r>
            <a:r>
              <a:rPr lang="es-ES" b="1" dirty="0"/>
              <a:t>: </a:t>
            </a:r>
          </a:p>
          <a:p>
            <a:pPr marL="285750" lvl="0" indent="-285750" algn="just">
              <a:buFont typeface="Arial" panose="020B0604020202020204" pitchFamily="34" charset="0"/>
              <a:buChar char="•"/>
              <a:defRPr/>
            </a:pPr>
            <a:r>
              <a:rPr lang="es-ES" dirty="0"/>
              <a:t>3 Basic </a:t>
            </a:r>
            <a:r>
              <a:rPr lang="es-ES" dirty="0" err="1"/>
              <a:t>Graphs</a:t>
            </a:r>
            <a:r>
              <a:rPr lang="es-ES" dirty="0"/>
              <a:t>: </a:t>
            </a:r>
            <a:r>
              <a:rPr lang="es-ES" dirty="0">
                <a:hlinkClick r:id="rId2"/>
              </a:rPr>
              <a:t>https://jmeter-plugins.org/wiki/ResponseTimesOverTime/</a:t>
            </a:r>
            <a:endParaRPr lang="es-ES" dirty="0"/>
          </a:p>
          <a:p>
            <a:pPr marL="285750" lvl="0" indent="-285750" algn="just">
              <a:buFont typeface="Arial" panose="020B0604020202020204" pitchFamily="34" charset="0"/>
              <a:buChar char="•"/>
              <a:defRPr/>
            </a:pPr>
            <a:r>
              <a:rPr lang="es-ES" dirty="0"/>
              <a:t>5 </a:t>
            </a:r>
            <a:r>
              <a:rPr lang="es-ES" dirty="0" err="1"/>
              <a:t>Additional</a:t>
            </a:r>
            <a:r>
              <a:rPr lang="es-ES" dirty="0"/>
              <a:t> </a:t>
            </a:r>
            <a:r>
              <a:rPr lang="es-ES" dirty="0" err="1"/>
              <a:t>Graphs</a:t>
            </a:r>
            <a:r>
              <a:rPr lang="es-ES" dirty="0"/>
              <a:t>: </a:t>
            </a:r>
            <a:r>
              <a:rPr lang="es-ES" dirty="0">
                <a:hlinkClick r:id="rId3"/>
              </a:rPr>
              <a:t>https://jmeter-plugins.org/wiki/ResponseCodesPerSecond/</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35148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6</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6186309"/>
          </a:xfrm>
          <a:prstGeom prst="rect">
            <a:avLst/>
          </a:prstGeom>
          <a:noFill/>
        </p:spPr>
        <p:txBody>
          <a:bodyPr wrap="square" rtlCol="0">
            <a:spAutoFit/>
          </a:bodyPr>
          <a:lstStyle/>
          <a:p>
            <a:r>
              <a:rPr lang="es-ES" dirty="0"/>
              <a:t>Para la simulación de usuarios virtuales haremos uso de las opciones definidas a continuación que nos facilitan los </a:t>
            </a:r>
            <a:r>
              <a:rPr lang="es-ES" dirty="0" err="1"/>
              <a:t>plugins</a:t>
            </a:r>
            <a:r>
              <a:rPr lang="es-ES" dirty="0"/>
              <a:t> instalados:</a:t>
            </a:r>
          </a:p>
          <a:p>
            <a:endParaRPr lang="es-ES" dirty="0"/>
          </a:p>
          <a:p>
            <a:pPr marL="285750" indent="-285750">
              <a:buFont typeface="Arial" panose="020B0604020202020204" pitchFamily="34" charset="0"/>
              <a:buChar char="•"/>
            </a:pPr>
            <a:r>
              <a:rPr lang="es-ES" b="1" dirty="0" err="1"/>
              <a:t>jp@gc</a:t>
            </a:r>
            <a:r>
              <a:rPr lang="es-ES" b="1" dirty="0"/>
              <a:t> </a:t>
            </a:r>
            <a:r>
              <a:rPr lang="es-ES" b="1" dirty="0" err="1"/>
              <a:t>Throughput</a:t>
            </a:r>
            <a:r>
              <a:rPr lang="es-ES" b="1" dirty="0"/>
              <a:t> </a:t>
            </a:r>
            <a:r>
              <a:rPr lang="es-ES" b="1" dirty="0" err="1"/>
              <a:t>Shaping</a:t>
            </a:r>
            <a:r>
              <a:rPr lang="es-ES" b="1" dirty="0"/>
              <a:t> </a:t>
            </a:r>
            <a:r>
              <a:rPr lang="es-ES" b="1" dirty="0" err="1"/>
              <a:t>timer</a:t>
            </a:r>
            <a:r>
              <a:rPr lang="es-ES" dirty="0"/>
              <a:t>: Definiremos el número de peticiones que se realizaran por segundo (RPS)</a:t>
            </a:r>
          </a:p>
          <a:p>
            <a:pPr marL="285750" indent="-285750">
              <a:buFont typeface="Arial" panose="020B0604020202020204" pitchFamily="34" charset="0"/>
              <a:buChar char="•"/>
            </a:pPr>
            <a:r>
              <a:rPr lang="es-ES" b="1" dirty="0" err="1"/>
              <a:t>jp@gc</a:t>
            </a:r>
            <a:r>
              <a:rPr lang="es-ES" b="1" dirty="0"/>
              <a:t> </a:t>
            </a:r>
            <a:r>
              <a:rPr lang="es-ES" b="1" dirty="0" err="1"/>
              <a:t>Ultimate</a:t>
            </a:r>
            <a:r>
              <a:rPr lang="es-ES" b="1" dirty="0"/>
              <a:t> </a:t>
            </a:r>
            <a:r>
              <a:rPr lang="es-ES" b="1" dirty="0" err="1"/>
              <a:t>Thread</a:t>
            </a:r>
            <a:r>
              <a:rPr lang="es-ES" b="1" dirty="0"/>
              <a:t> </a:t>
            </a:r>
            <a:r>
              <a:rPr lang="es-ES" b="1" dirty="0" err="1"/>
              <a:t>Group</a:t>
            </a:r>
            <a:r>
              <a:rPr lang="es-ES" dirty="0"/>
              <a:t>: Se indicarán el número de hilos (usuarios)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Dichas gráficas deben ser semejantes y los hilos que se indiquen en la opción de </a:t>
            </a:r>
            <a:r>
              <a:rPr lang="es-ES" dirty="0" err="1"/>
              <a:t>thread</a:t>
            </a:r>
            <a:r>
              <a:rPr lang="es-ES" dirty="0"/>
              <a:t> </a:t>
            </a:r>
            <a:r>
              <a:rPr lang="es-ES" dirty="0" err="1"/>
              <a:t>group</a:t>
            </a:r>
            <a:r>
              <a:rPr lang="es-ES" dirty="0"/>
              <a:t> se deben calcular con la siguiente fórmula:</a:t>
            </a:r>
          </a:p>
          <a:p>
            <a:pPr algn="ctr"/>
            <a:br>
              <a:rPr lang="es-ES" dirty="0"/>
            </a:br>
            <a:r>
              <a:rPr lang="es-ES" b="1" dirty="0"/>
              <a:t>RPS * &lt;</a:t>
            </a:r>
            <a:r>
              <a:rPr lang="es-ES" b="1" dirty="0" err="1"/>
              <a:t>max</a:t>
            </a:r>
            <a:r>
              <a:rPr lang="es-ES" b="1" dirty="0"/>
              <a:t> response time&gt; / 1000 </a:t>
            </a:r>
          </a:p>
          <a:p>
            <a:br>
              <a:rPr lang="es-ES" dirty="0"/>
            </a:br>
            <a:endParaRPr lang="es-ES" dirty="0"/>
          </a:p>
          <a:p>
            <a:r>
              <a:rPr lang="es-ES" dirty="0"/>
              <a:t>En nuestro caso simularemos 200 usuarios concurrentes con una rampa de subida y otra de bajada para hacerla progresiva, para el cálculo de RPS e hilos tendremos como resultado de la fórmula anterior.</a:t>
            </a:r>
          </a:p>
          <a:p>
            <a:endParaRPr lang="es-ES" dirty="0"/>
          </a:p>
          <a:p>
            <a:pPr algn="ctr"/>
            <a:r>
              <a:rPr lang="es-ES" b="1" dirty="0"/>
              <a:t>Hilos = 80 * 2500/1000 = 200 </a:t>
            </a:r>
          </a:p>
          <a:p>
            <a:br>
              <a:rPr lang="es-ES" dirty="0"/>
            </a:br>
            <a:endParaRPr lang="es-ES" dirty="0"/>
          </a:p>
          <a:p>
            <a:r>
              <a:rPr lang="es-ES" dirty="0"/>
              <a:t> </a:t>
            </a:r>
          </a:p>
          <a:p>
            <a:endParaRPr lang="es-ES" dirty="0"/>
          </a:p>
          <a:p>
            <a:endParaRPr lang="es-ES" dirty="0"/>
          </a:p>
        </p:txBody>
      </p:sp>
    </p:spTree>
    <p:extLst>
      <p:ext uri="{BB962C8B-B14F-4D97-AF65-F5344CB8AC3E}">
        <p14:creationId xmlns:p14="http://schemas.microsoft.com/office/powerpoint/2010/main" val="28251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7</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3139321"/>
          </a:xfrm>
          <a:prstGeom prst="rect">
            <a:avLst/>
          </a:prstGeom>
          <a:noFill/>
        </p:spPr>
        <p:txBody>
          <a:bodyPr wrap="square" rtlCol="0">
            <a:spAutoFit/>
          </a:bodyPr>
          <a:lstStyle/>
          <a:p>
            <a:r>
              <a:rPr lang="es-ES" dirty="0"/>
              <a:t>Quedando las gráficas de la siguiente forma:</a:t>
            </a:r>
          </a:p>
          <a:p>
            <a:endParaRPr lang="es-ES" dirty="0"/>
          </a:p>
          <a:p>
            <a:pPr marL="285750" indent="-285750">
              <a:buFont typeface="Arial" panose="020B0604020202020204" pitchFamily="34" charset="0"/>
              <a:buChar char="•"/>
            </a:pPr>
            <a:r>
              <a:rPr lang="es-ES" dirty="0" err="1"/>
              <a:t>jp@gc</a:t>
            </a:r>
            <a:r>
              <a:rPr lang="es-ES" dirty="0"/>
              <a:t> </a:t>
            </a:r>
            <a:r>
              <a:rPr lang="es-ES" dirty="0" err="1"/>
              <a:t>Throughput</a:t>
            </a:r>
            <a:r>
              <a:rPr lang="es-ES" dirty="0"/>
              <a:t> </a:t>
            </a:r>
            <a:r>
              <a:rPr lang="es-ES" dirty="0" err="1"/>
              <a:t>Shaping</a:t>
            </a:r>
            <a:r>
              <a:rPr lang="es-ES" dirty="0"/>
              <a:t> </a:t>
            </a:r>
            <a:r>
              <a:rPr lang="es-ES" dirty="0" err="1"/>
              <a:t>timer</a:t>
            </a:r>
            <a:r>
              <a:rPr lang="es-ES" dirty="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jp@gc</a:t>
            </a:r>
            <a:r>
              <a:rPr lang="es-ES" dirty="0"/>
              <a:t> </a:t>
            </a:r>
            <a:r>
              <a:rPr lang="es-ES" dirty="0" err="1"/>
              <a:t>Ultimate</a:t>
            </a:r>
            <a:r>
              <a:rPr lang="es-ES" dirty="0"/>
              <a:t> </a:t>
            </a:r>
            <a:r>
              <a:rPr lang="es-ES" dirty="0" err="1"/>
              <a:t>Thread</a:t>
            </a:r>
            <a:r>
              <a:rPr lang="es-ES" dirty="0"/>
              <a:t> </a:t>
            </a:r>
            <a:r>
              <a:rPr lang="es-ES" dirty="0" err="1"/>
              <a:t>Group</a:t>
            </a:r>
            <a:r>
              <a:rPr lang="es-ES" dirty="0"/>
              <a:t>:</a:t>
            </a:r>
          </a:p>
        </p:txBody>
      </p:sp>
      <p:pic>
        <p:nvPicPr>
          <p:cNvPr id="1030" name="Picture 6" descr="Image">
            <a:extLst>
              <a:ext uri="{FF2B5EF4-FFF2-40B4-BE49-F238E27FC236}">
                <a16:creationId xmlns:a16="http://schemas.microsoft.com/office/drawing/2014/main" id="{DD28E1D5-989C-5D46-9DA3-1678CEAFD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966" y="4344657"/>
            <a:ext cx="4366846" cy="21968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a:extLst>
              <a:ext uri="{FF2B5EF4-FFF2-40B4-BE49-F238E27FC236}">
                <a16:creationId xmlns:a16="http://schemas.microsoft.com/office/drawing/2014/main" id="{ED08A3A8-995C-B14C-B57A-B89276FCB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966" y="1629800"/>
            <a:ext cx="4366846" cy="207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7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126151"/>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8</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10" name="Rectángulo 9"/>
          <p:cNvSpPr/>
          <p:nvPr/>
        </p:nvSpPr>
        <p:spPr>
          <a:xfrm>
            <a:off x="925769" y="2762319"/>
            <a:ext cx="10916367" cy="3970318"/>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visor de contenidos:</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/01_test_lug_visor</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ser el visor por defecto con un contenido </a:t>
            </a:r>
            <a:r>
              <a:rPr lang="es-ES" dirty="0" err="1">
                <a:solidFill>
                  <a:schemeClr val="bg1"/>
                </a:solidFill>
                <a:latin typeface="Helvetica Neue"/>
              </a:rPr>
              <a:t>cacheable</a:t>
            </a:r>
            <a:r>
              <a:rPr lang="es-ES" dirty="0">
                <a:solidFill>
                  <a:schemeClr val="bg1"/>
                </a:solidFill>
                <a:latin typeface="Helvetica Neue"/>
              </a:rPr>
              <a:t> debería ser el resultado más optimo de las pruebas realizadas</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sin cachear:</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/02_test_lug_publicador_no_cache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no usar la caché de </a:t>
            </a:r>
            <a:r>
              <a:rPr lang="es-ES" dirty="0" err="1">
                <a:solidFill>
                  <a:schemeClr val="bg1"/>
                </a:solidFill>
                <a:latin typeface="Helvetica Neue"/>
              </a:rPr>
              <a:t>liferay</a:t>
            </a:r>
            <a:r>
              <a:rPr lang="es-ES" dirty="0">
                <a:solidFill>
                  <a:schemeClr val="bg1"/>
                </a:solidFill>
                <a:latin typeface="Helvetica Neue"/>
              </a:rPr>
              <a:t> tendrá que procesar la plantilla del contenido cada vez que realice su </a:t>
            </a:r>
            <a:r>
              <a:rPr lang="es-ES" dirty="0" err="1">
                <a:solidFill>
                  <a:schemeClr val="bg1"/>
                </a:solidFill>
                <a:latin typeface="Helvetica Neue"/>
              </a:rPr>
              <a:t>renderizado</a:t>
            </a:r>
            <a:r>
              <a:rPr lang="es-ES" dirty="0">
                <a:solidFill>
                  <a:schemeClr val="bg1"/>
                </a:solidFill>
                <a:latin typeface="Helvetica Neue"/>
              </a:rPr>
              <a:t> con el coste computacional correspondiente.</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cacheada:</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/03_test_lug_publicador_cache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plantilla.</a:t>
            </a:r>
          </a:p>
        </p:txBody>
      </p:sp>
      <p:sp>
        <p:nvSpPr>
          <p:cNvPr id="15" name="Marcador de número de diapositiva 14"/>
          <p:cNvSpPr>
            <a:spLocks noGrp="1"/>
          </p:cNvSpPr>
          <p:nvPr>
            <p:ph type="sldNum" sz="quarter" idx="12"/>
          </p:nvPr>
        </p:nvSpPr>
        <p:spPr/>
        <p:txBody>
          <a:bodyPr/>
          <a:lstStyle/>
          <a:p>
            <a:fld id="{6983841B-0DB4-4C99-B5E5-79625F01DBF7}" type="slidenum">
              <a:rPr lang="en-GB" smtClean="0"/>
              <a:t>8</a:t>
            </a:fld>
            <a:endParaRPr lang="en-GB"/>
          </a:p>
        </p:txBody>
      </p:sp>
    </p:spTree>
    <p:extLst>
      <p:ext uri="{BB962C8B-B14F-4D97-AF65-F5344CB8AC3E}">
        <p14:creationId xmlns:p14="http://schemas.microsoft.com/office/powerpoint/2010/main" val="14448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095099"/>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9</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7" name="Rectángulo 6"/>
          <p:cNvSpPr/>
          <p:nvPr/>
        </p:nvSpPr>
        <p:spPr>
          <a:xfrm>
            <a:off x="1047033" y="2961160"/>
            <a:ext cx="10916367" cy="3139321"/>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sin hacer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/04_test_lug_custom_module_no_cache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tener un </a:t>
            </a:r>
            <a:r>
              <a:rPr lang="es-ES" dirty="0" err="1">
                <a:solidFill>
                  <a:schemeClr val="bg1"/>
                </a:solidFill>
                <a:latin typeface="Helvetica Neue"/>
              </a:rPr>
              <a:t>portlet</a:t>
            </a:r>
            <a:r>
              <a:rPr lang="es-ES" dirty="0">
                <a:solidFill>
                  <a:schemeClr val="bg1"/>
                </a:solidFill>
                <a:latin typeface="Helvetica Neue"/>
              </a:rPr>
              <a:t> a medida que cada vez que se </a:t>
            </a:r>
            <a:r>
              <a:rPr lang="es-ES" dirty="0" err="1">
                <a:solidFill>
                  <a:schemeClr val="bg1"/>
                </a:solidFill>
                <a:latin typeface="Helvetica Neue"/>
              </a:rPr>
              <a:t>renderiza</a:t>
            </a:r>
            <a:r>
              <a:rPr lang="es-ES" dirty="0">
                <a:solidFill>
                  <a:schemeClr val="bg1"/>
                </a:solidFill>
                <a:latin typeface="Helvetica Neue"/>
              </a:rPr>
              <a:t> ejecuta peticiones a API externa y posteriormente un tratamiento considerable de datos, se tendrán tiempos de respuestas muy altos cada vez que se acceda al mismo.</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haciendo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/05_test_lug_custom_module_cache?cache=true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llamada a la API y gran parte del tratamiento de datos del módulo a medida.</a:t>
            </a:r>
            <a:endParaRPr lang="es-ES" b="0" i="0" dirty="0">
              <a:solidFill>
                <a:schemeClr val="bg1"/>
              </a:solidFill>
              <a:effectLst/>
              <a:latin typeface="Helvetica Neue"/>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9</a:t>
            </a:fld>
            <a:endParaRPr lang="en-GB"/>
          </a:p>
        </p:txBody>
      </p:sp>
    </p:spTree>
    <p:extLst>
      <p:ext uri="{BB962C8B-B14F-4D97-AF65-F5344CB8AC3E}">
        <p14:creationId xmlns:p14="http://schemas.microsoft.com/office/powerpoint/2010/main" val="1555456728"/>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15061</TotalTime>
  <Words>2357</Words>
  <Application>Microsoft Macintosh PowerPoint</Application>
  <PresentationFormat>Widescreen</PresentationFormat>
  <Paragraphs>296</Paragraphs>
  <Slides>36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Helvetica Neue</vt:lpstr>
      <vt:lpstr>Neo Sans</vt:lpstr>
      <vt:lpstr>Noto Sans</vt:lpstr>
      <vt:lpstr>Open Sans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Daniel Martinez Cisneros</cp:lastModifiedBy>
  <cp:revision>1066</cp:revision>
  <dcterms:created xsi:type="dcterms:W3CDTF">2017-12-05T16:25:52Z</dcterms:created>
  <dcterms:modified xsi:type="dcterms:W3CDTF">2019-06-04T06:43:00Z</dcterms:modified>
</cp:coreProperties>
</file>