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612" r:id="rId3"/>
    <p:sldId id="624" r:id="rId4"/>
    <p:sldId id="360" r:id="rId5"/>
    <p:sldId id="661" r:id="rId6"/>
    <p:sldId id="539" r:id="rId7"/>
    <p:sldId id="691" r:id="rId8"/>
    <p:sldId id="692" r:id="rId9"/>
    <p:sldId id="665" r:id="rId10"/>
    <p:sldId id="667" r:id="rId11"/>
    <p:sldId id="664" r:id="rId12"/>
    <p:sldId id="669" r:id="rId13"/>
    <p:sldId id="670" r:id="rId14"/>
    <p:sldId id="671" r:id="rId15"/>
    <p:sldId id="673" r:id="rId16"/>
    <p:sldId id="672" r:id="rId17"/>
    <p:sldId id="674" r:id="rId18"/>
    <p:sldId id="687" r:id="rId19"/>
    <p:sldId id="675" r:id="rId20"/>
    <p:sldId id="676" r:id="rId21"/>
    <p:sldId id="688" r:id="rId22"/>
    <p:sldId id="677" r:id="rId23"/>
    <p:sldId id="678" r:id="rId24"/>
    <p:sldId id="679" r:id="rId25"/>
    <p:sldId id="680" r:id="rId26"/>
    <p:sldId id="689" r:id="rId27"/>
    <p:sldId id="681" r:id="rId28"/>
    <p:sldId id="682" r:id="rId29"/>
    <p:sldId id="683" r:id="rId30"/>
    <p:sldId id="684" r:id="rId31"/>
    <p:sldId id="685" r:id="rId32"/>
    <p:sldId id="686" r:id="rId33"/>
    <p:sldId id="690" r:id="rId34"/>
    <p:sldId id="307" r:id="rId35"/>
    <p:sldId id="663" r:id="rId36"/>
    <p:sldId id="693" r:id="rId37"/>
    <p:sldId id="6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F39"/>
    <a:srgbClr val="074D67"/>
    <a:srgbClr val="42AFB6"/>
    <a:srgbClr val="FCB414"/>
    <a:srgbClr val="007A7D"/>
    <a:srgbClr val="CB1B4A"/>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94" autoAdjust="0"/>
    <p:restoredTop sz="94669" autoAdjust="0"/>
  </p:normalViewPr>
  <p:slideViewPr>
    <p:cSldViewPr snapToGrid="0">
      <p:cViewPr varScale="1">
        <p:scale>
          <a:sx n="114" d="100"/>
          <a:sy n="114" d="100"/>
        </p:scale>
        <p:origin x="176" y="137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961A3-2BB1-4C63-9212-681077AE12E6}" type="datetimeFigureOut">
              <a:rPr lang="es-ES" smtClean="0"/>
              <a:t>3/6/19</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23D814-B664-4744-BAEB-CD668AB64AFB}" type="slidenum">
              <a:rPr lang="es-ES" smtClean="0"/>
              <a:t>‹#›</a:t>
            </a:fld>
            <a:endParaRPr lang="es-ES"/>
          </a:p>
        </p:txBody>
      </p:sp>
    </p:spTree>
    <p:extLst>
      <p:ext uri="{BB962C8B-B14F-4D97-AF65-F5344CB8AC3E}">
        <p14:creationId xmlns:p14="http://schemas.microsoft.com/office/powerpoint/2010/main" val="1255432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C6260767-B4D5-462B-9D62-069EBD293374}" type="datetime1">
              <a:rPr lang="en-GB" smtClean="0"/>
              <a:t>03/06/2019</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E10B59F1-1A5C-4C2A-BA26-8E647559C0DF}" type="datetime1">
              <a:rPr lang="en-GB" smtClean="0"/>
              <a:t>03/06/2019</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A820579C-93B5-42EC-B8BA-C2FAE0D9EE0E}" type="datetime1">
              <a:rPr lang="en-GB" smtClean="0"/>
              <a:t>03/06/2019</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90109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663433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2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110283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845396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82165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056456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2083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F7952196-09C8-4AAF-A68D-8C09244BE9F5}" type="datetime1">
              <a:rPr lang="en-GB" smtClean="0"/>
              <a:t>03/06/2019</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198437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383851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97522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2E63D7E1-EAEF-40BB-B1B8-C61F1A11D311}" type="datetime1">
              <a:rPr lang="en-GB" smtClean="0"/>
              <a:t>03/06/2019</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ED006203-333C-4B3B-A521-91C8C8561092}" type="datetime1">
              <a:rPr lang="en-GB" smtClean="0"/>
              <a:t>03/06/2019</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357F9A28-0660-40F7-9C8D-AFA5F923EB5F}" type="datetime1">
              <a:rPr lang="en-GB" smtClean="0"/>
              <a:t>03/06/2019</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FBF423A7-D02F-4720-8B33-329B9C6170C8}" type="datetime1">
              <a:rPr lang="en-GB" smtClean="0"/>
              <a:t>03/06/2019</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F0E8B91B-E383-40DB-8616-8C64A284AA28}" type="datetime1">
              <a:rPr lang="en-GB" smtClean="0"/>
              <a:t>03/06/2019</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52AA5708-E994-422F-807B-B51A8D8D117F}" type="datetime1">
              <a:rPr lang="en-GB" smtClean="0"/>
              <a:t>03/06/2019</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B92A8BD4-B6C7-4C84-8CE3-009792276B3D}" type="datetime1">
              <a:rPr lang="en-GB" smtClean="0"/>
              <a:t>03/06/2019</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33A45-3392-461E-9928-5C7C113322D6}" type="datetime1">
              <a:rPr lang="en-GB" smtClean="0"/>
              <a:t>03/06/2019</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03/06/2019</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3021908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dmcisneros.github.io/lug_pruebas_carg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dmcisneros/lug_pruebas_carga/tree/master/thread_dumps" TargetMode="External"/><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jmeter-plugins.org/wiki/ResponseCodesPerSecond/" TargetMode="External"/><Relationship Id="rId2" Type="http://schemas.openxmlformats.org/officeDocument/2006/relationships/hyperlink" Target="https://jmeter-plugins.org/wiki/ResponseTimesOverTime/"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5" y="364789"/>
            <a:ext cx="6663618"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Performance</a:t>
            </a:r>
          </a:p>
        </p:txBody>
      </p:sp>
      <p:sp>
        <p:nvSpPr>
          <p:cNvPr id="10" name="TextBox 9">
            <a:extLst>
              <a:ext uri="{FF2B5EF4-FFF2-40B4-BE49-F238E27FC236}">
                <a16:creationId xmlns:a16="http://schemas.microsoft.com/office/drawing/2014/main" id="{68EB6B5D-84A6-4EA6-9AB4-A42F13EA240B}"/>
              </a:ext>
            </a:extLst>
          </p:cNvPr>
          <p:cNvSpPr txBox="1"/>
          <p:nvPr/>
        </p:nvSpPr>
        <p:spPr>
          <a:xfrm>
            <a:off x="896416" y="1622676"/>
            <a:ext cx="8890365" cy="129266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Pruebas</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de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rendimiento</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GB" sz="3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en</a:t>
            </a: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Liferay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dirty="0">
                <a:solidFill>
                  <a:schemeClr val="bg1"/>
                </a:solidFill>
                <a:latin typeface="Noto Sans" panose="020B0502040504020204" pitchFamily="34"/>
                <a:ea typeface="Noto Sans" panose="020B0502040504020204" pitchFamily="34"/>
                <a:cs typeface="Noto Sans" panose="020B0502040504020204" pitchFamily="34"/>
              </a:rPr>
              <a:t>Material:</a:t>
            </a:r>
          </a:p>
          <a:p>
            <a:pPr lvl="0">
              <a:defRPr/>
            </a:pPr>
            <a:r>
              <a:rPr lang="es-ES" sz="2400" dirty="0">
                <a:solidFill>
                  <a:schemeClr val="bg1"/>
                </a:solidFill>
                <a:hlinkClick r:id="rId2">
                  <a:extLst>
                    <a:ext uri="{A12FA001-AC4F-418D-AE19-62706E023703}">
                      <ahyp:hlinkClr xmlns:ahyp="http://schemas.microsoft.com/office/drawing/2018/hyperlinkcolor" val="tx"/>
                    </a:ext>
                  </a:extLst>
                </a:hlinkClick>
              </a:rPr>
              <a:t>https://dmcisneros.github.io/lug_pruebas_carga/</a:t>
            </a:r>
            <a:endParaRPr kumimoji="0" lang="en-GB" sz="2400" b="0"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3175" y="1499801"/>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1DB56F89-88A8-4B17-84B1-CDC47605E260}"/>
              </a:ext>
            </a:extLst>
          </p:cNvPr>
          <p:cNvSpPr txBox="1"/>
          <p:nvPr/>
        </p:nvSpPr>
        <p:spPr>
          <a:xfrm>
            <a:off x="234325" y="6220384"/>
            <a:ext cx="169998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solidFill>
                  <a:srgbClr val="282F39"/>
                </a:solidFill>
                <a:latin typeface="Noto Sans" panose="020B0502040504020204" pitchFamily="34"/>
                <a:ea typeface="Noto Sans" panose="020B0502040504020204" pitchFamily="34"/>
                <a:cs typeface="Noto Sans" panose="020B0502040504020204" pitchFamily="34"/>
              </a:rPr>
              <a:t>PLANIFICA</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39">
            <a:extLst>
              <a:ext uri="{FF2B5EF4-FFF2-40B4-BE49-F238E27FC236}">
                <a16:creationId xmlns:a16="http://schemas.microsoft.com/office/drawing/2014/main" id="{9B34563C-174F-444B-9718-74BAFE953073}"/>
              </a:ext>
            </a:extLst>
          </p:cNvPr>
          <p:cNvSpPr txBox="1"/>
          <p:nvPr/>
        </p:nvSpPr>
        <p:spPr>
          <a:xfrm>
            <a:off x="1876302" y="6220384"/>
            <a:ext cx="1075484" cy="3231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500" dirty="0">
                <a:solidFill>
                  <a:srgbClr val="282F39"/>
                </a:solidFill>
                <a:latin typeface="Noto Sans" panose="020B0502040504020204" pitchFamily="34"/>
                <a:ea typeface="Noto Sans" panose="020B0502040504020204" pitchFamily="34"/>
                <a:cs typeface="Noto Sans" panose="020B0502040504020204" pitchFamily="34"/>
              </a:rPr>
              <a:t>DEFINE</a:t>
            </a:r>
            <a:endPar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1" name="TextBox 40">
            <a:extLst>
              <a:ext uri="{FF2B5EF4-FFF2-40B4-BE49-F238E27FC236}">
                <a16:creationId xmlns:a16="http://schemas.microsoft.com/office/drawing/2014/main" id="{5B79A9A8-08BB-4994-BE50-3BEA5E447041}"/>
              </a:ext>
            </a:extLst>
          </p:cNvPr>
          <p:cNvSpPr txBox="1"/>
          <p:nvPr/>
        </p:nvSpPr>
        <p:spPr>
          <a:xfrm>
            <a:off x="3048355" y="6214247"/>
            <a:ext cx="1277223"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5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rPr>
              <a:t>EJECUTA Y ANALIZA</a:t>
            </a:r>
          </a:p>
        </p:txBody>
      </p:sp>
      <p:grpSp>
        <p:nvGrpSpPr>
          <p:cNvPr id="46" name="Group 45">
            <a:extLst>
              <a:ext uri="{FF2B5EF4-FFF2-40B4-BE49-F238E27FC236}">
                <a16:creationId xmlns:a16="http://schemas.microsoft.com/office/drawing/2014/main" id="{7B5315D7-D786-47DD-87B5-F851931D0CD2}"/>
              </a:ext>
            </a:extLst>
          </p:cNvPr>
          <p:cNvGrpSpPr/>
          <p:nvPr/>
        </p:nvGrpSpPr>
        <p:grpSpPr>
          <a:xfrm>
            <a:off x="8859899" y="596900"/>
            <a:ext cx="1587654" cy="3702323"/>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grpSp>
        <p:nvGrpSpPr>
          <p:cNvPr id="28" name="Group 27">
            <a:extLst>
              <a:ext uri="{FF2B5EF4-FFF2-40B4-BE49-F238E27FC236}">
                <a16:creationId xmlns:a16="http://schemas.microsoft.com/office/drawing/2014/main" id="{5F5EBB5D-5DC6-44F9-AD2A-A74316377855}"/>
              </a:ext>
            </a:extLst>
          </p:cNvPr>
          <p:cNvGrpSpPr/>
          <p:nvPr/>
        </p:nvGrpSpPr>
        <p:grpSpPr>
          <a:xfrm>
            <a:off x="2098090" y="5349677"/>
            <a:ext cx="635854" cy="775579"/>
            <a:chOff x="2154238" y="2051050"/>
            <a:chExt cx="3344862" cy="4079876"/>
          </a:xfrm>
        </p:grpSpPr>
        <p:sp>
          <p:nvSpPr>
            <p:cNvPr id="29" name="Freeform 5">
              <a:extLst>
                <a:ext uri="{FF2B5EF4-FFF2-40B4-BE49-F238E27FC236}">
                  <a16:creationId xmlns:a16="http://schemas.microsoft.com/office/drawing/2014/main" id="{35F42085-8AF6-4050-9D3B-4E606BA8FA7E}"/>
                </a:ext>
              </a:extLst>
            </p:cNvPr>
            <p:cNvSpPr>
              <a:spLocks noEditPoints="1"/>
            </p:cNvSpPr>
            <p:nvPr/>
          </p:nvSpPr>
          <p:spPr bwMode="auto">
            <a:xfrm>
              <a:off x="2784475" y="2671763"/>
              <a:ext cx="2081212" cy="3459163"/>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6">
              <a:extLst>
                <a:ext uri="{FF2B5EF4-FFF2-40B4-BE49-F238E27FC236}">
                  <a16:creationId xmlns:a16="http://schemas.microsoft.com/office/drawing/2014/main" id="{443C591B-8D5B-4264-B65F-CF13B4B7B080}"/>
                </a:ext>
              </a:extLst>
            </p:cNvPr>
            <p:cNvSpPr>
              <a:spLocks noEditPoints="1"/>
            </p:cNvSpPr>
            <p:nvPr/>
          </p:nvSpPr>
          <p:spPr bwMode="auto">
            <a:xfrm>
              <a:off x="3025775" y="3651250"/>
              <a:ext cx="147637" cy="25082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7">
              <a:extLst>
                <a:ext uri="{FF2B5EF4-FFF2-40B4-BE49-F238E27FC236}">
                  <a16:creationId xmlns:a16="http://schemas.microsoft.com/office/drawing/2014/main" id="{CC4A8D96-F1A0-4ED0-9C5B-97006DD3F795}"/>
                </a:ext>
              </a:extLst>
            </p:cNvPr>
            <p:cNvSpPr>
              <a:spLocks noEditPoints="1"/>
            </p:cNvSpPr>
            <p:nvPr/>
          </p:nvSpPr>
          <p:spPr bwMode="auto">
            <a:xfrm>
              <a:off x="3098800" y="3986213"/>
              <a:ext cx="534987" cy="858838"/>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9" name="Freeform 8">
              <a:extLst>
                <a:ext uri="{FF2B5EF4-FFF2-40B4-BE49-F238E27FC236}">
                  <a16:creationId xmlns:a16="http://schemas.microsoft.com/office/drawing/2014/main" id="{7A94C5E9-F411-4CA1-9390-90D7AFDBE615}"/>
                </a:ext>
              </a:extLst>
            </p:cNvPr>
            <p:cNvSpPr>
              <a:spLocks noEditPoints="1"/>
            </p:cNvSpPr>
            <p:nvPr/>
          </p:nvSpPr>
          <p:spPr bwMode="auto">
            <a:xfrm>
              <a:off x="4335463" y="3938588"/>
              <a:ext cx="239712" cy="296863"/>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 name="Freeform 9">
              <a:extLst>
                <a:ext uri="{FF2B5EF4-FFF2-40B4-BE49-F238E27FC236}">
                  <a16:creationId xmlns:a16="http://schemas.microsoft.com/office/drawing/2014/main" id="{DCA6D15F-EC9E-4E02-8BC5-F75451D16C72}"/>
                </a:ext>
              </a:extLst>
            </p:cNvPr>
            <p:cNvSpPr>
              <a:spLocks noEditPoints="1"/>
            </p:cNvSpPr>
            <p:nvPr/>
          </p:nvSpPr>
          <p:spPr bwMode="auto">
            <a:xfrm>
              <a:off x="3759200" y="2917825"/>
              <a:ext cx="865187" cy="942975"/>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8" name="Freeform 10">
              <a:extLst>
                <a:ext uri="{FF2B5EF4-FFF2-40B4-BE49-F238E27FC236}">
                  <a16:creationId xmlns:a16="http://schemas.microsoft.com/office/drawing/2014/main" id="{433F75D8-FBEC-44B4-85DE-8AD3AF7B0862}"/>
                </a:ext>
              </a:extLst>
            </p:cNvPr>
            <p:cNvSpPr>
              <a:spLocks noEditPoints="1"/>
            </p:cNvSpPr>
            <p:nvPr/>
          </p:nvSpPr>
          <p:spPr bwMode="auto">
            <a:xfrm>
              <a:off x="3759200" y="2051050"/>
              <a:ext cx="133350" cy="508000"/>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9" name="Freeform 11">
              <a:extLst>
                <a:ext uri="{FF2B5EF4-FFF2-40B4-BE49-F238E27FC236}">
                  <a16:creationId xmlns:a16="http://schemas.microsoft.com/office/drawing/2014/main" id="{B52E8636-4496-4756-B7FB-CFF841EC377D}"/>
                </a:ext>
              </a:extLst>
            </p:cNvPr>
            <p:cNvSpPr>
              <a:spLocks noEditPoints="1"/>
            </p:cNvSpPr>
            <p:nvPr/>
          </p:nvSpPr>
          <p:spPr bwMode="auto">
            <a:xfrm>
              <a:off x="2947988" y="2257425"/>
              <a:ext cx="338137" cy="469900"/>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0" name="Freeform 12">
              <a:extLst>
                <a:ext uri="{FF2B5EF4-FFF2-40B4-BE49-F238E27FC236}">
                  <a16:creationId xmlns:a16="http://schemas.microsoft.com/office/drawing/2014/main" id="{7E2D4D31-7CBE-481C-8746-5B282692F243}"/>
                </a:ext>
              </a:extLst>
            </p:cNvPr>
            <p:cNvSpPr>
              <a:spLocks noEditPoints="1"/>
            </p:cNvSpPr>
            <p:nvPr/>
          </p:nvSpPr>
          <p:spPr bwMode="auto">
            <a:xfrm>
              <a:off x="4818063" y="4279900"/>
              <a:ext cx="474662" cy="333375"/>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1" name="Freeform 13">
              <a:extLst>
                <a:ext uri="{FF2B5EF4-FFF2-40B4-BE49-F238E27FC236}">
                  <a16:creationId xmlns:a16="http://schemas.microsoft.com/office/drawing/2014/main" id="{664853FD-5AB2-4D42-A890-F644B02F7411}"/>
                </a:ext>
              </a:extLst>
            </p:cNvPr>
            <p:cNvSpPr>
              <a:spLocks noEditPoints="1"/>
            </p:cNvSpPr>
            <p:nvPr/>
          </p:nvSpPr>
          <p:spPr bwMode="auto">
            <a:xfrm>
              <a:off x="2360613" y="2851150"/>
              <a:ext cx="474662" cy="33020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2" name="Freeform 14">
              <a:extLst>
                <a:ext uri="{FF2B5EF4-FFF2-40B4-BE49-F238E27FC236}">
                  <a16:creationId xmlns:a16="http://schemas.microsoft.com/office/drawing/2014/main" id="{DA79EB91-FA2D-4E5D-9E74-9EED09D7F6F7}"/>
                </a:ext>
              </a:extLst>
            </p:cNvPr>
            <p:cNvSpPr>
              <a:spLocks noEditPoints="1"/>
            </p:cNvSpPr>
            <p:nvPr/>
          </p:nvSpPr>
          <p:spPr bwMode="auto">
            <a:xfrm>
              <a:off x="4991100" y="3667125"/>
              <a:ext cx="508000" cy="134938"/>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3" name="Freeform 15">
              <a:extLst>
                <a:ext uri="{FF2B5EF4-FFF2-40B4-BE49-F238E27FC236}">
                  <a16:creationId xmlns:a16="http://schemas.microsoft.com/office/drawing/2014/main" id="{9B4E3A6F-0C40-4E20-9633-BB3E43455781}"/>
                </a:ext>
              </a:extLst>
            </p:cNvPr>
            <p:cNvSpPr>
              <a:spLocks noEditPoints="1"/>
            </p:cNvSpPr>
            <p:nvPr/>
          </p:nvSpPr>
          <p:spPr bwMode="auto">
            <a:xfrm>
              <a:off x="2154238" y="3667125"/>
              <a:ext cx="504825" cy="134938"/>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4" name="Freeform 16">
              <a:extLst>
                <a:ext uri="{FF2B5EF4-FFF2-40B4-BE49-F238E27FC236}">
                  <a16:creationId xmlns:a16="http://schemas.microsoft.com/office/drawing/2014/main" id="{6B228997-083F-4833-994B-674EBC806B65}"/>
                </a:ext>
              </a:extLst>
            </p:cNvPr>
            <p:cNvSpPr>
              <a:spLocks noEditPoints="1"/>
            </p:cNvSpPr>
            <p:nvPr/>
          </p:nvSpPr>
          <p:spPr bwMode="auto">
            <a:xfrm>
              <a:off x="4818063" y="2851150"/>
              <a:ext cx="474662" cy="33020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5" name="Freeform 17">
              <a:extLst>
                <a:ext uri="{FF2B5EF4-FFF2-40B4-BE49-F238E27FC236}">
                  <a16:creationId xmlns:a16="http://schemas.microsoft.com/office/drawing/2014/main" id="{130BE2FE-36A7-4570-820E-244B0363333D}"/>
                </a:ext>
              </a:extLst>
            </p:cNvPr>
            <p:cNvSpPr>
              <a:spLocks noEditPoints="1"/>
            </p:cNvSpPr>
            <p:nvPr/>
          </p:nvSpPr>
          <p:spPr bwMode="auto">
            <a:xfrm>
              <a:off x="2360613" y="4279900"/>
              <a:ext cx="474662" cy="333375"/>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18">
              <a:extLst>
                <a:ext uri="{FF2B5EF4-FFF2-40B4-BE49-F238E27FC236}">
                  <a16:creationId xmlns:a16="http://schemas.microsoft.com/office/drawing/2014/main" id="{C5F7F272-A9AA-4D5A-84D2-CF6D572E79EA}"/>
                </a:ext>
              </a:extLst>
            </p:cNvPr>
            <p:cNvSpPr>
              <a:spLocks noEditPoints="1"/>
            </p:cNvSpPr>
            <p:nvPr/>
          </p:nvSpPr>
          <p:spPr bwMode="auto">
            <a:xfrm>
              <a:off x="4367213" y="2257425"/>
              <a:ext cx="338137" cy="469900"/>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61" name="Group 60">
            <a:extLst>
              <a:ext uri="{FF2B5EF4-FFF2-40B4-BE49-F238E27FC236}">
                <a16:creationId xmlns:a16="http://schemas.microsoft.com/office/drawing/2014/main" id="{84CF8D5E-5ED7-44EB-9DF6-3D326ABB857F}"/>
              </a:ext>
            </a:extLst>
          </p:cNvPr>
          <p:cNvGrpSpPr/>
          <p:nvPr/>
        </p:nvGrpSpPr>
        <p:grpSpPr>
          <a:xfrm>
            <a:off x="757039" y="5491450"/>
            <a:ext cx="584216" cy="584215"/>
            <a:chOff x="3187685" y="2367566"/>
            <a:chExt cx="2122867" cy="2122867"/>
          </a:xfrm>
        </p:grpSpPr>
        <p:sp>
          <p:nvSpPr>
            <p:cNvPr id="62" name="Oval 61">
              <a:extLst>
                <a:ext uri="{FF2B5EF4-FFF2-40B4-BE49-F238E27FC236}">
                  <a16:creationId xmlns:a16="http://schemas.microsoft.com/office/drawing/2014/main" id="{1E33BC74-F039-414C-AB84-4F76F6D3D77E}"/>
                </a:ext>
              </a:extLst>
            </p:cNvPr>
            <p:cNvSpPr/>
            <p:nvPr/>
          </p:nvSpPr>
          <p:spPr>
            <a:xfrm>
              <a:off x="3187685" y="2367566"/>
              <a:ext cx="2122867" cy="2122867"/>
            </a:xfrm>
            <a:prstGeom prst="ellipse">
              <a:avLst/>
            </a:prstGeom>
            <a:noFill/>
            <a:ln w="476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rPr>
                <a:t> </a:t>
              </a:r>
            </a:p>
          </p:txBody>
        </p:sp>
        <p:sp>
          <p:nvSpPr>
            <p:cNvPr id="63" name="Rectangle: Rounded Corners 62">
              <a:extLst>
                <a:ext uri="{FF2B5EF4-FFF2-40B4-BE49-F238E27FC236}">
                  <a16:creationId xmlns:a16="http://schemas.microsoft.com/office/drawing/2014/main" id="{F31A6504-7018-4456-8A5D-7A7CFA630D90}"/>
                </a:ext>
              </a:extLst>
            </p:cNvPr>
            <p:cNvSpPr/>
            <p:nvPr/>
          </p:nvSpPr>
          <p:spPr>
            <a:xfrm rot="2700000">
              <a:off x="4125005" y="3606989"/>
              <a:ext cx="566564" cy="152423"/>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4" name="Rectangle: Rounded Corners 63">
              <a:extLst>
                <a:ext uri="{FF2B5EF4-FFF2-40B4-BE49-F238E27FC236}">
                  <a16:creationId xmlns:a16="http://schemas.microsoft.com/office/drawing/2014/main" id="{21540D8A-BF22-4BBD-87F4-DEA079C558C3}"/>
                </a:ext>
              </a:extLst>
            </p:cNvPr>
            <p:cNvSpPr/>
            <p:nvPr/>
          </p:nvSpPr>
          <p:spPr>
            <a:xfrm rot="5400000">
              <a:off x="3717108" y="2977775"/>
              <a:ext cx="1080404" cy="149292"/>
            </a:xfrm>
            <a:prstGeom prst="roundRect">
              <a:avLst>
                <a:gd name="adj" fmla="val 457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66" name="Group 65">
            <a:extLst>
              <a:ext uri="{FF2B5EF4-FFF2-40B4-BE49-F238E27FC236}">
                <a16:creationId xmlns:a16="http://schemas.microsoft.com/office/drawing/2014/main" id="{33E5BD47-D6ED-4A21-BDC0-90BA5D81A5BD}"/>
              </a:ext>
            </a:extLst>
          </p:cNvPr>
          <p:cNvGrpSpPr/>
          <p:nvPr/>
        </p:nvGrpSpPr>
        <p:grpSpPr>
          <a:xfrm>
            <a:off x="3346836" y="5500466"/>
            <a:ext cx="705144" cy="704637"/>
            <a:chOff x="4986338" y="2357438"/>
            <a:chExt cx="2206625" cy="2205038"/>
          </a:xfrm>
        </p:grpSpPr>
        <p:sp>
          <p:nvSpPr>
            <p:cNvPr id="67" name="Freeform 27">
              <a:extLst>
                <a:ext uri="{FF2B5EF4-FFF2-40B4-BE49-F238E27FC236}">
                  <a16:creationId xmlns:a16="http://schemas.microsoft.com/office/drawing/2014/main" id="{1BA7F01B-2BC2-4E3C-9CDE-B7DA662C848C}"/>
                </a:ext>
              </a:extLst>
            </p:cNvPr>
            <p:cNvSpPr>
              <a:spLocks noEditPoints="1"/>
            </p:cNvSpPr>
            <p:nvPr/>
          </p:nvSpPr>
          <p:spPr bwMode="auto">
            <a:xfrm>
              <a:off x="4986338" y="2357438"/>
              <a:ext cx="2206625" cy="2205038"/>
            </a:xfrm>
            <a:custGeom>
              <a:avLst/>
              <a:gdLst>
                <a:gd name="T0" fmla="*/ 33 w 715"/>
                <a:gd name="T1" fmla="*/ 138 h 709"/>
                <a:gd name="T2" fmla="*/ 0 w 715"/>
                <a:gd name="T3" fmla="*/ 137 h 709"/>
                <a:gd name="T4" fmla="*/ 0 w 715"/>
                <a:gd name="T5" fmla="*/ 0 h 709"/>
                <a:gd name="T6" fmla="*/ 715 w 715"/>
                <a:gd name="T7" fmla="*/ 0 h 709"/>
                <a:gd name="T8" fmla="*/ 715 w 715"/>
                <a:gd name="T9" fmla="*/ 136 h 709"/>
                <a:gd name="T10" fmla="*/ 686 w 715"/>
                <a:gd name="T11" fmla="*/ 139 h 709"/>
                <a:gd name="T12" fmla="*/ 686 w 715"/>
                <a:gd name="T13" fmla="*/ 589 h 709"/>
                <a:gd name="T14" fmla="*/ 434 w 715"/>
                <a:gd name="T15" fmla="*/ 589 h 709"/>
                <a:gd name="T16" fmla="*/ 432 w 715"/>
                <a:gd name="T17" fmla="*/ 594 h 709"/>
                <a:gd name="T18" fmla="*/ 486 w 715"/>
                <a:gd name="T19" fmla="*/ 648 h 709"/>
                <a:gd name="T20" fmla="*/ 492 w 715"/>
                <a:gd name="T21" fmla="*/ 695 h 709"/>
                <a:gd name="T22" fmla="*/ 445 w 715"/>
                <a:gd name="T23" fmla="*/ 689 h 709"/>
                <a:gd name="T24" fmla="*/ 358 w 715"/>
                <a:gd name="T25" fmla="*/ 602 h 709"/>
                <a:gd name="T26" fmla="*/ 277 w 715"/>
                <a:gd name="T27" fmla="*/ 683 h 709"/>
                <a:gd name="T28" fmla="*/ 264 w 715"/>
                <a:gd name="T29" fmla="*/ 696 h 709"/>
                <a:gd name="T30" fmla="*/ 224 w 715"/>
                <a:gd name="T31" fmla="*/ 696 h 709"/>
                <a:gd name="T32" fmla="*/ 223 w 715"/>
                <a:gd name="T33" fmla="*/ 655 h 709"/>
                <a:gd name="T34" fmla="*/ 270 w 715"/>
                <a:gd name="T35" fmla="*/ 608 h 709"/>
                <a:gd name="T36" fmla="*/ 286 w 715"/>
                <a:gd name="T37" fmla="*/ 590 h 709"/>
                <a:gd name="T38" fmla="*/ 33 w 715"/>
                <a:gd name="T39" fmla="*/ 590 h 709"/>
                <a:gd name="T40" fmla="*/ 33 w 715"/>
                <a:gd name="T41" fmla="*/ 138 h 709"/>
                <a:gd name="T42" fmla="*/ 93 w 715"/>
                <a:gd name="T43" fmla="*/ 138 h 709"/>
                <a:gd name="T44" fmla="*/ 93 w 715"/>
                <a:gd name="T45" fmla="*/ 531 h 709"/>
                <a:gd name="T46" fmla="*/ 626 w 715"/>
                <a:gd name="T47" fmla="*/ 531 h 709"/>
                <a:gd name="T48" fmla="*/ 626 w 715"/>
                <a:gd name="T49" fmla="*/ 138 h 709"/>
                <a:gd name="T50" fmla="*/ 93 w 715"/>
                <a:gd name="T51" fmla="*/ 138 h 709"/>
                <a:gd name="T52" fmla="*/ 658 w 715"/>
                <a:gd name="T53" fmla="*/ 58 h 709"/>
                <a:gd name="T54" fmla="*/ 59 w 715"/>
                <a:gd name="T55" fmla="*/ 58 h 709"/>
                <a:gd name="T56" fmla="*/ 59 w 715"/>
                <a:gd name="T57" fmla="*/ 107 h 709"/>
                <a:gd name="T58" fmla="*/ 658 w 715"/>
                <a:gd name="T59" fmla="*/ 107 h 709"/>
                <a:gd name="T60" fmla="*/ 658 w 715"/>
                <a:gd name="T61" fmla="*/ 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15" h="709">
                  <a:moveTo>
                    <a:pt x="33" y="138"/>
                  </a:moveTo>
                  <a:cubicBezTo>
                    <a:pt x="20" y="138"/>
                    <a:pt x="11" y="137"/>
                    <a:pt x="0" y="137"/>
                  </a:cubicBezTo>
                  <a:cubicBezTo>
                    <a:pt x="0" y="91"/>
                    <a:pt x="0" y="46"/>
                    <a:pt x="0" y="0"/>
                  </a:cubicBezTo>
                  <a:cubicBezTo>
                    <a:pt x="238" y="0"/>
                    <a:pt x="476" y="0"/>
                    <a:pt x="715" y="0"/>
                  </a:cubicBezTo>
                  <a:cubicBezTo>
                    <a:pt x="715" y="45"/>
                    <a:pt x="715" y="90"/>
                    <a:pt x="715" y="136"/>
                  </a:cubicBezTo>
                  <a:cubicBezTo>
                    <a:pt x="706" y="137"/>
                    <a:pt x="697" y="138"/>
                    <a:pt x="686" y="139"/>
                  </a:cubicBezTo>
                  <a:cubicBezTo>
                    <a:pt x="686" y="289"/>
                    <a:pt x="686" y="438"/>
                    <a:pt x="686" y="589"/>
                  </a:cubicBezTo>
                  <a:cubicBezTo>
                    <a:pt x="601" y="589"/>
                    <a:pt x="518" y="589"/>
                    <a:pt x="434" y="589"/>
                  </a:cubicBezTo>
                  <a:cubicBezTo>
                    <a:pt x="433" y="591"/>
                    <a:pt x="433" y="593"/>
                    <a:pt x="432" y="594"/>
                  </a:cubicBezTo>
                  <a:cubicBezTo>
                    <a:pt x="450" y="612"/>
                    <a:pt x="468" y="630"/>
                    <a:pt x="486" y="648"/>
                  </a:cubicBezTo>
                  <a:cubicBezTo>
                    <a:pt x="503" y="665"/>
                    <a:pt x="505" y="683"/>
                    <a:pt x="492" y="695"/>
                  </a:cubicBezTo>
                  <a:cubicBezTo>
                    <a:pt x="479" y="709"/>
                    <a:pt x="463" y="707"/>
                    <a:pt x="445" y="689"/>
                  </a:cubicBezTo>
                  <a:cubicBezTo>
                    <a:pt x="417" y="661"/>
                    <a:pt x="388" y="632"/>
                    <a:pt x="358" y="602"/>
                  </a:cubicBezTo>
                  <a:cubicBezTo>
                    <a:pt x="330" y="630"/>
                    <a:pt x="303" y="656"/>
                    <a:pt x="277" y="683"/>
                  </a:cubicBezTo>
                  <a:cubicBezTo>
                    <a:pt x="273" y="688"/>
                    <a:pt x="268" y="692"/>
                    <a:pt x="264" y="696"/>
                  </a:cubicBezTo>
                  <a:cubicBezTo>
                    <a:pt x="251" y="707"/>
                    <a:pt x="237" y="707"/>
                    <a:pt x="224" y="696"/>
                  </a:cubicBezTo>
                  <a:cubicBezTo>
                    <a:pt x="212" y="685"/>
                    <a:pt x="211" y="668"/>
                    <a:pt x="223" y="655"/>
                  </a:cubicBezTo>
                  <a:cubicBezTo>
                    <a:pt x="238" y="639"/>
                    <a:pt x="254" y="623"/>
                    <a:pt x="270" y="608"/>
                  </a:cubicBezTo>
                  <a:cubicBezTo>
                    <a:pt x="274" y="603"/>
                    <a:pt x="279" y="598"/>
                    <a:pt x="286" y="590"/>
                  </a:cubicBezTo>
                  <a:cubicBezTo>
                    <a:pt x="200" y="590"/>
                    <a:pt x="117" y="590"/>
                    <a:pt x="33" y="590"/>
                  </a:cubicBezTo>
                  <a:cubicBezTo>
                    <a:pt x="33" y="438"/>
                    <a:pt x="33" y="289"/>
                    <a:pt x="33" y="138"/>
                  </a:cubicBezTo>
                  <a:close/>
                  <a:moveTo>
                    <a:pt x="93" y="138"/>
                  </a:moveTo>
                  <a:cubicBezTo>
                    <a:pt x="93" y="270"/>
                    <a:pt x="93" y="401"/>
                    <a:pt x="93" y="531"/>
                  </a:cubicBezTo>
                  <a:cubicBezTo>
                    <a:pt x="271" y="531"/>
                    <a:pt x="448" y="531"/>
                    <a:pt x="626" y="531"/>
                  </a:cubicBezTo>
                  <a:cubicBezTo>
                    <a:pt x="626" y="400"/>
                    <a:pt x="626" y="270"/>
                    <a:pt x="626" y="138"/>
                  </a:cubicBezTo>
                  <a:cubicBezTo>
                    <a:pt x="448" y="138"/>
                    <a:pt x="271" y="138"/>
                    <a:pt x="93" y="138"/>
                  </a:cubicBezTo>
                  <a:close/>
                  <a:moveTo>
                    <a:pt x="658" y="58"/>
                  </a:moveTo>
                  <a:cubicBezTo>
                    <a:pt x="457" y="58"/>
                    <a:pt x="258" y="58"/>
                    <a:pt x="59" y="58"/>
                  </a:cubicBezTo>
                  <a:cubicBezTo>
                    <a:pt x="59" y="75"/>
                    <a:pt x="59" y="91"/>
                    <a:pt x="59" y="107"/>
                  </a:cubicBezTo>
                  <a:cubicBezTo>
                    <a:pt x="259" y="107"/>
                    <a:pt x="459" y="107"/>
                    <a:pt x="658" y="107"/>
                  </a:cubicBezTo>
                  <a:cubicBezTo>
                    <a:pt x="658" y="90"/>
                    <a:pt x="658" y="75"/>
                    <a:pt x="658" y="5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8" name="Freeform 30">
              <a:extLst>
                <a:ext uri="{FF2B5EF4-FFF2-40B4-BE49-F238E27FC236}">
                  <a16:creationId xmlns:a16="http://schemas.microsoft.com/office/drawing/2014/main" id="{54B54B67-D175-4757-952C-8480BE82711F}"/>
                </a:ext>
              </a:extLst>
            </p:cNvPr>
            <p:cNvSpPr>
              <a:spLocks/>
            </p:cNvSpPr>
            <p:nvPr/>
          </p:nvSpPr>
          <p:spPr bwMode="auto">
            <a:xfrm>
              <a:off x="5621338" y="2882901"/>
              <a:ext cx="842963" cy="998538"/>
            </a:xfrm>
            <a:custGeom>
              <a:avLst/>
              <a:gdLst>
                <a:gd name="T0" fmla="*/ 198 w 273"/>
                <a:gd name="T1" fmla="*/ 103 h 321"/>
                <a:gd name="T2" fmla="*/ 156 w 273"/>
                <a:gd name="T3" fmla="*/ 101 h 321"/>
                <a:gd name="T4" fmla="*/ 215 w 273"/>
                <a:gd name="T5" fmla="*/ 0 h 321"/>
                <a:gd name="T6" fmla="*/ 273 w 273"/>
                <a:gd name="T7" fmla="*/ 102 h 321"/>
                <a:gd name="T8" fmla="*/ 228 w 273"/>
                <a:gd name="T9" fmla="*/ 102 h 321"/>
                <a:gd name="T10" fmla="*/ 5 w 273"/>
                <a:gd name="T11" fmla="*/ 321 h 321"/>
                <a:gd name="T12" fmla="*/ 0 w 273"/>
                <a:gd name="T13" fmla="*/ 292 h 321"/>
                <a:gd name="T14" fmla="*/ 198 w 273"/>
                <a:gd name="T15" fmla="*/ 103 h 3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321">
                  <a:moveTo>
                    <a:pt x="198" y="103"/>
                  </a:moveTo>
                  <a:cubicBezTo>
                    <a:pt x="183" y="102"/>
                    <a:pt x="172" y="102"/>
                    <a:pt x="156" y="101"/>
                  </a:cubicBezTo>
                  <a:cubicBezTo>
                    <a:pt x="176" y="66"/>
                    <a:pt x="194" y="34"/>
                    <a:pt x="215" y="0"/>
                  </a:cubicBezTo>
                  <a:cubicBezTo>
                    <a:pt x="234" y="35"/>
                    <a:pt x="253" y="67"/>
                    <a:pt x="273" y="102"/>
                  </a:cubicBezTo>
                  <a:cubicBezTo>
                    <a:pt x="255" y="102"/>
                    <a:pt x="242" y="102"/>
                    <a:pt x="228" y="102"/>
                  </a:cubicBezTo>
                  <a:cubicBezTo>
                    <a:pt x="201" y="223"/>
                    <a:pt x="128" y="296"/>
                    <a:pt x="5" y="321"/>
                  </a:cubicBezTo>
                  <a:cubicBezTo>
                    <a:pt x="3" y="310"/>
                    <a:pt x="2" y="302"/>
                    <a:pt x="0" y="292"/>
                  </a:cubicBezTo>
                  <a:cubicBezTo>
                    <a:pt x="106" y="271"/>
                    <a:pt x="172" y="209"/>
                    <a:pt x="198" y="10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31">
              <a:extLst>
                <a:ext uri="{FF2B5EF4-FFF2-40B4-BE49-F238E27FC236}">
                  <a16:creationId xmlns:a16="http://schemas.microsoft.com/office/drawing/2014/main" id="{2F207D94-3E6C-43A3-8490-8CF8731432CD}"/>
                </a:ext>
              </a:extLst>
            </p:cNvPr>
            <p:cNvSpPr>
              <a:spLocks noEditPoints="1"/>
            </p:cNvSpPr>
            <p:nvPr/>
          </p:nvSpPr>
          <p:spPr bwMode="auto">
            <a:xfrm>
              <a:off x="6273801" y="3548063"/>
              <a:ext cx="379413" cy="387350"/>
            </a:xfrm>
            <a:custGeom>
              <a:avLst/>
              <a:gdLst>
                <a:gd name="T0" fmla="*/ 123 w 123"/>
                <a:gd name="T1" fmla="*/ 62 h 124"/>
                <a:gd name="T2" fmla="*/ 61 w 123"/>
                <a:gd name="T3" fmla="*/ 124 h 124"/>
                <a:gd name="T4" fmla="*/ 0 w 123"/>
                <a:gd name="T5" fmla="*/ 62 h 124"/>
                <a:gd name="T6" fmla="*/ 62 w 123"/>
                <a:gd name="T7" fmla="*/ 1 h 124"/>
                <a:gd name="T8" fmla="*/ 123 w 123"/>
                <a:gd name="T9" fmla="*/ 62 h 124"/>
                <a:gd name="T10" fmla="*/ 94 w 123"/>
                <a:gd name="T11" fmla="*/ 62 h 124"/>
                <a:gd name="T12" fmla="*/ 61 w 123"/>
                <a:gd name="T13" fmla="*/ 29 h 124"/>
                <a:gd name="T14" fmla="*/ 30 w 123"/>
                <a:gd name="T15" fmla="*/ 62 h 124"/>
                <a:gd name="T16" fmla="*/ 60 w 123"/>
                <a:gd name="T17" fmla="*/ 94 h 124"/>
                <a:gd name="T18" fmla="*/ 94 w 123"/>
                <a:gd name="T1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24">
                  <a:moveTo>
                    <a:pt x="123" y="62"/>
                  </a:moveTo>
                  <a:cubicBezTo>
                    <a:pt x="123" y="96"/>
                    <a:pt x="94" y="124"/>
                    <a:pt x="61" y="124"/>
                  </a:cubicBezTo>
                  <a:cubicBezTo>
                    <a:pt x="27" y="123"/>
                    <a:pt x="0" y="95"/>
                    <a:pt x="0" y="62"/>
                  </a:cubicBezTo>
                  <a:cubicBezTo>
                    <a:pt x="0" y="27"/>
                    <a:pt x="28" y="0"/>
                    <a:pt x="62" y="1"/>
                  </a:cubicBezTo>
                  <a:cubicBezTo>
                    <a:pt x="96" y="1"/>
                    <a:pt x="123" y="28"/>
                    <a:pt x="123" y="62"/>
                  </a:cubicBezTo>
                  <a:close/>
                  <a:moveTo>
                    <a:pt x="94" y="62"/>
                  </a:moveTo>
                  <a:cubicBezTo>
                    <a:pt x="94" y="44"/>
                    <a:pt x="78" y="29"/>
                    <a:pt x="61" y="29"/>
                  </a:cubicBezTo>
                  <a:cubicBezTo>
                    <a:pt x="43" y="30"/>
                    <a:pt x="30" y="44"/>
                    <a:pt x="30" y="62"/>
                  </a:cubicBezTo>
                  <a:cubicBezTo>
                    <a:pt x="29" y="79"/>
                    <a:pt x="43" y="93"/>
                    <a:pt x="60" y="94"/>
                  </a:cubicBezTo>
                  <a:cubicBezTo>
                    <a:pt x="79" y="94"/>
                    <a:pt x="94" y="80"/>
                    <a:pt x="94"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Freeform 32">
              <a:extLst>
                <a:ext uri="{FF2B5EF4-FFF2-40B4-BE49-F238E27FC236}">
                  <a16:creationId xmlns:a16="http://schemas.microsoft.com/office/drawing/2014/main" id="{98D79B57-470E-4387-980C-CB1E414A506D}"/>
                </a:ext>
              </a:extLst>
            </p:cNvPr>
            <p:cNvSpPr>
              <a:spLocks/>
            </p:cNvSpPr>
            <p:nvPr/>
          </p:nvSpPr>
          <p:spPr bwMode="auto">
            <a:xfrm>
              <a:off x="5591176" y="3109913"/>
              <a:ext cx="300038" cy="311150"/>
            </a:xfrm>
            <a:custGeom>
              <a:avLst/>
              <a:gdLst>
                <a:gd name="T0" fmla="*/ 27 w 97"/>
                <a:gd name="T1" fmla="*/ 50 h 100"/>
                <a:gd name="T2" fmla="*/ 13 w 97"/>
                <a:gd name="T3" fmla="*/ 35 h 100"/>
                <a:gd name="T4" fmla="*/ 0 w 97"/>
                <a:gd name="T5" fmla="*/ 21 h 100"/>
                <a:gd name="T6" fmla="*/ 21 w 97"/>
                <a:gd name="T7" fmla="*/ 3 h 100"/>
                <a:gd name="T8" fmla="*/ 49 w 97"/>
                <a:gd name="T9" fmla="*/ 28 h 100"/>
                <a:gd name="T10" fmla="*/ 78 w 97"/>
                <a:gd name="T11" fmla="*/ 0 h 100"/>
                <a:gd name="T12" fmla="*/ 97 w 97"/>
                <a:gd name="T13" fmla="*/ 21 h 100"/>
                <a:gd name="T14" fmla="*/ 70 w 97"/>
                <a:gd name="T15" fmla="*/ 50 h 100"/>
                <a:gd name="T16" fmla="*/ 97 w 97"/>
                <a:gd name="T17" fmla="*/ 78 h 100"/>
                <a:gd name="T18" fmla="*/ 76 w 97"/>
                <a:gd name="T19" fmla="*/ 97 h 100"/>
                <a:gd name="T20" fmla="*/ 48 w 97"/>
                <a:gd name="T21" fmla="*/ 71 h 100"/>
                <a:gd name="T22" fmla="*/ 18 w 97"/>
                <a:gd name="T23" fmla="*/ 100 h 100"/>
                <a:gd name="T24" fmla="*/ 2 w 97"/>
                <a:gd name="T25" fmla="*/ 77 h 100"/>
                <a:gd name="T26" fmla="*/ 27 w 97"/>
                <a:gd name="T27"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100">
                  <a:moveTo>
                    <a:pt x="27" y="50"/>
                  </a:moveTo>
                  <a:cubicBezTo>
                    <a:pt x="22" y="44"/>
                    <a:pt x="17" y="39"/>
                    <a:pt x="13" y="35"/>
                  </a:cubicBezTo>
                  <a:cubicBezTo>
                    <a:pt x="9" y="30"/>
                    <a:pt x="5" y="26"/>
                    <a:pt x="0" y="21"/>
                  </a:cubicBezTo>
                  <a:cubicBezTo>
                    <a:pt x="7" y="15"/>
                    <a:pt x="13" y="10"/>
                    <a:pt x="21" y="3"/>
                  </a:cubicBezTo>
                  <a:cubicBezTo>
                    <a:pt x="29" y="10"/>
                    <a:pt x="39" y="19"/>
                    <a:pt x="49" y="28"/>
                  </a:cubicBezTo>
                  <a:cubicBezTo>
                    <a:pt x="58" y="19"/>
                    <a:pt x="68" y="10"/>
                    <a:pt x="78" y="0"/>
                  </a:cubicBezTo>
                  <a:cubicBezTo>
                    <a:pt x="85" y="7"/>
                    <a:pt x="90" y="13"/>
                    <a:pt x="97" y="21"/>
                  </a:cubicBezTo>
                  <a:cubicBezTo>
                    <a:pt x="88" y="30"/>
                    <a:pt x="79" y="39"/>
                    <a:pt x="70" y="50"/>
                  </a:cubicBezTo>
                  <a:cubicBezTo>
                    <a:pt x="79" y="59"/>
                    <a:pt x="87" y="68"/>
                    <a:pt x="97" y="78"/>
                  </a:cubicBezTo>
                  <a:cubicBezTo>
                    <a:pt x="90" y="85"/>
                    <a:pt x="83" y="91"/>
                    <a:pt x="76" y="97"/>
                  </a:cubicBezTo>
                  <a:cubicBezTo>
                    <a:pt x="67" y="89"/>
                    <a:pt x="58" y="80"/>
                    <a:pt x="48" y="71"/>
                  </a:cubicBezTo>
                  <a:cubicBezTo>
                    <a:pt x="39" y="80"/>
                    <a:pt x="30" y="89"/>
                    <a:pt x="18" y="100"/>
                  </a:cubicBezTo>
                  <a:cubicBezTo>
                    <a:pt x="13" y="92"/>
                    <a:pt x="8" y="85"/>
                    <a:pt x="2" y="77"/>
                  </a:cubicBezTo>
                  <a:cubicBezTo>
                    <a:pt x="9" y="69"/>
                    <a:pt x="18" y="60"/>
                    <a:pt x="27" y="5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7" name="TextBox 40">
            <a:extLst>
              <a:ext uri="{FF2B5EF4-FFF2-40B4-BE49-F238E27FC236}">
                <a16:creationId xmlns:a16="http://schemas.microsoft.com/office/drawing/2014/main" id="{48EEB841-D86F-7D48-97D0-9541D4C9BBC3}"/>
              </a:ext>
            </a:extLst>
          </p:cNvPr>
          <p:cNvSpPr txBox="1"/>
          <p:nvPr/>
        </p:nvSpPr>
        <p:spPr>
          <a:xfrm>
            <a:off x="4737740" y="6008401"/>
            <a:ext cx="7416503" cy="830997"/>
          </a:xfrm>
          <a:prstGeom prst="rect">
            <a:avLst/>
          </a:prstGeom>
          <a:noFill/>
        </p:spPr>
        <p:txBody>
          <a:bodyPr wrap="square" rtlCol="0">
            <a:spAutoFit/>
          </a:bodyPr>
          <a:lstStyle/>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David Vega Perea (@davidsrules7)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Minsait</a:t>
            </a:r>
            <a:endParaRPr lang="en-GB" sz="2400" dirty="0">
              <a:solidFill>
                <a:srgbClr val="282F39"/>
              </a:solidFill>
              <a:latin typeface="Noto Sans" panose="020B0502040504020204" pitchFamily="34"/>
              <a:ea typeface="Noto Sans" panose="020B0502040504020204" pitchFamily="34"/>
              <a:cs typeface="Noto Sans" panose="020B0502040504020204" pitchFamily="34"/>
            </a:endParaRPr>
          </a:p>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Daniel Martínez Cisneros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dmcisneros</a:t>
            </a:r>
            <a:r>
              <a:rPr lang="en-GB" sz="2400" dirty="0">
                <a:solidFill>
                  <a:srgbClr val="282F39"/>
                </a:solidFill>
                <a:latin typeface="Noto Sans" panose="020B0502040504020204" pitchFamily="34"/>
                <a:ea typeface="Noto Sans" panose="020B0502040504020204" pitchFamily="34"/>
                <a:cs typeface="Noto Sans" panose="020B0502040504020204" pitchFamily="34"/>
              </a:rPr>
              <a:t>)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Everis</a:t>
            </a:r>
            <a:endParaRPr kumimoji="0" lang="en-GB" sz="24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pic>
        <p:nvPicPr>
          <p:cNvPr id="4" name="Picture 3">
            <a:extLst>
              <a:ext uri="{FF2B5EF4-FFF2-40B4-BE49-F238E27FC236}">
                <a16:creationId xmlns:a16="http://schemas.microsoft.com/office/drawing/2014/main" id="{62875783-E944-6848-91A9-55665D37468E}"/>
              </a:ext>
            </a:extLst>
          </p:cNvPr>
          <p:cNvPicPr>
            <a:picLocks noChangeAspect="1"/>
          </p:cNvPicPr>
          <p:nvPr/>
        </p:nvPicPr>
        <p:blipFill>
          <a:blip r:embed="rId3"/>
          <a:stretch>
            <a:fillRect/>
          </a:stretch>
        </p:blipFill>
        <p:spPr>
          <a:xfrm>
            <a:off x="4285501" y="5094578"/>
            <a:ext cx="1696502" cy="1696502"/>
          </a:xfrm>
          <a:prstGeom prst="rect">
            <a:avLst/>
          </a:prstGeom>
        </p:spPr>
      </p:pic>
    </p:spTree>
    <p:extLst>
      <p:ext uri="{BB962C8B-B14F-4D97-AF65-F5344CB8AC3E}">
        <p14:creationId xmlns:p14="http://schemas.microsoft.com/office/powerpoint/2010/main" val="22757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1614713" y="-44507"/>
            <a:ext cx="8355390" cy="830997"/>
          </a:xfrm>
          <a:prstGeom prst="rect">
            <a:avLst/>
          </a:prstGeom>
          <a:noFill/>
        </p:spPr>
        <p:txBody>
          <a:bodyPr wrap="square" rtlCol="0">
            <a:spAutoFit/>
          </a:bodyPr>
          <a:lstStyle/>
          <a:p>
            <a:pPr lvl="0" algn="ctr">
              <a:defRPr/>
            </a:pPr>
            <a:r>
              <a:rPr lang="en-GB" sz="4800" b="1" dirty="0">
                <a:latin typeface="Noto Sans" panose="020B0502040504020204" pitchFamily="34"/>
                <a:ea typeface="Noto Sans" panose="020B0502040504020204" pitchFamily="34"/>
                <a:cs typeface="Noto Sans" panose="020B0502040504020204" pitchFamily="34"/>
              </a:rPr>
              <a:t>Antes de </a:t>
            </a:r>
            <a:r>
              <a:rPr lang="en-GB" sz="4800" b="1" dirty="0" err="1">
                <a:latin typeface="Noto Sans" panose="020B0502040504020204" pitchFamily="34"/>
                <a:ea typeface="Noto Sans" panose="020B0502040504020204" pitchFamily="34"/>
                <a:cs typeface="Noto Sans" panose="020B0502040504020204" pitchFamily="34"/>
              </a:rPr>
              <a:t>comenzar</a:t>
            </a:r>
            <a:r>
              <a:rPr lang="en-GB" sz="4800" b="1" dirty="0">
                <a:latin typeface="Noto Sans" panose="020B0502040504020204" pitchFamily="34"/>
                <a:ea typeface="Noto Sans" panose="020B0502040504020204" pitchFamily="34"/>
                <a:cs typeface="Noto Sans" panose="020B0502040504020204" pitchFamily="34"/>
              </a:rPr>
              <a: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858638" y="1379701"/>
            <a:ext cx="7939043"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Consumo</a:t>
            </a:r>
            <a:r>
              <a:rPr lang="en-GB" sz="2000" b="1" dirty="0">
                <a:latin typeface="Noto Sans" panose="020B0502040504020204" pitchFamily="34"/>
                <a:ea typeface="Noto Sans" panose="020B0502040504020204" pitchFamily="34"/>
                <a:cs typeface="Noto Sans" panose="020B0502040504020204" pitchFamily="34"/>
              </a:rPr>
              <a:t> de CPU, </a:t>
            </a:r>
            <a:r>
              <a:rPr lang="en-GB" sz="2000" b="1" dirty="0" err="1">
                <a:latin typeface="Noto Sans" panose="020B0502040504020204" pitchFamily="34"/>
                <a:ea typeface="Noto Sans" panose="020B0502040504020204" pitchFamily="34"/>
                <a:cs typeface="Noto Sans" panose="020B0502040504020204" pitchFamily="34"/>
              </a:rPr>
              <a:t>comportamiento</a:t>
            </a:r>
            <a:r>
              <a:rPr lang="en-GB" sz="2000" b="1" dirty="0">
                <a:latin typeface="Noto Sans" panose="020B0502040504020204" pitchFamily="34"/>
                <a:ea typeface="Noto Sans" panose="020B0502040504020204" pitchFamily="34"/>
                <a:cs typeface="Noto Sans" panose="020B0502040504020204" pitchFamily="34"/>
              </a:rPr>
              <a:t> de JVM, nº de </a:t>
            </a:r>
            <a:r>
              <a:rPr lang="en-GB" sz="2000" b="1" dirty="0" err="1">
                <a:latin typeface="Noto Sans" panose="020B0502040504020204" pitchFamily="34"/>
                <a:ea typeface="Noto Sans" panose="020B0502040504020204" pitchFamily="34"/>
                <a:cs typeface="Noto Sans" panose="020B0502040504020204" pitchFamily="34"/>
              </a:rPr>
              <a:t>hilos</a:t>
            </a:r>
            <a:r>
              <a:rPr lang="en-GB" sz="2000" b="1" dirty="0">
                <a:latin typeface="Noto Sans" panose="020B0502040504020204" pitchFamily="34"/>
                <a:ea typeface="Noto Sans" panose="020B0502040504020204" pitchFamily="34"/>
                <a:cs typeface="Noto Sans" panose="020B0502040504020204" pitchFamily="34"/>
              </a:rPr>
              <a:t>, etc… </a:t>
            </a: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10</a:t>
            </a:r>
          </a:p>
        </p:txBody>
      </p:sp>
      <p:sp>
        <p:nvSpPr>
          <p:cNvPr id="69" name="TextBox 25">
            <a:extLst>
              <a:ext uri="{FF2B5EF4-FFF2-40B4-BE49-F238E27FC236}">
                <a16:creationId xmlns:a16="http://schemas.microsoft.com/office/drawing/2014/main" id="{3948D2D1-C8A3-9243-9AF7-2965E2EDBC01}"/>
              </a:ext>
            </a:extLst>
          </p:cNvPr>
          <p:cNvSpPr txBox="1"/>
          <p:nvPr/>
        </p:nvSpPr>
        <p:spPr>
          <a:xfrm>
            <a:off x="402302" y="694156"/>
            <a:ext cx="11109981" cy="584775"/>
          </a:xfrm>
          <a:prstGeom prst="rect">
            <a:avLst/>
          </a:prstGeom>
          <a:noFill/>
        </p:spPr>
        <p:txBody>
          <a:bodyPr wrap="square" rtlCol="0">
            <a:spAutoFit/>
          </a:bodyPr>
          <a:lstStyle/>
          <a:p>
            <a:pPr lvl="0" algn="just">
              <a:defRPr/>
            </a:pPr>
            <a:r>
              <a:rPr lang="es-ES" sz="1600" dirty="0">
                <a:latin typeface="Noto Sans" panose="020B0502040504020204" pitchFamily="34"/>
                <a:ea typeface="Noto Sans" panose="020B0502040504020204" pitchFamily="34"/>
                <a:cs typeface="Noto Sans" panose="020B0502040504020204" pitchFamily="34"/>
              </a:rPr>
              <a:t>Antes de lanzar las pruebas deberíamos monitorizar el comportamiento de nuestra arquitectura con herramientas como </a:t>
            </a:r>
            <a:r>
              <a:rPr lang="es-ES" sz="1600" dirty="0" err="1">
                <a:latin typeface="Noto Sans" panose="020B0502040504020204" pitchFamily="34"/>
                <a:ea typeface="Noto Sans" panose="020B0502040504020204" pitchFamily="34"/>
                <a:cs typeface="Noto Sans" panose="020B0502040504020204" pitchFamily="34"/>
              </a:rPr>
              <a:t>jvisualvm</a:t>
            </a:r>
            <a:r>
              <a:rPr lang="es-ES" sz="1600" dirty="0">
                <a:latin typeface="Noto Sans" panose="020B0502040504020204" pitchFamily="34"/>
                <a:ea typeface="Noto Sans" panose="020B0502040504020204" pitchFamily="34"/>
                <a:cs typeface="Noto Sans" panose="020B0502040504020204" pitchFamily="34"/>
              </a:rPr>
              <a:t>, </a:t>
            </a:r>
            <a:r>
              <a:rPr lang="es-ES" sz="1600" dirty="0" err="1">
                <a:latin typeface="Noto Sans" panose="020B0502040504020204" pitchFamily="34"/>
                <a:ea typeface="Noto Sans" panose="020B0502040504020204" pitchFamily="34"/>
                <a:cs typeface="Noto Sans" panose="020B0502040504020204" pitchFamily="34"/>
              </a:rPr>
              <a:t>jmc</a:t>
            </a:r>
            <a:r>
              <a:rPr lang="es-ES" sz="1600" dirty="0">
                <a:latin typeface="Noto Sans" panose="020B0502040504020204" pitchFamily="34"/>
                <a:ea typeface="Noto Sans" panose="020B0502040504020204" pitchFamily="34"/>
                <a:cs typeface="Noto Sans" panose="020B0502040504020204" pitchFamily="34"/>
              </a:rPr>
              <a:t> </a:t>
            </a:r>
            <a:r>
              <a:rPr lang="es-ES" sz="1600" dirty="0" err="1">
                <a:latin typeface="Noto Sans" panose="020B0502040504020204" pitchFamily="34"/>
                <a:ea typeface="Noto Sans" panose="020B0502040504020204" pitchFamily="34"/>
                <a:cs typeface="Noto Sans" panose="020B0502040504020204" pitchFamily="34"/>
              </a:rPr>
              <a:t>ó</a:t>
            </a:r>
            <a:r>
              <a:rPr lang="es-ES" sz="1600" dirty="0">
                <a:latin typeface="Noto Sans" panose="020B0502040504020204" pitchFamily="34"/>
                <a:ea typeface="Noto Sans" panose="020B0502040504020204" pitchFamily="34"/>
                <a:cs typeface="Noto Sans" panose="020B0502040504020204" pitchFamily="34"/>
              </a:rPr>
              <a:t> </a:t>
            </a:r>
            <a:r>
              <a:rPr lang="es-ES" sz="1600" dirty="0" err="1">
                <a:latin typeface="Noto Sans" panose="020B0502040504020204" pitchFamily="34"/>
                <a:ea typeface="Noto Sans" panose="020B0502040504020204" pitchFamily="34"/>
                <a:cs typeface="Noto Sans" panose="020B0502040504020204" pitchFamily="34"/>
              </a:rPr>
              <a:t>jconsole</a:t>
            </a:r>
            <a:r>
              <a:rPr lang="es-ES" sz="1600" dirty="0">
                <a:latin typeface="Noto Sans" panose="020B0502040504020204" pitchFamily="34"/>
                <a:ea typeface="Noto Sans" panose="020B0502040504020204" pitchFamily="34"/>
                <a:cs typeface="Noto Sans" panose="020B0502040504020204" pitchFamily="34"/>
              </a:rPr>
              <a:t>. Puntos de interés dentro de las métricas que podemos observar:</a:t>
            </a:r>
            <a:endParaRPr kumimoji="0" lang="en-GB" sz="14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10</a:t>
            </a:fld>
            <a:endParaRPr lang="en-GB"/>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055" y="2016287"/>
            <a:ext cx="8171128" cy="4705188"/>
          </a:xfrm>
          <a:prstGeom prst="rect">
            <a:avLst/>
          </a:prstGeom>
        </p:spPr>
      </p:pic>
    </p:spTree>
    <p:extLst>
      <p:ext uri="{BB962C8B-B14F-4D97-AF65-F5344CB8AC3E}">
        <p14:creationId xmlns:p14="http://schemas.microsoft.com/office/powerpoint/2010/main" val="215925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844351" y="1566828"/>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Las caches disponibles de </a:t>
            </a:r>
            <a:r>
              <a:rPr lang="es-ES" sz="1300" dirty="0" err="1">
                <a:latin typeface="Noto Sans" panose="020B0502040504020204" pitchFamily="34"/>
                <a:ea typeface="Noto Sans" panose="020B0502040504020204" pitchFamily="34"/>
                <a:cs typeface="Noto Sans" panose="020B0502040504020204" pitchFamily="34"/>
              </a:rPr>
              <a:t>liferay</a:t>
            </a:r>
            <a:r>
              <a:rPr lang="es-ES" sz="1300" dirty="0">
                <a:latin typeface="Noto Sans" panose="020B0502040504020204" pitchFamily="34"/>
                <a:ea typeface="Noto Sans" panose="020B0502040504020204" pitchFamily="34"/>
                <a:cs typeface="Noto Sans" panose="020B0502040504020204" pitchFamily="34"/>
              </a:rPr>
              <a:t> y su comportamiento</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95080828-2C0C-49AD-BAB5-3A3969C24F8D}"/>
              </a:ext>
            </a:extLst>
          </p:cNvPr>
          <p:cNvSpPr txBox="1"/>
          <p:nvPr/>
        </p:nvSpPr>
        <p:spPr>
          <a:xfrm>
            <a:off x="1614713" y="-44507"/>
            <a:ext cx="8355390" cy="830997"/>
          </a:xfrm>
          <a:prstGeom prst="rect">
            <a:avLst/>
          </a:prstGeom>
          <a:noFill/>
        </p:spPr>
        <p:txBody>
          <a:bodyPr wrap="square" rtlCol="0">
            <a:spAutoFit/>
          </a:bodyPr>
          <a:lstStyle/>
          <a:p>
            <a:pPr lvl="0" algn="ctr">
              <a:defRPr/>
            </a:pPr>
            <a:r>
              <a:rPr lang="en-GB" sz="4800" b="1" dirty="0">
                <a:latin typeface="Noto Sans" panose="020B0502040504020204" pitchFamily="34"/>
                <a:ea typeface="Noto Sans" panose="020B0502040504020204" pitchFamily="34"/>
                <a:cs typeface="Noto Sans" panose="020B0502040504020204" pitchFamily="34"/>
              </a:rPr>
              <a:t>Antes de </a:t>
            </a:r>
            <a:r>
              <a:rPr lang="en-GB" sz="4800" b="1" dirty="0" err="1">
                <a:latin typeface="Noto Sans" panose="020B0502040504020204" pitchFamily="34"/>
                <a:ea typeface="Noto Sans" panose="020B0502040504020204" pitchFamily="34"/>
                <a:cs typeface="Noto Sans" panose="020B0502040504020204" pitchFamily="34"/>
              </a:rPr>
              <a:t>comenzar</a:t>
            </a:r>
            <a:r>
              <a:rPr lang="en-GB" sz="4800" b="1" dirty="0">
                <a:latin typeface="Noto Sans" panose="020B0502040504020204" pitchFamily="34"/>
                <a:ea typeface="Noto Sans" panose="020B0502040504020204" pitchFamily="34"/>
                <a:cs typeface="Noto Sans" panose="020B0502040504020204" pitchFamily="34"/>
              </a:rPr>
              <a: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844350" y="1211402"/>
            <a:ext cx="7939043"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Ehcache</a:t>
            </a:r>
            <a:endParaRPr lang="en-GB" sz="20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11</a:t>
            </a:r>
          </a:p>
        </p:txBody>
      </p:sp>
      <p:sp>
        <p:nvSpPr>
          <p:cNvPr id="69" name="TextBox 25">
            <a:extLst>
              <a:ext uri="{FF2B5EF4-FFF2-40B4-BE49-F238E27FC236}">
                <a16:creationId xmlns:a16="http://schemas.microsoft.com/office/drawing/2014/main" id="{3948D2D1-C8A3-9243-9AF7-2965E2EDBC01}"/>
              </a:ext>
            </a:extLst>
          </p:cNvPr>
          <p:cNvSpPr txBox="1"/>
          <p:nvPr/>
        </p:nvSpPr>
        <p:spPr>
          <a:xfrm>
            <a:off x="402302" y="783502"/>
            <a:ext cx="11109981" cy="338554"/>
          </a:xfrm>
          <a:prstGeom prst="rect">
            <a:avLst/>
          </a:prstGeom>
          <a:noFill/>
        </p:spPr>
        <p:txBody>
          <a:bodyPr wrap="square" rtlCol="0">
            <a:spAutoFit/>
          </a:bodyPr>
          <a:lstStyle/>
          <a:p>
            <a:r>
              <a:rPr lang="es-ES" sz="1600" dirty="0">
                <a:latin typeface="Noto Sans" panose="020B0502040504020204"/>
              </a:rPr>
              <a:t>En la sección </a:t>
            </a:r>
            <a:r>
              <a:rPr lang="es-ES" sz="1600" dirty="0" err="1">
                <a:latin typeface="Noto Sans" panose="020B0502040504020204"/>
              </a:rPr>
              <a:t>Mbeans</a:t>
            </a:r>
            <a:r>
              <a:rPr lang="es-ES" sz="1600" dirty="0">
                <a:latin typeface="Noto Sans" panose="020B0502040504020204"/>
              </a:rPr>
              <a:t> podemos ver datos interesantes como son: </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11</a:t>
            </a:fld>
            <a:endParaRPr lang="en-GB"/>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30" y="1950065"/>
            <a:ext cx="9812324" cy="4864032"/>
          </a:xfrm>
          <a:prstGeom prst="rect">
            <a:avLst/>
          </a:prstGeom>
        </p:spPr>
      </p:pic>
    </p:spTree>
    <p:extLst>
      <p:ext uri="{BB962C8B-B14F-4D97-AF65-F5344CB8AC3E}">
        <p14:creationId xmlns:p14="http://schemas.microsoft.com/office/powerpoint/2010/main" val="220546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844351" y="1566828"/>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Pool de conexiones usado por defecto en </a:t>
            </a:r>
            <a:r>
              <a:rPr lang="es-ES" sz="1300" dirty="0" err="1">
                <a:latin typeface="Noto Sans" panose="020B0502040504020204" pitchFamily="34"/>
                <a:ea typeface="Noto Sans" panose="020B0502040504020204" pitchFamily="34"/>
                <a:cs typeface="Noto Sans" panose="020B0502040504020204" pitchFamily="34"/>
              </a:rPr>
              <a:t>Liferay</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95080828-2C0C-49AD-BAB5-3A3969C24F8D}"/>
              </a:ext>
            </a:extLst>
          </p:cNvPr>
          <p:cNvSpPr txBox="1"/>
          <p:nvPr/>
        </p:nvSpPr>
        <p:spPr>
          <a:xfrm>
            <a:off x="1614713" y="-44507"/>
            <a:ext cx="8355390" cy="830997"/>
          </a:xfrm>
          <a:prstGeom prst="rect">
            <a:avLst/>
          </a:prstGeom>
          <a:noFill/>
        </p:spPr>
        <p:txBody>
          <a:bodyPr wrap="square" rtlCol="0">
            <a:spAutoFit/>
          </a:bodyPr>
          <a:lstStyle/>
          <a:p>
            <a:pPr lvl="0" algn="ctr">
              <a:defRPr/>
            </a:pPr>
            <a:r>
              <a:rPr lang="en-GB" sz="4800" b="1" dirty="0">
                <a:latin typeface="Noto Sans" panose="020B0502040504020204" pitchFamily="34"/>
                <a:ea typeface="Noto Sans" panose="020B0502040504020204" pitchFamily="34"/>
                <a:cs typeface="Noto Sans" panose="020B0502040504020204" pitchFamily="34"/>
              </a:rPr>
              <a:t>Antes de </a:t>
            </a:r>
            <a:r>
              <a:rPr lang="en-GB" sz="4800" b="1" dirty="0" err="1">
                <a:latin typeface="Noto Sans" panose="020B0502040504020204" pitchFamily="34"/>
                <a:ea typeface="Noto Sans" panose="020B0502040504020204" pitchFamily="34"/>
                <a:cs typeface="Noto Sans" panose="020B0502040504020204" pitchFamily="34"/>
              </a:rPr>
              <a:t>comenzar</a:t>
            </a:r>
            <a:r>
              <a:rPr lang="en-GB" sz="4800" b="1" dirty="0">
                <a:latin typeface="Noto Sans" panose="020B0502040504020204" pitchFamily="34"/>
                <a:ea typeface="Noto Sans" panose="020B0502040504020204" pitchFamily="34"/>
                <a:cs typeface="Noto Sans" panose="020B0502040504020204" pitchFamily="34"/>
              </a:rPr>
              <a:t>…</a:t>
            </a:r>
          </a:p>
        </p:txBody>
      </p:sp>
      <p:sp>
        <p:nvSpPr>
          <p:cNvPr id="43" name="TextBox 42">
            <a:extLst>
              <a:ext uri="{FF2B5EF4-FFF2-40B4-BE49-F238E27FC236}">
                <a16:creationId xmlns:a16="http://schemas.microsoft.com/office/drawing/2014/main" id="{26A3202A-290F-40F8-B2BF-8600143622AC}"/>
              </a:ext>
            </a:extLst>
          </p:cNvPr>
          <p:cNvSpPr txBox="1"/>
          <p:nvPr/>
        </p:nvSpPr>
        <p:spPr>
          <a:xfrm>
            <a:off x="844350" y="1211402"/>
            <a:ext cx="7939043"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vPool</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Hikari</a:t>
            </a:r>
            <a:endParaRPr lang="en-GB" sz="20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12</a:t>
            </a:r>
          </a:p>
        </p:txBody>
      </p:sp>
      <p:sp>
        <p:nvSpPr>
          <p:cNvPr id="69" name="TextBox 25">
            <a:extLst>
              <a:ext uri="{FF2B5EF4-FFF2-40B4-BE49-F238E27FC236}">
                <a16:creationId xmlns:a16="http://schemas.microsoft.com/office/drawing/2014/main" id="{3948D2D1-C8A3-9243-9AF7-2965E2EDBC01}"/>
              </a:ext>
            </a:extLst>
          </p:cNvPr>
          <p:cNvSpPr txBox="1"/>
          <p:nvPr/>
        </p:nvSpPr>
        <p:spPr>
          <a:xfrm>
            <a:off x="402302" y="783502"/>
            <a:ext cx="11109981" cy="338554"/>
          </a:xfrm>
          <a:prstGeom prst="rect">
            <a:avLst/>
          </a:prstGeom>
          <a:noFill/>
        </p:spPr>
        <p:txBody>
          <a:bodyPr wrap="square" rtlCol="0">
            <a:spAutoFit/>
          </a:bodyPr>
          <a:lstStyle/>
          <a:p>
            <a:r>
              <a:rPr lang="es-ES" sz="1600" dirty="0">
                <a:latin typeface="Noto Sans" panose="020B0502040504020204"/>
              </a:rPr>
              <a:t>En la sección </a:t>
            </a:r>
            <a:r>
              <a:rPr lang="es-ES" sz="1600" dirty="0" err="1">
                <a:latin typeface="Noto Sans" panose="020B0502040504020204"/>
              </a:rPr>
              <a:t>Mbeans</a:t>
            </a:r>
            <a:r>
              <a:rPr lang="es-ES" sz="1600" dirty="0">
                <a:latin typeface="Noto Sans" panose="020B0502040504020204"/>
              </a:rPr>
              <a:t> podemos ver datos interesantes como son: </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12</a:t>
            </a:fld>
            <a:endParaRPr lang="en-GB"/>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77" y="2020895"/>
            <a:ext cx="10405600" cy="3899956"/>
          </a:xfrm>
          <a:prstGeom prst="rect">
            <a:avLst/>
          </a:prstGeom>
        </p:spPr>
      </p:pic>
    </p:spTree>
    <p:extLst>
      <p:ext uri="{BB962C8B-B14F-4D97-AF65-F5344CB8AC3E}">
        <p14:creationId xmlns:p14="http://schemas.microsoft.com/office/powerpoint/2010/main" val="5025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76434" y="2523298"/>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/01_test_lug_visor</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13</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13</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994138"/>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44348" y="213568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visor de contenidos:</a:t>
            </a:r>
          </a:p>
        </p:txBody>
      </p:sp>
      <p:sp>
        <p:nvSpPr>
          <p:cNvPr id="13" name="TextBox 25">
            <a:extLst>
              <a:ext uri="{FF2B5EF4-FFF2-40B4-BE49-F238E27FC236}">
                <a16:creationId xmlns:a16="http://schemas.microsoft.com/office/drawing/2014/main" id="{A4FAA62A-B5B9-49CF-B2F5-E9C5369268D9}"/>
              </a:ext>
            </a:extLst>
          </p:cNvPr>
          <p:cNvSpPr txBox="1"/>
          <p:nvPr/>
        </p:nvSpPr>
        <p:spPr>
          <a:xfrm>
            <a:off x="1076434" y="3581400"/>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/02_test_lug_publicador_no_cache</a:t>
            </a:r>
          </a:p>
        </p:txBody>
      </p:sp>
      <p:sp>
        <p:nvSpPr>
          <p:cNvPr id="14" name="TextBox 42">
            <a:extLst>
              <a:ext uri="{FF2B5EF4-FFF2-40B4-BE49-F238E27FC236}">
                <a16:creationId xmlns:a16="http://schemas.microsoft.com/office/drawing/2014/main" id="{26A3202A-290F-40F8-B2BF-8600143622AC}"/>
              </a:ext>
            </a:extLst>
          </p:cNvPr>
          <p:cNvSpPr txBox="1"/>
          <p:nvPr/>
        </p:nvSpPr>
        <p:spPr>
          <a:xfrm>
            <a:off x="844348" y="3193784"/>
            <a:ext cx="9528377"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visor de contenidos con contenido web con plantilla cacheada: </a:t>
            </a:r>
          </a:p>
        </p:txBody>
      </p:sp>
      <p:sp>
        <p:nvSpPr>
          <p:cNvPr id="15" name="TextBox 25">
            <a:extLst>
              <a:ext uri="{FF2B5EF4-FFF2-40B4-BE49-F238E27FC236}">
                <a16:creationId xmlns:a16="http://schemas.microsoft.com/office/drawing/2014/main" id="{A4FAA62A-B5B9-49CF-B2F5-E9C5369268D9}"/>
              </a:ext>
            </a:extLst>
          </p:cNvPr>
          <p:cNvSpPr txBox="1"/>
          <p:nvPr/>
        </p:nvSpPr>
        <p:spPr>
          <a:xfrm>
            <a:off x="1076434" y="4639502"/>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/03_test_lug_publicador_cache</a:t>
            </a:r>
          </a:p>
        </p:txBody>
      </p:sp>
      <p:sp>
        <p:nvSpPr>
          <p:cNvPr id="16" name="TextBox 42">
            <a:extLst>
              <a:ext uri="{FF2B5EF4-FFF2-40B4-BE49-F238E27FC236}">
                <a16:creationId xmlns:a16="http://schemas.microsoft.com/office/drawing/2014/main" id="{26A3202A-290F-40F8-B2BF-8600143622AC}"/>
              </a:ext>
            </a:extLst>
          </p:cNvPr>
          <p:cNvSpPr txBox="1"/>
          <p:nvPr/>
        </p:nvSpPr>
        <p:spPr>
          <a:xfrm>
            <a:off x="844348" y="4251886"/>
            <a:ext cx="10509452"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visor de contenidos con contenido web con plantilla sin cachear: </a:t>
            </a:r>
          </a:p>
        </p:txBody>
      </p:sp>
    </p:spTree>
    <p:extLst>
      <p:ext uri="{BB962C8B-B14F-4D97-AF65-F5344CB8AC3E}">
        <p14:creationId xmlns:p14="http://schemas.microsoft.com/office/powerpoint/2010/main" val="1022389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62146" y="2094673"/>
            <a:ext cx="10767904" cy="369332"/>
          </a:xfrm>
          <a:prstGeom prst="rect">
            <a:avLst/>
          </a:prstGeom>
          <a:noFill/>
        </p:spPr>
        <p:txBody>
          <a:bodyPr wrap="square" rtlCol="0">
            <a:spAutoFit/>
          </a:bodyPr>
          <a:lstStyle/>
          <a:p>
            <a:r>
              <a:rPr lang="es-ES" dirty="0"/>
              <a:t>Se puede observar como solo han sido cacheados 5 elementos en memoria.</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14</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14</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994138"/>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30060" y="170705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024" y="2464005"/>
            <a:ext cx="8038464" cy="4185018"/>
          </a:xfrm>
          <a:prstGeom prst="rect">
            <a:avLst/>
          </a:prstGeom>
        </p:spPr>
      </p:pic>
    </p:spTree>
    <p:extLst>
      <p:ext uri="{BB962C8B-B14F-4D97-AF65-F5344CB8AC3E}">
        <p14:creationId xmlns:p14="http://schemas.microsoft.com/office/powerpoint/2010/main" val="409941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79552" y="1633110"/>
            <a:ext cx="10767904" cy="923330"/>
          </a:xfrm>
          <a:prstGeom prst="rect">
            <a:avLst/>
          </a:prstGeom>
          <a:noFill/>
        </p:spPr>
        <p:txBody>
          <a:bodyPr wrap="square" rtlCol="0">
            <a:spAutoFit/>
          </a:bodyPr>
          <a:lstStyle/>
          <a:p>
            <a:r>
              <a:rPr lang="es-ES" dirty="0"/>
              <a:t>La página que visualiza los elementos de la plantilla no </a:t>
            </a:r>
            <a:r>
              <a:rPr lang="es-ES" dirty="0" err="1"/>
              <a:t>cacheable</a:t>
            </a:r>
            <a:r>
              <a:rPr lang="es-ES" dirty="0"/>
              <a:t> tiene unos tiempos de respuesta peores que la cacheada (Verde vs Rojo), en este caso solo tenemos 10 elementos en total pero cuando un sistema empieza a crecer en varios miles de contenidos se puede apreciar esta diferencia de forma más notable.</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15</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15</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30877" y="810929"/>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61754" y="1334149"/>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2556440"/>
            <a:ext cx="6624227" cy="4242244"/>
          </a:xfrm>
          <a:prstGeom prst="rect">
            <a:avLst/>
          </a:prstGeom>
        </p:spPr>
      </p:pic>
    </p:spTree>
    <p:extLst>
      <p:ext uri="{BB962C8B-B14F-4D97-AF65-F5344CB8AC3E}">
        <p14:creationId xmlns:p14="http://schemas.microsoft.com/office/powerpoint/2010/main" val="3088206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1062146" y="1767779"/>
            <a:ext cx="10767904" cy="369332"/>
          </a:xfrm>
          <a:prstGeom prst="rect">
            <a:avLst/>
          </a:prstGeom>
          <a:noFill/>
        </p:spPr>
        <p:txBody>
          <a:bodyPr wrap="square" rtlCol="0">
            <a:spAutoFit/>
          </a:bodyPr>
          <a:lstStyle/>
          <a:p>
            <a:r>
              <a:rPr lang="es-ES" dirty="0"/>
              <a:t>De la misma forma se observan picos constantes de latencias altas. </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16</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16</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42">
            <a:extLst>
              <a:ext uri="{FF2B5EF4-FFF2-40B4-BE49-F238E27FC236}">
                <a16:creationId xmlns:a16="http://schemas.microsoft.com/office/drawing/2014/main" id="{26A3202A-290F-40F8-B2BF-8600143622AC}"/>
              </a:ext>
            </a:extLst>
          </p:cNvPr>
          <p:cNvSpPr txBox="1"/>
          <p:nvPr/>
        </p:nvSpPr>
        <p:spPr>
          <a:xfrm>
            <a:off x="830060" y="1380163"/>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716" y="2137111"/>
            <a:ext cx="7562850" cy="4504882"/>
          </a:xfrm>
          <a:prstGeom prst="rect">
            <a:avLst/>
          </a:prstGeom>
        </p:spPr>
      </p:pic>
    </p:spTree>
    <p:extLst>
      <p:ext uri="{BB962C8B-B14F-4D97-AF65-F5344CB8AC3E}">
        <p14:creationId xmlns:p14="http://schemas.microsoft.com/office/powerpoint/2010/main" val="258576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Elementos OOTB – Prueba #1</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17</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62563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A4FAA62A-B5B9-49CF-B2F5-E9C5369268D9}"/>
              </a:ext>
            </a:extLst>
          </p:cNvPr>
          <p:cNvSpPr txBox="1"/>
          <p:nvPr/>
        </p:nvSpPr>
        <p:spPr>
          <a:xfrm>
            <a:off x="862121" y="1380163"/>
            <a:ext cx="10767904" cy="646331"/>
          </a:xfrm>
          <a:prstGeom prst="rect">
            <a:avLst/>
          </a:prstGeom>
          <a:noFill/>
        </p:spPr>
        <p:txBody>
          <a:bodyPr wrap="square" rtlCol="0">
            <a:spAutoFit/>
          </a:bodyPr>
          <a:lstStyle/>
          <a:p>
            <a:r>
              <a:rPr lang="es-ES" dirty="0">
                <a:latin typeface="Neo Sans" panose="020B0504020202020204" pitchFamily="34" charset="0"/>
              </a:rPr>
              <a:t>Se cambiará la configuración de la plantilla que no era </a:t>
            </a:r>
            <a:r>
              <a:rPr lang="es-ES" dirty="0" err="1">
                <a:latin typeface="Neo Sans" panose="020B0504020202020204" pitchFamily="34" charset="0"/>
              </a:rPr>
              <a:t>cacheable</a:t>
            </a:r>
            <a:r>
              <a:rPr lang="es-ES" dirty="0">
                <a:latin typeface="Neo Sans" panose="020B0504020202020204" pitchFamily="34" charset="0"/>
              </a:rPr>
              <a:t>, ahora se pondrá </a:t>
            </a:r>
            <a:r>
              <a:rPr lang="es-ES" dirty="0" err="1">
                <a:latin typeface="Neo Sans" panose="020B0504020202020204" pitchFamily="34" charset="0"/>
              </a:rPr>
              <a:t>cacheable</a:t>
            </a:r>
            <a:r>
              <a:rPr lang="es-ES" dirty="0">
                <a:latin typeface="Neo Sans" panose="020B0504020202020204" pitchFamily="34" charset="0"/>
              </a:rPr>
              <a:t> y se ejecutarán las mismas pruebas de carga de Pruebas Elementos OOTB #1 .</a:t>
            </a:r>
          </a:p>
        </p:txBody>
      </p:sp>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18</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18</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862121" y="2396077"/>
            <a:ext cx="10767904" cy="369332"/>
          </a:xfrm>
          <a:prstGeom prst="rect">
            <a:avLst/>
          </a:prstGeom>
          <a:noFill/>
        </p:spPr>
        <p:txBody>
          <a:bodyPr wrap="square" rtlCol="0">
            <a:spAutoFit/>
          </a:bodyPr>
          <a:lstStyle/>
          <a:p>
            <a:r>
              <a:rPr lang="es-ES" dirty="0"/>
              <a:t>Se observa como se cachean los 10 contenidos.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630035" y="2008461"/>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626" y="3251367"/>
            <a:ext cx="9001670" cy="3470108"/>
          </a:xfrm>
          <a:prstGeom prst="rect">
            <a:avLst/>
          </a:prstGeom>
        </p:spPr>
      </p:pic>
    </p:spTree>
    <p:extLst>
      <p:ext uri="{BB962C8B-B14F-4D97-AF65-F5344CB8AC3E}">
        <p14:creationId xmlns:p14="http://schemas.microsoft.com/office/powerpoint/2010/main" val="180514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Elementos OOTB</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19</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19</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834866" y="1748668"/>
            <a:ext cx="10767904" cy="923330"/>
          </a:xfrm>
          <a:prstGeom prst="rect">
            <a:avLst/>
          </a:prstGeom>
          <a:noFill/>
        </p:spPr>
        <p:txBody>
          <a:bodyPr wrap="square" rtlCol="0">
            <a:spAutoFit/>
          </a:bodyPr>
          <a:lstStyle/>
          <a:p>
            <a:r>
              <a:rPr lang="es-ES" dirty="0"/>
              <a:t>Las paginas </a:t>
            </a:r>
            <a:r>
              <a:rPr lang="es-ES" b="1" dirty="0"/>
              <a:t>/02_test_lug_publicador_no_cache</a:t>
            </a:r>
            <a:r>
              <a:rPr lang="es-ES" dirty="0"/>
              <a:t> y </a:t>
            </a:r>
            <a:r>
              <a:rPr lang="es-ES" b="1" dirty="0"/>
              <a:t>/03_test_lug_publicador_cache</a:t>
            </a:r>
            <a:r>
              <a:rPr lang="es-ES" dirty="0"/>
              <a:t> ahora muestran resultados semejantes teniendo tiempos de latencia medios más bajos que los resultados anteriores, observándose que en solo 5 contenidos con plantillas no cacheadas anteriormente se degrada la respuesta.</a:t>
            </a:r>
          </a:p>
        </p:txBody>
      </p:sp>
      <p:sp>
        <p:nvSpPr>
          <p:cNvPr id="13" name="TextBox 42">
            <a:extLst>
              <a:ext uri="{FF2B5EF4-FFF2-40B4-BE49-F238E27FC236}">
                <a16:creationId xmlns:a16="http://schemas.microsoft.com/office/drawing/2014/main" id="{26A3202A-290F-40F8-B2BF-8600143622AC}"/>
              </a:ext>
            </a:extLst>
          </p:cNvPr>
          <p:cNvSpPr txBox="1"/>
          <p:nvPr/>
        </p:nvSpPr>
        <p:spPr>
          <a:xfrm>
            <a:off x="602780" y="136105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67071"/>
            <a:ext cx="5897812" cy="3781982"/>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297" y="2977212"/>
            <a:ext cx="6000690" cy="3561700"/>
          </a:xfrm>
          <a:prstGeom prst="rect">
            <a:avLst/>
          </a:prstGeom>
        </p:spPr>
      </p:pic>
    </p:spTree>
    <p:extLst>
      <p:ext uri="{BB962C8B-B14F-4D97-AF65-F5344CB8AC3E}">
        <p14:creationId xmlns:p14="http://schemas.microsoft.com/office/powerpoint/2010/main" val="318089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7C239D8-6A01-4146-901E-2F237B77237B}"/>
              </a:ext>
            </a:extLst>
          </p:cNvPr>
          <p:cNvSpPr/>
          <p:nvPr/>
        </p:nvSpPr>
        <p:spPr>
          <a:xfrm>
            <a:off x="1614924" y="5493654"/>
            <a:ext cx="3766861" cy="380050"/>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5624378" y="762037"/>
            <a:ext cx="6581615"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Nuestro</a:t>
            </a:r>
            <a:r>
              <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Objetivo</a:t>
            </a:r>
            <a:endPar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1" name="Group 10"/>
          <p:cNvGrpSpPr/>
          <p:nvPr/>
        </p:nvGrpSpPr>
        <p:grpSpPr>
          <a:xfrm>
            <a:off x="960438" y="912109"/>
            <a:ext cx="4786312" cy="5039851"/>
            <a:chOff x="5995988" y="2712903"/>
            <a:chExt cx="2457450" cy="2587625"/>
          </a:xfrm>
        </p:grpSpPr>
        <p:sp>
          <p:nvSpPr>
            <p:cNvPr id="7" name="Freeform 6"/>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7"/>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8"/>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8016977A-112F-4154-95F5-0608714FBFEE}"/>
              </a:ext>
            </a:extLst>
          </p:cNvPr>
          <p:cNvSpPr txBox="1"/>
          <p:nvPr/>
        </p:nvSpPr>
        <p:spPr>
          <a:xfrm>
            <a:off x="5820957" y="2030297"/>
            <a:ext cx="6142442" cy="923330"/>
          </a:xfrm>
          <a:prstGeom prst="rect">
            <a:avLst/>
          </a:prstGeom>
          <a:noFill/>
        </p:spPr>
        <p:txBody>
          <a:bodyPr wrap="square" rtlCol="0">
            <a:spAutoFit/>
          </a:bodyPr>
          <a:lstStyle/>
          <a:p>
            <a:pPr lvl="0" algn="just">
              <a:defRPr/>
            </a:pPr>
            <a:r>
              <a:rPr lang="en-US" dirty="0">
                <a:solidFill>
                  <a:srgbClr val="FFFFFF"/>
                </a:solidFill>
                <a:latin typeface="Open Sans" panose="020B0606030504020204" pitchFamily="34" charset="0"/>
              </a:rPr>
              <a:t>El </a:t>
            </a:r>
            <a:r>
              <a:rPr lang="en-US" dirty="0" err="1">
                <a:solidFill>
                  <a:srgbClr val="FFFFFF"/>
                </a:solidFill>
                <a:latin typeface="Open Sans" panose="020B0606030504020204" pitchFamily="34" charset="0"/>
              </a:rPr>
              <a:t>objetivo</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éste</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repositorio</a:t>
            </a:r>
            <a:r>
              <a:rPr lang="en-US" dirty="0">
                <a:solidFill>
                  <a:srgbClr val="FFFFFF"/>
                </a:solidFill>
                <a:latin typeface="Open Sans" panose="020B0606030504020204" pitchFamily="34" charset="0"/>
              </a:rPr>
              <a:t> es </a:t>
            </a:r>
            <a:r>
              <a:rPr lang="en-US" dirty="0" err="1">
                <a:solidFill>
                  <a:srgbClr val="FFFFFF"/>
                </a:solidFill>
                <a:latin typeface="Open Sans" panose="020B0606030504020204" pitchFamily="34" charset="0"/>
              </a:rPr>
              <a:t>ver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como</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realizar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unas</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pruebas</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carga</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coherentes</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sobre</a:t>
            </a:r>
            <a:r>
              <a:rPr lang="en-US" dirty="0">
                <a:solidFill>
                  <a:srgbClr val="FFFFFF"/>
                </a:solidFill>
                <a:latin typeface="Open Sans" panose="020B0606030504020204" pitchFamily="34" charset="0"/>
              </a:rPr>
              <a:t> un </a:t>
            </a:r>
            <a:r>
              <a:rPr lang="en-US" dirty="0" err="1">
                <a:solidFill>
                  <a:srgbClr val="FFFFFF"/>
                </a:solidFill>
                <a:latin typeface="Open Sans" panose="020B0606030504020204" pitchFamily="34" charset="0"/>
              </a:rPr>
              <a:t>entorno</a:t>
            </a:r>
            <a:r>
              <a:rPr lang="en-US" dirty="0">
                <a:solidFill>
                  <a:srgbClr val="FFFFFF"/>
                </a:solidFill>
                <a:latin typeface="Open Sans" panose="020B0606030504020204" pitchFamily="34" charset="0"/>
              </a:rPr>
              <a:t> Liferay, </a:t>
            </a:r>
            <a:r>
              <a:rPr lang="en-US" dirty="0" err="1">
                <a:solidFill>
                  <a:srgbClr val="FFFFFF"/>
                </a:solidFill>
                <a:latin typeface="Open Sans" panose="020B0606030504020204" pitchFamily="34" charset="0"/>
              </a:rPr>
              <a:t>nos</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servirán</a:t>
            </a:r>
            <a:r>
              <a:rPr lang="en-US" dirty="0">
                <a:solidFill>
                  <a:srgbClr val="FFFFFF"/>
                </a:solidFill>
                <a:latin typeface="Open Sans" panose="020B0606030504020204" pitchFamily="34" charset="0"/>
              </a:rPr>
              <a:t> para:</a:t>
            </a:r>
          </a:p>
        </p:txBody>
      </p:sp>
      <p:sp>
        <p:nvSpPr>
          <p:cNvPr id="20" name="TextBox 19">
            <a:extLst>
              <a:ext uri="{FF2B5EF4-FFF2-40B4-BE49-F238E27FC236}">
                <a16:creationId xmlns:a16="http://schemas.microsoft.com/office/drawing/2014/main" id="{8016977A-112F-4154-95F5-0608714FBFEE}"/>
              </a:ext>
            </a:extLst>
          </p:cNvPr>
          <p:cNvSpPr txBox="1"/>
          <p:nvPr/>
        </p:nvSpPr>
        <p:spPr>
          <a:xfrm>
            <a:off x="5820957" y="3185330"/>
            <a:ext cx="6142442" cy="2585323"/>
          </a:xfrm>
          <a:prstGeom prst="rect">
            <a:avLst/>
          </a:prstGeom>
          <a:noFill/>
        </p:spPr>
        <p:txBody>
          <a:bodyPr wrap="square" rtlCol="0">
            <a:spAutoFit/>
          </a:bodyPr>
          <a:lstStyle/>
          <a:p>
            <a:pPr lvl="0" algn="just">
              <a:defRPr/>
            </a:pPr>
            <a:endParaRPr lang="en-US" dirty="0">
              <a:solidFill>
                <a:srgbClr val="FFFFFF"/>
              </a:solidFill>
              <a:latin typeface="Open Sans" panose="020B0606030504020204" pitchFamily="34" charset="0"/>
            </a:endParaRPr>
          </a:p>
          <a:p>
            <a:pPr marL="285750" lvl="0" indent="-285750" algn="just">
              <a:buFont typeface="Arial" panose="020B0604020202020204" pitchFamily="34" charset="0"/>
              <a:buChar char="•"/>
              <a:defRPr/>
            </a:pPr>
            <a:r>
              <a:rPr lang="en-US" dirty="0" err="1">
                <a:solidFill>
                  <a:srgbClr val="FFFFFF"/>
                </a:solidFill>
                <a:latin typeface="Open Sans" panose="020B0606030504020204" pitchFamily="34" charset="0"/>
              </a:rPr>
              <a:t>Demostrar</a:t>
            </a:r>
            <a:r>
              <a:rPr lang="en-US" dirty="0">
                <a:solidFill>
                  <a:srgbClr val="FFFFFF"/>
                </a:solidFill>
                <a:latin typeface="Open Sans" panose="020B0606030504020204" pitchFamily="34" charset="0"/>
              </a:rPr>
              <a:t> que el </a:t>
            </a:r>
            <a:r>
              <a:rPr lang="en-US" dirty="0" err="1">
                <a:solidFill>
                  <a:srgbClr val="FFFFFF"/>
                </a:solidFill>
                <a:latin typeface="Open Sans" panose="020B0606030504020204" pitchFamily="34" charset="0"/>
              </a:rPr>
              <a:t>sistema</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cumple</a:t>
            </a:r>
            <a:r>
              <a:rPr lang="en-US" dirty="0">
                <a:solidFill>
                  <a:srgbClr val="FFFFFF"/>
                </a:solidFill>
                <a:latin typeface="Open Sans" panose="020B0606030504020204" pitchFamily="34" charset="0"/>
              </a:rPr>
              <a:t> los </a:t>
            </a:r>
            <a:r>
              <a:rPr lang="en-US" dirty="0" err="1">
                <a:solidFill>
                  <a:srgbClr val="FFFFFF"/>
                </a:solidFill>
                <a:latin typeface="Open Sans" panose="020B0606030504020204" pitchFamily="34" charset="0"/>
              </a:rPr>
              <a:t>criterios</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rendimiento</a:t>
            </a:r>
            <a:r>
              <a:rPr lang="en-US" dirty="0">
                <a:solidFill>
                  <a:srgbClr val="FFFFFF"/>
                </a:solidFill>
                <a:latin typeface="Open Sans" panose="020B0606030504020204" pitchFamily="34" charset="0"/>
              </a:rPr>
              <a:t>.</a:t>
            </a:r>
          </a:p>
          <a:p>
            <a:pPr marL="285750" lvl="0" indent="-285750" algn="just">
              <a:buFont typeface="Arial" panose="020B0604020202020204" pitchFamily="34" charset="0"/>
              <a:buChar char="•"/>
              <a:defRPr/>
            </a:pPr>
            <a:endParaRPr lang="en-US" dirty="0">
              <a:solidFill>
                <a:srgbClr val="FFFFFF"/>
              </a:solidFill>
              <a:latin typeface="Open Sans" panose="020B0606030504020204" pitchFamily="34" charset="0"/>
            </a:endParaRPr>
          </a:p>
          <a:p>
            <a:pPr marL="285750" lvl="0" indent="-285750" algn="just">
              <a:buFont typeface="Arial" panose="020B0604020202020204" pitchFamily="34" charset="0"/>
              <a:buChar char="•"/>
              <a:defRPr/>
            </a:pPr>
            <a:r>
              <a:rPr lang="en-US" dirty="0" err="1">
                <a:solidFill>
                  <a:srgbClr val="FFFFFF"/>
                </a:solidFill>
                <a:latin typeface="Open Sans" panose="020B0606030504020204" pitchFamily="34" charset="0"/>
              </a:rPr>
              <a:t>Validar</a:t>
            </a:r>
            <a:r>
              <a:rPr lang="en-US" dirty="0">
                <a:solidFill>
                  <a:srgbClr val="FFFFFF"/>
                </a:solidFill>
                <a:latin typeface="Open Sans" panose="020B0606030504020204" pitchFamily="34" charset="0"/>
              </a:rPr>
              <a:t> y </a:t>
            </a:r>
            <a:r>
              <a:rPr lang="en-US" dirty="0" err="1">
                <a:solidFill>
                  <a:srgbClr val="FFFFFF"/>
                </a:solidFill>
                <a:latin typeface="Open Sans" panose="020B0606030504020204" pitchFamily="34" charset="0"/>
              </a:rPr>
              <a:t>verificar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atributos</a:t>
            </a:r>
            <a:r>
              <a:rPr lang="en-US" dirty="0">
                <a:solidFill>
                  <a:srgbClr val="FFFFFF"/>
                </a:solidFill>
                <a:latin typeface="Open Sans" panose="020B0606030504020204" pitchFamily="34" charset="0"/>
              </a:rPr>
              <a:t> de la </a:t>
            </a:r>
            <a:r>
              <a:rPr lang="en-US" dirty="0" err="1">
                <a:solidFill>
                  <a:srgbClr val="FFFFFF"/>
                </a:solidFill>
                <a:latin typeface="Open Sans" panose="020B0606030504020204" pitchFamily="34" charset="0"/>
              </a:rPr>
              <a:t>calidad</a:t>
            </a:r>
            <a:r>
              <a:rPr lang="en-US" dirty="0">
                <a:solidFill>
                  <a:srgbClr val="FFFFFF"/>
                </a:solidFill>
                <a:latin typeface="Open Sans" panose="020B0606030504020204" pitchFamily="34" charset="0"/>
              </a:rPr>
              <a:t> del </a:t>
            </a:r>
            <a:r>
              <a:rPr lang="en-US" dirty="0" err="1">
                <a:solidFill>
                  <a:srgbClr val="FFFFFF"/>
                </a:solidFill>
                <a:latin typeface="Open Sans" panose="020B0606030504020204" pitchFamily="34" charset="0"/>
              </a:rPr>
              <a:t>sistema</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escalabilidad</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fiabilidad</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uso</a:t>
            </a:r>
            <a:r>
              <a:rPr lang="en-US" dirty="0">
                <a:solidFill>
                  <a:srgbClr val="FFFFFF"/>
                </a:solidFill>
                <a:latin typeface="Open Sans" panose="020B0606030504020204" pitchFamily="34" charset="0"/>
              </a:rPr>
              <a:t> de los </a:t>
            </a:r>
            <a:r>
              <a:rPr lang="en-US" dirty="0" err="1">
                <a:solidFill>
                  <a:srgbClr val="FFFFFF"/>
                </a:solidFill>
                <a:latin typeface="Open Sans" panose="020B0606030504020204" pitchFamily="34" charset="0"/>
              </a:rPr>
              <a:t>recursos</a:t>
            </a:r>
            <a:r>
              <a:rPr lang="en-US" dirty="0">
                <a:solidFill>
                  <a:srgbClr val="FFFFFF"/>
                </a:solidFill>
                <a:latin typeface="Open Sans" panose="020B0606030504020204" pitchFamily="34" charset="0"/>
              </a:rPr>
              <a:t>.</a:t>
            </a:r>
          </a:p>
          <a:p>
            <a:pPr lvl="0" algn="just">
              <a:defRPr/>
            </a:pPr>
            <a:endParaRPr lang="en-US" dirty="0">
              <a:solidFill>
                <a:srgbClr val="FFFFFF"/>
              </a:solidFill>
              <a:latin typeface="Open Sans" panose="020B0606030504020204" pitchFamily="34" charset="0"/>
            </a:endParaRPr>
          </a:p>
          <a:p>
            <a:pPr marL="285750" lvl="0" indent="-285750" algn="just">
              <a:buFont typeface="Arial" panose="020B0604020202020204" pitchFamily="34" charset="0"/>
              <a:buChar char="•"/>
              <a:defRPr/>
            </a:pPr>
            <a:r>
              <a:rPr lang="en-US" dirty="0" err="1">
                <a:solidFill>
                  <a:srgbClr val="FFFFFF"/>
                </a:solidFill>
                <a:latin typeface="Open Sans" panose="020B0606030504020204" pitchFamily="34" charset="0"/>
              </a:rPr>
              <a:t>Medir</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qué</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partes</a:t>
            </a:r>
            <a:r>
              <a:rPr lang="en-US" dirty="0">
                <a:solidFill>
                  <a:srgbClr val="FFFFFF"/>
                </a:solidFill>
                <a:latin typeface="Open Sans" panose="020B0606030504020204" pitchFamily="34" charset="0"/>
              </a:rPr>
              <a:t> del </a:t>
            </a:r>
            <a:r>
              <a:rPr lang="en-US" dirty="0" err="1">
                <a:solidFill>
                  <a:srgbClr val="FFFFFF"/>
                </a:solidFill>
                <a:latin typeface="Open Sans" panose="020B0606030504020204" pitchFamily="34" charset="0"/>
              </a:rPr>
              <a:t>sistema</a:t>
            </a:r>
            <a:r>
              <a:rPr lang="en-US" dirty="0">
                <a:solidFill>
                  <a:srgbClr val="FFFFFF"/>
                </a:solidFill>
                <a:latin typeface="Open Sans" panose="020B0606030504020204" pitchFamily="34" charset="0"/>
              </a:rPr>
              <a:t> o de </a:t>
            </a:r>
            <a:r>
              <a:rPr lang="en-US" dirty="0" err="1">
                <a:solidFill>
                  <a:srgbClr val="FFFFFF"/>
                </a:solidFill>
                <a:latin typeface="Open Sans" panose="020B0606030504020204" pitchFamily="34" charset="0"/>
              </a:rPr>
              <a:t>carga</a:t>
            </a:r>
            <a:r>
              <a:rPr lang="en-US" dirty="0">
                <a:solidFill>
                  <a:srgbClr val="FFFFFF"/>
                </a:solidFill>
                <a:latin typeface="Open Sans" panose="020B0606030504020204" pitchFamily="34" charset="0"/>
              </a:rPr>
              <a:t> de </a:t>
            </a:r>
            <a:r>
              <a:rPr lang="en-US" dirty="0" err="1">
                <a:solidFill>
                  <a:srgbClr val="FFFFFF"/>
                </a:solidFill>
                <a:latin typeface="Open Sans" panose="020B0606030504020204" pitchFamily="34" charset="0"/>
              </a:rPr>
              <a:t>trabajo</a:t>
            </a:r>
            <a:r>
              <a:rPr lang="en-US" dirty="0">
                <a:solidFill>
                  <a:srgbClr val="FFFFFF"/>
                </a:solidFill>
                <a:latin typeface="Open Sans" panose="020B0606030504020204" pitchFamily="34" charset="0"/>
              </a:rPr>
              <a:t> </a:t>
            </a:r>
            <a:r>
              <a:rPr lang="en-US" dirty="0" err="1">
                <a:solidFill>
                  <a:srgbClr val="FFFFFF"/>
                </a:solidFill>
                <a:latin typeface="Open Sans" panose="020B0606030504020204" pitchFamily="34" charset="0"/>
              </a:rPr>
              <a:t>provocan</a:t>
            </a:r>
            <a:r>
              <a:rPr lang="en-US" dirty="0">
                <a:solidFill>
                  <a:srgbClr val="FFFFFF"/>
                </a:solidFill>
                <a:latin typeface="Open Sans" panose="020B0606030504020204" pitchFamily="34" charset="0"/>
              </a:rPr>
              <a:t> que el conjunto </a:t>
            </a:r>
            <a:r>
              <a:rPr lang="en-US" dirty="0" err="1">
                <a:solidFill>
                  <a:srgbClr val="FFFFFF"/>
                </a:solidFill>
                <a:latin typeface="Open Sans" panose="020B0606030504020204" pitchFamily="34" charset="0"/>
              </a:rPr>
              <a:t>rinda</a:t>
            </a:r>
            <a:r>
              <a:rPr lang="en-US" dirty="0">
                <a:solidFill>
                  <a:srgbClr val="FFFFFF"/>
                </a:solidFill>
                <a:latin typeface="Open Sans" panose="020B0606030504020204" pitchFamily="34" charset="0"/>
              </a:rPr>
              <a:t> mal.</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a:t>
            </a:r>
          </a:p>
        </p:txBody>
      </p:sp>
    </p:spTree>
    <p:extLst>
      <p:ext uri="{BB962C8B-B14F-4D97-AF65-F5344CB8AC3E}">
        <p14:creationId xmlns:p14="http://schemas.microsoft.com/office/powerpoint/2010/main" val="2021051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Elementos OOTB – Prueba #2</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20</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35203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21</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21</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2" name="TextBox 25">
            <a:extLst>
              <a:ext uri="{FF2B5EF4-FFF2-40B4-BE49-F238E27FC236}">
                <a16:creationId xmlns:a16="http://schemas.microsoft.com/office/drawing/2014/main" id="{A4FAA62A-B5B9-49CF-B2F5-E9C5369268D9}"/>
              </a:ext>
            </a:extLst>
          </p:cNvPr>
          <p:cNvSpPr txBox="1"/>
          <p:nvPr/>
        </p:nvSpPr>
        <p:spPr>
          <a:xfrm>
            <a:off x="903643" y="2544470"/>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/04_test_lug_custom_module_no_cache</a:t>
            </a:r>
          </a:p>
        </p:txBody>
      </p:sp>
      <p:sp>
        <p:nvSpPr>
          <p:cNvPr id="14" name="TextBox 42">
            <a:extLst>
              <a:ext uri="{FF2B5EF4-FFF2-40B4-BE49-F238E27FC236}">
                <a16:creationId xmlns:a16="http://schemas.microsoft.com/office/drawing/2014/main" id="{26A3202A-290F-40F8-B2BF-8600143622AC}"/>
              </a:ext>
            </a:extLst>
          </p:cNvPr>
          <p:cNvSpPr txBox="1"/>
          <p:nvPr/>
        </p:nvSpPr>
        <p:spPr>
          <a:xfrm>
            <a:off x="671557" y="2156854"/>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a:t>
            </a:r>
            <a:r>
              <a:rPr lang="es-ES" sz="2000" b="1" dirty="0" err="1">
                <a:latin typeface="Noto Sans" panose="020B0502040504020204" pitchFamily="34"/>
                <a:ea typeface="Noto Sans" panose="020B0502040504020204" pitchFamily="34"/>
                <a:cs typeface="Noto Sans" panose="020B0502040504020204" pitchFamily="34"/>
              </a:rPr>
              <a:t>portlet</a:t>
            </a:r>
            <a:r>
              <a:rPr lang="es-ES" sz="2000" b="1" dirty="0">
                <a:latin typeface="Noto Sans" panose="020B0502040504020204" pitchFamily="34"/>
                <a:ea typeface="Noto Sans" panose="020B0502040504020204" pitchFamily="34"/>
                <a:cs typeface="Noto Sans" panose="020B0502040504020204" pitchFamily="34"/>
              </a:rPr>
              <a:t> a medida sin hacer uso de cache:</a:t>
            </a:r>
          </a:p>
        </p:txBody>
      </p:sp>
      <p:sp>
        <p:nvSpPr>
          <p:cNvPr id="2" name="Rectángulo 1"/>
          <p:cNvSpPr/>
          <p:nvPr/>
        </p:nvSpPr>
        <p:spPr>
          <a:xfrm>
            <a:off x="671557" y="3393380"/>
            <a:ext cx="10248900" cy="923330"/>
          </a:xfrm>
          <a:prstGeom prst="rect">
            <a:avLst/>
          </a:prstGeom>
        </p:spPr>
        <p:txBody>
          <a:bodyPr wrap="square">
            <a:spAutoFit/>
          </a:bodyPr>
          <a:lstStyle/>
          <a:p>
            <a:r>
              <a:rPr lang="es-ES" dirty="0">
                <a:latin typeface="Neo Sans" panose="020B0504020202020204" pitchFamily="34" charset="0"/>
              </a:rPr>
              <a:t>Para ofrecer una comparación entre los elementos OOTB y un módulo Ad hoc mantendremos las 3 pruebas realizadas sobre elementos OOTB de </a:t>
            </a:r>
            <a:r>
              <a:rPr lang="es-ES" dirty="0" err="1">
                <a:latin typeface="Neo Sans" panose="020B0504020202020204" pitchFamily="34" charset="0"/>
              </a:rPr>
              <a:t>Liferay</a:t>
            </a:r>
            <a:r>
              <a:rPr lang="es-ES" dirty="0">
                <a:latin typeface="Neo Sans" panose="020B0504020202020204" pitchFamily="34" charset="0"/>
              </a:rPr>
              <a:t> (</a:t>
            </a:r>
            <a:r>
              <a:rPr lang="es-ES" b="1" dirty="0">
                <a:latin typeface="Neo Sans" panose="020B0504020202020204" pitchFamily="34" charset="0"/>
              </a:rPr>
              <a:t>/01_test_lug_visor</a:t>
            </a:r>
            <a:r>
              <a:rPr lang="es-ES" dirty="0">
                <a:latin typeface="Neo Sans" panose="020B0504020202020204" pitchFamily="34" charset="0"/>
              </a:rPr>
              <a:t>, </a:t>
            </a:r>
            <a:r>
              <a:rPr lang="es-ES" b="1" dirty="0">
                <a:latin typeface="Neo Sans" panose="020B0504020202020204" pitchFamily="34" charset="0"/>
              </a:rPr>
              <a:t>/02_test_lug_publicador_no_cache</a:t>
            </a:r>
            <a:r>
              <a:rPr lang="es-ES" dirty="0">
                <a:latin typeface="Neo Sans" panose="020B0504020202020204" pitchFamily="34" charset="0"/>
              </a:rPr>
              <a:t> y </a:t>
            </a:r>
            <a:r>
              <a:rPr lang="es-ES" b="1" dirty="0">
                <a:latin typeface="Neo Sans" panose="020B0504020202020204" pitchFamily="34" charset="0"/>
              </a:rPr>
              <a:t>/03_test_lug_publicador_cache</a:t>
            </a:r>
            <a:r>
              <a:rPr lang="es-ES" dirty="0">
                <a:latin typeface="Neo Sans" panose="020B0504020202020204" pitchFamily="34" charset="0"/>
              </a:rPr>
              <a:t>).</a:t>
            </a:r>
          </a:p>
        </p:txBody>
      </p:sp>
    </p:spTree>
    <p:extLst>
      <p:ext uri="{BB962C8B-B14F-4D97-AF65-F5344CB8AC3E}">
        <p14:creationId xmlns:p14="http://schemas.microsoft.com/office/powerpoint/2010/main" val="2027002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22</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22</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787412"/>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618409"/>
            <a:ext cx="10767904" cy="1200329"/>
          </a:xfrm>
          <a:prstGeom prst="rect">
            <a:avLst/>
          </a:prstGeom>
          <a:noFill/>
        </p:spPr>
        <p:txBody>
          <a:bodyPr wrap="square" rtlCol="0">
            <a:spAutoFit/>
          </a:bodyPr>
          <a:lstStyle/>
          <a:p>
            <a:r>
              <a:rPr lang="es-ES" dirty="0"/>
              <a:t>Se puede observar que no se puede mantener el nivel de respuestas por segundo pretendido (80), sino que se produce un colapso debido al coste que conlleva cada una de las peticiones. Ya que al no cachearse los datos a mostrar, por cada petición se realiza una comunicación de red con una API externa, así como el tratamiento de los datos recibidos.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27079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09" y="2534339"/>
            <a:ext cx="5541536" cy="4187136"/>
          </a:xfrm>
          <a:prstGeom prst="rect">
            <a:avLst/>
          </a:prstGeom>
        </p:spPr>
      </p:pic>
    </p:spTree>
    <p:extLst>
      <p:ext uri="{BB962C8B-B14F-4D97-AF65-F5344CB8AC3E}">
        <p14:creationId xmlns:p14="http://schemas.microsoft.com/office/powerpoint/2010/main" val="4032201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23</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23</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787412"/>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618409"/>
            <a:ext cx="10767904" cy="923330"/>
          </a:xfrm>
          <a:prstGeom prst="rect">
            <a:avLst/>
          </a:prstGeom>
          <a:noFill/>
        </p:spPr>
        <p:txBody>
          <a:bodyPr wrap="square" rtlCol="0">
            <a:spAutoFit/>
          </a:bodyPr>
          <a:lstStyle/>
          <a:p>
            <a:r>
              <a:rPr lang="es-ES" dirty="0"/>
              <a:t>Debido a los altos tiempos de ejecución que implica una comunicación por red, al no utilizar caché se obtienen latencias altas, donde tras el colapso y acumulación de peticiones aumentan de forma drástica llegando a latencias de 9 segundos.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27079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775" y="2506349"/>
            <a:ext cx="5576540" cy="4303978"/>
          </a:xfrm>
          <a:prstGeom prst="rect">
            <a:avLst/>
          </a:prstGeom>
        </p:spPr>
      </p:pic>
    </p:spTree>
    <p:extLst>
      <p:ext uri="{BB962C8B-B14F-4D97-AF65-F5344CB8AC3E}">
        <p14:creationId xmlns:p14="http://schemas.microsoft.com/office/powerpoint/2010/main" val="2393748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24</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24</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787412"/>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#1</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8" y="1618409"/>
            <a:ext cx="11099959" cy="1200329"/>
          </a:xfrm>
          <a:prstGeom prst="rect">
            <a:avLst/>
          </a:prstGeom>
          <a:noFill/>
        </p:spPr>
        <p:txBody>
          <a:bodyPr wrap="square" rtlCol="0">
            <a:spAutoFit/>
          </a:bodyPr>
          <a:lstStyle/>
          <a:p>
            <a:r>
              <a:rPr lang="es-ES" dirty="0"/>
              <a:t>Si comparamos los tiempos de respuesta obtenidos en esta página con las 3 que contienen elementos OOTB, observamos que siempre se encuentra por encima. Incluso podemos observar como llegados al punto en el que empieza el colapso, no sólo empeora los tiempos de respuestas de la página con el módulo Ad hoc, sino que también degrada el rendimiento en las páginas restantes.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270792"/>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6304" y="2818738"/>
            <a:ext cx="5019674" cy="3881444"/>
          </a:xfrm>
          <a:prstGeom prst="rect">
            <a:avLst/>
          </a:prstGeom>
        </p:spPr>
      </p:pic>
    </p:spTree>
    <p:extLst>
      <p:ext uri="{BB962C8B-B14F-4D97-AF65-F5344CB8AC3E}">
        <p14:creationId xmlns:p14="http://schemas.microsoft.com/office/powerpoint/2010/main" val="2398243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Módulo Ad hoc – Prueba #1</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25</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557932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26</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26</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2" name="TextBox 25">
            <a:extLst>
              <a:ext uri="{FF2B5EF4-FFF2-40B4-BE49-F238E27FC236}">
                <a16:creationId xmlns:a16="http://schemas.microsoft.com/office/drawing/2014/main" id="{A4FAA62A-B5B9-49CF-B2F5-E9C5369268D9}"/>
              </a:ext>
            </a:extLst>
          </p:cNvPr>
          <p:cNvSpPr txBox="1"/>
          <p:nvPr/>
        </p:nvSpPr>
        <p:spPr>
          <a:xfrm>
            <a:off x="903643" y="2995684"/>
            <a:ext cx="7706957" cy="292388"/>
          </a:xfrm>
          <a:prstGeom prst="rect">
            <a:avLst/>
          </a:prstGeom>
          <a:noFill/>
        </p:spPr>
        <p:txBody>
          <a:bodyPr wrap="square" rtlCol="0">
            <a:spAutoFit/>
          </a:bodyPr>
          <a:lstStyle/>
          <a:p>
            <a:pPr lvl="0" algn="just">
              <a:defRPr/>
            </a:pPr>
            <a:r>
              <a:rPr lang="es-ES" sz="1300" dirty="0">
                <a:latin typeface="Noto Sans" panose="020B0502040504020204" pitchFamily="34"/>
                <a:ea typeface="Noto Sans" panose="020B0502040504020204" pitchFamily="34"/>
                <a:cs typeface="Noto Sans" panose="020B0502040504020204" pitchFamily="34"/>
              </a:rPr>
              <a:t>/05_test_lug_custom_module_cache?cache=true</a:t>
            </a:r>
          </a:p>
        </p:txBody>
      </p:sp>
      <p:sp>
        <p:nvSpPr>
          <p:cNvPr id="14" name="TextBox 42">
            <a:extLst>
              <a:ext uri="{FF2B5EF4-FFF2-40B4-BE49-F238E27FC236}">
                <a16:creationId xmlns:a16="http://schemas.microsoft.com/office/drawing/2014/main" id="{26A3202A-290F-40F8-B2BF-8600143622AC}"/>
              </a:ext>
            </a:extLst>
          </p:cNvPr>
          <p:cNvSpPr txBox="1"/>
          <p:nvPr/>
        </p:nvSpPr>
        <p:spPr>
          <a:xfrm>
            <a:off x="671557" y="2608068"/>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Página con un </a:t>
            </a:r>
            <a:r>
              <a:rPr lang="es-ES" sz="2000" b="1" dirty="0" err="1">
                <a:latin typeface="Noto Sans" panose="020B0502040504020204" pitchFamily="34"/>
                <a:ea typeface="Noto Sans" panose="020B0502040504020204" pitchFamily="34"/>
                <a:cs typeface="Noto Sans" panose="020B0502040504020204" pitchFamily="34"/>
              </a:rPr>
              <a:t>portlet</a:t>
            </a:r>
            <a:r>
              <a:rPr lang="es-ES" sz="2000" b="1" dirty="0">
                <a:latin typeface="Noto Sans" panose="020B0502040504020204" pitchFamily="34"/>
                <a:ea typeface="Noto Sans" panose="020B0502040504020204" pitchFamily="34"/>
                <a:cs typeface="Noto Sans" panose="020B0502040504020204" pitchFamily="34"/>
              </a:rPr>
              <a:t> a medida haciendo uso de cache:</a:t>
            </a:r>
          </a:p>
        </p:txBody>
      </p:sp>
    </p:spTree>
    <p:extLst>
      <p:ext uri="{BB962C8B-B14F-4D97-AF65-F5344CB8AC3E}">
        <p14:creationId xmlns:p14="http://schemas.microsoft.com/office/powerpoint/2010/main" val="942972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27</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27</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671604"/>
            <a:ext cx="10767904" cy="923330"/>
          </a:xfrm>
          <a:prstGeom prst="rect">
            <a:avLst/>
          </a:prstGeom>
          <a:noFill/>
        </p:spPr>
        <p:txBody>
          <a:bodyPr wrap="square" rtlCol="0">
            <a:spAutoFit/>
          </a:bodyPr>
          <a:lstStyle/>
          <a:p>
            <a:r>
              <a:rPr lang="es-ES" dirty="0"/>
              <a:t>Se puede observar cómo en este caso sí se mantiene el nivel de respuestas por segundo pretendido (80). Ya que al cachearse los datos a mostrar, el 100% del coste de la operación se realiza en la primera petición mientras que en las siguientes se reduce </a:t>
            </a:r>
            <a:r>
              <a:rPr lang="es-ES" dirty="0" err="1"/>
              <a:t>conciderablemente</a:t>
            </a:r>
            <a:r>
              <a:rPr lang="es-ES" dirty="0"/>
              <a:t> el coste computacional.</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1729" y="2582191"/>
            <a:ext cx="5508823" cy="4266061"/>
          </a:xfrm>
          <a:prstGeom prst="rect">
            <a:avLst/>
          </a:prstGeom>
        </p:spPr>
      </p:pic>
    </p:spTree>
    <p:extLst>
      <p:ext uri="{BB962C8B-B14F-4D97-AF65-F5344CB8AC3E}">
        <p14:creationId xmlns:p14="http://schemas.microsoft.com/office/powerpoint/2010/main" val="213731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28</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28</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923330"/>
          </a:xfrm>
          <a:prstGeom prst="rect">
            <a:avLst/>
          </a:prstGeom>
          <a:noFill/>
        </p:spPr>
        <p:txBody>
          <a:bodyPr wrap="square" rtlCol="0">
            <a:spAutoFit/>
          </a:bodyPr>
          <a:lstStyle/>
          <a:p>
            <a:r>
              <a:rPr lang="es-ES" dirty="0"/>
              <a:t>En este caso, los tiempos de latencia son bajos debido al ahorro computacional que proporciona el uso de cache, lo cual previene el colapso y acumulación de peticiones. Cuantitativamente el mayor pico que tenemos con cache es de 155 milisegundos, cuando sin cache se tuvo un pico de 9 segundos de latencia.</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087" y="2511580"/>
            <a:ext cx="5607249" cy="4346420"/>
          </a:xfrm>
          <a:prstGeom prst="rect">
            <a:avLst/>
          </a:prstGeom>
        </p:spPr>
      </p:pic>
    </p:spTree>
    <p:extLst>
      <p:ext uri="{BB962C8B-B14F-4D97-AF65-F5344CB8AC3E}">
        <p14:creationId xmlns:p14="http://schemas.microsoft.com/office/powerpoint/2010/main" val="219571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29</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29</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646331"/>
          </a:xfrm>
          <a:prstGeom prst="rect">
            <a:avLst/>
          </a:prstGeom>
          <a:noFill/>
        </p:spPr>
        <p:txBody>
          <a:bodyPr wrap="square" rtlCol="0">
            <a:spAutoFit/>
          </a:bodyPr>
          <a:lstStyle/>
          <a:p>
            <a:r>
              <a:rPr lang="es-ES" dirty="0"/>
              <a:t>Al igual que ocurrió en el ejemplo anterior, los tiempos de respuesta del módulo Ad hoc siempre está por encima de los elementos OOTB, pero en este caso no se produce ningún colapso que degrade ninguna de las páginas.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4612" y="2178086"/>
            <a:ext cx="5995987" cy="4679914"/>
          </a:xfrm>
          <a:prstGeom prst="rect">
            <a:avLst/>
          </a:prstGeom>
        </p:spPr>
      </p:pic>
    </p:spTree>
    <p:extLst>
      <p:ext uri="{BB962C8B-B14F-4D97-AF65-F5344CB8AC3E}">
        <p14:creationId xmlns:p14="http://schemas.microsoft.com/office/powerpoint/2010/main" val="202870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BDCC75-D59D-4995-8A87-ABD2C9BA4578}"/>
              </a:ext>
            </a:extLst>
          </p:cNvPr>
          <p:cNvGrpSpPr/>
          <p:nvPr/>
        </p:nvGrpSpPr>
        <p:grpSpPr>
          <a:xfrm>
            <a:off x="426507" y="1"/>
            <a:ext cx="9926659" cy="6858000"/>
            <a:chOff x="4549775" y="1466850"/>
            <a:chExt cx="3092450" cy="3922713"/>
          </a:xfrm>
        </p:grpSpPr>
        <p:sp>
          <p:nvSpPr>
            <p:cNvPr id="6"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a16="http://schemas.microsoft.com/office/drawing/2014/main" id="{565A7007-B6F4-40B9-882E-39A363A27E31}"/>
              </a:ext>
            </a:extLst>
          </p:cNvPr>
          <p:cNvSpPr txBox="1"/>
          <p:nvPr/>
        </p:nvSpPr>
        <p:spPr>
          <a:xfrm>
            <a:off x="553182" y="347455"/>
            <a:ext cx="6541886" cy="707886"/>
          </a:xfrm>
          <a:prstGeom prst="rect">
            <a:avLst/>
          </a:prstGeom>
          <a:noFill/>
        </p:spPr>
        <p:txBody>
          <a:bodyPr wrap="square" rtlCol="0">
            <a:spAutoFit/>
          </a:bodyPr>
          <a:lstStyle/>
          <a:p>
            <a:pPr lvl="0">
              <a:defRPr/>
            </a:pPr>
            <a:r>
              <a:rPr lang="en-US" sz="4000" b="1" dirty="0">
                <a:latin typeface="Noto Sans" panose="020B0502040504020204" pitchFamily="34"/>
                <a:ea typeface="Noto Sans" panose="020B0502040504020204" pitchFamily="34"/>
                <a:cs typeface="Noto Sans" panose="020B0502040504020204" pitchFamily="34"/>
              </a:rPr>
              <a:t>PRUEBAS DE RENDIMIENTO</a:t>
            </a:r>
            <a:endParaRPr lang="en-GB" sz="4000" b="1" dirty="0">
              <a:latin typeface="Noto Sans" panose="020B0502040504020204" pitchFamily="34"/>
              <a:ea typeface="Noto Sans" panose="020B0502040504020204" pitchFamily="34"/>
              <a:cs typeface="Noto Sans" panose="020B0502040504020204" pitchFamily="34"/>
            </a:endParaRPr>
          </a:p>
        </p:txBody>
      </p:sp>
      <p:grpSp>
        <p:nvGrpSpPr>
          <p:cNvPr id="10" name="Group 9">
            <a:extLst>
              <a:ext uri="{FF2B5EF4-FFF2-40B4-BE49-F238E27FC236}">
                <a16:creationId xmlns:a16="http://schemas.microsoft.com/office/drawing/2014/main" id="{1CD51FE4-1BE9-4725-8C5E-D585E86C49EB}"/>
              </a:ext>
            </a:extLst>
          </p:cNvPr>
          <p:cNvGrpSpPr/>
          <p:nvPr/>
        </p:nvGrpSpPr>
        <p:grpSpPr>
          <a:xfrm>
            <a:off x="1916621" y="3860754"/>
            <a:ext cx="1462984" cy="2261827"/>
            <a:chOff x="7478257" y="2193205"/>
            <a:chExt cx="452893" cy="700189"/>
          </a:xfrm>
        </p:grpSpPr>
        <p:sp>
          <p:nvSpPr>
            <p:cNvPr id="11"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2" name="Group 101">
            <a:extLst>
              <a:ext uri="{FF2B5EF4-FFF2-40B4-BE49-F238E27FC236}">
                <a16:creationId xmlns:a16="http://schemas.microsoft.com/office/drawing/2014/main" id="{043ABD47-F9C4-4180-B251-BA5EA328BD7A}"/>
              </a:ext>
            </a:extLst>
          </p:cNvPr>
          <p:cNvGrpSpPr/>
          <p:nvPr/>
        </p:nvGrpSpPr>
        <p:grpSpPr>
          <a:xfrm>
            <a:off x="107950" y="67734"/>
            <a:ext cx="10839450" cy="6701366"/>
            <a:chOff x="2943225" y="38100"/>
            <a:chExt cx="6305550" cy="6818313"/>
          </a:xfrm>
          <a:solidFill>
            <a:schemeClr val="bg1"/>
          </a:solidFill>
        </p:grpSpPr>
        <p:sp>
          <p:nvSpPr>
            <p:cNvPr id="10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9" name="Group 158">
            <a:extLst>
              <a:ext uri="{FF2B5EF4-FFF2-40B4-BE49-F238E27FC236}">
                <a16:creationId xmlns:a16="http://schemas.microsoft.com/office/drawing/2014/main" id="{7B2A6F9E-F0E9-4622-ACDE-CB82326B5637}"/>
              </a:ext>
            </a:extLst>
          </p:cNvPr>
          <p:cNvGrpSpPr/>
          <p:nvPr/>
        </p:nvGrpSpPr>
        <p:grpSpPr>
          <a:xfrm>
            <a:off x="7589098" y="2567215"/>
            <a:ext cx="1166981" cy="1804195"/>
            <a:chOff x="7478257" y="2193205"/>
            <a:chExt cx="452893" cy="700189"/>
          </a:xfrm>
        </p:grpSpPr>
        <p:sp>
          <p:nvSpPr>
            <p:cNvPr id="160"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2" name="Group 161">
            <a:extLst>
              <a:ext uri="{FF2B5EF4-FFF2-40B4-BE49-F238E27FC236}">
                <a16:creationId xmlns:a16="http://schemas.microsoft.com/office/drawing/2014/main" id="{B854ABA0-5487-4821-B2F2-349225F2294D}"/>
              </a:ext>
            </a:extLst>
          </p:cNvPr>
          <p:cNvGrpSpPr/>
          <p:nvPr/>
        </p:nvGrpSpPr>
        <p:grpSpPr>
          <a:xfrm>
            <a:off x="4955559" y="1181327"/>
            <a:ext cx="1033652" cy="1598064"/>
            <a:chOff x="7478257" y="2193205"/>
            <a:chExt cx="452893" cy="700189"/>
          </a:xfrm>
        </p:grpSpPr>
        <p:sp>
          <p:nvSpPr>
            <p:cNvPr id="163" name="Oval 162">
              <a:extLst>
                <a:ext uri="{FF2B5EF4-FFF2-40B4-BE49-F238E27FC236}">
                  <a16:creationId xmlns:a16="http://schemas.microsoft.com/office/drawing/2014/main" id="{4C5AABC9-36F0-408A-898D-9413B94E35B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Freeform 17">
              <a:extLst>
                <a:ext uri="{FF2B5EF4-FFF2-40B4-BE49-F238E27FC236}">
                  <a16:creationId xmlns:a16="http://schemas.microsoft.com/office/drawing/2014/main" id="{7003277C-2D44-4FB9-8071-68E3F805B6A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65" name="Group 164">
            <a:extLst>
              <a:ext uri="{FF2B5EF4-FFF2-40B4-BE49-F238E27FC236}">
                <a16:creationId xmlns:a16="http://schemas.microsoft.com/office/drawing/2014/main" id="{40B7FA44-8389-46FF-A2DC-574DD85B98DA}"/>
              </a:ext>
            </a:extLst>
          </p:cNvPr>
          <p:cNvGrpSpPr/>
          <p:nvPr/>
        </p:nvGrpSpPr>
        <p:grpSpPr>
          <a:xfrm>
            <a:off x="8771094" y="303470"/>
            <a:ext cx="880050" cy="1360590"/>
            <a:chOff x="7478257" y="2193205"/>
            <a:chExt cx="452893" cy="700189"/>
          </a:xfrm>
        </p:grpSpPr>
        <p:sp>
          <p:nvSpPr>
            <p:cNvPr id="166"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8" name="TextBox 167">
            <a:extLst>
              <a:ext uri="{FF2B5EF4-FFF2-40B4-BE49-F238E27FC236}">
                <a16:creationId xmlns:a16="http://schemas.microsoft.com/office/drawing/2014/main" id="{B67F2147-4484-40D5-B546-A8F47DFE51AF}"/>
              </a:ext>
            </a:extLst>
          </p:cNvPr>
          <p:cNvSpPr txBox="1"/>
          <p:nvPr/>
        </p:nvSpPr>
        <p:spPr>
          <a:xfrm>
            <a:off x="2145346" y="4129219"/>
            <a:ext cx="1033652" cy="861774"/>
          </a:xfrm>
          <a:prstGeom prst="rect">
            <a:avLst/>
          </a:prstGeom>
          <a:noFill/>
        </p:spPr>
        <p:txBody>
          <a:bodyPr wrap="square" rtlCol="0">
            <a:spAutoFit/>
          </a:bodyPr>
          <a:lstStyle/>
          <a:p>
            <a:pPr lvl="0" algn="ctr">
              <a:defRPr/>
            </a:pPr>
            <a:r>
              <a:rPr lang="en-US" sz="5000" dirty="0">
                <a:latin typeface="Noto Sans" panose="020B0502040504020204" pitchFamily="34"/>
                <a:ea typeface="Noto Sans" panose="020B0502040504020204" pitchFamily="34"/>
                <a:cs typeface="Noto Sans" panose="020B0502040504020204" pitchFamily="34"/>
              </a:rPr>
              <a:t>01</a:t>
            </a:r>
            <a:endParaRPr lang="en-GB" sz="5000" dirty="0">
              <a:latin typeface="Noto Sans" panose="020B0502040504020204" pitchFamily="34"/>
              <a:ea typeface="Noto Sans" panose="020B0502040504020204" pitchFamily="34"/>
              <a:cs typeface="Noto Sans" panose="020B0502040504020204" pitchFamily="34"/>
            </a:endParaRPr>
          </a:p>
        </p:txBody>
      </p:sp>
      <p:sp>
        <p:nvSpPr>
          <p:cNvPr id="169" name="TextBox 168">
            <a:extLst>
              <a:ext uri="{FF2B5EF4-FFF2-40B4-BE49-F238E27FC236}">
                <a16:creationId xmlns:a16="http://schemas.microsoft.com/office/drawing/2014/main" id="{34D2F6EE-113C-450F-8387-5A25F3043BEA}"/>
              </a:ext>
            </a:extLst>
          </p:cNvPr>
          <p:cNvSpPr txBox="1"/>
          <p:nvPr/>
        </p:nvSpPr>
        <p:spPr>
          <a:xfrm>
            <a:off x="7655762" y="2784847"/>
            <a:ext cx="1033652" cy="707886"/>
          </a:xfrm>
          <a:prstGeom prst="rect">
            <a:avLst/>
          </a:prstGeom>
          <a:noFill/>
        </p:spPr>
        <p:txBody>
          <a:bodyPr wrap="square" rtlCol="0">
            <a:spAutoFit/>
          </a:bodyPr>
          <a:lstStyle/>
          <a:p>
            <a:pPr lvl="0" algn="ctr">
              <a:defRPr/>
            </a:pPr>
            <a:r>
              <a:rPr lang="en-US" sz="4000" dirty="0">
                <a:latin typeface="Noto Sans" panose="020B0502040504020204" pitchFamily="34"/>
                <a:ea typeface="Noto Sans" panose="020B0502040504020204" pitchFamily="34"/>
                <a:cs typeface="Noto Sans" panose="020B0502040504020204" pitchFamily="34"/>
              </a:rPr>
              <a:t>02</a:t>
            </a:r>
            <a:endParaRPr lang="en-GB" sz="4000" dirty="0">
              <a:latin typeface="Noto Sans" panose="020B0502040504020204" pitchFamily="34"/>
              <a:ea typeface="Noto Sans" panose="020B0502040504020204" pitchFamily="34"/>
              <a:cs typeface="Noto Sans" panose="020B0502040504020204" pitchFamily="34"/>
            </a:endParaRPr>
          </a:p>
        </p:txBody>
      </p:sp>
      <p:sp>
        <p:nvSpPr>
          <p:cNvPr id="170" name="TextBox 169">
            <a:extLst>
              <a:ext uri="{FF2B5EF4-FFF2-40B4-BE49-F238E27FC236}">
                <a16:creationId xmlns:a16="http://schemas.microsoft.com/office/drawing/2014/main" id="{2A81A2BA-1F7F-4BD4-80CB-D4E689347B7E}"/>
              </a:ext>
            </a:extLst>
          </p:cNvPr>
          <p:cNvSpPr txBox="1"/>
          <p:nvPr/>
        </p:nvSpPr>
        <p:spPr>
          <a:xfrm>
            <a:off x="4941744" y="1351079"/>
            <a:ext cx="1033652" cy="630942"/>
          </a:xfrm>
          <a:prstGeom prst="rect">
            <a:avLst/>
          </a:prstGeom>
          <a:noFill/>
        </p:spPr>
        <p:txBody>
          <a:bodyPr wrap="square" rtlCol="0">
            <a:spAutoFit/>
          </a:bodyPr>
          <a:lstStyle/>
          <a:p>
            <a:pPr lvl="0" algn="ctr">
              <a:defRPr/>
            </a:pPr>
            <a:r>
              <a:rPr lang="en-US" sz="3500" dirty="0">
                <a:latin typeface="Noto Sans" panose="020B0502040504020204" pitchFamily="34"/>
                <a:ea typeface="Noto Sans" panose="020B0502040504020204" pitchFamily="34"/>
                <a:cs typeface="Noto Sans" panose="020B0502040504020204" pitchFamily="34"/>
              </a:rPr>
              <a:t>03</a:t>
            </a:r>
            <a:endParaRPr lang="en-GB" sz="3500" dirty="0">
              <a:latin typeface="Noto Sans" panose="020B0502040504020204" pitchFamily="34"/>
              <a:ea typeface="Noto Sans" panose="020B0502040504020204" pitchFamily="34"/>
              <a:cs typeface="Noto Sans" panose="020B0502040504020204" pitchFamily="34"/>
            </a:endParaRPr>
          </a:p>
        </p:txBody>
      </p:sp>
      <p:sp>
        <p:nvSpPr>
          <p:cNvPr id="171" name="TextBox 170">
            <a:extLst>
              <a:ext uri="{FF2B5EF4-FFF2-40B4-BE49-F238E27FC236}">
                <a16:creationId xmlns:a16="http://schemas.microsoft.com/office/drawing/2014/main" id="{5887FBB0-9FCD-4095-A184-DBD7FB1DD22E}"/>
              </a:ext>
            </a:extLst>
          </p:cNvPr>
          <p:cNvSpPr txBox="1"/>
          <p:nvPr/>
        </p:nvSpPr>
        <p:spPr>
          <a:xfrm>
            <a:off x="8711957" y="448926"/>
            <a:ext cx="1033652" cy="553998"/>
          </a:xfrm>
          <a:prstGeom prst="rect">
            <a:avLst/>
          </a:prstGeom>
          <a:noFill/>
        </p:spPr>
        <p:txBody>
          <a:bodyPr wrap="square" rtlCol="0">
            <a:spAutoFit/>
          </a:bodyPr>
          <a:lstStyle/>
          <a:p>
            <a:pPr lvl="0" algn="ctr">
              <a:defRPr/>
            </a:pPr>
            <a:r>
              <a:rPr lang="en-US" sz="3000" dirty="0">
                <a:latin typeface="Noto Sans" panose="020B0502040504020204" pitchFamily="34"/>
                <a:ea typeface="Noto Sans" panose="020B0502040504020204" pitchFamily="34"/>
                <a:cs typeface="Noto Sans" panose="020B0502040504020204" pitchFamily="34"/>
              </a:rPr>
              <a:t>04</a:t>
            </a:r>
            <a:endParaRPr lang="en-GB" sz="3000" dirty="0">
              <a:latin typeface="Noto Sans" panose="020B0502040504020204" pitchFamily="34"/>
              <a:ea typeface="Noto Sans" panose="020B0502040504020204" pitchFamily="34"/>
              <a:cs typeface="Noto Sans" panose="020B0502040504020204" pitchFamily="34"/>
            </a:endParaRPr>
          </a:p>
        </p:txBody>
      </p:sp>
      <p:sp>
        <p:nvSpPr>
          <p:cNvPr id="172" name="TextBox 171">
            <a:extLst>
              <a:ext uri="{FF2B5EF4-FFF2-40B4-BE49-F238E27FC236}">
                <a16:creationId xmlns:a16="http://schemas.microsoft.com/office/drawing/2014/main" id="{BF02C3D4-8338-4FF8-A1C8-C6390D4E80A8}"/>
              </a:ext>
            </a:extLst>
          </p:cNvPr>
          <p:cNvSpPr txBox="1"/>
          <p:nvPr/>
        </p:nvSpPr>
        <p:spPr>
          <a:xfrm>
            <a:off x="246934" y="3318604"/>
            <a:ext cx="2346975" cy="369332"/>
          </a:xfrm>
          <a:prstGeom prst="rect">
            <a:avLst/>
          </a:prstGeom>
          <a:noFill/>
        </p:spPr>
        <p:txBody>
          <a:bodyPr wrap="square" rtlCol="0">
            <a:spAutoFit/>
          </a:bodyPr>
          <a:lstStyle/>
          <a:p>
            <a:r>
              <a:rPr lang="es-ES" b="1" dirty="0"/>
              <a:t>PLANIFICA Y DISEÑA</a:t>
            </a:r>
          </a:p>
        </p:txBody>
      </p:sp>
      <p:sp>
        <p:nvSpPr>
          <p:cNvPr id="173" name="TextBox 172">
            <a:extLst>
              <a:ext uri="{FF2B5EF4-FFF2-40B4-BE49-F238E27FC236}">
                <a16:creationId xmlns:a16="http://schemas.microsoft.com/office/drawing/2014/main" id="{9054FD7B-D1AA-4AA9-9961-99A55CE36CA8}"/>
              </a:ext>
            </a:extLst>
          </p:cNvPr>
          <p:cNvSpPr txBox="1"/>
          <p:nvPr/>
        </p:nvSpPr>
        <p:spPr>
          <a:xfrm>
            <a:off x="2833120" y="1654279"/>
            <a:ext cx="2051656" cy="646331"/>
          </a:xfrm>
          <a:prstGeom prst="rect">
            <a:avLst/>
          </a:prstGeom>
          <a:noFill/>
        </p:spPr>
        <p:txBody>
          <a:bodyPr wrap="square" rtlCol="0">
            <a:spAutoFit/>
          </a:bodyPr>
          <a:lstStyle/>
          <a:p>
            <a:r>
              <a:rPr lang="es-ES" b="1" dirty="0"/>
              <a:t>ANALIZA Y MIDE RESULTADOS</a:t>
            </a:r>
          </a:p>
        </p:txBody>
      </p:sp>
      <p:sp>
        <p:nvSpPr>
          <p:cNvPr id="174" name="TextBox 173">
            <a:extLst>
              <a:ext uri="{FF2B5EF4-FFF2-40B4-BE49-F238E27FC236}">
                <a16:creationId xmlns:a16="http://schemas.microsoft.com/office/drawing/2014/main" id="{3C1B6BF5-2395-48D1-8167-2E655E71AE64}"/>
              </a:ext>
            </a:extLst>
          </p:cNvPr>
          <p:cNvSpPr txBox="1"/>
          <p:nvPr/>
        </p:nvSpPr>
        <p:spPr>
          <a:xfrm>
            <a:off x="9082140" y="3382900"/>
            <a:ext cx="2378261" cy="923330"/>
          </a:xfrm>
          <a:prstGeom prst="rect">
            <a:avLst/>
          </a:prstGeom>
          <a:noFill/>
        </p:spPr>
        <p:txBody>
          <a:bodyPr wrap="square" rtlCol="0">
            <a:spAutoFit/>
          </a:bodyPr>
          <a:lstStyle/>
          <a:p>
            <a:r>
              <a:rPr lang="es-ES" b="1" dirty="0"/>
              <a:t>ATACA LOS PUNTOS DEBILES DE TU ARQUITECTURA</a:t>
            </a:r>
          </a:p>
        </p:txBody>
      </p:sp>
      <p:sp>
        <p:nvSpPr>
          <p:cNvPr id="175" name="TextBox 174">
            <a:extLst>
              <a:ext uri="{FF2B5EF4-FFF2-40B4-BE49-F238E27FC236}">
                <a16:creationId xmlns:a16="http://schemas.microsoft.com/office/drawing/2014/main" id="{33BF5552-C7F7-49A5-894F-2B394E6519A3}"/>
              </a:ext>
            </a:extLst>
          </p:cNvPr>
          <p:cNvSpPr txBox="1"/>
          <p:nvPr/>
        </p:nvSpPr>
        <p:spPr>
          <a:xfrm>
            <a:off x="10046720" y="1087013"/>
            <a:ext cx="1931097" cy="646331"/>
          </a:xfrm>
          <a:prstGeom prst="rect">
            <a:avLst/>
          </a:prstGeom>
          <a:noFill/>
        </p:spPr>
        <p:txBody>
          <a:bodyPr wrap="square" rtlCol="0">
            <a:spAutoFit/>
          </a:bodyPr>
          <a:lstStyle/>
          <a:p>
            <a:r>
              <a:rPr lang="es-ES" b="1" dirty="0"/>
              <a:t>AJUSTA Y MEJORA EL RENDIMIENTO</a:t>
            </a:r>
          </a:p>
        </p:txBody>
      </p:sp>
      <p:sp>
        <p:nvSpPr>
          <p:cNvPr id="176" name="Rectangle 175">
            <a:extLst>
              <a:ext uri="{FF2B5EF4-FFF2-40B4-BE49-F238E27FC236}">
                <a16:creationId xmlns:a16="http://schemas.microsoft.com/office/drawing/2014/main" id="{0F1C02BF-ADCA-4784-82C1-18A60CAAAFAC}"/>
              </a:ext>
            </a:extLst>
          </p:cNvPr>
          <p:cNvSpPr/>
          <p:nvPr/>
        </p:nvSpPr>
        <p:spPr>
          <a:xfrm>
            <a:off x="340954" y="3159522"/>
            <a:ext cx="1804392" cy="1126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830A12B6-2C82-4BF0-A17A-4930AA6602B9}"/>
              </a:ext>
            </a:extLst>
          </p:cNvPr>
          <p:cNvSpPr/>
          <p:nvPr/>
        </p:nvSpPr>
        <p:spPr>
          <a:xfrm>
            <a:off x="2927139" y="1512131"/>
            <a:ext cx="1754928" cy="855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B04BB237-9E0E-4CAD-9DCF-40C7C26E38F5}"/>
              </a:ext>
            </a:extLst>
          </p:cNvPr>
          <p:cNvSpPr/>
          <p:nvPr/>
        </p:nvSpPr>
        <p:spPr>
          <a:xfrm>
            <a:off x="9159226" y="3223818"/>
            <a:ext cx="1754928" cy="855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46CE52EB-9596-4C92-8DBD-E4BF8F7C3889}"/>
              </a:ext>
            </a:extLst>
          </p:cNvPr>
          <p:cNvSpPr/>
          <p:nvPr/>
        </p:nvSpPr>
        <p:spPr>
          <a:xfrm>
            <a:off x="10140740" y="970263"/>
            <a:ext cx="1754928" cy="8558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90438A8-61CD-4C65-B1D2-DC8208675E84}"/>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a:t>
            </a:r>
          </a:p>
        </p:txBody>
      </p:sp>
    </p:spTree>
    <p:extLst>
      <p:ext uri="{BB962C8B-B14F-4D97-AF65-F5344CB8AC3E}">
        <p14:creationId xmlns:p14="http://schemas.microsoft.com/office/powerpoint/2010/main" val="2115032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30</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30</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1200329"/>
          </a:xfrm>
          <a:prstGeom prst="rect">
            <a:avLst/>
          </a:prstGeom>
          <a:noFill/>
        </p:spPr>
        <p:txBody>
          <a:bodyPr wrap="square" rtlCol="0">
            <a:spAutoFit/>
          </a:bodyPr>
          <a:lstStyle/>
          <a:p>
            <a:r>
              <a:rPr lang="es-ES" dirty="0"/>
              <a:t>Fijándonos en la influencia sobre la máquina, observamos que en cuando se utiliza la cache en el módulo ad hoc (actividad de las 19:25) la CPU está entorno al 50% del rendimiento, con picos del 67%, y no se produce apenas un aumento del número de hilos. Mientras que sin el uso de la cache (actividad de las 19:30) la CPU sufre mayores porcentajes de uso, llegando a picos del 100% y casi se triplica el número de hilos.</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005" y="2788579"/>
            <a:ext cx="7044117" cy="4038002"/>
          </a:xfrm>
          <a:prstGeom prst="rect">
            <a:avLst/>
          </a:prstGeom>
        </p:spPr>
      </p:pic>
    </p:spTree>
    <p:extLst>
      <p:ext uri="{BB962C8B-B14F-4D97-AF65-F5344CB8AC3E}">
        <p14:creationId xmlns:p14="http://schemas.microsoft.com/office/powerpoint/2010/main" val="1962286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95080828-2C0C-49AD-BAB5-3A3969C24F8D}"/>
              </a:ext>
            </a:extLst>
          </p:cNvPr>
          <p:cNvSpPr txBox="1"/>
          <p:nvPr/>
        </p:nvSpPr>
        <p:spPr>
          <a:xfrm>
            <a:off x="0" y="80252"/>
            <a:ext cx="11512283" cy="830997"/>
          </a:xfrm>
          <a:prstGeom prst="rect">
            <a:avLst/>
          </a:prstGeom>
          <a:noFill/>
        </p:spPr>
        <p:txBody>
          <a:bodyPr wrap="square" rtlCol="0">
            <a:spAutoFit/>
          </a:bodyPr>
          <a:lstStyle/>
          <a:p>
            <a:pPr lvl="0" algn="ctr">
              <a:defRPr/>
            </a:pPr>
            <a:r>
              <a:rPr lang="es-ES" sz="4800" b="1" dirty="0">
                <a:latin typeface="Noto Sans" panose="020B0502040504020204" pitchFamily="34"/>
                <a:ea typeface="Noto Sans" panose="020B0502040504020204" pitchFamily="34"/>
                <a:cs typeface="Noto Sans" panose="020B0502040504020204" pitchFamily="34"/>
              </a:rPr>
              <a:t>Lanzamientos de Pruebas Módulo Ad hoc</a:t>
            </a:r>
            <a:endParaRPr lang="en-GB" sz="48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31</a:t>
            </a:r>
          </a:p>
        </p:txBody>
      </p:sp>
      <p:sp>
        <p:nvSpPr>
          <p:cNvPr id="9" name="Marcador de número de diapositiva 8"/>
          <p:cNvSpPr>
            <a:spLocks noGrp="1"/>
          </p:cNvSpPr>
          <p:nvPr>
            <p:ph type="sldNum" sz="quarter" idx="12"/>
          </p:nvPr>
        </p:nvSpPr>
        <p:spPr/>
        <p:txBody>
          <a:bodyPr/>
          <a:lstStyle/>
          <a:p>
            <a:fld id="{6983841B-0DB4-4C99-B5E5-79625F01DBF7}" type="slidenum">
              <a:rPr lang="en-GB" smtClean="0"/>
              <a:t>31</a:t>
            </a:fld>
            <a:endParaRPr lang="en-GB"/>
          </a:p>
        </p:txBody>
      </p:sp>
      <p:sp>
        <p:nvSpPr>
          <p:cNvPr id="11" name="TextBox 42">
            <a:extLst>
              <a:ext uri="{FF2B5EF4-FFF2-40B4-BE49-F238E27FC236}">
                <a16:creationId xmlns:a16="http://schemas.microsoft.com/office/drawing/2014/main" id="{26A3202A-290F-40F8-B2BF-8600143622AC}"/>
              </a:ext>
            </a:extLst>
          </p:cNvPr>
          <p:cNvSpPr txBox="1"/>
          <p:nvPr/>
        </p:nvSpPr>
        <p:spPr>
          <a:xfrm>
            <a:off x="402302" y="856943"/>
            <a:ext cx="7939043" cy="523220"/>
          </a:xfrm>
          <a:prstGeom prst="rect">
            <a:avLst/>
          </a:prstGeom>
          <a:noFill/>
        </p:spPr>
        <p:txBody>
          <a:bodyPr wrap="square" rtlCol="0">
            <a:spAutoFit/>
          </a:bodyPr>
          <a:lstStyle/>
          <a:p>
            <a:pPr lvl="0">
              <a:defRPr/>
            </a:pPr>
            <a:r>
              <a:rPr lang="en-GB" sz="2800" b="1" dirty="0" err="1">
                <a:latin typeface="Noto Sans" panose="020B0502040504020204" pitchFamily="34"/>
                <a:ea typeface="Noto Sans" panose="020B0502040504020204" pitchFamily="34"/>
                <a:cs typeface="Noto Sans" panose="020B0502040504020204" pitchFamily="34"/>
              </a:rPr>
              <a:t>Prueba</a:t>
            </a:r>
            <a:r>
              <a:rPr lang="en-GB" sz="2800" b="1" dirty="0">
                <a:latin typeface="Noto Sans" panose="020B0502040504020204" pitchFamily="34"/>
                <a:ea typeface="Noto Sans" panose="020B0502040504020204" pitchFamily="34"/>
                <a:cs typeface="Noto Sans" panose="020B0502040504020204" pitchFamily="34"/>
              </a:rPr>
              <a:t> #2</a:t>
            </a:r>
          </a:p>
        </p:txBody>
      </p:sp>
      <p:sp>
        <p:nvSpPr>
          <p:cNvPr id="10" name="TextBox 25">
            <a:extLst>
              <a:ext uri="{FF2B5EF4-FFF2-40B4-BE49-F238E27FC236}">
                <a16:creationId xmlns:a16="http://schemas.microsoft.com/office/drawing/2014/main" id="{A4FAA62A-B5B9-49CF-B2F5-E9C5369268D9}"/>
              </a:ext>
            </a:extLst>
          </p:cNvPr>
          <p:cNvSpPr txBox="1"/>
          <p:nvPr/>
        </p:nvSpPr>
        <p:spPr>
          <a:xfrm>
            <a:off x="744379" y="1588250"/>
            <a:ext cx="10767904" cy="646331"/>
          </a:xfrm>
          <a:prstGeom prst="rect">
            <a:avLst/>
          </a:prstGeom>
          <a:noFill/>
        </p:spPr>
        <p:txBody>
          <a:bodyPr wrap="square" rtlCol="0">
            <a:spAutoFit/>
          </a:bodyPr>
          <a:lstStyle/>
          <a:p>
            <a:r>
              <a:rPr lang="es-ES" dirty="0"/>
              <a:t>Por último, cabe mencionar el alto acierto generado en la cache usada para la prueba del módulo ad hoc con cache. Acertando en 1949 peticiones y fallando </a:t>
            </a:r>
            <a:r>
              <a:rPr lang="es-ES" dirty="0" err="1"/>
              <a:t>sólamente</a:t>
            </a:r>
            <a:r>
              <a:rPr lang="es-ES" dirty="0"/>
              <a:t> en 1 (la primera).</a:t>
            </a:r>
          </a:p>
        </p:txBody>
      </p:sp>
      <p:sp>
        <p:nvSpPr>
          <p:cNvPr id="13" name="TextBox 42">
            <a:extLst>
              <a:ext uri="{FF2B5EF4-FFF2-40B4-BE49-F238E27FC236}">
                <a16:creationId xmlns:a16="http://schemas.microsoft.com/office/drawing/2014/main" id="{26A3202A-290F-40F8-B2BF-8600143622AC}"/>
              </a:ext>
            </a:extLst>
          </p:cNvPr>
          <p:cNvSpPr txBox="1"/>
          <p:nvPr/>
        </p:nvSpPr>
        <p:spPr>
          <a:xfrm>
            <a:off x="512293" y="1323987"/>
            <a:ext cx="7939043" cy="400110"/>
          </a:xfrm>
          <a:prstGeom prst="rect">
            <a:avLst/>
          </a:prstGeom>
          <a:noFill/>
        </p:spPr>
        <p:txBody>
          <a:bodyPr wrap="square" rtlCol="0">
            <a:spAutoFit/>
          </a:bodyPr>
          <a:lstStyle/>
          <a:p>
            <a:pPr lvl="0">
              <a:defRPr/>
            </a:pPr>
            <a:r>
              <a:rPr lang="es-ES" sz="2000" b="1" dirty="0">
                <a:latin typeface="Noto Sans" panose="020B0502040504020204" pitchFamily="34"/>
                <a:ea typeface="Noto Sans" panose="020B0502040504020204" pitchFamily="34"/>
                <a:cs typeface="Noto Sans" panose="020B0502040504020204" pitchFamily="34"/>
              </a:rPr>
              <a:t>Resultado: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269" y="2234581"/>
            <a:ext cx="6643589" cy="4038002"/>
          </a:xfrm>
          <a:prstGeom prst="rect">
            <a:avLst/>
          </a:prstGeom>
        </p:spPr>
      </p:pic>
      <p:sp>
        <p:nvSpPr>
          <p:cNvPr id="3" name="Rectángulo 2"/>
          <p:cNvSpPr/>
          <p:nvPr/>
        </p:nvSpPr>
        <p:spPr>
          <a:xfrm>
            <a:off x="512293" y="6288792"/>
            <a:ext cx="11787186" cy="523220"/>
          </a:xfrm>
          <a:prstGeom prst="rect">
            <a:avLst/>
          </a:prstGeom>
        </p:spPr>
        <p:txBody>
          <a:bodyPr wrap="square">
            <a:spAutoFit/>
          </a:bodyPr>
          <a:lstStyle/>
          <a:p>
            <a:r>
              <a:rPr lang="es-ES" sz="1400" b="1" dirty="0">
                <a:latin typeface="Noto Sans" panose="020B0502040504020204"/>
              </a:rPr>
              <a:t>NOTA:</a:t>
            </a:r>
            <a:r>
              <a:rPr lang="es-ES" sz="1400" dirty="0">
                <a:latin typeface="Noto Sans" panose="020B0502040504020204"/>
              </a:rPr>
              <a:t> En el caso de tener una degradación en el portal sería conveniente realizar un análisis de hilos con un </a:t>
            </a:r>
            <a:r>
              <a:rPr lang="es-ES" sz="1400" dirty="0" err="1">
                <a:latin typeface="Noto Sans" panose="020B0502040504020204"/>
              </a:rPr>
              <a:t>thread</a:t>
            </a:r>
            <a:r>
              <a:rPr lang="es-ES" sz="1400" dirty="0">
                <a:latin typeface="Noto Sans" panose="020B0502040504020204"/>
              </a:rPr>
              <a:t> </a:t>
            </a:r>
            <a:r>
              <a:rPr lang="es-ES" sz="1400" dirty="0" err="1">
                <a:latin typeface="Noto Sans" panose="020B0502040504020204"/>
              </a:rPr>
              <a:t>dumps</a:t>
            </a:r>
            <a:r>
              <a:rPr lang="es-ES" sz="1400" dirty="0">
                <a:latin typeface="Noto Sans" panose="020B0502040504020204"/>
              </a:rPr>
              <a:t> (Ver: </a:t>
            </a:r>
            <a:r>
              <a:rPr lang="es-ES" sz="1400" dirty="0">
                <a:latin typeface="Noto Sans" panose="020B0502040504020204"/>
                <a:hlinkClick r:id="rId3"/>
              </a:rPr>
              <a:t>https://github.com/dmcisneros/lug_pruebas_carga/tree/master/thread_dumps</a:t>
            </a:r>
            <a:r>
              <a:rPr lang="es-ES" sz="1400" dirty="0">
                <a:latin typeface="Noto Sans" panose="020B0502040504020204"/>
              </a:rPr>
              <a:t> )</a:t>
            </a:r>
          </a:p>
        </p:txBody>
      </p:sp>
    </p:spTree>
    <p:extLst>
      <p:ext uri="{BB962C8B-B14F-4D97-AF65-F5344CB8AC3E}">
        <p14:creationId xmlns:p14="http://schemas.microsoft.com/office/powerpoint/2010/main" val="1290305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3476116" y="65819"/>
            <a:ext cx="4560755" cy="861774"/>
          </a:xfrm>
          <a:prstGeom prst="rect">
            <a:avLst/>
          </a:prstGeom>
          <a:noFill/>
        </p:spPr>
        <p:txBody>
          <a:bodyPr wrap="square" rtlCol="0">
            <a:spAutoFit/>
          </a:bodyPr>
          <a:lstStyle/>
          <a:p>
            <a:pPr lvl="0" algn="ctr">
              <a:defRPr/>
            </a:pPr>
            <a:r>
              <a:rPr lang="es-ES" sz="5000" dirty="0">
                <a:solidFill>
                  <a:srgbClr val="FFFFFF"/>
                </a:solidFill>
                <a:latin typeface="Noto Sans" panose="020B0502040504020204" pitchFamily="34"/>
                <a:ea typeface="Noto Sans" panose="020B0502040504020204" pitchFamily="34"/>
                <a:cs typeface="Noto Sans" panose="020B0502040504020204" pitchFamily="34"/>
              </a:rPr>
              <a:t>¡Lo vemos!</a:t>
            </a:r>
          </a:p>
        </p:txBody>
      </p:sp>
      <p:sp>
        <p:nvSpPr>
          <p:cNvPr id="23" name="TextBox 22">
            <a:extLst>
              <a:ext uri="{FF2B5EF4-FFF2-40B4-BE49-F238E27FC236}">
                <a16:creationId xmlns:a16="http://schemas.microsoft.com/office/drawing/2014/main" id="{7C0092CC-314E-489E-9B25-13D774E264E8}"/>
              </a:ext>
            </a:extLst>
          </p:cNvPr>
          <p:cNvSpPr txBox="1"/>
          <p:nvPr/>
        </p:nvSpPr>
        <p:spPr>
          <a:xfrm>
            <a:off x="1374725" y="1324372"/>
            <a:ext cx="9131286" cy="477054"/>
          </a:xfrm>
          <a:prstGeom prst="rect">
            <a:avLst/>
          </a:prstGeom>
          <a:noFill/>
        </p:spPr>
        <p:txBody>
          <a:bodyPr wrap="square" rtlCol="0">
            <a:spAutoFit/>
          </a:bodyPr>
          <a:lstStyle/>
          <a:p>
            <a:pPr lvl="0" algn="ctr">
              <a:defRPr/>
            </a:pPr>
            <a:r>
              <a:rPr lang="es-ES" sz="2500" dirty="0">
                <a:solidFill>
                  <a:srgbClr val="FFFFFF"/>
                </a:solidFill>
                <a:latin typeface="Noto Sans" panose="020B0502040504020204" pitchFamily="34"/>
                <a:ea typeface="Noto Sans" panose="020B0502040504020204" pitchFamily="34"/>
                <a:cs typeface="Noto Sans" panose="020B0502040504020204" pitchFamily="34"/>
              </a:rPr>
              <a:t>Lanzamientos de Pruebas Módulo Ad hoc – Prueba #2</a:t>
            </a:r>
          </a:p>
        </p:txBody>
      </p:sp>
      <p:sp>
        <p:nvSpPr>
          <p:cNvPr id="112" name="Oval 111">
            <a:extLst>
              <a:ext uri="{FF2B5EF4-FFF2-40B4-BE49-F238E27FC236}">
                <a16:creationId xmlns:a16="http://schemas.microsoft.com/office/drawing/2014/main" id="{E88FF675-17DB-448D-A903-A80261FA38E8}"/>
              </a:ext>
            </a:extLst>
          </p:cNvPr>
          <p:cNvSpPr/>
          <p:nvPr/>
        </p:nvSpPr>
        <p:spPr>
          <a:xfrm>
            <a:off x="4350583" y="6202734"/>
            <a:ext cx="2811819" cy="234405"/>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976678D-C08E-4526-94C9-88A433E1194A}"/>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32</a:t>
            </a:r>
          </a:p>
        </p:txBody>
      </p:sp>
      <p:grpSp>
        <p:nvGrpSpPr>
          <p:cNvPr id="4" name="Group 3">
            <a:extLst>
              <a:ext uri="{FF2B5EF4-FFF2-40B4-BE49-F238E27FC236}">
                <a16:creationId xmlns:a16="http://schemas.microsoft.com/office/drawing/2014/main" id="{637040AA-AA0B-4C8A-A4F2-B90323DAB509}"/>
              </a:ext>
            </a:extLst>
          </p:cNvPr>
          <p:cNvGrpSpPr/>
          <p:nvPr/>
        </p:nvGrpSpPr>
        <p:grpSpPr>
          <a:xfrm>
            <a:off x="3946167" y="2305499"/>
            <a:ext cx="3620649" cy="3609727"/>
            <a:chOff x="1342389" y="1841501"/>
            <a:chExt cx="3620649" cy="3609727"/>
          </a:xfrm>
        </p:grpSpPr>
        <p:sp>
          <p:nvSpPr>
            <p:cNvPr id="40" name="AutoShape 3">
              <a:extLst>
                <a:ext uri="{FF2B5EF4-FFF2-40B4-BE49-F238E27FC236}">
                  <a16:creationId xmlns:a16="http://schemas.microsoft.com/office/drawing/2014/main" id="{14A76579-3C73-4770-98CD-98A7FDD4B93E}"/>
                </a:ext>
              </a:extLst>
            </p:cNvPr>
            <p:cNvSpPr>
              <a:spLocks noChangeAspect="1" noChangeArrowheads="1" noTextEdit="1"/>
            </p:cNvSpPr>
            <p:nvPr/>
          </p:nvSpPr>
          <p:spPr bwMode="auto">
            <a:xfrm>
              <a:off x="1342389" y="1846962"/>
              <a:ext cx="3620649" cy="3604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1" name="Freeform 5">
              <a:extLst>
                <a:ext uri="{FF2B5EF4-FFF2-40B4-BE49-F238E27FC236}">
                  <a16:creationId xmlns:a16="http://schemas.microsoft.com/office/drawing/2014/main" id="{BAF77719-B527-4A9B-B4A0-74EB34133534}"/>
                </a:ext>
              </a:extLst>
            </p:cNvPr>
            <p:cNvSpPr>
              <a:spLocks noEditPoints="1"/>
            </p:cNvSpPr>
            <p:nvPr/>
          </p:nvSpPr>
          <p:spPr bwMode="auto">
            <a:xfrm>
              <a:off x="1347850" y="1841501"/>
              <a:ext cx="3609727" cy="3609727"/>
            </a:xfrm>
            <a:custGeom>
              <a:avLst/>
              <a:gdLst>
                <a:gd name="T0" fmla="*/ 486 w 658"/>
                <a:gd name="T1" fmla="*/ 587 h 658"/>
                <a:gd name="T2" fmla="*/ 432 w 658"/>
                <a:gd name="T3" fmla="*/ 571 h 658"/>
                <a:gd name="T4" fmla="*/ 379 w 658"/>
                <a:gd name="T5" fmla="*/ 603 h 658"/>
                <a:gd name="T6" fmla="*/ 342 w 658"/>
                <a:gd name="T7" fmla="*/ 657 h 658"/>
                <a:gd name="T8" fmla="*/ 275 w 658"/>
                <a:gd name="T9" fmla="*/ 652 h 658"/>
                <a:gd name="T10" fmla="*/ 251 w 658"/>
                <a:gd name="T11" fmla="*/ 594 h 658"/>
                <a:gd name="T12" fmla="*/ 201 w 658"/>
                <a:gd name="T13" fmla="*/ 558 h 658"/>
                <a:gd name="T14" fmla="*/ 134 w 658"/>
                <a:gd name="T15" fmla="*/ 576 h 658"/>
                <a:gd name="T16" fmla="*/ 89 w 658"/>
                <a:gd name="T17" fmla="*/ 553 h 658"/>
                <a:gd name="T18" fmla="*/ 66 w 658"/>
                <a:gd name="T19" fmla="*/ 494 h 658"/>
                <a:gd name="T20" fmla="*/ 92 w 658"/>
                <a:gd name="T21" fmla="*/ 449 h 658"/>
                <a:gd name="T22" fmla="*/ 78 w 658"/>
                <a:gd name="T23" fmla="*/ 402 h 658"/>
                <a:gd name="T24" fmla="*/ 18 w 658"/>
                <a:gd name="T25" fmla="*/ 366 h 658"/>
                <a:gd name="T26" fmla="*/ 3 w 658"/>
                <a:gd name="T27" fmla="*/ 283 h 658"/>
                <a:gd name="T28" fmla="*/ 66 w 658"/>
                <a:gd name="T29" fmla="*/ 251 h 658"/>
                <a:gd name="T30" fmla="*/ 102 w 658"/>
                <a:gd name="T31" fmla="*/ 200 h 658"/>
                <a:gd name="T32" fmla="*/ 83 w 658"/>
                <a:gd name="T33" fmla="*/ 136 h 658"/>
                <a:gd name="T34" fmla="*/ 132 w 658"/>
                <a:gd name="T35" fmla="*/ 66 h 658"/>
                <a:gd name="T36" fmla="*/ 197 w 658"/>
                <a:gd name="T37" fmla="*/ 87 h 658"/>
                <a:gd name="T38" fmla="*/ 259 w 658"/>
                <a:gd name="T39" fmla="*/ 78 h 658"/>
                <a:gd name="T40" fmla="*/ 292 w 658"/>
                <a:gd name="T41" fmla="*/ 19 h 658"/>
                <a:gd name="T42" fmla="*/ 377 w 658"/>
                <a:gd name="T43" fmla="*/ 4 h 658"/>
                <a:gd name="T44" fmla="*/ 408 w 658"/>
                <a:gd name="T45" fmla="*/ 66 h 658"/>
                <a:gd name="T46" fmla="*/ 456 w 658"/>
                <a:gd name="T47" fmla="*/ 102 h 658"/>
                <a:gd name="T48" fmla="*/ 524 w 658"/>
                <a:gd name="T49" fmla="*/ 83 h 658"/>
                <a:gd name="T50" fmla="*/ 582 w 658"/>
                <a:gd name="T51" fmla="*/ 118 h 658"/>
                <a:gd name="T52" fmla="*/ 587 w 658"/>
                <a:gd name="T53" fmla="*/ 171 h 658"/>
                <a:gd name="T54" fmla="*/ 569 w 658"/>
                <a:gd name="T55" fmla="*/ 227 h 658"/>
                <a:gd name="T56" fmla="*/ 601 w 658"/>
                <a:gd name="T57" fmla="*/ 279 h 658"/>
                <a:gd name="T58" fmla="*/ 657 w 658"/>
                <a:gd name="T59" fmla="*/ 317 h 658"/>
                <a:gd name="T60" fmla="*/ 654 w 658"/>
                <a:gd name="T61" fmla="*/ 377 h 658"/>
                <a:gd name="T62" fmla="*/ 594 w 658"/>
                <a:gd name="T63" fmla="*/ 407 h 658"/>
                <a:gd name="T64" fmla="*/ 560 w 658"/>
                <a:gd name="T65" fmla="*/ 451 h 658"/>
                <a:gd name="T66" fmla="*/ 575 w 658"/>
                <a:gd name="T67" fmla="*/ 523 h 658"/>
                <a:gd name="T68" fmla="*/ 527 w 658"/>
                <a:gd name="T69" fmla="*/ 592 h 658"/>
                <a:gd name="T70" fmla="*/ 529 w 658"/>
                <a:gd name="T71" fmla="*/ 329 h 658"/>
                <a:gd name="T72" fmla="*/ 129 w 658"/>
                <a:gd name="T73" fmla="*/ 330 h 658"/>
                <a:gd name="T74" fmla="*/ 529 w 658"/>
                <a:gd name="T75" fmla="*/ 32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8" h="658">
                  <a:moveTo>
                    <a:pt x="511" y="597"/>
                  </a:moveTo>
                  <a:cubicBezTo>
                    <a:pt x="501" y="598"/>
                    <a:pt x="494" y="591"/>
                    <a:pt x="486" y="587"/>
                  </a:cubicBezTo>
                  <a:cubicBezTo>
                    <a:pt x="476" y="582"/>
                    <a:pt x="467" y="576"/>
                    <a:pt x="457" y="571"/>
                  </a:cubicBezTo>
                  <a:cubicBezTo>
                    <a:pt x="449" y="567"/>
                    <a:pt x="440" y="567"/>
                    <a:pt x="432" y="571"/>
                  </a:cubicBezTo>
                  <a:cubicBezTo>
                    <a:pt x="421" y="575"/>
                    <a:pt x="411" y="578"/>
                    <a:pt x="400" y="582"/>
                  </a:cubicBezTo>
                  <a:cubicBezTo>
                    <a:pt x="390" y="586"/>
                    <a:pt x="383" y="593"/>
                    <a:pt x="379" y="603"/>
                  </a:cubicBezTo>
                  <a:cubicBezTo>
                    <a:pt x="375" y="614"/>
                    <a:pt x="370" y="626"/>
                    <a:pt x="367" y="638"/>
                  </a:cubicBezTo>
                  <a:cubicBezTo>
                    <a:pt x="364" y="647"/>
                    <a:pt x="353" y="658"/>
                    <a:pt x="342" y="657"/>
                  </a:cubicBezTo>
                  <a:cubicBezTo>
                    <a:pt x="328" y="657"/>
                    <a:pt x="313" y="658"/>
                    <a:pt x="299" y="657"/>
                  </a:cubicBezTo>
                  <a:cubicBezTo>
                    <a:pt x="291" y="656"/>
                    <a:pt x="283" y="655"/>
                    <a:pt x="275" y="652"/>
                  </a:cubicBezTo>
                  <a:cubicBezTo>
                    <a:pt x="266" y="649"/>
                    <a:pt x="262" y="641"/>
                    <a:pt x="260" y="632"/>
                  </a:cubicBezTo>
                  <a:cubicBezTo>
                    <a:pt x="257" y="619"/>
                    <a:pt x="254" y="606"/>
                    <a:pt x="251" y="594"/>
                  </a:cubicBezTo>
                  <a:cubicBezTo>
                    <a:pt x="247" y="583"/>
                    <a:pt x="240" y="576"/>
                    <a:pt x="230" y="572"/>
                  </a:cubicBezTo>
                  <a:cubicBezTo>
                    <a:pt x="220" y="567"/>
                    <a:pt x="211" y="563"/>
                    <a:pt x="201" y="558"/>
                  </a:cubicBezTo>
                  <a:cubicBezTo>
                    <a:pt x="189" y="552"/>
                    <a:pt x="177" y="554"/>
                    <a:pt x="165" y="561"/>
                  </a:cubicBezTo>
                  <a:cubicBezTo>
                    <a:pt x="155" y="566"/>
                    <a:pt x="144" y="571"/>
                    <a:pt x="134" y="576"/>
                  </a:cubicBezTo>
                  <a:cubicBezTo>
                    <a:pt x="124" y="579"/>
                    <a:pt x="114" y="579"/>
                    <a:pt x="106" y="571"/>
                  </a:cubicBezTo>
                  <a:cubicBezTo>
                    <a:pt x="100" y="565"/>
                    <a:pt x="95" y="559"/>
                    <a:pt x="89" y="553"/>
                  </a:cubicBezTo>
                  <a:cubicBezTo>
                    <a:pt x="82" y="545"/>
                    <a:pt x="75" y="537"/>
                    <a:pt x="68" y="529"/>
                  </a:cubicBezTo>
                  <a:cubicBezTo>
                    <a:pt x="59" y="518"/>
                    <a:pt x="59" y="507"/>
                    <a:pt x="66" y="494"/>
                  </a:cubicBezTo>
                  <a:cubicBezTo>
                    <a:pt x="73" y="482"/>
                    <a:pt x="81" y="470"/>
                    <a:pt x="88" y="458"/>
                  </a:cubicBezTo>
                  <a:cubicBezTo>
                    <a:pt x="90" y="455"/>
                    <a:pt x="91" y="452"/>
                    <a:pt x="92" y="449"/>
                  </a:cubicBezTo>
                  <a:cubicBezTo>
                    <a:pt x="95" y="443"/>
                    <a:pt x="91" y="439"/>
                    <a:pt x="89" y="434"/>
                  </a:cubicBezTo>
                  <a:cubicBezTo>
                    <a:pt x="86" y="423"/>
                    <a:pt x="82" y="413"/>
                    <a:pt x="78" y="402"/>
                  </a:cubicBezTo>
                  <a:cubicBezTo>
                    <a:pt x="74" y="391"/>
                    <a:pt x="66" y="383"/>
                    <a:pt x="54" y="379"/>
                  </a:cubicBezTo>
                  <a:cubicBezTo>
                    <a:pt x="42" y="375"/>
                    <a:pt x="30" y="371"/>
                    <a:pt x="18" y="366"/>
                  </a:cubicBezTo>
                  <a:cubicBezTo>
                    <a:pt x="9" y="362"/>
                    <a:pt x="1" y="355"/>
                    <a:pt x="1" y="343"/>
                  </a:cubicBezTo>
                  <a:cubicBezTo>
                    <a:pt x="0" y="323"/>
                    <a:pt x="0" y="303"/>
                    <a:pt x="3" y="283"/>
                  </a:cubicBezTo>
                  <a:cubicBezTo>
                    <a:pt x="5" y="271"/>
                    <a:pt x="15" y="262"/>
                    <a:pt x="26" y="260"/>
                  </a:cubicBezTo>
                  <a:cubicBezTo>
                    <a:pt x="40" y="257"/>
                    <a:pt x="53" y="254"/>
                    <a:pt x="66" y="251"/>
                  </a:cubicBezTo>
                  <a:cubicBezTo>
                    <a:pt x="75" y="248"/>
                    <a:pt x="82" y="242"/>
                    <a:pt x="86" y="234"/>
                  </a:cubicBezTo>
                  <a:cubicBezTo>
                    <a:pt x="92" y="223"/>
                    <a:pt x="97" y="211"/>
                    <a:pt x="102" y="200"/>
                  </a:cubicBezTo>
                  <a:cubicBezTo>
                    <a:pt x="106" y="191"/>
                    <a:pt x="105" y="181"/>
                    <a:pt x="101" y="172"/>
                  </a:cubicBezTo>
                  <a:cubicBezTo>
                    <a:pt x="95" y="160"/>
                    <a:pt x="89" y="148"/>
                    <a:pt x="83" y="136"/>
                  </a:cubicBezTo>
                  <a:cubicBezTo>
                    <a:pt x="79" y="125"/>
                    <a:pt x="80" y="115"/>
                    <a:pt x="87" y="107"/>
                  </a:cubicBezTo>
                  <a:cubicBezTo>
                    <a:pt x="100" y="91"/>
                    <a:pt x="115" y="78"/>
                    <a:pt x="132" y="66"/>
                  </a:cubicBezTo>
                  <a:cubicBezTo>
                    <a:pt x="141" y="60"/>
                    <a:pt x="153" y="60"/>
                    <a:pt x="162" y="65"/>
                  </a:cubicBezTo>
                  <a:cubicBezTo>
                    <a:pt x="173" y="72"/>
                    <a:pt x="185" y="80"/>
                    <a:pt x="197" y="87"/>
                  </a:cubicBezTo>
                  <a:cubicBezTo>
                    <a:pt x="206" y="92"/>
                    <a:pt x="217" y="93"/>
                    <a:pt x="228" y="90"/>
                  </a:cubicBezTo>
                  <a:cubicBezTo>
                    <a:pt x="238" y="86"/>
                    <a:pt x="249" y="83"/>
                    <a:pt x="259" y="78"/>
                  </a:cubicBezTo>
                  <a:cubicBezTo>
                    <a:pt x="267" y="75"/>
                    <a:pt x="274" y="68"/>
                    <a:pt x="277" y="59"/>
                  </a:cubicBezTo>
                  <a:cubicBezTo>
                    <a:pt x="282" y="46"/>
                    <a:pt x="287" y="32"/>
                    <a:pt x="292" y="19"/>
                  </a:cubicBezTo>
                  <a:cubicBezTo>
                    <a:pt x="295" y="9"/>
                    <a:pt x="306" y="1"/>
                    <a:pt x="316" y="0"/>
                  </a:cubicBezTo>
                  <a:cubicBezTo>
                    <a:pt x="337" y="0"/>
                    <a:pt x="357" y="1"/>
                    <a:pt x="377" y="4"/>
                  </a:cubicBezTo>
                  <a:cubicBezTo>
                    <a:pt x="386" y="5"/>
                    <a:pt x="396" y="16"/>
                    <a:pt x="398" y="26"/>
                  </a:cubicBezTo>
                  <a:cubicBezTo>
                    <a:pt x="401" y="39"/>
                    <a:pt x="404" y="53"/>
                    <a:pt x="408" y="66"/>
                  </a:cubicBezTo>
                  <a:cubicBezTo>
                    <a:pt x="410" y="75"/>
                    <a:pt x="416" y="82"/>
                    <a:pt x="424" y="87"/>
                  </a:cubicBezTo>
                  <a:cubicBezTo>
                    <a:pt x="434" y="92"/>
                    <a:pt x="445" y="97"/>
                    <a:pt x="456" y="102"/>
                  </a:cubicBezTo>
                  <a:cubicBezTo>
                    <a:pt x="467" y="106"/>
                    <a:pt x="477" y="105"/>
                    <a:pt x="487" y="100"/>
                  </a:cubicBezTo>
                  <a:cubicBezTo>
                    <a:pt x="500" y="94"/>
                    <a:pt x="512" y="88"/>
                    <a:pt x="524" y="83"/>
                  </a:cubicBezTo>
                  <a:cubicBezTo>
                    <a:pt x="534" y="79"/>
                    <a:pt x="544" y="80"/>
                    <a:pt x="552" y="88"/>
                  </a:cubicBezTo>
                  <a:cubicBezTo>
                    <a:pt x="562" y="98"/>
                    <a:pt x="574" y="107"/>
                    <a:pt x="582" y="118"/>
                  </a:cubicBezTo>
                  <a:cubicBezTo>
                    <a:pt x="590" y="127"/>
                    <a:pt x="599" y="137"/>
                    <a:pt x="597" y="151"/>
                  </a:cubicBezTo>
                  <a:cubicBezTo>
                    <a:pt x="596" y="159"/>
                    <a:pt x="591" y="165"/>
                    <a:pt x="587" y="171"/>
                  </a:cubicBezTo>
                  <a:cubicBezTo>
                    <a:pt x="582" y="181"/>
                    <a:pt x="576" y="190"/>
                    <a:pt x="570" y="199"/>
                  </a:cubicBezTo>
                  <a:cubicBezTo>
                    <a:pt x="564" y="208"/>
                    <a:pt x="563" y="217"/>
                    <a:pt x="569" y="227"/>
                  </a:cubicBezTo>
                  <a:cubicBezTo>
                    <a:pt x="573" y="236"/>
                    <a:pt x="576" y="246"/>
                    <a:pt x="579" y="255"/>
                  </a:cubicBezTo>
                  <a:cubicBezTo>
                    <a:pt x="583" y="266"/>
                    <a:pt x="590" y="275"/>
                    <a:pt x="601" y="279"/>
                  </a:cubicBezTo>
                  <a:cubicBezTo>
                    <a:pt x="613" y="283"/>
                    <a:pt x="626" y="288"/>
                    <a:pt x="638" y="292"/>
                  </a:cubicBezTo>
                  <a:cubicBezTo>
                    <a:pt x="648" y="295"/>
                    <a:pt x="658" y="306"/>
                    <a:pt x="657" y="317"/>
                  </a:cubicBezTo>
                  <a:cubicBezTo>
                    <a:pt x="657" y="322"/>
                    <a:pt x="658" y="328"/>
                    <a:pt x="658" y="334"/>
                  </a:cubicBezTo>
                  <a:cubicBezTo>
                    <a:pt x="657" y="348"/>
                    <a:pt x="656" y="363"/>
                    <a:pt x="654" y="377"/>
                  </a:cubicBezTo>
                  <a:cubicBezTo>
                    <a:pt x="653" y="386"/>
                    <a:pt x="642" y="396"/>
                    <a:pt x="633" y="398"/>
                  </a:cubicBezTo>
                  <a:cubicBezTo>
                    <a:pt x="620" y="401"/>
                    <a:pt x="607" y="404"/>
                    <a:pt x="594" y="407"/>
                  </a:cubicBezTo>
                  <a:cubicBezTo>
                    <a:pt x="581" y="411"/>
                    <a:pt x="574" y="421"/>
                    <a:pt x="569" y="433"/>
                  </a:cubicBezTo>
                  <a:cubicBezTo>
                    <a:pt x="566" y="440"/>
                    <a:pt x="563" y="446"/>
                    <a:pt x="560" y="451"/>
                  </a:cubicBezTo>
                  <a:cubicBezTo>
                    <a:pt x="552" y="465"/>
                    <a:pt x="553" y="479"/>
                    <a:pt x="560" y="493"/>
                  </a:cubicBezTo>
                  <a:cubicBezTo>
                    <a:pt x="565" y="503"/>
                    <a:pt x="570" y="513"/>
                    <a:pt x="575" y="523"/>
                  </a:cubicBezTo>
                  <a:cubicBezTo>
                    <a:pt x="579" y="534"/>
                    <a:pt x="578" y="544"/>
                    <a:pt x="570" y="553"/>
                  </a:cubicBezTo>
                  <a:cubicBezTo>
                    <a:pt x="557" y="567"/>
                    <a:pt x="543" y="580"/>
                    <a:pt x="527" y="592"/>
                  </a:cubicBezTo>
                  <a:cubicBezTo>
                    <a:pt x="522" y="595"/>
                    <a:pt x="517" y="597"/>
                    <a:pt x="511" y="597"/>
                  </a:cubicBezTo>
                  <a:close/>
                  <a:moveTo>
                    <a:pt x="529" y="329"/>
                  </a:moveTo>
                  <a:cubicBezTo>
                    <a:pt x="529" y="219"/>
                    <a:pt x="438" y="129"/>
                    <a:pt x="329" y="129"/>
                  </a:cubicBezTo>
                  <a:cubicBezTo>
                    <a:pt x="218" y="130"/>
                    <a:pt x="129" y="219"/>
                    <a:pt x="129" y="330"/>
                  </a:cubicBezTo>
                  <a:cubicBezTo>
                    <a:pt x="130" y="439"/>
                    <a:pt x="219" y="529"/>
                    <a:pt x="329" y="529"/>
                  </a:cubicBezTo>
                  <a:cubicBezTo>
                    <a:pt x="440" y="529"/>
                    <a:pt x="529" y="439"/>
                    <a:pt x="529" y="329"/>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AD66AE40-5E7D-4951-AFEB-ECF183BCA24A}"/>
                </a:ext>
              </a:extLst>
            </p:cNvPr>
            <p:cNvGrpSpPr/>
            <p:nvPr/>
          </p:nvGrpSpPr>
          <p:grpSpPr>
            <a:xfrm>
              <a:off x="2512361" y="3009900"/>
              <a:ext cx="1271178" cy="1271178"/>
              <a:chOff x="2566972" y="3009900"/>
              <a:chExt cx="1271178" cy="1271178"/>
            </a:xfrm>
          </p:grpSpPr>
          <p:sp>
            <p:nvSpPr>
              <p:cNvPr id="43" name="Rectangle: Rounded Corners 42">
                <a:extLst>
                  <a:ext uri="{FF2B5EF4-FFF2-40B4-BE49-F238E27FC236}">
                    <a16:creationId xmlns:a16="http://schemas.microsoft.com/office/drawing/2014/main" id="{24340847-28CE-4405-8A7A-88141CBC6226}"/>
                  </a:ext>
                </a:extLst>
              </p:cNvPr>
              <p:cNvSpPr/>
              <p:nvPr/>
            </p:nvSpPr>
            <p:spPr>
              <a:xfrm>
                <a:off x="3133106" y="3074090"/>
                <a:ext cx="143352" cy="61175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A8D614C4-9684-4DED-B326-FC3948419949}"/>
                  </a:ext>
                </a:extLst>
              </p:cNvPr>
              <p:cNvSpPr/>
              <p:nvPr/>
            </p:nvSpPr>
            <p:spPr>
              <a:xfrm>
                <a:off x="2566972"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834FC035-911F-4414-A018-DEA9412F99D1}"/>
                </a:ext>
              </a:extLst>
            </p:cNvPr>
            <p:cNvSpPr/>
            <p:nvPr/>
          </p:nvSpPr>
          <p:spPr>
            <a:xfrm>
              <a:off x="3078360" y="2773232"/>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CE5CF188-FD46-4DCA-B2EC-4E5D06D51F2B}"/>
                </a:ext>
              </a:extLst>
            </p:cNvPr>
            <p:cNvSpPr/>
            <p:nvPr/>
          </p:nvSpPr>
          <p:spPr>
            <a:xfrm>
              <a:off x="3078360" y="4290088"/>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4481C7C-ADC4-4E75-9958-752A91D820B8}"/>
                </a:ext>
              </a:extLst>
            </p:cNvPr>
            <p:cNvSpPr/>
            <p:nvPr/>
          </p:nvSpPr>
          <p:spPr>
            <a:xfrm rot="5400000">
              <a:off x="3830478"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232D6C38-67A0-4587-8350-0E7DF03A5610}"/>
                </a:ext>
              </a:extLst>
            </p:cNvPr>
            <p:cNvSpPr/>
            <p:nvPr/>
          </p:nvSpPr>
          <p:spPr>
            <a:xfrm rot="5400000">
              <a:off x="2313622" y="3533746"/>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831EA7C6-358C-4D06-A3DE-F8453B433ECD}"/>
                </a:ext>
              </a:extLst>
            </p:cNvPr>
            <p:cNvSpPr/>
            <p:nvPr/>
          </p:nvSpPr>
          <p:spPr>
            <a:xfrm rot="3600000">
              <a:off x="3733438" y="3154253"/>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98C5F7F9-3763-4AC3-83A7-01CF6E6D63E9}"/>
                </a:ext>
              </a:extLst>
            </p:cNvPr>
            <p:cNvSpPr/>
            <p:nvPr/>
          </p:nvSpPr>
          <p:spPr>
            <a:xfrm rot="3600000">
              <a:off x="2419802" y="391268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57E839EC-760A-45B9-B583-09FB79E5597D}"/>
                </a:ext>
              </a:extLst>
            </p:cNvPr>
            <p:cNvSpPr/>
            <p:nvPr/>
          </p:nvSpPr>
          <p:spPr>
            <a:xfrm rot="1800000">
              <a:off x="3458041" y="287588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5DF6EBD7-6922-4466-97C5-28CD616CD25D}"/>
                </a:ext>
              </a:extLst>
            </p:cNvPr>
            <p:cNvSpPr/>
            <p:nvPr/>
          </p:nvSpPr>
          <p:spPr>
            <a:xfrm rot="1800000">
              <a:off x="2699613" y="4189521"/>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07554988-B045-4FE0-831B-EA0B6E8E2345}"/>
                </a:ext>
              </a:extLst>
            </p:cNvPr>
            <p:cNvSpPr/>
            <p:nvPr/>
          </p:nvSpPr>
          <p:spPr>
            <a:xfrm rot="19800000">
              <a:off x="2698867" y="2873799"/>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C62712D-FBE4-4FBE-BBFE-C35FA0C178E9}"/>
                </a:ext>
              </a:extLst>
            </p:cNvPr>
            <p:cNvSpPr/>
            <p:nvPr/>
          </p:nvSpPr>
          <p:spPr>
            <a:xfrm rot="19800000">
              <a:off x="3457295" y="418743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D13CA7E-5934-46DF-B038-4E6FB1CA4E3F}"/>
                </a:ext>
              </a:extLst>
            </p:cNvPr>
            <p:cNvSpPr/>
            <p:nvPr/>
          </p:nvSpPr>
          <p:spPr>
            <a:xfrm rot="18000000">
              <a:off x="2423461" y="3150617"/>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25CDFD35-FCE1-4B57-B145-D600D89B5902}"/>
                </a:ext>
              </a:extLst>
            </p:cNvPr>
            <p:cNvSpPr/>
            <p:nvPr/>
          </p:nvSpPr>
          <p:spPr>
            <a:xfrm rot="18000000">
              <a:off x="3737097" y="3909045"/>
              <a:ext cx="143352" cy="227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7" name="Group 56">
              <a:extLst>
                <a:ext uri="{FF2B5EF4-FFF2-40B4-BE49-F238E27FC236}">
                  <a16:creationId xmlns:a16="http://schemas.microsoft.com/office/drawing/2014/main" id="{85A00B21-3F53-4C33-B383-7F49A65B3CD5}"/>
                </a:ext>
              </a:extLst>
            </p:cNvPr>
            <p:cNvGrpSpPr/>
            <p:nvPr/>
          </p:nvGrpSpPr>
          <p:grpSpPr>
            <a:xfrm rot="7231929">
              <a:off x="2513795" y="3009900"/>
              <a:ext cx="1271178" cy="1271178"/>
              <a:chOff x="2566971" y="3009900"/>
              <a:chExt cx="1271178" cy="1271178"/>
            </a:xfrm>
          </p:grpSpPr>
          <p:sp>
            <p:nvSpPr>
              <p:cNvPr id="58" name="Rectangle: Rounded Corners 57">
                <a:extLst>
                  <a:ext uri="{FF2B5EF4-FFF2-40B4-BE49-F238E27FC236}">
                    <a16:creationId xmlns:a16="http://schemas.microsoft.com/office/drawing/2014/main" id="{04282C06-46CB-4D9B-B6B3-8C55B1800156}"/>
                  </a:ext>
                </a:extLst>
              </p:cNvPr>
              <p:cNvSpPr/>
              <p:nvPr/>
            </p:nvSpPr>
            <p:spPr>
              <a:xfrm rot="10800000">
                <a:off x="3132971" y="3218344"/>
                <a:ext cx="143352" cy="51484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DFE3B324-F48A-426C-94AA-D96C3146A935}"/>
                  </a:ext>
                </a:extLst>
              </p:cNvPr>
              <p:cNvSpPr/>
              <p:nvPr/>
            </p:nvSpPr>
            <p:spPr>
              <a:xfrm>
                <a:off x="2566971" y="3009900"/>
                <a:ext cx="1271178" cy="127117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60" name="Oval 59">
              <a:extLst>
                <a:ext uri="{FF2B5EF4-FFF2-40B4-BE49-F238E27FC236}">
                  <a16:creationId xmlns:a16="http://schemas.microsoft.com/office/drawing/2014/main" id="{C0089CC3-CCB0-467C-B134-54CD05FA9B98}"/>
                </a:ext>
              </a:extLst>
            </p:cNvPr>
            <p:cNvSpPr/>
            <p:nvPr/>
          </p:nvSpPr>
          <p:spPr>
            <a:xfrm rot="5400000">
              <a:off x="2963751" y="3461218"/>
              <a:ext cx="372840" cy="3728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666860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637345" y="4534491"/>
            <a:ext cx="1847546" cy="23007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887412" y="2397993"/>
            <a:ext cx="1597479" cy="2056827"/>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2952423" y="1583256"/>
            <a:ext cx="635323" cy="536489"/>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4FAA62A-B5B9-49CF-B2F5-E9C5369268D9}"/>
              </a:ext>
            </a:extLst>
          </p:cNvPr>
          <p:cNvSpPr txBox="1"/>
          <p:nvPr/>
        </p:nvSpPr>
        <p:spPr>
          <a:xfrm>
            <a:off x="3944716" y="1845150"/>
            <a:ext cx="7706957" cy="4401205"/>
          </a:xfrm>
          <a:prstGeom prst="rect">
            <a:avLst/>
          </a:prstGeom>
          <a:noFill/>
        </p:spPr>
        <p:txBody>
          <a:bodyPr wrap="square" rtlCol="0">
            <a:spAutoFit/>
          </a:bodyPr>
          <a:lstStyle/>
          <a:p>
            <a:pPr marL="285750" lvl="0" indent="-285750" algn="just">
              <a:buFont typeface="Arial" panose="020B0604020202020204" pitchFamily="34" charset="0"/>
              <a:buChar char="•"/>
              <a:defRPr/>
            </a:pPr>
            <a:r>
              <a:rPr lang="en-US" sz="1400" dirty="0" err="1">
                <a:latin typeface="Open Sans" panose="020B0606030504020204" pitchFamily="34" charset="0"/>
              </a:rPr>
              <a:t>com.liferay.portal.servlet.filters</a:t>
            </a:r>
            <a:r>
              <a:rPr lang="en-US" sz="1400" dirty="0">
                <a:latin typeface="Open Sans" panose="020B0606030504020204" pitchFamily="34" charset="0"/>
              </a:rPr>
              <a:t>.* (</a:t>
            </a:r>
            <a:r>
              <a:rPr lang="en-US" sz="1400" dirty="0" err="1">
                <a:latin typeface="Open Sans" panose="020B0606030504020204" pitchFamily="34" charset="0"/>
              </a:rPr>
              <a:t>Desactivar</a:t>
            </a:r>
            <a:r>
              <a:rPr lang="en-US" sz="1400" dirty="0">
                <a:latin typeface="Open Sans" panose="020B0606030504020204" pitchFamily="34" charset="0"/>
              </a:rPr>
              <a:t> Servlet filters no </a:t>
            </a:r>
            <a:r>
              <a:rPr lang="en-US" sz="1400" dirty="0" err="1">
                <a:latin typeface="Open Sans" panose="020B0606030504020204" pitchFamily="34" charset="0"/>
              </a:rPr>
              <a:t>utilizados</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session.tracker.memory.enabled</a:t>
            </a:r>
            <a:r>
              <a:rPr lang="en-US" sz="1400" dirty="0">
                <a:latin typeface="Open Sans" panose="020B0606030504020204" pitchFamily="34" charset="0"/>
              </a:rPr>
              <a:t>=false (</a:t>
            </a:r>
            <a:r>
              <a:rPr lang="en-US" sz="1400" dirty="0" err="1">
                <a:latin typeface="Open Sans" panose="020B0606030504020204" pitchFamily="34" charset="0"/>
              </a:rPr>
              <a:t>Deshabilitar</a:t>
            </a:r>
            <a:r>
              <a:rPr lang="en-US" sz="1400" dirty="0">
                <a:latin typeface="Open Sans" panose="020B0606030504020204" pitchFamily="34" charset="0"/>
              </a:rPr>
              <a:t> session </a:t>
            </a:r>
            <a:r>
              <a:rPr lang="en-US" sz="1400" dirty="0" err="1">
                <a:latin typeface="Open Sans" panose="020B0606030504020204" pitchFamily="34" charset="0"/>
              </a:rPr>
              <a:t>tracket</a:t>
            </a:r>
            <a:r>
              <a:rPr lang="en-US" sz="1400" dirty="0">
                <a:latin typeface="Open Sans" panose="020B0606030504020204" pitchFamily="34" charset="0"/>
              </a:rPr>
              <a:t> </a:t>
            </a:r>
            <a:r>
              <a:rPr lang="en-US" sz="1400" dirty="0" err="1">
                <a:latin typeface="Open Sans" panose="020B0606030504020204" pitchFamily="34" charset="0"/>
              </a:rPr>
              <a:t>si</a:t>
            </a:r>
            <a:r>
              <a:rPr lang="en-US" sz="1400" dirty="0">
                <a:latin typeface="Open Sans" panose="020B0606030504020204" pitchFamily="34" charset="0"/>
              </a:rPr>
              <a:t> </a:t>
            </a:r>
            <a:r>
              <a:rPr lang="en-US" sz="1400" dirty="0" err="1">
                <a:latin typeface="Open Sans" panose="020B0606030504020204" pitchFamily="34" charset="0"/>
              </a:rPr>
              <a:t>está</a:t>
            </a:r>
            <a:r>
              <a:rPr lang="en-US" sz="1400" dirty="0">
                <a:latin typeface="Open Sans" panose="020B0606030504020204" pitchFamily="34" charset="0"/>
              </a:rPr>
              <a:t> </a:t>
            </a:r>
            <a:r>
              <a:rPr lang="en-US" sz="1400" dirty="0" err="1">
                <a:latin typeface="Open Sans" panose="020B0606030504020204" pitchFamily="34" charset="0"/>
              </a:rPr>
              <a:t>activo</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portlet.css.enabled</a:t>
            </a:r>
            <a:r>
              <a:rPr lang="en-US" sz="1400" dirty="0">
                <a:latin typeface="Open Sans" panose="020B0606030504020204" pitchFamily="34" charset="0"/>
              </a:rPr>
              <a:t>=false (</a:t>
            </a:r>
            <a:r>
              <a:rPr lang="en-US" sz="1400" dirty="0" err="1">
                <a:latin typeface="Open Sans" panose="020B0606030504020204" pitchFamily="34" charset="0"/>
              </a:rPr>
              <a:t>Ajustar</a:t>
            </a:r>
            <a:r>
              <a:rPr lang="en-US" sz="1400" dirty="0">
                <a:latin typeface="Open Sans" panose="020B0606030504020204" pitchFamily="34" charset="0"/>
              </a:rPr>
              <a:t> la </a:t>
            </a:r>
            <a:r>
              <a:rPr lang="en-US" sz="1400" dirty="0" err="1">
                <a:latin typeface="Open Sans" panose="020B0606030504020204" pitchFamily="34" charset="0"/>
              </a:rPr>
              <a:t>propiedad</a:t>
            </a:r>
            <a:r>
              <a:rPr lang="en-US" sz="1400" dirty="0">
                <a:latin typeface="Open Sans" panose="020B0606030504020204" pitchFamily="34" charset="0"/>
              </a:rPr>
              <a:t> </a:t>
            </a:r>
            <a:r>
              <a:rPr lang="en-US" sz="1400" dirty="0" err="1">
                <a:latin typeface="Open Sans" panose="020B0606030504020204" pitchFamily="34" charset="0"/>
              </a:rPr>
              <a:t>si</a:t>
            </a:r>
            <a:r>
              <a:rPr lang="en-US" sz="1400" dirty="0">
                <a:latin typeface="Open Sans" panose="020B0606030504020204" pitchFamily="34" charset="0"/>
              </a:rPr>
              <a:t> no se </a:t>
            </a:r>
            <a:r>
              <a:rPr lang="en-US" sz="1400" dirty="0" err="1">
                <a:latin typeface="Open Sans" panose="020B0606030504020204" pitchFamily="34" charset="0"/>
              </a:rPr>
              <a:t>va</a:t>
            </a:r>
            <a:r>
              <a:rPr lang="en-US" sz="1400" dirty="0">
                <a:latin typeface="Open Sans" panose="020B0606030504020204" pitchFamily="34" charset="0"/>
              </a:rPr>
              <a:t> a </a:t>
            </a:r>
            <a:r>
              <a:rPr lang="en-US" sz="1400" dirty="0" err="1">
                <a:latin typeface="Open Sans" panose="020B0606030504020204" pitchFamily="34" charset="0"/>
              </a:rPr>
              <a:t>utilizar</a:t>
            </a:r>
            <a:r>
              <a:rPr lang="en-US" sz="1400" dirty="0">
                <a:latin typeface="Open Sans" panose="020B0606030504020204" pitchFamily="34" charset="0"/>
              </a:rPr>
              <a:t> </a:t>
            </a:r>
            <a:r>
              <a:rPr lang="en-US" sz="1400" dirty="0" err="1">
                <a:latin typeface="Open Sans" panose="020B0606030504020204" pitchFamily="34" charset="0"/>
              </a:rPr>
              <a:t>personalización</a:t>
            </a:r>
            <a:r>
              <a:rPr lang="en-US" sz="1400" dirty="0">
                <a:latin typeface="Open Sans" panose="020B0606030504020204" pitchFamily="34" charset="0"/>
              </a:rPr>
              <a:t> de </a:t>
            </a:r>
            <a:r>
              <a:rPr lang="en-US" sz="1400" dirty="0" err="1">
                <a:latin typeface="Open Sans" panose="020B0606030504020204" pitchFamily="34" charset="0"/>
              </a:rPr>
              <a:t>apariencia</a:t>
            </a:r>
            <a:r>
              <a:rPr lang="en-US" sz="1400" dirty="0">
                <a:latin typeface="Open Sans" panose="020B0606030504020204" pitchFamily="34" charset="0"/>
              </a:rPr>
              <a:t> </a:t>
            </a:r>
            <a:r>
              <a:rPr lang="en-US" sz="1400" dirty="0" err="1">
                <a:latin typeface="Open Sans" panose="020B0606030504020204" pitchFamily="34" charset="0"/>
              </a:rPr>
              <a:t>desde</a:t>
            </a:r>
            <a:r>
              <a:rPr lang="en-US" sz="1400" dirty="0">
                <a:latin typeface="Open Sans" panose="020B0606030504020204" pitchFamily="34" charset="0"/>
              </a:rPr>
              <a:t> portlets)</a:t>
            </a:r>
          </a:p>
          <a:p>
            <a:pPr marL="285750" lvl="0" indent="-285750" algn="just">
              <a:buFont typeface="Arial" panose="020B0604020202020204" pitchFamily="34" charset="0"/>
              <a:buChar char="•"/>
              <a:defRPr/>
            </a:pPr>
            <a:r>
              <a:rPr lang="en-US" sz="1400" dirty="0" err="1">
                <a:latin typeface="Open Sans" panose="020B0606030504020204" pitchFamily="34" charset="0"/>
              </a:rPr>
              <a:t>locales.enabled</a:t>
            </a:r>
            <a:r>
              <a:rPr lang="en-US" sz="1400" dirty="0">
                <a:latin typeface="Open Sans" panose="020B0606030504020204" pitchFamily="34" charset="0"/>
              </a:rPr>
              <a:t>= (</a:t>
            </a:r>
            <a:r>
              <a:rPr lang="en-US" sz="1400" dirty="0" err="1">
                <a:latin typeface="Open Sans" panose="020B0606030504020204" pitchFamily="34" charset="0"/>
              </a:rPr>
              <a:t>Deshabilitar</a:t>
            </a:r>
            <a:r>
              <a:rPr lang="en-US" sz="1400" dirty="0">
                <a:latin typeface="Open Sans" panose="020B0606030504020204" pitchFamily="34" charset="0"/>
              </a:rPr>
              <a:t> los que no se </a:t>
            </a:r>
            <a:r>
              <a:rPr lang="en-US" sz="1400" dirty="0" err="1">
                <a:latin typeface="Open Sans" panose="020B0606030504020204" pitchFamily="34" charset="0"/>
              </a:rPr>
              <a:t>vayan</a:t>
            </a:r>
            <a:r>
              <a:rPr lang="en-US" sz="1400" dirty="0">
                <a:latin typeface="Open Sans" panose="020B0606030504020204" pitchFamily="34" charset="0"/>
              </a:rPr>
              <a:t> a </a:t>
            </a:r>
            <a:r>
              <a:rPr lang="en-US" sz="1400" dirty="0" err="1">
                <a:latin typeface="Open Sans" panose="020B0606030504020204" pitchFamily="34" charset="0"/>
              </a:rPr>
              <a:t>utilizar</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dl.store.impl</a:t>
            </a:r>
            <a:r>
              <a:rPr lang="en-US" sz="1400" dirty="0">
                <a:latin typeface="Open Sans" panose="020B0606030504020204" pitchFamily="34" charset="0"/>
              </a:rPr>
              <a:t>=</a:t>
            </a:r>
            <a:r>
              <a:rPr lang="en-US" sz="1400" dirty="0" err="1">
                <a:latin typeface="Open Sans" panose="020B0606030504020204" pitchFamily="34" charset="0"/>
              </a:rPr>
              <a:t>com.liferay.portal.store.file.system.AdvancedFileSystemStore</a:t>
            </a:r>
            <a:r>
              <a:rPr lang="en-US" sz="1400" dirty="0">
                <a:latin typeface="Open Sans" panose="020B0606030504020204" pitchFamily="34" charset="0"/>
              </a:rPr>
              <a:t> (</a:t>
            </a:r>
            <a:r>
              <a:rPr lang="en-US" sz="1400" dirty="0" err="1">
                <a:latin typeface="Open Sans" panose="020B0606030504020204" pitchFamily="34" charset="0"/>
              </a:rPr>
              <a:t>Recomendada</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direct.servlet.context.reload</a:t>
            </a:r>
            <a:r>
              <a:rPr lang="en-US" sz="1400" dirty="0">
                <a:latin typeface="Open Sans" panose="020B0606030504020204" pitchFamily="34" charset="0"/>
              </a:rPr>
              <a:t>=false (</a:t>
            </a:r>
            <a:r>
              <a:rPr lang="en-US" sz="1400" dirty="0" err="1">
                <a:latin typeface="Open Sans" panose="020B0606030504020204" pitchFamily="34" charset="0"/>
              </a:rPr>
              <a:t>En</a:t>
            </a:r>
            <a:r>
              <a:rPr lang="en-US" sz="1400" dirty="0">
                <a:latin typeface="Open Sans" panose="020B0606030504020204" pitchFamily="34" charset="0"/>
              </a:rPr>
              <a:t> </a:t>
            </a:r>
            <a:r>
              <a:rPr lang="en-US" sz="1400" dirty="0" err="1">
                <a:latin typeface="Open Sans" panose="020B0606030504020204" pitchFamily="34" charset="0"/>
              </a:rPr>
              <a:t>producción</a:t>
            </a:r>
            <a:r>
              <a:rPr lang="en-US" sz="1400" dirty="0">
                <a:latin typeface="Open Sans" panose="020B0606030504020204" pitchFamily="34" charset="0"/>
              </a:rPr>
              <a:t> </a:t>
            </a:r>
            <a:r>
              <a:rPr lang="en-US" sz="1400" dirty="0" err="1">
                <a:latin typeface="Open Sans" panose="020B0606030504020204" pitchFamily="34" charset="0"/>
              </a:rPr>
              <a:t>evitar</a:t>
            </a:r>
            <a:r>
              <a:rPr lang="en-US" sz="1400" dirty="0">
                <a:latin typeface="Open Sans" panose="020B0606030504020204" pitchFamily="34" charset="0"/>
              </a:rPr>
              <a:t> la </a:t>
            </a:r>
            <a:r>
              <a:rPr lang="en-US" sz="1400" dirty="0" err="1">
                <a:latin typeface="Open Sans" panose="020B0606030504020204" pitchFamily="34" charset="0"/>
              </a:rPr>
              <a:t>recarga</a:t>
            </a:r>
            <a:r>
              <a:rPr lang="en-US" sz="1400" dirty="0">
                <a:latin typeface="Open Sans" panose="020B0606030504020204" pitchFamily="34" charset="0"/>
              </a:rPr>
              <a:t> de </a:t>
            </a:r>
            <a:r>
              <a:rPr lang="en-US" sz="1400" dirty="0" err="1">
                <a:latin typeface="Open Sans" panose="020B0606030504020204" pitchFamily="34" charset="0"/>
              </a:rPr>
              <a:t>jsp</a:t>
            </a:r>
            <a:r>
              <a:rPr lang="en-US" sz="1400" dirty="0">
                <a:latin typeface="Open Sans" panose="020B0606030504020204" pitchFamily="34" charset="0"/>
              </a:rPr>
              <a:t> </a:t>
            </a:r>
            <a:r>
              <a:rPr lang="en-US" sz="1400" dirty="0" err="1">
                <a:latin typeface="Open Sans" panose="020B0606030504020204" pitchFamily="34" charset="0"/>
              </a:rPr>
              <a:t>en</a:t>
            </a:r>
            <a:r>
              <a:rPr lang="en-US" sz="1400" dirty="0">
                <a:latin typeface="Open Sans" panose="020B0606030504020204" pitchFamily="34" charset="0"/>
              </a:rPr>
              <a:t> </a:t>
            </a:r>
            <a:r>
              <a:rPr lang="en-US" sz="1400" dirty="0" err="1">
                <a:latin typeface="Open Sans" panose="020B0606030504020204" pitchFamily="34" charset="0"/>
              </a:rPr>
              <a:t>cada</a:t>
            </a:r>
            <a:r>
              <a:rPr lang="en-US" sz="1400" dirty="0">
                <a:latin typeface="Open Sans" panose="020B0606030504020204" pitchFamily="34" charset="0"/>
              </a:rPr>
              <a:t> </a:t>
            </a:r>
            <a:r>
              <a:rPr lang="en-US" sz="1400" dirty="0" err="1">
                <a:latin typeface="Open Sans" panose="020B0606030504020204" pitchFamily="34" charset="0"/>
              </a:rPr>
              <a:t>petición</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counter.increment</a:t>
            </a:r>
            <a:r>
              <a:rPr lang="en-US" sz="1400" dirty="0">
                <a:latin typeface="Open Sans" panose="020B0606030504020204" pitchFamily="34" charset="0"/>
              </a:rPr>
              <a:t>=2000 (</a:t>
            </a:r>
            <a:r>
              <a:rPr lang="en-US" sz="1400" dirty="0" err="1">
                <a:latin typeface="Open Sans" panose="020B0606030504020204" pitchFamily="34" charset="0"/>
              </a:rPr>
              <a:t>Ajustar</a:t>
            </a:r>
            <a:r>
              <a:rPr lang="en-US" sz="1400" dirty="0">
                <a:latin typeface="Open Sans" panose="020B0606030504020204" pitchFamily="34" charset="0"/>
              </a:rPr>
              <a:t> los indices de </a:t>
            </a:r>
            <a:r>
              <a:rPr lang="en-US" sz="1400" dirty="0" err="1">
                <a:latin typeface="Open Sans" panose="020B0606030504020204" pitchFamily="34" charset="0"/>
              </a:rPr>
              <a:t>contadores</a:t>
            </a:r>
            <a:r>
              <a:rPr lang="en-US" sz="1400" dirty="0">
                <a:latin typeface="Open Sans" panose="020B0606030504020204" pitchFamily="34" charset="0"/>
              </a:rPr>
              <a:t>)</a:t>
            </a:r>
          </a:p>
          <a:p>
            <a:pPr marL="285750" lvl="0" indent="-285750" algn="just">
              <a:buFont typeface="Arial" panose="020B0604020202020204" pitchFamily="34" charset="0"/>
              <a:buChar char="•"/>
              <a:defRPr/>
            </a:pPr>
            <a:r>
              <a:rPr lang="en-US" sz="1400" dirty="0" err="1">
                <a:latin typeface="Open Sans" panose="020B0606030504020204" pitchFamily="34" charset="0"/>
              </a:rPr>
              <a:t>buffered.increment.standby.queue.threshold</a:t>
            </a:r>
            <a:r>
              <a:rPr lang="en-US" sz="1400" dirty="0">
                <a:latin typeface="Open Sans" panose="020B0606030504020204" pitchFamily="34" charset="0"/>
              </a:rPr>
              <a:t>=60</a:t>
            </a:r>
          </a:p>
          <a:p>
            <a:pPr marL="285750" lvl="0" indent="-285750" algn="just">
              <a:buFont typeface="Arial" panose="020B0604020202020204" pitchFamily="34" charset="0"/>
              <a:buChar char="•"/>
              <a:defRPr/>
            </a:pPr>
            <a:r>
              <a:rPr lang="en-US" sz="1400" dirty="0" err="1">
                <a:latin typeface="Open Sans" panose="020B0606030504020204" pitchFamily="34" charset="0"/>
              </a:rPr>
              <a:t>buffered.increment.standby.time.upper.limit</a:t>
            </a:r>
            <a:r>
              <a:rPr lang="en-US" sz="1400" dirty="0">
                <a:latin typeface="Open Sans" panose="020B0606030504020204" pitchFamily="34" charset="0"/>
              </a:rPr>
              <a:t>=10000</a:t>
            </a:r>
          </a:p>
          <a:p>
            <a:pPr marL="285750" lvl="0" indent="-285750" algn="just">
              <a:buFont typeface="Arial" panose="020B0604020202020204" pitchFamily="34" charset="0"/>
              <a:buChar char="•"/>
              <a:defRPr/>
            </a:pPr>
            <a:r>
              <a:rPr lang="en-US" sz="1400" dirty="0" err="1">
                <a:latin typeface="Open Sans" panose="020B0606030504020204" pitchFamily="34" charset="0"/>
              </a:rPr>
              <a:t>dl.file.rank.enabled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dl.file.rank.check.interval</a:t>
            </a:r>
            <a:r>
              <a:rPr lang="en-US" sz="1400" dirty="0">
                <a:latin typeface="Open Sans" panose="020B0606030504020204" pitchFamily="34" charset="0"/>
              </a:rPr>
              <a:t>=-1</a:t>
            </a:r>
          </a:p>
          <a:p>
            <a:pPr marL="285750" lvl="0" indent="-285750" algn="just">
              <a:buFont typeface="Arial" panose="020B0604020202020204" pitchFamily="34" charset="0"/>
              <a:buChar char="•"/>
              <a:defRPr/>
            </a:pPr>
            <a:r>
              <a:rPr lang="en-US" sz="1400" dirty="0" err="1">
                <a:latin typeface="Open Sans" panose="020B0606030504020204" pitchFamily="34" charset="0"/>
              </a:rPr>
              <a:t>blogs.ping.google.enabled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blogs.pingback.enabled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blogs.trackback.enabled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message.boards.pingback.enabled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live.users.enabled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session.tracker.memory.enabled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session.tracker.persistence.enabled</a:t>
            </a:r>
            <a:r>
              <a:rPr lang="en-US" sz="1400" dirty="0">
                <a:latin typeface="Open Sans" panose="020B0606030504020204" pitchFamily="34" charset="0"/>
              </a:rPr>
              <a:t>=false</a:t>
            </a:r>
          </a:p>
          <a:p>
            <a:pPr marL="285750" lvl="0" indent="-285750" algn="just">
              <a:buFont typeface="Arial" panose="020B0604020202020204" pitchFamily="34" charset="0"/>
              <a:buChar char="•"/>
              <a:defRPr/>
            </a:pPr>
            <a:r>
              <a:rPr lang="en-US" sz="1400" dirty="0" err="1">
                <a:latin typeface="Open Sans" panose="020B0606030504020204" pitchFamily="34" charset="0"/>
              </a:rPr>
              <a:t>session.tracker.friendly.paths.enabled</a:t>
            </a:r>
            <a:r>
              <a:rPr lang="en-US" sz="1400" dirty="0">
                <a:latin typeface="Open Sans" panose="020B0606030504020204" pitchFamily="34" charset="0"/>
              </a:rPr>
              <a:t>=false</a:t>
            </a:r>
            <a:endParaRPr kumimoji="0" lang="en-GB" sz="14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2" name="TextBox 41">
            <a:extLst>
              <a:ext uri="{FF2B5EF4-FFF2-40B4-BE49-F238E27FC236}">
                <a16:creationId xmlns:a16="http://schemas.microsoft.com/office/drawing/2014/main" id="{95080828-2C0C-49AD-BAB5-3A3969C24F8D}"/>
              </a:ext>
            </a:extLst>
          </p:cNvPr>
          <p:cNvSpPr txBox="1"/>
          <p:nvPr/>
        </p:nvSpPr>
        <p:spPr>
          <a:xfrm>
            <a:off x="3000280" y="332077"/>
            <a:ext cx="7030411" cy="861774"/>
          </a:xfrm>
          <a:prstGeom prst="rect">
            <a:avLst/>
          </a:prstGeom>
          <a:noFill/>
        </p:spPr>
        <p:txBody>
          <a:bodyPr wrap="square" rtlCol="0">
            <a:spAutoFit/>
          </a:bodyPr>
          <a:lstStyle/>
          <a:p>
            <a:pPr lvl="0" algn="ctr">
              <a:defRPr/>
            </a:pPr>
            <a:r>
              <a:rPr lang="en-GB" sz="5000" b="1" dirty="0">
                <a:latin typeface="Noto Sans" panose="020B0502040504020204" pitchFamily="34"/>
                <a:ea typeface="Noto Sans" panose="020B0502040504020204" pitchFamily="34"/>
                <a:cs typeface="Noto Sans" panose="020B0502040504020204" pitchFamily="34"/>
              </a:rPr>
              <a:t>Performance Check List</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26A3202A-290F-40F8-B2BF-8600143622AC}"/>
              </a:ext>
            </a:extLst>
          </p:cNvPr>
          <p:cNvSpPr txBox="1"/>
          <p:nvPr/>
        </p:nvSpPr>
        <p:spPr>
          <a:xfrm>
            <a:off x="3944716" y="1489724"/>
            <a:ext cx="2671310" cy="400110"/>
          </a:xfrm>
          <a:prstGeom prst="rect">
            <a:avLst/>
          </a:prstGeom>
          <a:noFill/>
        </p:spPr>
        <p:txBody>
          <a:bodyPr wrap="square" rtlCol="0">
            <a:spAutoFit/>
          </a:bodyPr>
          <a:lstStyle/>
          <a:p>
            <a:pPr lvl="0">
              <a:defRPr/>
            </a:pPr>
            <a:r>
              <a:rPr lang="en-GB" sz="2000" b="1" dirty="0">
                <a:latin typeface="Noto Sans" panose="020B0502040504020204" pitchFamily="34"/>
                <a:ea typeface="Noto Sans" panose="020B0502040504020204" pitchFamily="34"/>
                <a:cs typeface="Noto Sans" panose="020B0502040504020204" pitchFamily="34"/>
              </a:rPr>
              <a:t>Portal-</a:t>
            </a:r>
            <a:r>
              <a:rPr lang="en-GB" sz="2000" b="1" dirty="0" err="1">
                <a:latin typeface="Noto Sans" panose="020B0502040504020204" pitchFamily="34"/>
                <a:ea typeface="Noto Sans" panose="020B0502040504020204" pitchFamily="34"/>
                <a:cs typeface="Noto Sans" panose="020B0502040504020204" pitchFamily="34"/>
              </a:rPr>
              <a:t>ext.properties</a:t>
            </a:r>
            <a:endParaRPr lang="en-GB" sz="2000" b="1" dirty="0">
              <a:latin typeface="Noto Sans" panose="020B0502040504020204" pitchFamily="34"/>
              <a:ea typeface="Noto Sans" panose="020B0502040504020204" pitchFamily="34"/>
              <a:cs typeface="Noto Sans" panose="020B0502040504020204" pitchFamily="34"/>
            </a:endParaRP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33</a:t>
            </a:r>
          </a:p>
        </p:txBody>
      </p:sp>
      <p:sp>
        <p:nvSpPr>
          <p:cNvPr id="4" name="Marcador de número de diapositiva 3"/>
          <p:cNvSpPr>
            <a:spLocks noGrp="1"/>
          </p:cNvSpPr>
          <p:nvPr>
            <p:ph type="sldNum" sz="quarter" idx="12"/>
          </p:nvPr>
        </p:nvSpPr>
        <p:spPr/>
        <p:txBody>
          <a:bodyPr/>
          <a:lstStyle/>
          <a:p>
            <a:fld id="{6983841B-0DB4-4C99-B5E5-79625F01DBF7}" type="slidenum">
              <a:rPr lang="en-GB" smtClean="0"/>
              <a:t>33</a:t>
            </a:fld>
            <a:endParaRPr lang="en-GB"/>
          </a:p>
        </p:txBody>
      </p:sp>
    </p:spTree>
    <p:extLst>
      <p:ext uri="{BB962C8B-B14F-4D97-AF65-F5344CB8AC3E}">
        <p14:creationId xmlns:p14="http://schemas.microsoft.com/office/powerpoint/2010/main" val="2664595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5F9E255-61F9-4DFF-8290-1A613DA1B5BB}"/>
              </a:ext>
            </a:extLst>
          </p:cNvPr>
          <p:cNvSpPr/>
          <p:nvPr/>
        </p:nvSpPr>
        <p:spPr>
          <a:xfrm>
            <a:off x="637345" y="4534491"/>
            <a:ext cx="1847546" cy="230071"/>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591D7154-7104-477A-A267-29B7F59277CF}"/>
              </a:ext>
            </a:extLst>
          </p:cNvPr>
          <p:cNvGrpSpPr/>
          <p:nvPr/>
        </p:nvGrpSpPr>
        <p:grpSpPr>
          <a:xfrm>
            <a:off x="887412" y="2397993"/>
            <a:ext cx="1597479" cy="2056827"/>
            <a:chOff x="2050732" y="1266266"/>
            <a:chExt cx="3359467" cy="4325468"/>
          </a:xfrm>
        </p:grpSpPr>
        <p:grpSp>
          <p:nvGrpSpPr>
            <p:cNvPr id="15" name="Group 14">
              <a:extLst>
                <a:ext uri="{FF2B5EF4-FFF2-40B4-BE49-F238E27FC236}">
                  <a16:creationId xmlns:a16="http://schemas.microsoft.com/office/drawing/2014/main" id="{48B83C53-B05F-482A-82A1-BE0464743B39}"/>
                </a:ext>
              </a:extLst>
            </p:cNvPr>
            <p:cNvGrpSpPr/>
            <p:nvPr/>
          </p:nvGrpSpPr>
          <p:grpSpPr>
            <a:xfrm>
              <a:off x="2050732" y="1266266"/>
              <a:ext cx="3359467" cy="4325468"/>
              <a:chOff x="5230813" y="2312988"/>
              <a:chExt cx="1733550" cy="2232025"/>
            </a:xfrm>
          </p:grpSpPr>
          <p:sp>
            <p:nvSpPr>
              <p:cNvPr id="16" name="Freeform 6">
                <a:extLst>
                  <a:ext uri="{FF2B5EF4-FFF2-40B4-BE49-F238E27FC236}">
                    <a16:creationId xmlns:a16="http://schemas.microsoft.com/office/drawing/2014/main"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 name="Straight Connector 2">
              <a:extLst>
                <a:ext uri="{FF2B5EF4-FFF2-40B4-BE49-F238E27FC236}">
                  <a16:creationId xmlns:a16="http://schemas.microsoft.com/office/drawing/2014/main"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CC228256-7909-4687-AC06-DF201365974E}"/>
              </a:ext>
            </a:extLst>
          </p:cNvPr>
          <p:cNvGrpSpPr/>
          <p:nvPr/>
        </p:nvGrpSpPr>
        <p:grpSpPr>
          <a:xfrm>
            <a:off x="2952423" y="1583256"/>
            <a:ext cx="635323" cy="536489"/>
            <a:chOff x="6493081" y="1742364"/>
            <a:chExt cx="660464" cy="657690"/>
          </a:xfrm>
        </p:grpSpPr>
        <p:sp>
          <p:nvSpPr>
            <p:cNvPr id="21" name="Oval 20">
              <a:extLst>
                <a:ext uri="{FF2B5EF4-FFF2-40B4-BE49-F238E27FC236}">
                  <a16:creationId xmlns:a16="http://schemas.microsoft.com/office/drawing/2014/main" id="{D9CB84BB-85E0-45B1-9A9A-18FFA2F49124}"/>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Rectangle: Rounded Corners 23">
              <a:extLst>
                <a:ext uri="{FF2B5EF4-FFF2-40B4-BE49-F238E27FC236}">
                  <a16:creationId xmlns:a16="http://schemas.microsoft.com/office/drawing/2014/main" id="{2D5550FD-F773-422B-89AE-F3B73C2D6D9B}"/>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8623F86D-02ED-41FE-B82A-AF77216F4306}"/>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A4FAA62A-B5B9-49CF-B2F5-E9C5369268D9}"/>
              </a:ext>
            </a:extLst>
          </p:cNvPr>
          <p:cNvSpPr txBox="1"/>
          <p:nvPr/>
        </p:nvSpPr>
        <p:spPr>
          <a:xfrm>
            <a:off x="3944716" y="1845150"/>
            <a:ext cx="7706957" cy="292388"/>
          </a:xfrm>
          <a:prstGeom prst="rect">
            <a:avLst/>
          </a:prstGeom>
          <a:noFill/>
        </p:spPr>
        <p:txBody>
          <a:bodyPr wrap="square" rtlCol="0">
            <a:spAutoFit/>
          </a:bodyPr>
          <a:lstStyle/>
          <a:p>
            <a:pPr lvl="0" algn="just">
              <a:defRPr/>
            </a:pP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Reducir</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el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tiempo</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de session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provocará</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mantener</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menos</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objetos</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de </a:t>
            </a:r>
            <a:r>
              <a:rPr kumimoji="0" lang="en-GB" sz="1300"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memoria</a:t>
            </a:r>
            <a:r>
              <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p>
        </p:txBody>
      </p:sp>
      <p:sp>
        <p:nvSpPr>
          <p:cNvPr id="42" name="TextBox 41">
            <a:extLst>
              <a:ext uri="{FF2B5EF4-FFF2-40B4-BE49-F238E27FC236}">
                <a16:creationId xmlns:a16="http://schemas.microsoft.com/office/drawing/2014/main" id="{95080828-2C0C-49AD-BAB5-3A3969C24F8D}"/>
              </a:ext>
            </a:extLst>
          </p:cNvPr>
          <p:cNvSpPr txBox="1"/>
          <p:nvPr/>
        </p:nvSpPr>
        <p:spPr>
          <a:xfrm>
            <a:off x="3000280" y="332077"/>
            <a:ext cx="5497985" cy="861774"/>
          </a:xfrm>
          <a:prstGeom prst="rect">
            <a:avLst/>
          </a:prstGeom>
          <a:noFill/>
        </p:spPr>
        <p:txBody>
          <a:bodyPr wrap="square" rtlCol="0">
            <a:spAutoFit/>
          </a:bodyPr>
          <a:lstStyle/>
          <a:p>
            <a:pPr lvl="0" algn="ctr">
              <a:defRPr/>
            </a:pPr>
            <a:r>
              <a:rPr lang="en-GB" sz="5000" b="1" dirty="0">
                <a:latin typeface="Noto Sans" panose="020B0502040504020204" pitchFamily="34"/>
                <a:ea typeface="Noto Sans" panose="020B0502040504020204" pitchFamily="34"/>
                <a:cs typeface="Noto Sans" panose="020B0502040504020204" pitchFamily="34"/>
              </a:rPr>
              <a:t>Check List</a:t>
            </a:r>
            <a:endParaRPr kumimoji="0" lang="en-GB"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TextBox 42">
            <a:extLst>
              <a:ext uri="{FF2B5EF4-FFF2-40B4-BE49-F238E27FC236}">
                <a16:creationId xmlns:a16="http://schemas.microsoft.com/office/drawing/2014/main" id="{26A3202A-290F-40F8-B2BF-8600143622AC}"/>
              </a:ext>
            </a:extLst>
          </p:cNvPr>
          <p:cNvSpPr txBox="1"/>
          <p:nvPr/>
        </p:nvSpPr>
        <p:spPr>
          <a:xfrm>
            <a:off x="3944715" y="1489724"/>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Ajustar</a:t>
            </a:r>
            <a:r>
              <a:rPr lang="en-GB" sz="2000" b="1" dirty="0">
                <a:latin typeface="Noto Sans" panose="020B0502040504020204" pitchFamily="34"/>
                <a:ea typeface="Noto Sans" panose="020B0502040504020204" pitchFamily="34"/>
                <a:cs typeface="Noto Sans" panose="020B0502040504020204" pitchFamily="34"/>
              </a:rPr>
              <a:t> Session timeout</a:t>
            </a:r>
          </a:p>
        </p:txBody>
      </p:sp>
      <p:sp>
        <p:nvSpPr>
          <p:cNvPr id="45" name="Oval 44">
            <a:extLst>
              <a:ext uri="{FF2B5EF4-FFF2-40B4-BE49-F238E27FC236}">
                <a16:creationId xmlns:a16="http://schemas.microsoft.com/office/drawing/2014/main" id="{A7118392-2AE3-4A3D-B015-9CB09900004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34</a:t>
            </a:r>
          </a:p>
        </p:txBody>
      </p:sp>
      <p:grpSp>
        <p:nvGrpSpPr>
          <p:cNvPr id="27" name="Group 1">
            <a:extLst>
              <a:ext uri="{FF2B5EF4-FFF2-40B4-BE49-F238E27FC236}">
                <a16:creationId xmlns:a16="http://schemas.microsoft.com/office/drawing/2014/main" id="{BA36F148-76BB-9B45-AC04-89C5AF40CDC0}"/>
              </a:ext>
            </a:extLst>
          </p:cNvPr>
          <p:cNvGrpSpPr/>
          <p:nvPr/>
        </p:nvGrpSpPr>
        <p:grpSpPr>
          <a:xfrm>
            <a:off x="2952423" y="2427221"/>
            <a:ext cx="635323" cy="536489"/>
            <a:chOff x="6493081" y="1742364"/>
            <a:chExt cx="660464" cy="657690"/>
          </a:xfrm>
        </p:grpSpPr>
        <p:sp>
          <p:nvSpPr>
            <p:cNvPr id="31" name="Oval 20">
              <a:extLst>
                <a:ext uri="{FF2B5EF4-FFF2-40B4-BE49-F238E27FC236}">
                  <a16:creationId xmlns:a16="http://schemas.microsoft.com/office/drawing/2014/main" id="{67BCDF79-C41D-6047-9A46-8AC3733AF245}"/>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Rounded Corners 23">
              <a:extLst>
                <a:ext uri="{FF2B5EF4-FFF2-40B4-BE49-F238E27FC236}">
                  <a16:creationId xmlns:a16="http://schemas.microsoft.com/office/drawing/2014/main" id="{45B8CACE-BDFF-ED4A-BAAB-BF95E8490033}"/>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24">
              <a:extLst>
                <a:ext uri="{FF2B5EF4-FFF2-40B4-BE49-F238E27FC236}">
                  <a16:creationId xmlns:a16="http://schemas.microsoft.com/office/drawing/2014/main" id="{89ECB370-B62C-A240-9C34-C661A0077AC0}"/>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TextBox 25">
            <a:extLst>
              <a:ext uri="{FF2B5EF4-FFF2-40B4-BE49-F238E27FC236}">
                <a16:creationId xmlns:a16="http://schemas.microsoft.com/office/drawing/2014/main" id="{11474D9F-E095-CE4B-8147-CBAA0B472389}"/>
              </a:ext>
            </a:extLst>
          </p:cNvPr>
          <p:cNvSpPr txBox="1"/>
          <p:nvPr/>
        </p:nvSpPr>
        <p:spPr>
          <a:xfrm>
            <a:off x="3944716" y="2689115"/>
            <a:ext cx="7706957" cy="292388"/>
          </a:xfrm>
          <a:prstGeom prst="rect">
            <a:avLst/>
          </a:prstGeom>
          <a:noFill/>
        </p:spPr>
        <p:txBody>
          <a:bodyPr wrap="square" rtlCol="0">
            <a:spAutoFit/>
          </a:bodyPr>
          <a:lstStyle/>
          <a:p>
            <a:pPr lvl="0" algn="just">
              <a:defRPr/>
            </a:pPr>
            <a:r>
              <a:rPr lang="en-GB" sz="1300" dirty="0" err="1">
                <a:latin typeface="Noto Sans" panose="020B0502040504020204" pitchFamily="34"/>
                <a:ea typeface="Noto Sans" panose="020B0502040504020204" pitchFamily="34"/>
                <a:cs typeface="Noto Sans" panose="020B0502040504020204" pitchFamily="34"/>
              </a:rPr>
              <a:t>Ajustar</a:t>
            </a:r>
            <a:r>
              <a:rPr lang="en-GB" sz="1300" dirty="0">
                <a:latin typeface="Noto Sans" panose="020B0502040504020204" pitchFamily="34"/>
                <a:ea typeface="Noto Sans" panose="020B0502040504020204" pitchFamily="34"/>
                <a:cs typeface="Noto Sans" panose="020B0502040504020204" pitchFamily="34"/>
              </a:rPr>
              <a:t> </a:t>
            </a:r>
            <a:r>
              <a:rPr lang="en-GB" sz="1300" dirty="0" err="1">
                <a:latin typeface="Noto Sans" panose="020B0502040504020204" pitchFamily="34"/>
                <a:ea typeface="Noto Sans" panose="020B0502040504020204" pitchFamily="34"/>
                <a:cs typeface="Noto Sans" panose="020B0502040504020204" pitchFamily="34"/>
              </a:rPr>
              <a:t>server.xml</a:t>
            </a:r>
            <a:r>
              <a:rPr lang="en-GB" sz="1300" dirty="0">
                <a:latin typeface="Noto Sans" panose="020B0502040504020204" pitchFamily="34"/>
                <a:ea typeface="Noto Sans" panose="020B0502040504020204" pitchFamily="34"/>
                <a:cs typeface="Noto Sans" panose="020B0502040504020204" pitchFamily="34"/>
              </a:rPr>
              <a:t> con </a:t>
            </a:r>
            <a:r>
              <a:rPr lang="en-GB" sz="1300" dirty="0" err="1">
                <a:latin typeface="Noto Sans" panose="020B0502040504020204" pitchFamily="34"/>
                <a:ea typeface="Noto Sans" panose="020B0502040504020204" pitchFamily="34"/>
                <a:cs typeface="Noto Sans" panose="020B0502040504020204" pitchFamily="34"/>
              </a:rPr>
              <a:t>recomendaciones</a:t>
            </a:r>
            <a:r>
              <a:rPr lang="en-GB" sz="1300" dirty="0">
                <a:latin typeface="Noto Sans" panose="020B0502040504020204" pitchFamily="34"/>
                <a:ea typeface="Noto Sans" panose="020B0502040504020204" pitchFamily="34"/>
                <a:cs typeface="Noto Sans" panose="020B0502040504020204" pitchFamily="34"/>
              </a:rPr>
              <a:t> del </a:t>
            </a:r>
            <a:r>
              <a:rPr lang="en-GB" sz="1300" dirty="0" err="1">
                <a:latin typeface="Noto Sans" panose="020B0502040504020204" pitchFamily="34"/>
                <a:ea typeface="Noto Sans" panose="020B0502040504020204" pitchFamily="34"/>
                <a:cs typeface="Noto Sans" panose="020B0502040504020204" pitchFamily="34"/>
              </a:rPr>
              <a:t>fichero</a:t>
            </a:r>
            <a:r>
              <a:rPr lang="en-GB" sz="1300" dirty="0">
                <a:latin typeface="Noto Sans" panose="020B0502040504020204" pitchFamily="34"/>
                <a:ea typeface="Noto Sans" panose="020B0502040504020204" pitchFamily="34"/>
                <a:cs typeface="Noto Sans" panose="020B0502040504020204" pitchFamily="34"/>
              </a:rPr>
              <a:t> Deployment Checklist</a:t>
            </a:r>
          </a:p>
        </p:txBody>
      </p:sp>
      <p:sp>
        <p:nvSpPr>
          <p:cNvPr id="35" name="TextBox 42">
            <a:extLst>
              <a:ext uri="{FF2B5EF4-FFF2-40B4-BE49-F238E27FC236}">
                <a16:creationId xmlns:a16="http://schemas.microsoft.com/office/drawing/2014/main" id="{AC693182-3C11-C148-9799-DC1B6D755918}"/>
              </a:ext>
            </a:extLst>
          </p:cNvPr>
          <p:cNvSpPr txBox="1"/>
          <p:nvPr/>
        </p:nvSpPr>
        <p:spPr>
          <a:xfrm>
            <a:off x="3944715" y="2333689"/>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Ajustar</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server.xml</a:t>
            </a:r>
            <a:endParaRPr lang="en-GB" sz="2000" b="1" dirty="0">
              <a:latin typeface="Noto Sans" panose="020B0502040504020204" pitchFamily="34"/>
              <a:ea typeface="Noto Sans" panose="020B0502040504020204" pitchFamily="34"/>
              <a:cs typeface="Noto Sans" panose="020B0502040504020204" pitchFamily="34"/>
            </a:endParaRPr>
          </a:p>
        </p:txBody>
      </p:sp>
      <p:grpSp>
        <p:nvGrpSpPr>
          <p:cNvPr id="47" name="Group 1">
            <a:extLst>
              <a:ext uri="{FF2B5EF4-FFF2-40B4-BE49-F238E27FC236}">
                <a16:creationId xmlns:a16="http://schemas.microsoft.com/office/drawing/2014/main" id="{24EEB251-EA16-4B4A-9C8A-1DD93EA22F3D}"/>
              </a:ext>
            </a:extLst>
          </p:cNvPr>
          <p:cNvGrpSpPr/>
          <p:nvPr/>
        </p:nvGrpSpPr>
        <p:grpSpPr>
          <a:xfrm>
            <a:off x="2970093" y="3252482"/>
            <a:ext cx="635323" cy="536489"/>
            <a:chOff x="6493081" y="1742364"/>
            <a:chExt cx="660464" cy="657690"/>
          </a:xfrm>
        </p:grpSpPr>
        <p:sp>
          <p:nvSpPr>
            <p:cNvPr id="48" name="Oval 20">
              <a:extLst>
                <a:ext uri="{FF2B5EF4-FFF2-40B4-BE49-F238E27FC236}">
                  <a16:creationId xmlns:a16="http://schemas.microsoft.com/office/drawing/2014/main" id="{59FFF700-8FB3-3E48-B80D-069B9FD779A3}"/>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Rectangle: Rounded Corners 23">
              <a:extLst>
                <a:ext uri="{FF2B5EF4-FFF2-40B4-BE49-F238E27FC236}">
                  <a16:creationId xmlns:a16="http://schemas.microsoft.com/office/drawing/2014/main" id="{F23ACACA-DC99-F74C-9F98-E817AEE63331}"/>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24">
              <a:extLst>
                <a:ext uri="{FF2B5EF4-FFF2-40B4-BE49-F238E27FC236}">
                  <a16:creationId xmlns:a16="http://schemas.microsoft.com/office/drawing/2014/main" id="{F3B9E61C-FCC8-A844-874A-B04F8B38E62F}"/>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25">
            <a:extLst>
              <a:ext uri="{FF2B5EF4-FFF2-40B4-BE49-F238E27FC236}">
                <a16:creationId xmlns:a16="http://schemas.microsoft.com/office/drawing/2014/main" id="{D194CE14-47B9-8943-BF53-17815E7620CA}"/>
              </a:ext>
            </a:extLst>
          </p:cNvPr>
          <p:cNvSpPr txBox="1"/>
          <p:nvPr/>
        </p:nvSpPr>
        <p:spPr>
          <a:xfrm>
            <a:off x="3962386" y="3514376"/>
            <a:ext cx="7706957" cy="307777"/>
          </a:xfrm>
          <a:prstGeom prst="rect">
            <a:avLst/>
          </a:prstGeom>
          <a:noFill/>
        </p:spPr>
        <p:txBody>
          <a:bodyPr wrap="square" rtlCol="0">
            <a:spAutoFit/>
          </a:bodyPr>
          <a:lstStyle/>
          <a:p>
            <a:pPr lvl="0" algn="just">
              <a:defRPr/>
            </a:pPr>
            <a:r>
              <a:rPr lang="en-GB" sz="1400" dirty="0" err="1">
                <a:latin typeface="Noto Sans" panose="020B0502040504020204" pitchFamily="34"/>
                <a:ea typeface="Noto Sans" panose="020B0502040504020204" pitchFamily="34"/>
                <a:cs typeface="Noto Sans" panose="020B0502040504020204" pitchFamily="34"/>
              </a:rPr>
              <a:t>En</a:t>
            </a:r>
            <a:r>
              <a:rPr lang="en-GB" sz="1400" dirty="0">
                <a:latin typeface="Noto Sans" panose="020B0502040504020204" pitchFamily="34"/>
                <a:ea typeface="Noto Sans" panose="020B0502040504020204" pitchFamily="34"/>
                <a:cs typeface="Noto Sans" panose="020B0502040504020204" pitchFamily="34"/>
              </a:rPr>
              <a:t> system settings </a:t>
            </a:r>
            <a:r>
              <a:rPr lang="en-GB" sz="1400" dirty="0" err="1">
                <a:latin typeface="Noto Sans" panose="020B0502040504020204" pitchFamily="34"/>
                <a:ea typeface="Noto Sans" panose="020B0502040504020204" pitchFamily="34"/>
                <a:cs typeface="Noto Sans" panose="020B0502040504020204" pitchFamily="34"/>
              </a:rPr>
              <a:t>ajustar</a:t>
            </a:r>
            <a:r>
              <a:rPr lang="en-GB" sz="1400" dirty="0">
                <a:latin typeface="Noto Sans" panose="020B0502040504020204" pitchFamily="34"/>
                <a:ea typeface="Noto Sans" panose="020B0502040504020204" pitchFamily="34"/>
                <a:cs typeface="Noto Sans" panose="020B0502040504020204" pitchFamily="34"/>
              </a:rPr>
              <a:t> la </a:t>
            </a:r>
            <a:r>
              <a:rPr lang="en-GB" sz="1400" dirty="0" err="1">
                <a:latin typeface="Noto Sans" panose="020B0502040504020204" pitchFamily="34"/>
                <a:ea typeface="Noto Sans" panose="020B0502040504020204" pitchFamily="34"/>
                <a:cs typeface="Noto Sans" panose="020B0502040504020204" pitchFamily="34"/>
              </a:rPr>
              <a:t>propiedad</a:t>
            </a:r>
            <a:r>
              <a:rPr lang="en-GB" sz="1400" dirty="0">
                <a:latin typeface="Noto Sans" panose="020B0502040504020204" pitchFamily="34"/>
                <a:ea typeface="Noto Sans" panose="020B0502040504020204" pitchFamily="34"/>
                <a:cs typeface="Noto Sans" panose="020B0502040504020204" pitchFamily="34"/>
              </a:rPr>
              <a:t> “resource modification check interval”, por </a:t>
            </a:r>
            <a:r>
              <a:rPr lang="en-GB" sz="1400" dirty="0" err="1">
                <a:latin typeface="Noto Sans" panose="020B0502040504020204" pitchFamily="34"/>
                <a:ea typeface="Noto Sans" panose="020B0502040504020204" pitchFamily="34"/>
                <a:cs typeface="Noto Sans" panose="020B0502040504020204" pitchFamily="34"/>
              </a:rPr>
              <a:t>defecto</a:t>
            </a:r>
            <a:r>
              <a:rPr lang="en-GB" sz="1400" dirty="0">
                <a:latin typeface="Noto Sans" panose="020B0502040504020204" pitchFamily="34"/>
                <a:ea typeface="Noto Sans" panose="020B0502040504020204" pitchFamily="34"/>
                <a:cs typeface="Noto Sans" panose="020B0502040504020204" pitchFamily="34"/>
              </a:rPr>
              <a:t> es 60ms</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42">
            <a:extLst>
              <a:ext uri="{FF2B5EF4-FFF2-40B4-BE49-F238E27FC236}">
                <a16:creationId xmlns:a16="http://schemas.microsoft.com/office/drawing/2014/main" id="{B10EE401-F0DE-7049-BE3D-9D5EC52FC186}"/>
              </a:ext>
            </a:extLst>
          </p:cNvPr>
          <p:cNvSpPr txBox="1"/>
          <p:nvPr/>
        </p:nvSpPr>
        <p:spPr>
          <a:xfrm>
            <a:off x="3962385" y="3158950"/>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Ajustar</a:t>
            </a:r>
            <a:r>
              <a:rPr lang="en-GB" sz="2000" b="1" dirty="0">
                <a:latin typeface="Noto Sans" panose="020B0502040504020204" pitchFamily="34"/>
                <a:ea typeface="Noto Sans" panose="020B0502040504020204" pitchFamily="34"/>
                <a:cs typeface="Noto Sans" panose="020B0502040504020204" pitchFamily="34"/>
              </a:rPr>
              <a:t> ADT </a:t>
            </a:r>
            <a:r>
              <a:rPr lang="en-GB" sz="2000" b="1" dirty="0" err="1">
                <a:latin typeface="Noto Sans" panose="020B0502040504020204" pitchFamily="34"/>
                <a:ea typeface="Noto Sans" panose="020B0502040504020204" pitchFamily="34"/>
                <a:cs typeface="Noto Sans" panose="020B0502040504020204" pitchFamily="34"/>
              </a:rPr>
              <a:t>caché</a:t>
            </a:r>
            <a:endParaRPr lang="en-GB" sz="2000" b="1" dirty="0">
              <a:latin typeface="Noto Sans" panose="020B0502040504020204" pitchFamily="34"/>
              <a:ea typeface="Noto Sans" panose="020B0502040504020204" pitchFamily="34"/>
              <a:cs typeface="Noto Sans" panose="020B0502040504020204" pitchFamily="34"/>
            </a:endParaRPr>
          </a:p>
        </p:txBody>
      </p:sp>
      <p:grpSp>
        <p:nvGrpSpPr>
          <p:cNvPr id="53" name="Group 1">
            <a:extLst>
              <a:ext uri="{FF2B5EF4-FFF2-40B4-BE49-F238E27FC236}">
                <a16:creationId xmlns:a16="http://schemas.microsoft.com/office/drawing/2014/main" id="{29D6735B-A4A6-0249-BA02-6DA26CFB44C9}"/>
              </a:ext>
            </a:extLst>
          </p:cNvPr>
          <p:cNvGrpSpPr/>
          <p:nvPr/>
        </p:nvGrpSpPr>
        <p:grpSpPr>
          <a:xfrm>
            <a:off x="2977352" y="4077743"/>
            <a:ext cx="635323" cy="536489"/>
            <a:chOff x="6493081" y="1742364"/>
            <a:chExt cx="660464" cy="657690"/>
          </a:xfrm>
        </p:grpSpPr>
        <p:sp>
          <p:nvSpPr>
            <p:cNvPr id="54" name="Oval 20">
              <a:extLst>
                <a:ext uri="{FF2B5EF4-FFF2-40B4-BE49-F238E27FC236}">
                  <a16:creationId xmlns:a16="http://schemas.microsoft.com/office/drawing/2014/main" id="{47EC5070-636F-0D44-8973-2E4DB62A0C70}"/>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Rectangle: Rounded Corners 23">
              <a:extLst>
                <a:ext uri="{FF2B5EF4-FFF2-40B4-BE49-F238E27FC236}">
                  <a16:creationId xmlns:a16="http://schemas.microsoft.com/office/drawing/2014/main" id="{DEB424FA-2D53-0048-8F34-A8D506EF7EE1}"/>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24">
              <a:extLst>
                <a:ext uri="{FF2B5EF4-FFF2-40B4-BE49-F238E27FC236}">
                  <a16:creationId xmlns:a16="http://schemas.microsoft.com/office/drawing/2014/main" id="{F660D55E-205A-9346-97AC-A6BA45195BE9}"/>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25">
            <a:extLst>
              <a:ext uri="{FF2B5EF4-FFF2-40B4-BE49-F238E27FC236}">
                <a16:creationId xmlns:a16="http://schemas.microsoft.com/office/drawing/2014/main" id="{3825E4E6-72A9-4341-95AB-C37D0C7D60D8}"/>
              </a:ext>
            </a:extLst>
          </p:cNvPr>
          <p:cNvSpPr txBox="1"/>
          <p:nvPr/>
        </p:nvSpPr>
        <p:spPr>
          <a:xfrm>
            <a:off x="3969645" y="4339637"/>
            <a:ext cx="7706957" cy="292388"/>
          </a:xfrm>
          <a:prstGeom prst="rect">
            <a:avLst/>
          </a:prstGeom>
          <a:noFill/>
        </p:spPr>
        <p:txBody>
          <a:bodyPr wrap="square" rtlCol="0">
            <a:spAutoFit/>
          </a:bodyPr>
          <a:lstStyle/>
          <a:p>
            <a:pPr lvl="0" algn="just">
              <a:defRPr/>
            </a:pPr>
            <a:r>
              <a:rPr lang="en-GB" sz="1300" dirty="0" err="1">
                <a:latin typeface="Noto Sans" panose="020B0502040504020204" pitchFamily="34"/>
                <a:ea typeface="Noto Sans" panose="020B0502040504020204" pitchFamily="34"/>
                <a:cs typeface="Noto Sans" panose="020B0502040504020204" pitchFamily="34"/>
              </a:rPr>
              <a:t>Tunning</a:t>
            </a:r>
            <a:r>
              <a:rPr lang="en-GB" sz="1300" dirty="0">
                <a:latin typeface="Noto Sans" panose="020B0502040504020204" pitchFamily="34"/>
                <a:ea typeface="Noto Sans" panose="020B0502040504020204" pitchFamily="34"/>
                <a:cs typeface="Noto Sans" panose="020B0502040504020204" pitchFamily="34"/>
              </a:rPr>
              <a:t> de JDK, GC, etc…</a:t>
            </a:r>
          </a:p>
        </p:txBody>
      </p:sp>
      <p:sp>
        <p:nvSpPr>
          <p:cNvPr id="58" name="TextBox 42">
            <a:extLst>
              <a:ext uri="{FF2B5EF4-FFF2-40B4-BE49-F238E27FC236}">
                <a16:creationId xmlns:a16="http://schemas.microsoft.com/office/drawing/2014/main" id="{3D213618-A4FA-4F48-9A07-0169977AC94F}"/>
              </a:ext>
            </a:extLst>
          </p:cNvPr>
          <p:cNvSpPr txBox="1"/>
          <p:nvPr/>
        </p:nvSpPr>
        <p:spPr>
          <a:xfrm>
            <a:off x="3969644" y="3984211"/>
            <a:ext cx="4825211"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Tunning</a:t>
            </a:r>
            <a:r>
              <a:rPr lang="en-GB" sz="2000" b="1" dirty="0">
                <a:latin typeface="Noto Sans" panose="020B0502040504020204" pitchFamily="34"/>
                <a:ea typeface="Noto Sans" panose="020B0502040504020204" pitchFamily="34"/>
                <a:cs typeface="Noto Sans" panose="020B0502040504020204" pitchFamily="34"/>
              </a:rPr>
              <a:t> de JDK</a:t>
            </a:r>
          </a:p>
        </p:txBody>
      </p:sp>
      <p:grpSp>
        <p:nvGrpSpPr>
          <p:cNvPr id="59" name="Group 1">
            <a:extLst>
              <a:ext uri="{FF2B5EF4-FFF2-40B4-BE49-F238E27FC236}">
                <a16:creationId xmlns:a16="http://schemas.microsoft.com/office/drawing/2014/main" id="{A7413860-1F2C-8B41-8532-E06C7C2A1738}"/>
              </a:ext>
            </a:extLst>
          </p:cNvPr>
          <p:cNvGrpSpPr/>
          <p:nvPr/>
        </p:nvGrpSpPr>
        <p:grpSpPr>
          <a:xfrm>
            <a:off x="2995022" y="4908562"/>
            <a:ext cx="635323" cy="536489"/>
            <a:chOff x="6493081" y="1742364"/>
            <a:chExt cx="660464" cy="657690"/>
          </a:xfrm>
        </p:grpSpPr>
        <p:sp>
          <p:nvSpPr>
            <p:cNvPr id="60" name="Oval 20">
              <a:extLst>
                <a:ext uri="{FF2B5EF4-FFF2-40B4-BE49-F238E27FC236}">
                  <a16:creationId xmlns:a16="http://schemas.microsoft.com/office/drawing/2014/main" id="{487D828E-585D-FD40-B6F5-F2F275CFEF20}"/>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Rectangle: Rounded Corners 23">
              <a:extLst>
                <a:ext uri="{FF2B5EF4-FFF2-40B4-BE49-F238E27FC236}">
                  <a16:creationId xmlns:a16="http://schemas.microsoft.com/office/drawing/2014/main" id="{C22EDF81-FFC9-5A47-B5A6-9B274D64B516}"/>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24">
              <a:extLst>
                <a:ext uri="{FF2B5EF4-FFF2-40B4-BE49-F238E27FC236}">
                  <a16:creationId xmlns:a16="http://schemas.microsoft.com/office/drawing/2014/main" id="{6C5EC754-3F1D-C14F-A6A4-86D0DE7651BE}"/>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25">
            <a:extLst>
              <a:ext uri="{FF2B5EF4-FFF2-40B4-BE49-F238E27FC236}">
                <a16:creationId xmlns:a16="http://schemas.microsoft.com/office/drawing/2014/main" id="{8BCBCF6F-E555-BC46-A85E-4D99DAF44A28}"/>
              </a:ext>
            </a:extLst>
          </p:cNvPr>
          <p:cNvSpPr txBox="1"/>
          <p:nvPr/>
        </p:nvSpPr>
        <p:spPr>
          <a:xfrm>
            <a:off x="3987315" y="5170456"/>
            <a:ext cx="7706957" cy="307777"/>
          </a:xfrm>
          <a:prstGeom prst="rect">
            <a:avLst/>
          </a:prstGeom>
          <a:noFill/>
        </p:spPr>
        <p:txBody>
          <a:bodyPr wrap="square" rtlCol="0">
            <a:spAutoFit/>
          </a:bodyPr>
          <a:lstStyle/>
          <a:p>
            <a:pPr lvl="0" algn="just">
              <a:defRPr/>
            </a:pPr>
            <a:r>
              <a:rPr lang="en-GB" sz="1400" dirty="0">
                <a:latin typeface="Noto Sans" panose="020B0502040504020204" pitchFamily="34"/>
                <a:ea typeface="Noto Sans" panose="020B0502040504020204" pitchFamily="34"/>
                <a:cs typeface="Noto Sans" panose="020B0502040504020204" pitchFamily="34"/>
              </a:rPr>
              <a:t>Como </a:t>
            </a:r>
            <a:r>
              <a:rPr lang="en-GB" sz="1400" dirty="0" err="1">
                <a:latin typeface="Noto Sans" panose="020B0502040504020204" pitchFamily="34"/>
                <a:ea typeface="Noto Sans" panose="020B0502040504020204" pitchFamily="34"/>
                <a:cs typeface="Noto Sans" panose="020B0502040504020204" pitchFamily="34"/>
              </a:rPr>
              <a:t>podrian</a:t>
            </a:r>
            <a:r>
              <a:rPr lang="en-GB" sz="1400" dirty="0">
                <a:latin typeface="Noto Sans" panose="020B0502040504020204" pitchFamily="34"/>
                <a:ea typeface="Noto Sans" panose="020B0502040504020204" pitchFamily="34"/>
                <a:cs typeface="Noto Sans" panose="020B0502040504020204" pitchFamily="34"/>
              </a:rPr>
              <a:t> ser varnish, </a:t>
            </a:r>
            <a:r>
              <a:rPr lang="en-GB" sz="1400" dirty="0" err="1">
                <a:latin typeface="Noto Sans" panose="020B0502040504020204" pitchFamily="34"/>
                <a:ea typeface="Noto Sans" panose="020B0502040504020204" pitchFamily="34"/>
                <a:cs typeface="Noto Sans" panose="020B0502040504020204" pitchFamily="34"/>
              </a:rPr>
              <a:t>nginx</a:t>
            </a:r>
            <a:r>
              <a:rPr lang="en-GB" sz="1400" dirty="0">
                <a:latin typeface="Noto Sans" panose="020B0502040504020204" pitchFamily="34"/>
                <a:ea typeface="Noto Sans" panose="020B0502040504020204" pitchFamily="34"/>
                <a:cs typeface="Noto Sans" panose="020B0502040504020204" pitchFamily="34"/>
              </a:rPr>
              <a:t>, etc…</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64" name="TextBox 42">
            <a:extLst>
              <a:ext uri="{FF2B5EF4-FFF2-40B4-BE49-F238E27FC236}">
                <a16:creationId xmlns:a16="http://schemas.microsoft.com/office/drawing/2014/main" id="{25F053DD-1B47-3240-B885-E3A23568D6E9}"/>
              </a:ext>
            </a:extLst>
          </p:cNvPr>
          <p:cNvSpPr txBox="1"/>
          <p:nvPr/>
        </p:nvSpPr>
        <p:spPr>
          <a:xfrm>
            <a:off x="3987314" y="4815030"/>
            <a:ext cx="7110177" cy="400110"/>
          </a:xfrm>
          <a:prstGeom prst="rect">
            <a:avLst/>
          </a:prstGeom>
          <a:noFill/>
        </p:spPr>
        <p:txBody>
          <a:bodyPr wrap="square" rtlCol="0">
            <a:spAutoFit/>
          </a:bodyPr>
          <a:lstStyle/>
          <a:p>
            <a:pPr lvl="0">
              <a:defRPr/>
            </a:pPr>
            <a:r>
              <a:rPr lang="en-GB" sz="2000" b="1" dirty="0" err="1">
                <a:latin typeface="Noto Sans" panose="020B0502040504020204" pitchFamily="34"/>
                <a:ea typeface="Noto Sans" panose="020B0502040504020204" pitchFamily="34"/>
                <a:cs typeface="Noto Sans" panose="020B0502040504020204" pitchFamily="34"/>
              </a:rPr>
              <a:t>Añadir</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elementos</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frontales</a:t>
            </a:r>
            <a:r>
              <a:rPr lang="en-GB" sz="2000" b="1" dirty="0">
                <a:latin typeface="Noto Sans" panose="020B0502040504020204" pitchFamily="34"/>
                <a:ea typeface="Noto Sans" panose="020B0502040504020204" pitchFamily="34"/>
                <a:cs typeface="Noto Sans" panose="020B0502040504020204" pitchFamily="34"/>
              </a:rPr>
              <a:t> para </a:t>
            </a:r>
            <a:r>
              <a:rPr lang="en-GB" sz="2000" b="1" dirty="0" err="1">
                <a:latin typeface="Noto Sans" panose="020B0502040504020204" pitchFamily="34"/>
                <a:ea typeface="Noto Sans" panose="020B0502040504020204" pitchFamily="34"/>
                <a:cs typeface="Noto Sans" panose="020B0502040504020204" pitchFamily="34"/>
              </a:rPr>
              <a:t>tratamiento</a:t>
            </a:r>
            <a:r>
              <a:rPr lang="en-GB" sz="2000" b="1" dirty="0">
                <a:latin typeface="Noto Sans" panose="020B0502040504020204" pitchFamily="34"/>
                <a:ea typeface="Noto Sans" panose="020B0502040504020204" pitchFamily="34"/>
                <a:cs typeface="Noto Sans" panose="020B0502040504020204" pitchFamily="34"/>
              </a:rPr>
              <a:t> de </a:t>
            </a:r>
            <a:r>
              <a:rPr lang="en-GB" sz="2000" b="1" dirty="0" err="1">
                <a:latin typeface="Noto Sans" panose="020B0502040504020204" pitchFamily="34"/>
                <a:ea typeface="Noto Sans" panose="020B0502040504020204" pitchFamily="34"/>
                <a:cs typeface="Noto Sans" panose="020B0502040504020204" pitchFamily="34"/>
              </a:rPr>
              <a:t>estáticos</a:t>
            </a:r>
            <a:endParaRPr lang="en-GB" sz="2000" b="1" dirty="0">
              <a:latin typeface="Noto Sans" panose="020B0502040504020204" pitchFamily="34"/>
              <a:ea typeface="Noto Sans" panose="020B0502040504020204" pitchFamily="34"/>
              <a:cs typeface="Noto Sans" panose="020B0502040504020204" pitchFamily="34"/>
            </a:endParaRPr>
          </a:p>
        </p:txBody>
      </p:sp>
      <p:grpSp>
        <p:nvGrpSpPr>
          <p:cNvPr id="65" name="Group 1">
            <a:extLst>
              <a:ext uri="{FF2B5EF4-FFF2-40B4-BE49-F238E27FC236}">
                <a16:creationId xmlns:a16="http://schemas.microsoft.com/office/drawing/2014/main" id="{73DFED40-D601-2E48-A328-F3CE5719ED4A}"/>
              </a:ext>
            </a:extLst>
          </p:cNvPr>
          <p:cNvGrpSpPr/>
          <p:nvPr/>
        </p:nvGrpSpPr>
        <p:grpSpPr>
          <a:xfrm>
            <a:off x="3022150" y="5753571"/>
            <a:ext cx="635323" cy="536489"/>
            <a:chOff x="6493081" y="1742364"/>
            <a:chExt cx="660464" cy="657690"/>
          </a:xfrm>
        </p:grpSpPr>
        <p:sp>
          <p:nvSpPr>
            <p:cNvPr id="66" name="Oval 20">
              <a:extLst>
                <a:ext uri="{FF2B5EF4-FFF2-40B4-BE49-F238E27FC236}">
                  <a16:creationId xmlns:a16="http://schemas.microsoft.com/office/drawing/2014/main" id="{4E98C380-5D66-9B46-8716-7B5BD774AB82}"/>
                </a:ext>
              </a:extLst>
            </p:cNvPr>
            <p:cNvSpPr>
              <a:spLocks noChangeArrowheads="1"/>
            </p:cNvSpPr>
            <p:nvPr/>
          </p:nvSpPr>
          <p:spPr bwMode="auto">
            <a:xfrm>
              <a:off x="6493081" y="1742364"/>
              <a:ext cx="660464" cy="657690"/>
            </a:xfrm>
            <a:prstGeom prst="ellipse">
              <a:avLst/>
            </a:prstGeom>
            <a:solidFill>
              <a:srgbClr val="00B050"/>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Rectangle: Rounded Corners 23">
              <a:extLst>
                <a:ext uri="{FF2B5EF4-FFF2-40B4-BE49-F238E27FC236}">
                  <a16:creationId xmlns:a16="http://schemas.microsoft.com/office/drawing/2014/main" id="{21F373C3-A096-B948-9A68-4A7F81CA6D6D}"/>
                </a:ext>
              </a:extLst>
            </p:cNvPr>
            <p:cNvSpPr/>
            <p:nvPr/>
          </p:nvSpPr>
          <p:spPr>
            <a:xfrm rot="2700000">
              <a:off x="6651394" y="2069258"/>
              <a:ext cx="205179" cy="9540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24">
              <a:extLst>
                <a:ext uri="{FF2B5EF4-FFF2-40B4-BE49-F238E27FC236}">
                  <a16:creationId xmlns:a16="http://schemas.microsoft.com/office/drawing/2014/main" id="{9E97D5D8-EEB8-B749-A40B-BF92BB740E4D}"/>
                </a:ext>
              </a:extLst>
            </p:cNvPr>
            <p:cNvSpPr/>
            <p:nvPr/>
          </p:nvSpPr>
          <p:spPr>
            <a:xfrm rot="8100000">
              <a:off x="6714042" y="2021725"/>
              <a:ext cx="339627" cy="9540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TextBox 25">
            <a:extLst>
              <a:ext uri="{FF2B5EF4-FFF2-40B4-BE49-F238E27FC236}">
                <a16:creationId xmlns:a16="http://schemas.microsoft.com/office/drawing/2014/main" id="{3948D2D1-C8A3-9243-9AF7-2965E2EDBC01}"/>
              </a:ext>
            </a:extLst>
          </p:cNvPr>
          <p:cNvSpPr txBox="1"/>
          <p:nvPr/>
        </p:nvSpPr>
        <p:spPr>
          <a:xfrm>
            <a:off x="4014443" y="6015465"/>
            <a:ext cx="7706957" cy="307777"/>
          </a:xfrm>
          <a:prstGeom prst="rect">
            <a:avLst/>
          </a:prstGeom>
          <a:noFill/>
        </p:spPr>
        <p:txBody>
          <a:bodyPr wrap="square" rtlCol="0">
            <a:spAutoFit/>
          </a:bodyPr>
          <a:lstStyle/>
          <a:p>
            <a:pPr lvl="0" algn="just">
              <a:defRPr/>
            </a:pPr>
            <a:r>
              <a:rPr lang="en-GB" sz="1400" dirty="0" err="1">
                <a:latin typeface="Noto Sans" panose="020B0502040504020204" pitchFamily="34"/>
                <a:ea typeface="Noto Sans" panose="020B0502040504020204" pitchFamily="34"/>
                <a:cs typeface="Noto Sans" panose="020B0502040504020204" pitchFamily="34"/>
              </a:rPr>
              <a:t>Cada</a:t>
            </a:r>
            <a:r>
              <a:rPr lang="en-GB" sz="1400" dirty="0">
                <a:latin typeface="Noto Sans" panose="020B0502040504020204" pitchFamily="34"/>
                <a:ea typeface="Noto Sans" panose="020B0502040504020204" pitchFamily="34"/>
                <a:cs typeface="Noto Sans" panose="020B0502040504020204" pitchFamily="34"/>
              </a:rPr>
              <a:t> Proyecto </a:t>
            </a:r>
            <a:r>
              <a:rPr lang="en-GB" sz="1400" dirty="0" err="1">
                <a:latin typeface="Noto Sans" panose="020B0502040504020204" pitchFamily="34"/>
                <a:ea typeface="Noto Sans" panose="020B0502040504020204" pitchFamily="34"/>
                <a:cs typeface="Noto Sans" panose="020B0502040504020204" pitchFamily="34"/>
              </a:rPr>
              <a:t>requerirá</a:t>
            </a:r>
            <a:r>
              <a:rPr lang="en-GB" sz="1400" dirty="0">
                <a:latin typeface="Noto Sans" panose="020B0502040504020204" pitchFamily="34"/>
                <a:ea typeface="Noto Sans" panose="020B0502040504020204" pitchFamily="34"/>
                <a:cs typeface="Noto Sans" panose="020B0502040504020204" pitchFamily="34"/>
              </a:rPr>
              <a:t> un </a:t>
            </a:r>
            <a:r>
              <a:rPr lang="en-GB" sz="1400" dirty="0" err="1">
                <a:latin typeface="Noto Sans" panose="020B0502040504020204" pitchFamily="34"/>
                <a:ea typeface="Noto Sans" panose="020B0502040504020204" pitchFamily="34"/>
                <a:cs typeface="Noto Sans" panose="020B0502040504020204" pitchFamily="34"/>
              </a:rPr>
              <a:t>tunning</a:t>
            </a:r>
            <a:r>
              <a:rPr lang="en-GB" sz="1400" dirty="0">
                <a:latin typeface="Noto Sans" panose="020B0502040504020204" pitchFamily="34"/>
                <a:ea typeface="Noto Sans" panose="020B0502040504020204" pitchFamily="34"/>
                <a:cs typeface="Noto Sans" panose="020B0502040504020204" pitchFamily="34"/>
              </a:rPr>
              <a:t> </a:t>
            </a:r>
            <a:r>
              <a:rPr lang="en-GB" sz="1400" dirty="0" err="1">
                <a:latin typeface="Noto Sans" panose="020B0502040504020204" pitchFamily="34"/>
                <a:ea typeface="Noto Sans" panose="020B0502040504020204" pitchFamily="34"/>
                <a:cs typeface="Noto Sans" panose="020B0502040504020204" pitchFamily="34"/>
              </a:rPr>
              <a:t>fino</a:t>
            </a:r>
            <a:r>
              <a:rPr lang="en-GB" sz="1400" dirty="0">
                <a:latin typeface="Noto Sans" panose="020B0502040504020204" pitchFamily="34"/>
                <a:ea typeface="Noto Sans" panose="020B0502040504020204" pitchFamily="34"/>
                <a:cs typeface="Noto Sans" panose="020B0502040504020204" pitchFamily="34"/>
              </a:rPr>
              <a:t> para </a:t>
            </a:r>
            <a:r>
              <a:rPr lang="en-GB" sz="1400" dirty="0" err="1">
                <a:latin typeface="Noto Sans" panose="020B0502040504020204" pitchFamily="34"/>
                <a:ea typeface="Noto Sans" panose="020B0502040504020204" pitchFamily="34"/>
                <a:cs typeface="Noto Sans" panose="020B0502040504020204" pitchFamily="34"/>
              </a:rPr>
              <a:t>optimizar</a:t>
            </a:r>
            <a:r>
              <a:rPr lang="en-GB" sz="1400" dirty="0">
                <a:latin typeface="Noto Sans" panose="020B0502040504020204" pitchFamily="34"/>
                <a:ea typeface="Noto Sans" panose="020B0502040504020204" pitchFamily="34"/>
                <a:cs typeface="Noto Sans" panose="020B0502040504020204" pitchFamily="34"/>
              </a:rPr>
              <a:t> el performance </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70" name="TextBox 42">
            <a:extLst>
              <a:ext uri="{FF2B5EF4-FFF2-40B4-BE49-F238E27FC236}">
                <a16:creationId xmlns:a16="http://schemas.microsoft.com/office/drawing/2014/main" id="{CFA5076B-7BA7-C94B-8F5D-461E0BB65938}"/>
              </a:ext>
            </a:extLst>
          </p:cNvPr>
          <p:cNvSpPr txBox="1"/>
          <p:nvPr/>
        </p:nvSpPr>
        <p:spPr>
          <a:xfrm>
            <a:off x="4014442" y="5660039"/>
            <a:ext cx="7110177" cy="400110"/>
          </a:xfrm>
          <a:prstGeom prst="rect">
            <a:avLst/>
          </a:prstGeom>
          <a:noFill/>
        </p:spPr>
        <p:txBody>
          <a:bodyPr wrap="square" rtlCol="0">
            <a:spAutoFit/>
          </a:bodyPr>
          <a:lstStyle/>
          <a:p>
            <a:pPr lvl="0">
              <a:defRPr/>
            </a:pPr>
            <a:r>
              <a:rPr lang="en-GB" sz="2000" b="1" dirty="0">
                <a:latin typeface="Noto Sans" panose="020B0502040504020204" pitchFamily="34"/>
                <a:ea typeface="Noto Sans" panose="020B0502040504020204" pitchFamily="34"/>
                <a:cs typeface="Noto Sans" panose="020B0502040504020204" pitchFamily="34"/>
              </a:rPr>
              <a:t>Y </a:t>
            </a:r>
            <a:r>
              <a:rPr lang="en-GB" sz="2000" b="1" dirty="0" err="1">
                <a:latin typeface="Noto Sans" panose="020B0502040504020204" pitchFamily="34"/>
                <a:ea typeface="Noto Sans" panose="020B0502040504020204" pitchFamily="34"/>
                <a:cs typeface="Noto Sans" panose="020B0502040504020204" pitchFamily="34"/>
              </a:rPr>
              <a:t>más</a:t>
            </a:r>
            <a:r>
              <a:rPr lang="en-GB" sz="2000" b="1" dirty="0">
                <a:latin typeface="Noto Sans" panose="020B0502040504020204" pitchFamily="34"/>
                <a:ea typeface="Noto Sans" panose="020B0502040504020204" pitchFamily="34"/>
                <a:cs typeface="Noto Sans" panose="020B0502040504020204" pitchFamily="34"/>
              </a:rPr>
              <a:t> </a:t>
            </a:r>
            <a:r>
              <a:rPr lang="en-GB" sz="2000" b="1" dirty="0" err="1">
                <a:latin typeface="Noto Sans" panose="020B0502040504020204" pitchFamily="34"/>
                <a:ea typeface="Noto Sans" panose="020B0502040504020204" pitchFamily="34"/>
                <a:cs typeface="Noto Sans" panose="020B0502040504020204" pitchFamily="34"/>
              </a:rPr>
              <a:t>allá</a:t>
            </a:r>
            <a:r>
              <a:rPr lang="en-GB" sz="2000" b="1" dirty="0">
                <a:latin typeface="Noto Sans" panose="020B0502040504020204" pitchFamily="34"/>
                <a:ea typeface="Noto Sans" panose="020B0502040504020204" pitchFamily="34"/>
                <a:cs typeface="Noto Sans" panose="020B0502040504020204" pitchFamily="34"/>
              </a:rPr>
              <a:t>…</a:t>
            </a:r>
          </a:p>
        </p:txBody>
      </p:sp>
      <p:sp>
        <p:nvSpPr>
          <p:cNvPr id="4" name="Marcador de número de diapositiva 3"/>
          <p:cNvSpPr>
            <a:spLocks noGrp="1"/>
          </p:cNvSpPr>
          <p:nvPr>
            <p:ph type="sldNum" sz="quarter" idx="12"/>
          </p:nvPr>
        </p:nvSpPr>
        <p:spPr/>
        <p:txBody>
          <a:bodyPr/>
          <a:lstStyle/>
          <a:p>
            <a:fld id="{6983841B-0DB4-4C99-B5E5-79625F01DBF7}" type="slidenum">
              <a:rPr lang="en-GB" smtClean="0"/>
              <a:t>34</a:t>
            </a:fld>
            <a:endParaRPr lang="en-GB"/>
          </a:p>
        </p:txBody>
      </p:sp>
    </p:spTree>
    <p:extLst>
      <p:ext uri="{BB962C8B-B14F-4D97-AF65-F5344CB8AC3E}">
        <p14:creationId xmlns:p14="http://schemas.microsoft.com/office/powerpoint/2010/main" val="2913394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82F39"/>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97C239D8-6A01-4146-901E-2F237B77237B}"/>
              </a:ext>
            </a:extLst>
          </p:cNvPr>
          <p:cNvSpPr/>
          <p:nvPr/>
        </p:nvSpPr>
        <p:spPr>
          <a:xfrm>
            <a:off x="1614924" y="5493654"/>
            <a:ext cx="3766861" cy="380050"/>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5624378" y="762037"/>
            <a:ext cx="6581615"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En</a:t>
            </a:r>
            <a:r>
              <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a:t>
            </a:r>
            <a:r>
              <a:rPr kumimoji="0" lang="en-US" sz="66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resumen</a:t>
            </a:r>
            <a:endParaRPr kumimoji="0" lang="en-US" sz="66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11" name="Group 10"/>
          <p:cNvGrpSpPr/>
          <p:nvPr/>
        </p:nvGrpSpPr>
        <p:grpSpPr>
          <a:xfrm>
            <a:off x="960438" y="912109"/>
            <a:ext cx="4786312" cy="5039851"/>
            <a:chOff x="5995988" y="2712903"/>
            <a:chExt cx="2457450" cy="2587625"/>
          </a:xfrm>
        </p:grpSpPr>
        <p:sp>
          <p:nvSpPr>
            <p:cNvPr id="7" name="Freeform 6"/>
            <p:cNvSpPr>
              <a:spLocks/>
            </p:cNvSpPr>
            <p:nvPr/>
          </p:nvSpPr>
          <p:spPr bwMode="auto">
            <a:xfrm>
              <a:off x="5995988" y="2712903"/>
              <a:ext cx="2457450" cy="2587625"/>
            </a:xfrm>
            <a:custGeom>
              <a:avLst/>
              <a:gdLst>
                <a:gd name="T0" fmla="*/ 707 w 771"/>
                <a:gd name="T1" fmla="*/ 219 h 812"/>
                <a:gd name="T2" fmla="*/ 760 w 771"/>
                <a:gd name="T3" fmla="*/ 369 h 812"/>
                <a:gd name="T4" fmla="*/ 685 w 771"/>
                <a:gd name="T5" fmla="*/ 634 h 812"/>
                <a:gd name="T6" fmla="*/ 197 w 771"/>
                <a:gd name="T7" fmla="*/ 707 h 812"/>
                <a:gd name="T8" fmla="*/ 97 w 771"/>
                <a:gd name="T9" fmla="*/ 220 h 812"/>
                <a:gd name="T10" fmla="*/ 594 w 771"/>
                <a:gd name="T11" fmla="*/ 106 h 812"/>
                <a:gd name="T12" fmla="*/ 552 w 771"/>
                <a:gd name="T13" fmla="*/ 147 h 812"/>
                <a:gd name="T14" fmla="*/ 509 w 771"/>
                <a:gd name="T15" fmla="*/ 128 h 812"/>
                <a:gd name="T16" fmla="*/ 454 w 771"/>
                <a:gd name="T17" fmla="*/ 113 h 812"/>
                <a:gd name="T18" fmla="*/ 372 w 771"/>
                <a:gd name="T19" fmla="*/ 110 h 812"/>
                <a:gd name="T20" fmla="*/ 241 w 771"/>
                <a:gd name="T21" fmla="*/ 155 h 812"/>
                <a:gd name="T22" fmla="*/ 147 w 771"/>
                <a:gd name="T23" fmla="*/ 249 h 812"/>
                <a:gd name="T24" fmla="*/ 115 w 771"/>
                <a:gd name="T25" fmla="*/ 317 h 812"/>
                <a:gd name="T26" fmla="*/ 103 w 771"/>
                <a:gd name="T27" fmla="*/ 366 h 812"/>
                <a:gd name="T28" fmla="*/ 102 w 771"/>
                <a:gd name="T29" fmla="*/ 450 h 812"/>
                <a:gd name="T30" fmla="*/ 124 w 771"/>
                <a:gd name="T31" fmla="*/ 528 h 812"/>
                <a:gd name="T32" fmla="*/ 209 w 771"/>
                <a:gd name="T33" fmla="*/ 643 h 812"/>
                <a:gd name="T34" fmla="*/ 295 w 771"/>
                <a:gd name="T35" fmla="*/ 694 h 812"/>
                <a:gd name="T36" fmla="*/ 357 w 771"/>
                <a:gd name="T37" fmla="*/ 710 h 812"/>
                <a:gd name="T38" fmla="*/ 439 w 771"/>
                <a:gd name="T39" fmla="*/ 711 h 812"/>
                <a:gd name="T40" fmla="*/ 512 w 771"/>
                <a:gd name="T41" fmla="*/ 693 h 812"/>
                <a:gd name="T42" fmla="*/ 585 w 771"/>
                <a:gd name="T43" fmla="*/ 652 h 812"/>
                <a:gd name="T44" fmla="*/ 644 w 771"/>
                <a:gd name="T45" fmla="*/ 592 h 812"/>
                <a:gd name="T46" fmla="*/ 677 w 771"/>
                <a:gd name="T47" fmla="*/ 536 h 812"/>
                <a:gd name="T48" fmla="*/ 696 w 771"/>
                <a:gd name="T49" fmla="*/ 482 h 812"/>
                <a:gd name="T50" fmla="*/ 704 w 771"/>
                <a:gd name="T51" fmla="*/ 432 h 812"/>
                <a:gd name="T52" fmla="*/ 702 w 771"/>
                <a:gd name="T53" fmla="*/ 374 h 812"/>
                <a:gd name="T54" fmla="*/ 695 w 771"/>
                <a:gd name="T55" fmla="*/ 334 h 812"/>
                <a:gd name="T56" fmla="*/ 666 w 771"/>
                <a:gd name="T57" fmla="*/ 264 h 812"/>
                <a:gd name="T58" fmla="*/ 667 w 771"/>
                <a:gd name="T59" fmla="*/ 258 h 812"/>
                <a:gd name="T60" fmla="*/ 703 w 771"/>
                <a:gd name="T61" fmla="*/ 222 h 812"/>
                <a:gd name="T62" fmla="*/ 707 w 771"/>
                <a:gd name="T63" fmla="*/ 219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71" h="812">
                  <a:moveTo>
                    <a:pt x="707" y="219"/>
                  </a:moveTo>
                  <a:cubicBezTo>
                    <a:pt x="736" y="265"/>
                    <a:pt x="754" y="315"/>
                    <a:pt x="760" y="369"/>
                  </a:cubicBezTo>
                  <a:cubicBezTo>
                    <a:pt x="771" y="467"/>
                    <a:pt x="746" y="557"/>
                    <a:pt x="685" y="634"/>
                  </a:cubicBezTo>
                  <a:cubicBezTo>
                    <a:pt x="561" y="789"/>
                    <a:pt x="347" y="812"/>
                    <a:pt x="197" y="707"/>
                  </a:cubicBezTo>
                  <a:cubicBezTo>
                    <a:pt x="31" y="591"/>
                    <a:pt x="0" y="374"/>
                    <a:pt x="97" y="220"/>
                  </a:cubicBezTo>
                  <a:cubicBezTo>
                    <a:pt x="203" y="52"/>
                    <a:pt x="424" y="0"/>
                    <a:pt x="594" y="106"/>
                  </a:cubicBezTo>
                  <a:cubicBezTo>
                    <a:pt x="580" y="120"/>
                    <a:pt x="566" y="134"/>
                    <a:pt x="552" y="147"/>
                  </a:cubicBezTo>
                  <a:cubicBezTo>
                    <a:pt x="538" y="141"/>
                    <a:pt x="523" y="134"/>
                    <a:pt x="509" y="128"/>
                  </a:cubicBezTo>
                  <a:cubicBezTo>
                    <a:pt x="491" y="121"/>
                    <a:pt x="473" y="116"/>
                    <a:pt x="454" y="113"/>
                  </a:cubicBezTo>
                  <a:cubicBezTo>
                    <a:pt x="427" y="108"/>
                    <a:pt x="399" y="107"/>
                    <a:pt x="372" y="110"/>
                  </a:cubicBezTo>
                  <a:cubicBezTo>
                    <a:pt x="325" y="115"/>
                    <a:pt x="281" y="130"/>
                    <a:pt x="241" y="155"/>
                  </a:cubicBezTo>
                  <a:cubicBezTo>
                    <a:pt x="203" y="179"/>
                    <a:pt x="171" y="211"/>
                    <a:pt x="147" y="249"/>
                  </a:cubicBezTo>
                  <a:cubicBezTo>
                    <a:pt x="134" y="270"/>
                    <a:pt x="123" y="293"/>
                    <a:pt x="115" y="317"/>
                  </a:cubicBezTo>
                  <a:cubicBezTo>
                    <a:pt x="110" y="333"/>
                    <a:pt x="106" y="350"/>
                    <a:pt x="103" y="366"/>
                  </a:cubicBezTo>
                  <a:cubicBezTo>
                    <a:pt x="99" y="394"/>
                    <a:pt x="99" y="422"/>
                    <a:pt x="102" y="450"/>
                  </a:cubicBezTo>
                  <a:cubicBezTo>
                    <a:pt x="105" y="477"/>
                    <a:pt x="113" y="503"/>
                    <a:pt x="124" y="528"/>
                  </a:cubicBezTo>
                  <a:cubicBezTo>
                    <a:pt x="143" y="574"/>
                    <a:pt x="171" y="612"/>
                    <a:pt x="209" y="643"/>
                  </a:cubicBezTo>
                  <a:cubicBezTo>
                    <a:pt x="235" y="665"/>
                    <a:pt x="263" y="682"/>
                    <a:pt x="295" y="694"/>
                  </a:cubicBezTo>
                  <a:cubicBezTo>
                    <a:pt x="315" y="701"/>
                    <a:pt x="336" y="707"/>
                    <a:pt x="357" y="710"/>
                  </a:cubicBezTo>
                  <a:cubicBezTo>
                    <a:pt x="384" y="714"/>
                    <a:pt x="412" y="715"/>
                    <a:pt x="439" y="711"/>
                  </a:cubicBezTo>
                  <a:cubicBezTo>
                    <a:pt x="464" y="708"/>
                    <a:pt x="488" y="702"/>
                    <a:pt x="512" y="693"/>
                  </a:cubicBezTo>
                  <a:cubicBezTo>
                    <a:pt x="538" y="683"/>
                    <a:pt x="563" y="669"/>
                    <a:pt x="585" y="652"/>
                  </a:cubicBezTo>
                  <a:cubicBezTo>
                    <a:pt x="607" y="635"/>
                    <a:pt x="627" y="615"/>
                    <a:pt x="644" y="592"/>
                  </a:cubicBezTo>
                  <a:cubicBezTo>
                    <a:pt x="657" y="575"/>
                    <a:pt x="668" y="556"/>
                    <a:pt x="677" y="536"/>
                  </a:cubicBezTo>
                  <a:cubicBezTo>
                    <a:pt x="686" y="519"/>
                    <a:pt x="692" y="501"/>
                    <a:pt x="696" y="482"/>
                  </a:cubicBezTo>
                  <a:cubicBezTo>
                    <a:pt x="700" y="465"/>
                    <a:pt x="703" y="449"/>
                    <a:pt x="704" y="432"/>
                  </a:cubicBezTo>
                  <a:cubicBezTo>
                    <a:pt x="704" y="413"/>
                    <a:pt x="704" y="393"/>
                    <a:pt x="702" y="374"/>
                  </a:cubicBezTo>
                  <a:cubicBezTo>
                    <a:pt x="701" y="361"/>
                    <a:pt x="698" y="347"/>
                    <a:pt x="695" y="334"/>
                  </a:cubicBezTo>
                  <a:cubicBezTo>
                    <a:pt x="689" y="310"/>
                    <a:pt x="679" y="286"/>
                    <a:pt x="666" y="264"/>
                  </a:cubicBezTo>
                  <a:cubicBezTo>
                    <a:pt x="665" y="262"/>
                    <a:pt x="665" y="260"/>
                    <a:pt x="667" y="258"/>
                  </a:cubicBezTo>
                  <a:cubicBezTo>
                    <a:pt x="680" y="246"/>
                    <a:pt x="691" y="234"/>
                    <a:pt x="703" y="222"/>
                  </a:cubicBezTo>
                  <a:cubicBezTo>
                    <a:pt x="704" y="221"/>
                    <a:pt x="705" y="220"/>
                    <a:pt x="707" y="21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8" name="Freeform 7"/>
            <p:cNvSpPr>
              <a:spLocks/>
            </p:cNvSpPr>
            <p:nvPr/>
          </p:nvSpPr>
          <p:spPr bwMode="auto">
            <a:xfrm>
              <a:off x="6515101" y="3270116"/>
              <a:ext cx="1450975" cy="1435100"/>
            </a:xfrm>
            <a:custGeom>
              <a:avLst/>
              <a:gdLst>
                <a:gd name="T0" fmla="*/ 350 w 455"/>
                <a:gd name="T1" fmla="*/ 54 h 450"/>
                <a:gd name="T2" fmla="*/ 311 w 455"/>
                <a:gd name="T3" fmla="*/ 93 h 450"/>
                <a:gd name="T4" fmla="*/ 305 w 455"/>
                <a:gd name="T5" fmla="*/ 94 h 450"/>
                <a:gd name="T6" fmla="*/ 262 w 455"/>
                <a:gd name="T7" fmla="*/ 81 h 450"/>
                <a:gd name="T8" fmla="*/ 210 w 455"/>
                <a:gd name="T9" fmla="*/ 82 h 450"/>
                <a:gd name="T10" fmla="*/ 148 w 455"/>
                <a:gd name="T11" fmla="*/ 109 h 450"/>
                <a:gd name="T12" fmla="*/ 103 w 455"/>
                <a:gd name="T13" fmla="*/ 160 h 450"/>
                <a:gd name="T14" fmla="*/ 84 w 455"/>
                <a:gd name="T15" fmla="*/ 216 h 450"/>
                <a:gd name="T16" fmla="*/ 90 w 455"/>
                <a:gd name="T17" fmla="*/ 283 h 450"/>
                <a:gd name="T18" fmla="*/ 154 w 455"/>
                <a:gd name="T19" fmla="*/ 367 h 450"/>
                <a:gd name="T20" fmla="*/ 225 w 455"/>
                <a:gd name="T21" fmla="*/ 392 h 450"/>
                <a:gd name="T22" fmla="*/ 302 w 455"/>
                <a:gd name="T23" fmla="*/ 379 h 450"/>
                <a:gd name="T24" fmla="*/ 364 w 455"/>
                <a:gd name="T25" fmla="*/ 330 h 450"/>
                <a:gd name="T26" fmla="*/ 391 w 455"/>
                <a:gd name="T27" fmla="*/ 273 h 450"/>
                <a:gd name="T28" fmla="*/ 395 w 455"/>
                <a:gd name="T29" fmla="*/ 223 h 450"/>
                <a:gd name="T30" fmla="*/ 380 w 455"/>
                <a:gd name="T31" fmla="*/ 167 h 450"/>
                <a:gd name="T32" fmla="*/ 422 w 455"/>
                <a:gd name="T33" fmla="*/ 125 h 450"/>
                <a:gd name="T34" fmla="*/ 453 w 455"/>
                <a:gd name="T35" fmla="*/ 242 h 450"/>
                <a:gd name="T36" fmla="*/ 418 w 455"/>
                <a:gd name="T37" fmla="*/ 354 h 450"/>
                <a:gd name="T38" fmla="*/ 235 w 455"/>
                <a:gd name="T39" fmla="*/ 450 h 450"/>
                <a:gd name="T40" fmla="*/ 85 w 455"/>
                <a:gd name="T41" fmla="*/ 385 h 450"/>
                <a:gd name="T42" fmla="*/ 95 w 455"/>
                <a:gd name="T43" fmla="*/ 78 h 450"/>
                <a:gd name="T44" fmla="*/ 350 w 455"/>
                <a:gd name="T45" fmla="*/ 54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5" h="450">
                  <a:moveTo>
                    <a:pt x="350" y="54"/>
                  </a:moveTo>
                  <a:cubicBezTo>
                    <a:pt x="337" y="67"/>
                    <a:pt x="324" y="80"/>
                    <a:pt x="311" y="93"/>
                  </a:cubicBezTo>
                  <a:cubicBezTo>
                    <a:pt x="310" y="94"/>
                    <a:pt x="307" y="95"/>
                    <a:pt x="305" y="94"/>
                  </a:cubicBezTo>
                  <a:cubicBezTo>
                    <a:pt x="292" y="87"/>
                    <a:pt x="277" y="83"/>
                    <a:pt x="262" y="81"/>
                  </a:cubicBezTo>
                  <a:cubicBezTo>
                    <a:pt x="244" y="79"/>
                    <a:pt x="227" y="79"/>
                    <a:pt x="210" y="82"/>
                  </a:cubicBezTo>
                  <a:cubicBezTo>
                    <a:pt x="187" y="87"/>
                    <a:pt x="166" y="96"/>
                    <a:pt x="148" y="109"/>
                  </a:cubicBezTo>
                  <a:cubicBezTo>
                    <a:pt x="129" y="123"/>
                    <a:pt x="114" y="140"/>
                    <a:pt x="103" y="160"/>
                  </a:cubicBezTo>
                  <a:cubicBezTo>
                    <a:pt x="93" y="178"/>
                    <a:pt x="87" y="196"/>
                    <a:pt x="84" y="216"/>
                  </a:cubicBezTo>
                  <a:cubicBezTo>
                    <a:pt x="81" y="239"/>
                    <a:pt x="83" y="261"/>
                    <a:pt x="90" y="283"/>
                  </a:cubicBezTo>
                  <a:cubicBezTo>
                    <a:pt x="101" y="319"/>
                    <a:pt x="123" y="347"/>
                    <a:pt x="154" y="367"/>
                  </a:cubicBezTo>
                  <a:cubicBezTo>
                    <a:pt x="176" y="381"/>
                    <a:pt x="199" y="389"/>
                    <a:pt x="225" y="392"/>
                  </a:cubicBezTo>
                  <a:cubicBezTo>
                    <a:pt x="252" y="394"/>
                    <a:pt x="277" y="390"/>
                    <a:pt x="302" y="379"/>
                  </a:cubicBezTo>
                  <a:cubicBezTo>
                    <a:pt x="327" y="368"/>
                    <a:pt x="348" y="352"/>
                    <a:pt x="364" y="330"/>
                  </a:cubicBezTo>
                  <a:cubicBezTo>
                    <a:pt x="377" y="313"/>
                    <a:pt x="386" y="294"/>
                    <a:pt x="391" y="273"/>
                  </a:cubicBezTo>
                  <a:cubicBezTo>
                    <a:pt x="395" y="256"/>
                    <a:pt x="397" y="240"/>
                    <a:pt x="395" y="223"/>
                  </a:cubicBezTo>
                  <a:cubicBezTo>
                    <a:pt x="394" y="204"/>
                    <a:pt x="389" y="185"/>
                    <a:pt x="380" y="167"/>
                  </a:cubicBezTo>
                  <a:cubicBezTo>
                    <a:pt x="394" y="153"/>
                    <a:pt x="408" y="139"/>
                    <a:pt x="422" y="125"/>
                  </a:cubicBezTo>
                  <a:cubicBezTo>
                    <a:pt x="444" y="161"/>
                    <a:pt x="455" y="200"/>
                    <a:pt x="453" y="242"/>
                  </a:cubicBezTo>
                  <a:cubicBezTo>
                    <a:pt x="452" y="283"/>
                    <a:pt x="441" y="320"/>
                    <a:pt x="418" y="354"/>
                  </a:cubicBezTo>
                  <a:cubicBezTo>
                    <a:pt x="374" y="418"/>
                    <a:pt x="312" y="450"/>
                    <a:pt x="235" y="450"/>
                  </a:cubicBezTo>
                  <a:cubicBezTo>
                    <a:pt x="176" y="450"/>
                    <a:pt x="125" y="427"/>
                    <a:pt x="85" y="385"/>
                  </a:cubicBezTo>
                  <a:cubicBezTo>
                    <a:pt x="0" y="295"/>
                    <a:pt x="6" y="160"/>
                    <a:pt x="95" y="78"/>
                  </a:cubicBezTo>
                  <a:cubicBezTo>
                    <a:pt x="179" y="0"/>
                    <a:pt x="293" y="14"/>
                    <a:pt x="350" y="5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9" name="Freeform 8"/>
            <p:cNvSpPr>
              <a:spLocks/>
            </p:cNvSpPr>
            <p:nvPr/>
          </p:nvSpPr>
          <p:spPr bwMode="auto">
            <a:xfrm>
              <a:off x="7040563" y="2874828"/>
              <a:ext cx="1381125" cy="1384300"/>
            </a:xfrm>
            <a:custGeom>
              <a:avLst/>
              <a:gdLst>
                <a:gd name="T0" fmla="*/ 363 w 433"/>
                <a:gd name="T1" fmla="*/ 0 h 434"/>
                <a:gd name="T2" fmla="*/ 363 w 433"/>
                <a:gd name="T3" fmla="*/ 71 h 434"/>
                <a:gd name="T4" fmla="*/ 432 w 433"/>
                <a:gd name="T5" fmla="*/ 71 h 434"/>
                <a:gd name="T6" fmla="*/ 433 w 433"/>
                <a:gd name="T7" fmla="*/ 73 h 434"/>
                <a:gd name="T8" fmla="*/ 408 w 433"/>
                <a:gd name="T9" fmla="*/ 98 h 434"/>
                <a:gd name="T10" fmla="*/ 303 w 433"/>
                <a:gd name="T11" fmla="*/ 203 h 434"/>
                <a:gd name="T12" fmla="*/ 292 w 433"/>
                <a:gd name="T13" fmla="*/ 207 h 434"/>
                <a:gd name="T14" fmla="*/ 262 w 433"/>
                <a:gd name="T15" fmla="*/ 208 h 434"/>
                <a:gd name="T16" fmla="*/ 255 w 433"/>
                <a:gd name="T17" fmla="*/ 210 h 434"/>
                <a:gd name="T18" fmla="*/ 176 w 433"/>
                <a:gd name="T19" fmla="*/ 289 h 434"/>
                <a:gd name="T20" fmla="*/ 141 w 433"/>
                <a:gd name="T21" fmla="*/ 325 h 434"/>
                <a:gd name="T22" fmla="*/ 140 w 433"/>
                <a:gd name="T23" fmla="*/ 330 h 434"/>
                <a:gd name="T24" fmla="*/ 146 w 433"/>
                <a:gd name="T25" fmla="*/ 354 h 434"/>
                <a:gd name="T26" fmla="*/ 121 w 433"/>
                <a:gd name="T27" fmla="*/ 415 h 434"/>
                <a:gd name="T28" fmla="*/ 67 w 433"/>
                <a:gd name="T29" fmla="*/ 432 h 434"/>
                <a:gd name="T30" fmla="*/ 12 w 433"/>
                <a:gd name="T31" fmla="*/ 397 h 434"/>
                <a:gd name="T32" fmla="*/ 4 w 433"/>
                <a:gd name="T33" fmla="*/ 342 h 434"/>
                <a:gd name="T34" fmla="*/ 46 w 433"/>
                <a:gd name="T35" fmla="*/ 294 h 434"/>
                <a:gd name="T36" fmla="*/ 105 w 433"/>
                <a:gd name="T37" fmla="*/ 295 h 434"/>
                <a:gd name="T38" fmla="*/ 110 w 433"/>
                <a:gd name="T39" fmla="*/ 293 h 434"/>
                <a:gd name="T40" fmla="*/ 191 w 433"/>
                <a:gd name="T41" fmla="*/ 213 h 434"/>
                <a:gd name="T42" fmla="*/ 223 w 433"/>
                <a:gd name="T43" fmla="*/ 181 h 434"/>
                <a:gd name="T44" fmla="*/ 227 w 433"/>
                <a:gd name="T45" fmla="*/ 171 h 434"/>
                <a:gd name="T46" fmla="*/ 227 w 433"/>
                <a:gd name="T47" fmla="*/ 143 h 434"/>
                <a:gd name="T48" fmla="*/ 231 w 433"/>
                <a:gd name="T49" fmla="*/ 131 h 434"/>
                <a:gd name="T50" fmla="*/ 360 w 433"/>
                <a:gd name="T51" fmla="*/ 3 h 434"/>
                <a:gd name="T52" fmla="*/ 363 w 433"/>
                <a:gd name="T53"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3" h="434">
                  <a:moveTo>
                    <a:pt x="363" y="0"/>
                  </a:moveTo>
                  <a:cubicBezTo>
                    <a:pt x="363" y="24"/>
                    <a:pt x="363" y="47"/>
                    <a:pt x="363" y="71"/>
                  </a:cubicBezTo>
                  <a:cubicBezTo>
                    <a:pt x="386" y="71"/>
                    <a:pt x="409" y="71"/>
                    <a:pt x="432" y="71"/>
                  </a:cubicBezTo>
                  <a:cubicBezTo>
                    <a:pt x="432" y="72"/>
                    <a:pt x="432" y="73"/>
                    <a:pt x="433" y="73"/>
                  </a:cubicBezTo>
                  <a:cubicBezTo>
                    <a:pt x="424" y="81"/>
                    <a:pt x="416" y="90"/>
                    <a:pt x="408" y="98"/>
                  </a:cubicBezTo>
                  <a:cubicBezTo>
                    <a:pt x="373" y="133"/>
                    <a:pt x="338" y="168"/>
                    <a:pt x="303" y="203"/>
                  </a:cubicBezTo>
                  <a:cubicBezTo>
                    <a:pt x="300" y="206"/>
                    <a:pt x="297" y="208"/>
                    <a:pt x="292" y="207"/>
                  </a:cubicBezTo>
                  <a:cubicBezTo>
                    <a:pt x="282" y="207"/>
                    <a:pt x="272" y="207"/>
                    <a:pt x="262" y="208"/>
                  </a:cubicBezTo>
                  <a:cubicBezTo>
                    <a:pt x="260" y="208"/>
                    <a:pt x="256" y="209"/>
                    <a:pt x="255" y="210"/>
                  </a:cubicBezTo>
                  <a:cubicBezTo>
                    <a:pt x="228" y="237"/>
                    <a:pt x="202" y="263"/>
                    <a:pt x="176" y="289"/>
                  </a:cubicBezTo>
                  <a:cubicBezTo>
                    <a:pt x="164" y="301"/>
                    <a:pt x="152" y="313"/>
                    <a:pt x="141" y="325"/>
                  </a:cubicBezTo>
                  <a:cubicBezTo>
                    <a:pt x="140" y="326"/>
                    <a:pt x="139" y="328"/>
                    <a:pt x="140" y="330"/>
                  </a:cubicBezTo>
                  <a:cubicBezTo>
                    <a:pt x="143" y="338"/>
                    <a:pt x="145" y="346"/>
                    <a:pt x="146" y="354"/>
                  </a:cubicBezTo>
                  <a:cubicBezTo>
                    <a:pt x="148" y="379"/>
                    <a:pt x="139" y="399"/>
                    <a:pt x="121" y="415"/>
                  </a:cubicBezTo>
                  <a:cubicBezTo>
                    <a:pt x="105" y="428"/>
                    <a:pt x="87" y="434"/>
                    <a:pt x="67" y="432"/>
                  </a:cubicBezTo>
                  <a:cubicBezTo>
                    <a:pt x="43" y="429"/>
                    <a:pt x="25" y="417"/>
                    <a:pt x="12" y="397"/>
                  </a:cubicBezTo>
                  <a:cubicBezTo>
                    <a:pt x="2" y="380"/>
                    <a:pt x="0" y="361"/>
                    <a:pt x="4" y="342"/>
                  </a:cubicBezTo>
                  <a:cubicBezTo>
                    <a:pt x="10" y="320"/>
                    <a:pt x="24" y="303"/>
                    <a:pt x="46" y="294"/>
                  </a:cubicBezTo>
                  <a:cubicBezTo>
                    <a:pt x="66" y="285"/>
                    <a:pt x="86" y="286"/>
                    <a:pt x="105" y="295"/>
                  </a:cubicBezTo>
                  <a:cubicBezTo>
                    <a:pt x="107" y="295"/>
                    <a:pt x="109" y="294"/>
                    <a:pt x="110" y="293"/>
                  </a:cubicBezTo>
                  <a:cubicBezTo>
                    <a:pt x="137" y="267"/>
                    <a:pt x="164" y="240"/>
                    <a:pt x="191" y="213"/>
                  </a:cubicBezTo>
                  <a:cubicBezTo>
                    <a:pt x="202" y="202"/>
                    <a:pt x="212" y="191"/>
                    <a:pt x="223" y="181"/>
                  </a:cubicBezTo>
                  <a:cubicBezTo>
                    <a:pt x="226" y="178"/>
                    <a:pt x="227" y="175"/>
                    <a:pt x="227" y="171"/>
                  </a:cubicBezTo>
                  <a:cubicBezTo>
                    <a:pt x="227" y="162"/>
                    <a:pt x="227" y="152"/>
                    <a:pt x="227" y="143"/>
                  </a:cubicBezTo>
                  <a:cubicBezTo>
                    <a:pt x="226" y="138"/>
                    <a:pt x="228" y="135"/>
                    <a:pt x="231" y="131"/>
                  </a:cubicBezTo>
                  <a:cubicBezTo>
                    <a:pt x="274" y="88"/>
                    <a:pt x="317" y="45"/>
                    <a:pt x="360" y="3"/>
                  </a:cubicBezTo>
                  <a:cubicBezTo>
                    <a:pt x="361" y="2"/>
                    <a:pt x="362" y="1"/>
                    <a:pt x="36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19" name="TextBox 18">
            <a:extLst>
              <a:ext uri="{FF2B5EF4-FFF2-40B4-BE49-F238E27FC236}">
                <a16:creationId xmlns:a16="http://schemas.microsoft.com/office/drawing/2014/main" id="{8016977A-112F-4154-95F5-0608714FBFEE}"/>
              </a:ext>
            </a:extLst>
          </p:cNvPr>
          <p:cNvSpPr txBox="1"/>
          <p:nvPr/>
        </p:nvSpPr>
        <p:spPr>
          <a:xfrm>
            <a:off x="5820956" y="2030296"/>
            <a:ext cx="6142443" cy="2308324"/>
          </a:xfrm>
          <a:prstGeom prst="rect">
            <a:avLst/>
          </a:prstGeom>
          <a:noFill/>
        </p:spPr>
        <p:txBody>
          <a:bodyPr wrap="square" rtlCol="0">
            <a:spAutoFit/>
          </a:bodyPr>
          <a:lstStyle/>
          <a:p>
            <a:r>
              <a:rPr lang="es-ES" dirty="0">
                <a:solidFill>
                  <a:schemeClr val="bg1"/>
                </a:solidFill>
              </a:rPr>
              <a:t>Como desarrolladores debemos asegurarnos principalmente de que nuestro sistema funcionalmente sea lo que quiere el usuario final pero es igualmente importante asegurar la estabilidad y respuesta de nuestra arquitectura optimizando tiempos de respuesta, plan de contingencia ante caídas, asegurar la alta disponibilidad, etc…</a:t>
            </a:r>
          </a:p>
          <a:p>
            <a:br>
              <a:rPr lang="es-ES" dirty="0">
                <a:solidFill>
                  <a:schemeClr val="bg1"/>
                </a:solidFill>
              </a:rPr>
            </a:br>
            <a:endParaRPr lang="en-US" dirty="0">
              <a:solidFill>
                <a:schemeClr val="bg1"/>
              </a:solidFill>
              <a:latin typeface="Open Sans" panose="020B0606030504020204" pitchFamily="34" charset="0"/>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35</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 name="Marcador de número de diapositiva 2"/>
          <p:cNvSpPr>
            <a:spLocks noGrp="1"/>
          </p:cNvSpPr>
          <p:nvPr>
            <p:ph type="sldNum" sz="quarter" idx="12"/>
          </p:nvPr>
        </p:nvSpPr>
        <p:spPr/>
        <p:txBody>
          <a:bodyPr/>
          <a:lstStyle/>
          <a:p>
            <a:fld id="{6983841B-0DB4-4C99-B5E5-79625F01DBF7}" type="slidenum">
              <a:rPr lang="en-GB" smtClean="0"/>
              <a:t>35</a:t>
            </a:fld>
            <a:endParaRPr lang="en-GB"/>
          </a:p>
        </p:txBody>
      </p:sp>
    </p:spTree>
    <p:extLst>
      <p:ext uri="{BB962C8B-B14F-4D97-AF65-F5344CB8AC3E}">
        <p14:creationId xmlns:p14="http://schemas.microsoft.com/office/powerpoint/2010/main" val="552452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82F39"/>
        </a:solidFill>
        <a:effectLst/>
      </p:bgPr>
    </p:bg>
    <p:spTree>
      <p:nvGrpSpPr>
        <p:cNvPr id="1" name=""/>
        <p:cNvGrpSpPr/>
        <p:nvPr/>
      </p:nvGrpSpPr>
      <p:grpSpPr>
        <a:xfrm>
          <a:off x="0" y="0"/>
          <a:ext cx="0" cy="0"/>
          <a:chOff x="0" y="0"/>
          <a:chExt cx="0" cy="0"/>
        </a:xfrm>
      </p:grpSpPr>
      <p:sp>
        <p:nvSpPr>
          <p:cNvPr id="32" name="Freeform 18">
            <a:extLst>
              <a:ext uri="{FF2B5EF4-FFF2-40B4-BE49-F238E27FC236}">
                <a16:creationId xmlns:a16="http://schemas.microsoft.com/office/drawing/2014/main" id="{3603391E-BAF9-49B0-9528-4E27334D7E75}"/>
              </a:ext>
            </a:extLst>
          </p:cNvPr>
          <p:cNvSpPr>
            <a:spLocks noEditPoints="1"/>
          </p:cNvSpPr>
          <p:nvPr/>
        </p:nvSpPr>
        <p:spPr bwMode="auto">
          <a:xfrm>
            <a:off x="12721" y="1426776"/>
            <a:ext cx="12188825" cy="5427663"/>
          </a:xfrm>
          <a:custGeom>
            <a:avLst/>
            <a:gdLst>
              <a:gd name="T0" fmla="*/ 0 w 6400"/>
              <a:gd name="T1" fmla="*/ 2825 h 2825"/>
              <a:gd name="T2" fmla="*/ 6400 w 6400"/>
              <a:gd name="T3" fmla="*/ 2825 h 2825"/>
              <a:gd name="T4" fmla="*/ 6400 w 6400"/>
              <a:gd name="T5" fmla="*/ 1297 h 2825"/>
              <a:gd name="T6" fmla="*/ 5970 w 6400"/>
              <a:gd name="T7" fmla="*/ 1649 h 2825"/>
              <a:gd name="T8" fmla="*/ 5818 w 6400"/>
              <a:gd name="T9" fmla="*/ 1614 h 2825"/>
              <a:gd name="T10" fmla="*/ 5476 w 6400"/>
              <a:gd name="T11" fmla="*/ 1926 h 2825"/>
              <a:gd name="T12" fmla="*/ 5446 w 6400"/>
              <a:gd name="T13" fmla="*/ 1924 h 2825"/>
              <a:gd name="T14" fmla="*/ 5340 w 6400"/>
              <a:gd name="T15" fmla="*/ 1947 h 2825"/>
              <a:gd name="T16" fmla="*/ 5123 w 6400"/>
              <a:gd name="T17" fmla="*/ 205 h 2825"/>
              <a:gd name="T18" fmla="*/ 5048 w 6400"/>
              <a:gd name="T19" fmla="*/ 0 h 2825"/>
              <a:gd name="T20" fmla="*/ 4968 w 6400"/>
              <a:gd name="T21" fmla="*/ 245 h 2825"/>
              <a:gd name="T22" fmla="*/ 4784 w 6400"/>
              <a:gd name="T23" fmla="*/ 1873 h 2825"/>
              <a:gd name="T24" fmla="*/ 4298 w 6400"/>
              <a:gd name="T25" fmla="*/ 1545 h 2825"/>
              <a:gd name="T26" fmla="*/ 3955 w 6400"/>
              <a:gd name="T27" fmla="*/ 1692 h 2825"/>
              <a:gd name="T28" fmla="*/ 3868 w 6400"/>
              <a:gd name="T29" fmla="*/ 1677 h 2825"/>
              <a:gd name="T30" fmla="*/ 3833 w 6400"/>
              <a:gd name="T31" fmla="*/ 1679 h 2825"/>
              <a:gd name="T32" fmla="*/ 3181 w 6400"/>
              <a:gd name="T33" fmla="*/ 1262 h 2825"/>
              <a:gd name="T34" fmla="*/ 2727 w 6400"/>
              <a:gd name="T35" fmla="*/ 1422 h 2825"/>
              <a:gd name="T36" fmla="*/ 2205 w 6400"/>
              <a:gd name="T37" fmla="*/ 1218 h 2825"/>
              <a:gd name="T38" fmla="*/ 2041 w 6400"/>
              <a:gd name="T39" fmla="*/ 1236 h 2825"/>
              <a:gd name="T40" fmla="*/ 1241 w 6400"/>
              <a:gd name="T41" fmla="*/ 805 h 2825"/>
              <a:gd name="T42" fmla="*/ 550 w 6400"/>
              <a:gd name="T43" fmla="*/ 1097 h 2825"/>
              <a:gd name="T44" fmla="*/ 454 w 6400"/>
              <a:gd name="T45" fmla="*/ 1090 h 2825"/>
              <a:gd name="T46" fmla="*/ 0 w 6400"/>
              <a:gd name="T47" fmla="*/ 1279 h 2825"/>
              <a:gd name="T48" fmla="*/ 0 w 6400"/>
              <a:gd name="T49" fmla="*/ 2825 h 2825"/>
              <a:gd name="T50" fmla="*/ 4999 w 6400"/>
              <a:gd name="T51" fmla="*/ 2399 h 2825"/>
              <a:gd name="T52" fmla="*/ 4992 w 6400"/>
              <a:gd name="T53" fmla="*/ 2408 h 2825"/>
              <a:gd name="T54" fmla="*/ 4990 w 6400"/>
              <a:gd name="T55" fmla="*/ 2400 h 2825"/>
              <a:gd name="T56" fmla="*/ 4999 w 6400"/>
              <a:gd name="T57" fmla="*/ 2399 h 2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825">
                <a:moveTo>
                  <a:pt x="0" y="2825"/>
                </a:moveTo>
                <a:cubicBezTo>
                  <a:pt x="6400" y="2825"/>
                  <a:pt x="6400" y="2825"/>
                  <a:pt x="6400" y="2825"/>
                </a:cubicBezTo>
                <a:cubicBezTo>
                  <a:pt x="6400" y="1297"/>
                  <a:pt x="6400" y="1297"/>
                  <a:pt x="6400" y="1297"/>
                </a:cubicBezTo>
                <a:cubicBezTo>
                  <a:pt x="6212" y="1344"/>
                  <a:pt x="6056" y="1475"/>
                  <a:pt x="5970" y="1649"/>
                </a:cubicBezTo>
                <a:cubicBezTo>
                  <a:pt x="5924" y="1627"/>
                  <a:pt x="5873" y="1614"/>
                  <a:pt x="5818" y="1614"/>
                </a:cubicBezTo>
                <a:cubicBezTo>
                  <a:pt x="5636" y="1614"/>
                  <a:pt x="5487" y="1752"/>
                  <a:pt x="5476" y="1926"/>
                </a:cubicBezTo>
                <a:cubicBezTo>
                  <a:pt x="5466" y="1925"/>
                  <a:pt x="5456" y="1924"/>
                  <a:pt x="5446" y="1924"/>
                </a:cubicBezTo>
                <a:cubicBezTo>
                  <a:pt x="5408" y="1924"/>
                  <a:pt x="5372" y="1932"/>
                  <a:pt x="5340" y="1947"/>
                </a:cubicBezTo>
                <a:cubicBezTo>
                  <a:pt x="5123" y="205"/>
                  <a:pt x="5123" y="205"/>
                  <a:pt x="5123" y="205"/>
                </a:cubicBezTo>
                <a:cubicBezTo>
                  <a:pt x="5048" y="0"/>
                  <a:pt x="5048" y="0"/>
                  <a:pt x="5048" y="0"/>
                </a:cubicBezTo>
                <a:cubicBezTo>
                  <a:pt x="4968" y="245"/>
                  <a:pt x="4968" y="245"/>
                  <a:pt x="4968" y="245"/>
                </a:cubicBezTo>
                <a:cubicBezTo>
                  <a:pt x="4784" y="1873"/>
                  <a:pt x="4784" y="1873"/>
                  <a:pt x="4784" y="1873"/>
                </a:cubicBezTo>
                <a:cubicBezTo>
                  <a:pt x="4690" y="1684"/>
                  <a:pt x="4511" y="1545"/>
                  <a:pt x="4298" y="1545"/>
                </a:cubicBezTo>
                <a:cubicBezTo>
                  <a:pt x="4162" y="1545"/>
                  <a:pt x="4039" y="1602"/>
                  <a:pt x="3955" y="1692"/>
                </a:cubicBezTo>
                <a:cubicBezTo>
                  <a:pt x="3928" y="1682"/>
                  <a:pt x="3898" y="1677"/>
                  <a:pt x="3868" y="1677"/>
                </a:cubicBezTo>
                <a:cubicBezTo>
                  <a:pt x="3856" y="1677"/>
                  <a:pt x="3844" y="1678"/>
                  <a:pt x="3833" y="1679"/>
                </a:cubicBezTo>
                <a:cubicBezTo>
                  <a:pt x="3725" y="1434"/>
                  <a:pt x="3474" y="1262"/>
                  <a:pt x="3181" y="1262"/>
                </a:cubicBezTo>
                <a:cubicBezTo>
                  <a:pt x="3008" y="1262"/>
                  <a:pt x="2850" y="1322"/>
                  <a:pt x="2727" y="1422"/>
                </a:cubicBezTo>
                <a:cubicBezTo>
                  <a:pt x="2588" y="1295"/>
                  <a:pt x="2405" y="1218"/>
                  <a:pt x="2205" y="1218"/>
                </a:cubicBezTo>
                <a:cubicBezTo>
                  <a:pt x="2149" y="1218"/>
                  <a:pt x="2094" y="1224"/>
                  <a:pt x="2041" y="1236"/>
                </a:cubicBezTo>
                <a:cubicBezTo>
                  <a:pt x="1875" y="977"/>
                  <a:pt x="1579" y="805"/>
                  <a:pt x="1241" y="805"/>
                </a:cubicBezTo>
                <a:cubicBezTo>
                  <a:pt x="968" y="805"/>
                  <a:pt x="722" y="917"/>
                  <a:pt x="550" y="1097"/>
                </a:cubicBezTo>
                <a:cubicBezTo>
                  <a:pt x="518" y="1092"/>
                  <a:pt x="486" y="1090"/>
                  <a:pt x="454" y="1090"/>
                </a:cubicBezTo>
                <a:cubicBezTo>
                  <a:pt x="277" y="1090"/>
                  <a:pt x="118" y="1162"/>
                  <a:pt x="0" y="1279"/>
                </a:cubicBezTo>
                <a:lnTo>
                  <a:pt x="0" y="2825"/>
                </a:lnTo>
                <a:close/>
                <a:moveTo>
                  <a:pt x="4999" y="2399"/>
                </a:moveTo>
                <a:cubicBezTo>
                  <a:pt x="4997" y="2402"/>
                  <a:pt x="4994" y="2405"/>
                  <a:pt x="4992" y="2408"/>
                </a:cubicBezTo>
                <a:cubicBezTo>
                  <a:pt x="4991" y="2405"/>
                  <a:pt x="4991" y="2402"/>
                  <a:pt x="4990" y="2400"/>
                </a:cubicBezTo>
                <a:lnTo>
                  <a:pt x="4999" y="2399"/>
                </a:lnTo>
                <a:close/>
              </a:path>
            </a:pathLst>
          </a:custGeom>
          <a:solidFill>
            <a:srgbClr val="FFFFFF">
              <a:alpha val="8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DB0A9C50-B290-4C30-A65A-9D7AB111D154}"/>
              </a:ext>
            </a:extLst>
          </p:cNvPr>
          <p:cNvSpPr txBox="1"/>
          <p:nvPr/>
        </p:nvSpPr>
        <p:spPr>
          <a:xfrm>
            <a:off x="813284" y="364789"/>
            <a:ext cx="7787267"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0" b="0" i="0" u="none" strike="noStrike" kern="1200" cap="none" spc="0" normalizeH="0" baseline="0" noProof="0" dirty="0" err="1">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Muchas</a:t>
            </a:r>
            <a:r>
              <a:rPr kumimoji="0" lang="en-GB" sz="8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 gracias!</a:t>
            </a:r>
          </a:p>
        </p:txBody>
      </p:sp>
      <p:sp>
        <p:nvSpPr>
          <p:cNvPr id="10" name="TextBox 9">
            <a:extLst>
              <a:ext uri="{FF2B5EF4-FFF2-40B4-BE49-F238E27FC236}">
                <a16:creationId xmlns:a16="http://schemas.microsoft.com/office/drawing/2014/main" id="{68EB6B5D-84A6-4EA6-9AB4-A42F13EA240B}"/>
              </a:ext>
            </a:extLst>
          </p:cNvPr>
          <p:cNvSpPr txBox="1"/>
          <p:nvPr/>
        </p:nvSpPr>
        <p:spPr>
          <a:xfrm>
            <a:off x="896417" y="1622676"/>
            <a:ext cx="6928922"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LUG-Spain</a:t>
            </a:r>
          </a:p>
        </p:txBody>
      </p:sp>
      <p:sp>
        <p:nvSpPr>
          <p:cNvPr id="22" name="Oval 21">
            <a:extLst>
              <a:ext uri="{FF2B5EF4-FFF2-40B4-BE49-F238E27FC236}">
                <a16:creationId xmlns:a16="http://schemas.microsoft.com/office/drawing/2014/main" id="{4418C8C8-B29D-40CF-AFCF-1FA036E489DA}"/>
              </a:ext>
            </a:extLst>
          </p:cNvPr>
          <p:cNvSpPr/>
          <p:nvPr/>
        </p:nvSpPr>
        <p:spPr>
          <a:xfrm>
            <a:off x="11512283" y="243039"/>
            <a:ext cx="641960"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36</a:t>
            </a:r>
          </a:p>
        </p:txBody>
      </p:sp>
      <p:sp>
        <p:nvSpPr>
          <p:cNvPr id="27" name="Freeform 14">
            <a:extLst>
              <a:ext uri="{FF2B5EF4-FFF2-40B4-BE49-F238E27FC236}">
                <a16:creationId xmlns:a16="http://schemas.microsoft.com/office/drawing/2014/main" id="{DB32FB98-AA78-407F-8B01-7D131DC871AB}"/>
              </a:ext>
            </a:extLst>
          </p:cNvPr>
          <p:cNvSpPr>
            <a:spLocks noEditPoints="1"/>
          </p:cNvSpPr>
          <p:nvPr/>
        </p:nvSpPr>
        <p:spPr bwMode="auto">
          <a:xfrm>
            <a:off x="3175" y="1499801"/>
            <a:ext cx="12188825" cy="5354638"/>
          </a:xfrm>
          <a:custGeom>
            <a:avLst/>
            <a:gdLst>
              <a:gd name="T0" fmla="*/ 0 w 6400"/>
              <a:gd name="T1" fmla="*/ 2788 h 2788"/>
              <a:gd name="T2" fmla="*/ 6400 w 6400"/>
              <a:gd name="T3" fmla="*/ 2788 h 2788"/>
              <a:gd name="T4" fmla="*/ 6400 w 6400"/>
              <a:gd name="T5" fmla="*/ 1532 h 2788"/>
              <a:gd name="T6" fmla="*/ 5970 w 6400"/>
              <a:gd name="T7" fmla="*/ 1884 h 2788"/>
              <a:gd name="T8" fmla="*/ 5818 w 6400"/>
              <a:gd name="T9" fmla="*/ 1849 h 2788"/>
              <a:gd name="T10" fmla="*/ 5476 w 6400"/>
              <a:gd name="T11" fmla="*/ 2161 h 2788"/>
              <a:gd name="T12" fmla="*/ 5446 w 6400"/>
              <a:gd name="T13" fmla="*/ 2159 h 2788"/>
              <a:gd name="T14" fmla="*/ 5220 w 6400"/>
              <a:gd name="T15" fmla="*/ 2306 h 2788"/>
              <a:gd name="T16" fmla="*/ 5048 w 6400"/>
              <a:gd name="T17" fmla="*/ 0 h 2788"/>
              <a:gd name="T18" fmla="*/ 4864 w 6400"/>
              <a:gd name="T19" fmla="*/ 2233 h 2788"/>
              <a:gd name="T20" fmla="*/ 4701 w 6400"/>
              <a:gd name="T21" fmla="*/ 2159 h 2788"/>
              <a:gd name="T22" fmla="*/ 4666 w 6400"/>
              <a:gd name="T23" fmla="*/ 2162 h 2788"/>
              <a:gd name="T24" fmla="*/ 4298 w 6400"/>
              <a:gd name="T25" fmla="*/ 1865 h 2788"/>
              <a:gd name="T26" fmla="*/ 4032 w 6400"/>
              <a:gd name="T27" fmla="*/ 1973 h 2788"/>
              <a:gd name="T28" fmla="*/ 3868 w 6400"/>
              <a:gd name="T29" fmla="*/ 1912 h 2788"/>
              <a:gd name="T30" fmla="*/ 3794 w 6400"/>
              <a:gd name="T31" fmla="*/ 1923 h 2788"/>
              <a:gd name="T32" fmla="*/ 3181 w 6400"/>
              <a:gd name="T33" fmla="*/ 1535 h 2788"/>
              <a:gd name="T34" fmla="*/ 2656 w 6400"/>
              <a:gd name="T35" fmla="*/ 1782 h 2788"/>
              <a:gd name="T36" fmla="*/ 2205 w 6400"/>
              <a:gd name="T37" fmla="*/ 1595 h 2788"/>
              <a:gd name="T38" fmla="*/ 1980 w 6400"/>
              <a:gd name="T39" fmla="*/ 1636 h 2788"/>
              <a:gd name="T40" fmla="*/ 1241 w 6400"/>
              <a:gd name="T41" fmla="*/ 1170 h 2788"/>
              <a:gd name="T42" fmla="*/ 697 w 6400"/>
              <a:gd name="T43" fmla="*/ 1373 h 2788"/>
              <a:gd name="T44" fmla="*/ 454 w 6400"/>
              <a:gd name="T45" fmla="*/ 1325 h 2788"/>
              <a:gd name="T46" fmla="*/ 0 w 6400"/>
              <a:gd name="T47" fmla="*/ 1514 h 2788"/>
              <a:gd name="T48" fmla="*/ 0 w 6400"/>
              <a:gd name="T49" fmla="*/ 2788 h 2788"/>
              <a:gd name="T50" fmla="*/ 4999 w 6400"/>
              <a:gd name="T51" fmla="*/ 2634 h 2788"/>
              <a:gd name="T52" fmla="*/ 4992 w 6400"/>
              <a:gd name="T53" fmla="*/ 2643 h 2788"/>
              <a:gd name="T54" fmla="*/ 4990 w 6400"/>
              <a:gd name="T55" fmla="*/ 2635 h 2788"/>
              <a:gd name="T56" fmla="*/ 4999 w 6400"/>
              <a:gd name="T57" fmla="*/ 2634 h 2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00" h="2788">
                <a:moveTo>
                  <a:pt x="0" y="2788"/>
                </a:moveTo>
                <a:cubicBezTo>
                  <a:pt x="6400" y="2788"/>
                  <a:pt x="6400" y="2788"/>
                  <a:pt x="6400" y="2788"/>
                </a:cubicBezTo>
                <a:cubicBezTo>
                  <a:pt x="6400" y="1532"/>
                  <a:pt x="6400" y="1532"/>
                  <a:pt x="6400" y="1532"/>
                </a:cubicBezTo>
                <a:cubicBezTo>
                  <a:pt x="6212" y="1579"/>
                  <a:pt x="6056" y="1710"/>
                  <a:pt x="5970" y="1884"/>
                </a:cubicBezTo>
                <a:cubicBezTo>
                  <a:pt x="5924" y="1862"/>
                  <a:pt x="5873" y="1849"/>
                  <a:pt x="5818" y="1849"/>
                </a:cubicBezTo>
                <a:cubicBezTo>
                  <a:pt x="5636" y="1849"/>
                  <a:pt x="5487" y="1987"/>
                  <a:pt x="5476" y="2161"/>
                </a:cubicBezTo>
                <a:cubicBezTo>
                  <a:pt x="5466" y="2160"/>
                  <a:pt x="5456" y="2159"/>
                  <a:pt x="5446" y="2159"/>
                </a:cubicBezTo>
                <a:cubicBezTo>
                  <a:pt x="5344" y="2159"/>
                  <a:pt x="5256" y="2220"/>
                  <a:pt x="5220" y="2306"/>
                </a:cubicBezTo>
                <a:cubicBezTo>
                  <a:pt x="5048" y="0"/>
                  <a:pt x="5048" y="0"/>
                  <a:pt x="5048" y="0"/>
                </a:cubicBezTo>
                <a:cubicBezTo>
                  <a:pt x="4864" y="2233"/>
                  <a:pt x="4864" y="2233"/>
                  <a:pt x="4864" y="2233"/>
                </a:cubicBezTo>
                <a:cubicBezTo>
                  <a:pt x="4825" y="2188"/>
                  <a:pt x="4766" y="2159"/>
                  <a:pt x="4701" y="2159"/>
                </a:cubicBezTo>
                <a:cubicBezTo>
                  <a:pt x="4689" y="2159"/>
                  <a:pt x="4677" y="2160"/>
                  <a:pt x="4666" y="2162"/>
                </a:cubicBezTo>
                <a:cubicBezTo>
                  <a:pt x="4634" y="1993"/>
                  <a:pt x="4481" y="1865"/>
                  <a:pt x="4298" y="1865"/>
                </a:cubicBezTo>
                <a:cubicBezTo>
                  <a:pt x="4194" y="1865"/>
                  <a:pt x="4099" y="1907"/>
                  <a:pt x="4032" y="1973"/>
                </a:cubicBezTo>
                <a:cubicBezTo>
                  <a:pt x="3988" y="1935"/>
                  <a:pt x="3931" y="1912"/>
                  <a:pt x="3868" y="1912"/>
                </a:cubicBezTo>
                <a:cubicBezTo>
                  <a:pt x="3842" y="1912"/>
                  <a:pt x="3817" y="1916"/>
                  <a:pt x="3794" y="1923"/>
                </a:cubicBezTo>
                <a:cubicBezTo>
                  <a:pt x="3691" y="1694"/>
                  <a:pt x="3455" y="1535"/>
                  <a:pt x="3181" y="1535"/>
                </a:cubicBezTo>
                <a:cubicBezTo>
                  <a:pt x="2968" y="1535"/>
                  <a:pt x="2778" y="1631"/>
                  <a:pt x="2656" y="1782"/>
                </a:cubicBezTo>
                <a:cubicBezTo>
                  <a:pt x="2539" y="1666"/>
                  <a:pt x="2380" y="1595"/>
                  <a:pt x="2205" y="1595"/>
                </a:cubicBezTo>
                <a:cubicBezTo>
                  <a:pt x="2126" y="1595"/>
                  <a:pt x="2050" y="1610"/>
                  <a:pt x="1980" y="1636"/>
                </a:cubicBezTo>
                <a:cubicBezTo>
                  <a:pt x="1855" y="1362"/>
                  <a:pt x="1571" y="1170"/>
                  <a:pt x="1241" y="1170"/>
                </a:cubicBezTo>
                <a:cubicBezTo>
                  <a:pt x="1032" y="1170"/>
                  <a:pt x="841" y="1247"/>
                  <a:pt x="697" y="1373"/>
                </a:cubicBezTo>
                <a:cubicBezTo>
                  <a:pt x="622" y="1342"/>
                  <a:pt x="540" y="1325"/>
                  <a:pt x="454" y="1325"/>
                </a:cubicBezTo>
                <a:cubicBezTo>
                  <a:pt x="277" y="1325"/>
                  <a:pt x="118" y="1397"/>
                  <a:pt x="0" y="1514"/>
                </a:cubicBezTo>
                <a:lnTo>
                  <a:pt x="0" y="2788"/>
                </a:lnTo>
                <a:close/>
                <a:moveTo>
                  <a:pt x="4999" y="2634"/>
                </a:moveTo>
                <a:cubicBezTo>
                  <a:pt x="4997" y="2637"/>
                  <a:pt x="4994" y="2640"/>
                  <a:pt x="4992" y="2643"/>
                </a:cubicBezTo>
                <a:cubicBezTo>
                  <a:pt x="4991" y="2640"/>
                  <a:pt x="4991" y="2637"/>
                  <a:pt x="4990" y="2635"/>
                </a:cubicBezTo>
                <a:lnTo>
                  <a:pt x="4999" y="263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id="{7B5315D7-D786-47DD-87B5-F851931D0CD2}"/>
              </a:ext>
            </a:extLst>
          </p:cNvPr>
          <p:cNvGrpSpPr/>
          <p:nvPr/>
        </p:nvGrpSpPr>
        <p:grpSpPr>
          <a:xfrm flipH="1">
            <a:off x="9287826" y="364789"/>
            <a:ext cx="628692" cy="1466076"/>
            <a:chOff x="8859899" y="859031"/>
            <a:chExt cx="1587654" cy="3440192"/>
          </a:xfrm>
        </p:grpSpPr>
        <p:sp>
          <p:nvSpPr>
            <p:cNvPr id="45" name="Oval 44">
              <a:extLst>
                <a:ext uri="{FF2B5EF4-FFF2-40B4-BE49-F238E27FC236}">
                  <a16:creationId xmlns:a16="http://schemas.microsoft.com/office/drawing/2014/main" id="{26EF3A67-EDB7-457A-918A-ED48C0302370}"/>
                </a:ext>
              </a:extLst>
            </p:cNvPr>
            <p:cNvSpPr/>
            <p:nvPr/>
          </p:nvSpPr>
          <p:spPr>
            <a:xfrm>
              <a:off x="9391650" y="1496240"/>
              <a:ext cx="541298" cy="54129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4" name="Group 43">
              <a:extLst>
                <a:ext uri="{FF2B5EF4-FFF2-40B4-BE49-F238E27FC236}">
                  <a16:creationId xmlns:a16="http://schemas.microsoft.com/office/drawing/2014/main" id="{6B06E803-8D2C-42CA-8EDA-76D47F64117A}"/>
                </a:ext>
              </a:extLst>
            </p:cNvPr>
            <p:cNvGrpSpPr/>
            <p:nvPr/>
          </p:nvGrpSpPr>
          <p:grpSpPr>
            <a:xfrm>
              <a:off x="8859899" y="859031"/>
              <a:ext cx="1587654" cy="3440192"/>
              <a:chOff x="8842424" y="765249"/>
              <a:chExt cx="1587654" cy="3440192"/>
            </a:xfrm>
          </p:grpSpPr>
          <p:sp>
            <p:nvSpPr>
              <p:cNvPr id="33" name="Oval 32">
                <a:extLst>
                  <a:ext uri="{FF2B5EF4-FFF2-40B4-BE49-F238E27FC236}">
                    <a16:creationId xmlns:a16="http://schemas.microsoft.com/office/drawing/2014/main" id="{7525CAF3-B983-4F04-BFFA-FE107A0BD341}"/>
                  </a:ext>
                </a:extLst>
              </p:cNvPr>
              <p:cNvSpPr/>
              <p:nvPr/>
            </p:nvSpPr>
            <p:spPr>
              <a:xfrm>
                <a:off x="9332100" y="3120897"/>
                <a:ext cx="543331" cy="7598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7B941B72-6ABD-48CD-A179-4DEFB36AFC85}"/>
                  </a:ext>
                </a:extLst>
              </p:cNvPr>
              <p:cNvGrpSpPr/>
              <p:nvPr/>
            </p:nvGrpSpPr>
            <p:grpSpPr>
              <a:xfrm>
                <a:off x="8842424" y="765249"/>
                <a:ext cx="1587654" cy="3440192"/>
                <a:chOff x="9490633" y="1499448"/>
                <a:chExt cx="1270458" cy="3028167"/>
              </a:xfrm>
            </p:grpSpPr>
            <p:sp>
              <p:nvSpPr>
                <p:cNvPr id="13" name="Freeform 5">
                  <a:extLst>
                    <a:ext uri="{FF2B5EF4-FFF2-40B4-BE49-F238E27FC236}">
                      <a16:creationId xmlns:a16="http://schemas.microsoft.com/office/drawing/2014/main" id="{0555A1B5-3638-434B-8C4E-DF1D34153DCE}"/>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4" name="Freeform 6">
                  <a:extLst>
                    <a:ext uri="{FF2B5EF4-FFF2-40B4-BE49-F238E27FC236}">
                      <a16:creationId xmlns:a16="http://schemas.microsoft.com/office/drawing/2014/main" id="{D5C6E3A4-C414-4AD5-8C95-B7946E3C9EE8}"/>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5" name="Freeform 7">
                  <a:extLst>
                    <a:ext uri="{FF2B5EF4-FFF2-40B4-BE49-F238E27FC236}">
                      <a16:creationId xmlns:a16="http://schemas.microsoft.com/office/drawing/2014/main" id="{D776285F-D75E-46BE-844B-A2A24659C7D0}"/>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8">
                  <a:extLst>
                    <a:ext uri="{FF2B5EF4-FFF2-40B4-BE49-F238E27FC236}">
                      <a16:creationId xmlns:a16="http://schemas.microsoft.com/office/drawing/2014/main" id="{2218DFDB-58AA-47BC-A0B8-B901A14AF3ED}"/>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9">
                  <a:extLst>
                    <a:ext uri="{FF2B5EF4-FFF2-40B4-BE49-F238E27FC236}">
                      <a16:creationId xmlns:a16="http://schemas.microsoft.com/office/drawing/2014/main" id="{631EFFFF-51A8-430F-BACD-B21E283FFE6A}"/>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grpSp>
      <p:sp>
        <p:nvSpPr>
          <p:cNvPr id="57" name="TextBox 40">
            <a:extLst>
              <a:ext uri="{FF2B5EF4-FFF2-40B4-BE49-F238E27FC236}">
                <a16:creationId xmlns:a16="http://schemas.microsoft.com/office/drawing/2014/main" id="{48EEB841-D86F-7D48-97D0-9541D4C9BBC3}"/>
              </a:ext>
            </a:extLst>
          </p:cNvPr>
          <p:cNvSpPr txBox="1"/>
          <p:nvPr/>
        </p:nvSpPr>
        <p:spPr>
          <a:xfrm>
            <a:off x="4737740" y="6008401"/>
            <a:ext cx="7416503" cy="830997"/>
          </a:xfrm>
          <a:prstGeom prst="rect">
            <a:avLst/>
          </a:prstGeom>
          <a:noFill/>
        </p:spPr>
        <p:txBody>
          <a:bodyPr wrap="square" rtlCol="0">
            <a:spAutoFit/>
          </a:bodyPr>
          <a:lstStyle/>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David Vega Perea (@davidsrules7)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Minsait</a:t>
            </a:r>
            <a:endParaRPr lang="en-GB" sz="2400" dirty="0">
              <a:solidFill>
                <a:srgbClr val="282F39"/>
              </a:solidFill>
              <a:latin typeface="Noto Sans" panose="020B0502040504020204" pitchFamily="34"/>
              <a:ea typeface="Noto Sans" panose="020B0502040504020204" pitchFamily="34"/>
              <a:cs typeface="Noto Sans" panose="020B0502040504020204" pitchFamily="34"/>
            </a:endParaRPr>
          </a:p>
          <a:p>
            <a:pPr lvl="0" algn="r">
              <a:defRPr/>
            </a:pPr>
            <a:r>
              <a:rPr lang="en-GB" sz="2400" dirty="0">
                <a:solidFill>
                  <a:srgbClr val="282F39"/>
                </a:solidFill>
                <a:latin typeface="Noto Sans" panose="020B0502040504020204" pitchFamily="34"/>
                <a:ea typeface="Noto Sans" panose="020B0502040504020204" pitchFamily="34"/>
                <a:cs typeface="Noto Sans" panose="020B0502040504020204" pitchFamily="34"/>
              </a:rPr>
              <a:t>Daniel Martínez Cisneros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dmcisneros</a:t>
            </a:r>
            <a:r>
              <a:rPr lang="en-GB" sz="2400" dirty="0">
                <a:solidFill>
                  <a:srgbClr val="282F39"/>
                </a:solidFill>
                <a:latin typeface="Noto Sans" panose="020B0502040504020204" pitchFamily="34"/>
                <a:ea typeface="Noto Sans" panose="020B0502040504020204" pitchFamily="34"/>
                <a:cs typeface="Noto Sans" panose="020B0502040504020204" pitchFamily="34"/>
              </a:rPr>
              <a:t>) - </a:t>
            </a:r>
            <a:r>
              <a:rPr lang="en-GB" sz="2400" dirty="0" err="1">
                <a:solidFill>
                  <a:srgbClr val="282F39"/>
                </a:solidFill>
                <a:latin typeface="Noto Sans" panose="020B0502040504020204" pitchFamily="34"/>
                <a:ea typeface="Noto Sans" panose="020B0502040504020204" pitchFamily="34"/>
                <a:cs typeface="Noto Sans" panose="020B0502040504020204" pitchFamily="34"/>
              </a:rPr>
              <a:t>Everis</a:t>
            </a:r>
            <a:endParaRPr kumimoji="0" lang="en-GB" sz="2400" b="0" i="0" u="none" strike="noStrike" kern="1200" cap="none" spc="0" normalizeH="0" baseline="0" noProof="0" dirty="0">
              <a:ln>
                <a:noFill/>
              </a:ln>
              <a:solidFill>
                <a:srgbClr val="282F39"/>
              </a:solidFill>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778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82F39"/>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9A64847-F02E-4B3A-9965-DBA5A96A18A2}"/>
              </a:ext>
            </a:extLst>
          </p:cNvPr>
          <p:cNvSpPr txBox="1"/>
          <p:nvPr/>
        </p:nvSpPr>
        <p:spPr>
          <a:xfrm>
            <a:off x="1397000" y="295060"/>
            <a:ext cx="9138934"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a:solidFill>
                  <a:srgbClr val="FFFFFF"/>
                </a:solidFill>
                <a:latin typeface="Noto Sans" panose="020B0502040504020204" pitchFamily="34"/>
                <a:ea typeface="Noto Sans" panose="020B0502040504020204" pitchFamily="34"/>
                <a:cs typeface="Noto Sans" panose="020B0502040504020204" pitchFamily="34"/>
              </a:rPr>
              <a:t>HERRAMIENTAS</a:t>
            </a:r>
            <a:endParaRPr kumimoji="0" lang="en-US" sz="5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 name="Oval 1">
            <a:extLst>
              <a:ext uri="{FF2B5EF4-FFF2-40B4-BE49-F238E27FC236}">
                <a16:creationId xmlns:a16="http://schemas.microsoft.com/office/drawing/2014/main" id="{5AEC7D49-8B54-4659-9676-98A3C9B1E316}"/>
              </a:ext>
            </a:extLst>
          </p:cNvPr>
          <p:cNvSpPr/>
          <p:nvPr/>
        </p:nvSpPr>
        <p:spPr>
          <a:xfrm>
            <a:off x="5340835" y="2845265"/>
            <a:ext cx="1625599" cy="1625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8F230194-A3BE-4824-A04C-08182BC51C62}"/>
              </a:ext>
            </a:extLst>
          </p:cNvPr>
          <p:cNvSpPr/>
          <p:nvPr/>
        </p:nvSpPr>
        <p:spPr>
          <a:xfrm>
            <a:off x="6963351" y="1700031"/>
            <a:ext cx="1198649" cy="1198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EF635E75-234E-4BC4-8067-DC79F42BC616}"/>
              </a:ext>
            </a:extLst>
          </p:cNvPr>
          <p:cNvCxnSpPr>
            <a:cxnSpLocks/>
            <a:stCxn id="33" idx="3"/>
            <a:endCxn id="2" idx="7"/>
          </p:cNvCxnSpPr>
          <p:nvPr/>
        </p:nvCxnSpPr>
        <p:spPr>
          <a:xfrm flipH="1">
            <a:off x="6728371" y="2723142"/>
            <a:ext cx="410518" cy="3601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6C241AF-2DD0-41E3-BBCB-0F491F4E28A9}"/>
              </a:ext>
            </a:extLst>
          </p:cNvPr>
          <p:cNvSpPr/>
          <p:nvPr/>
        </p:nvSpPr>
        <p:spPr>
          <a:xfrm>
            <a:off x="4284618" y="1851059"/>
            <a:ext cx="944032" cy="94403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25825D78-EA39-4F20-824D-4CA78A8972F4}"/>
              </a:ext>
            </a:extLst>
          </p:cNvPr>
          <p:cNvSpPr/>
          <p:nvPr/>
        </p:nvSpPr>
        <p:spPr>
          <a:xfrm>
            <a:off x="3998625" y="4811989"/>
            <a:ext cx="1134532" cy="11345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ABA0D13D-E015-440D-AEBA-B9EA4B958802}"/>
              </a:ext>
            </a:extLst>
          </p:cNvPr>
          <p:cNvSpPr/>
          <p:nvPr/>
        </p:nvSpPr>
        <p:spPr>
          <a:xfrm>
            <a:off x="7777119" y="5032764"/>
            <a:ext cx="1058332" cy="10583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3F0B1024-B3DA-47BA-BFAF-EA41EA436EF4}"/>
              </a:ext>
            </a:extLst>
          </p:cNvPr>
          <p:cNvSpPr/>
          <p:nvPr/>
        </p:nvSpPr>
        <p:spPr>
          <a:xfrm>
            <a:off x="9398000" y="2444877"/>
            <a:ext cx="850414" cy="850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2A21ED23-4611-4EBF-A4AD-6F04FD48C8AA}"/>
              </a:ext>
            </a:extLst>
          </p:cNvPr>
          <p:cNvCxnSpPr>
            <a:stCxn id="2" idx="6"/>
            <a:endCxn id="38" idx="2"/>
          </p:cNvCxnSpPr>
          <p:nvPr/>
        </p:nvCxnSpPr>
        <p:spPr>
          <a:xfrm flipV="1">
            <a:off x="6966434" y="2870084"/>
            <a:ext cx="2431566" cy="7879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BA2D423-CC5B-4CC8-A30C-84E18F8CAF61}"/>
              </a:ext>
            </a:extLst>
          </p:cNvPr>
          <p:cNvCxnSpPr>
            <a:stCxn id="2" idx="5"/>
            <a:endCxn id="37" idx="1"/>
          </p:cNvCxnSpPr>
          <p:nvPr/>
        </p:nvCxnSpPr>
        <p:spPr>
          <a:xfrm>
            <a:off x="6728371" y="4232801"/>
            <a:ext cx="1203737" cy="9549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68C817E-1250-4DAC-89A6-30B31030995E}"/>
              </a:ext>
            </a:extLst>
          </p:cNvPr>
          <p:cNvCxnSpPr>
            <a:cxnSpLocks/>
            <a:stCxn id="35" idx="5"/>
            <a:endCxn id="2" idx="1"/>
          </p:cNvCxnSpPr>
          <p:nvPr/>
        </p:nvCxnSpPr>
        <p:spPr>
          <a:xfrm>
            <a:off x="5090400" y="2656841"/>
            <a:ext cx="488498" cy="426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DF96792-DBE1-41A9-A400-70166604ADA4}"/>
              </a:ext>
            </a:extLst>
          </p:cNvPr>
          <p:cNvCxnSpPr>
            <a:cxnSpLocks/>
            <a:stCxn id="36" idx="7"/>
            <a:endCxn id="2" idx="3"/>
          </p:cNvCxnSpPr>
          <p:nvPr/>
        </p:nvCxnSpPr>
        <p:spPr>
          <a:xfrm flipV="1">
            <a:off x="4967009" y="4232801"/>
            <a:ext cx="611889" cy="7453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230B1EB8-1A7B-4C86-8BA1-19B1DFDF06DD}"/>
              </a:ext>
            </a:extLst>
          </p:cNvPr>
          <p:cNvSpPr/>
          <p:nvPr/>
        </p:nvSpPr>
        <p:spPr>
          <a:xfrm>
            <a:off x="2313368" y="4182350"/>
            <a:ext cx="850414" cy="8504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62" name="Straight Connector 61">
            <a:extLst>
              <a:ext uri="{FF2B5EF4-FFF2-40B4-BE49-F238E27FC236}">
                <a16:creationId xmlns:a16="http://schemas.microsoft.com/office/drawing/2014/main" id="{9D0359D3-C729-444B-8DBF-C170E0430A8B}"/>
              </a:ext>
            </a:extLst>
          </p:cNvPr>
          <p:cNvCxnSpPr>
            <a:cxnSpLocks/>
            <a:stCxn id="60" idx="6"/>
            <a:endCxn id="2" idx="2"/>
          </p:cNvCxnSpPr>
          <p:nvPr/>
        </p:nvCxnSpPr>
        <p:spPr>
          <a:xfrm flipV="1">
            <a:off x="3163782" y="3658065"/>
            <a:ext cx="2177053" cy="9494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32892AFD-C661-48CD-A4EA-F69A0F6476F9}"/>
              </a:ext>
            </a:extLst>
          </p:cNvPr>
          <p:cNvSpPr/>
          <p:nvPr/>
        </p:nvSpPr>
        <p:spPr>
          <a:xfrm>
            <a:off x="1805999" y="2658121"/>
            <a:ext cx="850414" cy="850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68" name="Straight Connector 67">
            <a:extLst>
              <a:ext uri="{FF2B5EF4-FFF2-40B4-BE49-F238E27FC236}">
                <a16:creationId xmlns:a16="http://schemas.microsoft.com/office/drawing/2014/main" id="{9E01C702-B294-4350-BFB4-FA42D7B00846}"/>
              </a:ext>
            </a:extLst>
          </p:cNvPr>
          <p:cNvCxnSpPr>
            <a:cxnSpLocks/>
            <a:stCxn id="66" idx="6"/>
            <a:endCxn id="2" idx="2"/>
          </p:cNvCxnSpPr>
          <p:nvPr/>
        </p:nvCxnSpPr>
        <p:spPr>
          <a:xfrm>
            <a:off x="2656413" y="3083328"/>
            <a:ext cx="2684422" cy="5747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5F4737F0-579F-4512-9950-B876AE4AA0FA}"/>
              </a:ext>
            </a:extLst>
          </p:cNvPr>
          <p:cNvSpPr txBox="1"/>
          <p:nvPr/>
        </p:nvSpPr>
        <p:spPr>
          <a:xfrm>
            <a:off x="5464203" y="3329458"/>
            <a:ext cx="137886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JMETER</a:t>
            </a:r>
            <a:endParaRPr kumimoji="0" lang="en-GB" sz="2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2" name="TextBox 81">
            <a:extLst>
              <a:ext uri="{FF2B5EF4-FFF2-40B4-BE49-F238E27FC236}">
                <a16:creationId xmlns:a16="http://schemas.microsoft.com/office/drawing/2014/main" id="{9CDC4F3A-B717-45F2-9F75-9AFEBCE99F19}"/>
              </a:ext>
            </a:extLst>
          </p:cNvPr>
          <p:cNvSpPr txBox="1"/>
          <p:nvPr/>
        </p:nvSpPr>
        <p:spPr>
          <a:xfrm>
            <a:off x="4284618" y="2123020"/>
            <a:ext cx="94403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DYNATRACE</a:t>
            </a:r>
            <a:endParaRPr kumimoji="0" lang="en-GB" sz="1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3" name="TextBox 82">
            <a:extLst>
              <a:ext uri="{FF2B5EF4-FFF2-40B4-BE49-F238E27FC236}">
                <a16:creationId xmlns:a16="http://schemas.microsoft.com/office/drawing/2014/main" id="{1B80A212-240C-4658-974D-CCAC9ACE367B}"/>
              </a:ext>
            </a:extLst>
          </p:cNvPr>
          <p:cNvSpPr txBox="1"/>
          <p:nvPr/>
        </p:nvSpPr>
        <p:spPr>
          <a:xfrm>
            <a:off x="7074384" y="2114553"/>
            <a:ext cx="94403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LOADVIEW</a:t>
            </a:r>
            <a:endParaRPr kumimoji="0" lang="en-GB" sz="1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6" name="TextBox 85">
            <a:extLst>
              <a:ext uri="{FF2B5EF4-FFF2-40B4-BE49-F238E27FC236}">
                <a16:creationId xmlns:a16="http://schemas.microsoft.com/office/drawing/2014/main" id="{D9AF0799-6C9E-4EBB-BB1C-12D3D3BE38C4}"/>
              </a:ext>
            </a:extLst>
          </p:cNvPr>
          <p:cNvSpPr txBox="1"/>
          <p:nvPr/>
        </p:nvSpPr>
        <p:spPr>
          <a:xfrm>
            <a:off x="9349315" y="2686874"/>
            <a:ext cx="94403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NEOLOAD</a:t>
            </a:r>
            <a:endParaRPr kumimoji="0" lang="en-GB" sz="1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8" name="TextBox 87">
            <a:extLst>
              <a:ext uri="{FF2B5EF4-FFF2-40B4-BE49-F238E27FC236}">
                <a16:creationId xmlns:a16="http://schemas.microsoft.com/office/drawing/2014/main" id="{884C97A9-F452-41C4-A254-225A1E52F95D}"/>
              </a:ext>
            </a:extLst>
          </p:cNvPr>
          <p:cNvSpPr txBox="1"/>
          <p:nvPr/>
        </p:nvSpPr>
        <p:spPr>
          <a:xfrm>
            <a:off x="7821810" y="5395385"/>
            <a:ext cx="94403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SMARTMETER</a:t>
            </a:r>
            <a:endParaRPr kumimoji="0" lang="en-GB" sz="1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89" name="TextBox 88">
            <a:extLst>
              <a:ext uri="{FF2B5EF4-FFF2-40B4-BE49-F238E27FC236}">
                <a16:creationId xmlns:a16="http://schemas.microsoft.com/office/drawing/2014/main" id="{8A97222E-0A4B-43C2-BDA4-812D53EAF231}"/>
              </a:ext>
            </a:extLst>
          </p:cNvPr>
          <p:cNvSpPr txBox="1"/>
          <p:nvPr/>
        </p:nvSpPr>
        <p:spPr>
          <a:xfrm>
            <a:off x="4083777" y="5200651"/>
            <a:ext cx="94403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APPVANCE</a:t>
            </a:r>
            <a:endParaRPr kumimoji="0" lang="en-GB" sz="1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0" name="TextBox 89">
            <a:extLst>
              <a:ext uri="{FF2B5EF4-FFF2-40B4-BE49-F238E27FC236}">
                <a16:creationId xmlns:a16="http://schemas.microsoft.com/office/drawing/2014/main" id="{24C0E928-5691-4ED1-9CEF-EFF1691C9CC3}"/>
              </a:ext>
            </a:extLst>
          </p:cNvPr>
          <p:cNvSpPr txBox="1"/>
          <p:nvPr/>
        </p:nvSpPr>
        <p:spPr>
          <a:xfrm>
            <a:off x="2276143" y="4434417"/>
            <a:ext cx="94403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LOADNINJA</a:t>
            </a:r>
            <a:endParaRPr kumimoji="0" lang="en-GB" sz="1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1" name="TextBox 90">
            <a:extLst>
              <a:ext uri="{FF2B5EF4-FFF2-40B4-BE49-F238E27FC236}">
                <a16:creationId xmlns:a16="http://schemas.microsoft.com/office/drawing/2014/main" id="{AD30A5AD-D635-4C29-9E90-9ADC44994A8C}"/>
              </a:ext>
            </a:extLst>
          </p:cNvPr>
          <p:cNvSpPr txBox="1"/>
          <p:nvPr/>
        </p:nvSpPr>
        <p:spPr>
          <a:xfrm>
            <a:off x="1721964" y="2898680"/>
            <a:ext cx="94403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TRICENTIS</a:t>
            </a:r>
            <a:endParaRPr kumimoji="0" lang="en-GB" sz="1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92" name="Oval 91">
            <a:extLst>
              <a:ext uri="{FF2B5EF4-FFF2-40B4-BE49-F238E27FC236}">
                <a16:creationId xmlns:a16="http://schemas.microsoft.com/office/drawing/2014/main" id="{929D4675-EB5C-4640-9210-6CC7F8647DCF}"/>
              </a:ext>
            </a:extLst>
          </p:cNvPr>
          <p:cNvSpPr/>
          <p:nvPr/>
        </p:nvSpPr>
        <p:spPr>
          <a:xfrm>
            <a:off x="9349315" y="3575745"/>
            <a:ext cx="1134532" cy="11345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93" name="Straight Connector 92">
            <a:extLst>
              <a:ext uri="{FF2B5EF4-FFF2-40B4-BE49-F238E27FC236}">
                <a16:creationId xmlns:a16="http://schemas.microsoft.com/office/drawing/2014/main" id="{6CA5803D-8E8A-48A3-AD57-AE31B9CD2E8D}"/>
              </a:ext>
            </a:extLst>
          </p:cNvPr>
          <p:cNvCxnSpPr>
            <a:cxnSpLocks/>
            <a:stCxn id="2" idx="6"/>
            <a:endCxn id="92" idx="2"/>
          </p:cNvCxnSpPr>
          <p:nvPr/>
        </p:nvCxnSpPr>
        <p:spPr>
          <a:xfrm>
            <a:off x="6966434" y="3658065"/>
            <a:ext cx="2382881" cy="4849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03AED675-9B30-4806-A71A-51529C59F2F8}"/>
              </a:ext>
            </a:extLst>
          </p:cNvPr>
          <p:cNvSpPr txBox="1"/>
          <p:nvPr/>
        </p:nvSpPr>
        <p:spPr>
          <a:xfrm>
            <a:off x="9444565" y="3942956"/>
            <a:ext cx="944032"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LOADIMPACT</a:t>
            </a:r>
            <a:endParaRPr kumimoji="0" lang="en-GB" sz="10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Oval 29">
            <a:extLst>
              <a:ext uri="{FF2B5EF4-FFF2-40B4-BE49-F238E27FC236}">
                <a16:creationId xmlns:a16="http://schemas.microsoft.com/office/drawing/2014/main" id="{E9AAA93A-24BD-40BD-80E0-501B5B06E1DF}"/>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4</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 name="Marcador de número de diapositiva 2"/>
          <p:cNvSpPr>
            <a:spLocks noGrp="1"/>
          </p:cNvSpPr>
          <p:nvPr>
            <p:ph type="sldNum" sz="quarter" idx="12"/>
          </p:nvPr>
        </p:nvSpPr>
        <p:spPr/>
        <p:txBody>
          <a:bodyPr/>
          <a:lstStyle/>
          <a:p>
            <a:fld id="{6983841B-0DB4-4C99-B5E5-79625F01DBF7}" type="slidenum">
              <a:rPr lang="en-GB" smtClean="0"/>
              <a:t>4</a:t>
            </a:fld>
            <a:endParaRPr lang="en-GB"/>
          </a:p>
        </p:txBody>
      </p:sp>
    </p:spTree>
    <p:extLst>
      <p:ext uri="{BB962C8B-B14F-4D97-AF65-F5344CB8AC3E}">
        <p14:creationId xmlns:p14="http://schemas.microsoft.com/office/powerpoint/2010/main" val="117862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5</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JMETER -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Elementos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grpSp>
        <p:nvGrpSpPr>
          <p:cNvPr id="19" name="Group 18">
            <a:extLst>
              <a:ext uri="{FF2B5EF4-FFF2-40B4-BE49-F238E27FC236}">
                <a16:creationId xmlns:a16="http://schemas.microsoft.com/office/drawing/2014/main" id="{4E494292-6C3E-4B16-A655-74583E763560}"/>
              </a:ext>
            </a:extLst>
          </p:cNvPr>
          <p:cNvGrpSpPr/>
          <p:nvPr/>
        </p:nvGrpSpPr>
        <p:grpSpPr>
          <a:xfrm>
            <a:off x="9136341" y="170063"/>
            <a:ext cx="1255590" cy="1236075"/>
            <a:chOff x="1202749" y="1665337"/>
            <a:chExt cx="4032554" cy="3969878"/>
          </a:xfrm>
        </p:grpSpPr>
        <p:sp>
          <p:nvSpPr>
            <p:cNvPr id="9" name="Freeform 5">
              <a:extLst>
                <a:ext uri="{FF2B5EF4-FFF2-40B4-BE49-F238E27FC236}">
                  <a16:creationId xmlns:a16="http://schemas.microsoft.com/office/drawing/2014/main" id="{89F3B4B5-5477-4435-9514-3E6116CAF47D}"/>
                </a:ext>
              </a:extLst>
            </p:cNvPr>
            <p:cNvSpPr>
              <a:spLocks/>
            </p:cNvSpPr>
            <p:nvPr/>
          </p:nvSpPr>
          <p:spPr bwMode="auto">
            <a:xfrm>
              <a:off x="3891907" y="1665337"/>
              <a:ext cx="1246253" cy="1263526"/>
            </a:xfrm>
            <a:custGeom>
              <a:avLst/>
              <a:gdLst>
                <a:gd name="T0" fmla="*/ 554 w 1190"/>
                <a:gd name="T1" fmla="*/ 880 h 1189"/>
                <a:gd name="T2" fmla="*/ 480 w 1190"/>
                <a:gd name="T3" fmla="*/ 864 h 1189"/>
                <a:gd name="T4" fmla="*/ 307 w 1190"/>
                <a:gd name="T5" fmla="*/ 832 h 1189"/>
                <a:gd name="T6" fmla="*/ 254 w 1190"/>
                <a:gd name="T7" fmla="*/ 824 h 1189"/>
                <a:gd name="T8" fmla="*/ 233 w 1190"/>
                <a:gd name="T9" fmla="*/ 790 h 1189"/>
                <a:gd name="T10" fmla="*/ 263 w 1190"/>
                <a:gd name="T11" fmla="*/ 640 h 1189"/>
                <a:gd name="T12" fmla="*/ 286 w 1190"/>
                <a:gd name="T13" fmla="*/ 506 h 1189"/>
                <a:gd name="T14" fmla="*/ 267 w 1190"/>
                <a:gd name="T15" fmla="*/ 487 h 1189"/>
                <a:gd name="T16" fmla="*/ 184 w 1190"/>
                <a:gd name="T17" fmla="*/ 499 h 1189"/>
                <a:gd name="T18" fmla="*/ 33 w 1190"/>
                <a:gd name="T19" fmla="*/ 334 h 1189"/>
                <a:gd name="T20" fmla="*/ 113 w 1190"/>
                <a:gd name="T21" fmla="*/ 263 h 1189"/>
                <a:gd name="T22" fmla="*/ 236 w 1190"/>
                <a:gd name="T23" fmla="*/ 280 h 1189"/>
                <a:gd name="T24" fmla="*/ 320 w 1190"/>
                <a:gd name="T25" fmla="*/ 324 h 1189"/>
                <a:gd name="T26" fmla="*/ 337 w 1190"/>
                <a:gd name="T27" fmla="*/ 242 h 1189"/>
                <a:gd name="T28" fmla="*/ 370 w 1190"/>
                <a:gd name="T29" fmla="*/ 68 h 1189"/>
                <a:gd name="T30" fmla="*/ 377 w 1190"/>
                <a:gd name="T31" fmla="*/ 20 h 1189"/>
                <a:gd name="T32" fmla="*/ 401 w 1190"/>
                <a:gd name="T33" fmla="*/ 4 h 1189"/>
                <a:gd name="T34" fmla="*/ 569 w 1190"/>
                <a:gd name="T35" fmla="*/ 36 h 1189"/>
                <a:gd name="T36" fmla="*/ 730 w 1190"/>
                <a:gd name="T37" fmla="*/ 67 h 1189"/>
                <a:gd name="T38" fmla="*/ 966 w 1190"/>
                <a:gd name="T39" fmla="*/ 109 h 1189"/>
                <a:gd name="T40" fmla="*/ 1118 w 1190"/>
                <a:gd name="T41" fmla="*/ 139 h 1189"/>
                <a:gd name="T42" fmla="*/ 1164 w 1190"/>
                <a:gd name="T43" fmla="*/ 146 h 1189"/>
                <a:gd name="T44" fmla="*/ 1187 w 1190"/>
                <a:gd name="T45" fmla="*/ 178 h 1189"/>
                <a:gd name="T46" fmla="*/ 1170 w 1190"/>
                <a:gd name="T47" fmla="*/ 281 h 1189"/>
                <a:gd name="T48" fmla="*/ 1135 w 1190"/>
                <a:gd name="T49" fmla="*/ 471 h 1189"/>
                <a:gd name="T50" fmla="*/ 1094 w 1190"/>
                <a:gd name="T51" fmla="*/ 695 h 1189"/>
                <a:gd name="T52" fmla="*/ 1051 w 1190"/>
                <a:gd name="T53" fmla="*/ 932 h 1189"/>
                <a:gd name="T54" fmla="*/ 1047 w 1190"/>
                <a:gd name="T55" fmla="*/ 954 h 1189"/>
                <a:gd name="T56" fmla="*/ 1027 w 1190"/>
                <a:gd name="T57" fmla="*/ 967 h 1189"/>
                <a:gd name="T58" fmla="*/ 786 w 1190"/>
                <a:gd name="T59" fmla="*/ 921 h 1189"/>
                <a:gd name="T60" fmla="*/ 733 w 1190"/>
                <a:gd name="T61" fmla="*/ 913 h 1189"/>
                <a:gd name="T62" fmla="*/ 717 w 1190"/>
                <a:gd name="T63" fmla="*/ 929 h 1189"/>
                <a:gd name="T64" fmla="*/ 729 w 1190"/>
                <a:gd name="T65" fmla="*/ 1008 h 1189"/>
                <a:gd name="T66" fmla="*/ 647 w 1190"/>
                <a:gd name="T67" fmla="*/ 1165 h 1189"/>
                <a:gd name="T68" fmla="*/ 493 w 1190"/>
                <a:gd name="T69" fmla="*/ 1086 h 1189"/>
                <a:gd name="T70" fmla="*/ 510 w 1190"/>
                <a:gd name="T71" fmla="*/ 966 h 1189"/>
                <a:gd name="T72" fmla="*/ 554 w 1190"/>
                <a:gd name="T73" fmla="*/ 880 h 1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0" h="1189">
                  <a:moveTo>
                    <a:pt x="554" y="880"/>
                  </a:moveTo>
                  <a:cubicBezTo>
                    <a:pt x="527" y="874"/>
                    <a:pt x="504" y="868"/>
                    <a:pt x="480" y="864"/>
                  </a:cubicBezTo>
                  <a:cubicBezTo>
                    <a:pt x="422" y="853"/>
                    <a:pt x="365" y="842"/>
                    <a:pt x="307" y="832"/>
                  </a:cubicBezTo>
                  <a:cubicBezTo>
                    <a:pt x="289" y="829"/>
                    <a:pt x="272" y="826"/>
                    <a:pt x="254" y="824"/>
                  </a:cubicBezTo>
                  <a:cubicBezTo>
                    <a:pt x="233" y="821"/>
                    <a:pt x="229" y="809"/>
                    <a:pt x="233" y="790"/>
                  </a:cubicBezTo>
                  <a:cubicBezTo>
                    <a:pt x="243" y="740"/>
                    <a:pt x="254" y="690"/>
                    <a:pt x="263" y="640"/>
                  </a:cubicBezTo>
                  <a:cubicBezTo>
                    <a:pt x="271" y="595"/>
                    <a:pt x="278" y="551"/>
                    <a:pt x="286" y="506"/>
                  </a:cubicBezTo>
                  <a:cubicBezTo>
                    <a:pt x="289" y="489"/>
                    <a:pt x="283" y="484"/>
                    <a:pt x="267" y="487"/>
                  </a:cubicBezTo>
                  <a:cubicBezTo>
                    <a:pt x="239" y="491"/>
                    <a:pt x="212" y="495"/>
                    <a:pt x="184" y="499"/>
                  </a:cubicBezTo>
                  <a:cubicBezTo>
                    <a:pt x="98" y="510"/>
                    <a:pt x="0" y="440"/>
                    <a:pt x="33" y="334"/>
                  </a:cubicBezTo>
                  <a:cubicBezTo>
                    <a:pt x="45" y="296"/>
                    <a:pt x="75" y="274"/>
                    <a:pt x="113" y="263"/>
                  </a:cubicBezTo>
                  <a:cubicBezTo>
                    <a:pt x="157" y="249"/>
                    <a:pt x="197" y="258"/>
                    <a:pt x="236" y="280"/>
                  </a:cubicBezTo>
                  <a:cubicBezTo>
                    <a:pt x="262" y="295"/>
                    <a:pt x="289" y="308"/>
                    <a:pt x="320" y="324"/>
                  </a:cubicBezTo>
                  <a:cubicBezTo>
                    <a:pt x="326" y="295"/>
                    <a:pt x="332" y="269"/>
                    <a:pt x="337" y="242"/>
                  </a:cubicBezTo>
                  <a:cubicBezTo>
                    <a:pt x="348" y="184"/>
                    <a:pt x="359" y="126"/>
                    <a:pt x="370" y="68"/>
                  </a:cubicBezTo>
                  <a:cubicBezTo>
                    <a:pt x="373" y="52"/>
                    <a:pt x="374" y="36"/>
                    <a:pt x="377" y="20"/>
                  </a:cubicBezTo>
                  <a:cubicBezTo>
                    <a:pt x="379" y="6"/>
                    <a:pt x="383" y="0"/>
                    <a:pt x="401" y="4"/>
                  </a:cubicBezTo>
                  <a:cubicBezTo>
                    <a:pt x="457" y="16"/>
                    <a:pt x="513" y="26"/>
                    <a:pt x="569" y="36"/>
                  </a:cubicBezTo>
                  <a:cubicBezTo>
                    <a:pt x="623" y="46"/>
                    <a:pt x="676" y="57"/>
                    <a:pt x="730" y="67"/>
                  </a:cubicBezTo>
                  <a:cubicBezTo>
                    <a:pt x="809" y="81"/>
                    <a:pt x="887" y="95"/>
                    <a:pt x="966" y="109"/>
                  </a:cubicBezTo>
                  <a:cubicBezTo>
                    <a:pt x="1017" y="119"/>
                    <a:pt x="1067" y="130"/>
                    <a:pt x="1118" y="139"/>
                  </a:cubicBezTo>
                  <a:cubicBezTo>
                    <a:pt x="1133" y="142"/>
                    <a:pt x="1149" y="143"/>
                    <a:pt x="1164" y="146"/>
                  </a:cubicBezTo>
                  <a:cubicBezTo>
                    <a:pt x="1188" y="151"/>
                    <a:pt x="1190" y="154"/>
                    <a:pt x="1187" y="178"/>
                  </a:cubicBezTo>
                  <a:cubicBezTo>
                    <a:pt x="1182" y="213"/>
                    <a:pt x="1176" y="247"/>
                    <a:pt x="1170" y="281"/>
                  </a:cubicBezTo>
                  <a:cubicBezTo>
                    <a:pt x="1159" y="344"/>
                    <a:pt x="1146" y="408"/>
                    <a:pt x="1135" y="471"/>
                  </a:cubicBezTo>
                  <a:cubicBezTo>
                    <a:pt x="1121" y="546"/>
                    <a:pt x="1107" y="620"/>
                    <a:pt x="1094" y="695"/>
                  </a:cubicBezTo>
                  <a:cubicBezTo>
                    <a:pt x="1080" y="774"/>
                    <a:pt x="1066" y="853"/>
                    <a:pt x="1051" y="932"/>
                  </a:cubicBezTo>
                  <a:cubicBezTo>
                    <a:pt x="1050" y="940"/>
                    <a:pt x="1048" y="947"/>
                    <a:pt x="1047" y="954"/>
                  </a:cubicBezTo>
                  <a:cubicBezTo>
                    <a:pt x="1045" y="966"/>
                    <a:pt x="1038" y="969"/>
                    <a:pt x="1027" y="967"/>
                  </a:cubicBezTo>
                  <a:cubicBezTo>
                    <a:pt x="947" y="952"/>
                    <a:pt x="866" y="936"/>
                    <a:pt x="786" y="921"/>
                  </a:cubicBezTo>
                  <a:cubicBezTo>
                    <a:pt x="768" y="918"/>
                    <a:pt x="750" y="916"/>
                    <a:pt x="733" y="913"/>
                  </a:cubicBezTo>
                  <a:cubicBezTo>
                    <a:pt x="720" y="910"/>
                    <a:pt x="716" y="917"/>
                    <a:pt x="717" y="929"/>
                  </a:cubicBezTo>
                  <a:cubicBezTo>
                    <a:pt x="721" y="955"/>
                    <a:pt x="723" y="982"/>
                    <a:pt x="729" y="1008"/>
                  </a:cubicBezTo>
                  <a:cubicBezTo>
                    <a:pt x="741" y="1069"/>
                    <a:pt x="705" y="1145"/>
                    <a:pt x="647" y="1165"/>
                  </a:cubicBezTo>
                  <a:cubicBezTo>
                    <a:pt x="580" y="1189"/>
                    <a:pt x="518" y="1160"/>
                    <a:pt x="493" y="1086"/>
                  </a:cubicBezTo>
                  <a:cubicBezTo>
                    <a:pt x="479" y="1043"/>
                    <a:pt x="489" y="1004"/>
                    <a:pt x="510" y="966"/>
                  </a:cubicBezTo>
                  <a:cubicBezTo>
                    <a:pt x="524" y="939"/>
                    <a:pt x="538" y="912"/>
                    <a:pt x="554" y="88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0" name="Freeform 6">
              <a:extLst>
                <a:ext uri="{FF2B5EF4-FFF2-40B4-BE49-F238E27FC236}">
                  <a16:creationId xmlns:a16="http://schemas.microsoft.com/office/drawing/2014/main" id="{F84D8F6C-7B2D-42DE-A287-2D9F79F6E76F}"/>
                </a:ext>
              </a:extLst>
            </p:cNvPr>
            <p:cNvSpPr>
              <a:spLocks/>
            </p:cNvSpPr>
            <p:nvPr/>
          </p:nvSpPr>
          <p:spPr bwMode="auto">
            <a:xfrm>
              <a:off x="2467957" y="4636428"/>
              <a:ext cx="1485554" cy="939823"/>
            </a:xfrm>
            <a:custGeom>
              <a:avLst/>
              <a:gdLst>
                <a:gd name="T0" fmla="*/ 637 w 1419"/>
                <a:gd name="T1" fmla="*/ 22 h 884"/>
                <a:gd name="T2" fmla="*/ 617 w 1419"/>
                <a:gd name="T3" fmla="*/ 81 h 884"/>
                <a:gd name="T4" fmla="*/ 673 w 1419"/>
                <a:gd name="T5" fmla="*/ 287 h 884"/>
                <a:gd name="T6" fmla="*/ 835 w 1419"/>
                <a:gd name="T7" fmla="*/ 267 h 884"/>
                <a:gd name="T8" fmla="*/ 879 w 1419"/>
                <a:gd name="T9" fmla="*/ 102 h 884"/>
                <a:gd name="T10" fmla="*/ 881 w 1419"/>
                <a:gd name="T11" fmla="*/ 47 h 884"/>
                <a:gd name="T12" fmla="*/ 895 w 1419"/>
                <a:gd name="T13" fmla="*/ 39 h 884"/>
                <a:gd name="T14" fmla="*/ 1142 w 1419"/>
                <a:gd name="T15" fmla="*/ 55 h 884"/>
                <a:gd name="T16" fmla="*/ 1157 w 1419"/>
                <a:gd name="T17" fmla="*/ 75 h 884"/>
                <a:gd name="T18" fmla="*/ 1141 w 1419"/>
                <a:gd name="T19" fmla="*/ 321 h 884"/>
                <a:gd name="T20" fmla="*/ 1139 w 1419"/>
                <a:gd name="T21" fmla="*/ 365 h 884"/>
                <a:gd name="T22" fmla="*/ 1160 w 1419"/>
                <a:gd name="T23" fmla="*/ 383 h 884"/>
                <a:gd name="T24" fmla="*/ 1239 w 1419"/>
                <a:gd name="T25" fmla="*/ 364 h 884"/>
                <a:gd name="T26" fmla="*/ 1409 w 1419"/>
                <a:gd name="T27" fmla="*/ 465 h 884"/>
                <a:gd name="T28" fmla="*/ 1341 w 1419"/>
                <a:gd name="T29" fmla="*/ 587 h 884"/>
                <a:gd name="T30" fmla="*/ 1200 w 1419"/>
                <a:gd name="T31" fmla="*/ 583 h 884"/>
                <a:gd name="T32" fmla="*/ 1146 w 1419"/>
                <a:gd name="T33" fmla="*/ 562 h 884"/>
                <a:gd name="T34" fmla="*/ 1126 w 1419"/>
                <a:gd name="T35" fmla="*/ 576 h 884"/>
                <a:gd name="T36" fmla="*/ 1109 w 1419"/>
                <a:gd name="T37" fmla="*/ 801 h 884"/>
                <a:gd name="T38" fmla="*/ 1105 w 1419"/>
                <a:gd name="T39" fmla="*/ 863 h 884"/>
                <a:gd name="T40" fmla="*/ 1082 w 1419"/>
                <a:gd name="T41" fmla="*/ 882 h 884"/>
                <a:gd name="T42" fmla="*/ 804 w 1419"/>
                <a:gd name="T43" fmla="*/ 863 h 884"/>
                <a:gd name="T44" fmla="*/ 427 w 1419"/>
                <a:gd name="T45" fmla="*/ 838 h 884"/>
                <a:gd name="T46" fmla="*/ 300 w 1419"/>
                <a:gd name="T47" fmla="*/ 831 h 884"/>
                <a:gd name="T48" fmla="*/ 278 w 1419"/>
                <a:gd name="T49" fmla="*/ 806 h 884"/>
                <a:gd name="T50" fmla="*/ 296 w 1419"/>
                <a:gd name="T51" fmla="*/ 530 h 884"/>
                <a:gd name="T52" fmla="*/ 265 w 1419"/>
                <a:gd name="T53" fmla="*/ 504 h 884"/>
                <a:gd name="T54" fmla="*/ 194 w 1419"/>
                <a:gd name="T55" fmla="*/ 521 h 884"/>
                <a:gd name="T56" fmla="*/ 47 w 1419"/>
                <a:gd name="T57" fmla="*/ 474 h 884"/>
                <a:gd name="T58" fmla="*/ 87 w 1419"/>
                <a:gd name="T59" fmla="*/ 300 h 884"/>
                <a:gd name="T60" fmla="*/ 239 w 1419"/>
                <a:gd name="T61" fmla="*/ 306 h 884"/>
                <a:gd name="T62" fmla="*/ 289 w 1419"/>
                <a:gd name="T63" fmla="*/ 325 h 884"/>
                <a:gd name="T64" fmla="*/ 309 w 1419"/>
                <a:gd name="T65" fmla="*/ 311 h 884"/>
                <a:gd name="T66" fmla="*/ 321 w 1419"/>
                <a:gd name="T67" fmla="*/ 161 h 884"/>
                <a:gd name="T68" fmla="*/ 330 w 1419"/>
                <a:gd name="T69" fmla="*/ 20 h 884"/>
                <a:gd name="T70" fmla="*/ 349 w 1419"/>
                <a:gd name="T71" fmla="*/ 1 h 884"/>
                <a:gd name="T72" fmla="*/ 628 w 1419"/>
                <a:gd name="T73" fmla="*/ 19 h 884"/>
                <a:gd name="T74" fmla="*/ 637 w 1419"/>
                <a:gd name="T75" fmla="*/ 22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19" h="884">
                  <a:moveTo>
                    <a:pt x="637" y="22"/>
                  </a:moveTo>
                  <a:cubicBezTo>
                    <a:pt x="630" y="43"/>
                    <a:pt x="626" y="63"/>
                    <a:pt x="617" y="81"/>
                  </a:cubicBezTo>
                  <a:cubicBezTo>
                    <a:pt x="582" y="156"/>
                    <a:pt x="603" y="244"/>
                    <a:pt x="673" y="287"/>
                  </a:cubicBezTo>
                  <a:cubicBezTo>
                    <a:pt x="725" y="318"/>
                    <a:pt x="788" y="314"/>
                    <a:pt x="835" y="267"/>
                  </a:cubicBezTo>
                  <a:cubicBezTo>
                    <a:pt x="881" y="222"/>
                    <a:pt x="896" y="167"/>
                    <a:pt x="879" y="102"/>
                  </a:cubicBezTo>
                  <a:cubicBezTo>
                    <a:pt x="874" y="85"/>
                    <a:pt x="879" y="66"/>
                    <a:pt x="881" y="47"/>
                  </a:cubicBezTo>
                  <a:cubicBezTo>
                    <a:pt x="881" y="44"/>
                    <a:pt x="890" y="38"/>
                    <a:pt x="895" y="39"/>
                  </a:cubicBezTo>
                  <a:cubicBezTo>
                    <a:pt x="977" y="44"/>
                    <a:pt x="1060" y="50"/>
                    <a:pt x="1142" y="55"/>
                  </a:cubicBezTo>
                  <a:cubicBezTo>
                    <a:pt x="1156" y="56"/>
                    <a:pt x="1158" y="64"/>
                    <a:pt x="1157" y="75"/>
                  </a:cubicBezTo>
                  <a:cubicBezTo>
                    <a:pt x="1151" y="157"/>
                    <a:pt x="1146" y="239"/>
                    <a:pt x="1141" y="321"/>
                  </a:cubicBezTo>
                  <a:cubicBezTo>
                    <a:pt x="1140" y="335"/>
                    <a:pt x="1140" y="350"/>
                    <a:pt x="1139" y="365"/>
                  </a:cubicBezTo>
                  <a:cubicBezTo>
                    <a:pt x="1137" y="382"/>
                    <a:pt x="1145" y="387"/>
                    <a:pt x="1160" y="383"/>
                  </a:cubicBezTo>
                  <a:cubicBezTo>
                    <a:pt x="1186" y="377"/>
                    <a:pt x="1212" y="369"/>
                    <a:pt x="1239" y="364"/>
                  </a:cubicBezTo>
                  <a:cubicBezTo>
                    <a:pt x="1317" y="349"/>
                    <a:pt x="1391" y="383"/>
                    <a:pt x="1409" y="465"/>
                  </a:cubicBezTo>
                  <a:cubicBezTo>
                    <a:pt x="1419" y="511"/>
                    <a:pt x="1386" y="566"/>
                    <a:pt x="1341" y="587"/>
                  </a:cubicBezTo>
                  <a:cubicBezTo>
                    <a:pt x="1293" y="610"/>
                    <a:pt x="1246" y="602"/>
                    <a:pt x="1200" y="583"/>
                  </a:cubicBezTo>
                  <a:cubicBezTo>
                    <a:pt x="1182" y="576"/>
                    <a:pt x="1164" y="569"/>
                    <a:pt x="1146" y="562"/>
                  </a:cubicBezTo>
                  <a:cubicBezTo>
                    <a:pt x="1132" y="556"/>
                    <a:pt x="1127" y="561"/>
                    <a:pt x="1126" y="576"/>
                  </a:cubicBezTo>
                  <a:cubicBezTo>
                    <a:pt x="1121" y="651"/>
                    <a:pt x="1115" y="726"/>
                    <a:pt x="1109" y="801"/>
                  </a:cubicBezTo>
                  <a:cubicBezTo>
                    <a:pt x="1108" y="822"/>
                    <a:pt x="1105" y="842"/>
                    <a:pt x="1105" y="863"/>
                  </a:cubicBezTo>
                  <a:cubicBezTo>
                    <a:pt x="1105" y="879"/>
                    <a:pt x="1098" y="884"/>
                    <a:pt x="1082" y="882"/>
                  </a:cubicBezTo>
                  <a:cubicBezTo>
                    <a:pt x="989" y="875"/>
                    <a:pt x="897" y="870"/>
                    <a:pt x="804" y="863"/>
                  </a:cubicBezTo>
                  <a:cubicBezTo>
                    <a:pt x="679" y="855"/>
                    <a:pt x="553" y="846"/>
                    <a:pt x="427" y="838"/>
                  </a:cubicBezTo>
                  <a:cubicBezTo>
                    <a:pt x="385" y="835"/>
                    <a:pt x="342" y="832"/>
                    <a:pt x="300" y="831"/>
                  </a:cubicBezTo>
                  <a:cubicBezTo>
                    <a:pt x="281" y="830"/>
                    <a:pt x="276" y="824"/>
                    <a:pt x="278" y="806"/>
                  </a:cubicBezTo>
                  <a:cubicBezTo>
                    <a:pt x="284" y="714"/>
                    <a:pt x="290" y="622"/>
                    <a:pt x="296" y="530"/>
                  </a:cubicBezTo>
                  <a:cubicBezTo>
                    <a:pt x="298" y="498"/>
                    <a:pt x="297" y="497"/>
                    <a:pt x="265" y="504"/>
                  </a:cubicBezTo>
                  <a:cubicBezTo>
                    <a:pt x="241" y="509"/>
                    <a:pt x="217" y="516"/>
                    <a:pt x="194" y="521"/>
                  </a:cubicBezTo>
                  <a:cubicBezTo>
                    <a:pt x="135" y="535"/>
                    <a:pt x="85" y="520"/>
                    <a:pt x="47" y="474"/>
                  </a:cubicBezTo>
                  <a:cubicBezTo>
                    <a:pt x="0" y="419"/>
                    <a:pt x="22" y="332"/>
                    <a:pt x="87" y="300"/>
                  </a:cubicBezTo>
                  <a:cubicBezTo>
                    <a:pt x="140" y="274"/>
                    <a:pt x="189" y="285"/>
                    <a:pt x="239" y="306"/>
                  </a:cubicBezTo>
                  <a:cubicBezTo>
                    <a:pt x="255" y="313"/>
                    <a:pt x="272" y="319"/>
                    <a:pt x="289" y="325"/>
                  </a:cubicBezTo>
                  <a:cubicBezTo>
                    <a:pt x="303" y="330"/>
                    <a:pt x="308" y="325"/>
                    <a:pt x="309" y="311"/>
                  </a:cubicBezTo>
                  <a:cubicBezTo>
                    <a:pt x="313" y="261"/>
                    <a:pt x="317" y="211"/>
                    <a:pt x="321" y="161"/>
                  </a:cubicBezTo>
                  <a:cubicBezTo>
                    <a:pt x="325" y="114"/>
                    <a:pt x="328" y="67"/>
                    <a:pt x="330" y="20"/>
                  </a:cubicBezTo>
                  <a:cubicBezTo>
                    <a:pt x="331" y="7"/>
                    <a:pt x="335" y="0"/>
                    <a:pt x="349" y="1"/>
                  </a:cubicBezTo>
                  <a:cubicBezTo>
                    <a:pt x="442" y="8"/>
                    <a:pt x="535" y="13"/>
                    <a:pt x="628" y="19"/>
                  </a:cubicBezTo>
                  <a:cubicBezTo>
                    <a:pt x="630" y="19"/>
                    <a:pt x="632" y="20"/>
                    <a:pt x="637" y="2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1" name="Freeform 7">
              <a:extLst>
                <a:ext uri="{FF2B5EF4-FFF2-40B4-BE49-F238E27FC236}">
                  <a16:creationId xmlns:a16="http://schemas.microsoft.com/office/drawing/2014/main" id="{19C1307A-7F9E-46EF-BF94-91794AF86D2E}"/>
                </a:ext>
              </a:extLst>
            </p:cNvPr>
            <p:cNvSpPr>
              <a:spLocks/>
            </p:cNvSpPr>
            <p:nvPr/>
          </p:nvSpPr>
          <p:spPr bwMode="auto">
            <a:xfrm>
              <a:off x="3989050" y="3097333"/>
              <a:ext cx="1246253" cy="1276763"/>
            </a:xfrm>
            <a:custGeom>
              <a:avLst/>
              <a:gdLst>
                <a:gd name="T0" fmla="*/ 306 w 1191"/>
                <a:gd name="T1" fmla="*/ 281 h 1203"/>
                <a:gd name="T2" fmla="*/ 328 w 1191"/>
                <a:gd name="T3" fmla="*/ 246 h 1203"/>
                <a:gd name="T4" fmla="*/ 446 w 1191"/>
                <a:gd name="T5" fmla="*/ 29 h 1203"/>
                <a:gd name="T6" fmla="*/ 453 w 1191"/>
                <a:gd name="T7" fmla="*/ 19 h 1203"/>
                <a:gd name="T8" fmla="*/ 487 w 1191"/>
                <a:gd name="T9" fmla="*/ 10 h 1203"/>
                <a:gd name="T10" fmla="*/ 705 w 1191"/>
                <a:gd name="T11" fmla="*/ 130 h 1203"/>
                <a:gd name="T12" fmla="*/ 726 w 1191"/>
                <a:gd name="T13" fmla="*/ 144 h 1203"/>
                <a:gd name="T14" fmla="*/ 674 w 1191"/>
                <a:gd name="T15" fmla="*/ 196 h 1203"/>
                <a:gd name="T16" fmla="*/ 638 w 1191"/>
                <a:gd name="T17" fmla="*/ 377 h 1203"/>
                <a:gd name="T18" fmla="*/ 733 w 1191"/>
                <a:gd name="T19" fmla="*/ 463 h 1203"/>
                <a:gd name="T20" fmla="*/ 895 w 1191"/>
                <a:gd name="T21" fmla="*/ 391 h 1203"/>
                <a:gd name="T22" fmla="*/ 930 w 1191"/>
                <a:gd name="T23" fmla="*/ 271 h 1203"/>
                <a:gd name="T24" fmla="*/ 934 w 1191"/>
                <a:gd name="T25" fmla="*/ 257 h 1203"/>
                <a:gd name="T26" fmla="*/ 1032 w 1191"/>
                <a:gd name="T27" fmla="*/ 309 h 1203"/>
                <a:gd name="T28" fmla="*/ 1175 w 1191"/>
                <a:gd name="T29" fmla="*/ 389 h 1203"/>
                <a:gd name="T30" fmla="*/ 1183 w 1191"/>
                <a:gd name="T31" fmla="*/ 415 h 1203"/>
                <a:gd name="T32" fmla="*/ 1083 w 1191"/>
                <a:gd name="T33" fmla="*/ 596 h 1203"/>
                <a:gd name="T34" fmla="*/ 1001 w 1191"/>
                <a:gd name="T35" fmla="*/ 746 h 1203"/>
                <a:gd name="T36" fmla="*/ 904 w 1191"/>
                <a:gd name="T37" fmla="*/ 922 h 1203"/>
                <a:gd name="T38" fmla="*/ 804 w 1191"/>
                <a:gd name="T39" fmla="*/ 1105 h 1203"/>
                <a:gd name="T40" fmla="*/ 775 w 1191"/>
                <a:gd name="T41" fmla="*/ 1114 h 1203"/>
                <a:gd name="T42" fmla="*/ 535 w 1191"/>
                <a:gd name="T43" fmla="*/ 981 h 1203"/>
                <a:gd name="T44" fmla="*/ 519 w 1191"/>
                <a:gd name="T45" fmla="*/ 973 h 1203"/>
                <a:gd name="T46" fmla="*/ 495 w 1191"/>
                <a:gd name="T47" fmla="*/ 985 h 1203"/>
                <a:gd name="T48" fmla="*/ 461 w 1191"/>
                <a:gd name="T49" fmla="*/ 1111 h 1203"/>
                <a:gd name="T50" fmla="*/ 289 w 1191"/>
                <a:gd name="T51" fmla="*/ 1169 h 1203"/>
                <a:gd name="T52" fmla="*/ 233 w 1191"/>
                <a:gd name="T53" fmla="*/ 1047 h 1203"/>
                <a:gd name="T54" fmla="*/ 284 w 1191"/>
                <a:gd name="T55" fmla="*/ 953 h 1203"/>
                <a:gd name="T56" fmla="*/ 342 w 1191"/>
                <a:gd name="T57" fmla="*/ 898 h 1203"/>
                <a:gd name="T58" fmla="*/ 338 w 1191"/>
                <a:gd name="T59" fmla="*/ 873 h 1203"/>
                <a:gd name="T60" fmla="*/ 192 w 1191"/>
                <a:gd name="T61" fmla="*/ 793 h 1203"/>
                <a:gd name="T62" fmla="*/ 77 w 1191"/>
                <a:gd name="T63" fmla="*/ 729 h 1203"/>
                <a:gd name="T64" fmla="*/ 72 w 1191"/>
                <a:gd name="T65" fmla="*/ 710 h 1203"/>
                <a:gd name="T66" fmla="*/ 219 w 1191"/>
                <a:gd name="T67" fmla="*/ 444 h 1203"/>
                <a:gd name="T68" fmla="*/ 209 w 1191"/>
                <a:gd name="T69" fmla="*/ 422 h 1203"/>
                <a:gd name="T70" fmla="*/ 94 w 1191"/>
                <a:gd name="T71" fmla="*/ 395 h 1203"/>
                <a:gd name="T72" fmla="*/ 9 w 1191"/>
                <a:gd name="T73" fmla="*/ 299 h 1203"/>
                <a:gd name="T74" fmla="*/ 44 w 1191"/>
                <a:gd name="T75" fmla="*/ 188 h 1203"/>
                <a:gd name="T76" fmla="*/ 179 w 1191"/>
                <a:gd name="T77" fmla="*/ 170 h 1203"/>
                <a:gd name="T78" fmla="*/ 284 w 1191"/>
                <a:gd name="T79" fmla="*/ 260 h 1203"/>
                <a:gd name="T80" fmla="*/ 306 w 1191"/>
                <a:gd name="T81" fmla="*/ 281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1" h="1203">
                  <a:moveTo>
                    <a:pt x="306" y="281"/>
                  </a:moveTo>
                  <a:cubicBezTo>
                    <a:pt x="315" y="268"/>
                    <a:pt x="322" y="257"/>
                    <a:pt x="328" y="246"/>
                  </a:cubicBezTo>
                  <a:cubicBezTo>
                    <a:pt x="368" y="174"/>
                    <a:pt x="407" y="101"/>
                    <a:pt x="446" y="29"/>
                  </a:cubicBezTo>
                  <a:cubicBezTo>
                    <a:pt x="448" y="26"/>
                    <a:pt x="451" y="23"/>
                    <a:pt x="453" y="19"/>
                  </a:cubicBezTo>
                  <a:cubicBezTo>
                    <a:pt x="460" y="0"/>
                    <a:pt x="469" y="0"/>
                    <a:pt x="487" y="10"/>
                  </a:cubicBezTo>
                  <a:cubicBezTo>
                    <a:pt x="559" y="51"/>
                    <a:pt x="632" y="90"/>
                    <a:pt x="705" y="130"/>
                  </a:cubicBezTo>
                  <a:cubicBezTo>
                    <a:pt x="711" y="133"/>
                    <a:pt x="717" y="138"/>
                    <a:pt x="726" y="144"/>
                  </a:cubicBezTo>
                  <a:cubicBezTo>
                    <a:pt x="708" y="162"/>
                    <a:pt x="692" y="180"/>
                    <a:pt x="674" y="196"/>
                  </a:cubicBezTo>
                  <a:cubicBezTo>
                    <a:pt x="625" y="242"/>
                    <a:pt x="610" y="322"/>
                    <a:pt x="638" y="377"/>
                  </a:cubicBezTo>
                  <a:cubicBezTo>
                    <a:pt x="659" y="420"/>
                    <a:pt x="687" y="452"/>
                    <a:pt x="733" y="463"/>
                  </a:cubicBezTo>
                  <a:cubicBezTo>
                    <a:pt x="793" y="479"/>
                    <a:pt x="864" y="445"/>
                    <a:pt x="895" y="391"/>
                  </a:cubicBezTo>
                  <a:cubicBezTo>
                    <a:pt x="917" y="353"/>
                    <a:pt x="921" y="312"/>
                    <a:pt x="930" y="271"/>
                  </a:cubicBezTo>
                  <a:cubicBezTo>
                    <a:pt x="931" y="267"/>
                    <a:pt x="932" y="262"/>
                    <a:pt x="934" y="257"/>
                  </a:cubicBezTo>
                  <a:cubicBezTo>
                    <a:pt x="967" y="275"/>
                    <a:pt x="1000" y="292"/>
                    <a:pt x="1032" y="309"/>
                  </a:cubicBezTo>
                  <a:cubicBezTo>
                    <a:pt x="1080" y="336"/>
                    <a:pt x="1127" y="363"/>
                    <a:pt x="1175" y="389"/>
                  </a:cubicBezTo>
                  <a:cubicBezTo>
                    <a:pt x="1187" y="396"/>
                    <a:pt x="1191" y="401"/>
                    <a:pt x="1183" y="415"/>
                  </a:cubicBezTo>
                  <a:cubicBezTo>
                    <a:pt x="1149" y="475"/>
                    <a:pt x="1116" y="535"/>
                    <a:pt x="1083" y="596"/>
                  </a:cubicBezTo>
                  <a:cubicBezTo>
                    <a:pt x="1056" y="646"/>
                    <a:pt x="1028" y="696"/>
                    <a:pt x="1001" y="746"/>
                  </a:cubicBezTo>
                  <a:cubicBezTo>
                    <a:pt x="969" y="804"/>
                    <a:pt x="936" y="863"/>
                    <a:pt x="904" y="922"/>
                  </a:cubicBezTo>
                  <a:cubicBezTo>
                    <a:pt x="871" y="983"/>
                    <a:pt x="836" y="1043"/>
                    <a:pt x="804" y="1105"/>
                  </a:cubicBezTo>
                  <a:cubicBezTo>
                    <a:pt x="796" y="1122"/>
                    <a:pt x="787" y="1121"/>
                    <a:pt x="775" y="1114"/>
                  </a:cubicBezTo>
                  <a:cubicBezTo>
                    <a:pt x="695" y="1070"/>
                    <a:pt x="615" y="1025"/>
                    <a:pt x="535" y="981"/>
                  </a:cubicBezTo>
                  <a:cubicBezTo>
                    <a:pt x="530" y="978"/>
                    <a:pt x="524" y="975"/>
                    <a:pt x="519" y="973"/>
                  </a:cubicBezTo>
                  <a:cubicBezTo>
                    <a:pt x="505" y="965"/>
                    <a:pt x="499" y="967"/>
                    <a:pt x="495" y="985"/>
                  </a:cubicBezTo>
                  <a:cubicBezTo>
                    <a:pt x="486" y="1027"/>
                    <a:pt x="478" y="1071"/>
                    <a:pt x="461" y="1111"/>
                  </a:cubicBezTo>
                  <a:cubicBezTo>
                    <a:pt x="435" y="1175"/>
                    <a:pt x="348" y="1203"/>
                    <a:pt x="289" y="1169"/>
                  </a:cubicBezTo>
                  <a:cubicBezTo>
                    <a:pt x="247" y="1145"/>
                    <a:pt x="226" y="1096"/>
                    <a:pt x="233" y="1047"/>
                  </a:cubicBezTo>
                  <a:cubicBezTo>
                    <a:pt x="239" y="1010"/>
                    <a:pt x="256" y="978"/>
                    <a:pt x="284" y="953"/>
                  </a:cubicBezTo>
                  <a:cubicBezTo>
                    <a:pt x="303" y="935"/>
                    <a:pt x="322" y="915"/>
                    <a:pt x="342" y="898"/>
                  </a:cubicBezTo>
                  <a:cubicBezTo>
                    <a:pt x="355" y="886"/>
                    <a:pt x="352" y="880"/>
                    <a:pt x="338" y="873"/>
                  </a:cubicBezTo>
                  <a:cubicBezTo>
                    <a:pt x="290" y="846"/>
                    <a:pt x="241" y="819"/>
                    <a:pt x="192" y="793"/>
                  </a:cubicBezTo>
                  <a:cubicBezTo>
                    <a:pt x="154" y="772"/>
                    <a:pt x="116" y="750"/>
                    <a:pt x="77" y="729"/>
                  </a:cubicBezTo>
                  <a:cubicBezTo>
                    <a:pt x="68" y="724"/>
                    <a:pt x="67" y="720"/>
                    <a:pt x="72" y="710"/>
                  </a:cubicBezTo>
                  <a:cubicBezTo>
                    <a:pt x="121" y="622"/>
                    <a:pt x="170" y="533"/>
                    <a:pt x="219" y="444"/>
                  </a:cubicBezTo>
                  <a:cubicBezTo>
                    <a:pt x="226" y="432"/>
                    <a:pt x="223" y="425"/>
                    <a:pt x="209" y="422"/>
                  </a:cubicBezTo>
                  <a:cubicBezTo>
                    <a:pt x="171" y="414"/>
                    <a:pt x="131" y="408"/>
                    <a:pt x="94" y="395"/>
                  </a:cubicBezTo>
                  <a:cubicBezTo>
                    <a:pt x="49" y="380"/>
                    <a:pt x="19" y="347"/>
                    <a:pt x="9" y="299"/>
                  </a:cubicBezTo>
                  <a:cubicBezTo>
                    <a:pt x="0" y="256"/>
                    <a:pt x="10" y="218"/>
                    <a:pt x="44" y="188"/>
                  </a:cubicBezTo>
                  <a:cubicBezTo>
                    <a:pt x="80" y="156"/>
                    <a:pt x="135" y="153"/>
                    <a:pt x="179" y="170"/>
                  </a:cubicBezTo>
                  <a:cubicBezTo>
                    <a:pt x="225" y="187"/>
                    <a:pt x="251" y="228"/>
                    <a:pt x="284" y="260"/>
                  </a:cubicBezTo>
                  <a:cubicBezTo>
                    <a:pt x="290" y="266"/>
                    <a:pt x="296" y="272"/>
                    <a:pt x="306" y="28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Freeform 8">
              <a:extLst>
                <a:ext uri="{FF2B5EF4-FFF2-40B4-BE49-F238E27FC236}">
                  <a16:creationId xmlns:a16="http://schemas.microsoft.com/office/drawing/2014/main" id="{EA324CAD-C0C0-4FFD-A217-2A4963F13B74}"/>
                </a:ext>
              </a:extLst>
            </p:cNvPr>
            <p:cNvSpPr>
              <a:spLocks/>
            </p:cNvSpPr>
            <p:nvPr/>
          </p:nvSpPr>
          <p:spPr bwMode="auto">
            <a:xfrm>
              <a:off x="2529559" y="1844638"/>
              <a:ext cx="1187022" cy="1198544"/>
            </a:xfrm>
            <a:custGeom>
              <a:avLst/>
              <a:gdLst>
                <a:gd name="T0" fmla="*/ 481 w 1134"/>
                <a:gd name="T1" fmla="*/ 6 h 1128"/>
                <a:gd name="T2" fmla="*/ 679 w 1134"/>
                <a:gd name="T3" fmla="*/ 6 h 1128"/>
                <a:gd name="T4" fmla="*/ 838 w 1134"/>
                <a:gd name="T5" fmla="*/ 1 h 1128"/>
                <a:gd name="T6" fmla="*/ 971 w 1134"/>
                <a:gd name="T7" fmla="*/ 2 h 1128"/>
                <a:gd name="T8" fmla="*/ 1109 w 1134"/>
                <a:gd name="T9" fmla="*/ 1 h 1128"/>
                <a:gd name="T10" fmla="*/ 1133 w 1134"/>
                <a:gd name="T11" fmla="*/ 25 h 1128"/>
                <a:gd name="T12" fmla="*/ 1133 w 1134"/>
                <a:gd name="T13" fmla="*/ 283 h 1128"/>
                <a:gd name="T14" fmla="*/ 1112 w 1134"/>
                <a:gd name="T15" fmla="*/ 299 h 1128"/>
                <a:gd name="T16" fmla="*/ 1024 w 1134"/>
                <a:gd name="T17" fmla="*/ 276 h 1128"/>
                <a:gd name="T18" fmla="*/ 855 w 1134"/>
                <a:gd name="T19" fmla="*/ 460 h 1128"/>
                <a:gd name="T20" fmla="*/ 1051 w 1134"/>
                <a:gd name="T21" fmla="*/ 555 h 1128"/>
                <a:gd name="T22" fmla="*/ 1113 w 1134"/>
                <a:gd name="T23" fmla="*/ 535 h 1128"/>
                <a:gd name="T24" fmla="*/ 1133 w 1134"/>
                <a:gd name="T25" fmla="*/ 550 h 1128"/>
                <a:gd name="T26" fmla="*/ 1133 w 1134"/>
                <a:gd name="T27" fmla="*/ 810 h 1128"/>
                <a:gd name="T28" fmla="*/ 1112 w 1134"/>
                <a:gd name="T29" fmla="*/ 828 h 1128"/>
                <a:gd name="T30" fmla="*/ 828 w 1134"/>
                <a:gd name="T31" fmla="*/ 828 h 1128"/>
                <a:gd name="T32" fmla="*/ 807 w 1134"/>
                <a:gd name="T33" fmla="*/ 858 h 1128"/>
                <a:gd name="T34" fmla="*/ 834 w 1134"/>
                <a:gd name="T35" fmla="*/ 956 h 1128"/>
                <a:gd name="T36" fmla="*/ 770 w 1134"/>
                <a:gd name="T37" fmla="*/ 1099 h 1128"/>
                <a:gd name="T38" fmla="*/ 613 w 1134"/>
                <a:gd name="T39" fmla="*/ 1050 h 1128"/>
                <a:gd name="T40" fmla="*/ 606 w 1134"/>
                <a:gd name="T41" fmla="*/ 922 h 1128"/>
                <a:gd name="T42" fmla="*/ 629 w 1134"/>
                <a:gd name="T43" fmla="*/ 850 h 1128"/>
                <a:gd name="T44" fmla="*/ 610 w 1134"/>
                <a:gd name="T45" fmla="*/ 828 h 1128"/>
                <a:gd name="T46" fmla="*/ 337 w 1134"/>
                <a:gd name="T47" fmla="*/ 828 h 1128"/>
                <a:gd name="T48" fmla="*/ 302 w 1134"/>
                <a:gd name="T49" fmla="*/ 792 h 1128"/>
                <a:gd name="T50" fmla="*/ 301 w 1134"/>
                <a:gd name="T51" fmla="*/ 520 h 1128"/>
                <a:gd name="T52" fmla="*/ 275 w 1134"/>
                <a:gd name="T53" fmla="*/ 501 h 1128"/>
                <a:gd name="T54" fmla="*/ 164 w 1134"/>
                <a:gd name="T55" fmla="*/ 532 h 1128"/>
                <a:gd name="T56" fmla="*/ 29 w 1134"/>
                <a:gd name="T57" fmla="*/ 467 h 1128"/>
                <a:gd name="T58" fmla="*/ 65 w 1134"/>
                <a:gd name="T59" fmla="*/ 318 h 1128"/>
                <a:gd name="T60" fmla="*/ 213 w 1134"/>
                <a:gd name="T61" fmla="*/ 305 h 1128"/>
                <a:gd name="T62" fmla="*/ 281 w 1134"/>
                <a:gd name="T63" fmla="*/ 327 h 1128"/>
                <a:gd name="T64" fmla="*/ 302 w 1134"/>
                <a:gd name="T65" fmla="*/ 307 h 1128"/>
                <a:gd name="T66" fmla="*/ 301 w 1134"/>
                <a:gd name="T67" fmla="*/ 35 h 1128"/>
                <a:gd name="T68" fmla="*/ 332 w 1134"/>
                <a:gd name="T69" fmla="*/ 4 h 1128"/>
                <a:gd name="T70" fmla="*/ 481 w 1134"/>
                <a:gd name="T71" fmla="*/ 4 h 1128"/>
                <a:gd name="T72" fmla="*/ 481 w 1134"/>
                <a:gd name="T73" fmla="*/ 6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4" h="1128">
                  <a:moveTo>
                    <a:pt x="481" y="6"/>
                  </a:moveTo>
                  <a:cubicBezTo>
                    <a:pt x="547" y="6"/>
                    <a:pt x="613" y="7"/>
                    <a:pt x="679" y="6"/>
                  </a:cubicBezTo>
                  <a:cubicBezTo>
                    <a:pt x="732" y="5"/>
                    <a:pt x="785" y="2"/>
                    <a:pt x="838" y="1"/>
                  </a:cubicBezTo>
                  <a:cubicBezTo>
                    <a:pt x="882" y="0"/>
                    <a:pt x="927" y="1"/>
                    <a:pt x="971" y="2"/>
                  </a:cubicBezTo>
                  <a:cubicBezTo>
                    <a:pt x="1017" y="2"/>
                    <a:pt x="1063" y="2"/>
                    <a:pt x="1109" y="1"/>
                  </a:cubicBezTo>
                  <a:cubicBezTo>
                    <a:pt x="1127" y="1"/>
                    <a:pt x="1134" y="6"/>
                    <a:pt x="1133" y="25"/>
                  </a:cubicBezTo>
                  <a:cubicBezTo>
                    <a:pt x="1132" y="111"/>
                    <a:pt x="1133" y="197"/>
                    <a:pt x="1133" y="283"/>
                  </a:cubicBezTo>
                  <a:cubicBezTo>
                    <a:pt x="1133" y="299"/>
                    <a:pt x="1130" y="305"/>
                    <a:pt x="1112" y="299"/>
                  </a:cubicBezTo>
                  <a:cubicBezTo>
                    <a:pt x="1083" y="290"/>
                    <a:pt x="1054" y="280"/>
                    <a:pt x="1024" y="276"/>
                  </a:cubicBezTo>
                  <a:cubicBezTo>
                    <a:pt x="914" y="260"/>
                    <a:pt x="822" y="359"/>
                    <a:pt x="855" y="460"/>
                  </a:cubicBezTo>
                  <a:cubicBezTo>
                    <a:pt x="881" y="539"/>
                    <a:pt x="977" y="581"/>
                    <a:pt x="1051" y="555"/>
                  </a:cubicBezTo>
                  <a:cubicBezTo>
                    <a:pt x="1071" y="548"/>
                    <a:pt x="1092" y="542"/>
                    <a:pt x="1113" y="535"/>
                  </a:cubicBezTo>
                  <a:cubicBezTo>
                    <a:pt x="1126" y="531"/>
                    <a:pt x="1133" y="534"/>
                    <a:pt x="1133" y="550"/>
                  </a:cubicBezTo>
                  <a:cubicBezTo>
                    <a:pt x="1133" y="637"/>
                    <a:pt x="1132" y="723"/>
                    <a:pt x="1133" y="810"/>
                  </a:cubicBezTo>
                  <a:cubicBezTo>
                    <a:pt x="1133" y="827"/>
                    <a:pt x="1124" y="828"/>
                    <a:pt x="1112" y="828"/>
                  </a:cubicBezTo>
                  <a:cubicBezTo>
                    <a:pt x="1017" y="827"/>
                    <a:pt x="922" y="827"/>
                    <a:pt x="828" y="828"/>
                  </a:cubicBezTo>
                  <a:cubicBezTo>
                    <a:pt x="798" y="828"/>
                    <a:pt x="797" y="830"/>
                    <a:pt x="807" y="858"/>
                  </a:cubicBezTo>
                  <a:cubicBezTo>
                    <a:pt x="817" y="890"/>
                    <a:pt x="828" y="923"/>
                    <a:pt x="834" y="956"/>
                  </a:cubicBezTo>
                  <a:cubicBezTo>
                    <a:pt x="845" y="1008"/>
                    <a:pt x="822" y="1071"/>
                    <a:pt x="770" y="1099"/>
                  </a:cubicBezTo>
                  <a:cubicBezTo>
                    <a:pt x="714" y="1128"/>
                    <a:pt x="645" y="1109"/>
                    <a:pt x="613" y="1050"/>
                  </a:cubicBezTo>
                  <a:cubicBezTo>
                    <a:pt x="591" y="1008"/>
                    <a:pt x="590" y="966"/>
                    <a:pt x="606" y="922"/>
                  </a:cubicBezTo>
                  <a:cubicBezTo>
                    <a:pt x="615" y="899"/>
                    <a:pt x="621" y="874"/>
                    <a:pt x="629" y="850"/>
                  </a:cubicBezTo>
                  <a:cubicBezTo>
                    <a:pt x="635" y="831"/>
                    <a:pt x="633" y="828"/>
                    <a:pt x="610" y="828"/>
                  </a:cubicBezTo>
                  <a:cubicBezTo>
                    <a:pt x="519" y="827"/>
                    <a:pt x="428" y="828"/>
                    <a:pt x="337" y="828"/>
                  </a:cubicBezTo>
                  <a:cubicBezTo>
                    <a:pt x="297" y="827"/>
                    <a:pt x="302" y="831"/>
                    <a:pt x="302" y="792"/>
                  </a:cubicBezTo>
                  <a:cubicBezTo>
                    <a:pt x="301" y="701"/>
                    <a:pt x="301" y="611"/>
                    <a:pt x="301" y="520"/>
                  </a:cubicBezTo>
                  <a:cubicBezTo>
                    <a:pt x="301" y="494"/>
                    <a:pt x="299" y="494"/>
                    <a:pt x="275" y="501"/>
                  </a:cubicBezTo>
                  <a:cubicBezTo>
                    <a:pt x="238" y="512"/>
                    <a:pt x="202" y="526"/>
                    <a:pt x="164" y="532"/>
                  </a:cubicBezTo>
                  <a:cubicBezTo>
                    <a:pt x="107" y="540"/>
                    <a:pt x="60" y="519"/>
                    <a:pt x="29" y="467"/>
                  </a:cubicBezTo>
                  <a:cubicBezTo>
                    <a:pt x="0" y="419"/>
                    <a:pt x="18" y="348"/>
                    <a:pt x="65" y="318"/>
                  </a:cubicBezTo>
                  <a:cubicBezTo>
                    <a:pt x="113" y="288"/>
                    <a:pt x="162" y="288"/>
                    <a:pt x="213" y="305"/>
                  </a:cubicBezTo>
                  <a:cubicBezTo>
                    <a:pt x="235" y="313"/>
                    <a:pt x="258" y="320"/>
                    <a:pt x="281" y="327"/>
                  </a:cubicBezTo>
                  <a:cubicBezTo>
                    <a:pt x="300" y="334"/>
                    <a:pt x="302" y="322"/>
                    <a:pt x="302" y="307"/>
                  </a:cubicBezTo>
                  <a:cubicBezTo>
                    <a:pt x="301" y="217"/>
                    <a:pt x="301" y="126"/>
                    <a:pt x="301" y="35"/>
                  </a:cubicBezTo>
                  <a:cubicBezTo>
                    <a:pt x="301" y="5"/>
                    <a:pt x="301" y="4"/>
                    <a:pt x="332" y="4"/>
                  </a:cubicBezTo>
                  <a:cubicBezTo>
                    <a:pt x="382" y="3"/>
                    <a:pt x="431" y="4"/>
                    <a:pt x="481" y="4"/>
                  </a:cubicBezTo>
                  <a:cubicBezTo>
                    <a:pt x="481" y="4"/>
                    <a:pt x="481" y="5"/>
                    <a:pt x="481"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294848FE-56A6-4C04-9294-887027B8AB1A}"/>
                </a:ext>
              </a:extLst>
            </p:cNvPr>
            <p:cNvSpPr>
              <a:spLocks/>
            </p:cNvSpPr>
            <p:nvPr/>
          </p:nvSpPr>
          <p:spPr bwMode="auto">
            <a:xfrm>
              <a:off x="1278567" y="4357249"/>
              <a:ext cx="1056709" cy="1277966"/>
            </a:xfrm>
            <a:custGeom>
              <a:avLst/>
              <a:gdLst>
                <a:gd name="T0" fmla="*/ 215 w 1009"/>
                <a:gd name="T1" fmla="*/ 1203 h 1203"/>
                <a:gd name="T2" fmla="*/ 0 w 1009"/>
                <a:gd name="T3" fmla="*/ 403 h 1203"/>
                <a:gd name="T4" fmla="*/ 309 w 1009"/>
                <a:gd name="T5" fmla="*/ 318 h 1203"/>
                <a:gd name="T6" fmla="*/ 248 w 1009"/>
                <a:gd name="T7" fmla="*/ 223 h 1203"/>
                <a:gd name="T8" fmla="*/ 268 w 1009"/>
                <a:gd name="T9" fmla="*/ 49 h 1203"/>
                <a:gd name="T10" fmla="*/ 439 w 1009"/>
                <a:gd name="T11" fmla="*/ 68 h 1203"/>
                <a:gd name="T12" fmla="*/ 471 w 1009"/>
                <a:gd name="T13" fmla="*/ 178 h 1203"/>
                <a:gd name="T14" fmla="*/ 466 w 1009"/>
                <a:gd name="T15" fmla="*/ 254 h 1203"/>
                <a:gd name="T16" fmla="*/ 489 w 1009"/>
                <a:gd name="T17" fmla="*/ 271 h 1203"/>
                <a:gd name="T18" fmla="*/ 730 w 1009"/>
                <a:gd name="T19" fmla="*/ 203 h 1203"/>
                <a:gd name="T20" fmla="*/ 777 w 1009"/>
                <a:gd name="T21" fmla="*/ 192 h 1203"/>
                <a:gd name="T22" fmla="*/ 793 w 1009"/>
                <a:gd name="T23" fmla="*/ 203 h 1203"/>
                <a:gd name="T24" fmla="*/ 816 w 1009"/>
                <a:gd name="T25" fmla="*/ 280 h 1203"/>
                <a:gd name="T26" fmla="*/ 869 w 1009"/>
                <a:gd name="T27" fmla="*/ 458 h 1203"/>
                <a:gd name="T28" fmla="*/ 870 w 1009"/>
                <a:gd name="T29" fmla="*/ 476 h 1203"/>
                <a:gd name="T30" fmla="*/ 798 w 1009"/>
                <a:gd name="T31" fmla="*/ 472 h 1203"/>
                <a:gd name="T32" fmla="*/ 651 w 1009"/>
                <a:gd name="T33" fmla="*/ 543 h 1203"/>
                <a:gd name="T34" fmla="*/ 697 w 1009"/>
                <a:gd name="T35" fmla="*/ 740 h 1203"/>
                <a:gd name="T36" fmla="*/ 879 w 1009"/>
                <a:gd name="T37" fmla="*/ 729 h 1203"/>
                <a:gd name="T38" fmla="*/ 930 w 1009"/>
                <a:gd name="T39" fmla="*/ 697 h 1203"/>
                <a:gd name="T40" fmla="*/ 941 w 1009"/>
                <a:gd name="T41" fmla="*/ 727 h 1203"/>
                <a:gd name="T42" fmla="*/ 993 w 1009"/>
                <a:gd name="T43" fmla="*/ 917 h 1203"/>
                <a:gd name="T44" fmla="*/ 1008 w 1009"/>
                <a:gd name="T45" fmla="*/ 977 h 1203"/>
                <a:gd name="T46" fmla="*/ 998 w 1009"/>
                <a:gd name="T47" fmla="*/ 992 h 1203"/>
                <a:gd name="T48" fmla="*/ 744 w 1009"/>
                <a:gd name="T49" fmla="*/ 1062 h 1203"/>
                <a:gd name="T50" fmla="*/ 504 w 1009"/>
                <a:gd name="T51" fmla="*/ 1126 h 1203"/>
                <a:gd name="T52" fmla="*/ 285 w 1009"/>
                <a:gd name="T53" fmla="*/ 1187 h 1203"/>
                <a:gd name="T54" fmla="*/ 215 w 1009"/>
                <a:gd name="T55" fmla="*/ 1203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9" h="1203">
                  <a:moveTo>
                    <a:pt x="215" y="1203"/>
                  </a:moveTo>
                  <a:cubicBezTo>
                    <a:pt x="143" y="936"/>
                    <a:pt x="72" y="670"/>
                    <a:pt x="0" y="403"/>
                  </a:cubicBezTo>
                  <a:cubicBezTo>
                    <a:pt x="105" y="374"/>
                    <a:pt x="205" y="347"/>
                    <a:pt x="309" y="318"/>
                  </a:cubicBezTo>
                  <a:cubicBezTo>
                    <a:pt x="286" y="283"/>
                    <a:pt x="267" y="253"/>
                    <a:pt x="248" y="223"/>
                  </a:cubicBezTo>
                  <a:cubicBezTo>
                    <a:pt x="213" y="169"/>
                    <a:pt x="222" y="91"/>
                    <a:pt x="268" y="49"/>
                  </a:cubicBezTo>
                  <a:cubicBezTo>
                    <a:pt x="320" y="0"/>
                    <a:pt x="399" y="17"/>
                    <a:pt x="439" y="68"/>
                  </a:cubicBezTo>
                  <a:cubicBezTo>
                    <a:pt x="464" y="101"/>
                    <a:pt x="474" y="138"/>
                    <a:pt x="471" y="178"/>
                  </a:cubicBezTo>
                  <a:cubicBezTo>
                    <a:pt x="470" y="204"/>
                    <a:pt x="468" y="229"/>
                    <a:pt x="466" y="254"/>
                  </a:cubicBezTo>
                  <a:cubicBezTo>
                    <a:pt x="465" y="272"/>
                    <a:pt x="473" y="275"/>
                    <a:pt x="489" y="271"/>
                  </a:cubicBezTo>
                  <a:cubicBezTo>
                    <a:pt x="569" y="248"/>
                    <a:pt x="650" y="225"/>
                    <a:pt x="730" y="203"/>
                  </a:cubicBezTo>
                  <a:cubicBezTo>
                    <a:pt x="746" y="199"/>
                    <a:pt x="762" y="196"/>
                    <a:pt x="777" y="192"/>
                  </a:cubicBezTo>
                  <a:cubicBezTo>
                    <a:pt x="787" y="189"/>
                    <a:pt x="795" y="192"/>
                    <a:pt x="793" y="203"/>
                  </a:cubicBezTo>
                  <a:cubicBezTo>
                    <a:pt x="789" y="232"/>
                    <a:pt x="809" y="254"/>
                    <a:pt x="816" y="280"/>
                  </a:cubicBezTo>
                  <a:cubicBezTo>
                    <a:pt x="833" y="340"/>
                    <a:pt x="851" y="399"/>
                    <a:pt x="869" y="458"/>
                  </a:cubicBezTo>
                  <a:cubicBezTo>
                    <a:pt x="870" y="463"/>
                    <a:pt x="869" y="468"/>
                    <a:pt x="870" y="476"/>
                  </a:cubicBezTo>
                  <a:cubicBezTo>
                    <a:pt x="845" y="475"/>
                    <a:pt x="822" y="473"/>
                    <a:pt x="798" y="472"/>
                  </a:cubicBezTo>
                  <a:cubicBezTo>
                    <a:pt x="737" y="471"/>
                    <a:pt x="687" y="492"/>
                    <a:pt x="651" y="543"/>
                  </a:cubicBezTo>
                  <a:cubicBezTo>
                    <a:pt x="599" y="614"/>
                    <a:pt x="625" y="700"/>
                    <a:pt x="697" y="740"/>
                  </a:cubicBezTo>
                  <a:cubicBezTo>
                    <a:pt x="759" y="775"/>
                    <a:pt x="821" y="769"/>
                    <a:pt x="879" y="729"/>
                  </a:cubicBezTo>
                  <a:cubicBezTo>
                    <a:pt x="895" y="718"/>
                    <a:pt x="912" y="708"/>
                    <a:pt x="930" y="697"/>
                  </a:cubicBezTo>
                  <a:cubicBezTo>
                    <a:pt x="934" y="708"/>
                    <a:pt x="939" y="717"/>
                    <a:pt x="941" y="727"/>
                  </a:cubicBezTo>
                  <a:cubicBezTo>
                    <a:pt x="959" y="790"/>
                    <a:pt x="976" y="854"/>
                    <a:pt x="993" y="917"/>
                  </a:cubicBezTo>
                  <a:cubicBezTo>
                    <a:pt x="998" y="937"/>
                    <a:pt x="1004" y="957"/>
                    <a:pt x="1008" y="977"/>
                  </a:cubicBezTo>
                  <a:cubicBezTo>
                    <a:pt x="1009" y="981"/>
                    <a:pt x="1002" y="990"/>
                    <a:pt x="998" y="992"/>
                  </a:cubicBezTo>
                  <a:cubicBezTo>
                    <a:pt x="913" y="1016"/>
                    <a:pt x="829" y="1039"/>
                    <a:pt x="744" y="1062"/>
                  </a:cubicBezTo>
                  <a:cubicBezTo>
                    <a:pt x="664" y="1084"/>
                    <a:pt x="584" y="1104"/>
                    <a:pt x="504" y="1126"/>
                  </a:cubicBezTo>
                  <a:cubicBezTo>
                    <a:pt x="430" y="1146"/>
                    <a:pt x="358" y="1167"/>
                    <a:pt x="285" y="1187"/>
                  </a:cubicBezTo>
                  <a:cubicBezTo>
                    <a:pt x="263" y="1193"/>
                    <a:pt x="241" y="1197"/>
                    <a:pt x="215" y="120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4" name="Freeform 10">
              <a:extLst>
                <a:ext uri="{FF2B5EF4-FFF2-40B4-BE49-F238E27FC236}">
                  <a16:creationId xmlns:a16="http://schemas.microsoft.com/office/drawing/2014/main" id="{40334ABA-6503-4186-AFFA-9E42FF2449B6}"/>
                </a:ext>
              </a:extLst>
            </p:cNvPr>
            <p:cNvSpPr>
              <a:spLocks/>
            </p:cNvSpPr>
            <p:nvPr/>
          </p:nvSpPr>
          <p:spPr bwMode="auto">
            <a:xfrm>
              <a:off x="2456110" y="3280243"/>
              <a:ext cx="1172806" cy="1185308"/>
            </a:xfrm>
            <a:custGeom>
              <a:avLst/>
              <a:gdLst>
                <a:gd name="T0" fmla="*/ 606 w 1121"/>
                <a:gd name="T1" fmla="*/ 3 h 1117"/>
                <a:gd name="T2" fmla="*/ 585 w 1121"/>
                <a:gd name="T3" fmla="*/ 67 h 1117"/>
                <a:gd name="T4" fmla="*/ 612 w 1121"/>
                <a:gd name="T5" fmla="*/ 234 h 1117"/>
                <a:gd name="T6" fmla="*/ 749 w 1121"/>
                <a:gd name="T7" fmla="*/ 279 h 1117"/>
                <a:gd name="T8" fmla="*/ 848 w 1121"/>
                <a:gd name="T9" fmla="*/ 186 h 1117"/>
                <a:gd name="T10" fmla="*/ 834 w 1121"/>
                <a:gd name="T11" fmla="*/ 28 h 1117"/>
                <a:gd name="T12" fmla="*/ 827 w 1121"/>
                <a:gd name="T13" fmla="*/ 3 h 1117"/>
                <a:gd name="T14" fmla="*/ 850 w 1121"/>
                <a:gd name="T15" fmla="*/ 1 h 1117"/>
                <a:gd name="T16" fmla="*/ 1100 w 1121"/>
                <a:gd name="T17" fmla="*/ 0 h 1117"/>
                <a:gd name="T18" fmla="*/ 1121 w 1121"/>
                <a:gd name="T19" fmla="*/ 20 h 1117"/>
                <a:gd name="T20" fmla="*/ 1121 w 1121"/>
                <a:gd name="T21" fmla="*/ 286 h 1117"/>
                <a:gd name="T22" fmla="*/ 1119 w 1121"/>
                <a:gd name="T23" fmla="*/ 296 h 1117"/>
                <a:gd name="T24" fmla="*/ 1098 w 1121"/>
                <a:gd name="T25" fmla="*/ 291 h 1117"/>
                <a:gd name="T26" fmla="*/ 939 w 1121"/>
                <a:gd name="T27" fmla="*/ 280 h 1117"/>
                <a:gd name="T28" fmla="*/ 840 w 1121"/>
                <a:gd name="T29" fmla="*/ 405 h 1117"/>
                <a:gd name="T30" fmla="*/ 912 w 1121"/>
                <a:gd name="T31" fmla="*/ 534 h 1117"/>
                <a:gd name="T32" fmla="*/ 1079 w 1121"/>
                <a:gd name="T33" fmla="*/ 538 h 1117"/>
                <a:gd name="T34" fmla="*/ 1119 w 1121"/>
                <a:gd name="T35" fmla="*/ 527 h 1117"/>
                <a:gd name="T36" fmla="*/ 1121 w 1121"/>
                <a:gd name="T37" fmla="*/ 549 h 1117"/>
                <a:gd name="T38" fmla="*/ 1121 w 1121"/>
                <a:gd name="T39" fmla="*/ 809 h 1117"/>
                <a:gd name="T40" fmla="*/ 1101 w 1121"/>
                <a:gd name="T41" fmla="*/ 828 h 1117"/>
                <a:gd name="T42" fmla="*/ 828 w 1121"/>
                <a:gd name="T43" fmla="*/ 828 h 1117"/>
                <a:gd name="T44" fmla="*/ 805 w 1121"/>
                <a:gd name="T45" fmla="*/ 858 h 1117"/>
                <a:gd name="T46" fmla="*/ 833 w 1121"/>
                <a:gd name="T47" fmla="*/ 954 h 1117"/>
                <a:gd name="T48" fmla="*/ 749 w 1121"/>
                <a:gd name="T49" fmla="*/ 1105 h 1117"/>
                <a:gd name="T50" fmla="*/ 629 w 1121"/>
                <a:gd name="T51" fmla="*/ 1065 h 1117"/>
                <a:gd name="T52" fmla="*/ 605 w 1121"/>
                <a:gd name="T53" fmla="*/ 932 h 1117"/>
                <a:gd name="T54" fmla="*/ 630 w 1121"/>
                <a:gd name="T55" fmla="*/ 854 h 1117"/>
                <a:gd name="T56" fmla="*/ 610 w 1121"/>
                <a:gd name="T57" fmla="*/ 828 h 1117"/>
                <a:gd name="T58" fmla="*/ 328 w 1121"/>
                <a:gd name="T59" fmla="*/ 828 h 1117"/>
                <a:gd name="T60" fmla="*/ 301 w 1121"/>
                <a:gd name="T61" fmla="*/ 800 h 1117"/>
                <a:gd name="T62" fmla="*/ 301 w 1121"/>
                <a:gd name="T63" fmla="*/ 528 h 1117"/>
                <a:gd name="T64" fmla="*/ 273 w 1121"/>
                <a:gd name="T65" fmla="*/ 509 h 1117"/>
                <a:gd name="T66" fmla="*/ 136 w 1121"/>
                <a:gd name="T67" fmla="*/ 539 h 1117"/>
                <a:gd name="T68" fmla="*/ 19 w 1121"/>
                <a:gd name="T69" fmla="*/ 391 h 1117"/>
                <a:gd name="T70" fmla="*/ 80 w 1121"/>
                <a:gd name="T71" fmla="*/ 316 h 1117"/>
                <a:gd name="T72" fmla="*/ 201 w 1121"/>
                <a:gd name="T73" fmla="*/ 308 h 1117"/>
                <a:gd name="T74" fmla="*/ 277 w 1121"/>
                <a:gd name="T75" fmla="*/ 332 h 1117"/>
                <a:gd name="T76" fmla="*/ 301 w 1121"/>
                <a:gd name="T77" fmla="*/ 315 h 1117"/>
                <a:gd name="T78" fmla="*/ 301 w 1121"/>
                <a:gd name="T79" fmla="*/ 23 h 1117"/>
                <a:gd name="T80" fmla="*/ 322 w 1121"/>
                <a:gd name="T81" fmla="*/ 0 h 1117"/>
                <a:gd name="T82" fmla="*/ 586 w 1121"/>
                <a:gd name="T83" fmla="*/ 1 h 1117"/>
                <a:gd name="T84" fmla="*/ 606 w 1121"/>
                <a:gd name="T85" fmla="*/ 3 h 1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21" h="1117">
                  <a:moveTo>
                    <a:pt x="606" y="3"/>
                  </a:moveTo>
                  <a:cubicBezTo>
                    <a:pt x="598" y="26"/>
                    <a:pt x="591" y="46"/>
                    <a:pt x="585" y="67"/>
                  </a:cubicBezTo>
                  <a:cubicBezTo>
                    <a:pt x="567" y="127"/>
                    <a:pt x="567" y="184"/>
                    <a:pt x="612" y="234"/>
                  </a:cubicBezTo>
                  <a:cubicBezTo>
                    <a:pt x="648" y="274"/>
                    <a:pt x="695" y="291"/>
                    <a:pt x="749" y="279"/>
                  </a:cubicBezTo>
                  <a:cubicBezTo>
                    <a:pt x="799" y="268"/>
                    <a:pt x="829" y="234"/>
                    <a:pt x="848" y="186"/>
                  </a:cubicBezTo>
                  <a:cubicBezTo>
                    <a:pt x="870" y="131"/>
                    <a:pt x="852" y="79"/>
                    <a:pt x="834" y="28"/>
                  </a:cubicBezTo>
                  <a:cubicBezTo>
                    <a:pt x="832" y="20"/>
                    <a:pt x="830" y="13"/>
                    <a:pt x="827" y="3"/>
                  </a:cubicBezTo>
                  <a:cubicBezTo>
                    <a:pt x="836" y="2"/>
                    <a:pt x="843" y="1"/>
                    <a:pt x="850" y="1"/>
                  </a:cubicBezTo>
                  <a:cubicBezTo>
                    <a:pt x="933" y="1"/>
                    <a:pt x="1017" y="1"/>
                    <a:pt x="1100" y="0"/>
                  </a:cubicBezTo>
                  <a:cubicBezTo>
                    <a:pt x="1114" y="0"/>
                    <a:pt x="1121" y="3"/>
                    <a:pt x="1121" y="20"/>
                  </a:cubicBezTo>
                  <a:cubicBezTo>
                    <a:pt x="1121" y="109"/>
                    <a:pt x="1121" y="198"/>
                    <a:pt x="1121" y="286"/>
                  </a:cubicBezTo>
                  <a:cubicBezTo>
                    <a:pt x="1121" y="289"/>
                    <a:pt x="1120" y="291"/>
                    <a:pt x="1119" y="296"/>
                  </a:cubicBezTo>
                  <a:cubicBezTo>
                    <a:pt x="1112" y="295"/>
                    <a:pt x="1105" y="294"/>
                    <a:pt x="1098" y="291"/>
                  </a:cubicBezTo>
                  <a:cubicBezTo>
                    <a:pt x="1046" y="271"/>
                    <a:pt x="993" y="260"/>
                    <a:pt x="939" y="280"/>
                  </a:cubicBezTo>
                  <a:cubicBezTo>
                    <a:pt x="888" y="299"/>
                    <a:pt x="845" y="334"/>
                    <a:pt x="840" y="405"/>
                  </a:cubicBezTo>
                  <a:cubicBezTo>
                    <a:pt x="837" y="455"/>
                    <a:pt x="858" y="503"/>
                    <a:pt x="912" y="534"/>
                  </a:cubicBezTo>
                  <a:cubicBezTo>
                    <a:pt x="967" y="565"/>
                    <a:pt x="1023" y="557"/>
                    <a:pt x="1079" y="538"/>
                  </a:cubicBezTo>
                  <a:cubicBezTo>
                    <a:pt x="1092" y="534"/>
                    <a:pt x="1105" y="531"/>
                    <a:pt x="1119" y="527"/>
                  </a:cubicBezTo>
                  <a:cubicBezTo>
                    <a:pt x="1120" y="536"/>
                    <a:pt x="1121" y="543"/>
                    <a:pt x="1121" y="549"/>
                  </a:cubicBezTo>
                  <a:cubicBezTo>
                    <a:pt x="1121" y="636"/>
                    <a:pt x="1120" y="723"/>
                    <a:pt x="1121" y="809"/>
                  </a:cubicBezTo>
                  <a:cubicBezTo>
                    <a:pt x="1121" y="825"/>
                    <a:pt x="1116" y="828"/>
                    <a:pt x="1101" y="828"/>
                  </a:cubicBezTo>
                  <a:cubicBezTo>
                    <a:pt x="1010" y="828"/>
                    <a:pt x="919" y="828"/>
                    <a:pt x="828" y="828"/>
                  </a:cubicBezTo>
                  <a:cubicBezTo>
                    <a:pt x="797" y="828"/>
                    <a:pt x="796" y="830"/>
                    <a:pt x="805" y="858"/>
                  </a:cubicBezTo>
                  <a:cubicBezTo>
                    <a:pt x="816" y="890"/>
                    <a:pt x="826" y="922"/>
                    <a:pt x="833" y="954"/>
                  </a:cubicBezTo>
                  <a:cubicBezTo>
                    <a:pt x="848" y="1018"/>
                    <a:pt x="809" y="1085"/>
                    <a:pt x="749" y="1105"/>
                  </a:cubicBezTo>
                  <a:cubicBezTo>
                    <a:pt x="709" y="1117"/>
                    <a:pt x="655" y="1099"/>
                    <a:pt x="629" y="1065"/>
                  </a:cubicBezTo>
                  <a:cubicBezTo>
                    <a:pt x="599" y="1025"/>
                    <a:pt x="586" y="982"/>
                    <a:pt x="605" y="932"/>
                  </a:cubicBezTo>
                  <a:cubicBezTo>
                    <a:pt x="614" y="907"/>
                    <a:pt x="622" y="881"/>
                    <a:pt x="630" y="854"/>
                  </a:cubicBezTo>
                  <a:cubicBezTo>
                    <a:pt x="636" y="833"/>
                    <a:pt x="632" y="828"/>
                    <a:pt x="610" y="828"/>
                  </a:cubicBezTo>
                  <a:cubicBezTo>
                    <a:pt x="516" y="828"/>
                    <a:pt x="422" y="828"/>
                    <a:pt x="328" y="828"/>
                  </a:cubicBezTo>
                  <a:cubicBezTo>
                    <a:pt x="301" y="828"/>
                    <a:pt x="301" y="828"/>
                    <a:pt x="301" y="800"/>
                  </a:cubicBezTo>
                  <a:cubicBezTo>
                    <a:pt x="301" y="709"/>
                    <a:pt x="301" y="619"/>
                    <a:pt x="301" y="528"/>
                  </a:cubicBezTo>
                  <a:cubicBezTo>
                    <a:pt x="301" y="502"/>
                    <a:pt x="299" y="502"/>
                    <a:pt x="273" y="509"/>
                  </a:cubicBezTo>
                  <a:cubicBezTo>
                    <a:pt x="228" y="520"/>
                    <a:pt x="185" y="543"/>
                    <a:pt x="136" y="539"/>
                  </a:cubicBezTo>
                  <a:cubicBezTo>
                    <a:pt x="61" y="533"/>
                    <a:pt x="0" y="473"/>
                    <a:pt x="19" y="391"/>
                  </a:cubicBezTo>
                  <a:cubicBezTo>
                    <a:pt x="27" y="356"/>
                    <a:pt x="49" y="332"/>
                    <a:pt x="80" y="316"/>
                  </a:cubicBezTo>
                  <a:cubicBezTo>
                    <a:pt x="119" y="296"/>
                    <a:pt x="159" y="292"/>
                    <a:pt x="201" y="308"/>
                  </a:cubicBezTo>
                  <a:cubicBezTo>
                    <a:pt x="226" y="317"/>
                    <a:pt x="251" y="325"/>
                    <a:pt x="277" y="332"/>
                  </a:cubicBezTo>
                  <a:cubicBezTo>
                    <a:pt x="296" y="338"/>
                    <a:pt x="301" y="335"/>
                    <a:pt x="301" y="315"/>
                  </a:cubicBezTo>
                  <a:cubicBezTo>
                    <a:pt x="301" y="217"/>
                    <a:pt x="301" y="120"/>
                    <a:pt x="301" y="23"/>
                  </a:cubicBezTo>
                  <a:cubicBezTo>
                    <a:pt x="301" y="7"/>
                    <a:pt x="304" y="0"/>
                    <a:pt x="322" y="0"/>
                  </a:cubicBezTo>
                  <a:cubicBezTo>
                    <a:pt x="410" y="1"/>
                    <a:pt x="498" y="1"/>
                    <a:pt x="586" y="1"/>
                  </a:cubicBezTo>
                  <a:cubicBezTo>
                    <a:pt x="591" y="1"/>
                    <a:pt x="597" y="2"/>
                    <a:pt x="606" y="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5" name="Freeform 11">
              <a:extLst>
                <a:ext uri="{FF2B5EF4-FFF2-40B4-BE49-F238E27FC236}">
                  <a16:creationId xmlns:a16="http://schemas.microsoft.com/office/drawing/2014/main" id="{F9848565-2B21-4CA1-8390-46846E909251}"/>
                </a:ext>
              </a:extLst>
            </p:cNvPr>
            <p:cNvSpPr>
              <a:spLocks/>
            </p:cNvSpPr>
            <p:nvPr/>
          </p:nvSpPr>
          <p:spPr bwMode="auto">
            <a:xfrm>
              <a:off x="1202749" y="2945710"/>
              <a:ext cx="952460" cy="1223815"/>
            </a:xfrm>
            <a:custGeom>
              <a:avLst/>
              <a:gdLst>
                <a:gd name="T0" fmla="*/ 602 w 911"/>
                <a:gd name="T1" fmla="*/ 1099 h 1153"/>
                <a:gd name="T2" fmla="*/ 618 w 911"/>
                <a:gd name="T3" fmla="*/ 1021 h 1153"/>
                <a:gd name="T4" fmla="*/ 519 w 911"/>
                <a:gd name="T5" fmla="*/ 832 h 1153"/>
                <a:gd name="T6" fmla="*/ 367 w 911"/>
                <a:gd name="T7" fmla="*/ 885 h 1153"/>
                <a:gd name="T8" fmla="*/ 356 w 911"/>
                <a:gd name="T9" fmla="*/ 1074 h 1153"/>
                <a:gd name="T10" fmla="*/ 377 w 911"/>
                <a:gd name="T11" fmla="*/ 1120 h 1153"/>
                <a:gd name="T12" fmla="*/ 322 w 911"/>
                <a:gd name="T13" fmla="*/ 1129 h 1153"/>
                <a:gd name="T14" fmla="*/ 106 w 911"/>
                <a:gd name="T15" fmla="*/ 1151 h 1153"/>
                <a:gd name="T16" fmla="*/ 83 w 911"/>
                <a:gd name="T17" fmla="*/ 1133 h 1153"/>
                <a:gd name="T18" fmla="*/ 56 w 911"/>
                <a:gd name="T19" fmla="*/ 858 h 1153"/>
                <a:gd name="T20" fmla="*/ 29 w 911"/>
                <a:gd name="T21" fmla="*/ 617 h 1153"/>
                <a:gd name="T22" fmla="*/ 2 w 911"/>
                <a:gd name="T23" fmla="*/ 341 h 1153"/>
                <a:gd name="T24" fmla="*/ 23 w 911"/>
                <a:gd name="T25" fmla="*/ 323 h 1153"/>
                <a:gd name="T26" fmla="*/ 101 w 911"/>
                <a:gd name="T27" fmla="*/ 316 h 1153"/>
                <a:gd name="T28" fmla="*/ 307 w 911"/>
                <a:gd name="T29" fmla="*/ 297 h 1153"/>
                <a:gd name="T30" fmla="*/ 323 w 911"/>
                <a:gd name="T31" fmla="*/ 266 h 1153"/>
                <a:gd name="T32" fmla="*/ 278 w 911"/>
                <a:gd name="T33" fmla="*/ 166 h 1153"/>
                <a:gd name="T34" fmla="*/ 314 w 911"/>
                <a:gd name="T35" fmla="*/ 43 h 1153"/>
                <a:gd name="T36" fmla="*/ 430 w 911"/>
                <a:gd name="T37" fmla="*/ 16 h 1153"/>
                <a:gd name="T38" fmla="*/ 512 w 911"/>
                <a:gd name="T39" fmla="*/ 112 h 1153"/>
                <a:gd name="T40" fmla="*/ 506 w 911"/>
                <a:gd name="T41" fmla="*/ 214 h 1153"/>
                <a:gd name="T42" fmla="*/ 497 w 911"/>
                <a:gd name="T43" fmla="*/ 259 h 1153"/>
                <a:gd name="T44" fmla="*/ 513 w 911"/>
                <a:gd name="T45" fmla="*/ 274 h 1153"/>
                <a:gd name="T46" fmla="*/ 770 w 911"/>
                <a:gd name="T47" fmla="*/ 248 h 1153"/>
                <a:gd name="T48" fmla="*/ 812 w 911"/>
                <a:gd name="T49" fmla="*/ 244 h 1153"/>
                <a:gd name="T50" fmla="*/ 830 w 911"/>
                <a:gd name="T51" fmla="*/ 261 h 1153"/>
                <a:gd name="T52" fmla="*/ 854 w 911"/>
                <a:gd name="T53" fmla="*/ 514 h 1153"/>
                <a:gd name="T54" fmla="*/ 859 w 911"/>
                <a:gd name="T55" fmla="*/ 551 h 1153"/>
                <a:gd name="T56" fmla="*/ 754 w 911"/>
                <a:gd name="T57" fmla="*/ 532 h 1153"/>
                <a:gd name="T58" fmla="*/ 586 w 911"/>
                <a:gd name="T59" fmla="*/ 655 h 1153"/>
                <a:gd name="T60" fmla="*/ 682 w 911"/>
                <a:gd name="T61" fmla="*/ 806 h 1153"/>
                <a:gd name="T62" fmla="*/ 816 w 911"/>
                <a:gd name="T63" fmla="*/ 797 h 1153"/>
                <a:gd name="T64" fmla="*/ 880 w 911"/>
                <a:gd name="T65" fmla="*/ 768 h 1153"/>
                <a:gd name="T66" fmla="*/ 892 w 911"/>
                <a:gd name="T67" fmla="*/ 869 h 1153"/>
                <a:gd name="T68" fmla="*/ 908 w 911"/>
                <a:gd name="T69" fmla="*/ 1031 h 1153"/>
                <a:gd name="T70" fmla="*/ 909 w 911"/>
                <a:gd name="T71" fmla="*/ 1035 h 1153"/>
                <a:gd name="T72" fmla="*/ 876 w 911"/>
                <a:gd name="T73" fmla="*/ 1072 h 1153"/>
                <a:gd name="T74" fmla="*/ 714 w 911"/>
                <a:gd name="T75" fmla="*/ 1089 h 1153"/>
                <a:gd name="T76" fmla="*/ 602 w 911"/>
                <a:gd name="T77" fmla="*/ 1099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11" h="1153">
                  <a:moveTo>
                    <a:pt x="602" y="1099"/>
                  </a:moveTo>
                  <a:cubicBezTo>
                    <a:pt x="608" y="1071"/>
                    <a:pt x="612" y="1046"/>
                    <a:pt x="618" y="1021"/>
                  </a:cubicBezTo>
                  <a:cubicBezTo>
                    <a:pt x="637" y="942"/>
                    <a:pt x="598" y="858"/>
                    <a:pt x="519" y="832"/>
                  </a:cubicBezTo>
                  <a:cubicBezTo>
                    <a:pt x="460" y="813"/>
                    <a:pt x="404" y="830"/>
                    <a:pt x="367" y="885"/>
                  </a:cubicBezTo>
                  <a:cubicBezTo>
                    <a:pt x="327" y="946"/>
                    <a:pt x="323" y="1009"/>
                    <a:pt x="356" y="1074"/>
                  </a:cubicBezTo>
                  <a:cubicBezTo>
                    <a:pt x="363" y="1088"/>
                    <a:pt x="369" y="1103"/>
                    <a:pt x="377" y="1120"/>
                  </a:cubicBezTo>
                  <a:cubicBezTo>
                    <a:pt x="357" y="1124"/>
                    <a:pt x="339" y="1127"/>
                    <a:pt x="322" y="1129"/>
                  </a:cubicBezTo>
                  <a:cubicBezTo>
                    <a:pt x="250" y="1137"/>
                    <a:pt x="178" y="1144"/>
                    <a:pt x="106" y="1151"/>
                  </a:cubicBezTo>
                  <a:cubicBezTo>
                    <a:pt x="92" y="1153"/>
                    <a:pt x="85" y="1151"/>
                    <a:pt x="83" y="1133"/>
                  </a:cubicBezTo>
                  <a:cubicBezTo>
                    <a:pt x="75" y="1042"/>
                    <a:pt x="65" y="950"/>
                    <a:pt x="56" y="858"/>
                  </a:cubicBezTo>
                  <a:cubicBezTo>
                    <a:pt x="47" y="778"/>
                    <a:pt x="38" y="697"/>
                    <a:pt x="29" y="617"/>
                  </a:cubicBezTo>
                  <a:cubicBezTo>
                    <a:pt x="20" y="525"/>
                    <a:pt x="11" y="433"/>
                    <a:pt x="2" y="341"/>
                  </a:cubicBezTo>
                  <a:cubicBezTo>
                    <a:pt x="0" y="323"/>
                    <a:pt x="13" y="324"/>
                    <a:pt x="23" y="323"/>
                  </a:cubicBezTo>
                  <a:cubicBezTo>
                    <a:pt x="49" y="320"/>
                    <a:pt x="75" y="318"/>
                    <a:pt x="101" y="316"/>
                  </a:cubicBezTo>
                  <a:cubicBezTo>
                    <a:pt x="170" y="310"/>
                    <a:pt x="238" y="303"/>
                    <a:pt x="307" y="297"/>
                  </a:cubicBezTo>
                  <a:cubicBezTo>
                    <a:pt x="328" y="295"/>
                    <a:pt x="333" y="286"/>
                    <a:pt x="323" y="266"/>
                  </a:cubicBezTo>
                  <a:cubicBezTo>
                    <a:pt x="308" y="233"/>
                    <a:pt x="287" y="201"/>
                    <a:pt x="278" y="166"/>
                  </a:cubicBezTo>
                  <a:cubicBezTo>
                    <a:pt x="266" y="120"/>
                    <a:pt x="278" y="76"/>
                    <a:pt x="314" y="43"/>
                  </a:cubicBezTo>
                  <a:cubicBezTo>
                    <a:pt x="347" y="12"/>
                    <a:pt x="387" y="0"/>
                    <a:pt x="430" y="16"/>
                  </a:cubicBezTo>
                  <a:cubicBezTo>
                    <a:pt x="475" y="32"/>
                    <a:pt x="500" y="66"/>
                    <a:pt x="512" y="112"/>
                  </a:cubicBezTo>
                  <a:cubicBezTo>
                    <a:pt x="522" y="147"/>
                    <a:pt x="513" y="180"/>
                    <a:pt x="506" y="214"/>
                  </a:cubicBezTo>
                  <a:cubicBezTo>
                    <a:pt x="503" y="229"/>
                    <a:pt x="499" y="243"/>
                    <a:pt x="497" y="259"/>
                  </a:cubicBezTo>
                  <a:cubicBezTo>
                    <a:pt x="496" y="269"/>
                    <a:pt x="499" y="276"/>
                    <a:pt x="513" y="274"/>
                  </a:cubicBezTo>
                  <a:cubicBezTo>
                    <a:pt x="599" y="265"/>
                    <a:pt x="685" y="257"/>
                    <a:pt x="770" y="248"/>
                  </a:cubicBezTo>
                  <a:cubicBezTo>
                    <a:pt x="784" y="247"/>
                    <a:pt x="798" y="247"/>
                    <a:pt x="812" y="244"/>
                  </a:cubicBezTo>
                  <a:cubicBezTo>
                    <a:pt x="827" y="241"/>
                    <a:pt x="829" y="250"/>
                    <a:pt x="830" y="261"/>
                  </a:cubicBezTo>
                  <a:cubicBezTo>
                    <a:pt x="838" y="345"/>
                    <a:pt x="846" y="430"/>
                    <a:pt x="854" y="514"/>
                  </a:cubicBezTo>
                  <a:cubicBezTo>
                    <a:pt x="855" y="526"/>
                    <a:pt x="857" y="537"/>
                    <a:pt x="859" y="551"/>
                  </a:cubicBezTo>
                  <a:cubicBezTo>
                    <a:pt x="821" y="544"/>
                    <a:pt x="788" y="536"/>
                    <a:pt x="754" y="532"/>
                  </a:cubicBezTo>
                  <a:cubicBezTo>
                    <a:pt x="673" y="524"/>
                    <a:pt x="599" y="576"/>
                    <a:pt x="586" y="655"/>
                  </a:cubicBezTo>
                  <a:cubicBezTo>
                    <a:pt x="573" y="729"/>
                    <a:pt x="618" y="782"/>
                    <a:pt x="682" y="806"/>
                  </a:cubicBezTo>
                  <a:cubicBezTo>
                    <a:pt x="728" y="823"/>
                    <a:pt x="772" y="816"/>
                    <a:pt x="816" y="797"/>
                  </a:cubicBezTo>
                  <a:cubicBezTo>
                    <a:pt x="836" y="788"/>
                    <a:pt x="856" y="778"/>
                    <a:pt x="880" y="768"/>
                  </a:cubicBezTo>
                  <a:cubicBezTo>
                    <a:pt x="884" y="805"/>
                    <a:pt x="888" y="837"/>
                    <a:pt x="892" y="869"/>
                  </a:cubicBezTo>
                  <a:cubicBezTo>
                    <a:pt x="898" y="923"/>
                    <a:pt x="903" y="977"/>
                    <a:pt x="908" y="1031"/>
                  </a:cubicBezTo>
                  <a:cubicBezTo>
                    <a:pt x="908" y="1033"/>
                    <a:pt x="909" y="1034"/>
                    <a:pt x="909" y="1035"/>
                  </a:cubicBezTo>
                  <a:cubicBezTo>
                    <a:pt x="911" y="1066"/>
                    <a:pt x="906" y="1070"/>
                    <a:pt x="876" y="1072"/>
                  </a:cubicBezTo>
                  <a:cubicBezTo>
                    <a:pt x="822" y="1077"/>
                    <a:pt x="768" y="1083"/>
                    <a:pt x="714" y="1089"/>
                  </a:cubicBezTo>
                  <a:cubicBezTo>
                    <a:pt x="678" y="1092"/>
                    <a:pt x="643" y="1095"/>
                    <a:pt x="602" y="10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Freeform 12">
              <a:extLst>
                <a:ext uri="{FF2B5EF4-FFF2-40B4-BE49-F238E27FC236}">
                  <a16:creationId xmlns:a16="http://schemas.microsoft.com/office/drawing/2014/main" id="{AE974046-912F-4389-8C5D-EF46732AF2E6}"/>
                </a:ext>
              </a:extLst>
            </p:cNvPr>
            <p:cNvSpPr>
              <a:spLocks/>
            </p:cNvSpPr>
            <p:nvPr/>
          </p:nvSpPr>
          <p:spPr bwMode="auto">
            <a:xfrm>
              <a:off x="1228811" y="1757996"/>
              <a:ext cx="983262" cy="997584"/>
            </a:xfrm>
            <a:custGeom>
              <a:avLst/>
              <a:gdLst>
                <a:gd name="T0" fmla="*/ 293 w 939"/>
                <a:gd name="T1" fmla="*/ 862 h 939"/>
                <a:gd name="T2" fmla="*/ 98 w 939"/>
                <a:gd name="T3" fmla="*/ 834 h 939"/>
                <a:gd name="T4" fmla="*/ 15 w 939"/>
                <a:gd name="T5" fmla="*/ 822 h 939"/>
                <a:gd name="T6" fmla="*/ 1 w 939"/>
                <a:gd name="T7" fmla="*/ 803 h 939"/>
                <a:gd name="T8" fmla="*/ 11 w 939"/>
                <a:gd name="T9" fmla="*/ 742 h 939"/>
                <a:gd name="T10" fmla="*/ 40 w 939"/>
                <a:gd name="T11" fmla="*/ 528 h 939"/>
                <a:gd name="T12" fmla="*/ 90 w 939"/>
                <a:gd name="T13" fmla="*/ 211 h 939"/>
                <a:gd name="T14" fmla="*/ 120 w 939"/>
                <a:gd name="T15" fmla="*/ 17 h 939"/>
                <a:gd name="T16" fmla="*/ 140 w 939"/>
                <a:gd name="T17" fmla="*/ 2 h 939"/>
                <a:gd name="T18" fmla="*/ 365 w 939"/>
                <a:gd name="T19" fmla="*/ 34 h 939"/>
                <a:gd name="T20" fmla="*/ 541 w 939"/>
                <a:gd name="T21" fmla="*/ 58 h 939"/>
                <a:gd name="T22" fmla="*/ 737 w 939"/>
                <a:gd name="T23" fmla="*/ 88 h 939"/>
                <a:gd name="T24" fmla="*/ 917 w 939"/>
                <a:gd name="T25" fmla="*/ 113 h 939"/>
                <a:gd name="T26" fmla="*/ 937 w 939"/>
                <a:gd name="T27" fmla="*/ 137 h 939"/>
                <a:gd name="T28" fmla="*/ 905 w 939"/>
                <a:gd name="T29" fmla="*/ 354 h 939"/>
                <a:gd name="T30" fmla="*/ 899 w 939"/>
                <a:gd name="T31" fmla="*/ 399 h 939"/>
                <a:gd name="T32" fmla="*/ 877 w 939"/>
                <a:gd name="T33" fmla="*/ 412 h 939"/>
                <a:gd name="T34" fmla="*/ 793 w 939"/>
                <a:gd name="T35" fmla="*/ 374 h 939"/>
                <a:gd name="T36" fmla="*/ 595 w 939"/>
                <a:gd name="T37" fmla="*/ 515 h 939"/>
                <a:gd name="T38" fmla="*/ 677 w 939"/>
                <a:gd name="T39" fmla="*/ 633 h 939"/>
                <a:gd name="T40" fmla="*/ 846 w 939"/>
                <a:gd name="T41" fmla="*/ 639 h 939"/>
                <a:gd name="T42" fmla="*/ 858 w 939"/>
                <a:gd name="T43" fmla="*/ 636 h 939"/>
                <a:gd name="T44" fmla="*/ 864 w 939"/>
                <a:gd name="T45" fmla="*/ 638 h 939"/>
                <a:gd name="T46" fmla="*/ 818 w 939"/>
                <a:gd name="T47" fmla="*/ 939 h 939"/>
                <a:gd name="T48" fmla="*/ 729 w 939"/>
                <a:gd name="T49" fmla="*/ 925 h 939"/>
                <a:gd name="T50" fmla="*/ 543 w 939"/>
                <a:gd name="T51" fmla="*/ 900 h 939"/>
                <a:gd name="T52" fmla="*/ 527 w 939"/>
                <a:gd name="T53" fmla="*/ 869 h 939"/>
                <a:gd name="T54" fmla="*/ 561 w 939"/>
                <a:gd name="T55" fmla="*/ 779 h 939"/>
                <a:gd name="T56" fmla="*/ 503 w 939"/>
                <a:gd name="T57" fmla="*/ 630 h 939"/>
                <a:gd name="T58" fmla="*/ 331 w 939"/>
                <a:gd name="T59" fmla="*/ 645 h 939"/>
                <a:gd name="T60" fmla="*/ 285 w 939"/>
                <a:gd name="T61" fmla="*/ 800 h 939"/>
                <a:gd name="T62" fmla="*/ 293 w 939"/>
                <a:gd name="T63" fmla="*/ 862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9" h="939">
                  <a:moveTo>
                    <a:pt x="293" y="862"/>
                  </a:moveTo>
                  <a:cubicBezTo>
                    <a:pt x="225" y="853"/>
                    <a:pt x="162" y="843"/>
                    <a:pt x="98" y="834"/>
                  </a:cubicBezTo>
                  <a:cubicBezTo>
                    <a:pt x="70" y="830"/>
                    <a:pt x="43" y="825"/>
                    <a:pt x="15" y="822"/>
                  </a:cubicBezTo>
                  <a:cubicBezTo>
                    <a:pt x="2" y="820"/>
                    <a:pt x="0" y="815"/>
                    <a:pt x="1" y="803"/>
                  </a:cubicBezTo>
                  <a:cubicBezTo>
                    <a:pt x="5" y="783"/>
                    <a:pt x="8" y="763"/>
                    <a:pt x="11" y="742"/>
                  </a:cubicBezTo>
                  <a:cubicBezTo>
                    <a:pt x="21" y="671"/>
                    <a:pt x="30" y="600"/>
                    <a:pt x="40" y="528"/>
                  </a:cubicBezTo>
                  <a:cubicBezTo>
                    <a:pt x="56" y="422"/>
                    <a:pt x="73" y="317"/>
                    <a:pt x="90" y="211"/>
                  </a:cubicBezTo>
                  <a:cubicBezTo>
                    <a:pt x="100" y="146"/>
                    <a:pt x="111" y="82"/>
                    <a:pt x="120" y="17"/>
                  </a:cubicBezTo>
                  <a:cubicBezTo>
                    <a:pt x="122" y="2"/>
                    <a:pt x="128" y="0"/>
                    <a:pt x="140" y="2"/>
                  </a:cubicBezTo>
                  <a:cubicBezTo>
                    <a:pt x="215" y="13"/>
                    <a:pt x="290" y="24"/>
                    <a:pt x="365" y="34"/>
                  </a:cubicBezTo>
                  <a:cubicBezTo>
                    <a:pt x="424" y="43"/>
                    <a:pt x="483" y="50"/>
                    <a:pt x="541" y="58"/>
                  </a:cubicBezTo>
                  <a:cubicBezTo>
                    <a:pt x="607" y="68"/>
                    <a:pt x="672" y="79"/>
                    <a:pt x="737" y="88"/>
                  </a:cubicBezTo>
                  <a:cubicBezTo>
                    <a:pt x="797" y="97"/>
                    <a:pt x="857" y="105"/>
                    <a:pt x="917" y="113"/>
                  </a:cubicBezTo>
                  <a:cubicBezTo>
                    <a:pt x="933" y="115"/>
                    <a:pt x="939" y="120"/>
                    <a:pt x="937" y="137"/>
                  </a:cubicBezTo>
                  <a:cubicBezTo>
                    <a:pt x="926" y="209"/>
                    <a:pt x="915" y="281"/>
                    <a:pt x="905" y="354"/>
                  </a:cubicBezTo>
                  <a:cubicBezTo>
                    <a:pt x="903" y="369"/>
                    <a:pt x="901" y="384"/>
                    <a:pt x="899" y="399"/>
                  </a:cubicBezTo>
                  <a:cubicBezTo>
                    <a:pt x="897" y="418"/>
                    <a:pt x="893" y="420"/>
                    <a:pt x="877" y="412"/>
                  </a:cubicBezTo>
                  <a:cubicBezTo>
                    <a:pt x="849" y="399"/>
                    <a:pt x="822" y="384"/>
                    <a:pt x="793" y="374"/>
                  </a:cubicBezTo>
                  <a:cubicBezTo>
                    <a:pt x="696" y="342"/>
                    <a:pt x="588" y="415"/>
                    <a:pt x="595" y="515"/>
                  </a:cubicBezTo>
                  <a:cubicBezTo>
                    <a:pt x="599" y="569"/>
                    <a:pt x="631" y="607"/>
                    <a:pt x="677" y="633"/>
                  </a:cubicBezTo>
                  <a:cubicBezTo>
                    <a:pt x="732" y="664"/>
                    <a:pt x="789" y="649"/>
                    <a:pt x="846" y="639"/>
                  </a:cubicBezTo>
                  <a:cubicBezTo>
                    <a:pt x="850" y="638"/>
                    <a:pt x="854" y="637"/>
                    <a:pt x="858" y="636"/>
                  </a:cubicBezTo>
                  <a:cubicBezTo>
                    <a:pt x="858" y="636"/>
                    <a:pt x="859" y="637"/>
                    <a:pt x="864" y="638"/>
                  </a:cubicBezTo>
                  <a:cubicBezTo>
                    <a:pt x="849" y="737"/>
                    <a:pt x="834" y="836"/>
                    <a:pt x="818" y="939"/>
                  </a:cubicBezTo>
                  <a:cubicBezTo>
                    <a:pt x="787" y="934"/>
                    <a:pt x="758" y="930"/>
                    <a:pt x="729" y="925"/>
                  </a:cubicBezTo>
                  <a:cubicBezTo>
                    <a:pt x="667" y="917"/>
                    <a:pt x="605" y="908"/>
                    <a:pt x="543" y="900"/>
                  </a:cubicBezTo>
                  <a:cubicBezTo>
                    <a:pt x="518" y="897"/>
                    <a:pt x="517" y="892"/>
                    <a:pt x="527" y="869"/>
                  </a:cubicBezTo>
                  <a:cubicBezTo>
                    <a:pt x="540" y="840"/>
                    <a:pt x="555" y="810"/>
                    <a:pt x="561" y="779"/>
                  </a:cubicBezTo>
                  <a:cubicBezTo>
                    <a:pt x="572" y="719"/>
                    <a:pt x="553" y="668"/>
                    <a:pt x="503" y="630"/>
                  </a:cubicBezTo>
                  <a:cubicBezTo>
                    <a:pt x="448" y="588"/>
                    <a:pt x="378" y="598"/>
                    <a:pt x="331" y="645"/>
                  </a:cubicBezTo>
                  <a:cubicBezTo>
                    <a:pt x="288" y="688"/>
                    <a:pt x="270" y="739"/>
                    <a:pt x="285" y="800"/>
                  </a:cubicBezTo>
                  <a:cubicBezTo>
                    <a:pt x="290" y="819"/>
                    <a:pt x="290" y="840"/>
                    <a:pt x="293" y="86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Freeform 13">
              <a:extLst>
                <a:ext uri="{FF2B5EF4-FFF2-40B4-BE49-F238E27FC236}">
                  <a16:creationId xmlns:a16="http://schemas.microsoft.com/office/drawing/2014/main" id="{9B988B1E-EC88-4019-A6E4-823602611BC7}"/>
                </a:ext>
              </a:extLst>
            </p:cNvPr>
            <p:cNvSpPr>
              <a:spLocks/>
            </p:cNvSpPr>
            <p:nvPr/>
          </p:nvSpPr>
          <p:spPr bwMode="auto">
            <a:xfrm>
              <a:off x="4169117" y="4609954"/>
              <a:ext cx="867165" cy="876045"/>
            </a:xfrm>
            <a:custGeom>
              <a:avLst/>
              <a:gdLst>
                <a:gd name="T0" fmla="*/ 3 w 828"/>
                <a:gd name="T1" fmla="*/ 825 h 825"/>
                <a:gd name="T2" fmla="*/ 3 w 828"/>
                <a:gd name="T3" fmla="*/ 526 h 825"/>
                <a:gd name="T4" fmla="*/ 100 w 828"/>
                <a:gd name="T5" fmla="*/ 553 h 825"/>
                <a:gd name="T6" fmla="*/ 278 w 828"/>
                <a:gd name="T7" fmla="*/ 421 h 825"/>
                <a:gd name="T8" fmla="*/ 201 w 828"/>
                <a:gd name="T9" fmla="*/ 288 h 825"/>
                <a:gd name="T10" fmla="*/ 54 w 828"/>
                <a:gd name="T11" fmla="*/ 283 h 825"/>
                <a:gd name="T12" fmla="*/ 4 w 828"/>
                <a:gd name="T13" fmla="*/ 297 h 825"/>
                <a:gd name="T14" fmla="*/ 2 w 828"/>
                <a:gd name="T15" fmla="*/ 287 h 825"/>
                <a:gd name="T16" fmla="*/ 0 w 828"/>
                <a:gd name="T17" fmla="*/ 23 h 825"/>
                <a:gd name="T18" fmla="*/ 18 w 828"/>
                <a:gd name="T19" fmla="*/ 4 h 825"/>
                <a:gd name="T20" fmla="*/ 260 w 828"/>
                <a:gd name="T21" fmla="*/ 4 h 825"/>
                <a:gd name="T22" fmla="*/ 283 w 828"/>
                <a:gd name="T23" fmla="*/ 39 h 825"/>
                <a:gd name="T24" fmla="*/ 309 w 828"/>
                <a:gd name="T25" fmla="*/ 238 h 825"/>
                <a:gd name="T26" fmla="*/ 504 w 828"/>
                <a:gd name="T27" fmla="*/ 241 h 825"/>
                <a:gd name="T28" fmla="*/ 544 w 828"/>
                <a:gd name="T29" fmla="*/ 59 h 825"/>
                <a:gd name="T30" fmla="*/ 529 w 828"/>
                <a:gd name="T31" fmla="*/ 2 h 825"/>
                <a:gd name="T32" fmla="*/ 547 w 828"/>
                <a:gd name="T33" fmla="*/ 0 h 825"/>
                <a:gd name="T34" fmla="*/ 807 w 828"/>
                <a:gd name="T35" fmla="*/ 0 h 825"/>
                <a:gd name="T36" fmla="*/ 828 w 828"/>
                <a:gd name="T37" fmla="*/ 20 h 825"/>
                <a:gd name="T38" fmla="*/ 828 w 828"/>
                <a:gd name="T39" fmla="*/ 810 h 825"/>
                <a:gd name="T40" fmla="*/ 826 w 828"/>
                <a:gd name="T41" fmla="*/ 825 h 825"/>
                <a:gd name="T42" fmla="*/ 3 w 828"/>
                <a:gd name="T43" fmla="*/ 825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8" h="825">
                  <a:moveTo>
                    <a:pt x="3" y="825"/>
                  </a:moveTo>
                  <a:cubicBezTo>
                    <a:pt x="3" y="725"/>
                    <a:pt x="3" y="626"/>
                    <a:pt x="3" y="526"/>
                  </a:cubicBezTo>
                  <a:cubicBezTo>
                    <a:pt x="36" y="536"/>
                    <a:pt x="67" y="547"/>
                    <a:pt x="100" y="553"/>
                  </a:cubicBezTo>
                  <a:cubicBezTo>
                    <a:pt x="178" y="567"/>
                    <a:pt x="269" y="515"/>
                    <a:pt x="278" y="421"/>
                  </a:cubicBezTo>
                  <a:cubicBezTo>
                    <a:pt x="284" y="366"/>
                    <a:pt x="254" y="316"/>
                    <a:pt x="201" y="288"/>
                  </a:cubicBezTo>
                  <a:cubicBezTo>
                    <a:pt x="153" y="263"/>
                    <a:pt x="104" y="263"/>
                    <a:pt x="54" y="283"/>
                  </a:cubicBezTo>
                  <a:cubicBezTo>
                    <a:pt x="39" y="290"/>
                    <a:pt x="21" y="293"/>
                    <a:pt x="4" y="297"/>
                  </a:cubicBezTo>
                  <a:cubicBezTo>
                    <a:pt x="3" y="293"/>
                    <a:pt x="2" y="290"/>
                    <a:pt x="2" y="287"/>
                  </a:cubicBezTo>
                  <a:cubicBezTo>
                    <a:pt x="1" y="199"/>
                    <a:pt x="1" y="111"/>
                    <a:pt x="0" y="23"/>
                  </a:cubicBezTo>
                  <a:cubicBezTo>
                    <a:pt x="0" y="9"/>
                    <a:pt x="3" y="4"/>
                    <a:pt x="18" y="4"/>
                  </a:cubicBezTo>
                  <a:cubicBezTo>
                    <a:pt x="98" y="5"/>
                    <a:pt x="179" y="4"/>
                    <a:pt x="260" y="4"/>
                  </a:cubicBezTo>
                  <a:cubicBezTo>
                    <a:pt x="290" y="4"/>
                    <a:pt x="292" y="10"/>
                    <a:pt x="283" y="39"/>
                  </a:cubicBezTo>
                  <a:cubicBezTo>
                    <a:pt x="261" y="109"/>
                    <a:pt x="254" y="178"/>
                    <a:pt x="309" y="238"/>
                  </a:cubicBezTo>
                  <a:cubicBezTo>
                    <a:pt x="364" y="298"/>
                    <a:pt x="449" y="300"/>
                    <a:pt x="504" y="241"/>
                  </a:cubicBezTo>
                  <a:cubicBezTo>
                    <a:pt x="552" y="189"/>
                    <a:pt x="563" y="127"/>
                    <a:pt x="544" y="59"/>
                  </a:cubicBezTo>
                  <a:cubicBezTo>
                    <a:pt x="539" y="41"/>
                    <a:pt x="535" y="23"/>
                    <a:pt x="529" y="2"/>
                  </a:cubicBezTo>
                  <a:cubicBezTo>
                    <a:pt x="535" y="2"/>
                    <a:pt x="541" y="0"/>
                    <a:pt x="547" y="0"/>
                  </a:cubicBezTo>
                  <a:cubicBezTo>
                    <a:pt x="634" y="0"/>
                    <a:pt x="721" y="1"/>
                    <a:pt x="807" y="0"/>
                  </a:cubicBezTo>
                  <a:cubicBezTo>
                    <a:pt x="823" y="0"/>
                    <a:pt x="828" y="4"/>
                    <a:pt x="828" y="20"/>
                  </a:cubicBezTo>
                  <a:cubicBezTo>
                    <a:pt x="828" y="283"/>
                    <a:pt x="828" y="546"/>
                    <a:pt x="828" y="810"/>
                  </a:cubicBezTo>
                  <a:cubicBezTo>
                    <a:pt x="828" y="814"/>
                    <a:pt x="827" y="819"/>
                    <a:pt x="826" y="825"/>
                  </a:cubicBezTo>
                  <a:cubicBezTo>
                    <a:pt x="552" y="825"/>
                    <a:pt x="278" y="825"/>
                    <a:pt x="3" y="82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23" name="TextBox 22">
            <a:extLst>
              <a:ext uri="{FF2B5EF4-FFF2-40B4-BE49-F238E27FC236}">
                <a16:creationId xmlns:a16="http://schemas.microsoft.com/office/drawing/2014/main" id="{09DA52A2-75CD-4E82-B8F8-1CB06EE69AC2}"/>
              </a:ext>
            </a:extLst>
          </p:cNvPr>
          <p:cNvSpPr txBox="1"/>
          <p:nvPr/>
        </p:nvSpPr>
        <p:spPr>
          <a:xfrm>
            <a:off x="1616734" y="2096030"/>
            <a:ext cx="7909858" cy="369332"/>
          </a:xfrm>
          <a:prstGeom prst="rect">
            <a:avLst/>
          </a:prstGeom>
          <a:noFill/>
        </p:spPr>
        <p:txBody>
          <a:bodyPr wrap="square" rtlCol="0">
            <a:spAutoFit/>
          </a:bodyPr>
          <a:lstStyle/>
          <a:p>
            <a:pPr lvl="0" algn="just">
              <a:defRPr/>
            </a:pPr>
            <a:r>
              <a:rPr lang="es-ES" b="1" dirty="0"/>
              <a:t>Test Plan: </a:t>
            </a:r>
            <a:r>
              <a:rPr lang="es-ES" dirty="0"/>
              <a:t>Representa la raíz del plan de pruebas.</a:t>
            </a:r>
            <a:endParaRPr kumimoji="0" lang="en-GB" sz="13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4" name="Oval 23">
            <a:extLst>
              <a:ext uri="{FF2B5EF4-FFF2-40B4-BE49-F238E27FC236}">
                <a16:creationId xmlns:a16="http://schemas.microsoft.com/office/drawing/2014/main" id="{B31E020C-E423-44C5-8991-4D59ED133EDE}"/>
              </a:ext>
            </a:extLst>
          </p:cNvPr>
          <p:cNvSpPr/>
          <p:nvPr/>
        </p:nvSpPr>
        <p:spPr>
          <a:xfrm>
            <a:off x="795752" y="2051383"/>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25" name="Oval 24">
            <a:extLst>
              <a:ext uri="{FF2B5EF4-FFF2-40B4-BE49-F238E27FC236}">
                <a16:creationId xmlns:a16="http://schemas.microsoft.com/office/drawing/2014/main" id="{F01A074E-7CBE-4627-A1D6-9C2DCC16BFF1}"/>
              </a:ext>
            </a:extLst>
          </p:cNvPr>
          <p:cNvSpPr/>
          <p:nvPr/>
        </p:nvSpPr>
        <p:spPr>
          <a:xfrm>
            <a:off x="795752" y="2974011"/>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2</a:t>
            </a:r>
          </a:p>
        </p:txBody>
      </p:sp>
      <p:sp>
        <p:nvSpPr>
          <p:cNvPr id="26" name="Oval 25">
            <a:extLst>
              <a:ext uri="{FF2B5EF4-FFF2-40B4-BE49-F238E27FC236}">
                <a16:creationId xmlns:a16="http://schemas.microsoft.com/office/drawing/2014/main" id="{B8A21E53-6E6E-44AE-A706-279EB21D755A}"/>
              </a:ext>
            </a:extLst>
          </p:cNvPr>
          <p:cNvSpPr/>
          <p:nvPr/>
        </p:nvSpPr>
        <p:spPr>
          <a:xfrm>
            <a:off x="795752" y="3907389"/>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3</a:t>
            </a:r>
          </a:p>
        </p:txBody>
      </p:sp>
      <p:sp>
        <p:nvSpPr>
          <p:cNvPr id="27" name="TextBox 26">
            <a:extLst>
              <a:ext uri="{FF2B5EF4-FFF2-40B4-BE49-F238E27FC236}">
                <a16:creationId xmlns:a16="http://schemas.microsoft.com/office/drawing/2014/main" id="{C4333B1D-68C1-439A-85C4-C784785897E3}"/>
              </a:ext>
            </a:extLst>
          </p:cNvPr>
          <p:cNvSpPr txBox="1"/>
          <p:nvPr/>
        </p:nvSpPr>
        <p:spPr>
          <a:xfrm>
            <a:off x="1616734" y="3014136"/>
            <a:ext cx="9067582" cy="369332"/>
          </a:xfrm>
          <a:prstGeom prst="rect">
            <a:avLst/>
          </a:prstGeom>
          <a:noFill/>
        </p:spPr>
        <p:txBody>
          <a:bodyPr wrap="square" rtlCol="0">
            <a:spAutoFit/>
          </a:bodyPr>
          <a:lstStyle/>
          <a:p>
            <a:pPr lvl="0" algn="just">
              <a:defRPr/>
            </a:pPr>
            <a:r>
              <a:rPr lang="es-ES" b="1" dirty="0" err="1"/>
              <a:t>Thread</a:t>
            </a:r>
            <a:r>
              <a:rPr lang="es-ES" b="1" dirty="0"/>
              <a:t> </a:t>
            </a:r>
            <a:r>
              <a:rPr lang="es-ES" b="1" dirty="0" err="1"/>
              <a:t>Group</a:t>
            </a:r>
            <a:r>
              <a:rPr lang="es-ES" b="1" dirty="0"/>
              <a:t>: </a:t>
            </a:r>
            <a:r>
              <a:rPr lang="es-ES" dirty="0"/>
              <a:t>Representa un grupo de usuarios, cada </a:t>
            </a:r>
            <a:r>
              <a:rPr lang="es-ES" dirty="0" err="1"/>
              <a:t>thread</a:t>
            </a:r>
            <a:r>
              <a:rPr lang="es-ES" dirty="0"/>
              <a:t> es un usuario virtual.</a:t>
            </a:r>
            <a:endParaRPr kumimoji="0" lang="en-GB" sz="13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8AC24EF4-8E65-4E9C-91A0-A1FC1BFF3BD4}"/>
              </a:ext>
            </a:extLst>
          </p:cNvPr>
          <p:cNvSpPr txBox="1"/>
          <p:nvPr/>
        </p:nvSpPr>
        <p:spPr>
          <a:xfrm>
            <a:off x="1616734" y="3959405"/>
            <a:ext cx="9830851" cy="846386"/>
          </a:xfrm>
          <a:prstGeom prst="rect">
            <a:avLst/>
          </a:prstGeom>
          <a:noFill/>
        </p:spPr>
        <p:txBody>
          <a:bodyPr wrap="square" rtlCol="0">
            <a:spAutoFit/>
          </a:bodyPr>
          <a:lstStyle/>
          <a:p>
            <a:r>
              <a:rPr lang="es-ES" b="1" dirty="0" err="1"/>
              <a:t>Controllers</a:t>
            </a:r>
            <a:r>
              <a:rPr lang="es-ES" b="1" dirty="0"/>
              <a:t>: </a:t>
            </a:r>
            <a:r>
              <a:rPr lang="es-ES" dirty="0" err="1"/>
              <a:t>Samplers</a:t>
            </a:r>
            <a:r>
              <a:rPr lang="es-ES" dirty="0"/>
              <a:t>, </a:t>
            </a:r>
            <a:r>
              <a:rPr lang="es-ES" dirty="0" err="1"/>
              <a:t>Logic</a:t>
            </a:r>
            <a:r>
              <a:rPr lang="es-ES" dirty="0"/>
              <a:t> </a:t>
            </a:r>
            <a:r>
              <a:rPr lang="es-ES" dirty="0" err="1"/>
              <a:t>Controlers</a:t>
            </a:r>
            <a:r>
              <a:rPr lang="es-ES" dirty="0"/>
              <a:t>, </a:t>
            </a:r>
            <a:r>
              <a:rPr lang="es-ES" dirty="0" err="1"/>
              <a:t>Config</a:t>
            </a:r>
            <a:r>
              <a:rPr lang="es-ES" dirty="0"/>
              <a:t> </a:t>
            </a:r>
            <a:r>
              <a:rPr lang="es-ES" dirty="0" err="1"/>
              <a:t>Element</a:t>
            </a:r>
            <a:r>
              <a:rPr lang="es-ES" dirty="0"/>
              <a:t>, </a:t>
            </a:r>
            <a:r>
              <a:rPr lang="es-ES" dirty="0" err="1"/>
              <a:t>Assertion</a:t>
            </a:r>
            <a:r>
              <a:rPr lang="es-ES" dirty="0"/>
              <a:t>, </a:t>
            </a:r>
            <a:r>
              <a:rPr lang="es-ES" dirty="0" err="1"/>
              <a:t>Listeners</a:t>
            </a:r>
            <a:r>
              <a:rPr lang="es-ES" dirty="0"/>
              <a:t>, </a:t>
            </a:r>
            <a:r>
              <a:rPr lang="es-ES" dirty="0" err="1"/>
              <a:t>Timer</a:t>
            </a:r>
            <a:r>
              <a:rPr lang="es-ES" dirty="0"/>
              <a:t>, Pre-</a:t>
            </a:r>
            <a:r>
              <a:rPr lang="es-ES" dirty="0" err="1"/>
              <a:t>Processor</a:t>
            </a:r>
            <a:r>
              <a:rPr lang="es-ES" dirty="0"/>
              <a:t> </a:t>
            </a:r>
            <a:r>
              <a:rPr lang="es-ES" dirty="0" err="1"/>
              <a:t>element</a:t>
            </a:r>
            <a:r>
              <a:rPr lang="es-ES" dirty="0"/>
              <a:t>, Post-</a:t>
            </a:r>
            <a:r>
              <a:rPr lang="es-ES" dirty="0" err="1"/>
              <a:t>Processor</a:t>
            </a:r>
            <a:r>
              <a:rPr lang="es-ES" dirty="0"/>
              <a:t> </a:t>
            </a:r>
            <a:r>
              <a:rPr lang="es-ES" dirty="0" err="1"/>
              <a:t>element</a:t>
            </a:r>
            <a:r>
              <a:rPr lang="es-ES" dirty="0"/>
              <a:t>. </a:t>
            </a:r>
          </a:p>
          <a:p>
            <a:pPr lvl="0" algn="just">
              <a:defRPr/>
            </a:pPr>
            <a:endParaRPr kumimoji="0" lang="en-GB" sz="13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9" name="Oval 28">
            <a:extLst>
              <a:ext uri="{FF2B5EF4-FFF2-40B4-BE49-F238E27FC236}">
                <a16:creationId xmlns:a16="http://schemas.microsoft.com/office/drawing/2014/main" id="{4572B14F-E574-403F-9138-1F4212654423}"/>
              </a:ext>
            </a:extLst>
          </p:cNvPr>
          <p:cNvSpPr/>
          <p:nvPr/>
        </p:nvSpPr>
        <p:spPr>
          <a:xfrm>
            <a:off x="795752" y="4886638"/>
            <a:ext cx="506366" cy="50636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4</a:t>
            </a:r>
          </a:p>
        </p:txBody>
      </p:sp>
      <p:sp>
        <p:nvSpPr>
          <p:cNvPr id="30" name="TextBox 29">
            <a:extLst>
              <a:ext uri="{FF2B5EF4-FFF2-40B4-BE49-F238E27FC236}">
                <a16:creationId xmlns:a16="http://schemas.microsoft.com/office/drawing/2014/main" id="{A6222A04-225D-4A07-864E-C19B15F8CA71}"/>
              </a:ext>
            </a:extLst>
          </p:cNvPr>
          <p:cNvSpPr txBox="1"/>
          <p:nvPr/>
        </p:nvSpPr>
        <p:spPr>
          <a:xfrm>
            <a:off x="1659033" y="4889242"/>
            <a:ext cx="8732898" cy="923330"/>
          </a:xfrm>
          <a:prstGeom prst="rect">
            <a:avLst/>
          </a:prstGeom>
          <a:noFill/>
        </p:spPr>
        <p:txBody>
          <a:bodyPr wrap="square" rtlCol="0">
            <a:spAutoFit/>
          </a:bodyPr>
          <a:lstStyle/>
          <a:p>
            <a:pPr lvl="0" algn="just">
              <a:defRPr/>
            </a:pPr>
            <a:r>
              <a:rPr lang="es-ES" b="1" dirty="0" err="1"/>
              <a:t>Plugins</a:t>
            </a:r>
            <a:r>
              <a:rPr lang="es-ES" b="1" dirty="0"/>
              <a:t> de </a:t>
            </a:r>
            <a:r>
              <a:rPr lang="es-ES" b="1" dirty="0" err="1"/>
              <a:t>Jmeter</a:t>
            </a:r>
            <a:r>
              <a:rPr lang="es-ES" b="1" dirty="0"/>
              <a:t>: </a:t>
            </a:r>
          </a:p>
          <a:p>
            <a:pPr marL="285750" lvl="0" indent="-285750" algn="just">
              <a:buFont typeface="Arial" panose="020B0604020202020204" pitchFamily="34" charset="0"/>
              <a:buChar char="•"/>
              <a:defRPr/>
            </a:pPr>
            <a:r>
              <a:rPr lang="es-ES" dirty="0"/>
              <a:t>3 Basic </a:t>
            </a:r>
            <a:r>
              <a:rPr lang="es-ES" dirty="0" err="1"/>
              <a:t>Graphs</a:t>
            </a:r>
            <a:r>
              <a:rPr lang="es-ES" dirty="0"/>
              <a:t>: </a:t>
            </a:r>
            <a:r>
              <a:rPr lang="es-ES" dirty="0">
                <a:hlinkClick r:id="rId2"/>
              </a:rPr>
              <a:t>https://jmeter-plugins.org/wiki/ResponseTimesOverTime/</a:t>
            </a:r>
            <a:endParaRPr lang="es-ES" dirty="0"/>
          </a:p>
          <a:p>
            <a:pPr marL="285750" lvl="0" indent="-285750" algn="just">
              <a:buFont typeface="Arial" panose="020B0604020202020204" pitchFamily="34" charset="0"/>
              <a:buChar char="•"/>
              <a:defRPr/>
            </a:pPr>
            <a:r>
              <a:rPr lang="es-ES" dirty="0"/>
              <a:t>5 </a:t>
            </a:r>
            <a:r>
              <a:rPr lang="es-ES" dirty="0" err="1"/>
              <a:t>Additional</a:t>
            </a:r>
            <a:r>
              <a:rPr lang="es-ES" dirty="0"/>
              <a:t> </a:t>
            </a:r>
            <a:r>
              <a:rPr lang="es-ES" dirty="0" err="1"/>
              <a:t>Graphs</a:t>
            </a:r>
            <a:r>
              <a:rPr lang="es-ES" dirty="0"/>
              <a:t>: </a:t>
            </a:r>
            <a:r>
              <a:rPr lang="es-ES" dirty="0">
                <a:hlinkClick r:id="rId3"/>
              </a:rPr>
              <a:t>https://jmeter-plugins.org/wiki/ResponseCodesPerSecond/</a:t>
            </a:r>
            <a:endParaRPr kumimoji="0" lang="en-GB" sz="13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35148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6</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JMETER –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Pruebas</a:t>
            </a: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definidas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id="{556F6111-C2DF-6C40-BE6F-A0EF78C635E9}"/>
              </a:ext>
            </a:extLst>
          </p:cNvPr>
          <p:cNvSpPr txBox="1"/>
          <p:nvPr/>
        </p:nvSpPr>
        <p:spPr>
          <a:xfrm>
            <a:off x="802091" y="1096922"/>
            <a:ext cx="10935750" cy="6186309"/>
          </a:xfrm>
          <a:prstGeom prst="rect">
            <a:avLst/>
          </a:prstGeom>
          <a:noFill/>
        </p:spPr>
        <p:txBody>
          <a:bodyPr wrap="square" rtlCol="0">
            <a:spAutoFit/>
          </a:bodyPr>
          <a:lstStyle/>
          <a:p>
            <a:r>
              <a:rPr lang="es-ES" dirty="0"/>
              <a:t>Para la simulación de usuarios virtuales haremos uso de las opciones definidas a continuación que nos facilitan los </a:t>
            </a:r>
            <a:r>
              <a:rPr lang="es-ES" dirty="0" err="1"/>
              <a:t>plugins</a:t>
            </a:r>
            <a:r>
              <a:rPr lang="es-ES" dirty="0"/>
              <a:t> instalados:</a:t>
            </a:r>
          </a:p>
          <a:p>
            <a:endParaRPr lang="es-ES" dirty="0"/>
          </a:p>
          <a:p>
            <a:pPr marL="285750" indent="-285750">
              <a:buFont typeface="Arial" panose="020B0604020202020204" pitchFamily="34" charset="0"/>
              <a:buChar char="•"/>
            </a:pPr>
            <a:r>
              <a:rPr lang="es-ES" b="1" dirty="0" err="1"/>
              <a:t>jp@gc</a:t>
            </a:r>
            <a:r>
              <a:rPr lang="es-ES" b="1" dirty="0"/>
              <a:t> </a:t>
            </a:r>
            <a:r>
              <a:rPr lang="es-ES" b="1" dirty="0" err="1"/>
              <a:t>Throughput</a:t>
            </a:r>
            <a:r>
              <a:rPr lang="es-ES" b="1" dirty="0"/>
              <a:t> </a:t>
            </a:r>
            <a:r>
              <a:rPr lang="es-ES" b="1" dirty="0" err="1"/>
              <a:t>Shaping</a:t>
            </a:r>
            <a:r>
              <a:rPr lang="es-ES" b="1" dirty="0"/>
              <a:t> </a:t>
            </a:r>
            <a:r>
              <a:rPr lang="es-ES" b="1" dirty="0" err="1"/>
              <a:t>timer</a:t>
            </a:r>
            <a:r>
              <a:rPr lang="es-ES" dirty="0"/>
              <a:t>: Definiremos el número de peticiones que se realizaran por segundo (RPS)</a:t>
            </a:r>
          </a:p>
          <a:p>
            <a:pPr marL="285750" indent="-285750">
              <a:buFont typeface="Arial" panose="020B0604020202020204" pitchFamily="34" charset="0"/>
              <a:buChar char="•"/>
            </a:pPr>
            <a:r>
              <a:rPr lang="es-ES" b="1" dirty="0" err="1"/>
              <a:t>jp@gc</a:t>
            </a:r>
            <a:r>
              <a:rPr lang="es-ES" b="1" dirty="0"/>
              <a:t> </a:t>
            </a:r>
            <a:r>
              <a:rPr lang="es-ES" b="1" dirty="0" err="1"/>
              <a:t>Ultimate</a:t>
            </a:r>
            <a:r>
              <a:rPr lang="es-ES" b="1" dirty="0"/>
              <a:t> </a:t>
            </a:r>
            <a:r>
              <a:rPr lang="es-ES" b="1" dirty="0" err="1"/>
              <a:t>Thread</a:t>
            </a:r>
            <a:r>
              <a:rPr lang="es-ES" b="1" dirty="0"/>
              <a:t> </a:t>
            </a:r>
            <a:r>
              <a:rPr lang="es-ES" b="1" dirty="0" err="1"/>
              <a:t>Group</a:t>
            </a:r>
            <a:r>
              <a:rPr lang="es-ES" dirty="0"/>
              <a:t>: Se indicarán el número de hilos (usuarios)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r>
              <a:rPr lang="es-ES" dirty="0"/>
              <a:t>Dichas gráficas deben ser semejantes y los hilos que se indiquen en la opción de </a:t>
            </a:r>
            <a:r>
              <a:rPr lang="es-ES" dirty="0" err="1"/>
              <a:t>thread</a:t>
            </a:r>
            <a:r>
              <a:rPr lang="es-ES" dirty="0"/>
              <a:t> </a:t>
            </a:r>
            <a:r>
              <a:rPr lang="es-ES" dirty="0" err="1"/>
              <a:t>group</a:t>
            </a:r>
            <a:r>
              <a:rPr lang="es-ES" dirty="0"/>
              <a:t> se deben calcular con la siguiente fórmula:</a:t>
            </a:r>
          </a:p>
          <a:p>
            <a:pPr algn="ctr"/>
            <a:br>
              <a:rPr lang="es-ES" dirty="0"/>
            </a:br>
            <a:r>
              <a:rPr lang="es-ES" b="1" dirty="0"/>
              <a:t>RPS * &lt;</a:t>
            </a:r>
            <a:r>
              <a:rPr lang="es-ES" b="1" dirty="0" err="1"/>
              <a:t>max</a:t>
            </a:r>
            <a:r>
              <a:rPr lang="es-ES" b="1" dirty="0"/>
              <a:t> response time&gt; / 1000 </a:t>
            </a:r>
          </a:p>
          <a:p>
            <a:br>
              <a:rPr lang="es-ES" dirty="0"/>
            </a:br>
            <a:endParaRPr lang="es-ES" dirty="0"/>
          </a:p>
          <a:p>
            <a:r>
              <a:rPr lang="es-ES" dirty="0"/>
              <a:t>En nuestro caso simularemos 200 usuarios concurrentes con una rampa de subida y otra de bajada para hacerla progresiva, para el cálculo de RPS e hilos tendremos como resultado de la fórmula anterior.</a:t>
            </a:r>
          </a:p>
          <a:p>
            <a:endParaRPr lang="es-ES" dirty="0"/>
          </a:p>
          <a:p>
            <a:pPr algn="ctr"/>
            <a:r>
              <a:rPr lang="es-ES" b="1" dirty="0"/>
              <a:t>Hilos = 80 * 2500/1000 = 200 </a:t>
            </a:r>
          </a:p>
          <a:p>
            <a:br>
              <a:rPr lang="es-ES" dirty="0"/>
            </a:br>
            <a:endParaRPr lang="es-ES" dirty="0"/>
          </a:p>
          <a:p>
            <a:r>
              <a:rPr lang="es-ES" dirty="0"/>
              <a:t> </a:t>
            </a:r>
          </a:p>
          <a:p>
            <a:endParaRPr lang="es-ES" dirty="0"/>
          </a:p>
          <a:p>
            <a:endParaRPr lang="es-ES" dirty="0"/>
          </a:p>
        </p:txBody>
      </p:sp>
    </p:spTree>
    <p:extLst>
      <p:ext uri="{BB962C8B-B14F-4D97-AF65-F5344CB8AC3E}">
        <p14:creationId xmlns:p14="http://schemas.microsoft.com/office/powerpoint/2010/main" val="28251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B47E0894-5FF6-4780-839E-0268CFD65858}"/>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solidFill>
                  <a:srgbClr val="FFFFFF"/>
                </a:solidFill>
                <a:latin typeface="Noto Sans" panose="020B0502040504020204" pitchFamily="34"/>
                <a:ea typeface="Noto Sans" panose="020B0502040504020204" pitchFamily="34"/>
                <a:cs typeface="Noto Sans" panose="020B0502040504020204" pitchFamily="34"/>
              </a:rPr>
              <a:t>7</a:t>
            </a:r>
            <a:endPar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 name="TextBox 4">
            <a:extLst>
              <a:ext uri="{FF2B5EF4-FFF2-40B4-BE49-F238E27FC236}">
                <a16:creationId xmlns:a16="http://schemas.microsoft.com/office/drawing/2014/main" id="{6699AC3C-FE44-4341-B799-F20DE8937C2B}"/>
              </a:ext>
            </a:extLst>
          </p:cNvPr>
          <p:cNvSpPr txBox="1"/>
          <p:nvPr/>
        </p:nvSpPr>
        <p:spPr>
          <a:xfrm>
            <a:off x="1202749" y="235148"/>
            <a:ext cx="9673702" cy="86177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JMETER –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Pruebas</a:t>
            </a:r>
            <a:r>
              <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 </a:t>
            </a:r>
            <a:r>
              <a:rPr kumimoji="0" lang="en-US" sz="50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definidas</a:t>
            </a:r>
            <a:endParaRPr kumimoji="0" lang="en-US" sz="5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id="{556F6111-C2DF-6C40-BE6F-A0EF78C635E9}"/>
              </a:ext>
            </a:extLst>
          </p:cNvPr>
          <p:cNvSpPr txBox="1"/>
          <p:nvPr/>
        </p:nvSpPr>
        <p:spPr>
          <a:xfrm>
            <a:off x="802091" y="1096922"/>
            <a:ext cx="10935750" cy="3139321"/>
          </a:xfrm>
          <a:prstGeom prst="rect">
            <a:avLst/>
          </a:prstGeom>
          <a:noFill/>
        </p:spPr>
        <p:txBody>
          <a:bodyPr wrap="square" rtlCol="0">
            <a:spAutoFit/>
          </a:bodyPr>
          <a:lstStyle/>
          <a:p>
            <a:r>
              <a:rPr lang="es-ES" dirty="0"/>
              <a:t>Quedando las gráficas de la siguiente forma:</a:t>
            </a:r>
          </a:p>
          <a:p>
            <a:endParaRPr lang="es-ES" dirty="0"/>
          </a:p>
          <a:p>
            <a:pPr marL="285750" indent="-285750">
              <a:buFont typeface="Arial" panose="020B0604020202020204" pitchFamily="34" charset="0"/>
              <a:buChar char="•"/>
            </a:pPr>
            <a:r>
              <a:rPr lang="es-ES" dirty="0" err="1"/>
              <a:t>jp@gc</a:t>
            </a:r>
            <a:r>
              <a:rPr lang="es-ES" dirty="0"/>
              <a:t> </a:t>
            </a:r>
            <a:r>
              <a:rPr lang="es-ES" dirty="0" err="1"/>
              <a:t>Throughput</a:t>
            </a:r>
            <a:r>
              <a:rPr lang="es-ES" dirty="0"/>
              <a:t> </a:t>
            </a:r>
            <a:r>
              <a:rPr lang="es-ES" dirty="0" err="1"/>
              <a:t>Shaping</a:t>
            </a:r>
            <a:r>
              <a:rPr lang="es-ES" dirty="0"/>
              <a:t> </a:t>
            </a:r>
            <a:r>
              <a:rPr lang="es-ES" dirty="0" err="1"/>
              <a:t>timer</a:t>
            </a:r>
            <a:r>
              <a:rPr lang="es-ES" dirty="0"/>
              <a:t>: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err="1"/>
              <a:t>jp@gc</a:t>
            </a:r>
            <a:r>
              <a:rPr lang="es-ES" dirty="0"/>
              <a:t> </a:t>
            </a:r>
            <a:r>
              <a:rPr lang="es-ES" dirty="0" err="1"/>
              <a:t>Ultimate</a:t>
            </a:r>
            <a:r>
              <a:rPr lang="es-ES" dirty="0"/>
              <a:t> </a:t>
            </a:r>
            <a:r>
              <a:rPr lang="es-ES" dirty="0" err="1"/>
              <a:t>Thread</a:t>
            </a:r>
            <a:r>
              <a:rPr lang="es-ES" dirty="0"/>
              <a:t> </a:t>
            </a:r>
            <a:r>
              <a:rPr lang="es-ES" dirty="0" err="1"/>
              <a:t>Group</a:t>
            </a:r>
            <a:r>
              <a:rPr lang="es-ES" dirty="0"/>
              <a:t>:</a:t>
            </a:r>
          </a:p>
        </p:txBody>
      </p:sp>
      <p:pic>
        <p:nvPicPr>
          <p:cNvPr id="1030" name="Picture 6" descr="Image">
            <a:extLst>
              <a:ext uri="{FF2B5EF4-FFF2-40B4-BE49-F238E27FC236}">
                <a16:creationId xmlns:a16="http://schemas.microsoft.com/office/drawing/2014/main" id="{DD28E1D5-989C-5D46-9DA3-1678CEAFD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966" y="4344657"/>
            <a:ext cx="4366846" cy="21968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a:extLst>
              <a:ext uri="{FF2B5EF4-FFF2-40B4-BE49-F238E27FC236}">
                <a16:creationId xmlns:a16="http://schemas.microsoft.com/office/drawing/2014/main" id="{ED08A3A8-995C-B14C-B57A-B89276FCB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9966" y="1629800"/>
            <a:ext cx="4366846" cy="207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67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a:off x="0" y="76816"/>
            <a:ext cx="11140809" cy="1446550"/>
          </a:xfrm>
          <a:prstGeom prst="rect">
            <a:avLst/>
          </a:prstGeom>
          <a:noFill/>
        </p:spPr>
        <p:txBody>
          <a:bodyPr wrap="square" rtlCol="0">
            <a:spAutoFit/>
          </a:bodyPr>
          <a:lstStyle/>
          <a:p>
            <a:pPr lvl="0" algn="ctr">
              <a:defRPr/>
            </a:pPr>
            <a:r>
              <a:rPr lang="es-ES" sz="4400" dirty="0">
                <a:solidFill>
                  <a:srgbClr val="FFFFFF"/>
                </a:solidFill>
                <a:latin typeface="Noto Sans" panose="020B0502040504020204" pitchFamily="34"/>
                <a:ea typeface="Noto Sans" panose="020B0502040504020204" pitchFamily="34"/>
                <a:cs typeface="Noto Sans" panose="020B0502040504020204" pitchFamily="34"/>
              </a:rPr>
              <a:t>Lanzar pruebas y monitorizar comportamiento</a:t>
            </a:r>
          </a:p>
        </p:txBody>
      </p:sp>
      <p:sp>
        <p:nvSpPr>
          <p:cNvPr id="19" name="TextBox 18">
            <a:extLst>
              <a:ext uri="{FF2B5EF4-FFF2-40B4-BE49-F238E27FC236}">
                <a16:creationId xmlns:a16="http://schemas.microsoft.com/office/drawing/2014/main" id="{8016977A-112F-4154-95F5-0608714FBFEE}"/>
              </a:ext>
            </a:extLst>
          </p:cNvPr>
          <p:cNvSpPr txBox="1"/>
          <p:nvPr/>
        </p:nvSpPr>
        <p:spPr>
          <a:xfrm>
            <a:off x="328613" y="1126151"/>
            <a:ext cx="11634787" cy="646331"/>
          </a:xfrm>
          <a:prstGeom prst="rect">
            <a:avLst/>
          </a:prstGeom>
          <a:noFill/>
        </p:spPr>
        <p:txBody>
          <a:bodyPr wrap="square" rtlCol="0">
            <a:spAutoFit/>
          </a:bodyPr>
          <a:lstStyle/>
          <a:p>
            <a:pPr lvl="0" algn="just">
              <a:defRPr/>
            </a:pPr>
            <a:r>
              <a:rPr lang="es-ES" dirty="0">
                <a:solidFill>
                  <a:srgbClr val="FFFFFF"/>
                </a:solidFill>
                <a:latin typeface="Open Sans" panose="020B0606030504020204" pitchFamily="34" charset="0"/>
              </a:rPr>
              <a:t>Vamos a analizar el comportamiento del portal de </a:t>
            </a:r>
            <a:r>
              <a:rPr lang="es-ES" dirty="0" err="1">
                <a:solidFill>
                  <a:srgbClr val="FFFFFF"/>
                </a:solidFill>
                <a:latin typeface="Open Sans" panose="020B0606030504020204" pitchFamily="34" charset="0"/>
              </a:rPr>
              <a:t>liferay</a:t>
            </a:r>
            <a:r>
              <a:rPr lang="es-ES" dirty="0">
                <a:solidFill>
                  <a:srgbClr val="FFFFFF"/>
                </a:solidFill>
                <a:latin typeface="Open Sans" panose="020B0606030504020204" pitchFamily="34" charset="0"/>
              </a:rPr>
              <a:t> con 10 contenidos web, 5 con una estructura con plantilla no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y otros 5 con una estructura con plantilla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Del mismo modo, se estudiará la respuesta de un </a:t>
            </a:r>
            <a:r>
              <a:rPr lang="es-ES" dirty="0" err="1">
                <a:solidFill>
                  <a:srgbClr val="FFFFFF"/>
                </a:solidFill>
                <a:latin typeface="Open Sans" panose="020B0606030504020204" pitchFamily="34" charset="0"/>
              </a:rPr>
              <a:t>portlet</a:t>
            </a:r>
            <a:r>
              <a:rPr lang="es-ES" dirty="0">
                <a:solidFill>
                  <a:srgbClr val="FFFFFF"/>
                </a:solidFill>
                <a:latin typeface="Open Sans" panose="020B0606030504020204" pitchFamily="34" charset="0"/>
              </a:rPr>
              <a:t> a medida según utilice cache o no.</a:t>
            </a:r>
            <a:endParaRPr lang="en-US" dirty="0">
              <a:solidFill>
                <a:srgbClr val="FFFFFF"/>
              </a:solidFill>
              <a:latin typeface="Open Sans" panose="020B0606030504020204" pitchFamily="34" charset="0"/>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8</a:t>
            </a:r>
          </a:p>
        </p:txBody>
      </p:sp>
      <p:sp>
        <p:nvSpPr>
          <p:cNvPr id="5" name="Rectángulo 4"/>
          <p:cNvSpPr/>
          <p:nvPr/>
        </p:nvSpPr>
        <p:spPr>
          <a:xfrm>
            <a:off x="592394" y="2284729"/>
            <a:ext cx="2249334" cy="369332"/>
          </a:xfrm>
          <a:prstGeom prst="rect">
            <a:avLst/>
          </a:prstGeom>
        </p:spPr>
        <p:txBody>
          <a:bodyPr wrap="none">
            <a:spAutoFit/>
          </a:bodyPr>
          <a:lstStyle/>
          <a:p>
            <a:r>
              <a:rPr lang="es-ES" b="1" dirty="0">
                <a:solidFill>
                  <a:srgbClr val="FCB414"/>
                </a:solidFill>
                <a:latin typeface="Helvetica Neue"/>
              </a:rPr>
              <a:t>Pruebas previstas:</a:t>
            </a:r>
            <a:endParaRPr lang="es-ES" dirty="0">
              <a:solidFill>
                <a:srgbClr val="FCB414"/>
              </a:solidFill>
            </a:endParaRPr>
          </a:p>
        </p:txBody>
      </p:sp>
      <p:sp>
        <p:nvSpPr>
          <p:cNvPr id="10" name="Rectángulo 9"/>
          <p:cNvSpPr/>
          <p:nvPr/>
        </p:nvSpPr>
        <p:spPr>
          <a:xfrm>
            <a:off x="925769" y="2762319"/>
            <a:ext cx="10916367" cy="3970318"/>
          </a:xfrm>
          <a:prstGeom prst="rect">
            <a:avLst/>
          </a:prstGeom>
        </p:spPr>
        <p:txBody>
          <a:bodyPr wrap="square">
            <a:spAutoFit/>
          </a:bodyPr>
          <a:lstStyle/>
          <a:p>
            <a:pPr>
              <a:buFont typeface="Arial" panose="020B0604020202020204" pitchFamily="34" charset="0"/>
              <a:buChar char="•"/>
            </a:pPr>
            <a:r>
              <a:rPr lang="es-ES" b="1" dirty="0">
                <a:solidFill>
                  <a:srgbClr val="42AFB6"/>
                </a:solidFill>
                <a:latin typeface="Helvetica Neue"/>
              </a:rPr>
              <a:t>Página con un visor de contenidos:</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/01_test_lug_visor</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Al ser el visor por defecto con un contenido </a:t>
            </a:r>
            <a:r>
              <a:rPr lang="es-ES" dirty="0" err="1">
                <a:solidFill>
                  <a:schemeClr val="bg1"/>
                </a:solidFill>
                <a:latin typeface="Helvetica Neue"/>
              </a:rPr>
              <a:t>cacheable</a:t>
            </a:r>
            <a:r>
              <a:rPr lang="es-ES" dirty="0">
                <a:solidFill>
                  <a:schemeClr val="bg1"/>
                </a:solidFill>
                <a:latin typeface="Helvetica Neue"/>
              </a:rPr>
              <a:t> debería ser el resultado más optimo de las pruebas realizadas</a:t>
            </a:r>
          </a:p>
          <a:p>
            <a:pPr lvl="1"/>
            <a:endParaRPr lang="es-ES" dirty="0">
              <a:solidFill>
                <a:schemeClr val="bg1"/>
              </a:solidFill>
              <a:latin typeface="Helvetica Neue"/>
            </a:endParaRPr>
          </a:p>
          <a:p>
            <a:pPr>
              <a:buFont typeface="Arial" panose="020B0604020202020204" pitchFamily="34" charset="0"/>
              <a:buChar char="•"/>
            </a:pPr>
            <a:r>
              <a:rPr lang="es-ES" b="1" dirty="0">
                <a:solidFill>
                  <a:srgbClr val="42AFB6"/>
                </a:solidFill>
                <a:latin typeface="Helvetica Neue"/>
              </a:rPr>
              <a:t>Página con un publicador de contenidos con contenidos web con plantilla sin cachear:</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/02_test_lug_publicador_no_cache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Al no usar la caché de </a:t>
            </a:r>
            <a:r>
              <a:rPr lang="es-ES" dirty="0" err="1">
                <a:solidFill>
                  <a:schemeClr val="bg1"/>
                </a:solidFill>
                <a:latin typeface="Helvetica Neue"/>
              </a:rPr>
              <a:t>liferay</a:t>
            </a:r>
            <a:r>
              <a:rPr lang="es-ES" dirty="0">
                <a:solidFill>
                  <a:schemeClr val="bg1"/>
                </a:solidFill>
                <a:latin typeface="Helvetica Neue"/>
              </a:rPr>
              <a:t> tendrá que procesar la plantilla del contenido cada vez que realice su </a:t>
            </a:r>
            <a:r>
              <a:rPr lang="es-ES" dirty="0" err="1">
                <a:solidFill>
                  <a:schemeClr val="bg1"/>
                </a:solidFill>
                <a:latin typeface="Helvetica Neue"/>
              </a:rPr>
              <a:t>renderizado</a:t>
            </a:r>
            <a:r>
              <a:rPr lang="es-ES" dirty="0">
                <a:solidFill>
                  <a:schemeClr val="bg1"/>
                </a:solidFill>
                <a:latin typeface="Helvetica Neue"/>
              </a:rPr>
              <a:t> con el coste computacional correspondiente.</a:t>
            </a:r>
          </a:p>
          <a:p>
            <a:pPr lvl="1"/>
            <a:endParaRPr lang="es-ES" dirty="0">
              <a:solidFill>
                <a:schemeClr val="bg1"/>
              </a:solidFill>
              <a:latin typeface="Helvetica Neue"/>
            </a:endParaRPr>
          </a:p>
          <a:p>
            <a:pPr>
              <a:buFont typeface="Arial" panose="020B0604020202020204" pitchFamily="34" charset="0"/>
              <a:buChar char="•"/>
            </a:pPr>
            <a:r>
              <a:rPr lang="es-ES" b="1" dirty="0">
                <a:solidFill>
                  <a:srgbClr val="42AFB6"/>
                </a:solidFill>
                <a:latin typeface="Helvetica Neue"/>
              </a:rPr>
              <a:t>Página con un publicador de contenidos con contenidos web con plantilla cacheada:</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/03_test_lug_publicador_cache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En la primera carga el resultado será semejante a la página anterior pero en posteriores los tiempos de respuesta serán mejores al estar cacheada la plantilla.</a:t>
            </a:r>
          </a:p>
        </p:txBody>
      </p:sp>
      <p:sp>
        <p:nvSpPr>
          <p:cNvPr id="15" name="Marcador de número de diapositiva 14"/>
          <p:cNvSpPr>
            <a:spLocks noGrp="1"/>
          </p:cNvSpPr>
          <p:nvPr>
            <p:ph type="sldNum" sz="quarter" idx="12"/>
          </p:nvPr>
        </p:nvSpPr>
        <p:spPr/>
        <p:txBody>
          <a:bodyPr/>
          <a:lstStyle/>
          <a:p>
            <a:fld id="{6983841B-0DB4-4C99-B5E5-79625F01DBF7}" type="slidenum">
              <a:rPr lang="en-GB" smtClean="0"/>
              <a:t>8</a:t>
            </a:fld>
            <a:endParaRPr lang="en-GB"/>
          </a:p>
        </p:txBody>
      </p:sp>
    </p:spTree>
    <p:extLst>
      <p:ext uri="{BB962C8B-B14F-4D97-AF65-F5344CB8AC3E}">
        <p14:creationId xmlns:p14="http://schemas.microsoft.com/office/powerpoint/2010/main" val="14448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A9C50-B290-4C30-A65A-9D7AB111D154}"/>
              </a:ext>
            </a:extLst>
          </p:cNvPr>
          <p:cNvSpPr txBox="1"/>
          <p:nvPr/>
        </p:nvSpPr>
        <p:spPr>
          <a:xfrm>
            <a:off x="0" y="76816"/>
            <a:ext cx="11140809" cy="1446550"/>
          </a:xfrm>
          <a:prstGeom prst="rect">
            <a:avLst/>
          </a:prstGeom>
          <a:noFill/>
        </p:spPr>
        <p:txBody>
          <a:bodyPr wrap="square" rtlCol="0">
            <a:spAutoFit/>
          </a:bodyPr>
          <a:lstStyle/>
          <a:p>
            <a:pPr lvl="0" algn="ctr">
              <a:defRPr/>
            </a:pPr>
            <a:r>
              <a:rPr lang="es-ES" sz="4400" dirty="0">
                <a:solidFill>
                  <a:srgbClr val="FFFFFF"/>
                </a:solidFill>
                <a:latin typeface="Noto Sans" panose="020B0502040504020204" pitchFamily="34"/>
                <a:ea typeface="Noto Sans" panose="020B0502040504020204" pitchFamily="34"/>
                <a:cs typeface="Noto Sans" panose="020B0502040504020204" pitchFamily="34"/>
              </a:rPr>
              <a:t>Lanzar pruebas y monitorizar comportamiento</a:t>
            </a:r>
          </a:p>
        </p:txBody>
      </p:sp>
      <p:sp>
        <p:nvSpPr>
          <p:cNvPr id="19" name="TextBox 18">
            <a:extLst>
              <a:ext uri="{FF2B5EF4-FFF2-40B4-BE49-F238E27FC236}">
                <a16:creationId xmlns:a16="http://schemas.microsoft.com/office/drawing/2014/main" id="{8016977A-112F-4154-95F5-0608714FBFEE}"/>
              </a:ext>
            </a:extLst>
          </p:cNvPr>
          <p:cNvSpPr txBox="1"/>
          <p:nvPr/>
        </p:nvSpPr>
        <p:spPr>
          <a:xfrm>
            <a:off x="328613" y="1095099"/>
            <a:ext cx="11634787" cy="646331"/>
          </a:xfrm>
          <a:prstGeom prst="rect">
            <a:avLst/>
          </a:prstGeom>
          <a:noFill/>
        </p:spPr>
        <p:txBody>
          <a:bodyPr wrap="square" rtlCol="0">
            <a:spAutoFit/>
          </a:bodyPr>
          <a:lstStyle/>
          <a:p>
            <a:pPr lvl="0" algn="just">
              <a:defRPr/>
            </a:pPr>
            <a:r>
              <a:rPr lang="es-ES" dirty="0">
                <a:solidFill>
                  <a:srgbClr val="FFFFFF"/>
                </a:solidFill>
                <a:latin typeface="Open Sans" panose="020B0606030504020204" pitchFamily="34" charset="0"/>
              </a:rPr>
              <a:t>Vamos a analizar el comportamiento del portal de </a:t>
            </a:r>
            <a:r>
              <a:rPr lang="es-ES" dirty="0" err="1">
                <a:solidFill>
                  <a:srgbClr val="FFFFFF"/>
                </a:solidFill>
                <a:latin typeface="Open Sans" panose="020B0606030504020204" pitchFamily="34" charset="0"/>
              </a:rPr>
              <a:t>liferay</a:t>
            </a:r>
            <a:r>
              <a:rPr lang="es-ES" dirty="0">
                <a:solidFill>
                  <a:srgbClr val="FFFFFF"/>
                </a:solidFill>
                <a:latin typeface="Open Sans" panose="020B0606030504020204" pitchFamily="34" charset="0"/>
              </a:rPr>
              <a:t> con 10 contenidos web, 5 con una estructura con plantilla no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y otros 5 con una estructura con plantilla </a:t>
            </a:r>
            <a:r>
              <a:rPr lang="es-ES" dirty="0" err="1">
                <a:solidFill>
                  <a:srgbClr val="FFFFFF"/>
                </a:solidFill>
                <a:latin typeface="Open Sans" panose="020B0606030504020204" pitchFamily="34" charset="0"/>
              </a:rPr>
              <a:t>cacheable</a:t>
            </a:r>
            <a:r>
              <a:rPr lang="es-ES" dirty="0">
                <a:solidFill>
                  <a:srgbClr val="FFFFFF"/>
                </a:solidFill>
                <a:latin typeface="Open Sans" panose="020B0606030504020204" pitchFamily="34" charset="0"/>
              </a:rPr>
              <a:t>. Del mismo modo, se estudiará la respuesta de un </a:t>
            </a:r>
            <a:r>
              <a:rPr lang="es-ES" dirty="0" err="1">
                <a:solidFill>
                  <a:srgbClr val="FFFFFF"/>
                </a:solidFill>
                <a:latin typeface="Open Sans" panose="020B0606030504020204" pitchFamily="34" charset="0"/>
              </a:rPr>
              <a:t>portlet</a:t>
            </a:r>
            <a:r>
              <a:rPr lang="es-ES" dirty="0">
                <a:solidFill>
                  <a:srgbClr val="FFFFFF"/>
                </a:solidFill>
                <a:latin typeface="Open Sans" panose="020B0606030504020204" pitchFamily="34" charset="0"/>
              </a:rPr>
              <a:t> a medida según utilice cache o no.</a:t>
            </a:r>
            <a:endParaRPr lang="en-US" dirty="0">
              <a:solidFill>
                <a:srgbClr val="FFFFFF"/>
              </a:solidFill>
              <a:latin typeface="Open Sans" panose="020B0606030504020204" pitchFamily="34" charset="0"/>
            </a:endParaRPr>
          </a:p>
        </p:txBody>
      </p:sp>
      <p:sp>
        <p:nvSpPr>
          <p:cNvPr id="13" name="Oval 12">
            <a:extLst>
              <a:ext uri="{FF2B5EF4-FFF2-40B4-BE49-F238E27FC236}">
                <a16:creationId xmlns:a16="http://schemas.microsoft.com/office/drawing/2014/main" id="{9DE0CFB8-DF7A-456D-8CA4-211FFC3BE777}"/>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9</a:t>
            </a:r>
          </a:p>
        </p:txBody>
      </p:sp>
      <p:sp>
        <p:nvSpPr>
          <p:cNvPr id="5" name="Rectángulo 4"/>
          <p:cNvSpPr/>
          <p:nvPr/>
        </p:nvSpPr>
        <p:spPr>
          <a:xfrm>
            <a:off x="592394" y="2284729"/>
            <a:ext cx="2249334" cy="369332"/>
          </a:xfrm>
          <a:prstGeom prst="rect">
            <a:avLst/>
          </a:prstGeom>
        </p:spPr>
        <p:txBody>
          <a:bodyPr wrap="none">
            <a:spAutoFit/>
          </a:bodyPr>
          <a:lstStyle/>
          <a:p>
            <a:r>
              <a:rPr lang="es-ES" b="1" dirty="0">
                <a:solidFill>
                  <a:srgbClr val="FCB414"/>
                </a:solidFill>
                <a:latin typeface="Helvetica Neue"/>
              </a:rPr>
              <a:t>Pruebas previstas:</a:t>
            </a:r>
            <a:endParaRPr lang="es-ES" dirty="0">
              <a:solidFill>
                <a:srgbClr val="FCB414"/>
              </a:solidFill>
            </a:endParaRPr>
          </a:p>
        </p:txBody>
      </p:sp>
      <p:sp>
        <p:nvSpPr>
          <p:cNvPr id="7" name="Rectángulo 6"/>
          <p:cNvSpPr/>
          <p:nvPr/>
        </p:nvSpPr>
        <p:spPr>
          <a:xfrm>
            <a:off x="1047033" y="2961160"/>
            <a:ext cx="10916367" cy="3139321"/>
          </a:xfrm>
          <a:prstGeom prst="rect">
            <a:avLst/>
          </a:prstGeom>
        </p:spPr>
        <p:txBody>
          <a:bodyPr wrap="square">
            <a:spAutoFit/>
          </a:bodyPr>
          <a:lstStyle/>
          <a:p>
            <a:pPr>
              <a:buFont typeface="Arial" panose="020B0604020202020204" pitchFamily="34" charset="0"/>
              <a:buChar char="•"/>
            </a:pPr>
            <a:r>
              <a:rPr lang="es-ES" b="1" dirty="0">
                <a:solidFill>
                  <a:srgbClr val="42AFB6"/>
                </a:solidFill>
                <a:latin typeface="Helvetica Neue"/>
              </a:rPr>
              <a:t>Página con un </a:t>
            </a:r>
            <a:r>
              <a:rPr lang="es-ES" b="1" dirty="0" err="1">
                <a:solidFill>
                  <a:srgbClr val="42AFB6"/>
                </a:solidFill>
                <a:latin typeface="Helvetica Neue"/>
              </a:rPr>
              <a:t>portlet</a:t>
            </a:r>
            <a:r>
              <a:rPr lang="es-ES" b="1" dirty="0">
                <a:solidFill>
                  <a:srgbClr val="42AFB6"/>
                </a:solidFill>
                <a:latin typeface="Helvetica Neue"/>
              </a:rPr>
              <a:t> a medida sin hacer uso de cache:</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/04_test_lug_custom_module_no_cache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Al tener un </a:t>
            </a:r>
            <a:r>
              <a:rPr lang="es-ES" dirty="0" err="1">
                <a:solidFill>
                  <a:schemeClr val="bg1"/>
                </a:solidFill>
                <a:latin typeface="Helvetica Neue"/>
              </a:rPr>
              <a:t>portlet</a:t>
            </a:r>
            <a:r>
              <a:rPr lang="es-ES" dirty="0">
                <a:solidFill>
                  <a:schemeClr val="bg1"/>
                </a:solidFill>
                <a:latin typeface="Helvetica Neue"/>
              </a:rPr>
              <a:t> a medida que cada vez que se </a:t>
            </a:r>
            <a:r>
              <a:rPr lang="es-ES" dirty="0" err="1">
                <a:solidFill>
                  <a:schemeClr val="bg1"/>
                </a:solidFill>
                <a:latin typeface="Helvetica Neue"/>
              </a:rPr>
              <a:t>renderiza</a:t>
            </a:r>
            <a:r>
              <a:rPr lang="es-ES" dirty="0">
                <a:solidFill>
                  <a:schemeClr val="bg1"/>
                </a:solidFill>
                <a:latin typeface="Helvetica Neue"/>
              </a:rPr>
              <a:t> ejecuta peticiones a API externa y posteriormente un tratamiento considerable de datos, se tendrán tiempos de respuestas muy altos cada vez que se acceda al mismo.</a:t>
            </a:r>
          </a:p>
          <a:p>
            <a:pPr lvl="1"/>
            <a:endParaRPr lang="es-ES" dirty="0">
              <a:solidFill>
                <a:schemeClr val="bg1"/>
              </a:solidFill>
              <a:latin typeface="Helvetica Neue"/>
            </a:endParaRPr>
          </a:p>
          <a:p>
            <a:pPr>
              <a:buFont typeface="Arial" panose="020B0604020202020204" pitchFamily="34" charset="0"/>
              <a:buChar char="•"/>
            </a:pPr>
            <a:r>
              <a:rPr lang="es-ES" b="1" dirty="0">
                <a:solidFill>
                  <a:srgbClr val="42AFB6"/>
                </a:solidFill>
                <a:latin typeface="Helvetica Neue"/>
              </a:rPr>
              <a:t>Página con un </a:t>
            </a:r>
            <a:r>
              <a:rPr lang="es-ES" b="1" dirty="0" err="1">
                <a:solidFill>
                  <a:srgbClr val="42AFB6"/>
                </a:solidFill>
                <a:latin typeface="Helvetica Neue"/>
              </a:rPr>
              <a:t>portlet</a:t>
            </a:r>
            <a:r>
              <a:rPr lang="es-ES" b="1" dirty="0">
                <a:solidFill>
                  <a:srgbClr val="42AFB6"/>
                </a:solidFill>
                <a:latin typeface="Helvetica Neue"/>
              </a:rPr>
              <a:t> a medida haciendo uso de cache:</a:t>
            </a:r>
            <a:endParaRPr lang="es-ES" dirty="0">
              <a:solidFill>
                <a:srgbClr val="42AFB6"/>
              </a:solidFill>
              <a:latin typeface="Helvetica Neue"/>
            </a:endParaRPr>
          </a:p>
          <a:p>
            <a:pPr marL="742950" lvl="1" indent="-285750">
              <a:buFont typeface="Arial" panose="020B0604020202020204" pitchFamily="34" charset="0"/>
              <a:buChar char="•"/>
            </a:pPr>
            <a:r>
              <a:rPr lang="es-ES" b="1" dirty="0">
                <a:solidFill>
                  <a:schemeClr val="bg1"/>
                </a:solidFill>
                <a:latin typeface="Helvetica Neue"/>
              </a:rPr>
              <a:t>Url: </a:t>
            </a:r>
            <a:r>
              <a:rPr lang="es-ES" i="1" dirty="0">
                <a:solidFill>
                  <a:schemeClr val="bg1"/>
                </a:solidFill>
                <a:latin typeface="Helvetica Neue"/>
              </a:rPr>
              <a:t>/05_test_lug_custom_module_cache?cache=true</a:t>
            </a:r>
          </a:p>
          <a:p>
            <a:pPr marL="742950" lvl="1" indent="-285750">
              <a:buFont typeface="Arial" panose="020B0604020202020204" pitchFamily="34" charset="0"/>
              <a:buChar char="•"/>
            </a:pPr>
            <a:r>
              <a:rPr lang="es-ES" b="1" dirty="0">
                <a:solidFill>
                  <a:schemeClr val="bg1"/>
                </a:solidFill>
                <a:latin typeface="Helvetica Neue"/>
              </a:rPr>
              <a:t>Descripción: </a:t>
            </a:r>
            <a:r>
              <a:rPr lang="es-ES" dirty="0">
                <a:solidFill>
                  <a:schemeClr val="bg1"/>
                </a:solidFill>
                <a:latin typeface="Helvetica Neue"/>
              </a:rPr>
              <a:t>En la primera carga el resultado será semejante a la página anterior pero en posteriores los tiempos de respuesta serán mejores al estar cacheada la llamada a la API y gran parte del tratamiento de datos del módulo a medida.</a:t>
            </a:r>
            <a:endParaRPr lang="es-ES" b="0" i="0" dirty="0">
              <a:solidFill>
                <a:schemeClr val="bg1"/>
              </a:solidFill>
              <a:effectLst/>
              <a:latin typeface="Helvetica Neue"/>
            </a:endParaRPr>
          </a:p>
        </p:txBody>
      </p:sp>
      <p:sp>
        <p:nvSpPr>
          <p:cNvPr id="3" name="Marcador de número de diapositiva 2"/>
          <p:cNvSpPr>
            <a:spLocks noGrp="1"/>
          </p:cNvSpPr>
          <p:nvPr>
            <p:ph type="sldNum" sz="quarter" idx="12"/>
          </p:nvPr>
        </p:nvSpPr>
        <p:spPr/>
        <p:txBody>
          <a:bodyPr/>
          <a:lstStyle/>
          <a:p>
            <a:fld id="{6983841B-0DB4-4C99-B5E5-79625F01DBF7}" type="slidenum">
              <a:rPr lang="en-GB" smtClean="0"/>
              <a:t>9</a:t>
            </a:fld>
            <a:endParaRPr lang="en-GB"/>
          </a:p>
        </p:txBody>
      </p:sp>
    </p:spTree>
    <p:extLst>
      <p:ext uri="{BB962C8B-B14F-4D97-AF65-F5344CB8AC3E}">
        <p14:creationId xmlns:p14="http://schemas.microsoft.com/office/powerpoint/2010/main" val="1555456728"/>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14285</TotalTime>
  <Words>2312</Words>
  <Application>Microsoft Macintosh PowerPoint</Application>
  <PresentationFormat>Widescreen</PresentationFormat>
  <Paragraphs>291</Paragraphs>
  <Slides>36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Calibri Light</vt:lpstr>
      <vt:lpstr>Helvetica Neue</vt:lpstr>
      <vt:lpstr>Neo Sans</vt:lpstr>
      <vt:lpstr>Noto Sans</vt:lpstr>
      <vt:lpstr>Open Sans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Daniel Martinez Cisneros</cp:lastModifiedBy>
  <cp:revision>1063</cp:revision>
  <dcterms:created xsi:type="dcterms:W3CDTF">2017-12-05T16:25:52Z</dcterms:created>
  <dcterms:modified xsi:type="dcterms:W3CDTF">2019-06-03T17:47:32Z</dcterms:modified>
</cp:coreProperties>
</file>