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8.png" ContentType="image/png"/>
  <Override PartName="/ppt/media/image16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9.png" ContentType="image/png"/>
  <Override PartName="/ppt/media/image18.png" ContentType="image/png"/>
  <Override PartName="/ppt/media/image17.png" ContentType="image/png"/>
  <Override PartName="/ppt/media/image5.jpeg" ContentType="image/jpeg"/>
  <Override PartName="/ppt/media/image4.jpeg" ContentType="image/jpeg"/>
  <Override PartName="/ppt/media/image14.png" ContentType="image/png"/>
  <Override PartName="/ppt/media/image3.jpeg" ContentType="image/jpeg"/>
  <Override PartName="/ppt/media/image1.jpeg" ContentType="image/jpeg"/>
  <Override PartName="/ppt/media/image2.jpeg" ContentType="image/jpeg"/>
  <Override PartName="/ppt/media/image7.jpeg" ContentType="image/jpeg"/>
  <Override PartName="/ppt/media/image9.jpeg" ContentType="image/jpeg"/>
  <Override PartName="/ppt/media/image10.png" ContentType="image/png"/>
  <Override PartName="/ppt/media/image1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4360" y="2205000"/>
            <a:ext cx="776988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5G-AKA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 Formal Verification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274320"/>
            <a:ext cx="7405560" cy="100368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5G Network Elements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69200" y="1456200"/>
            <a:ext cx="6779160" cy="26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182880" indent="-3402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ARPF</a:t>
            </a:r>
            <a:endParaRPr b="0" lang="en-US" sz="2800" spc="-1" strike="noStrike">
              <a:latin typeface="Arial"/>
            </a:endParaRPr>
          </a:p>
          <a:p>
            <a:pPr marL="311040" indent="-3402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Located in UE home network</a:t>
            </a:r>
            <a:endParaRPr b="0" lang="en-US" sz="2800" spc="-1" strike="noStrike">
              <a:latin typeface="Arial"/>
            </a:endParaRPr>
          </a:p>
          <a:p>
            <a:pPr marL="311040" indent="-3402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Network’s most secured component</a:t>
            </a:r>
            <a:endParaRPr b="0" lang="en-US" sz="2800" spc="-1" strike="noStrike">
              <a:latin typeface="Arial"/>
            </a:endParaRPr>
          </a:p>
          <a:p>
            <a:pPr marL="311040" indent="-3402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Stores SUPI, SUCI and UE’s key</a:t>
            </a:r>
            <a:endParaRPr b="0" lang="en-US" sz="2800" spc="-1" strike="noStrike">
              <a:latin typeface="Arial"/>
            </a:endParaRPr>
          </a:p>
          <a:p>
            <a:pPr marL="311040" indent="-3402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Creates IV critical to authentication process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b="0" lang="en-US" sz="2800" spc="-1" strike="noStrike">
              <a:latin typeface="Arial"/>
            </a:endParaRPr>
          </a:p>
          <a:p>
            <a:pPr marL="255960">
              <a:lnSpc>
                <a:spcPct val="100000"/>
              </a:lnSpc>
              <a:spcBef>
                <a:spcPts val="799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274320"/>
            <a:ext cx="7587360" cy="103428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Network Map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457200" y="2136240"/>
            <a:ext cx="6123960" cy="244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274320"/>
            <a:ext cx="7404480" cy="91224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How The Protocol Works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548640" y="1554480"/>
            <a:ext cx="6307200" cy="319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274320"/>
            <a:ext cx="9143640" cy="91224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How The Protocol Works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7076240" y="9692280"/>
            <a:ext cx="2422800" cy="11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XRES*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4699440" y="1438920"/>
            <a:ext cx="4571640" cy="457164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3"/>
          <a:stretch/>
        </p:blipFill>
        <p:spPr>
          <a:xfrm>
            <a:off x="274320" y="1371600"/>
            <a:ext cx="4571640" cy="4571640"/>
          </a:xfrm>
          <a:prstGeom prst="rect">
            <a:avLst/>
          </a:prstGeom>
          <a:ln>
            <a:noFill/>
          </a:ln>
        </p:spPr>
      </p:pic>
      <p:sp>
        <p:nvSpPr>
          <p:cNvPr id="107" name="CustomShape 3"/>
          <p:cNvSpPr/>
          <p:nvPr/>
        </p:nvSpPr>
        <p:spPr>
          <a:xfrm>
            <a:off x="731520" y="5943600"/>
            <a:ext cx="17370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ARPF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6109920" y="5938920"/>
            <a:ext cx="13712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UE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0" y="274320"/>
            <a:ext cx="7495920" cy="114048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Why Formal Verification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57200" y="1600200"/>
            <a:ext cx="658116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It allows systematic testing of a protocol through mathematical verification</a:t>
            </a:r>
            <a:endParaRPr b="0" lang="en-US" sz="3200" spc="-1" strike="noStrike">
              <a:latin typeface="Arial"/>
            </a:endParaRPr>
          </a:p>
          <a:p>
            <a:pPr marL="34272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Increasingly preferred over simulation or testing</a:t>
            </a:r>
            <a:endParaRPr b="0" lang="en-US" sz="3200" spc="-1" strike="noStrike">
              <a:latin typeface="Arial"/>
            </a:endParaRPr>
          </a:p>
          <a:p>
            <a:pPr marL="34272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Automated with modern software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274320"/>
            <a:ext cx="7495920" cy="100368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Types of Verification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457200" y="1600200"/>
            <a:ext cx="658116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Two classes of verification</a:t>
            </a:r>
            <a:endParaRPr b="0" lang="en-US" sz="3200" spc="-1" strike="noStrike">
              <a:latin typeface="Arial"/>
            </a:endParaRPr>
          </a:p>
          <a:p>
            <a:pPr marL="34272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Model Checking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-Represents the protocol as a state machine and systematically tests that the protocol behaves as intended</a:t>
            </a:r>
            <a:endParaRPr b="0" lang="en-US" sz="3200" spc="-1" strike="noStrike">
              <a:latin typeface="Arial"/>
            </a:endParaRPr>
          </a:p>
          <a:p>
            <a:pPr marL="34272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Logical Inference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-Mathematical proof that’s seldom automated and relies on verifier’s understanding of the system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274320"/>
            <a:ext cx="7495920" cy="114048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Verification Software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Several Tools available:</a:t>
            </a:r>
            <a:endParaRPr b="0" lang="en-US" sz="3200" spc="-1" strike="noStrike">
              <a:latin typeface="Arial"/>
            </a:endParaRPr>
          </a:p>
          <a:p>
            <a:pPr marL="16452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Tamarin Prover</a:t>
            </a:r>
            <a:endParaRPr b="0" lang="en-US" sz="3200" spc="-1" strike="noStrike">
              <a:latin typeface="Arial"/>
            </a:endParaRPr>
          </a:p>
          <a:p>
            <a:pPr marL="16452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ProVerif</a:t>
            </a:r>
            <a:endParaRPr b="0" lang="en-US" sz="3200" spc="-1" strike="noStrike">
              <a:latin typeface="Arial"/>
            </a:endParaRPr>
          </a:p>
          <a:p>
            <a:pPr marL="16452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AVISPA</a:t>
            </a:r>
            <a:endParaRPr b="0" lang="en-US" sz="3200" spc="-1" strike="noStrike">
              <a:latin typeface="Arial"/>
            </a:endParaRPr>
          </a:p>
          <a:p>
            <a:pPr marL="16452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Maude-NPA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274320"/>
            <a:ext cx="7404480" cy="100368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Methodology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57200" y="1600200"/>
            <a:ext cx="66726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Model 5G-AKA in the Tamarin Language</a:t>
            </a:r>
            <a:endParaRPr b="0" lang="en-US" sz="3200" spc="-1" strike="noStrike">
              <a:latin typeface="Arial"/>
            </a:endParaRPr>
          </a:p>
          <a:p>
            <a:pPr marL="34272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Test the protocol using the Dolev–Yao adversary model</a:t>
            </a:r>
            <a:endParaRPr b="0" lang="en-US" sz="3200" spc="-1" strike="noStrike">
              <a:latin typeface="Arial"/>
            </a:endParaRPr>
          </a:p>
          <a:p>
            <a:pPr marL="34272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Analyze the results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274320"/>
            <a:ext cx="7404480" cy="100368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The Tamarin Language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7200" y="1600200"/>
            <a:ext cx="66726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Two elements of Tamarin language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Rules-Composed of facts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Lemmas-What to prove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274320"/>
            <a:ext cx="7404480" cy="100368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Tamarin: Analyzing Results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57200" y="1600200"/>
            <a:ext cx="66726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980640" y="1427040"/>
            <a:ext cx="5029200" cy="404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274320"/>
            <a:ext cx="7404480" cy="82080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Growth of Mobile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414720" y="1417320"/>
            <a:ext cx="6349320" cy="452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274320"/>
            <a:ext cx="7495920" cy="100368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Findings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274320"/>
            <a:ext cx="7495920" cy="100368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Discussion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274320"/>
            <a:ext cx="7404480" cy="100368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Conclusion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274320"/>
            <a:ext cx="9142200" cy="100368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Goals of 5G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" y="1456200"/>
            <a:ext cx="7953840" cy="73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182880" indent="-3402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Not JUST the next generation</a:t>
            </a:r>
            <a:endParaRPr b="0" lang="en-US" sz="2800" spc="-1" strike="noStrike">
              <a:latin typeface="Arial"/>
            </a:endParaRPr>
          </a:p>
          <a:p>
            <a:pPr marL="182880" indent="-3402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Mobile is the world’s gateway to the internet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b="0" lang="en-US" sz="2800" spc="-1" strike="noStrike">
              <a:latin typeface="Arial"/>
            </a:endParaRPr>
          </a:p>
          <a:p>
            <a:pPr marL="255960">
              <a:lnSpc>
                <a:spcPct val="100000"/>
              </a:lnSpc>
              <a:spcBef>
                <a:spcPts val="799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3321360" y="2194560"/>
            <a:ext cx="5484960" cy="3034440"/>
          </a:xfrm>
          <a:prstGeom prst="rect">
            <a:avLst/>
          </a:prstGeom>
          <a:ln>
            <a:noFill/>
          </a:ln>
        </p:spPr>
      </p:pic>
      <p:sp>
        <p:nvSpPr>
          <p:cNvPr id="82" name="CustomShape 3"/>
          <p:cNvSpPr/>
          <p:nvPr/>
        </p:nvSpPr>
        <p:spPr>
          <a:xfrm>
            <a:off x="640080" y="2869200"/>
            <a:ext cx="2558880" cy="13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IOT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Autonomous Cars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Utilities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Machine-to-Machine communications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274320"/>
            <a:ext cx="9142200" cy="100368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Security Implications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69200" y="1456200"/>
            <a:ext cx="4662360" cy="26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182880" indent="-3402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Mobile devices become high value targets</a:t>
            </a:r>
            <a:endParaRPr b="0" lang="en-US" sz="2800" spc="-1" strike="noStrike">
              <a:latin typeface="Arial"/>
            </a:endParaRPr>
          </a:p>
          <a:p>
            <a:pPr marL="311040" indent="-3402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Wrecked vehicles</a:t>
            </a:r>
            <a:endParaRPr b="0" lang="en-US" sz="2800" spc="-1" strike="noStrike">
              <a:latin typeface="Arial"/>
            </a:endParaRPr>
          </a:p>
          <a:p>
            <a:pPr marL="311040" indent="-3402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Hijacked medical devices</a:t>
            </a:r>
            <a:endParaRPr b="0" lang="en-US" sz="2800" spc="-1" strike="noStrike">
              <a:latin typeface="Arial"/>
            </a:endParaRPr>
          </a:p>
          <a:p>
            <a:pPr marL="311040" indent="-3402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Hacked financial accounts</a:t>
            </a:r>
            <a:endParaRPr b="0" lang="en-US" sz="2800" spc="-1" strike="noStrike">
              <a:latin typeface="Arial"/>
            </a:endParaRPr>
          </a:p>
          <a:p>
            <a:pPr marL="311040" indent="-3402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Expanded potential for mayhem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b="0" lang="en-US" sz="2800" spc="-1" strike="noStrike">
              <a:latin typeface="Arial"/>
            </a:endParaRPr>
          </a:p>
          <a:p>
            <a:pPr marL="255960">
              <a:lnSpc>
                <a:spcPct val="100000"/>
              </a:lnSpc>
              <a:spcBef>
                <a:spcPts val="799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4921200" y="1828080"/>
            <a:ext cx="3987000" cy="253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274320"/>
            <a:ext cx="7404480" cy="109512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5G-AKA: What does it do?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57200" y="1600200"/>
            <a:ext cx="68554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5G- Authentication and Key Agreement</a:t>
            </a:r>
            <a:endParaRPr b="0" lang="en-US" sz="3200" spc="-1" strike="noStrike">
              <a:latin typeface="Arial"/>
            </a:endParaRPr>
          </a:p>
          <a:p>
            <a:pPr marL="34272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Authenticates UE to network and network to UE</a:t>
            </a:r>
            <a:endParaRPr b="0" lang="en-US" sz="3200" spc="-1" strike="noStrike">
              <a:latin typeface="Arial"/>
            </a:endParaRPr>
          </a:p>
          <a:p>
            <a:pPr marL="34272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Establishes session keys</a:t>
            </a:r>
            <a:endParaRPr b="0" lang="en-US" sz="3200" spc="-1" strike="noStrike">
              <a:latin typeface="Arial"/>
            </a:endParaRPr>
          </a:p>
          <a:p>
            <a:pPr marL="34272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Establishes a secure connection for other protocols over the RAN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128520"/>
            <a:ext cx="7495920" cy="114948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5G Network Elements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57200" y="1600200"/>
            <a:ext cx="676404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4 Primary players in AKA protocol</a:t>
            </a:r>
            <a:endParaRPr b="0" lang="en-US" sz="3200" spc="-1" strike="noStrike">
              <a:latin typeface="Arial"/>
            </a:endParaRPr>
          </a:p>
          <a:p>
            <a:pPr marL="34272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UE – User Equipment</a:t>
            </a:r>
            <a:endParaRPr b="0" lang="en-US" sz="3200" spc="-1" strike="noStrike">
              <a:latin typeface="Arial"/>
            </a:endParaRPr>
          </a:p>
          <a:p>
            <a:pPr marL="34272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SEAF – Security Anchor Function</a:t>
            </a:r>
            <a:endParaRPr b="0" lang="en-US" sz="3200" spc="-1" strike="noStrike">
              <a:latin typeface="Arial"/>
            </a:endParaRPr>
          </a:p>
          <a:p>
            <a:pPr marL="34272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AUSF – Authentication Server  Function</a:t>
            </a:r>
            <a:endParaRPr b="0" lang="en-US" sz="3200" spc="-1" strike="noStrike">
              <a:latin typeface="Arial"/>
            </a:endParaRPr>
          </a:p>
          <a:p>
            <a:pPr marL="34272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ARPF - Authentication credential Repository and Processing Function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274320"/>
            <a:ext cx="9142200" cy="100368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5G Network Elements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69200" y="1456200"/>
            <a:ext cx="4662360" cy="26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182880" indent="-3402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UE</a:t>
            </a:r>
            <a:endParaRPr b="0" lang="en-US" sz="2800" spc="-1" strike="noStrike">
              <a:latin typeface="Arial"/>
            </a:endParaRPr>
          </a:p>
          <a:p>
            <a:pPr marL="182880" indent="-3402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Identified by SUCI</a:t>
            </a:r>
            <a:endParaRPr b="0" lang="en-US" sz="2800" spc="-1" strike="noStrike">
              <a:latin typeface="Arial"/>
            </a:endParaRPr>
          </a:p>
          <a:p>
            <a:pPr marL="182880" indent="-3402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Subscription Concealed Identifier</a:t>
            </a:r>
            <a:endParaRPr b="0" lang="en-US" sz="2800" spc="-1" strike="noStrike">
              <a:latin typeface="Arial"/>
            </a:endParaRPr>
          </a:p>
          <a:p>
            <a:pPr marL="182880" indent="-3402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And SUPI </a:t>
            </a:r>
            <a:endParaRPr b="0" lang="en-US" sz="2800" spc="-1" strike="noStrike">
              <a:latin typeface="Arial"/>
            </a:endParaRPr>
          </a:p>
          <a:p>
            <a:pPr marL="182880" indent="-3402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Subscription permanent identifier</a:t>
            </a:r>
            <a:endParaRPr b="0" lang="en-US" sz="2800" spc="-1" strike="noStrike">
              <a:latin typeface="Arial"/>
            </a:endParaRPr>
          </a:p>
          <a:p>
            <a:pPr marL="182880" indent="-3402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Key stored on SIM card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b="0" lang="en-US" sz="2800" spc="-1" strike="noStrike">
              <a:latin typeface="Arial"/>
            </a:endParaRPr>
          </a:p>
          <a:p>
            <a:pPr marL="255960">
              <a:lnSpc>
                <a:spcPct val="100000"/>
              </a:lnSpc>
              <a:spcBef>
                <a:spcPts val="799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6217920" y="2011680"/>
            <a:ext cx="1970280" cy="208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274320"/>
            <a:ext cx="7497000" cy="100368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5G Network Elements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69200" y="1456200"/>
            <a:ext cx="6504840" cy="26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182880" indent="-3402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SEAF</a:t>
            </a:r>
            <a:endParaRPr b="0" lang="en-US" sz="2800" spc="-1" strike="noStrike">
              <a:latin typeface="Arial"/>
            </a:endParaRPr>
          </a:p>
          <a:p>
            <a:pPr marL="420480" indent="-3402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Part of the serving network</a:t>
            </a:r>
            <a:endParaRPr b="0" lang="en-US" sz="2800" spc="-1" strike="noStrike">
              <a:latin typeface="Arial"/>
            </a:endParaRPr>
          </a:p>
          <a:p>
            <a:pPr marL="420480" indent="-3402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Creates key, K</a:t>
            </a:r>
            <a:r>
              <a:rPr b="0" lang="en-US" sz="2800" spc="-1" strike="noStrike" baseline="-33000">
                <a:solidFill>
                  <a:srgbClr val="000000"/>
                </a:solidFill>
                <a:latin typeface="Arial"/>
                <a:ea typeface="DejaVu Sans"/>
              </a:rPr>
              <a:t>seaf ,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used during authentication</a:t>
            </a:r>
            <a:endParaRPr b="0" lang="en-US" sz="2800" spc="-1" strike="noStrike">
              <a:latin typeface="Arial"/>
            </a:endParaRPr>
          </a:p>
          <a:p>
            <a:pPr marL="420480" indent="-3402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r>
              <a:rPr b="0" lang="en-US" sz="2800" spc="-1" strike="noStrike" baseline="-33000">
                <a:solidFill>
                  <a:srgbClr val="000000"/>
                </a:solidFill>
                <a:latin typeface="Arial"/>
                <a:ea typeface="DejaVu Sans"/>
              </a:rPr>
              <a:t>seaf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used to derive session key post authentication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b="0" lang="en-US" sz="2800" spc="-1" strike="noStrike">
              <a:latin typeface="Arial"/>
            </a:endParaRPr>
          </a:p>
          <a:p>
            <a:pPr marL="255960">
              <a:lnSpc>
                <a:spcPct val="100000"/>
              </a:lnSpc>
              <a:spcBef>
                <a:spcPts val="799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274320"/>
            <a:ext cx="7405560" cy="100368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5G Network Elements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69200" y="1456200"/>
            <a:ext cx="4662360" cy="26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182880" indent="-3402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AUSF</a:t>
            </a:r>
            <a:endParaRPr b="0" lang="en-US" sz="2800" spc="-1" strike="noStrike">
              <a:latin typeface="Arial"/>
            </a:endParaRPr>
          </a:p>
          <a:p>
            <a:pPr marL="311040" indent="-3402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Part of the home network</a:t>
            </a:r>
            <a:endParaRPr b="0" lang="en-US" sz="2800" spc="-1" strike="noStrike">
              <a:latin typeface="Arial"/>
            </a:endParaRPr>
          </a:p>
          <a:p>
            <a:pPr marL="311040" indent="-3402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Handles authentication requests</a:t>
            </a:r>
            <a:endParaRPr b="0" lang="en-US" sz="2800" spc="-1" strike="noStrike">
              <a:latin typeface="Arial"/>
            </a:endParaRPr>
          </a:p>
          <a:p>
            <a:pPr marL="311040" indent="-3402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Informs the UDM (contains ARPF) of the result of authentication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b="0" lang="en-US" sz="2800" spc="-1" strike="noStrike">
              <a:latin typeface="Arial"/>
            </a:endParaRPr>
          </a:p>
          <a:p>
            <a:pPr marL="255960">
              <a:lnSpc>
                <a:spcPct val="100000"/>
              </a:lnSpc>
              <a:spcBef>
                <a:spcPts val="799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1278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2010-05-23T09:28:12Z</dcterms:created>
  <dc:creator>Mariajose</dc:creator>
  <dc:description/>
  <dc:language>en-US</dc:language>
  <cp:lastModifiedBy/>
  <dcterms:modified xsi:type="dcterms:W3CDTF">2018-11-29T07:14:32Z</dcterms:modified>
  <cp:revision>143</cp:revision>
  <dc:subject/>
  <dc:title>Diapositiva 1</dc:title>
</cp:coreProperties>
</file>