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5.png" ContentType="image/png"/>
  <Override PartName="/ppt/media/image13.jpeg" ContentType="image/jpeg"/>
  <Override PartName="/ppt/media/image12.jpeg" ContentType="image/jpeg"/>
  <Override PartName="/ppt/media/image11.jpeg" ContentType="image/jpeg"/>
  <Override PartName="/ppt/media/image10.png" ContentType="image/png"/>
  <Override PartName="/ppt/media/image9.jpeg" ContentType="image/jpeg"/>
  <Override PartName="/ppt/media/image7.jpeg" ContentType="image/jpe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4360" y="2205000"/>
            <a:ext cx="77709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5G-AKA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Formal Verification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274320"/>
            <a:ext cx="7406640" cy="100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69200" y="1456200"/>
            <a:ext cx="6780240" cy="26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ARPF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Located in UE home network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Network’s most secured component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Stores SUPI, SUCI and UE’s key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Creates IV critical to authentication process</a:t>
            </a: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274320"/>
            <a:ext cx="7588440" cy="10353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Network Map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57200" y="2136240"/>
            <a:ext cx="6125040" cy="24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274320"/>
            <a:ext cx="7405560" cy="9133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 The Protocol Works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48640" y="1554480"/>
            <a:ext cx="6308280" cy="319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274320"/>
            <a:ext cx="7497000" cy="11415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Why Formal Verification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600200"/>
            <a:ext cx="65822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allows systematic testing of a protocol through mathematical verification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Increasingly preferred over simulation or testing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Automated with modern software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274320"/>
            <a:ext cx="7497000" cy="100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Types of Verification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65822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Two classes of verification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Checking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-Represents the protocol as a state machine and systematically tests that the protocol behaves as intended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Logical Inference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-Mathematical proof that’s seldom automated and relies on verifier’s understanding of the system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274320"/>
            <a:ext cx="7497000" cy="11415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Verification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Several Tools available:</a:t>
            </a:r>
            <a:endParaRPr b="0" lang="en-US" sz="3200" spc="-1" strike="noStrike">
              <a:latin typeface="Arial"/>
            </a:endParaRPr>
          </a:p>
          <a:p>
            <a:pPr marL="1645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Tamarin Prover</a:t>
            </a:r>
            <a:endParaRPr b="0" lang="en-US" sz="3200" spc="-1" strike="noStrike">
              <a:latin typeface="Arial"/>
            </a:endParaRPr>
          </a:p>
          <a:p>
            <a:pPr marL="1645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ProVerif</a:t>
            </a:r>
            <a:endParaRPr b="0" lang="en-US" sz="3200" spc="-1" strike="noStrike">
              <a:latin typeface="Arial"/>
            </a:endParaRPr>
          </a:p>
          <a:p>
            <a:pPr marL="1645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AVISPA</a:t>
            </a:r>
            <a:endParaRPr b="0" lang="en-US" sz="3200" spc="-1" strike="noStrike">
              <a:latin typeface="Arial"/>
            </a:endParaRPr>
          </a:p>
          <a:p>
            <a:pPr marL="1645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Maude-NPA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274320"/>
            <a:ext cx="7405560" cy="100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6673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Model 5G-AKA in the Tamarin Language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Allow the software to test the protocol using the Dolev–Yao adversary model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Analyze the results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74320"/>
            <a:ext cx="7497000" cy="100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Findings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74320"/>
            <a:ext cx="7497000" cy="100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74320"/>
            <a:ext cx="7405560" cy="100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274320"/>
            <a:ext cx="7405560" cy="8218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Growth of Mobile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14720" y="1417320"/>
            <a:ext cx="6350400" cy="45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74320"/>
            <a:ext cx="9143280" cy="100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Goals of 5G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456200"/>
            <a:ext cx="795492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JUST the next generation</a:t>
            </a: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Mobile is the world’s gateway to the internet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321360" y="2194560"/>
            <a:ext cx="5486040" cy="303552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640080" y="2869200"/>
            <a:ext cx="25599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IOT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Autonomous Cars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Utilities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Machine-to-Machine communications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74320"/>
            <a:ext cx="9143280" cy="100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Security Implications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9200" y="1456200"/>
            <a:ext cx="4663440" cy="26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Mobile devices become high value targets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Wrecked vehicles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Hijacked medical devices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Hacked financial accounts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Expanded potential for mayhem</a:t>
            </a: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4921200" y="1828080"/>
            <a:ext cx="3988080" cy="25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74320"/>
            <a:ext cx="7405560" cy="109620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5G-AKA: What does it do?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68565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5G- Authentication and Key Agreement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Authenticates UE to network and network to UE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Establishes session keys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Establishes a secure connection for other protocols over the RAN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28520"/>
            <a:ext cx="7497000" cy="11505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676512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4 Primary players in AKA protocol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UE – User Equipment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SEAF – Security Anchor Function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AUSF – Authentication Server  Function</a:t>
            </a:r>
            <a:endParaRPr b="0" lang="en-US" sz="3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ARPF - Authentication credential Repository and Processing Function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74320"/>
            <a:ext cx="9143280" cy="100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9200" y="1456200"/>
            <a:ext cx="4663440" cy="26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UE</a:t>
            </a: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Identified by SUCI</a:t>
            </a: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Subscription Concealed Identifier</a:t>
            </a: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 SUPI </a:t>
            </a: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Subscription permanent identifier</a:t>
            </a: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Key stored on SIM card</a:t>
            </a: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6217920" y="2011680"/>
            <a:ext cx="1971360" cy="208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74320"/>
            <a:ext cx="7498080" cy="100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69200" y="1456200"/>
            <a:ext cx="6505920" cy="26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SEAF</a:t>
            </a:r>
            <a:endParaRPr b="0" lang="en-US" sz="2800" spc="-1" strike="noStrike">
              <a:latin typeface="Arial"/>
            </a:endParaRPr>
          </a:p>
          <a:p>
            <a:pPr marL="4204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Part of the serving network</a:t>
            </a:r>
            <a:endParaRPr b="0" lang="en-US" sz="2800" spc="-1" strike="noStrike">
              <a:latin typeface="Arial"/>
            </a:endParaRPr>
          </a:p>
          <a:p>
            <a:pPr marL="4204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Creates key, K</a:t>
            </a:r>
            <a:r>
              <a:rPr b="0" lang="en-US" sz="2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seaf 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used during authentication</a:t>
            </a:r>
            <a:endParaRPr b="0" lang="en-US" sz="2800" spc="-1" strike="noStrike">
              <a:latin typeface="Arial"/>
            </a:endParaRPr>
          </a:p>
          <a:p>
            <a:pPr marL="4204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seaf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used to derive session key post authentication</a:t>
            </a: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274320"/>
            <a:ext cx="7406640" cy="10047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69200" y="1456200"/>
            <a:ext cx="4663440" cy="26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AUSF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Part of the home network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Handles authentication requests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Informs the UDM(contains ARPF) of the result of authentication</a:t>
            </a:r>
            <a:endParaRPr b="0" lang="en-US" sz="2800" spc="-1" strike="noStrike">
              <a:latin typeface="Arial"/>
            </a:endParaRPr>
          </a:p>
          <a:p>
            <a:pPr marL="3110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182880" indent="-34128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2010-05-23T09:28:12Z</dcterms:created>
  <dc:creator>Mariajose</dc:creator>
  <dc:description/>
  <dc:language>en-US</dc:language>
  <cp:lastModifiedBy/>
  <dcterms:modified xsi:type="dcterms:W3CDTF">2018-11-29T01:07:55Z</dcterms:modified>
  <cp:revision>132</cp:revision>
  <dc:subject/>
  <dc:title>Diapositiva 1</dc:title>
</cp:coreProperties>
</file>