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6" r:id="rId6"/>
    <p:sldId id="265" r:id="rId7"/>
    <p:sldId id="287" r:id="rId8"/>
    <p:sldId id="288" r:id="rId9"/>
    <p:sldId id="289" r:id="rId10"/>
    <p:sldId id="257" r:id="rId11"/>
    <p:sldId id="267" r:id="rId12"/>
    <p:sldId id="268" r:id="rId13"/>
    <p:sldId id="291" r:id="rId14"/>
    <p:sldId id="270" r:id="rId15"/>
    <p:sldId id="269" r:id="rId16"/>
    <p:sldId id="292" r:id="rId17"/>
    <p:sldId id="271" r:id="rId18"/>
    <p:sldId id="277" r:id="rId19"/>
    <p:sldId id="274" r:id="rId20"/>
    <p:sldId id="275" r:id="rId21"/>
    <p:sldId id="273" r:id="rId22"/>
    <p:sldId id="272" r:id="rId23"/>
    <p:sldId id="279" r:id="rId24"/>
    <p:sldId id="278" r:id="rId25"/>
    <p:sldId id="290" r:id="rId26"/>
    <p:sldId id="281" r:id="rId27"/>
    <p:sldId id="280" r:id="rId28"/>
    <p:sldId id="282" r:id="rId29"/>
    <p:sldId id="283" r:id="rId30"/>
    <p:sldId id="26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Knowledge Development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Teachers as Growth, Create New Horizons: </a:t>
          </a:r>
          <a:r>
            <a: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Constructivism in Computer Science Education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Mordechai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Confinement Problem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Limitations of Executions outside Base Program: </a:t>
          </a:r>
          <a:r>
            <a: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Note on the Confinement Problem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Lampson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0" presStyleCnt="2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085D3777-7996-4375-B5FB-BFD96D1BF9E4}" srcId="{81269538-BFC5-48BB-BEA1-D7AF1F385FD5}" destId="{928B5CB8-3545-4EE5-8BED-981D3C6157A5}" srcOrd="1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0" destOrd="0" parTransId="{8F7D40F1-9723-47F5-BFD2-340696378D49}" sibTransId="{E68031D9-E3F9-439E-86FC-2A0A3A3988D0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C0AE58B2-3BCF-4A17-9962-82AF5DB00A66}" type="presParOf" srcId="{99FD7F24-5BB9-46E8-BB7C-4B477B73B815}" destId="{74B4E996-D144-43FA-9C7B-5183D295C315}" srcOrd="0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1" destOrd="0" presId="urn:microsoft.com/office/officeart/2005/8/layout/vList5"/>
    <dgm:cxn modelId="{677D4939-AE22-4645-A75D-BD07DA38E78F}" type="presParOf" srcId="{99FD7F24-5BB9-46E8-BB7C-4B477B73B815}" destId="{120DCED0-01FF-429D-8B4B-923E0875F75E}" srcOrd="2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EBD3D-E7C5-421C-B8B5-728648057DDC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Teachers as Growth, Create New Horizons: </a:t>
          </a:r>
          <a:r>
            <a:rPr lang="en-US" sz="24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Constructivism in Computer Science Education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Mordechai</a:t>
          </a:r>
        </a:p>
      </dsp:txBody>
      <dsp:txXfrm rot="-5400000">
        <a:off x="3566160" y="240274"/>
        <a:ext cx="6272372" cy="1247161"/>
      </dsp:txXfrm>
    </dsp:sp>
    <dsp:sp modelId="{1C763A21-352A-41D1-A2E2-E305DABA275D}">
      <dsp:nvSpPr>
        <dsp:cNvPr id="0" name=""/>
        <dsp:cNvSpPr/>
      </dsp:nvSpPr>
      <dsp:spPr>
        <a:xfrm>
          <a:off x="0" y="43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Knowledge Development</a:t>
          </a:r>
        </a:p>
      </dsp:txBody>
      <dsp:txXfrm>
        <a:off x="84336" y="84379"/>
        <a:ext cx="3397488" cy="1558950"/>
      </dsp:txXfrm>
    </dsp:sp>
    <dsp:sp modelId="{95E0557D-F0A1-4F38-8083-55DE7503164F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Limitations of Executions outside Base Program: </a:t>
          </a:r>
          <a:r>
            <a:rPr lang="en-US" sz="24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Note on the Confinement Problem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Lampson</a:t>
          </a:r>
        </a:p>
      </dsp:txBody>
      <dsp:txXfrm rot="-5400000">
        <a:off x="3566160" y="2054277"/>
        <a:ext cx="6272372" cy="1247161"/>
      </dsp:txXfrm>
    </dsp:sp>
    <dsp:sp modelId="{B9324B26-5FF5-4FF7-9073-66103CBE8481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Confinement Problem</a:t>
          </a:r>
        </a:p>
      </dsp:txBody>
      <dsp:txXfrm>
        <a:off x="84336" y="1898382"/>
        <a:ext cx="3397488" cy="155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05" y="113075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SECURING WebRTC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785" y="3585260"/>
            <a:ext cx="10047214" cy="1655762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Dennis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MCMeekan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(dj-mcmeekan@wiu.edu)</a:t>
            </a:r>
          </a:p>
          <a:p>
            <a:pPr algn="ctr"/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M.S. Thesis Defense Presentation</a:t>
            </a:r>
          </a:p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of Computer Sciences</a:t>
            </a:r>
          </a:p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Western Illinois University</a:t>
            </a:r>
          </a:p>
        </p:txBody>
      </p:sp>
      <p:pic>
        <p:nvPicPr>
          <p:cNvPr id="1026" name="Picture 2" descr="WebRTC Logo | PNGlib - Free PNG Library">
            <a:extLst>
              <a:ext uri="{FF2B5EF4-FFF2-40B4-BE49-F238E27FC236}">
                <a16:creationId xmlns:a16="http://schemas.microsoft.com/office/drawing/2014/main" id="{7C10DB79-2230-439C-A485-69EE8EDDA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612" y="54282"/>
            <a:ext cx="3280608" cy="319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Covert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Sending Data Unintentionally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Harmless/Harmful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Exploit Certain Elements (WebRTC API) to Send/Receive Data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Threat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Sending Sensitive Data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328293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WebRTC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Detailed &amp; Resourceful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-&gt; Examples -&gt;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&amp; HTML5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2BD273F-EB34-42AC-A410-E2341662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92" y="3429000"/>
            <a:ext cx="5206970" cy="29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7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52840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Covert Channel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via Image Filtering: JavaScript Method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-&gt; Remote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-&gt; Canvas -&gt; Remote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Delay Implemented Using Canvas Element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DCDF605-E89B-4920-94E3-3F5C28281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78" y="4295961"/>
            <a:ext cx="7091266" cy="244870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1294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Research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Effectiveness of Covert Channels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Rate &amp; Covert Channel Bandwidth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Error Rate: Effective Covert Channel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CCB: Quicker Data Can be Sent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Prototypes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Unsecure: Covert Channels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Secure: Mitigating Covert Channels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 Screen/”Sample Presentation” Method – 10 Separate Tests for Each Graph</a:t>
            </a:r>
          </a:p>
        </p:txBody>
      </p:sp>
    </p:spTree>
    <p:extLst>
      <p:ext uri="{BB962C8B-B14F-4D97-AF65-F5344CB8AC3E}">
        <p14:creationId xmlns:p14="http://schemas.microsoft.com/office/powerpoint/2010/main" val="373133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Unsecure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Covert Channel -&gt; Send &amp; Receive a Bit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Delay, Sense the Delay, Receive Bit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Rate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Covert Channel Bandwidth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or Input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28A0E-7B44-4663-A1E2-1FBC80FE83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3344284"/>
            <a:ext cx="4790114" cy="28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3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Unsecure Prototype - Demo</a:t>
            </a:r>
          </a:p>
        </p:txBody>
      </p:sp>
    </p:spTree>
    <p:extLst>
      <p:ext uri="{BB962C8B-B14F-4D97-AF65-F5344CB8AC3E}">
        <p14:creationId xmlns:p14="http://schemas.microsoft.com/office/powerpoint/2010/main" val="12272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59C3-31C5-4C93-8405-D1971A11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(Unsecure) - Baseline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9D69CC-6D5C-423D-BC76-0BFF06BAE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04" y="2342278"/>
            <a:ext cx="5228307" cy="323486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86D88-D381-426D-BE18-C7967489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90" y="2342278"/>
            <a:ext cx="4916080" cy="32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4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D701-290B-41C1-8F1E-54AB7A4A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(Unsecure) – Delay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CFA92-F28A-4789-96CA-5A39B4303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03" y="2097088"/>
            <a:ext cx="5273545" cy="33892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50ACA-63F6-4B22-985B-DB899CC3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76" y="2097088"/>
            <a:ext cx="5273545" cy="33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7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secure Prototype -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 Unsecure Prototype - Mitigate Covert Channels with Delays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Constant Delay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Delay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Simulate Control by Admin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Concerns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in Error Rate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15DD518-ED97-4D8E-A124-481165CB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3" y="3059355"/>
            <a:ext cx="3180127" cy="31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9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secure Prototype - Demo</a:t>
            </a:r>
          </a:p>
        </p:txBody>
      </p:sp>
    </p:spTree>
    <p:extLst>
      <p:ext uri="{BB962C8B-B14F-4D97-AF65-F5344CB8AC3E}">
        <p14:creationId xmlns:p14="http://schemas.microsoft.com/office/powerpoint/2010/main" val="14726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222336" cy="398999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Concerns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Related Research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Confidentiality Violations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Covert Channels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 API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5EED7-5788-479B-A0D8-0B73E632FE4B}"/>
              </a:ext>
            </a:extLst>
          </p:cNvPr>
          <p:cNvSpPr txBox="1">
            <a:spLocks/>
          </p:cNvSpPr>
          <p:nvPr/>
        </p:nvSpPr>
        <p:spPr>
          <a:xfrm>
            <a:off x="6094411" y="2249486"/>
            <a:ext cx="5222337" cy="416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Method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Unsecure/Secure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Results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 Leaks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Hash Table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Work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9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D701-290B-41C1-8F1E-54AB7A4A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(secure) – Constant Delay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1CBEE9-3C49-41F9-A06C-ED4DEA642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760" y="2148659"/>
            <a:ext cx="5238707" cy="33833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F8B8F-3276-4EB7-93EA-B9D595D1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2" y="2148659"/>
            <a:ext cx="5238707" cy="34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7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D701-290B-41C1-8F1E-54AB7A4A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(secure) – Random Delay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7F468-1458-4BA7-AA96-E561E9BE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64" y="2124587"/>
            <a:ext cx="5237951" cy="33929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919C7C-323D-4FF6-904C-1545B0C9C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109687"/>
            <a:ext cx="5436065" cy="34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6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Ip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Sensitive Data Can Be Obtained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Geographical Location via Public IP Address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IP is Required Through STUN/TURN Protocols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Implementation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20A40B-485C-47FF-AF64-A909765E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16" y="4142395"/>
            <a:ext cx="3466990" cy="20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0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Distributed Hash Table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Mitigating IP Leaks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Current: STUN/TURN Protocol for Server Implementation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New: Distributed Hash Table Server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Seen with TOR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B554FBB-580C-43A9-9C85-076F6A895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68" y="3509818"/>
            <a:ext cx="4162222" cy="251690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2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DHT Implementation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D710A08-B98D-473E-B413-33B4A11E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6" y="1744910"/>
            <a:ext cx="7266392" cy="466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3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 is susceptible to Covert Channels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Filtering allows Fluctuating Bitrates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 can be sent, and received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Mitigation Method of Delay Mechanisms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 is susceptible to IP Leaks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Hash Table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5341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Concerns (Two Separated Clients)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Prototype Implementation of DHT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Development, Testing, &amp; Analysis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B32F495-05F9-440B-BE27-AA12495D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52" y="3296673"/>
            <a:ext cx="3882159" cy="26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4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4888"/>
            <a:ext cx="10703843" cy="4394594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[WebRTC Transparent Logo]. (2020). https://www.pnglib.com/wp-content/uploads/2020/01/webrtc-logo_5e2e9f5f06511.png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[WebRTC Overview]. (2017). https://fameglob.com/wp-content/uploads/2017/08/web_rtc_wht_we_do_graphic.jpg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[Security Vulnerabilities]. (2015). https://betanews.com/wp-content/uploads/2015/03/freak_security_vulnerability.jpg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Mordechai, “Constructivism in Computer Science Education,” in Proceedings of the Twenty-Ninth SIGCSE Technical Symposium on Computer Science, SIGCSE ’98, pp. 257-261, 1998.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Lampson, “A Note on the Confinement Problem,” 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Comunications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ACM, 1973.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[Hacker]. https://www.lifewire.com/thmb/sC-xsCCN9WdW9l5h-T6XqpuPGR0=/5697x3446/filters:fill(auto,1)/hacker-with-laptop-922359280-5c32d4a546e0fb00011bb991.jpg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[Image Filtering]. (2018). https://sudo.isl.co/webrtc-real-time-image-filtering/flow-6807f3324c.png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[WebRTC API]. https://image.slidesharecdn.com/webrtcup-130320110314-phpapp02/95/webrtc-15-638.jpg?cb=1363777440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[Padlock]. https://img.pngio.com/lock-icon-this-is-a-graphic-representation-of-a-pad-lock-the-kind-of-png-50-px-lock-and-key-png-free-1600_1600.png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[TOR]. (2011). https://www.loudtechie.com/wp-content/uploads/2015/08/Tor-logo-2011-flat.svg_.png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[TOR]. (2018). https://images.idgesg.net/images/article/2018/07/tor-3-100763520-orig.jpg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[Future Work]. (2017). https://www.kochiesbusinessbuilders.com.au/wp-content/uploads/2017/10/robot.jpg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[Thank You]. https://i.pinimg.com/originals/66/1a/08/661a08971315878673a562cd5f2c7220.jpg</a:t>
            </a: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3E95EC6C-AF59-4FA7-8DF3-7A5ADA919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46034"/>
            <a:ext cx="58293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6A7C5-0566-4E45-973C-3FB05FDBF9F5}"/>
              </a:ext>
            </a:extLst>
          </p:cNvPr>
          <p:cNvSpPr txBox="1"/>
          <p:nvPr/>
        </p:nvSpPr>
        <p:spPr>
          <a:xfrm>
            <a:off x="3994557" y="5301842"/>
            <a:ext cx="420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814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Video Communication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Added Plugins or Installs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Relatively New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WebRTC Works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Browser Specification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or More Clients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4DEAC-D00E-43E6-A57E-A6FAEC35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3117823"/>
            <a:ext cx="4253554" cy="302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85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Immense Growth of Media Communication (Virtual Environments)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All Security Protocols Have Been Examined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C51C14-E706-4C74-B892-559FCBAD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89" y="3798116"/>
            <a:ext cx="3954444" cy="263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3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2249487"/>
            <a:ext cx="1114058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and Not Fully Examined Specification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Lasting Impact on Computer Science and Real-Time Communication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of Virtual Environments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 Security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Potential Specification Use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Mitigate Vulnerabilities: Hidden Data Transfer &amp; Sensitive Information Leaks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1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Confidentiality Violations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 Leaks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Among Others, Two Chosen by Committee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Allowed for Prototype Implementation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Permitting</a:t>
            </a:r>
          </a:p>
        </p:txBody>
      </p:sp>
    </p:spTree>
    <p:extLst>
      <p:ext uri="{BB962C8B-B14F-4D97-AF65-F5344CB8AC3E}">
        <p14:creationId xmlns:p14="http://schemas.microsoft.com/office/powerpoint/2010/main" val="321357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Related Research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61676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“WebRTC has the foundation to allow for a secure and simple connection to be made by two users without installing native apps or plugins.”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Relatively New and Immense Potential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Vulnerabilities do Exist, Need Exploration</a:t>
            </a: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9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Confidentiality Violations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 Connection -&gt; Real-Time Data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 API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 for Development, Concerning with Hackers/Exploits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Covert Channels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20A40B-485C-47FF-AF64-A909765E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16" y="3930402"/>
            <a:ext cx="3466990" cy="20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328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</TotalTime>
  <Words>878</Words>
  <Application>Microsoft Office PowerPoint</Application>
  <PresentationFormat>Widescreen</PresentationFormat>
  <Paragraphs>155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Rockwell</vt:lpstr>
      <vt:lpstr>Tahoma</vt:lpstr>
      <vt:lpstr>Tw Cen MT</vt:lpstr>
      <vt:lpstr>Circuit</vt:lpstr>
      <vt:lpstr>SECURING WebRTC</vt:lpstr>
      <vt:lpstr>Layout</vt:lpstr>
      <vt:lpstr>Introduction</vt:lpstr>
      <vt:lpstr>Importance</vt:lpstr>
      <vt:lpstr>Motivation</vt:lpstr>
      <vt:lpstr>Security Concerns</vt:lpstr>
      <vt:lpstr>Related Research</vt:lpstr>
      <vt:lpstr>Problem Statement</vt:lpstr>
      <vt:lpstr>Confidentiality Violations</vt:lpstr>
      <vt:lpstr>Covert Channels</vt:lpstr>
      <vt:lpstr>WebRTC API</vt:lpstr>
      <vt:lpstr>Covert Channel Implementation</vt:lpstr>
      <vt:lpstr>Research Method</vt:lpstr>
      <vt:lpstr>Unsecure Prototype</vt:lpstr>
      <vt:lpstr>Unsecure Prototype - Demo</vt:lpstr>
      <vt:lpstr>Results (Unsecure) - Baseline</vt:lpstr>
      <vt:lpstr>Results (Unsecure) – Delay Implementation</vt:lpstr>
      <vt:lpstr>secure Prototype - Mitigation</vt:lpstr>
      <vt:lpstr>secure Prototype - Demo</vt:lpstr>
      <vt:lpstr>Results (secure) – Constant Delay</vt:lpstr>
      <vt:lpstr>Results (secure) – Random Delay</vt:lpstr>
      <vt:lpstr>Ip Leaks</vt:lpstr>
      <vt:lpstr>Distributed Hash Table </vt:lpstr>
      <vt:lpstr>DHT Implementation</vt:lpstr>
      <vt:lpstr>Conclusion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Dennis McMeekan</dc:creator>
  <cp:lastModifiedBy>Dennis McMeekan</cp:lastModifiedBy>
  <cp:revision>19</cp:revision>
  <dcterms:created xsi:type="dcterms:W3CDTF">2021-04-10T17:07:37Z</dcterms:created>
  <dcterms:modified xsi:type="dcterms:W3CDTF">2021-04-20T23:02:43Z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