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59" r:id="rId5"/>
    <p:sldId id="294" r:id="rId6"/>
    <p:sldId id="297" r:id="rId7"/>
    <p:sldId id="298" r:id="rId8"/>
    <p:sldId id="299" r:id="rId9"/>
    <p:sldId id="269" r:id="rId10"/>
    <p:sldId id="295" r:id="rId11"/>
    <p:sldId id="296" r:id="rId12"/>
    <p:sldId id="272" r:id="rId13"/>
    <p:sldId id="270" r:id="rId14"/>
    <p:sldId id="293" r:id="rId15"/>
    <p:sldId id="266" r:id="rId16"/>
    <p:sldId id="261" r:id="rId17"/>
  </p:sldIdLst>
  <p:sldSz cx="9144000" cy="5143500" type="screen16x9"/>
  <p:notesSz cx="6858000" cy="9144000"/>
  <p:embeddedFontLst>
    <p:embeddedFont>
      <p:font typeface="Bree Serif" panose="020B0604020202020204" charset="0"/>
      <p:regular r:id="rId19"/>
    </p:embeddedFont>
    <p:embeddedFont>
      <p:font typeface="Didact Gothic" panose="020B0604020202020204" charset="0"/>
      <p:regular r:id="rId20"/>
    </p:embeddedFont>
    <p:embeddedFont>
      <p:font typeface="Impact" panose="020B0806030902050204" pitchFamily="34" charset="0"/>
      <p:regular r:id="rId21"/>
    </p:embeddedFont>
    <p:embeddedFont>
      <p:font typeface="Roboto Black" panose="020B0604020202020204" charset="0"/>
      <p:bold r:id="rId22"/>
      <p:boldItalic r:id="rId23"/>
    </p:embeddedFont>
    <p:embeddedFont>
      <p:font typeface="Roboto Light" panose="020B0604020202020204" charset="0"/>
      <p:regular r:id="rId24"/>
      <p:bold r:id="rId25"/>
      <p:italic r:id="rId26"/>
      <p:boldItalic r:id="rId27"/>
    </p:embeddedFont>
    <p:embeddedFont>
      <p:font typeface="Roboto Mono Regular"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30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451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87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108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37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39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45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161865" y="2657969"/>
            <a:ext cx="4840941" cy="1846795"/>
          </a:xfrm>
          <a:prstGeom prst="rect">
            <a:avLst/>
          </a:prstGeom>
        </p:spPr>
        <p:txBody>
          <a:bodyPr spcFirstLastPara="1" wrap="square" lIns="91425" tIns="91425" rIns="91425" bIns="91425" anchor="t" anchorCtr="0">
            <a:noAutofit/>
          </a:bodyPr>
          <a:lstStyle/>
          <a:p>
            <a:pPr lvl="0" algn="ctr"/>
            <a:r>
              <a:rPr lang="en-US" sz="2800" dirty="0">
                <a:solidFill>
                  <a:schemeClr val="accent1"/>
                </a:solidFill>
              </a:rPr>
              <a:t>Graduate Thesis: WebRTC</a:t>
            </a:r>
            <a:br>
              <a:rPr lang="en-US" sz="2800" dirty="0">
                <a:solidFill>
                  <a:schemeClr val="accent1"/>
                </a:solidFill>
              </a:rPr>
            </a:br>
            <a:r>
              <a:rPr lang="en-US" sz="2600" dirty="0">
                <a:latin typeface="Roboto Light" panose="020B0604020202020204" charset="0"/>
                <a:ea typeface="Roboto Light" panose="020B0604020202020204" charset="0"/>
              </a:rPr>
              <a:t>Research/Project</a:t>
            </a:r>
            <a:br>
              <a:rPr lang="en-US" sz="2600" dirty="0">
                <a:latin typeface="Roboto Light" panose="020B0604020202020204" charset="0"/>
                <a:ea typeface="Roboto Light" panose="020B0604020202020204" charset="0"/>
              </a:rPr>
            </a:br>
            <a:br>
              <a:rPr lang="en-US" sz="1800" dirty="0">
                <a:latin typeface="Roboto Light" panose="020B0604020202020204" charset="0"/>
                <a:ea typeface="Roboto Light" panose="020B0604020202020204" charset="0"/>
              </a:rPr>
            </a:br>
            <a:r>
              <a:rPr lang="en-US" sz="1600" dirty="0">
                <a:latin typeface="Roboto Light" panose="020B0604020202020204" charset="0"/>
                <a:ea typeface="Roboto Light" panose="020B0604020202020204" charset="0"/>
              </a:rPr>
              <a:t>Dennis McMeekan</a:t>
            </a:r>
            <a:br>
              <a:rPr lang="en-US" sz="1600" dirty="0">
                <a:latin typeface="Roboto Light" panose="020B0604020202020204" charset="0"/>
                <a:ea typeface="Roboto Light" panose="020B0604020202020204" charset="0"/>
              </a:rPr>
            </a:br>
            <a:br>
              <a:rPr lang="en-US" sz="1800" dirty="0">
                <a:latin typeface="Roboto Light" panose="020B0604020202020204" charset="0"/>
                <a:ea typeface="Roboto Light" panose="020B0604020202020204" charset="0"/>
              </a:rPr>
            </a:br>
            <a:r>
              <a:rPr lang="en-US" sz="1400" dirty="0">
                <a:latin typeface="Roboto Light" panose="020B0604020202020204" charset="0"/>
                <a:ea typeface="Roboto Light" panose="020B0604020202020204" charset="0"/>
              </a:rPr>
              <a:t>Committee Members: </a:t>
            </a:r>
            <a:br>
              <a:rPr lang="en-US" sz="1400" dirty="0">
                <a:latin typeface="Roboto Light" panose="020B0604020202020204" charset="0"/>
                <a:ea typeface="Roboto Light" panose="020B0604020202020204" charset="0"/>
              </a:rPr>
            </a:br>
            <a:r>
              <a:rPr lang="en-US" sz="1400" dirty="0">
                <a:latin typeface="Roboto Light" panose="020B0604020202020204" charset="0"/>
                <a:ea typeface="Roboto Light" panose="020B0604020202020204" charset="0"/>
              </a:rPr>
              <a:t>Dr. </a:t>
            </a:r>
            <a:r>
              <a:rPr lang="en-US" sz="1400" dirty="0" err="1">
                <a:latin typeface="Roboto Light" panose="020B0604020202020204" charset="0"/>
                <a:ea typeface="Roboto Light" panose="020B0604020202020204" charset="0"/>
              </a:rPr>
              <a:t>Binto</a:t>
            </a:r>
            <a:r>
              <a:rPr lang="en-US" sz="1400" dirty="0">
                <a:latin typeface="Roboto Light" panose="020B0604020202020204" charset="0"/>
                <a:ea typeface="Roboto Light" panose="020B0604020202020204" charset="0"/>
              </a:rPr>
              <a:t> George, Dr. </a:t>
            </a:r>
            <a:r>
              <a:rPr lang="en-US" sz="1400" dirty="0" err="1">
                <a:latin typeface="Roboto Light" panose="020B0604020202020204" charset="0"/>
                <a:ea typeface="Roboto Light" panose="020B0604020202020204" charset="0"/>
              </a:rPr>
              <a:t>Nilanjan</a:t>
            </a:r>
            <a:r>
              <a:rPr lang="en-US" sz="1400" dirty="0">
                <a:latin typeface="Roboto Light" panose="020B0604020202020204" charset="0"/>
                <a:ea typeface="Roboto Light" panose="020B0604020202020204" charset="0"/>
              </a:rPr>
              <a:t> Sen, Dr. </a:t>
            </a:r>
            <a:r>
              <a:rPr lang="en-US" sz="1400" dirty="0" err="1">
                <a:latin typeface="Roboto Light" panose="020B0604020202020204" charset="0"/>
                <a:ea typeface="Roboto Light" panose="020B0604020202020204" charset="0"/>
              </a:rPr>
              <a:t>Chunying</a:t>
            </a:r>
            <a:r>
              <a:rPr lang="en-US" sz="1400" dirty="0">
                <a:latin typeface="Roboto Light" panose="020B0604020202020204" charset="0"/>
                <a:ea typeface="Roboto Light" panose="020B0604020202020204" charset="0"/>
              </a:rPr>
              <a:t> Zhao</a:t>
            </a:r>
            <a:br>
              <a:rPr lang="en-US" sz="1800" dirty="0">
                <a:latin typeface="Roboto Light" panose="020B0604020202020204" charset="0"/>
                <a:ea typeface="Roboto Light" panose="020B0604020202020204" charset="0"/>
              </a:rPr>
            </a:br>
            <a:endParaRPr sz="1800" dirty="0">
              <a:solidFill>
                <a:schemeClr val="accent1"/>
              </a:solidFill>
              <a:latin typeface="Roboto Light" panose="020B0604020202020204" charset="0"/>
              <a:ea typeface="Roboto Light" panose="020B0604020202020204" charset="0"/>
            </a:endParaRPr>
          </a:p>
        </p:txBody>
      </p:sp>
      <p:sp>
        <p:nvSpPr>
          <p:cNvPr id="106" name="Google Shape;106;p20"/>
          <p:cNvSpPr txBox="1">
            <a:spLocks noGrp="1"/>
          </p:cNvSpPr>
          <p:nvPr>
            <p:ph type="subTitle" idx="1"/>
          </p:nvPr>
        </p:nvSpPr>
        <p:spPr>
          <a:xfrm>
            <a:off x="7368989" y="11931"/>
            <a:ext cx="1719962" cy="2744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000" dirty="0"/>
              <a:t>Western Illinois University</a:t>
            </a:r>
            <a:endParaRPr sz="1000" dirty="0"/>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2538215" y="329313"/>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3924237" y="1661673"/>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4018969" y="1759477"/>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4018969" y="1832829"/>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4018969" y="1906158"/>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1305843" y="89450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4" name="Google Shape;174;p20"/>
          <p:cNvSpPr/>
          <p:nvPr/>
        </p:nvSpPr>
        <p:spPr>
          <a:xfrm>
            <a:off x="1576327" y="7039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714635" y="180603"/>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393205" y="517136"/>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rot="5400000">
            <a:off x="1680249" y="-195014"/>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3142678" y="2298910"/>
            <a:ext cx="1120145" cy="427878"/>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3261808" y="1870981"/>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16588" y="50333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695351" y="499499"/>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2678192" y="486612"/>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2849203" y="482987"/>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3000462" y="482987"/>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3267854" y="482987"/>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Case Two</a:t>
            </a:r>
            <a:br>
              <a:rPr lang="es" dirty="0"/>
            </a:br>
            <a:r>
              <a:rPr lang="es" sz="1800" dirty="0"/>
              <a:t>Peer Connection w/ Covert Channels using Image Filtering</a:t>
            </a:r>
            <a:endParaRPr sz="1800"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700;p33">
            <a:extLst>
              <a:ext uri="{FF2B5EF4-FFF2-40B4-BE49-F238E27FC236}">
                <a16:creationId xmlns:a16="http://schemas.microsoft.com/office/drawing/2014/main" id="{9891BB01-EAAF-4BC3-AD25-EE6045527C96}"/>
              </a:ext>
            </a:extLst>
          </p:cNvPr>
          <p:cNvSpPr txBox="1"/>
          <p:nvPr/>
        </p:nvSpPr>
        <p:spPr>
          <a:xfrm>
            <a:off x="3012141" y="1180735"/>
            <a:ext cx="4471958" cy="1515295"/>
          </a:xfrm>
          <a:prstGeom prst="rect">
            <a:avLst/>
          </a:prstGeom>
          <a:noFill/>
          <a:ln>
            <a:noFill/>
          </a:ln>
        </p:spPr>
        <p:txBody>
          <a:bodyPr spcFirstLastPara="1" wrap="square" lIns="91425" tIns="91425" rIns="91425" bIns="91425" anchor="t" anchorCtr="0">
            <a:noAutofit/>
          </a:bodyPr>
          <a:lstStyle/>
          <a:p>
            <a:pPr>
              <a:lnSpc>
                <a:spcPct val="150000"/>
              </a:lnSpc>
            </a:pPr>
            <a:r>
              <a:rPr lang="en-US" sz="1000" dirty="0">
                <a:solidFill>
                  <a:schemeClr val="bg1"/>
                </a:solidFill>
              </a:rPr>
              <a:t>1) Takes Video Input and puts data to the First Canvas</a:t>
            </a:r>
          </a:p>
          <a:p>
            <a:pPr>
              <a:lnSpc>
                <a:spcPct val="150000"/>
              </a:lnSpc>
            </a:pPr>
            <a:r>
              <a:rPr lang="en-US" sz="1000" dirty="0">
                <a:solidFill>
                  <a:schemeClr val="bg1"/>
                </a:solidFill>
              </a:rPr>
              <a:t>2) Performs a data transformation, then outputs to a Second Canvas, then establishes a Peer Connection</a:t>
            </a:r>
          </a:p>
          <a:p>
            <a:pPr>
              <a:lnSpc>
                <a:spcPct val="150000"/>
              </a:lnSpc>
            </a:pPr>
            <a:r>
              <a:rPr lang="en-US" sz="1000" dirty="0">
                <a:solidFill>
                  <a:schemeClr val="bg1"/>
                </a:solidFill>
              </a:rPr>
              <a:t>3) Remote Connection senses the data transformation, reverses the transformation, and then outputs to the Remote Stream</a:t>
            </a:r>
          </a:p>
          <a:p>
            <a:pPr>
              <a:lnSpc>
                <a:spcPct val="150000"/>
              </a:lnSpc>
            </a:pPr>
            <a:br>
              <a:rPr lang="en-US" sz="800" dirty="0"/>
            </a:br>
            <a:endParaRPr lang="en-US" sz="800" dirty="0"/>
          </a:p>
        </p:txBody>
      </p:sp>
      <p:sp>
        <p:nvSpPr>
          <p:cNvPr id="48" name="Google Shape;700;p33">
            <a:extLst>
              <a:ext uri="{FF2B5EF4-FFF2-40B4-BE49-F238E27FC236}">
                <a16:creationId xmlns:a16="http://schemas.microsoft.com/office/drawing/2014/main" id="{AEDAF0FA-AFE0-4B27-A64F-A10BB3B5834A}"/>
              </a:ext>
            </a:extLst>
          </p:cNvPr>
          <p:cNvSpPr txBox="1"/>
          <p:nvPr/>
        </p:nvSpPr>
        <p:spPr>
          <a:xfrm>
            <a:off x="6652303" y="2160888"/>
            <a:ext cx="1919087" cy="2330824"/>
          </a:xfrm>
          <a:prstGeom prst="rect">
            <a:avLst/>
          </a:prstGeom>
          <a:noFill/>
          <a:ln>
            <a:noFill/>
          </a:ln>
        </p:spPr>
        <p:txBody>
          <a:bodyPr spcFirstLastPara="1" wrap="square" lIns="91425" tIns="91425" rIns="91425" bIns="91425" anchor="t" anchorCtr="0">
            <a:noAutofit/>
          </a:bodyPr>
          <a:lstStyle/>
          <a:p>
            <a:pPr algn="ctr">
              <a:lnSpc>
                <a:spcPct val="150000"/>
              </a:lnSpc>
            </a:pPr>
            <a:br>
              <a:rPr lang="en-US" sz="1000" dirty="0">
                <a:solidFill>
                  <a:schemeClr val="bg1"/>
                </a:solidFill>
              </a:rPr>
            </a:br>
            <a:r>
              <a:rPr lang="en-US" sz="1000" i="1" dirty="0">
                <a:solidFill>
                  <a:schemeClr val="bg1"/>
                </a:solidFill>
              </a:rPr>
              <a:t>Averages:</a:t>
            </a:r>
            <a:endParaRPr lang="en-US" sz="1000" dirty="0">
              <a:solidFill>
                <a:schemeClr val="bg1"/>
              </a:solidFill>
            </a:endParaRPr>
          </a:p>
          <a:p>
            <a:pPr>
              <a:lnSpc>
                <a:spcPct val="150000"/>
              </a:lnSpc>
            </a:pPr>
            <a:r>
              <a:rPr lang="en-US" sz="1000" dirty="0">
                <a:solidFill>
                  <a:schemeClr val="bg1"/>
                </a:solidFill>
              </a:rPr>
              <a:t>- Bitrate:    1128 kbits/sec</a:t>
            </a:r>
          </a:p>
          <a:p>
            <a:pPr>
              <a:lnSpc>
                <a:spcPct val="150000"/>
              </a:lnSpc>
            </a:pPr>
            <a:r>
              <a:rPr lang="en-US" sz="1000" dirty="0">
                <a:solidFill>
                  <a:schemeClr val="bg1"/>
                </a:solidFill>
              </a:rPr>
              <a:t>  * Low:  1008</a:t>
            </a:r>
          </a:p>
          <a:p>
            <a:pPr>
              <a:lnSpc>
                <a:spcPct val="150000"/>
              </a:lnSpc>
            </a:pPr>
            <a:r>
              <a:rPr lang="en-US" sz="1000" dirty="0">
                <a:solidFill>
                  <a:schemeClr val="bg1"/>
                </a:solidFill>
              </a:rPr>
              <a:t>  * High: 1248</a:t>
            </a:r>
          </a:p>
          <a:p>
            <a:pPr>
              <a:lnSpc>
                <a:spcPct val="150000"/>
              </a:lnSpc>
            </a:pPr>
            <a:r>
              <a:rPr lang="en-US" sz="1000" dirty="0">
                <a:solidFill>
                  <a:schemeClr val="bg1"/>
                </a:solidFill>
              </a:rPr>
              <a:t>- Jitter:     0.003 milliseconds</a:t>
            </a:r>
          </a:p>
          <a:p>
            <a:pPr>
              <a:lnSpc>
                <a:spcPct val="150000"/>
              </a:lnSpc>
            </a:pPr>
            <a:r>
              <a:rPr lang="en-US" sz="1000" dirty="0">
                <a:solidFill>
                  <a:schemeClr val="bg1"/>
                </a:solidFill>
              </a:rPr>
              <a:t>  * Low:  0.001</a:t>
            </a:r>
          </a:p>
          <a:p>
            <a:pPr>
              <a:lnSpc>
                <a:spcPct val="150000"/>
              </a:lnSpc>
            </a:pPr>
            <a:r>
              <a:rPr lang="en-US" sz="1000" dirty="0">
                <a:solidFill>
                  <a:schemeClr val="bg1"/>
                </a:solidFill>
              </a:rPr>
              <a:t>  * High: 0.005</a:t>
            </a:r>
          </a:p>
          <a:p>
            <a:pPr>
              <a:lnSpc>
                <a:spcPct val="150000"/>
              </a:lnSpc>
            </a:pPr>
            <a:r>
              <a:rPr lang="en-US" sz="1000" dirty="0">
                <a:solidFill>
                  <a:schemeClr val="bg1"/>
                </a:solidFill>
              </a:rPr>
              <a:t>- RTT:        0.009 milliseconds</a:t>
            </a:r>
          </a:p>
          <a:p>
            <a:pPr>
              <a:lnSpc>
                <a:spcPct val="150000"/>
              </a:lnSpc>
            </a:pPr>
            <a:r>
              <a:rPr lang="en-US" sz="1000" dirty="0">
                <a:solidFill>
                  <a:schemeClr val="bg1"/>
                </a:solidFill>
              </a:rPr>
              <a:t>  * Low:  0.006</a:t>
            </a:r>
          </a:p>
          <a:p>
            <a:pPr>
              <a:lnSpc>
                <a:spcPct val="150000"/>
              </a:lnSpc>
            </a:pPr>
            <a:r>
              <a:rPr lang="en-US" sz="1000" dirty="0">
                <a:solidFill>
                  <a:schemeClr val="bg1"/>
                </a:solidFill>
              </a:rPr>
              <a:t>  * High: 0.012</a:t>
            </a:r>
          </a:p>
        </p:txBody>
      </p:sp>
    </p:spTree>
    <p:extLst>
      <p:ext uri="{BB962C8B-B14F-4D97-AF65-F5344CB8AC3E}">
        <p14:creationId xmlns:p14="http://schemas.microsoft.com/office/powerpoint/2010/main" val="59907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Case Three</a:t>
            </a:r>
            <a:br>
              <a:rPr lang="es" dirty="0"/>
            </a:br>
            <a:r>
              <a:rPr lang="es" sz="1800" dirty="0"/>
              <a:t>Peer Connection w/ Covert Channels introducing Random Transformations</a:t>
            </a:r>
            <a:endParaRPr sz="1800"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700;p33">
            <a:extLst>
              <a:ext uri="{FF2B5EF4-FFF2-40B4-BE49-F238E27FC236}">
                <a16:creationId xmlns:a16="http://schemas.microsoft.com/office/drawing/2014/main" id="{FF17270F-2240-4E76-940D-0447A19C9E53}"/>
              </a:ext>
            </a:extLst>
          </p:cNvPr>
          <p:cNvSpPr txBox="1"/>
          <p:nvPr/>
        </p:nvSpPr>
        <p:spPr>
          <a:xfrm>
            <a:off x="6652303" y="2160888"/>
            <a:ext cx="1919087" cy="2330824"/>
          </a:xfrm>
          <a:prstGeom prst="rect">
            <a:avLst/>
          </a:prstGeom>
          <a:noFill/>
          <a:ln>
            <a:noFill/>
          </a:ln>
        </p:spPr>
        <p:txBody>
          <a:bodyPr spcFirstLastPara="1" wrap="square" lIns="91425" tIns="91425" rIns="91425" bIns="91425" anchor="t" anchorCtr="0">
            <a:noAutofit/>
          </a:bodyPr>
          <a:lstStyle/>
          <a:p>
            <a:pPr algn="ctr">
              <a:lnSpc>
                <a:spcPct val="150000"/>
              </a:lnSpc>
            </a:pPr>
            <a:br>
              <a:rPr lang="en-US" sz="1000" dirty="0">
                <a:solidFill>
                  <a:schemeClr val="bg1"/>
                </a:solidFill>
              </a:rPr>
            </a:br>
            <a:r>
              <a:rPr lang="en-US" sz="1000" i="1" dirty="0">
                <a:solidFill>
                  <a:schemeClr val="bg1"/>
                </a:solidFill>
              </a:rPr>
              <a:t>Averages:</a:t>
            </a:r>
            <a:endParaRPr lang="en-US" sz="1000" dirty="0">
              <a:solidFill>
                <a:schemeClr val="bg1"/>
              </a:solidFill>
            </a:endParaRPr>
          </a:p>
          <a:p>
            <a:pPr>
              <a:lnSpc>
                <a:spcPct val="150000"/>
              </a:lnSpc>
            </a:pPr>
            <a:r>
              <a:rPr lang="en-US" sz="1000" dirty="0">
                <a:solidFill>
                  <a:schemeClr val="bg1"/>
                </a:solidFill>
              </a:rPr>
              <a:t>- Bitrate:    1128 kbits/sec</a:t>
            </a:r>
          </a:p>
          <a:p>
            <a:pPr>
              <a:lnSpc>
                <a:spcPct val="150000"/>
              </a:lnSpc>
            </a:pPr>
            <a:r>
              <a:rPr lang="en-US" sz="1000" dirty="0">
                <a:solidFill>
                  <a:schemeClr val="bg1"/>
                </a:solidFill>
              </a:rPr>
              <a:t>  * Low:  1008</a:t>
            </a:r>
          </a:p>
          <a:p>
            <a:pPr>
              <a:lnSpc>
                <a:spcPct val="150000"/>
              </a:lnSpc>
            </a:pPr>
            <a:r>
              <a:rPr lang="en-US" sz="1000" dirty="0">
                <a:solidFill>
                  <a:schemeClr val="bg1"/>
                </a:solidFill>
              </a:rPr>
              <a:t>  * High: 1248</a:t>
            </a:r>
          </a:p>
          <a:p>
            <a:pPr>
              <a:lnSpc>
                <a:spcPct val="150000"/>
              </a:lnSpc>
            </a:pPr>
            <a:r>
              <a:rPr lang="en-US" sz="1000" dirty="0">
                <a:solidFill>
                  <a:schemeClr val="bg1"/>
                </a:solidFill>
              </a:rPr>
              <a:t>- Jitter:     0.003 milliseconds</a:t>
            </a:r>
          </a:p>
          <a:p>
            <a:pPr>
              <a:lnSpc>
                <a:spcPct val="150000"/>
              </a:lnSpc>
            </a:pPr>
            <a:r>
              <a:rPr lang="en-US" sz="1000" dirty="0">
                <a:solidFill>
                  <a:schemeClr val="bg1"/>
                </a:solidFill>
              </a:rPr>
              <a:t>  * Low:  0.001</a:t>
            </a:r>
          </a:p>
          <a:p>
            <a:pPr>
              <a:lnSpc>
                <a:spcPct val="150000"/>
              </a:lnSpc>
            </a:pPr>
            <a:r>
              <a:rPr lang="en-US" sz="1000" dirty="0">
                <a:solidFill>
                  <a:schemeClr val="bg1"/>
                </a:solidFill>
              </a:rPr>
              <a:t>  * High: 0.005</a:t>
            </a:r>
          </a:p>
          <a:p>
            <a:pPr>
              <a:lnSpc>
                <a:spcPct val="150000"/>
              </a:lnSpc>
            </a:pPr>
            <a:r>
              <a:rPr lang="en-US" sz="1000" dirty="0">
                <a:solidFill>
                  <a:schemeClr val="bg1"/>
                </a:solidFill>
              </a:rPr>
              <a:t>- RTT:        0.009 milliseconds</a:t>
            </a:r>
          </a:p>
          <a:p>
            <a:pPr>
              <a:lnSpc>
                <a:spcPct val="150000"/>
              </a:lnSpc>
            </a:pPr>
            <a:r>
              <a:rPr lang="en-US" sz="1000" dirty="0">
                <a:solidFill>
                  <a:schemeClr val="bg1"/>
                </a:solidFill>
              </a:rPr>
              <a:t>  * Low:  0.006</a:t>
            </a:r>
          </a:p>
          <a:p>
            <a:pPr>
              <a:lnSpc>
                <a:spcPct val="150000"/>
              </a:lnSpc>
            </a:pPr>
            <a:r>
              <a:rPr lang="en-US" sz="1000" dirty="0">
                <a:solidFill>
                  <a:schemeClr val="bg1"/>
                </a:solidFill>
              </a:rPr>
              <a:t>  * High: 0.012</a:t>
            </a:r>
          </a:p>
        </p:txBody>
      </p:sp>
      <p:sp>
        <p:nvSpPr>
          <p:cNvPr id="9" name="Google Shape;700;p33">
            <a:extLst>
              <a:ext uri="{FF2B5EF4-FFF2-40B4-BE49-F238E27FC236}">
                <a16:creationId xmlns:a16="http://schemas.microsoft.com/office/drawing/2014/main" id="{B26CBCBB-1881-43F4-8115-73B39F55ECE8}"/>
              </a:ext>
            </a:extLst>
          </p:cNvPr>
          <p:cNvSpPr txBox="1"/>
          <p:nvPr/>
        </p:nvSpPr>
        <p:spPr>
          <a:xfrm>
            <a:off x="3012141" y="1180735"/>
            <a:ext cx="4471958" cy="1515295"/>
          </a:xfrm>
          <a:prstGeom prst="rect">
            <a:avLst/>
          </a:prstGeom>
          <a:noFill/>
          <a:ln>
            <a:noFill/>
          </a:ln>
        </p:spPr>
        <p:txBody>
          <a:bodyPr spcFirstLastPara="1" wrap="square" lIns="91425" tIns="91425" rIns="91425" bIns="91425" anchor="t" anchorCtr="0">
            <a:noAutofit/>
          </a:bodyPr>
          <a:lstStyle/>
          <a:p>
            <a:pPr>
              <a:lnSpc>
                <a:spcPct val="150000"/>
              </a:lnSpc>
            </a:pPr>
            <a:r>
              <a:rPr lang="en-US" sz="1000" dirty="0">
                <a:solidFill>
                  <a:schemeClr val="bg1"/>
                </a:solidFill>
              </a:rPr>
              <a:t>1) Takes Video Input and puts data to the First Canvas</a:t>
            </a:r>
          </a:p>
          <a:p>
            <a:pPr>
              <a:lnSpc>
                <a:spcPct val="150000"/>
              </a:lnSpc>
            </a:pPr>
            <a:r>
              <a:rPr lang="en-US" sz="1000" dirty="0">
                <a:solidFill>
                  <a:schemeClr val="bg1"/>
                </a:solidFill>
              </a:rPr>
              <a:t>2) Performs a </a:t>
            </a:r>
            <a:r>
              <a:rPr lang="en-US" sz="1000" b="1" i="1" dirty="0">
                <a:solidFill>
                  <a:schemeClr val="bg1"/>
                </a:solidFill>
              </a:rPr>
              <a:t>random</a:t>
            </a:r>
            <a:r>
              <a:rPr lang="en-US" sz="1000" dirty="0">
                <a:solidFill>
                  <a:schemeClr val="bg1"/>
                </a:solidFill>
              </a:rPr>
              <a:t> data transformation, then outputs to a Second Canvas, then establishes a Peer Connection</a:t>
            </a:r>
          </a:p>
          <a:p>
            <a:pPr>
              <a:lnSpc>
                <a:spcPct val="150000"/>
              </a:lnSpc>
            </a:pPr>
            <a:r>
              <a:rPr lang="en-US" sz="1000" dirty="0">
                <a:solidFill>
                  <a:schemeClr val="bg1"/>
                </a:solidFill>
              </a:rPr>
              <a:t>3) Remote Connection senses the </a:t>
            </a:r>
            <a:r>
              <a:rPr lang="en-US" sz="1000" b="1" i="1" dirty="0">
                <a:solidFill>
                  <a:schemeClr val="bg1"/>
                </a:solidFill>
              </a:rPr>
              <a:t>random</a:t>
            </a:r>
            <a:r>
              <a:rPr lang="en-US" sz="1000" dirty="0">
                <a:solidFill>
                  <a:schemeClr val="bg1"/>
                </a:solidFill>
              </a:rPr>
              <a:t> data transformation, reverses the transformation, and then outputs to the Remote Stream</a:t>
            </a:r>
          </a:p>
          <a:p>
            <a:pPr>
              <a:lnSpc>
                <a:spcPct val="150000"/>
              </a:lnSpc>
            </a:pPr>
            <a:r>
              <a:rPr lang="en-US" sz="1000" dirty="0">
                <a:solidFill>
                  <a:schemeClr val="bg1"/>
                </a:solidFill>
              </a:rPr>
              <a:t>4) This simulates data channel control by an administrator.</a:t>
            </a:r>
          </a:p>
          <a:p>
            <a:pPr>
              <a:lnSpc>
                <a:spcPct val="150000"/>
              </a:lnSpc>
            </a:pPr>
            <a:br>
              <a:rPr lang="en-US" sz="800" dirty="0"/>
            </a:br>
            <a:endParaRPr lang="en-US" sz="800" dirty="0"/>
          </a:p>
        </p:txBody>
      </p:sp>
    </p:spTree>
    <p:extLst>
      <p:ext uri="{BB962C8B-B14F-4D97-AF65-F5344CB8AC3E}">
        <p14:creationId xmlns:p14="http://schemas.microsoft.com/office/powerpoint/2010/main" val="87466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1"/>
        <p:cNvGrpSpPr/>
        <p:nvPr/>
      </p:nvGrpSpPr>
      <p:grpSpPr>
        <a:xfrm>
          <a:off x="0" y="0"/>
          <a:ext cx="0" cy="0"/>
          <a:chOff x="0" y="0"/>
          <a:chExt cx="0" cy="0"/>
        </a:xfrm>
      </p:grpSpPr>
      <p:sp>
        <p:nvSpPr>
          <p:cNvPr id="1062" name="Google Shape;1062;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Results</a:t>
            </a:r>
            <a:endParaRPr dirty="0">
              <a:solidFill>
                <a:srgbClr val="FFFFFF"/>
              </a:solidFill>
            </a:endParaRPr>
          </a:p>
        </p:txBody>
      </p:sp>
      <p:sp>
        <p:nvSpPr>
          <p:cNvPr id="1063" name="Google Shape;1063;p36"/>
          <p:cNvSpPr/>
          <p:nvPr/>
        </p:nvSpPr>
        <p:spPr>
          <a:xfrm>
            <a:off x="1226230" y="2003025"/>
            <a:ext cx="1314451" cy="123707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3909825" y="2936549"/>
            <a:ext cx="1227456" cy="1080301"/>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6"/>
          <p:cNvSpPr/>
          <p:nvPr/>
        </p:nvSpPr>
        <p:spPr>
          <a:xfrm>
            <a:off x="6603319" y="1924948"/>
            <a:ext cx="1117737" cy="1080301"/>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66" name="Google Shape;1066;p36"/>
          <p:cNvCxnSpPr/>
          <p:nvPr/>
        </p:nvCxnSpPr>
        <p:spPr>
          <a:xfrm>
            <a:off x="2343150" y="2971800"/>
            <a:ext cx="1600200" cy="504900"/>
          </a:xfrm>
          <a:prstGeom prst="straightConnector1">
            <a:avLst/>
          </a:prstGeom>
          <a:noFill/>
          <a:ln w="28575" cap="flat" cmpd="sng">
            <a:solidFill>
              <a:schemeClr val="accent1"/>
            </a:solidFill>
            <a:prstDash val="solid"/>
            <a:round/>
            <a:headEnd type="none" w="med" len="med"/>
            <a:tailEnd type="none" w="med" len="med"/>
          </a:ln>
        </p:spPr>
      </p:cxnSp>
      <p:cxnSp>
        <p:nvCxnSpPr>
          <p:cNvPr id="1067" name="Google Shape;1067;p36"/>
          <p:cNvCxnSpPr/>
          <p:nvPr/>
        </p:nvCxnSpPr>
        <p:spPr>
          <a:xfrm rot="10800000" flipH="1">
            <a:off x="5019675" y="2634450"/>
            <a:ext cx="1790700" cy="1080300"/>
          </a:xfrm>
          <a:prstGeom prst="straightConnector1">
            <a:avLst/>
          </a:prstGeom>
          <a:noFill/>
          <a:ln w="28575" cap="flat" cmpd="sng">
            <a:solidFill>
              <a:schemeClr val="accent1"/>
            </a:solidFill>
            <a:prstDash val="solid"/>
            <a:round/>
            <a:headEnd type="none" w="med" len="med"/>
            <a:tailEnd type="none" w="med" len="med"/>
          </a:ln>
        </p:spPr>
      </p:cxnSp>
      <p:cxnSp>
        <p:nvCxnSpPr>
          <p:cNvPr id="1068" name="Google Shape;1068;p36"/>
          <p:cNvCxnSpPr/>
          <p:nvPr/>
        </p:nvCxnSpPr>
        <p:spPr>
          <a:xfrm flipH="1">
            <a:off x="-600225" y="2543175"/>
            <a:ext cx="1886100" cy="714300"/>
          </a:xfrm>
          <a:prstGeom prst="straightConnector1">
            <a:avLst/>
          </a:prstGeom>
          <a:noFill/>
          <a:ln w="28575" cap="flat" cmpd="sng">
            <a:solidFill>
              <a:schemeClr val="accent1"/>
            </a:solidFill>
            <a:prstDash val="solid"/>
            <a:round/>
            <a:headEnd type="none" w="med" len="med"/>
            <a:tailEnd type="none" w="med" len="med"/>
          </a:ln>
        </p:spPr>
      </p:cxnSp>
      <p:cxnSp>
        <p:nvCxnSpPr>
          <p:cNvPr id="1069" name="Google Shape;1069;p36"/>
          <p:cNvCxnSpPr/>
          <p:nvPr/>
        </p:nvCxnSpPr>
        <p:spPr>
          <a:xfrm rot="10800000">
            <a:off x="7638600" y="2714625"/>
            <a:ext cx="1734000" cy="1181100"/>
          </a:xfrm>
          <a:prstGeom prst="straightConnector1">
            <a:avLst/>
          </a:prstGeom>
          <a:noFill/>
          <a:ln w="28575" cap="flat" cmpd="sng">
            <a:solidFill>
              <a:schemeClr val="accent1"/>
            </a:solidFill>
            <a:prstDash val="solid"/>
            <a:round/>
            <a:headEnd type="none" w="med" len="med"/>
            <a:tailEnd type="none" w="med" len="med"/>
          </a:ln>
        </p:spPr>
      </p:cxnSp>
      <p:sp>
        <p:nvSpPr>
          <p:cNvPr id="1096" name="Google Shape;1096;p36"/>
          <p:cNvSpPr txBox="1">
            <a:spLocks noGrp="1"/>
          </p:cNvSpPr>
          <p:nvPr>
            <p:ph type="subTitle" idx="4294967295"/>
          </p:nvPr>
        </p:nvSpPr>
        <p:spPr>
          <a:xfrm>
            <a:off x="1103187" y="35625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a:solidFill>
                  <a:srgbClr val="FFFFFF"/>
                </a:solidFill>
              </a:rPr>
              <a:t>Despite being red, Mars is a cold place, not hot. It’s full of iron oxide dust</a:t>
            </a:r>
            <a:endParaRPr sz="900">
              <a:solidFill>
                <a:srgbClr val="FFFFFF"/>
              </a:solidFill>
            </a:endParaRPr>
          </a:p>
        </p:txBody>
      </p:sp>
      <p:sp>
        <p:nvSpPr>
          <p:cNvPr id="1097" name="Google Shape;1097;p36"/>
          <p:cNvSpPr txBox="1">
            <a:spLocks noGrp="1"/>
          </p:cNvSpPr>
          <p:nvPr>
            <p:ph type="subTitle" idx="4294967295"/>
          </p:nvPr>
        </p:nvSpPr>
        <p:spPr>
          <a:xfrm>
            <a:off x="3857487" y="1641463"/>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a:solidFill>
                  <a:srgbClr val="FFFFFF"/>
                </a:solidFill>
              </a:rPr>
              <a:t>Mercury is the closest planet to the Sun and the smallest one in our Solar System</a:t>
            </a:r>
            <a:endParaRPr sz="900">
              <a:solidFill>
                <a:srgbClr val="FFFFFF"/>
              </a:solidFill>
            </a:endParaRPr>
          </a:p>
        </p:txBody>
      </p:sp>
      <p:sp>
        <p:nvSpPr>
          <p:cNvPr id="1098" name="Google Shape;1098;p36"/>
          <p:cNvSpPr txBox="1">
            <a:spLocks noGrp="1"/>
          </p:cNvSpPr>
          <p:nvPr>
            <p:ph type="subTitle" idx="4294967295"/>
          </p:nvPr>
        </p:nvSpPr>
        <p:spPr>
          <a:xfrm>
            <a:off x="6584862" y="35625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a:solidFill>
                  <a:srgbClr val="FFFFFF"/>
                </a:solidFill>
              </a:rPr>
              <a:t>Venus has a beautiful name and is the second planet from the Sun</a:t>
            </a:r>
            <a:endParaRPr sz="900">
              <a:solidFill>
                <a:srgbClr val="FFFFFF"/>
              </a:solidFill>
            </a:endParaRPr>
          </a:p>
        </p:txBody>
      </p:sp>
      <p:cxnSp>
        <p:nvCxnSpPr>
          <p:cNvPr id="1099" name="Google Shape;1099;p3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Adversity / Concerns</a:t>
            </a:r>
            <a:endParaRPr dirty="0"/>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34998" y="1682042"/>
            <a:ext cx="2453488" cy="111634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900" dirty="0">
                <a:solidFill>
                  <a:srgbClr val="FFFFFF"/>
                </a:solidFill>
              </a:rPr>
              <a:t>Extensive amount of work put in each week, still feel that many routes to take to improve content and security protocols. It would have been nice to have the opportunity to fully implement a DHT Server.</a:t>
            </a:r>
            <a:endParaRPr sz="900" dirty="0">
              <a:solidFill>
                <a:srgbClr val="FFFFFF"/>
              </a:solidFill>
            </a:endParaRPr>
          </a:p>
        </p:txBody>
      </p:sp>
      <p:sp>
        <p:nvSpPr>
          <p:cNvPr id="986" name="Google Shape;986;p34"/>
          <p:cNvSpPr txBox="1">
            <a:spLocks noGrp="1"/>
          </p:cNvSpPr>
          <p:nvPr>
            <p:ph type="ctrTitle" idx="4294967295"/>
          </p:nvPr>
        </p:nvSpPr>
        <p:spPr>
          <a:xfrm>
            <a:off x="7134442" y="1396993"/>
            <a:ext cx="1254600" cy="22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dirty="0">
                <a:solidFill>
                  <a:srgbClr val="FFFFFF"/>
                </a:solidFill>
              </a:rPr>
              <a:t>Time</a:t>
            </a:r>
            <a:endParaRPr sz="1200" dirty="0">
              <a:solidFill>
                <a:srgbClr val="FFFFFF"/>
              </a:solidFill>
            </a:endParaRPr>
          </a:p>
        </p:txBody>
      </p:sp>
      <p:sp>
        <p:nvSpPr>
          <p:cNvPr id="988" name="Google Shape;988;p34"/>
          <p:cNvSpPr txBox="1">
            <a:spLocks noGrp="1"/>
          </p:cNvSpPr>
          <p:nvPr>
            <p:ph type="ctrTitle" idx="4294967295"/>
          </p:nvPr>
        </p:nvSpPr>
        <p:spPr>
          <a:xfrm>
            <a:off x="1085911" y="3372933"/>
            <a:ext cx="11736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600" dirty="0">
                <a:solidFill>
                  <a:srgbClr val="FFFFFF"/>
                </a:solidFill>
              </a:rPr>
              <a:t>Change of Course</a:t>
            </a:r>
            <a:endParaRPr sz="1600" dirty="0">
              <a:solidFill>
                <a:srgbClr val="FFFFFF"/>
              </a:solidFill>
            </a:endParaRPr>
          </a:p>
        </p:txBody>
      </p:sp>
      <p:sp>
        <p:nvSpPr>
          <p:cNvPr id="989" name="Google Shape;989;p34"/>
          <p:cNvSpPr txBox="1">
            <a:spLocks noGrp="1"/>
          </p:cNvSpPr>
          <p:nvPr>
            <p:ph type="subTitle" idx="4294967295"/>
          </p:nvPr>
        </p:nvSpPr>
        <p:spPr>
          <a:xfrm>
            <a:off x="6553521" y="3666920"/>
            <a:ext cx="2043044" cy="83202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900" dirty="0"/>
              <a:t>After immense exploration and testing, pixel manipulation occured to be the best route of attack</a:t>
            </a:r>
            <a:endParaRPr sz="900" dirty="0">
              <a:solidFill>
                <a:srgbClr val="FFFFFF"/>
              </a:solidFill>
            </a:endParaRPr>
          </a:p>
        </p:txBody>
      </p:sp>
      <p:sp>
        <p:nvSpPr>
          <p:cNvPr id="990" name="Google Shape;990;p34"/>
          <p:cNvSpPr txBox="1">
            <a:spLocks noGrp="1"/>
          </p:cNvSpPr>
          <p:nvPr>
            <p:ph type="ctrTitle" idx="4294967295"/>
          </p:nvPr>
        </p:nvSpPr>
        <p:spPr>
          <a:xfrm>
            <a:off x="6368648" y="3184196"/>
            <a:ext cx="2438752" cy="3753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dirty="0">
                <a:solidFill>
                  <a:srgbClr val="FFFFFF"/>
                </a:solidFill>
              </a:rPr>
              <a:t>Bit Representation / User Input (Randomness)</a:t>
            </a:r>
            <a:endParaRPr sz="1200" dirty="0">
              <a:solidFill>
                <a:srgbClr val="FFFFFF"/>
              </a:solidFill>
            </a:endParaRPr>
          </a:p>
        </p:txBody>
      </p:sp>
      <p:cxnSp>
        <p:nvCxnSpPr>
          <p:cNvPr id="991" name="Google Shape;991;p34"/>
          <p:cNvCxnSpPr>
            <a:cxnSpLocks/>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cxnSpLocks/>
            <a:endCxn id="989" idx="2"/>
          </p:cNvCxnSpPr>
          <p:nvPr/>
        </p:nvCxnSpPr>
        <p:spPr>
          <a:xfrm>
            <a:off x="5544921" y="3994821"/>
            <a:ext cx="2030122" cy="504128"/>
          </a:xfrm>
          <a:prstGeom prst="bentConnector4">
            <a:avLst>
              <a:gd name="adj1" fmla="val 24841"/>
              <a:gd name="adj2" fmla="val 145346"/>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624303"/>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Change of Course</a:t>
            </a:r>
            <a:endParaRPr dirty="0"/>
          </a:p>
        </p:txBody>
      </p:sp>
      <p:sp>
        <p:nvSpPr>
          <p:cNvPr id="1000" name="Google Shape;1000;p35"/>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964345" y="2136991"/>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5"/>
          <p:cNvSpPr/>
          <p:nvPr/>
        </p:nvSpPr>
        <p:spPr>
          <a:xfrm>
            <a:off x="3022549" y="222224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5"/>
          <p:cNvGrpSpPr/>
          <p:nvPr/>
        </p:nvGrpSpPr>
        <p:grpSpPr>
          <a:xfrm>
            <a:off x="2905736" y="2888729"/>
            <a:ext cx="235606" cy="294716"/>
            <a:chOff x="2905736" y="2888729"/>
            <a:chExt cx="235606" cy="294716"/>
          </a:xfrm>
        </p:grpSpPr>
        <p:sp>
          <p:nvSpPr>
            <p:cNvPr id="1009" name="Google Shape;1009;p35"/>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3992172" y="3561331"/>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4055648" y="3250026"/>
            <a:ext cx="50486" cy="35684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txBox="1">
            <a:spLocks noGrp="1"/>
          </p:cNvSpPr>
          <p:nvPr>
            <p:ph type="subTitle" idx="4294967295"/>
          </p:nvPr>
        </p:nvSpPr>
        <p:spPr>
          <a:xfrm>
            <a:off x="1996575" y="1699716"/>
            <a:ext cx="2051947" cy="11000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MPEG Data Encryption and Authentication</a:t>
            </a:r>
            <a:endParaRPr sz="1000" dirty="0">
              <a:solidFill>
                <a:srgbClr val="FFFFFF"/>
              </a:solidFill>
            </a:endParaRPr>
          </a:p>
        </p:txBody>
      </p:sp>
      <p:sp>
        <p:nvSpPr>
          <p:cNvPr id="1036" name="Google Shape;1036;p35"/>
          <p:cNvSpPr txBox="1">
            <a:spLocks noGrp="1"/>
          </p:cNvSpPr>
          <p:nvPr>
            <p:ph type="ctrTitle" idx="4294967295"/>
          </p:nvPr>
        </p:nvSpPr>
        <p:spPr>
          <a:xfrm>
            <a:off x="2468432" y="1302324"/>
            <a:ext cx="1160991" cy="240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Original Emphasis</a:t>
            </a:r>
            <a:endParaRPr sz="1000" dirty="0">
              <a:solidFill>
                <a:srgbClr val="FFFFFF"/>
              </a:solidFill>
            </a:endParaRPr>
          </a:p>
        </p:txBody>
      </p:sp>
      <p:sp>
        <p:nvSpPr>
          <p:cNvPr id="1037" name="Google Shape;1037;p35"/>
          <p:cNvSpPr txBox="1">
            <a:spLocks noGrp="1"/>
          </p:cNvSpPr>
          <p:nvPr>
            <p:ph type="ctrTitle" idx="4294967295"/>
          </p:nvPr>
        </p:nvSpPr>
        <p:spPr>
          <a:xfrm>
            <a:off x="4516933" y="1337196"/>
            <a:ext cx="1192476" cy="284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WebRTC API</a:t>
            </a:r>
            <a:endParaRPr sz="1000" dirty="0">
              <a:solidFill>
                <a:srgbClr val="FFFFFF"/>
              </a:solidFill>
            </a:endParaRPr>
          </a:p>
        </p:txBody>
      </p:sp>
      <p:sp>
        <p:nvSpPr>
          <p:cNvPr id="1038" name="Google Shape;1038;p35"/>
          <p:cNvSpPr txBox="1">
            <a:spLocks noGrp="1"/>
          </p:cNvSpPr>
          <p:nvPr>
            <p:ph type="ctrTitle" idx="4294967295"/>
          </p:nvPr>
        </p:nvSpPr>
        <p:spPr>
          <a:xfrm>
            <a:off x="5555441" y="4034460"/>
            <a:ext cx="1154148" cy="2422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New Emphasis</a:t>
            </a:r>
            <a:endParaRPr sz="1000" dirty="0">
              <a:solidFill>
                <a:srgbClr val="FFFFFF"/>
              </a:solidFill>
            </a:endParaRPr>
          </a:p>
        </p:txBody>
      </p:sp>
      <p:sp>
        <p:nvSpPr>
          <p:cNvPr id="1039" name="Google Shape;1039;p35"/>
          <p:cNvSpPr txBox="1">
            <a:spLocks noGrp="1"/>
          </p:cNvSpPr>
          <p:nvPr>
            <p:ph type="subTitle" idx="4294967295"/>
          </p:nvPr>
        </p:nvSpPr>
        <p:spPr>
          <a:xfrm>
            <a:off x="4414725" y="1689550"/>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00" dirty="0">
                <a:solidFill>
                  <a:srgbClr val="FFFFFF"/>
                </a:solidFill>
              </a:rPr>
              <a:t>JavaScript / HTML5</a:t>
            </a:r>
            <a:endParaRPr sz="1000" dirty="0">
              <a:solidFill>
                <a:srgbClr val="FFFFFF"/>
              </a:solidFill>
            </a:endParaRPr>
          </a:p>
        </p:txBody>
      </p:sp>
      <p:sp>
        <p:nvSpPr>
          <p:cNvPr id="1040" name="Google Shape;1040;p35"/>
          <p:cNvSpPr txBox="1">
            <a:spLocks noGrp="1"/>
          </p:cNvSpPr>
          <p:nvPr>
            <p:ph type="subTitle" idx="4294967295"/>
          </p:nvPr>
        </p:nvSpPr>
        <p:spPr>
          <a:xfrm>
            <a:off x="5523365" y="4398158"/>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Data Integrity and IP Leaks</a:t>
            </a:r>
          </a:p>
        </p:txBody>
      </p:sp>
      <p:sp>
        <p:nvSpPr>
          <p:cNvPr id="1041" name="Google Shape;1041;p35"/>
          <p:cNvSpPr txBox="1">
            <a:spLocks noGrp="1"/>
          </p:cNvSpPr>
          <p:nvPr>
            <p:ph type="subTitle" idx="4294967295"/>
          </p:nvPr>
        </p:nvSpPr>
        <p:spPr>
          <a:xfrm>
            <a:off x="780698" y="2937024"/>
            <a:ext cx="1579158" cy="465379"/>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endParaRPr lang="en-US" sz="1000" dirty="0">
              <a:solidFill>
                <a:srgbClr val="FFFFFF"/>
              </a:solidFill>
            </a:endParaRPr>
          </a:p>
          <a:p>
            <a:pPr marL="0" lvl="0" indent="0" algn="ctr" rtl="0">
              <a:lnSpc>
                <a:spcPct val="100000"/>
              </a:lnSpc>
              <a:spcBef>
                <a:spcPts val="0"/>
              </a:spcBef>
              <a:spcAft>
                <a:spcPts val="1600"/>
              </a:spcAft>
              <a:buNone/>
            </a:pPr>
            <a:r>
              <a:rPr lang="en-US" sz="1000" dirty="0">
                <a:solidFill>
                  <a:srgbClr val="FFFFFF"/>
                </a:solidFill>
              </a:rPr>
              <a:t>C Programming</a:t>
            </a:r>
            <a:endParaRPr sz="1000" dirty="0">
              <a:solidFill>
                <a:srgbClr val="FFFFFF"/>
              </a:solidFill>
            </a:endParaRPr>
          </a:p>
        </p:txBody>
      </p:sp>
      <p:sp>
        <p:nvSpPr>
          <p:cNvPr id="1042" name="Google Shape;1042;p35"/>
          <p:cNvSpPr txBox="1">
            <a:spLocks noGrp="1"/>
          </p:cNvSpPr>
          <p:nvPr>
            <p:ph type="ctrTitle" idx="4294967295"/>
          </p:nvPr>
        </p:nvSpPr>
        <p:spPr>
          <a:xfrm>
            <a:off x="915228" y="2547700"/>
            <a:ext cx="1312516" cy="6820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WebRTC Source Code</a:t>
            </a:r>
            <a:endParaRPr sz="1000" dirty="0">
              <a:solidFill>
                <a:srgbClr val="FFFFFF"/>
              </a:solidFill>
            </a:endParaRPr>
          </a:p>
        </p:txBody>
      </p:sp>
      <p:sp>
        <p:nvSpPr>
          <p:cNvPr id="1043" name="Google Shape;1043;p35"/>
          <p:cNvSpPr txBox="1">
            <a:spLocks noGrp="1"/>
          </p:cNvSpPr>
          <p:nvPr>
            <p:ph type="ctrTitle" idx="4294967295"/>
          </p:nvPr>
        </p:nvSpPr>
        <p:spPr>
          <a:xfrm>
            <a:off x="6967550" y="2827624"/>
            <a:ext cx="1712494" cy="7792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Final Implementation</a:t>
            </a:r>
            <a:endParaRPr sz="1000" dirty="0">
              <a:solidFill>
                <a:srgbClr val="FFFFFF"/>
              </a:solidFill>
            </a:endParaRPr>
          </a:p>
          <a:p>
            <a:pPr marL="0" lvl="0" indent="0" algn="l" rtl="0">
              <a:spcBef>
                <a:spcPts val="0"/>
              </a:spcBef>
              <a:spcAft>
                <a:spcPts val="0"/>
              </a:spcAft>
              <a:buNone/>
            </a:pPr>
            <a:endParaRPr sz="1000" dirty="0">
              <a:solidFill>
                <a:srgbClr val="FFFFFF"/>
              </a:solidFill>
            </a:endParaRPr>
          </a:p>
        </p:txBody>
      </p:sp>
      <p:grpSp>
        <p:nvGrpSpPr>
          <p:cNvPr id="1044" name="Google Shape;1044;p35"/>
          <p:cNvGrpSpPr/>
          <p:nvPr/>
        </p:nvGrpSpPr>
        <p:grpSpPr>
          <a:xfrm>
            <a:off x="4985744" y="2902518"/>
            <a:ext cx="222293" cy="237986"/>
            <a:chOff x="5029650" y="894850"/>
            <a:chExt cx="1559950" cy="1670075"/>
          </a:xfrm>
        </p:grpSpPr>
        <p:sp>
          <p:nvSpPr>
            <p:cNvPr id="1045" name="Google Shape;1045;p35"/>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5"/>
          <p:cNvGrpSpPr/>
          <p:nvPr/>
        </p:nvGrpSpPr>
        <p:grpSpPr>
          <a:xfrm>
            <a:off x="6035044" y="2913719"/>
            <a:ext cx="196025" cy="243061"/>
            <a:chOff x="736175" y="1051000"/>
            <a:chExt cx="1678300" cy="2081000"/>
          </a:xfrm>
        </p:grpSpPr>
        <p:sp>
          <p:nvSpPr>
            <p:cNvPr id="1050" name="Google Shape;1050;p35"/>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5"/>
          <p:cNvGrpSpPr/>
          <p:nvPr/>
        </p:nvGrpSpPr>
        <p:grpSpPr>
          <a:xfrm>
            <a:off x="3979968" y="2921659"/>
            <a:ext cx="160902" cy="226360"/>
            <a:chOff x="2790850" y="955650"/>
            <a:chExt cx="1984000" cy="2791125"/>
          </a:xfrm>
        </p:grpSpPr>
        <p:sp>
          <p:nvSpPr>
            <p:cNvPr id="1055" name="Google Shape;1055;p35"/>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7"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2" name="Google Shape;1036;p35">
            <a:extLst>
              <a:ext uri="{FF2B5EF4-FFF2-40B4-BE49-F238E27FC236}">
                <a16:creationId xmlns:a16="http://schemas.microsoft.com/office/drawing/2014/main" id="{659EB647-5395-4F4C-A8EE-69BA67AD49F7}"/>
              </a:ext>
            </a:extLst>
          </p:cNvPr>
          <p:cNvSpPr txBox="1">
            <a:spLocks/>
          </p:cNvSpPr>
          <p:nvPr/>
        </p:nvSpPr>
        <p:spPr>
          <a:xfrm>
            <a:off x="3334958" y="3695027"/>
            <a:ext cx="1445574" cy="307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1000" dirty="0"/>
              <a:t>Lack of Experience and Time</a:t>
            </a:r>
          </a:p>
        </p:txBody>
      </p:sp>
      <p:sp>
        <p:nvSpPr>
          <p:cNvPr id="63" name="Google Shape;1040;p35">
            <a:extLst>
              <a:ext uri="{FF2B5EF4-FFF2-40B4-BE49-F238E27FC236}">
                <a16:creationId xmlns:a16="http://schemas.microsoft.com/office/drawing/2014/main" id="{829F4E3A-DB47-408F-B2C5-F9A98340E876}"/>
              </a:ext>
            </a:extLst>
          </p:cNvPr>
          <p:cNvSpPr txBox="1">
            <a:spLocks/>
          </p:cNvSpPr>
          <p:nvPr/>
        </p:nvSpPr>
        <p:spPr>
          <a:xfrm>
            <a:off x="2942032" y="4068390"/>
            <a:ext cx="2277717" cy="442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Concern of a Project being implemented within </a:t>
            </a:r>
            <a:r>
              <a:rPr lang="en-US" sz="1000" dirty="0"/>
              <a:t>2/3-month</a:t>
            </a:r>
            <a:r>
              <a:rPr lang="es" sz="1000" dirty="0"/>
              <a:t> period .. </a:t>
            </a:r>
            <a:r>
              <a:rPr lang="en-US" sz="1000" dirty="0"/>
              <a:t>L</a:t>
            </a:r>
            <a:r>
              <a:rPr lang="es" sz="1000" dirty="0"/>
              <a:t>imitless amount of C Source Code</a:t>
            </a:r>
          </a:p>
        </p:txBody>
      </p:sp>
    </p:spTree>
    <p:extLst>
      <p:ext uri="{BB962C8B-B14F-4D97-AF65-F5344CB8AC3E}">
        <p14:creationId xmlns:p14="http://schemas.microsoft.com/office/powerpoint/2010/main" val="83812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0"/>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0"/>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Future Work</a:t>
            </a:r>
            <a:endParaRPr dirty="0">
              <a:solidFill>
                <a:srgbClr val="FFFFFF"/>
              </a:solidFill>
            </a:endParaRPr>
          </a:p>
        </p:txBody>
      </p:sp>
      <p:sp>
        <p:nvSpPr>
          <p:cNvPr id="619" name="Google Shape;619;p30"/>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E2A47"/>
                </a:solidFill>
              </a:rPr>
              <a:t>Quite possible that expanding upon these two security features, a complete list of documentation and certifications could be established.</a:t>
            </a:r>
            <a:endParaRPr dirty="0">
              <a:solidFill>
                <a:srgbClr val="0E2A47"/>
              </a:solidFill>
            </a:endParaRPr>
          </a:p>
          <a:p>
            <a:pPr marL="0" lvl="0" indent="0" algn="ctr" rtl="0">
              <a:spcBef>
                <a:spcPts val="0"/>
              </a:spcBef>
              <a:spcAft>
                <a:spcPts val="0"/>
              </a:spcAft>
              <a:buNone/>
            </a:pPr>
            <a:endParaRPr dirty="0">
              <a:solidFill>
                <a:srgbClr val="0E2A47"/>
              </a:solidFill>
            </a:endParaRPr>
          </a:p>
        </p:txBody>
      </p:sp>
      <p:sp>
        <p:nvSpPr>
          <p:cNvPr id="620" name="Google Shape;620;p30"/>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E2A47"/>
                </a:solidFill>
              </a:rPr>
              <a:t>Possibility of future work by another student aiming to accommodate a thesis or dissertation.</a:t>
            </a:r>
            <a:endParaRPr dirty="0">
              <a:solidFill>
                <a:srgbClr val="0E2A47"/>
              </a:solidFill>
            </a:endParaRPr>
          </a:p>
          <a:p>
            <a:pPr marL="0" lvl="0" indent="0" algn="ctr" rtl="0">
              <a:spcBef>
                <a:spcPts val="0"/>
              </a:spcBef>
              <a:spcAft>
                <a:spcPts val="0"/>
              </a:spcAft>
              <a:buNone/>
            </a:pPr>
            <a:endParaRPr dirty="0">
              <a:solidFill>
                <a:srgbClr val="0E2A47"/>
              </a:solidFill>
            </a:endParaRPr>
          </a:p>
        </p:txBody>
      </p:sp>
      <p:sp>
        <p:nvSpPr>
          <p:cNvPr id="622" name="Google Shape;622;p30"/>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solidFill>
                  <a:srgbClr val="0E2A47"/>
                </a:solidFill>
                <a:latin typeface="Roboto Light"/>
                <a:ea typeface="Roboto Light"/>
                <a:cs typeface="Roboto Light"/>
                <a:sym typeface="Roboto Light"/>
              </a:rPr>
              <a:t>Combining all work previously discussed, writing and development must begin immediately.</a:t>
            </a:r>
            <a:endParaRPr dirty="0">
              <a:solidFill>
                <a:srgbClr val="0E2A47"/>
              </a:solidFill>
              <a:latin typeface="Roboto Light"/>
              <a:ea typeface="Roboto Light"/>
              <a:cs typeface="Roboto Light"/>
              <a:sym typeface="Roboto Light"/>
            </a:endParaRPr>
          </a:p>
        </p:txBody>
      </p:sp>
      <p:sp>
        <p:nvSpPr>
          <p:cNvPr id="623" name="Google Shape;623;p30"/>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Personal Project</a:t>
            </a:r>
            <a:endParaRPr dirty="0">
              <a:solidFill>
                <a:srgbClr val="0E2A47"/>
              </a:solidFill>
            </a:endParaRPr>
          </a:p>
        </p:txBody>
      </p:sp>
      <p:sp>
        <p:nvSpPr>
          <p:cNvPr id="624" name="Google Shape;624;p30"/>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DHT Server Implementation</a:t>
            </a:r>
            <a:endParaRPr dirty="0">
              <a:solidFill>
                <a:srgbClr val="0E2A47"/>
              </a:solidFill>
            </a:endParaRPr>
          </a:p>
        </p:txBody>
      </p:sp>
      <p:sp>
        <p:nvSpPr>
          <p:cNvPr id="625" name="Google Shape;625;p30"/>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0E2A47"/>
                </a:solidFill>
              </a:rPr>
              <a:t>Thesis Implementation</a:t>
            </a:r>
            <a:endParaRPr dirty="0">
              <a:solidFill>
                <a:srgbClr val="0E2A47"/>
              </a:solidFill>
            </a:endParaRPr>
          </a:p>
        </p:txBody>
      </p:sp>
      <p:sp>
        <p:nvSpPr>
          <p:cNvPr id="626" name="Google Shape;626;p30"/>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4342178" y="1966607"/>
            <a:ext cx="459642" cy="459463"/>
            <a:chOff x="3671350" y="1353725"/>
            <a:chExt cx="1924800" cy="1924050"/>
          </a:xfrm>
        </p:grpSpPr>
        <p:sp>
          <p:nvSpPr>
            <p:cNvPr id="630" name="Google Shape;630;p30"/>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30"/>
          <p:cNvGrpSpPr/>
          <p:nvPr/>
        </p:nvGrpSpPr>
        <p:grpSpPr>
          <a:xfrm>
            <a:off x="6502888" y="1657346"/>
            <a:ext cx="472533" cy="473852"/>
            <a:chOff x="1869175" y="3274825"/>
            <a:chExt cx="1567275" cy="1571650"/>
          </a:xfrm>
        </p:grpSpPr>
        <p:sp>
          <p:nvSpPr>
            <p:cNvPr id="636" name="Google Shape;636;p30"/>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0"/>
          <p:cNvGrpSpPr/>
          <p:nvPr/>
        </p:nvGrpSpPr>
        <p:grpSpPr>
          <a:xfrm>
            <a:off x="2218390" y="2304852"/>
            <a:ext cx="372883" cy="543742"/>
            <a:chOff x="2070550" y="767325"/>
            <a:chExt cx="1106150" cy="1613000"/>
          </a:xfrm>
        </p:grpSpPr>
        <p:sp>
          <p:nvSpPr>
            <p:cNvPr id="640"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3" name="Google Shape;643;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r>
              <a:rPr lang="es" sz="2000" dirty="0"/>
              <a:t>Thanks so much for your hard work, committment, and dedication!</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629545" y="221136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Thesis Statement</a:t>
            </a:r>
            <a:endParaRPr dirty="0"/>
          </a:p>
        </p:txBody>
      </p:sp>
      <p:sp>
        <p:nvSpPr>
          <p:cNvPr id="228" name="Google Shape;228;p21"/>
          <p:cNvSpPr txBox="1">
            <a:spLocks noGrp="1"/>
          </p:cNvSpPr>
          <p:nvPr>
            <p:ph type="ctrTitle" idx="17"/>
          </p:nvPr>
        </p:nvSpPr>
        <p:spPr>
          <a:xfrm>
            <a:off x="643488" y="310426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Research/Security Flaws</a:t>
            </a:r>
            <a:endParaRPr dirty="0"/>
          </a:p>
        </p:txBody>
      </p:sp>
      <p:sp>
        <p:nvSpPr>
          <p:cNvPr id="229" name="Google Shape;229;p21"/>
          <p:cNvSpPr txBox="1">
            <a:spLocks noGrp="1"/>
          </p:cNvSpPr>
          <p:nvPr>
            <p:ph type="ctrTitle" idx="18"/>
          </p:nvPr>
        </p:nvSpPr>
        <p:spPr>
          <a:xfrm>
            <a:off x="6344025" y="218603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Prototype Implementation</a:t>
            </a:r>
            <a:endParaRPr dirty="0"/>
          </a:p>
        </p:txBody>
      </p:sp>
      <p:sp>
        <p:nvSpPr>
          <p:cNvPr id="231" name="Google Shape;231;p21"/>
          <p:cNvSpPr txBox="1">
            <a:spLocks noGrp="1"/>
          </p:cNvSpPr>
          <p:nvPr>
            <p:ph type="ctrTitle" idx="20"/>
          </p:nvPr>
        </p:nvSpPr>
        <p:spPr>
          <a:xfrm>
            <a:off x="6468675" y="3101275"/>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Adversity / Concerns</a:t>
            </a:r>
            <a:endParaRPr dirty="0"/>
          </a:p>
        </p:txBody>
      </p:sp>
      <p:sp>
        <p:nvSpPr>
          <p:cNvPr id="232" name="Google Shape;232;p21"/>
          <p:cNvSpPr txBox="1">
            <a:spLocks noGrp="1"/>
          </p:cNvSpPr>
          <p:nvPr>
            <p:ph type="ctrTitle" idx="21"/>
          </p:nvPr>
        </p:nvSpPr>
        <p:spPr>
          <a:xfrm>
            <a:off x="6468675" y="403616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Future Work</a:t>
            </a:r>
            <a:endParaRPr dirty="0"/>
          </a:p>
        </p:txBody>
      </p:sp>
      <p:sp>
        <p:nvSpPr>
          <p:cNvPr id="233" name="Google Shape;233;p21"/>
          <p:cNvSpPr/>
          <p:nvPr/>
        </p:nvSpPr>
        <p:spPr>
          <a:xfrm>
            <a:off x="3618049" y="2887010"/>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77639" y="3826659"/>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16364" y="3781082"/>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 name="Title 2">
            <a:extLst>
              <a:ext uri="{FF2B5EF4-FFF2-40B4-BE49-F238E27FC236}">
                <a16:creationId xmlns:a16="http://schemas.microsoft.com/office/drawing/2014/main" id="{B30447BA-2E7B-4887-AEB1-B0170D3FCEB5}"/>
              </a:ext>
            </a:extLst>
          </p:cNvPr>
          <p:cNvSpPr>
            <a:spLocks noGrp="1"/>
          </p:cNvSpPr>
          <p:nvPr>
            <p:ph type="ctrTitle" idx="19"/>
          </p:nvPr>
        </p:nvSpPr>
        <p:spPr>
          <a:xfrm>
            <a:off x="1479825" y="3997178"/>
            <a:ext cx="2076000" cy="196200"/>
          </a:xfrm>
        </p:spPr>
        <p:txBody>
          <a:bodyPr/>
          <a:lstStyle/>
          <a:p>
            <a:r>
              <a:rPr lang="en-US" dirty="0"/>
              <a:t>Documentation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Thesis Statement</a:t>
            </a:r>
            <a:endParaRPr sz="3000" dirty="0"/>
          </a:p>
        </p:txBody>
      </p:sp>
      <p:sp>
        <p:nvSpPr>
          <p:cNvPr id="259" name="Google Shape;259;p22"/>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ctr">
              <a:buClr>
                <a:schemeClr val="dk1"/>
              </a:buClr>
            </a:pPr>
            <a:r>
              <a:rPr lang="en-US" dirty="0"/>
              <a:t>Due to the wide variety of technologies</a:t>
            </a:r>
          </a:p>
          <a:p>
            <a:pPr marL="0" lvl="0" indent="0" algn="ctr">
              <a:buClr>
                <a:schemeClr val="dk1"/>
              </a:buClr>
            </a:pPr>
            <a:r>
              <a:rPr lang="en-US" dirty="0"/>
              <a:t>used by different individuals, WebRTC has the foundation to allow a secure and simple</a:t>
            </a:r>
          </a:p>
          <a:p>
            <a:pPr marL="0" lvl="0" indent="0" algn="ctr">
              <a:buClr>
                <a:schemeClr val="dk1"/>
              </a:buClr>
            </a:pPr>
            <a:r>
              <a:rPr lang="en-US" dirty="0"/>
              <a:t>connection to be made by two users without installing native apps or plugins.</a:t>
            </a:r>
            <a:endParaRPr dirty="0"/>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WebRTC</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Research/Security Flaws</a:t>
            </a:r>
            <a:endParaRPr dirty="0"/>
          </a:p>
        </p:txBody>
      </p:sp>
      <p:sp>
        <p:nvSpPr>
          <p:cNvPr id="272" name="Google Shape;272;p23"/>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With online Peer-to-Peer connections becoming the norm, it is vital to develop security standards for a WebRTC based application.</a:t>
            </a:r>
            <a:endParaRPr dirty="0"/>
          </a:p>
        </p:txBody>
      </p:sp>
      <p:sp>
        <p:nvSpPr>
          <p:cNvPr id="273" name="Google Shape;273;p23"/>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A highly known issue with WebRTC is IP leaks. This can be combatted with the implementation of a Distributed Hash Table server.</a:t>
            </a:r>
            <a:endParaRPr dirty="0"/>
          </a:p>
        </p:txBody>
      </p:sp>
      <p:sp>
        <p:nvSpPr>
          <p:cNvPr id="274" name="Google Shape;274;p23"/>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One way to ensure the data being transmitted is secure, is to provide covert channels using image filtering.</a:t>
            </a: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Overall Security</a:t>
            </a:r>
            <a:endParaRPr dirty="0"/>
          </a:p>
        </p:txBody>
      </p:sp>
      <p:sp>
        <p:nvSpPr>
          <p:cNvPr id="276" name="Google Shape;276;p23"/>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IP Leaks</a:t>
            </a:r>
            <a:endParaRPr dirty="0"/>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Data Integrity</a:t>
            </a:r>
            <a:endParaRPr dirty="0"/>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cxnSp>
        <p:nvCxnSpPr>
          <p:cNvPr id="3" name="Straight Arrow Connector 2">
            <a:extLst>
              <a:ext uri="{FF2B5EF4-FFF2-40B4-BE49-F238E27FC236}">
                <a16:creationId xmlns:a16="http://schemas.microsoft.com/office/drawing/2014/main" id="{3E62DC29-0F59-41D5-94B6-2145629C402D}"/>
              </a:ext>
            </a:extLst>
          </p:cNvPr>
          <p:cNvCxnSpPr/>
          <p:nvPr/>
        </p:nvCxnSpPr>
        <p:spPr>
          <a:xfrm>
            <a:off x="2608729" y="2528163"/>
            <a:ext cx="1109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a:extLst>
              <a:ext uri="{FF2B5EF4-FFF2-40B4-BE49-F238E27FC236}">
                <a16:creationId xmlns:a16="http://schemas.microsoft.com/office/drawing/2014/main" id="{096007E8-B813-408A-9B26-D3DEF5772F9D}"/>
              </a:ext>
            </a:extLst>
          </p:cNvPr>
          <p:cNvSpPr/>
          <p:nvPr/>
        </p:nvSpPr>
        <p:spPr>
          <a:xfrm>
            <a:off x="5519404" y="2043141"/>
            <a:ext cx="911325" cy="75284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Documentation</a:t>
            </a:r>
            <a:endParaRPr dirty="0"/>
          </a:p>
        </p:txBody>
      </p:sp>
      <p:sp>
        <p:nvSpPr>
          <p:cNvPr id="560" name="Google Shape;560;p28"/>
          <p:cNvSpPr txBox="1">
            <a:spLocks noGrp="1"/>
          </p:cNvSpPr>
          <p:nvPr>
            <p:ph type="subTitle" idx="1"/>
          </p:nvPr>
        </p:nvSpPr>
        <p:spPr>
          <a:xfrm>
            <a:off x="3876742" y="3818049"/>
            <a:ext cx="1404054" cy="10480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chemeClr val="lt1"/>
                </a:solidFill>
              </a:rPr>
              <a:t>A breakdown of WebRTC Security concerns, with a committee analysis on what should be expanded upon.</a:t>
            </a:r>
            <a:endParaRPr sz="900" dirty="0"/>
          </a:p>
        </p:txBody>
      </p:sp>
      <p:sp>
        <p:nvSpPr>
          <p:cNvPr id="561" name="Google Shape;561;p28"/>
          <p:cNvSpPr txBox="1">
            <a:spLocks noGrp="1"/>
          </p:cNvSpPr>
          <p:nvPr>
            <p:ph type="subTitle" idx="2"/>
          </p:nvPr>
        </p:nvSpPr>
        <p:spPr>
          <a:xfrm>
            <a:off x="5793535" y="3825109"/>
            <a:ext cx="1508217" cy="11251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chemeClr val="lt1"/>
                </a:solidFill>
              </a:rPr>
              <a:t>A detailed explanation on how it would be possible to replace the current WebSocket Server, with a simple DHT Server representation.</a:t>
            </a:r>
            <a:endParaRPr sz="900" dirty="0"/>
          </a:p>
        </p:txBody>
      </p:sp>
      <p:sp>
        <p:nvSpPr>
          <p:cNvPr id="562" name="Google Shape;562;p28"/>
          <p:cNvSpPr txBox="1">
            <a:spLocks noGrp="1"/>
          </p:cNvSpPr>
          <p:nvPr>
            <p:ph type="subTitle" idx="3"/>
          </p:nvPr>
        </p:nvSpPr>
        <p:spPr>
          <a:xfrm>
            <a:off x="1942950" y="3782778"/>
            <a:ext cx="1421053" cy="1118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A breakdown of WebRTC Architecture, providing a base understanding of Project Implementation.</a:t>
            </a:r>
            <a:endParaRPr dirty="0"/>
          </a:p>
        </p:txBody>
      </p:sp>
      <p:sp>
        <p:nvSpPr>
          <p:cNvPr id="563" name="Google Shape;563;p28"/>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Survey of WebRTC Security</a:t>
            </a:r>
            <a:endParaRPr sz="900" dirty="0"/>
          </a:p>
        </p:txBody>
      </p:sp>
      <p:sp>
        <p:nvSpPr>
          <p:cNvPr id="564" name="Google Shape;564;p28"/>
          <p:cNvSpPr txBox="1">
            <a:spLocks noGrp="1"/>
          </p:cNvSpPr>
          <p:nvPr>
            <p:ph type="ctrTitle" idx="4"/>
          </p:nvPr>
        </p:nvSpPr>
        <p:spPr>
          <a:xfrm>
            <a:off x="5472558" y="351758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Distributed Hash Table Server</a:t>
            </a:r>
            <a:endParaRPr sz="900" dirty="0"/>
          </a:p>
        </p:txBody>
      </p:sp>
      <p:sp>
        <p:nvSpPr>
          <p:cNvPr id="565" name="Google Shape;565;p28"/>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Survey of WebRTC Architecture</a:t>
            </a:r>
            <a:endParaRPr sz="900" dirty="0"/>
          </a:p>
        </p:txBody>
      </p:sp>
      <p:sp>
        <p:nvSpPr>
          <p:cNvPr id="566" name="Google Shape;566;p28"/>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28"/>
          <p:cNvGrpSpPr/>
          <p:nvPr/>
        </p:nvGrpSpPr>
        <p:grpSpPr>
          <a:xfrm>
            <a:off x="2485018" y="2203442"/>
            <a:ext cx="295272" cy="295272"/>
            <a:chOff x="1190625" y="238125"/>
            <a:chExt cx="5226050" cy="5226050"/>
          </a:xfrm>
        </p:grpSpPr>
        <p:sp>
          <p:nvSpPr>
            <p:cNvPr id="582" name="Google Shape;582;p28"/>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8"/>
          <p:cNvGrpSpPr/>
          <p:nvPr/>
        </p:nvGrpSpPr>
        <p:grpSpPr>
          <a:xfrm>
            <a:off x="4409906" y="2192159"/>
            <a:ext cx="317750" cy="317849"/>
            <a:chOff x="1191425" y="238125"/>
            <a:chExt cx="5217575" cy="5219200"/>
          </a:xfrm>
        </p:grpSpPr>
        <p:sp>
          <p:nvSpPr>
            <p:cNvPr id="589" name="Google Shape;589;p28"/>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8"/>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76389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6"/>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WebRTC Architecture</a:t>
            </a:r>
            <a:endParaRPr dirty="0">
              <a:solidFill>
                <a:srgbClr val="FFFFFF"/>
              </a:solidFill>
            </a:endParaRPr>
          </a:p>
        </p:txBody>
      </p:sp>
      <p:sp>
        <p:nvSpPr>
          <p:cNvPr id="400" name="Google Shape;400;p26"/>
          <p:cNvSpPr txBox="1">
            <a:spLocks noGrp="1"/>
          </p:cNvSpPr>
          <p:nvPr>
            <p:ph type="ctrTitle"/>
          </p:nvPr>
        </p:nvSpPr>
        <p:spPr>
          <a:xfrm>
            <a:off x="1461475" y="206641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Simple WebSocket Server</a:t>
            </a:r>
            <a:endParaRPr dirty="0">
              <a:solidFill>
                <a:schemeClr val="dk1"/>
              </a:solidFill>
            </a:endParaRPr>
          </a:p>
        </p:txBody>
      </p:sp>
      <p:sp>
        <p:nvSpPr>
          <p:cNvPr id="401" name="Google Shape;401;p26"/>
          <p:cNvSpPr txBox="1">
            <a:spLocks noGrp="1"/>
          </p:cNvSpPr>
          <p:nvPr>
            <p:ph type="ctrTitle" idx="2"/>
          </p:nvPr>
        </p:nvSpPr>
        <p:spPr>
          <a:xfrm>
            <a:off x="1286841" y="3568348"/>
            <a:ext cx="23265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1"/>
                </a:solidFill>
              </a:rPr>
              <a:t>WebRTC.JS – Simulating a Peer-to-Peer Connection</a:t>
            </a:r>
            <a:endParaRPr dirty="0">
              <a:solidFill>
                <a:schemeClr val="dk1"/>
              </a:solidFill>
            </a:endParaRPr>
          </a:p>
        </p:txBody>
      </p:sp>
      <p:sp>
        <p:nvSpPr>
          <p:cNvPr id="402" name="Google Shape;402;p26"/>
          <p:cNvSpPr txBox="1">
            <a:spLocks noGrp="1"/>
          </p:cNvSpPr>
          <p:nvPr>
            <p:ph type="ctrTitle" idx="3"/>
          </p:nvPr>
        </p:nvSpPr>
        <p:spPr>
          <a:xfrm>
            <a:off x="1286841" y="2758736"/>
            <a:ext cx="261818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Index.HTML – Client Connectivity</a:t>
            </a:r>
            <a:endParaRPr dirty="0">
              <a:solidFill>
                <a:schemeClr val="dk1"/>
              </a:solidFill>
            </a:endParaRPr>
          </a:p>
        </p:txBody>
      </p:sp>
      <p:cxnSp>
        <p:nvCxnSpPr>
          <p:cNvPr id="403" name="Google Shape;403;p26"/>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98731" y="3413525"/>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301669" y="1107177"/>
            <a:ext cx="4530556" cy="3827894"/>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4361246" y="1148156"/>
            <a:ext cx="4412960" cy="3726403"/>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pic>
        <p:nvPicPr>
          <p:cNvPr id="3" name="Picture 2" descr="Diagram, engineering drawing&#10;&#10;Description automatically generated">
            <a:extLst>
              <a:ext uri="{FF2B5EF4-FFF2-40B4-BE49-F238E27FC236}">
                <a16:creationId xmlns:a16="http://schemas.microsoft.com/office/drawing/2014/main" id="{8EABADD1-2E7E-41E1-B550-EDD519C297D9}"/>
              </a:ext>
            </a:extLst>
          </p:cNvPr>
          <p:cNvPicPr>
            <a:picLocks noChangeAspect="1"/>
          </p:cNvPicPr>
          <p:nvPr/>
        </p:nvPicPr>
        <p:blipFill>
          <a:blip r:embed="rId4"/>
          <a:stretch>
            <a:fillRect/>
          </a:stretch>
        </p:blipFill>
        <p:spPr>
          <a:xfrm>
            <a:off x="4423681" y="1157053"/>
            <a:ext cx="4286532" cy="3697869"/>
          </a:xfrm>
          <a:prstGeom prst="rect">
            <a:avLst/>
          </a:prstGeom>
        </p:spPr>
      </p:pic>
      <p:graphicFrame>
        <p:nvGraphicFramePr>
          <p:cNvPr id="2" name="Object 1">
            <a:extLst>
              <a:ext uri="{FF2B5EF4-FFF2-40B4-BE49-F238E27FC236}">
                <a16:creationId xmlns:a16="http://schemas.microsoft.com/office/drawing/2014/main" id="{5572C213-FA65-41D3-95E0-E6BD8CDAD893}"/>
              </a:ext>
            </a:extLst>
          </p:cNvPr>
          <p:cNvGraphicFramePr>
            <a:graphicFrameLocks noChangeAspect="1"/>
          </p:cNvGraphicFramePr>
          <p:nvPr>
            <p:extLst>
              <p:ext uri="{D42A27DB-BD31-4B8C-83A1-F6EECF244321}">
                <p14:modId xmlns:p14="http://schemas.microsoft.com/office/powerpoint/2010/main" val="730524960"/>
              </p:ext>
            </p:extLst>
          </p:nvPr>
        </p:nvGraphicFramePr>
        <p:xfrm>
          <a:off x="639963" y="3945925"/>
          <a:ext cx="778293" cy="1007295"/>
        </p:xfrm>
        <a:graphic>
          <a:graphicData uri="http://schemas.openxmlformats.org/presentationml/2006/ole">
            <mc:AlternateContent xmlns:mc="http://schemas.openxmlformats.org/markup-compatibility/2006">
              <mc:Choice xmlns:v="urn:schemas-microsoft-com:vml" Requires="v">
                <p:oleObj spid="_x0000_s1032" name="Acrobat Document" r:id="rId5" imgW="5828993" imgH="7543566" progId="AcroExch.Document.DC">
                  <p:embed/>
                </p:oleObj>
              </mc:Choice>
              <mc:Fallback>
                <p:oleObj name="Acrobat Document" r:id="rId5" imgW="5828993" imgH="7543566" progId="AcroExch.Document.DC">
                  <p:embed/>
                  <p:pic>
                    <p:nvPicPr>
                      <p:cNvPr id="0" name=""/>
                      <p:cNvPicPr/>
                      <p:nvPr/>
                    </p:nvPicPr>
                    <p:blipFill>
                      <a:blip r:embed="rId6"/>
                      <a:stretch>
                        <a:fillRect/>
                      </a:stretch>
                    </p:blipFill>
                    <p:spPr>
                      <a:xfrm>
                        <a:off x="639963" y="3945925"/>
                        <a:ext cx="778293" cy="100729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923C2549-0FFC-4269-A02A-CE8CAE60A4CE}"/>
              </a:ext>
            </a:extLst>
          </p:cNvPr>
          <p:cNvSpPr txBox="1"/>
          <p:nvPr/>
        </p:nvSpPr>
        <p:spPr>
          <a:xfrm>
            <a:off x="1441297" y="4187962"/>
            <a:ext cx="1418665" cy="523220"/>
          </a:xfrm>
          <a:prstGeom prst="rect">
            <a:avLst/>
          </a:prstGeom>
          <a:noFill/>
        </p:spPr>
        <p:txBody>
          <a:bodyPr wrap="square" rtlCol="0">
            <a:spAutoFit/>
          </a:bodyPr>
          <a:lstStyle/>
          <a:p>
            <a:pPr algn="ctr"/>
            <a:r>
              <a:rPr lang="en-US" dirty="0">
                <a:solidFill>
                  <a:schemeClr val="bg1"/>
                </a:solidFill>
              </a:rPr>
              <a:t>Double Click to Read</a:t>
            </a:r>
          </a:p>
        </p:txBody>
      </p:sp>
    </p:spTree>
    <p:extLst>
      <p:ext uri="{BB962C8B-B14F-4D97-AF65-F5344CB8AC3E}">
        <p14:creationId xmlns:p14="http://schemas.microsoft.com/office/powerpoint/2010/main" val="325993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WebRTC Security</a:t>
            </a:r>
            <a:endParaRPr dirty="0">
              <a:solidFill>
                <a:srgbClr val="FFFFFF"/>
              </a:solidFill>
            </a:endParaRPr>
          </a:p>
        </p:txBody>
      </p:sp>
      <p:sp>
        <p:nvSpPr>
          <p:cNvPr id="446" name="Google Shape;446;p27"/>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0" name="Google Shape;450;p27"/>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552" name="Google Shape;552;p27"/>
          <p:cNvSpPr txBox="1">
            <a:spLocks noGrp="1"/>
          </p:cNvSpPr>
          <p:nvPr>
            <p:ph type="ctrTitle"/>
          </p:nvPr>
        </p:nvSpPr>
        <p:spPr>
          <a:xfrm>
            <a:off x="5531496" y="1975232"/>
            <a:ext cx="2267118" cy="28212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Importance of WebRTC Security</a:t>
            </a:r>
            <a:endParaRPr dirty="0">
              <a:solidFill>
                <a:srgbClr val="0E2A47"/>
              </a:solidFill>
            </a:endParaRPr>
          </a:p>
        </p:txBody>
      </p:sp>
      <p:sp>
        <p:nvSpPr>
          <p:cNvPr id="553" name="Google Shape;553;p27"/>
          <p:cNvSpPr txBox="1">
            <a:spLocks noGrp="1"/>
          </p:cNvSpPr>
          <p:nvPr>
            <p:ph type="ctrTitle" idx="2"/>
          </p:nvPr>
        </p:nvSpPr>
        <p:spPr>
          <a:xfrm>
            <a:off x="5292943" y="346412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i="1" dirty="0">
                <a:solidFill>
                  <a:srgbClr val="0E2A47"/>
                </a:solidFill>
              </a:rPr>
              <a:t>Project Work</a:t>
            </a:r>
            <a:endParaRPr i="1" dirty="0">
              <a:solidFill>
                <a:srgbClr val="0E2A47"/>
              </a:solidFill>
            </a:endParaRPr>
          </a:p>
        </p:txBody>
      </p:sp>
      <p:sp>
        <p:nvSpPr>
          <p:cNvPr id="554" name="Google Shape;554;p27"/>
          <p:cNvSpPr txBox="1">
            <a:spLocks noGrp="1"/>
          </p:cNvSpPr>
          <p:nvPr>
            <p:ph type="ctrTitle" idx="3"/>
          </p:nvPr>
        </p:nvSpPr>
        <p:spPr>
          <a:xfrm>
            <a:off x="5584999" y="2750046"/>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Real Time Image Filtering</a:t>
            </a:r>
            <a:endParaRPr dirty="0">
              <a:solidFill>
                <a:srgbClr val="0E2A47"/>
              </a:solidFill>
            </a:endParaRPr>
          </a:p>
        </p:txBody>
      </p:sp>
      <p:graphicFrame>
        <p:nvGraphicFramePr>
          <p:cNvPr id="2" name="Object 1">
            <a:extLst>
              <a:ext uri="{FF2B5EF4-FFF2-40B4-BE49-F238E27FC236}">
                <a16:creationId xmlns:a16="http://schemas.microsoft.com/office/drawing/2014/main" id="{B6F103F4-E348-43C5-8F02-F252CA274679}"/>
              </a:ext>
            </a:extLst>
          </p:cNvPr>
          <p:cNvGraphicFramePr>
            <a:graphicFrameLocks noChangeAspect="1"/>
          </p:cNvGraphicFramePr>
          <p:nvPr>
            <p:extLst>
              <p:ext uri="{D42A27DB-BD31-4B8C-83A1-F6EECF244321}">
                <p14:modId xmlns:p14="http://schemas.microsoft.com/office/powerpoint/2010/main" val="2941908704"/>
              </p:ext>
            </p:extLst>
          </p:nvPr>
        </p:nvGraphicFramePr>
        <p:xfrm>
          <a:off x="1439861" y="1066228"/>
          <a:ext cx="2326501" cy="3011043"/>
        </p:xfrm>
        <a:graphic>
          <a:graphicData uri="http://schemas.openxmlformats.org/presentationml/2006/ole">
            <mc:AlternateContent xmlns:mc="http://schemas.openxmlformats.org/markup-compatibility/2006">
              <mc:Choice xmlns:v="urn:schemas-microsoft-com:vml" Requires="v">
                <p:oleObj spid="_x0000_s2056" name="Acrobat Document" r:id="rId4" imgW="5828993" imgH="7543566" progId="AcroExch.Document.DC">
                  <p:embed/>
                </p:oleObj>
              </mc:Choice>
              <mc:Fallback>
                <p:oleObj name="Acrobat Document" r:id="rId4" imgW="5828993" imgH="7543566" progId="AcroExch.Document.DC">
                  <p:embed/>
                  <p:pic>
                    <p:nvPicPr>
                      <p:cNvPr id="0" name=""/>
                      <p:cNvPicPr/>
                      <p:nvPr/>
                    </p:nvPicPr>
                    <p:blipFill>
                      <a:blip r:embed="rId5"/>
                      <a:stretch>
                        <a:fillRect/>
                      </a:stretch>
                    </p:blipFill>
                    <p:spPr>
                      <a:xfrm>
                        <a:off x="1439861" y="1066228"/>
                        <a:ext cx="2326501" cy="3011043"/>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D0BA730B-0FE3-4247-AE0D-22030DE61ABD}"/>
              </a:ext>
            </a:extLst>
          </p:cNvPr>
          <p:cNvSpPr txBox="1"/>
          <p:nvPr/>
        </p:nvSpPr>
        <p:spPr>
          <a:xfrm>
            <a:off x="1739691" y="4130917"/>
            <a:ext cx="1901654" cy="307777"/>
          </a:xfrm>
          <a:prstGeom prst="rect">
            <a:avLst/>
          </a:prstGeom>
          <a:noFill/>
        </p:spPr>
        <p:txBody>
          <a:bodyPr wrap="square" rtlCol="0">
            <a:spAutoFit/>
          </a:bodyPr>
          <a:lstStyle/>
          <a:p>
            <a:r>
              <a:rPr lang="en-US" dirty="0">
                <a:solidFill>
                  <a:schemeClr val="bg1"/>
                </a:solidFill>
              </a:rPr>
              <a:t>Double Click to Read</a:t>
            </a:r>
          </a:p>
        </p:txBody>
      </p:sp>
    </p:spTree>
    <p:extLst>
      <p:ext uri="{BB962C8B-B14F-4D97-AF65-F5344CB8AC3E}">
        <p14:creationId xmlns:p14="http://schemas.microsoft.com/office/powerpoint/2010/main" val="255745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6"/>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26"/>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26"/>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DHT Server Implementation</a:t>
            </a:r>
            <a:endParaRPr dirty="0">
              <a:solidFill>
                <a:srgbClr val="FFFFFF"/>
              </a:solidFill>
            </a:endParaRPr>
          </a:p>
        </p:txBody>
      </p:sp>
      <p:sp>
        <p:nvSpPr>
          <p:cNvPr id="400" name="Google Shape;400;p26"/>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POOR DESIGN</a:t>
            </a:r>
            <a:endParaRPr>
              <a:solidFill>
                <a:schemeClr val="dk1"/>
              </a:solidFill>
            </a:endParaRPr>
          </a:p>
        </p:txBody>
      </p:sp>
      <p:sp>
        <p:nvSpPr>
          <p:cNvPr id="401" name="Google Shape;401;p26"/>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LACK OF ADAPTABILITY</a:t>
            </a:r>
            <a:endParaRPr>
              <a:solidFill>
                <a:schemeClr val="dk1"/>
              </a:solidFill>
            </a:endParaRPr>
          </a:p>
        </p:txBody>
      </p:sp>
      <p:sp>
        <p:nvSpPr>
          <p:cNvPr id="402" name="Google Shape;402;p26"/>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PROGRAMMING MISTAKES</a:t>
            </a:r>
            <a:endParaRPr>
              <a:solidFill>
                <a:schemeClr val="dk1"/>
              </a:solidFill>
            </a:endParaRPr>
          </a:p>
        </p:txBody>
      </p:sp>
      <p:cxnSp>
        <p:nvCxnSpPr>
          <p:cNvPr id="403" name="Google Shape;403;p26"/>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4" name="Google Shape;404;p26"/>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5" name="Google Shape;405;p26"/>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6" name="Google Shape;406;p2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26"/>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08" name="Google Shape;408;p26"/>
          <p:cNvGrpSpPr/>
          <p:nvPr/>
        </p:nvGrpSpPr>
        <p:grpSpPr>
          <a:xfrm rot="10800000" flipH="1">
            <a:off x="880550" y="2712182"/>
            <a:ext cx="302125" cy="163726"/>
            <a:chOff x="1319675" y="779200"/>
            <a:chExt cx="2343875" cy="1270175"/>
          </a:xfrm>
        </p:grpSpPr>
        <p:sp>
          <p:nvSpPr>
            <p:cNvPr id="409" name="Google Shape;409;p2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2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2" name="Google Shape;412;p26"/>
          <p:cNvGrpSpPr/>
          <p:nvPr/>
        </p:nvGrpSpPr>
        <p:grpSpPr>
          <a:xfrm>
            <a:off x="898731" y="3413525"/>
            <a:ext cx="265768" cy="163730"/>
            <a:chOff x="1319675" y="2389025"/>
            <a:chExt cx="2224000" cy="1370125"/>
          </a:xfrm>
        </p:grpSpPr>
        <p:sp>
          <p:nvSpPr>
            <p:cNvPr id="413" name="Google Shape;413;p2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09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Case One</a:t>
            </a:r>
            <a:br>
              <a:rPr lang="es" dirty="0"/>
            </a:br>
            <a:r>
              <a:rPr lang="es" sz="1800" dirty="0"/>
              <a:t>Peer Connection w/o Covert Channels</a:t>
            </a:r>
            <a:endParaRPr sz="1800" dirty="0"/>
          </a:p>
        </p:txBody>
      </p:sp>
      <p:sp>
        <p:nvSpPr>
          <p:cNvPr id="700" name="Google Shape;700;p33"/>
          <p:cNvSpPr txBox="1"/>
          <p:nvPr/>
        </p:nvSpPr>
        <p:spPr>
          <a:xfrm>
            <a:off x="2702859" y="1524725"/>
            <a:ext cx="4182035" cy="547149"/>
          </a:xfrm>
          <a:prstGeom prst="rect">
            <a:avLst/>
          </a:prstGeom>
          <a:noFill/>
          <a:ln>
            <a:noFill/>
          </a:ln>
        </p:spPr>
        <p:txBody>
          <a:bodyPr spcFirstLastPara="1" wrap="square" lIns="91425" tIns="91425" rIns="91425" bIns="91425" anchor="t" anchorCtr="0">
            <a:noAutofit/>
          </a:bodyPr>
          <a:lstStyle/>
          <a:p>
            <a:r>
              <a:rPr lang="en-US" sz="1000" dirty="0">
                <a:solidFill>
                  <a:schemeClr val="bg1"/>
                </a:solidFill>
              </a:rPr>
              <a:t>1) Takes Video Input, establishes a Peer Connection</a:t>
            </a:r>
          </a:p>
          <a:p>
            <a:r>
              <a:rPr lang="en-US" sz="1000" dirty="0">
                <a:solidFill>
                  <a:schemeClr val="bg1"/>
                </a:solidFill>
              </a:rPr>
              <a:t>2) Outputs to Remote Stream</a:t>
            </a:r>
          </a:p>
          <a:p>
            <a:br>
              <a:rPr lang="en-US" sz="800" dirty="0"/>
            </a:br>
            <a:endParaRPr lang="en-US" sz="800"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Graphical user interface, application&#10;&#10;Description automatically generated">
            <a:extLst>
              <a:ext uri="{FF2B5EF4-FFF2-40B4-BE49-F238E27FC236}">
                <a16:creationId xmlns:a16="http://schemas.microsoft.com/office/drawing/2014/main" id="{BAF0D471-5339-4831-884A-E93D28E5E149}"/>
              </a:ext>
            </a:extLst>
          </p:cNvPr>
          <p:cNvPicPr>
            <a:picLocks noChangeAspect="1"/>
          </p:cNvPicPr>
          <p:nvPr/>
        </p:nvPicPr>
        <p:blipFill>
          <a:blip r:embed="rId3"/>
          <a:stretch>
            <a:fillRect/>
          </a:stretch>
        </p:blipFill>
        <p:spPr>
          <a:xfrm>
            <a:off x="470647" y="2346886"/>
            <a:ext cx="4800267" cy="2417015"/>
          </a:xfrm>
          <a:prstGeom prst="rect">
            <a:avLst/>
          </a:prstGeom>
        </p:spPr>
      </p:pic>
      <p:sp>
        <p:nvSpPr>
          <p:cNvPr id="49" name="Google Shape;700;p33">
            <a:extLst>
              <a:ext uri="{FF2B5EF4-FFF2-40B4-BE49-F238E27FC236}">
                <a16:creationId xmlns:a16="http://schemas.microsoft.com/office/drawing/2014/main" id="{5FB1A20E-F897-4E03-B81E-8844A6880F11}"/>
              </a:ext>
            </a:extLst>
          </p:cNvPr>
          <p:cNvSpPr txBox="1"/>
          <p:nvPr/>
        </p:nvSpPr>
        <p:spPr>
          <a:xfrm>
            <a:off x="6652303" y="2160888"/>
            <a:ext cx="1919087" cy="2330824"/>
          </a:xfrm>
          <a:prstGeom prst="rect">
            <a:avLst/>
          </a:prstGeom>
          <a:noFill/>
          <a:ln>
            <a:noFill/>
          </a:ln>
        </p:spPr>
        <p:txBody>
          <a:bodyPr spcFirstLastPara="1" wrap="square" lIns="91425" tIns="91425" rIns="91425" bIns="91425" anchor="t" anchorCtr="0">
            <a:noAutofit/>
          </a:bodyPr>
          <a:lstStyle/>
          <a:p>
            <a:pPr algn="ctr">
              <a:lnSpc>
                <a:spcPct val="150000"/>
              </a:lnSpc>
            </a:pPr>
            <a:br>
              <a:rPr lang="en-US" sz="1000" dirty="0">
                <a:solidFill>
                  <a:schemeClr val="bg1"/>
                </a:solidFill>
              </a:rPr>
            </a:br>
            <a:r>
              <a:rPr lang="en-US" sz="1000" i="1" dirty="0">
                <a:solidFill>
                  <a:schemeClr val="bg1"/>
                </a:solidFill>
              </a:rPr>
              <a:t>Averages:</a:t>
            </a:r>
            <a:endParaRPr lang="en-US" sz="1000" dirty="0">
              <a:solidFill>
                <a:schemeClr val="bg1"/>
              </a:solidFill>
            </a:endParaRPr>
          </a:p>
          <a:p>
            <a:pPr>
              <a:lnSpc>
                <a:spcPct val="150000"/>
              </a:lnSpc>
            </a:pPr>
            <a:r>
              <a:rPr lang="en-US" sz="1000" dirty="0">
                <a:solidFill>
                  <a:schemeClr val="bg1"/>
                </a:solidFill>
              </a:rPr>
              <a:t>- Bitrate:    1128 kbits/sec</a:t>
            </a:r>
          </a:p>
          <a:p>
            <a:pPr>
              <a:lnSpc>
                <a:spcPct val="150000"/>
              </a:lnSpc>
            </a:pPr>
            <a:r>
              <a:rPr lang="en-US" sz="1000" dirty="0">
                <a:solidFill>
                  <a:schemeClr val="bg1"/>
                </a:solidFill>
              </a:rPr>
              <a:t>  * Low:  1008</a:t>
            </a:r>
          </a:p>
          <a:p>
            <a:pPr>
              <a:lnSpc>
                <a:spcPct val="150000"/>
              </a:lnSpc>
            </a:pPr>
            <a:r>
              <a:rPr lang="en-US" sz="1000" dirty="0">
                <a:solidFill>
                  <a:schemeClr val="bg1"/>
                </a:solidFill>
              </a:rPr>
              <a:t>  * High: 1248</a:t>
            </a:r>
          </a:p>
          <a:p>
            <a:pPr>
              <a:lnSpc>
                <a:spcPct val="150000"/>
              </a:lnSpc>
            </a:pPr>
            <a:r>
              <a:rPr lang="en-US" sz="1000" dirty="0">
                <a:solidFill>
                  <a:schemeClr val="bg1"/>
                </a:solidFill>
              </a:rPr>
              <a:t>- Jitter:     0.003 milliseconds</a:t>
            </a:r>
          </a:p>
          <a:p>
            <a:pPr>
              <a:lnSpc>
                <a:spcPct val="150000"/>
              </a:lnSpc>
            </a:pPr>
            <a:r>
              <a:rPr lang="en-US" sz="1000" dirty="0">
                <a:solidFill>
                  <a:schemeClr val="bg1"/>
                </a:solidFill>
              </a:rPr>
              <a:t>  * Low:  0.001</a:t>
            </a:r>
          </a:p>
          <a:p>
            <a:pPr>
              <a:lnSpc>
                <a:spcPct val="150000"/>
              </a:lnSpc>
            </a:pPr>
            <a:r>
              <a:rPr lang="en-US" sz="1000" dirty="0">
                <a:solidFill>
                  <a:schemeClr val="bg1"/>
                </a:solidFill>
              </a:rPr>
              <a:t>  * High: 0.005</a:t>
            </a:r>
          </a:p>
          <a:p>
            <a:pPr>
              <a:lnSpc>
                <a:spcPct val="150000"/>
              </a:lnSpc>
            </a:pPr>
            <a:r>
              <a:rPr lang="en-US" sz="1000" dirty="0">
                <a:solidFill>
                  <a:schemeClr val="bg1"/>
                </a:solidFill>
              </a:rPr>
              <a:t>- RTT:        0.009 milliseconds</a:t>
            </a:r>
          </a:p>
          <a:p>
            <a:pPr>
              <a:lnSpc>
                <a:spcPct val="150000"/>
              </a:lnSpc>
            </a:pPr>
            <a:r>
              <a:rPr lang="en-US" sz="1000" dirty="0">
                <a:solidFill>
                  <a:schemeClr val="bg1"/>
                </a:solidFill>
              </a:rPr>
              <a:t>  * Low:  0.006</a:t>
            </a:r>
          </a:p>
          <a:p>
            <a:pPr>
              <a:lnSpc>
                <a:spcPct val="150000"/>
              </a:lnSpc>
            </a:pPr>
            <a:r>
              <a:rPr lang="en-US" sz="1000" dirty="0">
                <a:solidFill>
                  <a:schemeClr val="bg1"/>
                </a:solidFill>
              </a:rPr>
              <a:t>  * High: 0.012</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867</Words>
  <Application>Microsoft Office PowerPoint</Application>
  <PresentationFormat>On-screen Show (16:9)</PresentationFormat>
  <Paragraphs>124</Paragraphs>
  <Slides>16</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Roboto Black</vt:lpstr>
      <vt:lpstr>Arial</vt:lpstr>
      <vt:lpstr>Roboto Light</vt:lpstr>
      <vt:lpstr>Impact</vt:lpstr>
      <vt:lpstr>Didact Gothic</vt:lpstr>
      <vt:lpstr>Bree Serif</vt:lpstr>
      <vt:lpstr>Roboto Mono Regular</vt:lpstr>
      <vt:lpstr>WEB PROPOSAL</vt:lpstr>
      <vt:lpstr>Adobe Acrobat Document</vt:lpstr>
      <vt:lpstr>Graduate Thesis: WebRTC Research/Project  Dennis McMeekan  Committee Members:  Dr. Binto George, Dr. Nilanjan Sen, Dr. Chunying Zhao </vt:lpstr>
      <vt:lpstr>TABLE OF CONTENTS</vt:lpstr>
      <vt:lpstr>Thesis Statement</vt:lpstr>
      <vt:lpstr>Research/Security Flaws</vt:lpstr>
      <vt:lpstr>Documentation</vt:lpstr>
      <vt:lpstr>WebRTC Architecture</vt:lpstr>
      <vt:lpstr>WebRTC Security</vt:lpstr>
      <vt:lpstr>DHT Server Implementation</vt:lpstr>
      <vt:lpstr>Case One Peer Connection w/o Covert Channels</vt:lpstr>
      <vt:lpstr>Case Two Peer Connection w/ Covert Channels using Image Filtering</vt:lpstr>
      <vt:lpstr>Case Three Peer Connection w/ Covert Channels introducing Random Transformations</vt:lpstr>
      <vt:lpstr>Results</vt:lpstr>
      <vt:lpstr>Adversity / Concerns</vt:lpstr>
      <vt:lpstr>Change of Course</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Thesis: WebRTC Research/Project – Dennis McMeekan Committee Consultants: Dr. Binto George, Dr. Nilanjan Sen, Dr. Chunying Zhao</dc:title>
  <dc:creator>Dennis McMeekan</dc:creator>
  <cp:lastModifiedBy>Dennis McMeekan</cp:lastModifiedBy>
  <cp:revision>26</cp:revision>
  <dcterms:modified xsi:type="dcterms:W3CDTF">2021-01-23T22:09:12Z</dcterms:modified>
</cp:coreProperties>
</file>