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87" r:id="rId5"/>
    <p:sldId id="258" r:id="rId6"/>
    <p:sldId id="273" r:id="rId7"/>
    <p:sldId id="288" r:id="rId8"/>
    <p:sldId id="260" r:id="rId9"/>
    <p:sldId id="264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84766-5807-42C7-B9A1-4F935B7B0E8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5CBFF-B292-4452-8E30-19C76590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99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18E3-BA36-4443-BA85-8E37B4B1B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2250A-DAC3-42FE-863A-84E769DAF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BAE9-AD7E-404A-9725-2B7BF502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7A45-6C03-4A33-BEAF-DAB9CE84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8943-D33B-4BDE-ACC9-86D82BD9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B3A-3847-4A9B-9A5F-C660EB74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8C152-A263-4745-9A70-DCC0D31E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DFE6-8113-498A-9D09-9E2CCC82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5878-E516-4308-9AC7-70E3A0B4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1E73-67ED-4A0E-AA87-7799DE6B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DAA08-E4E2-4820-AC7F-405383A2E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A4F64-6A0F-4621-A3B8-BE032D504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7851-6A61-41D8-9E85-11743300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B1AF-70F2-4D8A-A224-609F629E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C3A6-D820-49FC-92DD-81AC27A6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42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68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3133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>
                <a:latin typeface="Aharoni" panose="02010803020104030203" pitchFamily="2" charset="-79"/>
                <a:cs typeface="Aharoni" panose="02010803020104030203" pitchFamily="2" charset="-79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156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877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1862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53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A309-21D5-4065-A47D-C62038E5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6E08-C72F-43A0-B7E4-BFDA9444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9A402-24DE-4180-9DA3-C661560F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0EA4-546D-4B3A-A3E7-B32ABC2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7589A-5CD5-4C3A-BDA8-1C38743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61CC-1D67-4456-9421-CB1E0982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ADCB-5F55-42E3-943F-64B6F9CDB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6ED27-1238-4FE0-95B4-6F5E5C8A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05A5A-A2C1-4959-8853-B50445AF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420FB-DADE-4BE8-9001-EA596970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D5F7-E7DA-4138-963F-0A2397D4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E352-EE71-4639-B02C-4C03B0CEF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45FD6-BA1D-4449-98A7-133161525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ACE7-10D4-47FD-815D-794F1F25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CFB5-4D18-48A4-B6BD-2AED0A0E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1964B-5A8C-49D5-8907-568B9B59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2C7-3B75-45A5-8948-306B7487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A104F-E783-42D7-BA16-DA8213E9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5DE0-F93F-4206-B19B-06FBB944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9FA61-2F69-4DE2-AB0E-32EEEBE11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0C1BB-AC1C-408D-9127-668F83341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757E3-E8EF-446B-9689-E1E036F3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B984B-09B1-43B3-A42F-D246A85B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27A3D-0576-4271-8DBF-ADC79D34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9F38-1EBF-48F2-93FC-C11402DB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F8FE-1D49-4854-8FE9-D53AFE91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0290C-159C-452E-8A79-6AA27AF0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8C28-402D-4801-AA19-56B3C16C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1FEC4-1F9A-4725-859F-E9AFF6FC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33B6C-438B-4BFE-9298-9172D54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BC40F-C003-446C-A617-C163A147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5B4A-C08A-40F0-A833-71EEAF40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0120-CFC2-4AE2-9DBE-967D18BB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6AD78-7C8D-4D00-A67C-6D7DC202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3E74E-2B6D-4C4D-9F4C-EEC29B4B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2D8BD-28C0-4D3A-8501-B0353AEA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D5BA0-6505-4AEE-B66A-A51BCE03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5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44A1-8B38-42BC-BE01-217FED9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5671F-8FA7-446A-9C6B-0A50DFC49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065FC-3758-4D96-B149-C79347708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07CB7-6507-4B21-BBB8-B6BFFF12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EEBF6-045F-4F67-B22A-E43F5519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9EF59-A28B-4833-9A63-0F3DCF51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30D11-92F3-4E45-B80E-5C81D50B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166D2-4F3B-43AF-AA4F-242C9B59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FD8E-994D-4AD3-B96B-4BE57A413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0A7B-2D26-46EF-B3CD-3AF55D884B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F06B-2164-4BA5-8D0B-D42B4E294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2778A-8462-453D-99A9-021F10945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E059-7CD6-40BB-8DCF-89F111E3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2170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badi" panose="020B0604020202020204" pitchFamily="34" charset="0"/>
          <a:ea typeface="Abadi" panose="020B0604020202020204" pitchFamily="34" charset="0"/>
          <a:cs typeface="Aharoni" panose="02010803020104030203" pitchFamily="2" charset="-79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64180" y="1218678"/>
            <a:ext cx="6164888" cy="30740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Web Service Radio Station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300" y="1401208"/>
            <a:ext cx="2377133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52791" y="5010510"/>
            <a:ext cx="429133" cy="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7441F-6825-4391-8737-E59BBC1440C9}"/>
              </a:ext>
            </a:extLst>
          </p:cNvPr>
          <p:cNvSpPr txBox="1"/>
          <p:nvPr/>
        </p:nvSpPr>
        <p:spPr>
          <a:xfrm>
            <a:off x="1564437" y="4540281"/>
            <a:ext cx="336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Dennis McMeekan </a:t>
            </a:r>
          </a:p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&amp; </a:t>
            </a:r>
          </a:p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Brandon Ahrens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9EB1C-89EC-4399-A099-9A9063BA3055}"/>
              </a:ext>
            </a:extLst>
          </p:cNvPr>
          <p:cNvSpPr/>
          <p:nvPr/>
        </p:nvSpPr>
        <p:spPr>
          <a:xfrm>
            <a:off x="9147015" y="5990733"/>
            <a:ext cx="25987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FFFF"/>
                </a:solidFill>
                <a:latin typeface="Kristen ITC" panose="03050502040202030202" pitchFamily="66" charset="0"/>
                <a:cs typeface="Aharoni" panose="02010803020104030203" pitchFamily="2" charset="-79"/>
                <a:sym typeface="Arial"/>
              </a:rPr>
              <a:t>CS 425: Final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38AD1-3794-454E-A54D-8FEFAC864E79}"/>
              </a:ext>
            </a:extLst>
          </p:cNvPr>
          <p:cNvSpPr txBox="1"/>
          <p:nvPr/>
        </p:nvSpPr>
        <p:spPr>
          <a:xfrm>
            <a:off x="8764222" y="5529068"/>
            <a:ext cx="336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Tech Tycoons - #9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Problem Statement</a:t>
            </a:r>
            <a:endParaRPr sz="5867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74067" y="2997455"/>
            <a:ext cx="3788000" cy="18186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800" b="1" dirty="0"/>
              <a:t>Provide an in-depth, but entertaining, project using a lamp server to build a web radio application that holds a great basis to learn and further develop versatile LAMP technologies.</a:t>
            </a:r>
            <a:endParaRPr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2000" b="1" dirty="0"/>
              <a:t>Uses each aspect of LAMP</a:t>
            </a:r>
          </a:p>
          <a:p>
            <a:pPr marL="895335" lvl="1" indent="-285750"/>
            <a:r>
              <a:rPr lang="en-US" sz="2000" b="1" dirty="0"/>
              <a:t>Linux</a:t>
            </a:r>
          </a:p>
          <a:p>
            <a:pPr marL="895335" lvl="1" indent="-285750"/>
            <a:r>
              <a:rPr lang="en-US" sz="2000" b="1" dirty="0"/>
              <a:t>Apache</a:t>
            </a:r>
          </a:p>
          <a:p>
            <a:pPr marL="895335" lvl="1" indent="-285750"/>
            <a:r>
              <a:rPr lang="en-US" sz="2000" b="1" dirty="0"/>
              <a:t>MySQL</a:t>
            </a:r>
          </a:p>
          <a:p>
            <a:pPr marL="895335" lvl="1" indent="-285750"/>
            <a:r>
              <a:rPr lang="en-US" sz="2000" b="1" dirty="0"/>
              <a:t>PHP</a:t>
            </a:r>
          </a:p>
          <a:p>
            <a:pPr marL="285750" indent="-285750"/>
            <a:r>
              <a:rPr lang="en-US" sz="2000" b="1" dirty="0"/>
              <a:t>Capability to expand and improve beyond this class</a:t>
            </a:r>
          </a:p>
          <a:p>
            <a:pPr marL="285750" indent="-285750"/>
            <a:r>
              <a:rPr lang="en-US" sz="2000" b="1" dirty="0"/>
              <a:t>Resume Builder</a:t>
            </a:r>
          </a:p>
          <a:p>
            <a:pPr marL="285750" indent="-285750"/>
            <a:r>
              <a:rPr lang="en-US" sz="2000" b="1" dirty="0"/>
              <a:t>Partner Development</a:t>
            </a:r>
          </a:p>
          <a:p>
            <a:pPr marL="285750" indent="-285750"/>
            <a:r>
              <a:rPr lang="en-US" sz="2000" b="1" dirty="0"/>
              <a:t>Source Control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285750" indent="-285750"/>
            <a:endParaRPr lang="en-US" sz="1600" b="1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 dirty="0">
              <a:solidFill>
                <a:srgbClr val="FFFFFF"/>
              </a:solidFill>
            </a:endParaRPr>
          </a:p>
        </p:txBody>
      </p:sp>
      <p:grpSp>
        <p:nvGrpSpPr>
          <p:cNvPr id="6" name="Google Shape;755;p40">
            <a:extLst>
              <a:ext uri="{FF2B5EF4-FFF2-40B4-BE49-F238E27FC236}">
                <a16:creationId xmlns:a16="http://schemas.microsoft.com/office/drawing/2014/main" id="{CEFE202F-DB00-44E7-9FF7-2466E0263606}"/>
              </a:ext>
            </a:extLst>
          </p:cNvPr>
          <p:cNvGrpSpPr/>
          <p:nvPr/>
        </p:nvGrpSpPr>
        <p:grpSpPr>
          <a:xfrm>
            <a:off x="7581531" y="274633"/>
            <a:ext cx="939602" cy="1143200"/>
            <a:chOff x="9901824" y="937343"/>
            <a:chExt cx="744273" cy="793950"/>
          </a:xfrm>
        </p:grpSpPr>
        <p:grpSp>
          <p:nvGrpSpPr>
            <p:cNvPr id="7" name="Google Shape;756;p40">
              <a:extLst>
                <a:ext uri="{FF2B5EF4-FFF2-40B4-BE49-F238E27FC236}">
                  <a16:creationId xmlns:a16="http://schemas.microsoft.com/office/drawing/2014/main" id="{DD288542-0DA7-4DCA-A66E-A9540F20A8DE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" name="Google Shape;757;p40">
                <a:extLst>
                  <a:ext uri="{FF2B5EF4-FFF2-40B4-BE49-F238E27FC236}">
                    <a16:creationId xmlns:a16="http://schemas.microsoft.com/office/drawing/2014/main" id="{5C0BCD24-A826-44BF-9C71-C4C31548E527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758;p40">
                <a:extLst>
                  <a:ext uri="{FF2B5EF4-FFF2-40B4-BE49-F238E27FC236}">
                    <a16:creationId xmlns:a16="http://schemas.microsoft.com/office/drawing/2014/main" id="{9C2BCAAD-6120-48AD-B5A9-6DBE6D54BAB4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759;p40">
                <a:extLst>
                  <a:ext uri="{FF2B5EF4-FFF2-40B4-BE49-F238E27FC236}">
                    <a16:creationId xmlns:a16="http://schemas.microsoft.com/office/drawing/2014/main" id="{186078A2-181D-4A3B-B796-B9B2B290B753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760;p40">
                <a:extLst>
                  <a:ext uri="{FF2B5EF4-FFF2-40B4-BE49-F238E27FC236}">
                    <a16:creationId xmlns:a16="http://schemas.microsoft.com/office/drawing/2014/main" id="{1225517F-75CF-4057-A31D-1404794E0E43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761;p40">
                <a:extLst>
                  <a:ext uri="{FF2B5EF4-FFF2-40B4-BE49-F238E27FC236}">
                    <a16:creationId xmlns:a16="http://schemas.microsoft.com/office/drawing/2014/main" id="{D087FC32-7452-4C17-AFDE-ED17C40E5558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762;p40">
                <a:extLst>
                  <a:ext uri="{FF2B5EF4-FFF2-40B4-BE49-F238E27FC236}">
                    <a16:creationId xmlns:a16="http://schemas.microsoft.com/office/drawing/2014/main" id="{B4DEF7F5-BCD5-44FE-8349-8D8F14FA9049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763;p40">
                <a:extLst>
                  <a:ext uri="{FF2B5EF4-FFF2-40B4-BE49-F238E27FC236}">
                    <a16:creationId xmlns:a16="http://schemas.microsoft.com/office/drawing/2014/main" id="{414EFD37-B19C-4B51-9BF9-6C1F67B256E9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764;p40">
                <a:extLst>
                  <a:ext uri="{FF2B5EF4-FFF2-40B4-BE49-F238E27FC236}">
                    <a16:creationId xmlns:a16="http://schemas.microsoft.com/office/drawing/2014/main" id="{C4670DF6-B856-411E-8361-91D909EED25B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765;p40">
                <a:extLst>
                  <a:ext uri="{FF2B5EF4-FFF2-40B4-BE49-F238E27FC236}">
                    <a16:creationId xmlns:a16="http://schemas.microsoft.com/office/drawing/2014/main" id="{E02C69A5-DAB3-47AC-9D34-E3F5F468BB28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66;p40">
                <a:extLst>
                  <a:ext uri="{FF2B5EF4-FFF2-40B4-BE49-F238E27FC236}">
                    <a16:creationId xmlns:a16="http://schemas.microsoft.com/office/drawing/2014/main" id="{9E9D4577-926A-4355-BC34-E8C511E06FE1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 defTabSz="1219170">
                  <a:buClr>
                    <a:srgbClr val="050060"/>
                  </a:buClr>
                  <a:buSzPts val="1400"/>
                </a:pPr>
                <a:endParaRPr sz="1867" kern="0">
                  <a:solidFill>
                    <a:srgbClr val="050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767;p40">
              <a:extLst>
                <a:ext uri="{FF2B5EF4-FFF2-40B4-BE49-F238E27FC236}">
                  <a16:creationId xmlns:a16="http://schemas.microsoft.com/office/drawing/2014/main" id="{9624D949-ABA4-4C6D-A6A8-81961CC94E40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68;p40">
              <a:extLst>
                <a:ext uri="{FF2B5EF4-FFF2-40B4-BE49-F238E27FC236}">
                  <a16:creationId xmlns:a16="http://schemas.microsoft.com/office/drawing/2014/main" id="{B3563239-8A35-4A67-AD4E-091A62377628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69;p40">
              <a:extLst>
                <a:ext uri="{FF2B5EF4-FFF2-40B4-BE49-F238E27FC236}">
                  <a16:creationId xmlns:a16="http://schemas.microsoft.com/office/drawing/2014/main" id="{E3E757D2-896C-4DAA-84AA-C3FDA6453928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70;p40">
              <a:extLst>
                <a:ext uri="{FF2B5EF4-FFF2-40B4-BE49-F238E27FC236}">
                  <a16:creationId xmlns:a16="http://schemas.microsoft.com/office/drawing/2014/main" id="{1DF7F8ED-5917-42B9-A600-F3FC2B88EF09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71;p40">
              <a:extLst>
                <a:ext uri="{FF2B5EF4-FFF2-40B4-BE49-F238E27FC236}">
                  <a16:creationId xmlns:a16="http://schemas.microsoft.com/office/drawing/2014/main" id="{5FD90916-08B2-4A81-8C47-2EB33F1F783C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72;p40">
              <a:extLst>
                <a:ext uri="{FF2B5EF4-FFF2-40B4-BE49-F238E27FC236}">
                  <a16:creationId xmlns:a16="http://schemas.microsoft.com/office/drawing/2014/main" id="{940E2E5D-1759-4737-A83F-AC5D9FB45769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Challenges</a:t>
            </a:r>
            <a:endParaRPr sz="5867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63270B9F-5A8E-4AFE-AC88-397BDBC4072A}"/>
              </a:ext>
            </a:extLst>
          </p:cNvPr>
          <p:cNvSpPr txBox="1">
            <a:spLocks/>
          </p:cNvSpPr>
          <p:nvPr/>
        </p:nvSpPr>
        <p:spPr>
          <a:xfrm>
            <a:off x="774067" y="2117947"/>
            <a:ext cx="3753886" cy="33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667" b="0" i="0" u="none" strike="noStrike" cap="none">
                <a:solidFill>
                  <a:schemeClr val="lt1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defRPr>
            </a:lvl1pPr>
            <a:lvl2pPr marL="1219170" marR="0" lvl="1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828754" marR="0" lvl="2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2438339" marR="0" lvl="3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3047924" marR="0" lvl="4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3657509" marR="0" lvl="5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4267093" marR="0" lvl="6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4876678" marR="0" lvl="7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5486263" marR="0" lvl="8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667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/>
            <a:r>
              <a:rPr lang="en-US" sz="2400" b="1" kern="0" dirty="0"/>
              <a:t>Partner Development</a:t>
            </a:r>
          </a:p>
          <a:p>
            <a:pPr marL="285750" indent="-285750"/>
            <a:r>
              <a:rPr lang="en-US" sz="2400" b="1" kern="0" dirty="0"/>
              <a:t>Time</a:t>
            </a:r>
          </a:p>
          <a:p>
            <a:pPr marL="285750" indent="-285750"/>
            <a:r>
              <a:rPr lang="en-US" sz="2400" b="1" kern="0" dirty="0"/>
              <a:t>Combining technologies</a:t>
            </a:r>
          </a:p>
          <a:p>
            <a:pPr marL="895335" lvl="1" indent="-285750"/>
            <a:r>
              <a:rPr lang="en-US" sz="2400" b="1" kern="0" dirty="0"/>
              <a:t>AngularJS w/ HTML5</a:t>
            </a:r>
          </a:p>
          <a:p>
            <a:pPr marL="895335" lvl="1" indent="-285750"/>
            <a:r>
              <a:rPr lang="en-US" sz="2400" b="1" kern="0" dirty="0"/>
              <a:t>PHP w/ JavaScript</a:t>
            </a:r>
          </a:p>
          <a:p>
            <a:pPr marL="0" indent="0">
              <a:buFont typeface="Muli"/>
              <a:buNone/>
            </a:pPr>
            <a:endParaRPr lang="en-US" sz="1600" b="1" kern="0" dirty="0"/>
          </a:p>
          <a:p>
            <a:pPr marL="0" indent="0">
              <a:buFont typeface="Muli"/>
              <a:buNone/>
            </a:pPr>
            <a:endParaRPr lang="en-US" sz="1600" b="1" kern="0" dirty="0"/>
          </a:p>
          <a:p>
            <a:pPr marL="285750" indent="-285750"/>
            <a:endParaRPr lang="en-US" sz="1600" b="1" kern="0" dirty="0"/>
          </a:p>
        </p:txBody>
      </p:sp>
      <p:pic>
        <p:nvPicPr>
          <p:cNvPr id="1026" name="Picture 2" descr="Top 18 Most Common AngularJS Mistakes That Developers Make | Toptal">
            <a:extLst>
              <a:ext uri="{FF2B5EF4-FFF2-40B4-BE49-F238E27FC236}">
                <a16:creationId xmlns:a16="http://schemas.microsoft.com/office/drawing/2014/main" id="{12B80FE3-7AEC-499F-BD1A-F6646EA1A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73" y="2155544"/>
            <a:ext cx="4866952" cy="25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oogle Shape;444;p39">
            <a:extLst>
              <a:ext uri="{FF2B5EF4-FFF2-40B4-BE49-F238E27FC236}">
                <a16:creationId xmlns:a16="http://schemas.microsoft.com/office/drawing/2014/main" id="{878D1D55-1882-41ED-A2D7-C0D5B216DEA6}"/>
              </a:ext>
            </a:extLst>
          </p:cNvPr>
          <p:cNvGrpSpPr/>
          <p:nvPr/>
        </p:nvGrpSpPr>
        <p:grpSpPr>
          <a:xfrm>
            <a:off x="1871276" y="2698834"/>
            <a:ext cx="442411" cy="441743"/>
            <a:chOff x="6660750" y="298550"/>
            <a:chExt cx="396900" cy="396300"/>
          </a:xfrm>
        </p:grpSpPr>
        <p:sp>
          <p:nvSpPr>
            <p:cNvPr id="14" name="Google Shape;445;p39">
              <a:extLst>
                <a:ext uri="{FF2B5EF4-FFF2-40B4-BE49-F238E27FC236}">
                  <a16:creationId xmlns:a16="http://schemas.microsoft.com/office/drawing/2014/main" id="{C75DF9CA-51A0-44C9-BDC7-05E593E65EBC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46;p39">
              <a:extLst>
                <a:ext uri="{FF2B5EF4-FFF2-40B4-BE49-F238E27FC236}">
                  <a16:creationId xmlns:a16="http://schemas.microsoft.com/office/drawing/2014/main" id="{76138E44-E04C-4C53-A808-070BDFDFC44F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9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370390" y="1"/>
            <a:ext cx="8549833" cy="12382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Implementation</a:t>
            </a:r>
            <a:endParaRPr sz="58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93A5C-F119-426E-8704-17679869A18C}"/>
              </a:ext>
            </a:extLst>
          </p:cNvPr>
          <p:cNvSpPr/>
          <p:nvPr/>
        </p:nvSpPr>
        <p:spPr>
          <a:xfrm>
            <a:off x="1597306" y="2094502"/>
            <a:ext cx="4927781" cy="356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Angular Template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HTML5 and JavaScript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MySQL Build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Implementation of Radio Player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JavaScript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400" b="1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Deploy to Server -&gt; Webpage</a:t>
            </a:r>
          </a:p>
        </p:txBody>
      </p:sp>
      <p:pic>
        <p:nvPicPr>
          <p:cNvPr id="15" name="Google Shape;388;p38">
            <a:extLst>
              <a:ext uri="{FF2B5EF4-FFF2-40B4-BE49-F238E27FC236}">
                <a16:creationId xmlns:a16="http://schemas.microsoft.com/office/drawing/2014/main" id="{192FAF59-B231-4903-9AC3-09911744D4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413" y="30887"/>
            <a:ext cx="1562032" cy="144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kern="0">
              <a:solidFill>
                <a:srgbClr val="FFFFFF"/>
              </a:solidFill>
            </a:endParaRPr>
          </a:p>
        </p:txBody>
      </p:sp>
      <p:grpSp>
        <p:nvGrpSpPr>
          <p:cNvPr id="274" name="Google Shape;274;p30"/>
          <p:cNvGrpSpPr/>
          <p:nvPr/>
        </p:nvGrpSpPr>
        <p:grpSpPr>
          <a:xfrm>
            <a:off x="7644301" y="3926147"/>
            <a:ext cx="3292881" cy="18460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AngularJS</a:t>
              </a:r>
              <a:endParaRPr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buClr>
                  <a:srgbClr val="000000"/>
                </a:buClr>
              </a:pPr>
              <a:endParaRPr lang="en-US" sz="16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-US" sz="1100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Basis for development, provides a fantastic web application build</a:t>
              </a: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endParaRPr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" sz="1067" kern="0" dirty="0">
                  <a:solidFill>
                    <a:srgbClr val="050060"/>
                  </a:solidFill>
                  <a:latin typeface="Aharoni" panose="02010803020104030203" pitchFamily="2" charset="-79"/>
                  <a:ea typeface="Lexend Deca"/>
                  <a:cs typeface="Aharoni" panose="02010803020104030203" pitchFamily="2" charset="-79"/>
                  <a:sym typeface="Lexend Deca"/>
                </a:rPr>
                <a:t>3</a:t>
              </a:r>
              <a:endParaRPr sz="1067" kern="0" dirty="0">
                <a:solidFill>
                  <a:srgbClr val="050060"/>
                </a:solidFill>
                <a:latin typeface="Aharoni" panose="02010803020104030203" pitchFamily="2" charset="-79"/>
                <a:ea typeface="Lexend Deca"/>
                <a:cs typeface="Aharoni" panose="02010803020104030203" pitchFamily="2" charset="-79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636796" y="2902912"/>
            <a:ext cx="3975989" cy="1846000"/>
            <a:chOff x="782396" y="1849154"/>
            <a:chExt cx="2981992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782396" y="1849154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-US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LAMP Technologies</a:t>
              </a:r>
              <a:endParaRPr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algn="r" defTabSz="1219170">
                <a:buClr>
                  <a:srgbClr val="000000"/>
                </a:buClr>
              </a:pPr>
              <a:r>
                <a:rPr lang="en-US" sz="1100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Through deployment using a LAMP server (Apache &amp; Linux), building a MySQL database, and pulling that data with PHP</a:t>
              </a:r>
              <a:r>
                <a:rPr lang="en" sz="1100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.</a:t>
              </a:r>
              <a:endParaRPr sz="11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</p:txBody>
        </p:sp>
        <p:cxnSp>
          <p:nvCxnSpPr>
            <p:cNvPr id="281" name="Google Shape;281;p30"/>
            <p:cNvCxnSpPr>
              <a:cxnSpLocks/>
              <a:endCxn id="283" idx="3"/>
            </p:cNvCxnSpPr>
            <p:nvPr/>
          </p:nvCxnSpPr>
          <p:spPr>
            <a:xfrm flipH="1" flipV="1">
              <a:off x="2879328" y="2537496"/>
              <a:ext cx="885060" cy="61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643213" y="244651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631828" y="2381046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" sz="1067" kern="0" dirty="0">
                  <a:solidFill>
                    <a:srgbClr val="050060"/>
                  </a:solidFill>
                  <a:latin typeface="Aharoni" panose="02010803020104030203" pitchFamily="2" charset="-79"/>
                  <a:ea typeface="Lexend Deca"/>
                  <a:cs typeface="Aharoni" panose="02010803020104030203" pitchFamily="2" charset="-79"/>
                  <a:sym typeface="Lexend Deca"/>
                </a:rPr>
                <a:t>2</a:t>
              </a:r>
              <a:endParaRPr sz="1067" kern="0" dirty="0">
                <a:solidFill>
                  <a:srgbClr val="050060"/>
                </a:solidFill>
                <a:latin typeface="Aharoni" panose="02010803020104030203" pitchFamily="2" charset="-79"/>
                <a:ea typeface="Lexend Deca"/>
                <a:cs typeface="Aharoni" panose="02010803020104030203" pitchFamily="2" charset="-79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6137733" y="1694593"/>
            <a:ext cx="4799448" cy="18460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HTML5</a:t>
              </a:r>
              <a:endParaRPr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buClr>
                  <a:srgbClr val="000000"/>
                </a:buClr>
              </a:pPr>
              <a:endParaRPr sz="16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  <a:p>
              <a:pPr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-US" sz="1100" kern="0" dirty="0">
                  <a:solidFill>
                    <a:srgbClr val="FFFFFF"/>
                  </a:solidFill>
                  <a:latin typeface="Aharoni" panose="02010803020104030203" pitchFamily="2" charset="-79"/>
                  <a:ea typeface="Muli"/>
                  <a:cs typeface="Aharoni" panose="02010803020104030203" pitchFamily="2" charset="-79"/>
                  <a:sym typeface="Muli"/>
                </a:rPr>
                <a:t>Formatting the technologies used and providing a great user experience</a:t>
              </a:r>
              <a:endParaRPr sz="1100" kern="0" dirty="0">
                <a:solidFill>
                  <a:srgbClr val="FFFFFF"/>
                </a:solidFill>
                <a:latin typeface="Aharoni" panose="02010803020104030203" pitchFamily="2" charset="-79"/>
                <a:ea typeface="Muli"/>
                <a:cs typeface="Aharoni" panose="02010803020104030203" pitchFamily="2" charset="-79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spcAft>
                  <a:spcPts val="2133"/>
                </a:spcAft>
                <a:buClr>
                  <a:srgbClr val="000000"/>
                </a:buClr>
              </a:pPr>
              <a:r>
                <a:rPr lang="en" sz="1067" kern="0">
                  <a:solidFill>
                    <a:srgbClr val="050060"/>
                  </a:solidFill>
                  <a:latin typeface="Aharoni" panose="02010803020104030203" pitchFamily="2" charset="-79"/>
                  <a:ea typeface="Lexend Deca"/>
                  <a:cs typeface="Aharoni" panose="02010803020104030203" pitchFamily="2" charset="-79"/>
                  <a:sym typeface="Lexend Deca"/>
                </a:rPr>
                <a:t>1</a:t>
              </a:r>
              <a:endParaRPr sz="1067" kern="0">
                <a:solidFill>
                  <a:srgbClr val="050060"/>
                </a:solidFill>
                <a:latin typeface="Aharoni" panose="02010803020104030203" pitchFamily="2" charset="-79"/>
                <a:ea typeface="Lexend Deca"/>
                <a:cs typeface="Aharoni" panose="02010803020104030203" pitchFamily="2" charset="-79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3346393" y="1972201"/>
            <a:ext cx="4686415" cy="4336004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0" name="Google Shape;71;p14">
            <a:extLst>
              <a:ext uri="{FF2B5EF4-FFF2-40B4-BE49-F238E27FC236}">
                <a16:creationId xmlns:a16="http://schemas.microsoft.com/office/drawing/2014/main" id="{051584C1-0FF9-4A73-BBF3-E60D09C1C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>
                <a:latin typeface="Lexend Deca" panose="020B0604020202020204" charset="0"/>
                <a:cs typeface="Aharoni" panose="02010803020104030203" pitchFamily="2" charset="-79"/>
              </a:rPr>
              <a:t>Architecture</a:t>
            </a:r>
            <a:endParaRPr sz="5867" dirty="0">
              <a:latin typeface="Lexend Deca" panose="020B060402020202020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Technologies Used</a:t>
            </a:r>
            <a:endParaRPr sz="5867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6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64D2-4EB0-4904-986F-ABA1FB699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HTML5		   -&gt;</a:t>
            </a:r>
          </a:p>
          <a:p>
            <a:r>
              <a:rPr lang="en-US" dirty="0"/>
              <a:t>SVG		   -&gt;</a:t>
            </a:r>
          </a:p>
          <a:p>
            <a:r>
              <a:rPr lang="en-US" dirty="0"/>
              <a:t>Apache		   -&gt;</a:t>
            </a:r>
          </a:p>
          <a:p>
            <a:r>
              <a:rPr lang="en-US" dirty="0"/>
              <a:t>MySQL		   -&gt;</a:t>
            </a:r>
          </a:p>
          <a:p>
            <a:r>
              <a:rPr lang="en-US" dirty="0"/>
              <a:t>PHP		   -&gt;</a:t>
            </a:r>
          </a:p>
          <a:p>
            <a:r>
              <a:rPr lang="en-US" dirty="0"/>
              <a:t>Angular	   -&gt;</a:t>
            </a:r>
          </a:p>
          <a:p>
            <a:r>
              <a:rPr lang="en-US" dirty="0"/>
              <a:t>GitHub		   -&gt;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2EC0FF-631B-42AD-B9C2-9E7E808299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  <a:p>
            <a:r>
              <a:rPr lang="en-US" dirty="0"/>
              <a:t>Graphics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Pulling Data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Source Control</a:t>
            </a:r>
          </a:p>
        </p:txBody>
      </p:sp>
      <p:pic>
        <p:nvPicPr>
          <p:cNvPr id="19" name="Google Shape;383;p38">
            <a:extLst>
              <a:ext uri="{FF2B5EF4-FFF2-40B4-BE49-F238E27FC236}">
                <a16:creationId xmlns:a16="http://schemas.microsoft.com/office/drawing/2014/main" id="{FF82B437-F70C-4521-82B2-81BCA65A87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348" y="289794"/>
            <a:ext cx="911818" cy="1128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10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273" y="2727072"/>
            <a:ext cx="2959120" cy="15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0907" y="3265363"/>
            <a:ext cx="193700" cy="5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8968" y="1650003"/>
            <a:ext cx="1376933" cy="16121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5">
            <a:extLst>
              <a:ext uri="{FF2B5EF4-FFF2-40B4-BE49-F238E27FC236}">
                <a16:creationId xmlns:a16="http://schemas.microsoft.com/office/drawing/2014/main" id="{A04429E6-ADD4-442C-96DE-C75AF7C9FA52}"/>
              </a:ext>
            </a:extLst>
          </p:cNvPr>
          <p:cNvSpPr txBox="1">
            <a:spLocks/>
          </p:cNvSpPr>
          <p:nvPr/>
        </p:nvSpPr>
        <p:spPr>
          <a:xfrm>
            <a:off x="370390" y="1"/>
            <a:ext cx="8549833" cy="123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defTabSz="1219170">
              <a:buClr>
                <a:srgbClr val="FFFFFF"/>
              </a:buClr>
            </a:pPr>
            <a:r>
              <a:rPr lang="en-US" sz="5867" kern="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4" name="Google Shape;145;p21">
            <a:extLst>
              <a:ext uri="{FF2B5EF4-FFF2-40B4-BE49-F238E27FC236}">
                <a16:creationId xmlns:a16="http://schemas.microsoft.com/office/drawing/2014/main" id="{49E60050-E8B9-4F05-8BBC-2413D7C38121}"/>
              </a:ext>
            </a:extLst>
          </p:cNvPr>
          <p:cNvSpPr txBox="1">
            <a:spLocks/>
          </p:cNvSpPr>
          <p:nvPr/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9170"/>
            <a:fld id="{00000000-1234-1234-1234-123412341234}" type="slidenum">
              <a:rPr lang="en" sz="1733" kern="0">
                <a:solidFill>
                  <a:srgbClr val="FFFFFF"/>
                </a:solidFill>
                <a:latin typeface="Lexend Deca" panose="020B0604020202020204" charset="0"/>
                <a:cs typeface="Leelawadee UI Semilight" panose="020B0402040204020203" pitchFamily="34" charset="-34"/>
              </a:rPr>
              <a:pPr algn="r" defTabSz="1219170"/>
              <a:t>7</a:t>
            </a:fld>
            <a:endParaRPr lang="en" sz="1733" kern="0" dirty="0">
              <a:solidFill>
                <a:srgbClr val="FFFFFF"/>
              </a:solidFill>
              <a:latin typeface="Lexend Deca" panose="020B0604020202020204" charset="0"/>
              <a:cs typeface="Leelawadee UI Semilight" panose="020B04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2D002-A170-4B05-B3F5-11870D4F6C14}"/>
              </a:ext>
            </a:extLst>
          </p:cNvPr>
          <p:cNvSpPr/>
          <p:nvPr/>
        </p:nvSpPr>
        <p:spPr>
          <a:xfrm>
            <a:off x="861415" y="1718083"/>
            <a:ext cx="6096000" cy="34218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Further Implementation</a:t>
            </a:r>
          </a:p>
          <a:p>
            <a:pPr marL="1066785" lvl="1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Outside of School</a:t>
            </a:r>
          </a:p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Larger Database of Songs</a:t>
            </a:r>
          </a:p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Better User Accessibility</a:t>
            </a:r>
          </a:p>
          <a:p>
            <a:pPr marL="609585" lvl="0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Global Deployment</a:t>
            </a:r>
          </a:p>
          <a:p>
            <a:pPr marL="1066785" lvl="1" indent="-474121">
              <a:lnSpc>
                <a:spcPct val="115000"/>
              </a:lnSpc>
              <a:spcBef>
                <a:spcPts val="800"/>
              </a:spcBef>
              <a:buClr>
                <a:srgbClr val="A458FF"/>
              </a:buClr>
              <a:buSzPts val="2000"/>
              <a:buFont typeface="Muli"/>
              <a:buChar char="⬡"/>
            </a:pPr>
            <a:r>
              <a:rPr lang="en-US" sz="2667" kern="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  <a:sym typeface="Muli"/>
              </a:rPr>
              <a:t>GitHub Pages?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Workplace Development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Server-Side Web Development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ctr">
              <a:buNone/>
            </a:pP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2400" b="1" dirty="0"/>
              <a:t>E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nterprise Level Possibilities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8</a:t>
            </a:fld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0F83AA76-C8FD-4CE8-8B79-6DA78A8E7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867" dirty="0"/>
              <a:t>What We Learned</a:t>
            </a:r>
            <a:endParaRPr sz="5867" dirty="0"/>
          </a:p>
        </p:txBody>
      </p:sp>
      <p:grpSp>
        <p:nvGrpSpPr>
          <p:cNvPr id="7" name="Google Shape;589;p39">
            <a:extLst>
              <a:ext uri="{FF2B5EF4-FFF2-40B4-BE49-F238E27FC236}">
                <a16:creationId xmlns:a16="http://schemas.microsoft.com/office/drawing/2014/main" id="{BD04FB7E-EF35-4120-AD5F-ED844FDABA02}"/>
              </a:ext>
            </a:extLst>
          </p:cNvPr>
          <p:cNvGrpSpPr/>
          <p:nvPr/>
        </p:nvGrpSpPr>
        <p:grpSpPr>
          <a:xfrm>
            <a:off x="4625286" y="5457252"/>
            <a:ext cx="926256" cy="875883"/>
            <a:chOff x="5300400" y="3670175"/>
            <a:chExt cx="421300" cy="399325"/>
          </a:xfrm>
        </p:grpSpPr>
        <p:sp>
          <p:nvSpPr>
            <p:cNvPr id="8" name="Google Shape;590;p39">
              <a:extLst>
                <a:ext uri="{FF2B5EF4-FFF2-40B4-BE49-F238E27FC236}">
                  <a16:creationId xmlns:a16="http://schemas.microsoft.com/office/drawing/2014/main" id="{2A983F38-C2E3-445C-87B1-FB3E8C5ECBDB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591;p39">
              <a:extLst>
                <a:ext uri="{FF2B5EF4-FFF2-40B4-BE49-F238E27FC236}">
                  <a16:creationId xmlns:a16="http://schemas.microsoft.com/office/drawing/2014/main" id="{616673E6-0C5B-4CC7-B540-650AB5767BB4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92;p39">
              <a:extLst>
                <a:ext uri="{FF2B5EF4-FFF2-40B4-BE49-F238E27FC236}">
                  <a16:creationId xmlns:a16="http://schemas.microsoft.com/office/drawing/2014/main" id="{F80DA4E8-D8A6-4017-B31B-E6B90B8CF939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93;p39">
              <a:extLst>
                <a:ext uri="{FF2B5EF4-FFF2-40B4-BE49-F238E27FC236}">
                  <a16:creationId xmlns:a16="http://schemas.microsoft.com/office/drawing/2014/main" id="{C4454692-4617-43BE-8EEE-5C1086F6DBE0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594;p39">
              <a:extLst>
                <a:ext uri="{FF2B5EF4-FFF2-40B4-BE49-F238E27FC236}">
                  <a16:creationId xmlns:a16="http://schemas.microsoft.com/office/drawing/2014/main" id="{2554EED0-F387-455E-BC8F-09D978D3E533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95;p39">
            <a:extLst>
              <a:ext uri="{FF2B5EF4-FFF2-40B4-BE49-F238E27FC236}">
                <a16:creationId xmlns:a16="http://schemas.microsoft.com/office/drawing/2014/main" id="{81E3A9D5-414A-4814-86BC-99F21E892855}"/>
              </a:ext>
            </a:extLst>
          </p:cNvPr>
          <p:cNvSpPr/>
          <p:nvPr/>
        </p:nvSpPr>
        <p:spPr>
          <a:xfrm>
            <a:off x="7518924" y="4962501"/>
            <a:ext cx="917470" cy="790229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" name="Google Shape;724;p40">
            <a:extLst>
              <a:ext uri="{FF2B5EF4-FFF2-40B4-BE49-F238E27FC236}">
                <a16:creationId xmlns:a16="http://schemas.microsoft.com/office/drawing/2014/main" id="{1C2F5599-1D79-425D-9CAF-215A10C47390}"/>
              </a:ext>
            </a:extLst>
          </p:cNvPr>
          <p:cNvGrpSpPr/>
          <p:nvPr/>
        </p:nvGrpSpPr>
        <p:grpSpPr>
          <a:xfrm>
            <a:off x="1627024" y="5065193"/>
            <a:ext cx="968486" cy="896640"/>
            <a:chOff x="8841135" y="2681940"/>
            <a:chExt cx="720990" cy="720527"/>
          </a:xfrm>
        </p:grpSpPr>
        <p:sp>
          <p:nvSpPr>
            <p:cNvPr id="16" name="Google Shape;725;p40">
              <a:extLst>
                <a:ext uri="{FF2B5EF4-FFF2-40B4-BE49-F238E27FC236}">
                  <a16:creationId xmlns:a16="http://schemas.microsoft.com/office/drawing/2014/main" id="{2F2FBD8F-2E69-4F47-8FF7-E45FDA6E9146}"/>
                </a:ext>
              </a:extLst>
            </p:cNvPr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26;p40">
              <a:extLst>
                <a:ext uri="{FF2B5EF4-FFF2-40B4-BE49-F238E27FC236}">
                  <a16:creationId xmlns:a16="http://schemas.microsoft.com/office/drawing/2014/main" id="{DA221496-39AB-4F91-B446-A74CBB09E625}"/>
                </a:ext>
              </a:extLst>
            </p:cNvPr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27;p40">
              <a:extLst>
                <a:ext uri="{FF2B5EF4-FFF2-40B4-BE49-F238E27FC236}">
                  <a16:creationId xmlns:a16="http://schemas.microsoft.com/office/drawing/2014/main" id="{A4ED3E95-3A3F-4241-8FB7-1ADC642642EC}"/>
                </a:ext>
              </a:extLst>
            </p:cNvPr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28;p40">
              <a:extLst>
                <a:ext uri="{FF2B5EF4-FFF2-40B4-BE49-F238E27FC236}">
                  <a16:creationId xmlns:a16="http://schemas.microsoft.com/office/drawing/2014/main" id="{84E39BB3-9DC6-4511-8F3F-855F28C96E0B}"/>
                </a:ext>
              </a:extLst>
            </p:cNvPr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29;p40">
              <a:extLst>
                <a:ext uri="{FF2B5EF4-FFF2-40B4-BE49-F238E27FC236}">
                  <a16:creationId xmlns:a16="http://schemas.microsoft.com/office/drawing/2014/main" id="{26DFA7D2-3C43-412A-B2FD-1A7FFA86CFDC}"/>
                </a:ext>
              </a:extLst>
            </p:cNvPr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30;p40">
              <a:extLst>
                <a:ext uri="{FF2B5EF4-FFF2-40B4-BE49-F238E27FC236}">
                  <a16:creationId xmlns:a16="http://schemas.microsoft.com/office/drawing/2014/main" id="{59C906D9-C275-4EE6-B1BC-1EFB8A44672A}"/>
                </a:ext>
              </a:extLst>
            </p:cNvPr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defTabSz="1219170">
                <a:buClr>
                  <a:srgbClr val="050060"/>
                </a:buClr>
                <a:buSzPts val="1400"/>
              </a:pPr>
              <a:endParaRPr sz="1867" kern="0">
                <a:solidFill>
                  <a:srgbClr val="050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Google Shape;386;p38">
            <a:extLst>
              <a:ext uri="{FF2B5EF4-FFF2-40B4-BE49-F238E27FC236}">
                <a16:creationId xmlns:a16="http://schemas.microsoft.com/office/drawing/2014/main" id="{25BF0B60-9028-4169-9EA0-015071660A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659" y="36999"/>
            <a:ext cx="1359327" cy="14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9</a:t>
            </a:fld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1079579" y="2615150"/>
            <a:ext cx="3749873" cy="16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7200" dirty="0">
                <a:latin typeface="Kristen ITC" panose="03050502040202030202" pitchFamily="66" charset="0"/>
                <a:cs typeface="Aharoni" panose="020B0604020202020204" pitchFamily="2" charset="-79"/>
                <a:sym typeface="Lexend Deca"/>
              </a:rPr>
              <a:t>Preview</a:t>
            </a:r>
            <a:endParaRPr sz="7200" dirty="0">
              <a:latin typeface="Kristen ITC" panose="03050502040202030202" pitchFamily="66" charset="0"/>
              <a:cs typeface="Aharoni" panose="020B0604020202020204" pitchFamily="2" charset="-79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4983896" y="1418555"/>
            <a:ext cx="6862899" cy="4020891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384;p38">
            <a:extLst>
              <a:ext uri="{FF2B5EF4-FFF2-40B4-BE49-F238E27FC236}">
                <a16:creationId xmlns:a16="http://schemas.microsoft.com/office/drawing/2014/main" id="{C799D357-D98E-4D10-8291-85E726FBC0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087" y="4475808"/>
            <a:ext cx="1746856" cy="1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193AB06-19D7-4214-BC11-EAE2E3334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89" y="1608609"/>
            <a:ext cx="5345632" cy="3593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244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Abadi</vt:lpstr>
      <vt:lpstr>Aharoni</vt:lpstr>
      <vt:lpstr>Arial</vt:lpstr>
      <vt:lpstr>Calibri</vt:lpstr>
      <vt:lpstr>Calibri Light</vt:lpstr>
      <vt:lpstr>Kristen ITC</vt:lpstr>
      <vt:lpstr>Lexend Deca</vt:lpstr>
      <vt:lpstr>Muli</vt:lpstr>
      <vt:lpstr>Office Theme</vt:lpstr>
      <vt:lpstr>Aliena template</vt:lpstr>
      <vt:lpstr>Web Service Radio Station</vt:lpstr>
      <vt:lpstr>Problem Statement</vt:lpstr>
      <vt:lpstr>Challenges</vt:lpstr>
      <vt:lpstr>Implementation</vt:lpstr>
      <vt:lpstr>Architecture</vt:lpstr>
      <vt:lpstr>Technologies Used</vt:lpstr>
      <vt:lpstr>PowerPoint Presentation</vt:lpstr>
      <vt:lpstr>What We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WIU Radio Station</dc:title>
  <dc:creator>Dennis McMeekan</dc:creator>
  <cp:lastModifiedBy>Dennis McMeekan</cp:lastModifiedBy>
  <cp:revision>29</cp:revision>
  <dcterms:created xsi:type="dcterms:W3CDTF">2020-12-01T20:50:27Z</dcterms:created>
  <dcterms:modified xsi:type="dcterms:W3CDTF">2020-12-08T19:07:36Z</dcterms:modified>
</cp:coreProperties>
</file>