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ato"/>
      <p:regular r:id="rId11"/>
      <p:bold r:id="rId12"/>
      <p:italic r:id="rId13"/>
      <p:boldItalic r:id="rId14"/>
    </p:embeddedFont>
    <p:embeddedFont>
      <p:font typeface="IBM Plex Sans Condensed SemiBold"/>
      <p:regular r:id="rId15"/>
      <p:bold r:id="rId16"/>
      <p:italic r:id="rId17"/>
      <p:boldItalic r:id="rId18"/>
    </p:embeddedFont>
    <p:embeddedFont>
      <p:font typeface="IBM Plex Sans Condense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Condensed-bold.fntdata"/><Relationship Id="rId11" Type="http://schemas.openxmlformats.org/officeDocument/2006/relationships/font" Target="fonts/Lato-regular.fntdata"/><Relationship Id="rId22" Type="http://schemas.openxmlformats.org/officeDocument/2006/relationships/font" Target="fonts/IBMPlexSansCondensed-boldItalic.fntdata"/><Relationship Id="rId10" Type="http://schemas.openxmlformats.org/officeDocument/2006/relationships/slide" Target="slides/slide5.xml"/><Relationship Id="rId21" Type="http://schemas.openxmlformats.org/officeDocument/2006/relationships/font" Target="fonts/IBMPlexSansCondensed-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BMPlexSansCondensedSemiBold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IBMPlexSansCondensedSemiBold-italic.fntdata"/><Relationship Id="rId16" Type="http://schemas.openxmlformats.org/officeDocument/2006/relationships/font" Target="fonts/IBMPlexSansCondensedSemiBol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Condensed-regular.fntdata"/><Relationship Id="rId6" Type="http://schemas.openxmlformats.org/officeDocument/2006/relationships/slide" Target="slides/slide1.xml"/><Relationship Id="rId18" Type="http://schemas.openxmlformats.org/officeDocument/2006/relationships/font" Target="fonts/IBMPlexSansCondensed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790ff5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1790ff5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790ff5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790ff5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bfe86e6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bfe86e6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1bfe86e6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1bfe86e6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100" y="100"/>
            <a:ext cx="9144000" cy="1665300"/>
          </a:xfrm>
          <a:prstGeom prst="rect">
            <a:avLst/>
          </a:prstGeom>
          <a:gradFill>
            <a:gsLst>
              <a:gs pos="0">
                <a:srgbClr val="020F2B">
                  <a:alpha val="33333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9200" y="1665500"/>
            <a:ext cx="9144000" cy="2585700"/>
          </a:xfrm>
          <a:prstGeom prst="rect">
            <a:avLst/>
          </a:prstGeom>
          <a:gradFill>
            <a:gsLst>
              <a:gs pos="0">
                <a:srgbClr val="FFFFFF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 amt="60000"/>
          </a:blip>
          <a:srcRect b="0" l="0" r="0" t="0"/>
          <a:stretch/>
        </p:blipFill>
        <p:spPr>
          <a:xfrm flipH="1" rot="5400000">
            <a:off x="4455737" y="-3015113"/>
            <a:ext cx="232525" cy="913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008725" y="2090950"/>
            <a:ext cx="7126800" cy="30525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10C16">
                <a:alpha val="14900"/>
              </a:srgbClr>
            </a:outerShdw>
          </a:effectLst>
        </p:spPr>
        <p:txBody>
          <a:bodyPr anchorCtr="0" anchor="t" bIns="0" lIns="0" spcFirstLastPara="1" rIns="0" wrap="square" tIns="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333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71" name="Google Shape;71;p11"/>
          <p:cNvPicPr preferRelativeResize="0"/>
          <p:nvPr/>
        </p:nvPicPr>
        <p:blipFill rotWithShape="1">
          <a:blip r:embed="rId2">
            <a:alphaModFix amt="60000"/>
          </a:blip>
          <a:srcRect b="0" l="0" r="0" t="0"/>
          <a:stretch/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10C16">
                <a:alpha val="14900"/>
              </a:srgbClr>
            </a:outerShdw>
          </a:effectLst>
        </p:spPr>
        <p:txBody>
          <a:bodyPr anchorCtr="0" anchor="t" bIns="0" lIns="0" spcFirstLastPara="1" rIns="0" wrap="square" tIns="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orizontal decoration">
  <p:cSld name="BLANK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100" y="4078500"/>
            <a:ext cx="9144000" cy="1065000"/>
          </a:xfrm>
          <a:prstGeom prst="rect">
            <a:avLst/>
          </a:prstGeom>
          <a:gradFill>
            <a:gsLst>
              <a:gs pos="0">
                <a:srgbClr val="020F2B">
                  <a:alpha val="33333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2"/>
          <p:cNvSpPr/>
          <p:nvPr/>
        </p:nvSpPr>
        <p:spPr>
          <a:xfrm flipH="1" rot="10800000">
            <a:off x="-9200" y="2208500"/>
            <a:ext cx="9144000" cy="1869900"/>
          </a:xfrm>
          <a:prstGeom prst="rect">
            <a:avLst/>
          </a:prstGeom>
          <a:gradFill>
            <a:gsLst>
              <a:gs pos="0">
                <a:srgbClr val="FFFFFF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77" name="Google Shape;77;p12"/>
          <p:cNvPicPr preferRelativeResize="0"/>
          <p:nvPr/>
        </p:nvPicPr>
        <p:blipFill rotWithShape="1">
          <a:blip r:embed="rId2">
            <a:alphaModFix amt="60000"/>
          </a:blip>
          <a:srcRect b="0" l="0" r="0" t="0"/>
          <a:stretch/>
        </p:blipFill>
        <p:spPr>
          <a:xfrm rot="5400000">
            <a:off x="4455737" y="-371788"/>
            <a:ext cx="232525" cy="91328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 flipH="1">
            <a:off x="100" y="4078500"/>
            <a:ext cx="9144000" cy="1065000"/>
          </a:xfrm>
          <a:prstGeom prst="rect">
            <a:avLst/>
          </a:prstGeom>
          <a:gradFill>
            <a:gsLst>
              <a:gs pos="0">
                <a:srgbClr val="020F2B">
                  <a:alpha val="33333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 flipH="1" rot="10800000">
            <a:off x="-9200" y="2208500"/>
            <a:ext cx="9144000" cy="1869900"/>
          </a:xfrm>
          <a:prstGeom prst="rect">
            <a:avLst/>
          </a:prstGeom>
          <a:gradFill>
            <a:gsLst>
              <a:gs pos="0">
                <a:srgbClr val="FFFFFF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82" name="Google Shape;82;p13"/>
          <p:cNvPicPr preferRelativeResize="0"/>
          <p:nvPr/>
        </p:nvPicPr>
        <p:blipFill rotWithShape="1">
          <a:blip r:embed="rId2">
            <a:alphaModFix amt="60000"/>
          </a:blip>
          <a:srcRect b="0" l="0" r="0" t="0"/>
          <a:stretch/>
        </p:blipFill>
        <p:spPr>
          <a:xfrm rot="5400000">
            <a:off x="4455737" y="-371788"/>
            <a:ext cx="232525" cy="91328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57200" y="4078501"/>
            <a:ext cx="82296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333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 amt="60000"/>
          </a:blip>
          <a:srcRect b="0" l="0" r="0" t="0"/>
          <a:stretch/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10C16">
                <a:alpha val="14900"/>
              </a:srgbClr>
            </a:outerShdw>
          </a:effectLst>
        </p:spPr>
        <p:txBody>
          <a:bodyPr anchorCtr="0" anchor="t" bIns="0" lIns="0" spcFirstLastPara="1" rIns="0" wrap="square" tIns="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72775" y="557250"/>
            <a:ext cx="2676300" cy="4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683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▫"/>
              <a:defRPr sz="2200"/>
            </a:lvl1pPr>
            <a:lvl2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5pPr>
            <a:lvl6pPr indent="-3683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6pPr>
            <a:lvl7pPr indent="-3683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7pPr>
            <a:lvl8pPr indent="-3683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8pPr>
            <a:lvl9pPr indent="-3683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6010374" y="557250"/>
            <a:ext cx="2676300" cy="4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683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▫"/>
              <a:defRPr sz="2200"/>
            </a:lvl1pPr>
            <a:lvl2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5pPr>
            <a:lvl6pPr indent="-3683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6pPr>
            <a:lvl7pPr indent="-3683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7pPr>
            <a:lvl8pPr indent="-3683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8pPr>
            <a:lvl9pPr indent="-3683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vertical decoratio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1328200" y="-9200"/>
            <a:ext cx="7815900" cy="5152800"/>
          </a:xfrm>
          <a:prstGeom prst="rect">
            <a:avLst/>
          </a:prstGeom>
          <a:gradFill>
            <a:gsLst>
              <a:gs pos="0">
                <a:srgbClr val="020F2B">
                  <a:alpha val="33333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-9200" y="-9200"/>
            <a:ext cx="1337400" cy="2585700"/>
          </a:xfrm>
          <a:prstGeom prst="rect">
            <a:avLst/>
          </a:prstGeom>
          <a:gradFill>
            <a:gsLst>
              <a:gs pos="0">
                <a:srgbClr val="FFFFFF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 amt="60000"/>
          </a:blip>
          <a:srcRect b="0" l="0" r="0" t="0"/>
          <a:stretch/>
        </p:blipFill>
        <p:spPr>
          <a:xfrm rot="-5400000">
            <a:off x="-1162539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rot="10800000">
            <a:off x="100" y="-9200"/>
            <a:ext cx="9144000" cy="1065000"/>
          </a:xfrm>
          <a:prstGeom prst="rect">
            <a:avLst/>
          </a:prstGeom>
          <a:gradFill>
            <a:gsLst>
              <a:gs pos="0">
                <a:srgbClr val="020F2B">
                  <a:alpha val="33333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-9200" y="1055900"/>
            <a:ext cx="9144000" cy="2585700"/>
          </a:xfrm>
          <a:prstGeom prst="rect">
            <a:avLst/>
          </a:prstGeom>
          <a:gradFill>
            <a:gsLst>
              <a:gs pos="0">
                <a:srgbClr val="FFFFFF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867650" y="1476000"/>
            <a:ext cx="54087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▫"/>
              <a:defRPr sz="3000"/>
            </a:lvl1pPr>
            <a:lvl2pPr indent="-4191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2pPr>
            <a:lvl3pPr indent="-4191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3pPr>
            <a:lvl4pPr indent="-4191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4pPr>
            <a:lvl5pPr indent="-4191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5pPr>
            <a:lvl6pPr indent="-4191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6pPr>
            <a:lvl7pPr indent="-4191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7pPr>
            <a:lvl8pPr indent="-4191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8pPr>
            <a:lvl9pPr indent="-419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 amt="60000"/>
          </a:blip>
          <a:srcRect b="0" l="0" r="0" t="0"/>
          <a:stretch/>
        </p:blipFill>
        <p:spPr>
          <a:xfrm flipH="1" rot="5400000">
            <a:off x="4455737" y="-3624713"/>
            <a:ext cx="232525" cy="91328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/>
          <p:nvPr/>
        </p:nvSpPr>
        <p:spPr>
          <a:xfrm>
            <a:off x="4299980" y="662200"/>
            <a:ext cx="544041" cy="393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IBM Plex Sans Condensed"/>
              </a:rPr>
              <a:t>“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 rot="10800000">
            <a:off x="100" y="100"/>
            <a:ext cx="9144000" cy="1665300"/>
          </a:xfrm>
          <a:prstGeom prst="rect">
            <a:avLst/>
          </a:prstGeom>
          <a:gradFill>
            <a:gsLst>
              <a:gs pos="0">
                <a:srgbClr val="020F2B">
                  <a:alpha val="33333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-9200" y="1665500"/>
            <a:ext cx="9144000" cy="2585700"/>
          </a:xfrm>
          <a:prstGeom prst="rect">
            <a:avLst/>
          </a:prstGeom>
          <a:gradFill>
            <a:gsLst>
              <a:gs pos="0">
                <a:srgbClr val="FFFFFF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37" name="Google Shape;37;p6"/>
          <p:cNvPicPr preferRelativeResize="0"/>
          <p:nvPr/>
        </p:nvPicPr>
        <p:blipFill rotWithShape="1">
          <a:blip r:embed="rId2">
            <a:alphaModFix amt="60000"/>
          </a:blip>
          <a:srcRect b="0" l="0" r="0" t="0"/>
          <a:stretch/>
        </p:blipFill>
        <p:spPr>
          <a:xfrm flipH="1" rot="5400000">
            <a:off x="4455737" y="-3015113"/>
            <a:ext cx="232525" cy="91328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type="ctrTitle"/>
          </p:nvPr>
        </p:nvSpPr>
        <p:spPr>
          <a:xfrm>
            <a:off x="1388250" y="2192950"/>
            <a:ext cx="6367500" cy="11598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10C16">
                <a:alpha val="14900"/>
              </a:srgbClr>
            </a:outerShdw>
          </a:effectLst>
        </p:spPr>
        <p:txBody>
          <a:bodyPr anchorCtr="0" anchor="t" bIns="0" lIns="0" spcFirstLastPara="1" rIns="0" wrap="square" tIns="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1388250" y="2992455"/>
            <a:ext cx="6367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2838400" y="-9200"/>
            <a:ext cx="6305700" cy="5152800"/>
          </a:xfrm>
          <a:prstGeom prst="rect">
            <a:avLst/>
          </a:prstGeom>
          <a:gradFill>
            <a:gsLst>
              <a:gs pos="0">
                <a:srgbClr val="020F2B">
                  <a:alpha val="33333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-9200" y="-9200"/>
            <a:ext cx="2847600" cy="2585700"/>
          </a:xfrm>
          <a:prstGeom prst="rect">
            <a:avLst/>
          </a:prstGeom>
          <a:gradFill>
            <a:gsLst>
              <a:gs pos="0">
                <a:srgbClr val="FFFFFF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2">
            <a:alphaModFix amt="60000"/>
          </a:blip>
          <a:srcRect b="0" l="0" r="0" t="0"/>
          <a:stretch/>
        </p:blipFill>
        <p:spPr>
          <a:xfrm rot="-5400000">
            <a:off x="3476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10C16">
                <a:alpha val="14900"/>
              </a:srgbClr>
            </a:outerShdw>
          </a:effectLst>
        </p:spPr>
        <p:txBody>
          <a:bodyPr anchorCtr="0" anchor="t" bIns="0" lIns="0" spcFirstLastPara="1" rIns="0" wrap="square" tIns="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937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▫"/>
              <a:defRPr/>
            </a:lvl1pPr>
            <a:lvl2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5pPr>
            <a:lvl6pPr indent="-3937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6pPr>
            <a:lvl7pPr indent="-3937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7pPr>
            <a:lvl8pPr indent="-3937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8pPr>
            <a:lvl9pPr indent="-3937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vertical half">
  <p:cSld name="BLANK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4572000" y="-9200"/>
            <a:ext cx="4572000" cy="5152800"/>
          </a:xfrm>
          <a:prstGeom prst="rect">
            <a:avLst/>
          </a:prstGeom>
          <a:gradFill>
            <a:gsLst>
              <a:gs pos="0">
                <a:srgbClr val="020F2B">
                  <a:alpha val="33333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"/>
          <p:cNvSpPr/>
          <p:nvPr/>
        </p:nvSpPr>
        <p:spPr>
          <a:xfrm>
            <a:off x="-9200" y="-9200"/>
            <a:ext cx="4572000" cy="2585700"/>
          </a:xfrm>
          <a:prstGeom prst="rect">
            <a:avLst/>
          </a:prstGeom>
          <a:gradFill>
            <a:gsLst>
              <a:gs pos="0">
                <a:srgbClr val="FFFFFF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51" name="Google Shape;51;p8"/>
          <p:cNvPicPr preferRelativeResize="0"/>
          <p:nvPr/>
        </p:nvPicPr>
        <p:blipFill rotWithShape="1">
          <a:blip r:embed="rId2">
            <a:alphaModFix amt="60000"/>
          </a:blip>
          <a:srcRect b="0" l="0" r="0" t="0"/>
          <a:stretch/>
        </p:blipFill>
        <p:spPr>
          <a:xfrm rot="-5400000">
            <a:off x="2081250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333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9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2">
            <a:alphaModFix amt="60000"/>
          </a:blip>
          <a:srcRect b="0" l="0" r="0" t="0"/>
          <a:stretch/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10C16">
                <a:alpha val="14900"/>
              </a:srgbClr>
            </a:outerShdw>
          </a:effectLst>
        </p:spPr>
        <p:txBody>
          <a:bodyPr anchorCtr="0" anchor="t" bIns="0" lIns="0" spcFirstLastPara="1" rIns="0" wrap="square" tIns="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2990400" y="557250"/>
            <a:ext cx="1874100" cy="4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960619" y="557250"/>
            <a:ext cx="1874100" cy="4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6930838" y="557250"/>
            <a:ext cx="1874100" cy="4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2686000" y="-9200"/>
            <a:ext cx="6458100" cy="2585700"/>
          </a:xfrm>
          <a:prstGeom prst="rect">
            <a:avLst/>
          </a:prstGeom>
          <a:gradFill>
            <a:gsLst>
              <a:gs pos="0">
                <a:srgbClr val="020F2B">
                  <a:alpha val="33333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-9200" y="-9200"/>
            <a:ext cx="4581300" cy="51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64" name="Google Shape;64;p10"/>
          <p:cNvPicPr preferRelativeResize="0"/>
          <p:nvPr/>
        </p:nvPicPr>
        <p:blipFill rotWithShape="1">
          <a:blip r:embed="rId2">
            <a:alphaModFix amt="60000"/>
          </a:blip>
          <a:srcRect b="0" l="0" r="0" t="0"/>
          <a:stretch/>
        </p:blipFill>
        <p:spPr>
          <a:xfrm rot="-5400000">
            <a:off x="2081250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/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10C16">
                <a:alpha val="14900"/>
              </a:srgbClr>
            </a:outerShdw>
          </a:effectLst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683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1pPr>
            <a:lvl2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2pPr>
            <a:lvl3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3pPr>
            <a:lvl4pPr indent="-3683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4pPr>
            <a:lvl5pPr indent="-3683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5pPr>
            <a:lvl6pPr indent="-3683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6pPr>
            <a:lvl7pPr indent="-3683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7pPr>
            <a:lvl8pPr indent="-3683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8pPr>
            <a:lvl9pPr indent="-3683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77588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10C16">
                <a:alpha val="14900"/>
              </a:srgbClr>
            </a:outerShdw>
          </a:effectLst>
        </p:spPr>
        <p:txBody>
          <a:bodyPr anchorCtr="0" anchor="t" bIns="0" lIns="0" spcFirstLastPara="1" rIns="0" wrap="square" tIns="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b="0" i="0" sz="30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b="0" i="0" sz="30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b="0" i="0" sz="30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b="0" i="0" sz="30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b="0" i="0" sz="30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b="0" i="0" sz="30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b="0" i="0" sz="30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b="0" i="0" sz="30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b="0" i="0" sz="30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b="0" i="0" sz="2600" u="none" cap="none" strike="noStrike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b="0" i="0" sz="2600" u="none" cap="none" strike="noStrike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b="0" i="0" sz="2600" u="none" cap="none" strike="noStrike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b="0" i="0" sz="2600" u="none" cap="none" strike="noStrike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b="0" i="0" sz="2600" u="none" cap="none" strike="noStrike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b="0" i="0" sz="2600" u="none" cap="none" strike="noStrike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b="0" i="0" sz="2600" u="none" cap="none" strike="noStrike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b="0" i="0" sz="2600" u="none" cap="none" strike="noStrike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b="0" i="0" sz="2600" u="none" cap="none" strike="noStrike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3214650" y="262800"/>
            <a:ext cx="2714700" cy="85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Lost in Peril</a:t>
            </a:r>
            <a:endParaRPr/>
          </a:p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2120250" y="4178800"/>
            <a:ext cx="4903500" cy="741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Tim Mardesen &amp; Dennis McMeekan</a:t>
            </a:r>
            <a:endParaRPr b="1"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5825" y="1114500"/>
            <a:ext cx="3232350" cy="21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3556050" y="3445350"/>
            <a:ext cx="2031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actual gameplay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0250" y="557250"/>
            <a:ext cx="23058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IBM Plex Sans Condensed"/>
              <a:buAutoNum type="arabicPeriod"/>
            </a:pPr>
            <a:r>
              <a:rPr lang="en" sz="26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SRS Overview </a:t>
            </a:r>
            <a:endParaRPr sz="26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IBM Plex Sans Condensed"/>
              <a:buAutoNum type="arabicPeriod"/>
            </a:pPr>
            <a:r>
              <a:rPr lang="en" sz="26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Demo Unveil</a:t>
            </a:r>
            <a:endParaRPr sz="26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IBM Plex Sans Condensed"/>
              <a:buAutoNum type="arabicPeriod"/>
            </a:pPr>
            <a:r>
              <a:rPr lang="en" sz="26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Questions?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850" y="152400"/>
            <a:ext cx="529784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4286250" y="16350"/>
            <a:ext cx="4857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>
            <p:ph type="title"/>
          </p:nvPr>
        </p:nvSpPr>
        <p:spPr>
          <a:xfrm>
            <a:off x="0" y="557250"/>
            <a:ext cx="23790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SRS: Amendments</a:t>
            </a:r>
            <a:endParaRPr sz="300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2818600" y="490650"/>
            <a:ext cx="55125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Operating Environment</a:t>
            </a:r>
            <a:endParaRPr/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Java Runtime Environment 11</a:t>
            </a:r>
            <a:endParaRPr/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System must support OpenGL 2.0</a:t>
            </a:r>
            <a:endParaRPr/>
          </a:p>
          <a:p>
            <a:pPr indent="-3937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Intel Celeron IGP </a:t>
            </a:r>
            <a:endParaRPr/>
          </a:p>
          <a:p>
            <a:pPr indent="-3937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GeForce 6 6000X </a:t>
            </a:r>
            <a:endParaRPr/>
          </a:p>
          <a:p>
            <a:pPr indent="-3937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Radeon R300 Series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625" y="2988380"/>
            <a:ext cx="3928750" cy="16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37150" y="180075"/>
            <a:ext cx="2571900" cy="6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Step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000375" y="290250"/>
            <a:ext cx="6143700" cy="443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600"/>
              <a:buChar char="-"/>
            </a:pPr>
            <a:r>
              <a:rPr lang="en" strike="sngStrike"/>
              <a:t>Research</a:t>
            </a:r>
            <a:endParaRPr strike="sngStrike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Programming</a:t>
            </a:r>
            <a:endParaRPr/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Add tutorial type windows to intro</a:t>
            </a:r>
            <a:endParaRPr/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Incorporate </a:t>
            </a:r>
            <a:r>
              <a:rPr lang="en"/>
              <a:t>sprite maps</a:t>
            </a:r>
            <a:r>
              <a:rPr lang="en"/>
              <a:t> </a:t>
            </a:r>
            <a:endParaRPr/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Build larger maps using Tiled</a:t>
            </a:r>
            <a:endParaRPr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Testing</a:t>
            </a:r>
            <a:endParaRPr/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Use jenkins to test git pushes for compile errors</a:t>
            </a:r>
            <a:endParaRPr/>
          </a:p>
        </p:txBody>
      </p:sp>
      <p:pic>
        <p:nvPicPr>
          <p:cNvPr descr="Image result for programming memes"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5" y="901525"/>
            <a:ext cx="2709051" cy="38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535975" y="286050"/>
            <a:ext cx="1928700" cy="9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descr="Image result for programming memes"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750" y="330200"/>
            <a:ext cx="4570185" cy="44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dg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