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60" r:id="rId4"/>
    <p:sldId id="259" r:id="rId5"/>
    <p:sldId id="263" r:id="rId6"/>
    <p:sldId id="264" r:id="rId7"/>
    <p:sldId id="265" r:id="rId8"/>
    <p:sldId id="266" r:id="rId9"/>
    <p:sldId id="262"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126"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4425A-251D-4B48-88F9-08C2E369E4C8}"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133C1-28FA-4166-A73C-6C87F956AF3C}" type="slidenum">
              <a:rPr lang="en-US" smtClean="0"/>
              <a:t>‹#›</a:t>
            </a:fld>
            <a:endParaRPr lang="en-US"/>
          </a:p>
        </p:txBody>
      </p:sp>
    </p:spTree>
    <p:extLst>
      <p:ext uri="{BB962C8B-B14F-4D97-AF65-F5344CB8AC3E}">
        <p14:creationId xmlns:p14="http://schemas.microsoft.com/office/powerpoint/2010/main" val="367874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9/20/2020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9/20/2020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ata.world/cdc/us-chronic-disease-indicator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462C-13E6-4CC3-9BE0-3604D80B9E04}"/>
              </a:ext>
            </a:extLst>
          </p:cNvPr>
          <p:cNvSpPr>
            <a:spLocks noGrp="1"/>
          </p:cNvSpPr>
          <p:nvPr>
            <p:ph type="ctrTitle"/>
          </p:nvPr>
        </p:nvSpPr>
        <p:spPr>
          <a:xfrm>
            <a:off x="2417779" y="802298"/>
            <a:ext cx="8637073" cy="917445"/>
          </a:xfrm>
        </p:spPr>
        <p:txBody>
          <a:bodyPr>
            <a:normAutofit/>
          </a:bodyPr>
          <a:lstStyle/>
          <a:p>
            <a:r>
              <a:rPr lang="en-US" sz="4400" dirty="0">
                <a:solidFill>
                  <a:schemeClr val="accent3">
                    <a:lumMod val="50000"/>
                  </a:schemeClr>
                </a:solidFill>
              </a:rPr>
              <a:t>Colorectal Cancer</a:t>
            </a:r>
          </a:p>
        </p:txBody>
      </p:sp>
      <p:sp>
        <p:nvSpPr>
          <p:cNvPr id="3" name="Subtitle 2">
            <a:extLst>
              <a:ext uri="{FF2B5EF4-FFF2-40B4-BE49-F238E27FC236}">
                <a16:creationId xmlns:a16="http://schemas.microsoft.com/office/drawing/2014/main" id="{5A433CC5-1F92-41D5-890D-D272E6955C0C}"/>
              </a:ext>
            </a:extLst>
          </p:cNvPr>
          <p:cNvSpPr>
            <a:spLocks noGrp="1"/>
          </p:cNvSpPr>
          <p:nvPr>
            <p:ph type="subTitle" idx="1"/>
          </p:nvPr>
        </p:nvSpPr>
        <p:spPr/>
        <p:txBody>
          <a:bodyPr/>
          <a:lstStyle/>
          <a:p>
            <a:r>
              <a:rPr lang="en-US" dirty="0"/>
              <a:t>By Davin Dayle</a:t>
            </a:r>
          </a:p>
        </p:txBody>
      </p:sp>
    </p:spTree>
    <p:extLst>
      <p:ext uri="{BB962C8B-B14F-4D97-AF65-F5344CB8AC3E}">
        <p14:creationId xmlns:p14="http://schemas.microsoft.com/office/powerpoint/2010/main" val="281643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7636D6-FF00-4019-BEB2-5A7B9CDF59F6}"/>
              </a:ext>
            </a:extLst>
          </p:cNvPr>
          <p:cNvPicPr>
            <a:picLocks noChangeAspect="1"/>
          </p:cNvPicPr>
          <p:nvPr/>
        </p:nvPicPr>
        <p:blipFill>
          <a:blip r:embed="rId2"/>
          <a:stretch>
            <a:fillRect/>
          </a:stretch>
        </p:blipFill>
        <p:spPr>
          <a:xfrm>
            <a:off x="0" y="956752"/>
            <a:ext cx="12192000" cy="4944496"/>
          </a:xfrm>
          <a:prstGeom prst="rect">
            <a:avLst/>
          </a:prstGeom>
        </p:spPr>
      </p:pic>
      <p:sp>
        <p:nvSpPr>
          <p:cNvPr id="4" name="TextBox 3">
            <a:extLst>
              <a:ext uri="{FF2B5EF4-FFF2-40B4-BE49-F238E27FC236}">
                <a16:creationId xmlns:a16="http://schemas.microsoft.com/office/drawing/2014/main" id="{55238695-93E8-4CC6-942D-FE38764B0C04}"/>
              </a:ext>
            </a:extLst>
          </p:cNvPr>
          <p:cNvSpPr txBox="1"/>
          <p:nvPr/>
        </p:nvSpPr>
        <p:spPr>
          <a:xfrm>
            <a:off x="110837" y="332509"/>
            <a:ext cx="6280727" cy="369332"/>
          </a:xfrm>
          <a:prstGeom prst="rect">
            <a:avLst/>
          </a:prstGeom>
          <a:noFill/>
        </p:spPr>
        <p:txBody>
          <a:bodyPr wrap="square" rtlCol="0">
            <a:spAutoFit/>
          </a:bodyPr>
          <a:lstStyle/>
          <a:p>
            <a:r>
              <a:rPr lang="en-US"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rPr>
              <a:t>Data Cleaning by dropping unnecessary columns</a:t>
            </a:r>
            <a:endParaRPr lang="en-US" dirty="0"/>
          </a:p>
        </p:txBody>
      </p:sp>
    </p:spTree>
    <p:extLst>
      <p:ext uri="{BB962C8B-B14F-4D97-AF65-F5344CB8AC3E}">
        <p14:creationId xmlns:p14="http://schemas.microsoft.com/office/powerpoint/2010/main" val="4122189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2FF98E-8743-4DF4-B47C-E3082D8DC307}"/>
              </a:ext>
            </a:extLst>
          </p:cNvPr>
          <p:cNvPicPr>
            <a:picLocks noChangeAspect="1"/>
          </p:cNvPicPr>
          <p:nvPr/>
        </p:nvPicPr>
        <p:blipFill>
          <a:blip r:embed="rId2"/>
          <a:stretch>
            <a:fillRect/>
          </a:stretch>
        </p:blipFill>
        <p:spPr>
          <a:xfrm>
            <a:off x="0" y="780845"/>
            <a:ext cx="12192000" cy="5296310"/>
          </a:xfrm>
          <a:prstGeom prst="rect">
            <a:avLst/>
          </a:prstGeom>
        </p:spPr>
      </p:pic>
      <p:sp>
        <p:nvSpPr>
          <p:cNvPr id="3" name="TextBox 2">
            <a:extLst>
              <a:ext uri="{FF2B5EF4-FFF2-40B4-BE49-F238E27FC236}">
                <a16:creationId xmlns:a16="http://schemas.microsoft.com/office/drawing/2014/main" id="{12D1979C-8700-4F54-99CD-3F83EB77A823}"/>
              </a:ext>
            </a:extLst>
          </p:cNvPr>
          <p:cNvSpPr txBox="1"/>
          <p:nvPr/>
        </p:nvSpPr>
        <p:spPr>
          <a:xfrm>
            <a:off x="184727" y="147783"/>
            <a:ext cx="7934037" cy="369332"/>
          </a:xfrm>
          <a:prstGeom prst="rect">
            <a:avLst/>
          </a:prstGeom>
          <a:noFill/>
        </p:spPr>
        <p:txBody>
          <a:bodyPr wrap="square" rtlCol="0">
            <a:spAutoFit/>
          </a:bodyPr>
          <a:lstStyle/>
          <a:p>
            <a:r>
              <a:rPr lang="en-US"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rPr>
              <a:t>Calculated Average Annual Age of Colorectal Cancer Cases by State(2008-2012)</a:t>
            </a:r>
            <a:endParaRPr lang="en-US" dirty="0"/>
          </a:p>
        </p:txBody>
      </p:sp>
    </p:spTree>
    <p:extLst>
      <p:ext uri="{BB962C8B-B14F-4D97-AF65-F5344CB8AC3E}">
        <p14:creationId xmlns:p14="http://schemas.microsoft.com/office/powerpoint/2010/main" val="404798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49C2EF-3D9B-4C02-8101-53A2976347E5}"/>
              </a:ext>
            </a:extLst>
          </p:cNvPr>
          <p:cNvSpPr txBox="1"/>
          <p:nvPr/>
        </p:nvSpPr>
        <p:spPr>
          <a:xfrm>
            <a:off x="905164" y="378691"/>
            <a:ext cx="774930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BD61E690-81AF-46B8-A4B7-88313A0472C9}"/>
              </a:ext>
            </a:extLst>
          </p:cNvPr>
          <p:cNvSpPr txBox="1"/>
          <p:nvPr/>
        </p:nvSpPr>
        <p:spPr>
          <a:xfrm>
            <a:off x="166254" y="378691"/>
            <a:ext cx="8192655" cy="369332"/>
          </a:xfrm>
          <a:prstGeom prst="rect">
            <a:avLst/>
          </a:prstGeom>
          <a:noFill/>
        </p:spPr>
        <p:txBody>
          <a:bodyPr wrap="square" rtlCol="0">
            <a:spAutoFit/>
          </a:bodyPr>
          <a:lstStyle/>
          <a:p>
            <a:r>
              <a:rPr lang="en-US"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rPr>
              <a:t>Calculated Average Annual Number of Colorectal Cancer Cases by State(2008-20012)</a:t>
            </a:r>
            <a:endParaRPr lang="en-US" dirty="0"/>
          </a:p>
        </p:txBody>
      </p:sp>
      <p:pic>
        <p:nvPicPr>
          <p:cNvPr id="5" name="Picture 4">
            <a:extLst>
              <a:ext uri="{FF2B5EF4-FFF2-40B4-BE49-F238E27FC236}">
                <a16:creationId xmlns:a16="http://schemas.microsoft.com/office/drawing/2014/main" id="{C9087C15-BB58-42E2-8747-DCC294D7079C}"/>
              </a:ext>
            </a:extLst>
          </p:cNvPr>
          <p:cNvPicPr>
            <a:picLocks noChangeAspect="1"/>
          </p:cNvPicPr>
          <p:nvPr/>
        </p:nvPicPr>
        <p:blipFill>
          <a:blip r:embed="rId2"/>
          <a:stretch>
            <a:fillRect/>
          </a:stretch>
        </p:blipFill>
        <p:spPr>
          <a:xfrm>
            <a:off x="0" y="868818"/>
            <a:ext cx="12192000" cy="5120363"/>
          </a:xfrm>
          <a:prstGeom prst="rect">
            <a:avLst/>
          </a:prstGeom>
        </p:spPr>
      </p:pic>
    </p:spTree>
    <p:extLst>
      <p:ext uri="{BB962C8B-B14F-4D97-AF65-F5344CB8AC3E}">
        <p14:creationId xmlns:p14="http://schemas.microsoft.com/office/powerpoint/2010/main" val="8146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5E9BD3-5F91-477A-8CFF-51BBC1ECB11C}"/>
              </a:ext>
            </a:extLst>
          </p:cNvPr>
          <p:cNvPicPr>
            <a:picLocks noChangeAspect="1"/>
          </p:cNvPicPr>
          <p:nvPr/>
        </p:nvPicPr>
        <p:blipFill>
          <a:blip r:embed="rId2"/>
          <a:stretch>
            <a:fillRect/>
          </a:stretch>
        </p:blipFill>
        <p:spPr>
          <a:xfrm>
            <a:off x="849745" y="397164"/>
            <a:ext cx="10181177" cy="5597235"/>
          </a:xfrm>
          <a:prstGeom prst="rect">
            <a:avLst/>
          </a:prstGeom>
        </p:spPr>
      </p:pic>
    </p:spTree>
    <p:extLst>
      <p:ext uri="{BB962C8B-B14F-4D97-AF65-F5344CB8AC3E}">
        <p14:creationId xmlns:p14="http://schemas.microsoft.com/office/powerpoint/2010/main" val="274285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36ED-7D98-43BB-B6E0-D3CEFCF243EB}"/>
              </a:ext>
            </a:extLst>
          </p:cNvPr>
          <p:cNvSpPr>
            <a:spLocks noGrp="1"/>
          </p:cNvSpPr>
          <p:nvPr>
            <p:ph type="title"/>
          </p:nvPr>
        </p:nvSpPr>
        <p:spPr/>
        <p:txBody>
          <a:bodyPr/>
          <a:lstStyle/>
          <a:p>
            <a:r>
              <a:rPr lang="en-US" dirty="0">
                <a:solidFill>
                  <a:schemeClr val="accent3">
                    <a:lumMod val="50000"/>
                  </a:schemeClr>
                </a:solidFill>
              </a:rPr>
              <a:t>Introduction</a:t>
            </a:r>
            <a:br>
              <a:rPr lang="en-US" dirty="0"/>
            </a:br>
            <a:endParaRPr lang="en-US" dirty="0"/>
          </a:p>
        </p:txBody>
      </p:sp>
      <p:sp>
        <p:nvSpPr>
          <p:cNvPr id="4" name="TextBox 3">
            <a:extLst>
              <a:ext uri="{FF2B5EF4-FFF2-40B4-BE49-F238E27FC236}">
                <a16:creationId xmlns:a16="http://schemas.microsoft.com/office/drawing/2014/main" id="{E21537F0-8A6A-47D0-8893-21188AE7905F}"/>
              </a:ext>
            </a:extLst>
          </p:cNvPr>
          <p:cNvSpPr txBox="1"/>
          <p:nvPr/>
        </p:nvSpPr>
        <p:spPr>
          <a:xfrm>
            <a:off x="979676" y="2609084"/>
            <a:ext cx="10075178" cy="369332"/>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1632CA73-6EA5-4AF2-A8B4-5C6B477F941B}"/>
              </a:ext>
            </a:extLst>
          </p:cNvPr>
          <p:cNvSpPr/>
          <p:nvPr/>
        </p:nvSpPr>
        <p:spPr>
          <a:xfrm>
            <a:off x="1384183" y="2217282"/>
            <a:ext cx="7835317" cy="2461508"/>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Since I work in the area of Population Health I thought it would be interesting to analyze the incidences of colorectal cancer rates by age in the US.</a:t>
            </a:r>
          </a:p>
          <a:p>
            <a:pPr marL="285750" indent="-285750">
              <a:lnSpc>
                <a:spcPct val="107000"/>
              </a:lnSpc>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It has been documented that there is a rise in the instances of colorectal cancer among younger people.</a:t>
            </a:r>
          </a:p>
          <a:p>
            <a:pPr marL="285750" indent="-285750">
              <a:lnSpc>
                <a:spcPct val="107000"/>
              </a:lnSpc>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The data compares colorectal cancer rates between 2008 to 2013.</a:t>
            </a:r>
          </a:p>
          <a:p>
            <a:pPr marL="285750" indent="-285750">
              <a:lnSpc>
                <a:spcPct val="107000"/>
              </a:lnSpc>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Dataset was taken from the sample dataset  </a:t>
            </a:r>
            <a:r>
              <a:rPr lang="en-US" dirty="0">
                <a:latin typeface="Calibri" panose="020F0502020204030204" pitchFamily="34" charset="0"/>
                <a:ea typeface="Calibri" panose="020F0502020204030204" pitchFamily="34" charset="0"/>
                <a:cs typeface="Times New Roman" panose="02020603050405020304" pitchFamily="18" charset="0"/>
                <a:hlinkClick r:id="rId2"/>
              </a:rPr>
              <a:t>https://data.world/cdc/us-chronic-disease-indicators</a:t>
            </a:r>
            <a:r>
              <a:rPr lang="en-US" dirty="0">
                <a:latin typeface="Calibri" panose="020F0502020204030204" pitchFamily="34" charset="0"/>
                <a:ea typeface="Calibri" panose="020F0502020204030204" pitchFamily="34" charset="0"/>
                <a:cs typeface="Times New Roman" panose="02020603050405020304" pitchFamily="18" charset="0"/>
              </a:rPr>
              <a:t> listed in the Capstone Project Documents.</a:t>
            </a:r>
          </a:p>
        </p:txBody>
      </p:sp>
    </p:spTree>
    <p:extLst>
      <p:ext uri="{BB962C8B-B14F-4D97-AF65-F5344CB8AC3E}">
        <p14:creationId xmlns:p14="http://schemas.microsoft.com/office/powerpoint/2010/main" val="213924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7AE2-00FA-4F2D-A7CB-49402324137C}"/>
              </a:ext>
            </a:extLst>
          </p:cNvPr>
          <p:cNvSpPr>
            <a:spLocks noGrp="1"/>
          </p:cNvSpPr>
          <p:nvPr>
            <p:ph type="title"/>
          </p:nvPr>
        </p:nvSpPr>
        <p:spPr/>
        <p:txBody>
          <a:bodyPr/>
          <a:lstStyle/>
          <a:p>
            <a:r>
              <a:rPr lang="en-US" dirty="0">
                <a:solidFill>
                  <a:schemeClr val="accent3">
                    <a:lumMod val="50000"/>
                  </a:schemeClr>
                </a:solidFill>
              </a:rPr>
              <a:t>What is Colorectal Cancer?</a:t>
            </a:r>
            <a:br>
              <a:rPr lang="en-US" dirty="0">
                <a:solidFill>
                  <a:schemeClr val="accent3">
                    <a:lumMod val="50000"/>
                  </a:schemeClr>
                </a:solidFill>
              </a:rPr>
            </a:br>
            <a:endParaRPr lang="en-US" dirty="0">
              <a:solidFill>
                <a:schemeClr val="accent3">
                  <a:lumMod val="50000"/>
                </a:schemeClr>
              </a:solidFill>
            </a:endParaRPr>
          </a:p>
        </p:txBody>
      </p:sp>
      <p:sp>
        <p:nvSpPr>
          <p:cNvPr id="3" name="Content Placeholder 2">
            <a:extLst>
              <a:ext uri="{FF2B5EF4-FFF2-40B4-BE49-F238E27FC236}">
                <a16:creationId xmlns:a16="http://schemas.microsoft.com/office/drawing/2014/main" id="{9056B35C-928A-4236-9373-996E010CF539}"/>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Cancer starts when cells in the body start to grow out of control</a:t>
            </a:r>
          </a:p>
          <a:p>
            <a:pPr marL="342900" marR="0" lvl="0" indent="-342900">
              <a:lnSpc>
                <a:spcPct val="107000"/>
              </a:lnSpc>
              <a:spcBef>
                <a:spcPts val="0"/>
              </a:spcBef>
              <a:spcAft>
                <a:spcPts val="0"/>
              </a:spcAft>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Colorectal cancer starts in the colon or the rectum</a:t>
            </a:r>
          </a:p>
          <a:p>
            <a:pPr marL="342900" marR="0" lvl="0" indent="-342900">
              <a:lnSpc>
                <a:spcPct val="107000"/>
              </a:lnSpc>
              <a:spcBef>
                <a:spcPts val="0"/>
              </a:spcBef>
              <a:spcAft>
                <a:spcPts val="0"/>
              </a:spcAft>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These cancers can also be called colon cancer or rectal cancer depending on where they start</a:t>
            </a:r>
          </a:p>
          <a:p>
            <a:pPr marL="342900" marR="0" lvl="0" indent="-342900">
              <a:lnSpc>
                <a:spcPct val="107000"/>
              </a:lnSpc>
              <a:spcBef>
                <a:spcPts val="0"/>
              </a:spcBef>
              <a:spcAft>
                <a:spcPts val="0"/>
              </a:spcAft>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Colon Cancer and rectal Cancer are often grouped together because they have many features in common</a:t>
            </a:r>
          </a:p>
          <a:p>
            <a:endParaRPr lang="en-US" dirty="0"/>
          </a:p>
        </p:txBody>
      </p:sp>
      <p:sp>
        <p:nvSpPr>
          <p:cNvPr id="7" name="Footer Placeholder 6">
            <a:extLst>
              <a:ext uri="{FF2B5EF4-FFF2-40B4-BE49-F238E27FC236}">
                <a16:creationId xmlns:a16="http://schemas.microsoft.com/office/drawing/2014/main" id="{263EFE9D-E69F-4132-9771-8635E2912978}"/>
              </a:ext>
            </a:extLst>
          </p:cNvPr>
          <p:cNvSpPr>
            <a:spLocks noGrp="1"/>
          </p:cNvSpPr>
          <p:nvPr>
            <p:ph type="ftr" sz="quarter" idx="11"/>
          </p:nvPr>
        </p:nvSpPr>
        <p:spPr>
          <a:xfrm>
            <a:off x="0" y="5803239"/>
            <a:ext cx="5938836" cy="309201"/>
          </a:xfrm>
        </p:spPr>
        <p:txBody>
          <a:bodyPr/>
          <a:lstStyle/>
          <a:p>
            <a:r>
              <a:rPr lang="en-US"/>
              <a:t>Source: American Cancer Society</a:t>
            </a:r>
            <a:endParaRPr lang="en-US" dirty="0"/>
          </a:p>
        </p:txBody>
      </p:sp>
    </p:spTree>
    <p:extLst>
      <p:ext uri="{BB962C8B-B14F-4D97-AF65-F5344CB8AC3E}">
        <p14:creationId xmlns:p14="http://schemas.microsoft.com/office/powerpoint/2010/main" val="210689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F56E-B87F-4903-B3A6-03EB31A58D9F}"/>
              </a:ext>
            </a:extLst>
          </p:cNvPr>
          <p:cNvSpPr>
            <a:spLocks noGrp="1"/>
          </p:cNvSpPr>
          <p:nvPr>
            <p:ph type="title"/>
          </p:nvPr>
        </p:nvSpPr>
        <p:spPr/>
        <p:txBody>
          <a:bodyPr/>
          <a:lstStyle/>
          <a:p>
            <a:r>
              <a:rPr lang="en-US" dirty="0">
                <a:solidFill>
                  <a:schemeClr val="accent3">
                    <a:lumMod val="50000"/>
                  </a:schemeClr>
                </a:solidFill>
              </a:rPr>
              <a:t>How does colorectal cancer start?</a:t>
            </a:r>
            <a:br>
              <a:rPr lang="en-US" dirty="0">
                <a:solidFill>
                  <a:schemeClr val="accent3">
                    <a:lumMod val="50000"/>
                  </a:schemeClr>
                </a:solidFill>
              </a:rPr>
            </a:br>
            <a:endParaRPr lang="en-US" dirty="0">
              <a:solidFill>
                <a:schemeClr val="accent3">
                  <a:lumMod val="50000"/>
                </a:schemeClr>
              </a:solidFill>
            </a:endParaRPr>
          </a:p>
        </p:txBody>
      </p:sp>
      <p:sp>
        <p:nvSpPr>
          <p:cNvPr id="3" name="Content Placeholder 2">
            <a:extLst>
              <a:ext uri="{FF2B5EF4-FFF2-40B4-BE49-F238E27FC236}">
                <a16:creationId xmlns:a16="http://schemas.microsoft.com/office/drawing/2014/main" id="{A45F770F-3EE8-493F-90B3-26A0F5F56A8F}"/>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Blip>
                <a:blip r:embed="rId2"/>
              </a:buBlip>
            </a:pPr>
            <a:r>
              <a:rPr lang="en-US" sz="2400" dirty="0">
                <a:solidFill>
                  <a:srgbClr val="1E1E23"/>
                </a:solidFill>
                <a:latin typeface="Calibri" panose="020F0502020204030204" pitchFamily="34" charset="0"/>
                <a:ea typeface="Calibri" panose="020F0502020204030204" pitchFamily="34" charset="0"/>
                <a:cs typeface="Calibri" panose="020F0502020204030204" pitchFamily="34" charset="0"/>
              </a:rPr>
              <a:t>Most colorectal cancers start as a growth on the inner lining of the colon or rectum. These growth are called polyps.</a:t>
            </a:r>
          </a:p>
          <a:p>
            <a:pPr marL="342900" marR="0" lvl="0" indent="-342900">
              <a:lnSpc>
                <a:spcPct val="107000"/>
              </a:lnSpc>
              <a:spcBef>
                <a:spcPts val="0"/>
              </a:spcBef>
              <a:spcAft>
                <a:spcPts val="0"/>
              </a:spcAft>
              <a:buFont typeface="Symbol" panose="05050102010706020507" pitchFamily="18" charset="2"/>
              <a:buBlip>
                <a:blip r:embed="rId2"/>
              </a:buBlip>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Blip>
                <a:blip r:embed="rId2"/>
              </a:buBlip>
            </a:pPr>
            <a:r>
              <a:rPr lang="en-US" sz="2400" dirty="0">
                <a:solidFill>
                  <a:srgbClr val="1E1E23"/>
                </a:solidFill>
                <a:latin typeface="Calibri" panose="020F0502020204030204" pitchFamily="34" charset="0"/>
                <a:ea typeface="Calibri" panose="020F0502020204030204" pitchFamily="34" charset="0"/>
                <a:cs typeface="Calibri" panose="020F0502020204030204" pitchFamily="34" charset="0"/>
              </a:rPr>
              <a:t>Some types of polyps can change into cancer over time (usually many years), but not all polyps become cancer. The chance of a polyp turning into cancer depends on the type of polyp it is.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Footer Placeholder 6">
            <a:extLst>
              <a:ext uri="{FF2B5EF4-FFF2-40B4-BE49-F238E27FC236}">
                <a16:creationId xmlns:a16="http://schemas.microsoft.com/office/drawing/2014/main" id="{DA4A09C1-8047-42A6-9763-BA0A6E98AB47}"/>
              </a:ext>
            </a:extLst>
          </p:cNvPr>
          <p:cNvSpPr>
            <a:spLocks noGrp="1"/>
          </p:cNvSpPr>
          <p:nvPr>
            <p:ph type="ftr" sz="quarter" idx="11"/>
          </p:nvPr>
        </p:nvSpPr>
        <p:spPr>
          <a:xfrm>
            <a:off x="0" y="5744280"/>
            <a:ext cx="5938836" cy="309201"/>
          </a:xfrm>
        </p:spPr>
        <p:txBody>
          <a:bodyPr/>
          <a:lstStyle/>
          <a:p>
            <a:r>
              <a:rPr lang="en-US" dirty="0"/>
              <a:t>Source: American Cancer Society</a:t>
            </a:r>
          </a:p>
        </p:txBody>
      </p:sp>
    </p:spTree>
    <p:extLst>
      <p:ext uri="{BB962C8B-B14F-4D97-AF65-F5344CB8AC3E}">
        <p14:creationId xmlns:p14="http://schemas.microsoft.com/office/powerpoint/2010/main" val="2014421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25CB-C22B-40EF-A08A-A682ED4EDA53}"/>
              </a:ext>
            </a:extLst>
          </p:cNvPr>
          <p:cNvSpPr>
            <a:spLocks noGrp="1"/>
          </p:cNvSpPr>
          <p:nvPr>
            <p:ph type="title"/>
          </p:nvPr>
        </p:nvSpPr>
        <p:spPr/>
        <p:txBody>
          <a:bodyPr>
            <a:normAutofit fontScale="90000"/>
          </a:bodyPr>
          <a:lstStyle/>
          <a:p>
            <a:pPr marL="0" marR="0">
              <a:lnSpc>
                <a:spcPct val="107000"/>
              </a:lnSpc>
              <a:spcBef>
                <a:spcPts val="0"/>
              </a:spcBef>
              <a:spcAft>
                <a:spcPts val="800"/>
              </a:spcAft>
            </a:pPr>
            <a:r>
              <a:rPr lang="en-US"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rPr>
              <a:t>How does colorectal cancer spread?</a:t>
            </a:r>
            <a:br>
              <a:rPr lang="en-US"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accent3">
                  <a:lumMod val="50000"/>
                </a:schemeClr>
              </a:solidFill>
            </a:endParaRPr>
          </a:p>
        </p:txBody>
      </p:sp>
      <p:sp>
        <p:nvSpPr>
          <p:cNvPr id="3" name="Content Placeholder 2">
            <a:extLst>
              <a:ext uri="{FF2B5EF4-FFF2-40B4-BE49-F238E27FC236}">
                <a16:creationId xmlns:a16="http://schemas.microsoft.com/office/drawing/2014/main" id="{80BF7ED2-30C8-4A4C-927C-38A271E0B8F6}"/>
              </a:ext>
            </a:extLst>
          </p:cNvPr>
          <p:cNvSpPr>
            <a:spLocks noGrp="1"/>
          </p:cNvSpPr>
          <p:nvPr>
            <p:ph sz="half" idx="1"/>
          </p:nvPr>
        </p:nvSpPr>
        <p:spPr/>
        <p:txBody>
          <a:bodyPr>
            <a:normAutofit fontScale="32500" lnSpcReduction="20000"/>
          </a:bodyPr>
          <a:lstStyle/>
          <a:p>
            <a:pPr marL="342900" marR="0" lvl="0" indent="-342900">
              <a:lnSpc>
                <a:spcPts val="1800"/>
              </a:lnSpc>
              <a:spcBef>
                <a:spcPts val="0"/>
              </a:spcBef>
              <a:spcAft>
                <a:spcPts val="2250"/>
              </a:spcAft>
              <a:buFont typeface="Wingdings" panose="05000000000000000000" pitchFamily="2" charset="2"/>
              <a:buChar char=""/>
            </a:pPr>
            <a:r>
              <a:rPr lang="en-US" sz="2800" dirty="0">
                <a:solidFill>
                  <a:srgbClr val="1E1E23"/>
                </a:solidFill>
                <a:latin typeface="Calibri" panose="020F0502020204030204" pitchFamily="34" charset="0"/>
                <a:ea typeface="Times New Roman" panose="02020603050405020304" pitchFamily="18" charset="0"/>
              </a:rPr>
              <a:t>If cancer forms in a polyp, it can grow into the wall of the colon or rectum over time</a:t>
            </a:r>
          </a:p>
          <a:p>
            <a:pPr marL="342900" marR="0" lvl="0" indent="-342900">
              <a:lnSpc>
                <a:spcPts val="1800"/>
              </a:lnSpc>
              <a:spcBef>
                <a:spcPts val="0"/>
              </a:spcBef>
              <a:spcAft>
                <a:spcPts val="2250"/>
              </a:spcAft>
              <a:buFont typeface="Wingdings" panose="05000000000000000000" pitchFamily="2" charset="2"/>
              <a:buChar char=""/>
            </a:pPr>
            <a:r>
              <a:rPr lang="en-US" sz="2800" dirty="0">
                <a:solidFill>
                  <a:srgbClr val="1E1E23"/>
                </a:solidFill>
                <a:latin typeface="Calibri" panose="020F0502020204030204" pitchFamily="34" charset="0"/>
                <a:ea typeface="Times New Roman" panose="02020603050405020304" pitchFamily="18" charset="0"/>
              </a:rPr>
              <a:t>The wall of the colon and rectum is made up of many layers. Colorectal cancer starts in the innermost layer (the mucosa) and can grow outward through some or all of the other layers </a:t>
            </a:r>
            <a:endParaRPr lang="en-US" sz="3400" dirty="0">
              <a:latin typeface="Times New Roman" panose="02020603050405020304" pitchFamily="18" charset="0"/>
              <a:ea typeface="Times New Roman" panose="02020603050405020304" pitchFamily="18" charset="0"/>
            </a:endParaRPr>
          </a:p>
          <a:p>
            <a:pPr marL="342900" lvl="0" indent="-342900">
              <a:lnSpc>
                <a:spcPts val="1800"/>
              </a:lnSpc>
              <a:spcBef>
                <a:spcPts val="0"/>
              </a:spcBef>
              <a:spcAft>
                <a:spcPts val="2250"/>
              </a:spcAft>
              <a:buFont typeface="Wingdings" panose="05000000000000000000" pitchFamily="2" charset="2"/>
              <a:buChar char=""/>
            </a:pPr>
            <a:r>
              <a:rPr lang="en-US" sz="2800" dirty="0">
                <a:solidFill>
                  <a:srgbClr val="1E1E23"/>
                </a:solidFill>
                <a:latin typeface="Calibri" panose="020F0502020204030204" pitchFamily="34" charset="0"/>
                <a:ea typeface="Times New Roman" panose="02020603050405020304" pitchFamily="18" charset="0"/>
              </a:rPr>
              <a:t>When cancer cells are in the wall, they can then grow into blood vessels or lymph vessels (tiny channels that carry away waste and fluid). From there, they can travel to nearby lymph nodes or to distant parts of the body</a:t>
            </a:r>
            <a:endParaRPr lang="en-US" sz="3400" dirty="0">
              <a:latin typeface="Times New Roman" panose="02020603050405020304" pitchFamily="18" charset="0"/>
              <a:ea typeface="Times New Roman" panose="02020603050405020304" pitchFamily="18" charset="0"/>
            </a:endParaRPr>
          </a:p>
          <a:p>
            <a:pPr marL="342900" marR="0" lvl="0" indent="-342900">
              <a:lnSpc>
                <a:spcPts val="1800"/>
              </a:lnSpc>
              <a:spcBef>
                <a:spcPts val="0"/>
              </a:spcBef>
              <a:spcAft>
                <a:spcPts val="2250"/>
              </a:spcAft>
              <a:buFont typeface="Wingdings" panose="05000000000000000000" pitchFamily="2" charset="2"/>
              <a:buChar char=""/>
            </a:pPr>
            <a:r>
              <a:rPr lang="en-US" sz="2800" dirty="0">
                <a:solidFill>
                  <a:srgbClr val="1E1E23"/>
                </a:solidFill>
                <a:latin typeface="Calibri" panose="020F0502020204030204" pitchFamily="34" charset="0"/>
                <a:ea typeface="Times New Roman" panose="02020603050405020304" pitchFamily="18" charset="0"/>
              </a:rPr>
              <a:t>The stage (extent of spread) of a colorectal cancer depends on how deeply it grows into the wall and if it has spread outside the colon or rectum</a:t>
            </a:r>
            <a:endParaRPr lang="en-US" sz="3400" dirty="0">
              <a:latin typeface="Times New Roman" panose="02020603050405020304" pitchFamily="18" charset="0"/>
              <a:ea typeface="Times New Roman" panose="02020603050405020304" pitchFamily="18" charset="0"/>
            </a:endParaRPr>
          </a:p>
          <a:p>
            <a:endParaRPr lang="en-US" dirty="0"/>
          </a:p>
        </p:txBody>
      </p:sp>
      <p:pic>
        <p:nvPicPr>
          <p:cNvPr id="5" name="Content Placeholder 4" descr="color illustration of the digestive system which shows the location of the esophagus, stomach, pancreas, transverse colon, descending colon, sigmoid colon, anus, rectum, appendix, cecum, ascending colon, small intestine, gallbladder and liver">
            <a:extLst>
              <a:ext uri="{FF2B5EF4-FFF2-40B4-BE49-F238E27FC236}">
                <a16:creationId xmlns:a16="http://schemas.microsoft.com/office/drawing/2014/main" id="{A3B7CF65-AA3A-4851-A652-4C0C34060E6B}"/>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35568" y="2017713"/>
            <a:ext cx="3400889" cy="3441700"/>
          </a:xfrm>
          <a:prstGeom prst="rect">
            <a:avLst/>
          </a:prstGeom>
          <a:noFill/>
          <a:ln>
            <a:noFill/>
          </a:ln>
        </p:spPr>
      </p:pic>
      <p:sp>
        <p:nvSpPr>
          <p:cNvPr id="8" name="Footer Placeholder 7">
            <a:extLst>
              <a:ext uri="{FF2B5EF4-FFF2-40B4-BE49-F238E27FC236}">
                <a16:creationId xmlns:a16="http://schemas.microsoft.com/office/drawing/2014/main" id="{3E9A894E-DDA0-49AC-A20F-FC9F956E1C50}"/>
              </a:ext>
            </a:extLst>
          </p:cNvPr>
          <p:cNvSpPr>
            <a:spLocks noGrp="1"/>
          </p:cNvSpPr>
          <p:nvPr>
            <p:ph type="ftr" sz="quarter" idx="11"/>
          </p:nvPr>
        </p:nvSpPr>
        <p:spPr>
          <a:xfrm>
            <a:off x="0" y="5743910"/>
            <a:ext cx="5938836" cy="309201"/>
          </a:xfrm>
        </p:spPr>
        <p:txBody>
          <a:bodyPr/>
          <a:lstStyle/>
          <a:p>
            <a:r>
              <a:rPr lang="en-US"/>
              <a:t>Source: American Cancer Society</a:t>
            </a:r>
            <a:endParaRPr lang="en-US" dirty="0"/>
          </a:p>
        </p:txBody>
      </p:sp>
    </p:spTree>
    <p:extLst>
      <p:ext uri="{BB962C8B-B14F-4D97-AF65-F5344CB8AC3E}">
        <p14:creationId xmlns:p14="http://schemas.microsoft.com/office/powerpoint/2010/main" val="125170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148D-0454-46BA-89EC-B0FD79D7C5BB}"/>
              </a:ext>
            </a:extLst>
          </p:cNvPr>
          <p:cNvSpPr>
            <a:spLocks noGrp="1"/>
          </p:cNvSpPr>
          <p:nvPr>
            <p:ph type="title"/>
          </p:nvPr>
        </p:nvSpPr>
        <p:spPr/>
        <p:txBody>
          <a:bodyPr>
            <a:normAutofit fontScale="90000"/>
          </a:bodyPr>
          <a:lstStyle/>
          <a:p>
            <a:r>
              <a:rPr lang="en-US" sz="3100" dirty="0">
                <a:solidFill>
                  <a:schemeClr val="accent3">
                    <a:lumMod val="50000"/>
                  </a:schemeClr>
                </a:solidFill>
              </a:rPr>
              <a:t>Colorectal Cancer Risk Factors You Can Change</a:t>
            </a:r>
            <a:br>
              <a:rPr lang="en-US" dirty="0"/>
            </a:br>
            <a:endParaRPr lang="en-US" dirty="0"/>
          </a:p>
        </p:txBody>
      </p:sp>
      <p:sp>
        <p:nvSpPr>
          <p:cNvPr id="3" name="Content Placeholder 2">
            <a:extLst>
              <a:ext uri="{FF2B5EF4-FFF2-40B4-BE49-F238E27FC236}">
                <a16:creationId xmlns:a16="http://schemas.microsoft.com/office/drawing/2014/main" id="{FF62D56E-8537-422A-BEFD-D1F308D6C58E}"/>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Overweight or obese</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Lack of physical activity</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Diet high in red meat(beef, pork, lamb, or liver) </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Diet high in processed meats(hot dogs, luncheon meats)</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Cooking meats at very high temperatures</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Low blood levels of Vitamin D</a:t>
            </a:r>
          </a:p>
          <a:p>
            <a:pPr marL="342900" marR="0" lvl="0" indent="-342900">
              <a:lnSpc>
                <a:spcPct val="107000"/>
              </a:lnSpc>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Smoking</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Moderate to heavy Alcohol Use</a:t>
            </a:r>
          </a:p>
          <a:p>
            <a:endParaRPr lang="en-US" dirty="0"/>
          </a:p>
        </p:txBody>
      </p:sp>
      <p:sp>
        <p:nvSpPr>
          <p:cNvPr id="7" name="Footer Placeholder 6">
            <a:extLst>
              <a:ext uri="{FF2B5EF4-FFF2-40B4-BE49-F238E27FC236}">
                <a16:creationId xmlns:a16="http://schemas.microsoft.com/office/drawing/2014/main" id="{B972464C-8740-493A-8EF7-03FF2EE71931}"/>
              </a:ext>
            </a:extLst>
          </p:cNvPr>
          <p:cNvSpPr>
            <a:spLocks noGrp="1"/>
          </p:cNvSpPr>
          <p:nvPr>
            <p:ph type="ftr" sz="quarter" idx="11"/>
          </p:nvPr>
        </p:nvSpPr>
        <p:spPr>
          <a:xfrm>
            <a:off x="0" y="5744280"/>
            <a:ext cx="5938836" cy="309201"/>
          </a:xfrm>
        </p:spPr>
        <p:txBody>
          <a:bodyPr/>
          <a:lstStyle/>
          <a:p>
            <a:r>
              <a:rPr lang="en-US"/>
              <a:t>Source: American Cancer Society</a:t>
            </a:r>
            <a:endParaRPr lang="en-US" dirty="0"/>
          </a:p>
        </p:txBody>
      </p:sp>
    </p:spTree>
    <p:extLst>
      <p:ext uri="{BB962C8B-B14F-4D97-AF65-F5344CB8AC3E}">
        <p14:creationId xmlns:p14="http://schemas.microsoft.com/office/powerpoint/2010/main" val="212551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744E-109B-4285-B052-C201D2B0D23B}"/>
              </a:ext>
            </a:extLst>
          </p:cNvPr>
          <p:cNvSpPr>
            <a:spLocks noGrp="1"/>
          </p:cNvSpPr>
          <p:nvPr>
            <p:ph type="title"/>
          </p:nvPr>
        </p:nvSpPr>
        <p:spPr/>
        <p:txBody>
          <a:bodyPr>
            <a:normAutofit fontScale="90000"/>
          </a:bodyPr>
          <a:lstStyle/>
          <a:p>
            <a:r>
              <a:rPr lang="en-US" sz="2700" dirty="0">
                <a:solidFill>
                  <a:schemeClr val="accent3">
                    <a:lumMod val="50000"/>
                  </a:schemeClr>
                </a:solidFill>
              </a:rPr>
              <a:t>Colorectal Cancer Risk Factors You Cannot Change</a:t>
            </a:r>
            <a:br>
              <a:rPr lang="en-US" dirty="0"/>
            </a:br>
            <a:endParaRPr lang="en-US" dirty="0"/>
          </a:p>
        </p:txBody>
      </p:sp>
      <p:sp>
        <p:nvSpPr>
          <p:cNvPr id="3" name="Content Placeholder 2">
            <a:extLst>
              <a:ext uri="{FF2B5EF4-FFF2-40B4-BE49-F238E27FC236}">
                <a16:creationId xmlns:a16="http://schemas.microsoft.com/office/drawing/2014/main" id="{EC495663-A255-4AFB-95CA-317201B5D306}"/>
              </a:ext>
            </a:extLst>
          </p:cNvPr>
          <p:cNvSpPr>
            <a:spLocks noGrp="1"/>
          </p:cNvSpPr>
          <p:nvPr>
            <p:ph idx="1"/>
          </p:nvPr>
        </p:nvSpPr>
        <p:spPr/>
        <p:txBody>
          <a:bodyPr/>
          <a:lstStyle/>
          <a:p>
            <a:pPr marR="0" lvl="0">
              <a:lnSpc>
                <a:spcPct val="107000"/>
              </a:lnSpc>
              <a:spcBef>
                <a:spcPts val="0"/>
              </a:spcBef>
              <a:spcAft>
                <a:spcPts val="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Age-your risk goes up as you age. Colorectal cancer is rising among people younger than age 50</a:t>
            </a:r>
          </a:p>
          <a:p>
            <a:pPr marR="0" lvl="0">
              <a:lnSpc>
                <a:spcPct val="107000"/>
              </a:lnSpc>
              <a:spcBef>
                <a:spcPts val="0"/>
              </a:spcBef>
              <a:spcAft>
                <a:spcPts val="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History of Polyps</a:t>
            </a:r>
          </a:p>
          <a:p>
            <a:pPr marR="0" lvl="0">
              <a:lnSpc>
                <a:spcPct val="107000"/>
              </a:lnSpc>
              <a:spcBef>
                <a:spcPts val="0"/>
              </a:spcBef>
              <a:spcAft>
                <a:spcPts val="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Inflammatory Bowel Disease(IBD) </a:t>
            </a:r>
          </a:p>
          <a:p>
            <a:pPr marR="0" lvl="0">
              <a:lnSpc>
                <a:spcPct val="107000"/>
              </a:lnSpc>
              <a:spcBef>
                <a:spcPts val="0"/>
              </a:spcBef>
              <a:spcAft>
                <a:spcPts val="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Family history of colorectal Cancer in a first degree relative(parent, sibling, or child)</a:t>
            </a:r>
          </a:p>
          <a:p>
            <a:pPr marR="0" lvl="0">
              <a:lnSpc>
                <a:spcPct val="107000"/>
              </a:lnSpc>
              <a:spcBef>
                <a:spcPts val="0"/>
              </a:spcBef>
              <a:spcAft>
                <a:spcPts val="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Racial and ethnic background</a:t>
            </a:r>
          </a:p>
          <a:p>
            <a:pPr marR="0" lvl="1">
              <a:lnSpc>
                <a:spcPct val="107000"/>
              </a:lnSpc>
              <a:spcBef>
                <a:spcPts val="0"/>
              </a:spcBef>
              <a:spcAft>
                <a:spcPts val="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African Americans have the highest colorectal cancer rates</a:t>
            </a:r>
          </a:p>
          <a:p>
            <a:pPr marR="0" lvl="1">
              <a:lnSpc>
                <a:spcPct val="107000"/>
              </a:lnSpc>
              <a:spcBef>
                <a:spcPts val="0"/>
              </a:spcBef>
              <a:spcAft>
                <a:spcPts val="800"/>
              </a:spcAft>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Jews of Eastern European descent have one of the highest colorectal cancer rates</a:t>
            </a:r>
          </a:p>
          <a:p>
            <a:pPr>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Having Type 2 Diabetes</a:t>
            </a:r>
            <a:endParaRPr lang="en-US" dirty="0"/>
          </a:p>
        </p:txBody>
      </p:sp>
      <p:sp>
        <p:nvSpPr>
          <p:cNvPr id="7" name="Footer Placeholder 6">
            <a:extLst>
              <a:ext uri="{FF2B5EF4-FFF2-40B4-BE49-F238E27FC236}">
                <a16:creationId xmlns:a16="http://schemas.microsoft.com/office/drawing/2014/main" id="{5CF9BB11-C091-42B3-9C01-65D4B4535433}"/>
              </a:ext>
            </a:extLst>
          </p:cNvPr>
          <p:cNvSpPr>
            <a:spLocks noGrp="1"/>
          </p:cNvSpPr>
          <p:nvPr>
            <p:ph type="ftr" sz="quarter" idx="11"/>
          </p:nvPr>
        </p:nvSpPr>
        <p:spPr/>
        <p:txBody>
          <a:bodyPr/>
          <a:lstStyle/>
          <a:p>
            <a:r>
              <a:rPr lang="en-US"/>
              <a:t>Source: American Cancer Society</a:t>
            </a:r>
            <a:endParaRPr lang="en-US" dirty="0"/>
          </a:p>
        </p:txBody>
      </p:sp>
    </p:spTree>
    <p:extLst>
      <p:ext uri="{BB962C8B-B14F-4D97-AF65-F5344CB8AC3E}">
        <p14:creationId xmlns:p14="http://schemas.microsoft.com/office/powerpoint/2010/main" val="396905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E09B-95E2-4BF1-845D-F242674B66C2}"/>
              </a:ext>
            </a:extLst>
          </p:cNvPr>
          <p:cNvSpPr>
            <a:spLocks noGrp="1"/>
          </p:cNvSpPr>
          <p:nvPr>
            <p:ph type="title"/>
          </p:nvPr>
        </p:nvSpPr>
        <p:spPr/>
        <p:txBody>
          <a:bodyPr>
            <a:normAutofit fontScale="90000"/>
          </a:bodyPr>
          <a:lstStyle/>
          <a:p>
            <a:pPr marL="0" marR="0">
              <a:lnSpc>
                <a:spcPct val="107000"/>
              </a:lnSpc>
              <a:spcBef>
                <a:spcPts val="0"/>
              </a:spcBef>
              <a:spcAft>
                <a:spcPts val="800"/>
              </a:spcAft>
            </a:pPr>
            <a:r>
              <a:rPr lang="en-US"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rPr>
              <a:t>Preventive Measures</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B1AE6BB-1753-4997-9488-B9BB527D3646}"/>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Colorectal Cancer Screening starting at age 45</a:t>
            </a:r>
          </a:p>
          <a:p>
            <a:pPr marL="742950" marR="0" lvl="1" indent="-285750">
              <a:lnSpc>
                <a:spcPct val="107000"/>
              </a:lnSpc>
              <a:spcBef>
                <a:spcPts val="0"/>
              </a:spcBef>
              <a:spcAft>
                <a:spcPts val="0"/>
              </a:spcAft>
              <a:buFont typeface="Courier New" panose="02070309020205020404" pitchFamily="49" charset="0"/>
              <a:buChar char="o"/>
            </a:pPr>
            <a:r>
              <a:rPr lang="en-US" dirty="0">
                <a:latin typeface="Calibri" panose="020F0502020204030204" pitchFamily="34" charset="0"/>
                <a:ea typeface="Calibri" panose="020F0502020204030204" pitchFamily="34" charset="0"/>
                <a:cs typeface="Times New Roman" panose="02020603050405020304" pitchFamily="18" charset="0"/>
              </a:rPr>
              <a:t>Colonoscopy</a:t>
            </a:r>
          </a:p>
          <a:p>
            <a:pPr marL="742950" marR="0" lvl="1" indent="-285750">
              <a:lnSpc>
                <a:spcPct val="107000"/>
              </a:lnSpc>
              <a:spcBef>
                <a:spcPts val="0"/>
              </a:spcBef>
              <a:spcAft>
                <a:spcPts val="0"/>
              </a:spcAft>
              <a:buFont typeface="Courier New" panose="02070309020205020404" pitchFamily="49" charset="0"/>
              <a:buChar char="o"/>
            </a:pPr>
            <a:r>
              <a:rPr lang="en-US" dirty="0">
                <a:latin typeface="Calibri" panose="020F0502020204030204" pitchFamily="34" charset="0"/>
                <a:ea typeface="Calibri" panose="020F0502020204030204" pitchFamily="34" charset="0"/>
                <a:cs typeface="Times New Roman" panose="02020603050405020304" pitchFamily="18" charset="0"/>
              </a:rPr>
              <a:t>FIT Testing</a:t>
            </a:r>
          </a:p>
          <a:p>
            <a:pPr marL="742950" marR="0" lvl="1" indent="-285750">
              <a:lnSpc>
                <a:spcPct val="107000"/>
              </a:lnSpc>
              <a:spcBef>
                <a:spcPts val="0"/>
              </a:spcBef>
              <a:spcAft>
                <a:spcPts val="0"/>
              </a:spcAft>
              <a:buFont typeface="Courier New" panose="02070309020205020404" pitchFamily="49" charset="0"/>
              <a:buChar char="o"/>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Body Weight, Physical Activity, Diet</a:t>
            </a:r>
          </a:p>
          <a:p>
            <a:pPr marL="342900" marR="0" lvl="0" indent="-342900">
              <a:lnSpc>
                <a:spcPct val="107000"/>
              </a:lnSpc>
              <a:spcBef>
                <a:spcPts val="0"/>
              </a:spcBef>
              <a:spcAft>
                <a:spcPts val="0"/>
              </a:spcAft>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Limiting Alcohol consumption</a:t>
            </a:r>
          </a:p>
          <a:p>
            <a:pPr marL="342900" marR="0" lvl="0" indent="-342900">
              <a:lnSpc>
                <a:spcPct val="107000"/>
              </a:lnSpc>
              <a:spcBef>
                <a:spcPts val="0"/>
              </a:spcBef>
              <a:spcAft>
                <a:spcPts val="0"/>
              </a:spcAft>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Not Smoking</a:t>
            </a:r>
          </a:p>
          <a:p>
            <a:pPr marL="342900" marR="0" lvl="0" indent="-342900">
              <a:lnSpc>
                <a:spcPct val="107000"/>
              </a:lnSpc>
              <a:spcBef>
                <a:spcPts val="0"/>
              </a:spcBef>
              <a:spcAft>
                <a:spcPts val="0"/>
              </a:spcAft>
              <a:buFont typeface="Wingdings" panose="05000000000000000000" pitchFamily="2" charset="2"/>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Taking Aspirin or other non-steroidal anti-inflammatory drugs(NSAIDs)</a:t>
            </a:r>
          </a:p>
          <a:p>
            <a:endParaRPr lang="en-US" dirty="0"/>
          </a:p>
        </p:txBody>
      </p:sp>
      <p:sp>
        <p:nvSpPr>
          <p:cNvPr id="7" name="Footer Placeholder 6">
            <a:extLst>
              <a:ext uri="{FF2B5EF4-FFF2-40B4-BE49-F238E27FC236}">
                <a16:creationId xmlns:a16="http://schemas.microsoft.com/office/drawing/2014/main" id="{2328B199-1768-4437-8366-899FDE997224}"/>
              </a:ext>
            </a:extLst>
          </p:cNvPr>
          <p:cNvSpPr>
            <a:spLocks noGrp="1"/>
          </p:cNvSpPr>
          <p:nvPr>
            <p:ph type="ftr" sz="quarter" idx="11"/>
          </p:nvPr>
        </p:nvSpPr>
        <p:spPr/>
        <p:txBody>
          <a:bodyPr/>
          <a:lstStyle/>
          <a:p>
            <a:r>
              <a:rPr lang="en-US"/>
              <a:t>Source: American Cancer Society</a:t>
            </a:r>
            <a:endParaRPr lang="en-US" dirty="0"/>
          </a:p>
        </p:txBody>
      </p:sp>
    </p:spTree>
    <p:extLst>
      <p:ext uri="{BB962C8B-B14F-4D97-AF65-F5344CB8AC3E}">
        <p14:creationId xmlns:p14="http://schemas.microsoft.com/office/powerpoint/2010/main" val="85082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F82E4B-8DBD-4F2D-A808-A6DA9CB1C586}"/>
              </a:ext>
            </a:extLst>
          </p:cNvPr>
          <p:cNvPicPr>
            <a:picLocks noChangeAspect="1"/>
          </p:cNvPicPr>
          <p:nvPr/>
        </p:nvPicPr>
        <p:blipFill>
          <a:blip r:embed="rId2"/>
          <a:stretch>
            <a:fillRect/>
          </a:stretch>
        </p:blipFill>
        <p:spPr>
          <a:xfrm>
            <a:off x="0" y="1204739"/>
            <a:ext cx="12192000" cy="4448522"/>
          </a:xfrm>
          <a:prstGeom prst="rect">
            <a:avLst/>
          </a:prstGeom>
        </p:spPr>
      </p:pic>
      <p:sp>
        <p:nvSpPr>
          <p:cNvPr id="3" name="TextBox 2">
            <a:extLst>
              <a:ext uri="{FF2B5EF4-FFF2-40B4-BE49-F238E27FC236}">
                <a16:creationId xmlns:a16="http://schemas.microsoft.com/office/drawing/2014/main" id="{E31D837E-487D-45D9-AE8A-3312CC280767}"/>
              </a:ext>
            </a:extLst>
          </p:cNvPr>
          <p:cNvSpPr txBox="1"/>
          <p:nvPr/>
        </p:nvSpPr>
        <p:spPr>
          <a:xfrm>
            <a:off x="387928" y="295564"/>
            <a:ext cx="6677891" cy="369332"/>
          </a:xfrm>
          <a:prstGeom prst="rect">
            <a:avLst/>
          </a:prstGeom>
          <a:noFill/>
        </p:spPr>
        <p:txBody>
          <a:bodyPr wrap="square" rtlCol="0">
            <a:spAutoFit/>
          </a:bodyPr>
          <a:lstStyle/>
          <a:p>
            <a:r>
              <a:rPr lang="en-US" dirty="0">
                <a:solidFill>
                  <a:schemeClr val="accent3">
                    <a:lumMod val="50000"/>
                  </a:schemeClr>
                </a:solidFill>
                <a:latin typeface="Calibri" panose="020F0502020204030204" pitchFamily="34" charset="0"/>
                <a:ea typeface="Calibri" panose="020F0502020204030204" pitchFamily="34" charset="0"/>
                <a:cs typeface="Times New Roman" panose="02020603050405020304" pitchFamily="18" charset="0"/>
              </a:rPr>
              <a:t>Loaded the Full Data Set From Chronic Disease Database</a:t>
            </a:r>
            <a:endParaRPr lang="en-US" dirty="0"/>
          </a:p>
        </p:txBody>
      </p:sp>
    </p:spTree>
    <p:extLst>
      <p:ext uri="{BB962C8B-B14F-4D97-AF65-F5344CB8AC3E}">
        <p14:creationId xmlns:p14="http://schemas.microsoft.com/office/powerpoint/2010/main" val="41967144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910</TotalTime>
  <Words>605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Gill Sans MT</vt:lpstr>
      <vt:lpstr>Symbol</vt:lpstr>
      <vt:lpstr>Times New Roman</vt:lpstr>
      <vt:lpstr>Wingdings</vt:lpstr>
      <vt:lpstr>Gallery</vt:lpstr>
      <vt:lpstr>Colorectal Cancer</vt:lpstr>
      <vt:lpstr>Introduction </vt:lpstr>
      <vt:lpstr>What is Colorectal Cancer? </vt:lpstr>
      <vt:lpstr>How does colorectal cancer start? </vt:lpstr>
      <vt:lpstr>How does colorectal cancer spread? </vt:lpstr>
      <vt:lpstr>Colorectal Cancer Risk Factors You Can Change </vt:lpstr>
      <vt:lpstr>Colorectal Cancer Risk Factors You Cannot Change </vt:lpstr>
      <vt:lpstr>Preventive Measures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Colorectal Cancer</dc:title>
  <dc:creator>Dayle, Davin</dc:creator>
  <cp:lastModifiedBy>Dayle, Davin</cp:lastModifiedBy>
  <cp:revision>13</cp:revision>
  <dcterms:created xsi:type="dcterms:W3CDTF">2020-09-13T21:48:31Z</dcterms:created>
  <dcterms:modified xsi:type="dcterms:W3CDTF">2020-09-21T02:44:37Z</dcterms:modified>
</cp:coreProperties>
</file>