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jpeg"/>
  <Override PartName="/ppt/media/image17.jpg" ContentType="image/jpeg"/>
  <Override PartName="/ppt/media/image18.jpg" ContentType="image/jpeg"/>
  <Override PartName="/ppt/media/image2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2"/>
  </p:sldMasterIdLst>
  <p:notesMasterIdLst>
    <p:notesMasterId r:id="rId42"/>
  </p:notesMasterIdLst>
  <p:handoutMasterIdLst>
    <p:handoutMasterId r:id="rId43"/>
  </p:handoutMasterIdLst>
  <p:sldIdLst>
    <p:sldId id="286" r:id="rId3"/>
    <p:sldId id="289" r:id="rId4"/>
    <p:sldId id="290" r:id="rId5"/>
    <p:sldId id="262" r:id="rId6"/>
    <p:sldId id="292" r:id="rId7"/>
    <p:sldId id="294" r:id="rId8"/>
    <p:sldId id="295" r:id="rId9"/>
    <p:sldId id="296" r:id="rId10"/>
    <p:sldId id="293" r:id="rId11"/>
    <p:sldId id="297" r:id="rId12"/>
    <p:sldId id="298" r:id="rId13"/>
    <p:sldId id="312" r:id="rId14"/>
    <p:sldId id="303" r:id="rId15"/>
    <p:sldId id="304" r:id="rId16"/>
    <p:sldId id="306" r:id="rId17"/>
    <p:sldId id="307" r:id="rId18"/>
    <p:sldId id="300" r:id="rId19"/>
    <p:sldId id="308" r:id="rId20"/>
    <p:sldId id="313" r:id="rId21"/>
    <p:sldId id="311" r:id="rId22"/>
    <p:sldId id="309" r:id="rId23"/>
    <p:sldId id="301" r:id="rId24"/>
    <p:sldId id="314" r:id="rId25"/>
    <p:sldId id="302" r:id="rId26"/>
    <p:sldId id="317" r:id="rId27"/>
    <p:sldId id="310" r:id="rId28"/>
    <p:sldId id="315" r:id="rId29"/>
    <p:sldId id="318" r:id="rId30"/>
    <p:sldId id="320" r:id="rId31"/>
    <p:sldId id="319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291" r:id="rId40"/>
    <p:sldId id="328" r:id="rId4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02" d="100"/>
          <a:sy n="102" d="100"/>
        </p:scale>
        <p:origin x="126" y="7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47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9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/3.0/deed.en_US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922" y="1619138"/>
            <a:ext cx="8382000" cy="1273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01600" dist="76200" dir="42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" y="6096001"/>
            <a:ext cx="2935805" cy="608736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Rectangle 11"/>
          <p:cNvSpPr/>
          <p:nvPr/>
        </p:nvSpPr>
        <p:spPr>
          <a:xfrm>
            <a:off x="3275012" y="54306"/>
            <a:ext cx="47242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635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6212" y="1619138"/>
            <a:ext cx="834356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for Beginners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3" y="3991169"/>
            <a:ext cx="4764982" cy="22115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42873" y="3467163"/>
            <a:ext cx="4801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to Our Sponsor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4995911"/>
            <a:ext cx="1143000" cy="1143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02593" y="6202735"/>
            <a:ext cx="2613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gdifortcollins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5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143000"/>
            <a:ext cx="4972050" cy="512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457200"/>
            <a:ext cx="6525967" cy="27384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1166" y="3581400"/>
            <a:ext cx="60757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IDLE (Python GUI)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367" y="4491162"/>
            <a:ext cx="2406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I</a:t>
            </a:r>
            <a:r>
              <a:rPr lang="en-US" sz="2800" dirty="0"/>
              <a:t>ntegrated</a:t>
            </a:r>
          </a:p>
          <a:p>
            <a:r>
              <a:rPr lang="en-US" sz="2800" b="1" u="sng" dirty="0"/>
              <a:t>D</a:t>
            </a:r>
            <a:r>
              <a:rPr lang="en-US" sz="2800" dirty="0"/>
              <a:t>eve</a:t>
            </a:r>
            <a:r>
              <a:rPr lang="en-US" sz="2800" b="1" u="sng" dirty="0"/>
              <a:t>L</a:t>
            </a:r>
            <a:r>
              <a:rPr lang="en-US" sz="2800" dirty="0"/>
              <a:t>opment</a:t>
            </a:r>
          </a:p>
          <a:p>
            <a:r>
              <a:rPr lang="en-US" sz="2800" b="1" u="sng" dirty="0"/>
              <a:t>E</a:t>
            </a:r>
            <a:r>
              <a:rPr lang="en-US" sz="2800" dirty="0"/>
              <a:t>nvironment</a:t>
            </a:r>
          </a:p>
        </p:txBody>
      </p:sp>
      <p:pic>
        <p:nvPicPr>
          <p:cNvPr id="6" name="Picture 5" descr="Eric Idle Sings Monty Python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449116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95400"/>
            <a:ext cx="8677275" cy="4419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3212" y="2286000"/>
            <a:ext cx="800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6010" y="152400"/>
            <a:ext cx="8211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First Python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1612" y="5934670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Python Shell, type the statement.</a:t>
            </a:r>
          </a:p>
          <a:p>
            <a:r>
              <a:rPr lang="en-US" dirty="0"/>
              <a:t>Then hit the Enter Key to 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036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371600"/>
            <a:ext cx="8677275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6010" y="152400"/>
            <a:ext cx="8211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First Python Program</a:t>
            </a:r>
          </a:p>
        </p:txBody>
      </p:sp>
      <p:pic>
        <p:nvPicPr>
          <p:cNvPr id="2" name="Picture 1" descr="Notify RSS Backlinks Source Print Export (PDF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21" y="2514600"/>
            <a:ext cx="2362200" cy="2984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9877620">
            <a:off x="1513250" y="2894011"/>
            <a:ext cx="5306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Congratulations!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937" y="5944773"/>
            <a:ext cx="818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the output of the program on the line below where it was typed.</a:t>
            </a:r>
          </a:p>
        </p:txBody>
      </p:sp>
    </p:spTree>
    <p:extLst>
      <p:ext uri="{BB962C8B-B14F-4D97-AF65-F5344CB8AC3E}">
        <p14:creationId xmlns:p14="http://schemas.microsoft.com/office/powerpoint/2010/main" val="1925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1412" y="228600"/>
            <a:ext cx="9680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Have a Talk About Jargon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CHOCOLATE FOR YOUR BRAIN!: January 20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5410200"/>
            <a:ext cx="1727200" cy="1295400"/>
          </a:xfrm>
          <a:prstGeom prst="rect">
            <a:avLst/>
          </a:prstGeom>
        </p:spPr>
      </p:pic>
      <p:pic>
        <p:nvPicPr>
          <p:cNvPr id="4" name="Picture 3" descr="hbrooks - SPAN IA Leisure Activiti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676400"/>
            <a:ext cx="3773467" cy="3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212" y="1600200"/>
            <a:ext cx="8991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Program / Code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Sequence of instructions for a computer to perform</a:t>
            </a:r>
          </a:p>
          <a:p>
            <a:endParaRPr lang="en-US" sz="3600" b="1" u="sng" dirty="0"/>
          </a:p>
          <a:p>
            <a:r>
              <a:rPr lang="en-US" sz="3600" b="1" u="sng" dirty="0"/>
              <a:t>Function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Mini-program with </a:t>
            </a:r>
            <a:r>
              <a:rPr lang="en-US" sz="3600" u="sng" dirty="0"/>
              <a:t>one</a:t>
            </a:r>
            <a:r>
              <a:rPr lang="en-US" sz="3600" dirty="0"/>
              <a:t> specific task</a:t>
            </a:r>
          </a:p>
        </p:txBody>
      </p:sp>
    </p:spTree>
    <p:extLst>
      <p:ext uri="{BB962C8B-B14F-4D97-AF65-F5344CB8AC3E}">
        <p14:creationId xmlns:p14="http://schemas.microsoft.com/office/powerpoint/2010/main" val="34993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812" y="1600200"/>
            <a:ext cx="967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“Call a Function”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Tell a function to execute</a:t>
            </a:r>
          </a:p>
          <a:p>
            <a:endParaRPr lang="en-US" sz="3600" b="1" u="sng" dirty="0"/>
          </a:p>
          <a:p>
            <a:r>
              <a:rPr lang="en-US" sz="3600" b="1" u="sng" dirty="0"/>
              <a:t>“Pass An Argument”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Give information to a function to use when it’s executing</a:t>
            </a:r>
          </a:p>
        </p:txBody>
      </p:sp>
    </p:spTree>
    <p:extLst>
      <p:ext uri="{BB962C8B-B14F-4D97-AF65-F5344CB8AC3E}">
        <p14:creationId xmlns:p14="http://schemas.microsoft.com/office/powerpoint/2010/main" val="3880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812" y="1828800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rint()</a:t>
            </a:r>
          </a:p>
        </p:txBody>
      </p:sp>
      <p:sp>
        <p:nvSpPr>
          <p:cNvPr id="3" name="Down Arrow 2"/>
          <p:cNvSpPr/>
          <p:nvPr/>
        </p:nvSpPr>
        <p:spPr>
          <a:xfrm rot="10800000">
            <a:off x="3993832" y="29718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42443" y="410587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5" name="Right Arrow 4"/>
          <p:cNvSpPr/>
          <p:nvPr/>
        </p:nvSpPr>
        <p:spPr>
          <a:xfrm rot="1458714" flipH="1" flipV="1">
            <a:off x="5559617" y="2722858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6812" y="3736539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Followed by parentheses!!</a:t>
            </a:r>
          </a:p>
        </p:txBody>
      </p:sp>
      <p:pic>
        <p:nvPicPr>
          <p:cNvPr id="8" name="Picture 7" descr="File:Golden key icon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10000"/>
            <a:ext cx="1106958" cy="1106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0012" y="60266"/>
            <a:ext cx="7111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of a Function</a:t>
            </a:r>
          </a:p>
        </p:txBody>
      </p:sp>
    </p:spTree>
    <p:extLst>
      <p:ext uri="{BB962C8B-B14F-4D97-AF65-F5344CB8AC3E}">
        <p14:creationId xmlns:p14="http://schemas.microsoft.com/office/powerpoint/2010/main" val="3072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3612" y="152400"/>
            <a:ext cx="3084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This…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0" y="1676400"/>
            <a:ext cx="8677275" cy="395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8550" y="1191399"/>
            <a:ext cx="685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pass the print() function an argument.  What happens?</a:t>
            </a:r>
          </a:p>
        </p:txBody>
      </p:sp>
    </p:spTree>
    <p:extLst>
      <p:ext uri="{BB962C8B-B14F-4D97-AF65-F5344CB8AC3E}">
        <p14:creationId xmlns:p14="http://schemas.microsoft.com/office/powerpoint/2010/main" val="21402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212" y="1447800"/>
            <a:ext cx="679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rint(</a:t>
            </a:r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“Hello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World!”</a:t>
            </a:r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" name="Down Arrow 2"/>
          <p:cNvSpPr/>
          <p:nvPr/>
        </p:nvSpPr>
        <p:spPr>
          <a:xfrm rot="10800000">
            <a:off x="2436812" y="24384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10723" y="357247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1191" y="3572471"/>
            <a:ext cx="18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</a:t>
            </a:r>
            <a:r>
              <a:rPr lang="en-US" dirty="0"/>
              <a:t> Argument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9322" y="4743995"/>
            <a:ext cx="807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String</a:t>
            </a:r>
            <a:r>
              <a:rPr lang="en-US" b="1" dirty="0"/>
              <a:t> : </a:t>
            </a:r>
            <a:r>
              <a:rPr lang="en-US" dirty="0"/>
              <a:t>Series of Characters aka Text / Words surrounded by double quotes.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2" y="183943"/>
            <a:ext cx="10136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Arguments to A Function</a:t>
            </a:r>
          </a:p>
        </p:txBody>
      </p:sp>
      <p:sp>
        <p:nvSpPr>
          <p:cNvPr id="10" name="Down Arrow 9"/>
          <p:cNvSpPr/>
          <p:nvPr/>
        </p:nvSpPr>
        <p:spPr>
          <a:xfrm rot="10800000">
            <a:off x="5576240" y="2438401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371600"/>
            <a:ext cx="8677275" cy="4419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1812" y="2362200"/>
            <a:ext cx="800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4389" y="228600"/>
            <a:ext cx="8356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 helps you with colors</a:t>
            </a:r>
          </a:p>
        </p:txBody>
      </p:sp>
    </p:spTree>
    <p:extLst>
      <p:ext uri="{BB962C8B-B14F-4D97-AF65-F5344CB8AC3E}">
        <p14:creationId xmlns:p14="http://schemas.microsoft.com/office/powerpoint/2010/main" val="16169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212" y="1981200"/>
            <a:ext cx="671850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Introductions &amp;</a:t>
            </a:r>
          </a:p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Announcements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12" y="1600200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Statement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One complete instruction for the computer</a:t>
            </a:r>
          </a:p>
          <a:p>
            <a:endParaRPr lang="en-US" sz="3600" b="1" u="sng" dirty="0"/>
          </a:p>
          <a:p>
            <a:r>
              <a:rPr lang="en-US" sz="3600" b="1" u="sng" dirty="0"/>
              <a:t>Coding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Writing code aka programming</a:t>
            </a:r>
          </a:p>
        </p:txBody>
      </p:sp>
    </p:spTree>
    <p:extLst>
      <p:ext uri="{BB962C8B-B14F-4D97-AF65-F5344CB8AC3E}">
        <p14:creationId xmlns:p14="http://schemas.microsoft.com/office/powerpoint/2010/main" val="25790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447800"/>
            <a:ext cx="8677275" cy="441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3612" y="152400"/>
            <a:ext cx="3084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This…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1812" y="2895600"/>
            <a:ext cx="914400" cy="30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43" y="3276600"/>
            <a:ext cx="1339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PRINT</a:t>
            </a:r>
          </a:p>
          <a:p>
            <a:r>
              <a:rPr lang="en-US" dirty="0"/>
              <a:t>Exactly</a:t>
            </a:r>
          </a:p>
          <a:p>
            <a:r>
              <a:rPr lang="en-US" dirty="0"/>
              <a:t>Like This</a:t>
            </a:r>
          </a:p>
        </p:txBody>
      </p:sp>
    </p:spTree>
    <p:extLst>
      <p:ext uri="{BB962C8B-B14F-4D97-AF65-F5344CB8AC3E}">
        <p14:creationId xmlns:p14="http://schemas.microsoft.com/office/powerpoint/2010/main" val="10019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3012" y="298520"/>
            <a:ext cx="7334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Oops! What Happened?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295400"/>
            <a:ext cx="8677275" cy="4419600"/>
          </a:xfrm>
          <a:prstGeom prst="rect">
            <a:avLst/>
          </a:prstGeom>
        </p:spPr>
      </p:pic>
      <p:pic>
        <p:nvPicPr>
          <p:cNvPr id="6" name="Picture 5" descr="교통 사고는 한순간에 모든 것을 뺏아 갈 수 있는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90500"/>
            <a:ext cx="1828800" cy="1028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5212" y="5778610"/>
            <a:ext cx="70759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Say Hello to your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First Bug!</a:t>
            </a:r>
          </a:p>
        </p:txBody>
      </p:sp>
      <p:pic>
        <p:nvPicPr>
          <p:cNvPr id="2" name="Picture 1" descr="Bugs do not look like this. Poor kids get fooled with carto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5629931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12" y="1371600"/>
            <a:ext cx="1066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Bug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An error in your computer program … when your program doesn’t work as expected.</a:t>
            </a:r>
          </a:p>
          <a:p>
            <a:endParaRPr lang="en-US" sz="3600" b="1" u="sng" dirty="0"/>
          </a:p>
          <a:p>
            <a:r>
              <a:rPr lang="en-US" sz="3600" b="1" u="sng" dirty="0"/>
              <a:t>Debug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Find and fix the error in your program to make it work as expected.</a:t>
            </a:r>
          </a:p>
        </p:txBody>
      </p:sp>
      <p:pic>
        <p:nvPicPr>
          <p:cNvPr id="4" name="Picture 3" descr="into you like a train: victim's moth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52" y="133184"/>
            <a:ext cx="1066800" cy="11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3012" y="298520"/>
            <a:ext cx="7334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Oops! What Happened?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752600"/>
            <a:ext cx="6133935" cy="3124200"/>
          </a:xfrm>
          <a:prstGeom prst="rect">
            <a:avLst/>
          </a:prstGeom>
        </p:spPr>
      </p:pic>
      <p:pic>
        <p:nvPicPr>
          <p:cNvPr id="6" name="Picture 5" descr="교통 사고는 한순간에 모든 것을 뺏아 갈 수 있는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90500"/>
            <a:ext cx="1828800" cy="102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3612" y="1752600"/>
            <a:ext cx="312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 is </a:t>
            </a:r>
          </a:p>
          <a:p>
            <a:pPr algn="ctr"/>
            <a:r>
              <a:rPr lang="en-US" sz="2800" dirty="0"/>
              <a:t>CASE-SENSITIVE.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5029200"/>
            <a:ext cx="549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get an Error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Notice the COLORS!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Notice what the error information tells you.</a:t>
            </a:r>
          </a:p>
        </p:txBody>
      </p:sp>
    </p:spTree>
    <p:extLst>
      <p:ext uri="{BB962C8B-B14F-4D97-AF65-F5344CB8AC3E}">
        <p14:creationId xmlns:p14="http://schemas.microsoft.com/office/powerpoint/2010/main" val="10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12" y="1371600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Syntax Highlighting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Color Coding used to help a programmer quickly identify parts of the code.</a:t>
            </a:r>
          </a:p>
          <a:p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98663" y="3886200"/>
            <a:ext cx="6265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Purple : Parts of the Python Language</a:t>
            </a:r>
          </a:p>
          <a:p>
            <a:r>
              <a:rPr lang="en-US" sz="2800" dirty="0">
                <a:solidFill>
                  <a:srgbClr val="00B050"/>
                </a:solidFill>
              </a:rPr>
              <a:t>Green : Strings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Blue : Output from the program</a:t>
            </a:r>
          </a:p>
        </p:txBody>
      </p:sp>
    </p:spTree>
    <p:extLst>
      <p:ext uri="{BB962C8B-B14F-4D97-AF65-F5344CB8AC3E}">
        <p14:creationId xmlns:p14="http://schemas.microsoft.com/office/powerpoint/2010/main" val="9521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152400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Jargon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12" y="114300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Coder / Programmer</a:t>
            </a:r>
            <a:r>
              <a:rPr lang="en-US" sz="3600" b="1" dirty="0"/>
              <a:t> :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pPr algn="ctr"/>
            <a:r>
              <a:rPr lang="en-US" sz="3600" dirty="0"/>
              <a:t>Someone who writes and debugs code ….</a:t>
            </a:r>
            <a:r>
              <a:rPr lang="en-US" sz="5400" b="1" dirty="0"/>
              <a:t>YOU!</a:t>
            </a:r>
          </a:p>
          <a:p>
            <a:endParaRPr lang="en-US" sz="3600" dirty="0"/>
          </a:p>
        </p:txBody>
      </p:sp>
      <p:pic>
        <p:nvPicPr>
          <p:cNvPr id="6" name="Picture 5" descr="hand_pointing_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3733800"/>
            <a:ext cx="2362200" cy="2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1253" y="304800"/>
            <a:ext cx="8249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Shell / Interpreter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71" y="1600200"/>
            <a:ext cx="7462256" cy="3799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917" y="2209800"/>
            <a:ext cx="1566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three </a:t>
            </a:r>
          </a:p>
          <a:p>
            <a:pPr algn="ctr"/>
            <a:r>
              <a:rPr lang="en-US" dirty="0"/>
              <a:t>greater-than </a:t>
            </a:r>
          </a:p>
          <a:p>
            <a:pPr algn="ctr"/>
            <a:r>
              <a:rPr lang="en-US" dirty="0"/>
              <a:t>signs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5072" y="3200400"/>
            <a:ext cx="5408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7422" y="5852648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Easy way to test out code.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012" y="1164967"/>
            <a:ext cx="302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 – Read Eval Print Loop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7422" y="548331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Immediate Feedback.</a:t>
            </a:r>
          </a:p>
        </p:txBody>
      </p:sp>
      <p:pic>
        <p:nvPicPr>
          <p:cNvPr id="3" name="Picture 2" descr="ID: Mad Scientist by Xiaomei23 on deviant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2" y="3352800"/>
            <a:ext cx="1734038" cy="27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012" y="152400"/>
            <a:ext cx="3823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72" y="1371600"/>
            <a:ext cx="7417979" cy="4112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6736" y="1109990"/>
            <a:ext cx="709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Like a Word Processor for Writing Programs</a:t>
            </a:r>
          </a:p>
        </p:txBody>
      </p:sp>
    </p:spTree>
    <p:extLst>
      <p:ext uri="{BB962C8B-B14F-4D97-AF65-F5344CB8AC3E}">
        <p14:creationId xmlns:p14="http://schemas.microsoft.com/office/powerpoint/2010/main" val="41135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5385646" cy="298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2529552"/>
            <a:ext cx="5510462" cy="2848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6612" y="152400"/>
            <a:ext cx="10416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First Python Program(Again)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7212" y="5516661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need to </a:t>
            </a:r>
            <a:r>
              <a:rPr lang="en-US" u="sng" dirty="0"/>
              <a:t>save</a:t>
            </a:r>
            <a:r>
              <a:rPr lang="en-US" dirty="0"/>
              <a:t> the program before we can </a:t>
            </a:r>
            <a:r>
              <a:rPr lang="en-US" u="sng" dirty="0"/>
              <a:t>run</a:t>
            </a:r>
            <a:r>
              <a:rPr lang="en-US" dirty="0"/>
              <a:t>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067" y="1600200"/>
            <a:ext cx="21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 new file.</a:t>
            </a:r>
          </a:p>
          <a:p>
            <a:r>
              <a:rPr lang="en-US" dirty="0"/>
              <a:t>Type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533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0825" y="29460825"/>
            <a:ext cx="6094413" cy="457200"/>
          </a:xfrm>
          <a:prstGeom prst="rect">
            <a:avLst/>
          </a:prstGeom>
          <a:solidFill>
            <a:srgbClr val="92BB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Girl Develop It is here to provide affordable and accessible programs to learn software through mentorship and hands-on instruction.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92BB44"/>
                </a:solidFill>
                <a:effectLst/>
                <a:latin typeface="inherit"/>
              </a:rPr>
              <a:t>Some "rules"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We are here for you!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Every question is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Help each other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Have fun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8B0036"/>
              </a:solidFill>
              <a:effectLst/>
              <a:latin typeface="Gotham-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B0036"/>
                </a:solidFill>
                <a:effectLst/>
                <a:latin typeface="Gotham-Bold"/>
              </a:rPr>
              <a:t>WHAT WE WILL COVER TODAY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Why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What is programming?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Variables and arithmetic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Statements and Error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Development Environment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8B0036"/>
              </a:solidFill>
              <a:effectLst/>
              <a:latin typeface="Gotham-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B0036"/>
                </a:solidFill>
                <a:effectLst/>
                <a:latin typeface="Gotham-Bold"/>
              </a:rPr>
              <a:t>WHY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Suitable for beginners, yet used by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Readable, maintainable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Rapid rate of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Few "magical" side-effects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Variety of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8B0036"/>
              </a:solidFill>
              <a:effectLst/>
              <a:latin typeface="Gotham-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B0036"/>
                </a:solidFill>
                <a:effectLst/>
                <a:latin typeface="Gotham-Bold"/>
              </a:rPr>
              <a:t>WHAT IS PYTHON USED FOR?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System Administration (Fabric, Salt,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Ansible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3D animation and image editing (Maya, Blender, Gimp)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Scientific computing (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numpy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scipy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Web development (Django, Flask)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Game Development (Civilization 4, EVE Online)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8B0036"/>
              </a:solidFill>
              <a:effectLst/>
              <a:latin typeface="Gotham-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B0036"/>
                </a:solidFill>
                <a:effectLst/>
                <a:latin typeface="Gotham-Bold"/>
              </a:rPr>
              <a:t>QUESTIONS?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Intro to Python ~ Girl Develop It ~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1A9B4"/>
                </a:solidFill>
                <a:effectLst/>
                <a:latin typeface="inherit"/>
                <a:hlinkClick r:id="rId2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1A9B4"/>
                </a:solidFill>
                <a:effectLst/>
                <a:latin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1A9B4"/>
                </a:solidFill>
                <a:effectLst/>
                <a:latin typeface="inherit"/>
              </a:rPr>
              <a:t>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1A9B4"/>
              </a:solidFill>
              <a:effectLst/>
              <a:latin typeface="inheri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0289180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88850" y="1981200"/>
            <a:ext cx="8363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Girl Develop It is here to provide affordable and accessible programs to learn software through mentorship and hands-on instruction.</a:t>
            </a:r>
          </a:p>
          <a:p>
            <a:endParaRPr lang="en-US" sz="2400" dirty="0"/>
          </a:p>
          <a:p>
            <a:r>
              <a:rPr lang="en-US" sz="2400" dirty="0"/>
              <a:t>Some "rules“…</a:t>
            </a:r>
          </a:p>
          <a:p>
            <a:pPr lvl="4"/>
            <a:endParaRPr lang="en-US" sz="2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here for you!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Every question is important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Help each other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Have fun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2612" y="457200"/>
            <a:ext cx="4266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7743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19200"/>
            <a:ext cx="7591425" cy="39243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84212" y="299085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4412" y="228600"/>
            <a:ext cx="6786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Save Your Program</a:t>
            </a:r>
          </a:p>
        </p:txBody>
      </p:sp>
    </p:spTree>
    <p:extLst>
      <p:ext uri="{BB962C8B-B14F-4D97-AF65-F5344CB8AC3E}">
        <p14:creationId xmlns:p14="http://schemas.microsoft.com/office/powerpoint/2010/main" val="32451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5" y="1248556"/>
            <a:ext cx="4953478" cy="256064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12173" y="2359629"/>
            <a:ext cx="685322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4412" y="228600"/>
            <a:ext cx="6786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Save Your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895600"/>
            <a:ext cx="4681452" cy="35047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26863" y="5933660"/>
            <a:ext cx="1212509" cy="24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220609" y="4047907"/>
            <a:ext cx="1212509" cy="24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1309" y="2359629"/>
            <a:ext cx="493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.</a:t>
            </a:r>
            <a:r>
              <a:rPr lang="en-US" sz="2800" dirty="0" err="1"/>
              <a:t>py</a:t>
            </a:r>
            <a:r>
              <a:rPr lang="en-US" sz="2800" dirty="0"/>
              <a:t> extension to name it!</a:t>
            </a:r>
          </a:p>
        </p:txBody>
      </p:sp>
    </p:spTree>
    <p:extLst>
      <p:ext uri="{BB962C8B-B14F-4D97-AF65-F5344CB8AC3E}">
        <p14:creationId xmlns:p14="http://schemas.microsoft.com/office/powerpoint/2010/main" val="4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612" y="43071"/>
            <a:ext cx="1110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Run Your Program (First Method)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6" y="1113830"/>
            <a:ext cx="5991225" cy="309709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055812" y="1981200"/>
            <a:ext cx="1383169" cy="24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617331">
            <a:off x="3022874" y="1014695"/>
            <a:ext cx="665929" cy="198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4418672"/>
            <a:ext cx="6628972" cy="233742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815395" y="5562600"/>
            <a:ext cx="5901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9449" y="4390072"/>
            <a:ext cx="113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shows in the Python Shell</a:t>
            </a:r>
          </a:p>
        </p:txBody>
      </p:sp>
    </p:spTree>
    <p:extLst>
      <p:ext uri="{BB962C8B-B14F-4D97-AF65-F5344CB8AC3E}">
        <p14:creationId xmlns:p14="http://schemas.microsoft.com/office/powerpoint/2010/main" val="14250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57" y="117537"/>
            <a:ext cx="11907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Run Your Program (Second Method)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07" y="2222561"/>
            <a:ext cx="1453375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1148" y="388620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– Click Icon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3612" y="1619431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where you saved the file.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4748" y="5123010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14456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381000"/>
            <a:ext cx="8001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Use a New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752600"/>
            <a:ext cx="6096000" cy="33242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522412" y="2438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0350" y="5524033"/>
            <a:ext cx="90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input() function waits for user input and then the enter/return key to be pressed.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711" y="5907679"/>
            <a:ext cx="879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“pass an argument” that prints a prompt before it waits for the return key.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4412" y="1328028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 new file and type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1054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8212" y="123965"/>
            <a:ext cx="6510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Run Your Program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07" y="2222561"/>
            <a:ext cx="1453375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1148" y="388620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– Click Icon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3612" y="1619431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where you saved the file.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2612" y="4847188"/>
            <a:ext cx="485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Happens This Time?</a:t>
            </a:r>
          </a:p>
        </p:txBody>
      </p:sp>
    </p:spTree>
    <p:extLst>
      <p:ext uri="{BB962C8B-B14F-4D97-AF65-F5344CB8AC3E}">
        <p14:creationId xmlns:p14="http://schemas.microsoft.com/office/powerpoint/2010/main" val="25679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914400"/>
            <a:ext cx="703544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9233" y="4953000"/>
            <a:ext cx="8745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terminal or console window will remain open until the user hits the Enter key.</a:t>
            </a:r>
          </a:p>
          <a:p>
            <a:r>
              <a:rPr lang="en-US" dirty="0"/>
              <a:t>Then the operating system (Mac or Window or Linux) closes the window.</a:t>
            </a:r>
          </a:p>
        </p:txBody>
      </p:sp>
    </p:spTree>
    <p:extLst>
      <p:ext uri="{BB962C8B-B14F-4D97-AF65-F5344CB8AC3E}">
        <p14:creationId xmlns:p14="http://schemas.microsoft.com/office/powerpoint/2010/main" val="39622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5505" y="176717"/>
            <a:ext cx="6738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Add Comments!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0" y="1566982"/>
            <a:ext cx="5785514" cy="3510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6948" y="1093746"/>
            <a:ext cx="774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# number or hashtag symbol to add a human readable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0646" y="176717"/>
            <a:ext cx="548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6727" y="5178950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following the # symbol is ignored by Python</a:t>
            </a:r>
          </a:p>
          <a:p>
            <a:r>
              <a:rPr lang="en-US" dirty="0"/>
              <a:t>But a human programmer can read it for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2386" y="5931835"/>
            <a:ext cx="962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Save &amp; Run Your Program Again … It should work the same.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5257" y="2214343"/>
            <a:ext cx="1639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Notice the new color to indicate comments is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4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812" y="152400"/>
            <a:ext cx="692426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What We Learned So Far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12" y="1007501"/>
            <a:ext cx="11275844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Python is a powerful easy language to learn programming.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Idle  - </a:t>
            </a:r>
            <a:r>
              <a:rPr lang="en-US" sz="2800" dirty="0">
                <a:solidFill>
                  <a:schemeClr val="accent2"/>
                </a:solidFill>
              </a:rPr>
              <a:t>I</a:t>
            </a:r>
            <a:r>
              <a:rPr lang="en-US" sz="2800" dirty="0"/>
              <a:t>ntegrated </a:t>
            </a:r>
            <a:r>
              <a:rPr lang="en-US" sz="2800" dirty="0">
                <a:solidFill>
                  <a:schemeClr val="accent2"/>
                </a:solidFill>
              </a:rPr>
              <a:t>D</a:t>
            </a:r>
            <a:r>
              <a:rPr lang="en-US" sz="2800" dirty="0"/>
              <a:t>eve</a:t>
            </a:r>
            <a:r>
              <a:rPr lang="en-US" sz="2800" dirty="0">
                <a:solidFill>
                  <a:schemeClr val="accent2"/>
                </a:solidFill>
              </a:rPr>
              <a:t>L</a:t>
            </a:r>
            <a:r>
              <a:rPr lang="en-US" sz="2800" dirty="0"/>
              <a:t>opment </a:t>
            </a:r>
            <a:r>
              <a:rPr lang="en-US" sz="2800" dirty="0">
                <a:solidFill>
                  <a:schemeClr val="accent2"/>
                </a:solidFill>
              </a:rPr>
              <a:t>E</a:t>
            </a:r>
            <a:r>
              <a:rPr lang="en-US" sz="2800" dirty="0"/>
              <a:t>nvironment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Idle has two modes:</a:t>
            </a:r>
          </a:p>
          <a:p>
            <a:pPr marL="971550" lvl="1" indent="-51435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Interactive Mode : </a:t>
            </a:r>
          </a:p>
          <a:p>
            <a:pPr lvl="3">
              <a:lnSpc>
                <a:spcPct val="90000"/>
              </a:lnSpc>
              <a:buClr>
                <a:schemeClr val="accent2"/>
              </a:buClr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&gt;&gt;&gt;</a:t>
            </a:r>
            <a:r>
              <a:rPr lang="en-US" sz="2800" dirty="0"/>
              <a:t> on the screen </a:t>
            </a:r>
          </a:p>
          <a:p>
            <a:pPr lvl="3"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responds immediately to commands</a:t>
            </a:r>
          </a:p>
          <a:p>
            <a:pPr marL="971550" lvl="1" indent="-51435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Script Mode : 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Use </a:t>
            </a:r>
            <a:r>
              <a:rPr lang="en-US" sz="2800" i="1" dirty="0"/>
              <a:t>File-&gt;New File </a:t>
            </a:r>
            <a:r>
              <a:rPr lang="en-US" sz="2800" dirty="0"/>
              <a:t>to write a program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We learned Two functions :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rgbClr val="7030A0"/>
                </a:solidFill>
              </a:rPr>
              <a:t>print() </a:t>
            </a:r>
            <a:r>
              <a:rPr lang="en-US" sz="2800" dirty="0"/>
              <a:t>: prints out a string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rgbClr val="7030A0"/>
                </a:solidFill>
              </a:rPr>
              <a:t>input() </a:t>
            </a:r>
            <a:r>
              <a:rPr lang="en-US" sz="2800" dirty="0"/>
              <a:t>: asks for input and waits for user to type the Enter key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We learned how to add comments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chemeClr val="accent2"/>
                </a:solidFill>
              </a:rPr>
              <a:t># this is a human readable comment that Python ignores</a:t>
            </a:r>
          </a:p>
        </p:txBody>
      </p:sp>
    </p:spTree>
    <p:extLst>
      <p:ext uri="{BB962C8B-B14F-4D97-AF65-F5344CB8AC3E}">
        <p14:creationId xmlns:p14="http://schemas.microsoft.com/office/powerpoint/2010/main" val="28504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3412" y="5638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your own Python program that prints out at least two lines.</a:t>
            </a:r>
          </a:p>
          <a:p>
            <a:r>
              <a:rPr lang="en-US" dirty="0"/>
              <a:t>Be sure to use the input() function to wait for the user to press a key.</a:t>
            </a:r>
          </a:p>
          <a:p>
            <a:r>
              <a:rPr lang="en-US" dirty="0"/>
              <a:t>Run it using both methods.</a:t>
            </a:r>
          </a:p>
        </p:txBody>
      </p:sp>
    </p:spTree>
    <p:extLst>
      <p:ext uri="{BB962C8B-B14F-4D97-AF65-F5344CB8AC3E}">
        <p14:creationId xmlns:p14="http://schemas.microsoft.com/office/powerpoint/2010/main" val="977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2" y="228600"/>
            <a:ext cx="466076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Today We Will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012" y="12192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Learn About the Python programming language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Install Python 3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Use the Python shell and IDLE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Print output 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Get input from a user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Learn about :</a:t>
            </a:r>
          </a:p>
          <a:p>
            <a:pPr marL="914400" lvl="1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Data types like Strings &amp; Integers </a:t>
            </a:r>
          </a:p>
          <a:p>
            <a:pPr marL="914400" lvl="1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Creating and using variables </a:t>
            </a:r>
          </a:p>
          <a:p>
            <a:pPr marL="914400" lvl="1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If/then/else decision making (conditionals) </a:t>
            </a:r>
          </a:p>
          <a:p>
            <a:pPr marL="914400" lvl="1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Loops </a:t>
            </a:r>
          </a:p>
          <a:p>
            <a:pPr marL="914400" lvl="1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Create Simple Games Using Python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3012" y="685800"/>
            <a:ext cx="5070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Python?</a:t>
            </a:r>
          </a:p>
        </p:txBody>
      </p:sp>
      <p:pic>
        <p:nvPicPr>
          <p:cNvPr id="6" name="Picture 5" descr="monty python wiki monty python s flying circus bbc comedy monty python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097622"/>
            <a:ext cx="4627490" cy="1793152"/>
          </a:xfrm>
          <a:prstGeom prst="rect">
            <a:avLst/>
          </a:prstGeom>
        </p:spPr>
      </p:pic>
      <p:pic>
        <p:nvPicPr>
          <p:cNvPr id="8" name="Picture 7" descr="Finger Pointing Clip 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51" y="3402422"/>
            <a:ext cx="2059442" cy="1332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8612" y="4636677"/>
            <a:ext cx="204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Guido Van Rossum</a:t>
            </a:r>
          </a:p>
        </p:txBody>
      </p:sp>
      <p:pic>
        <p:nvPicPr>
          <p:cNvPr id="10" name="Picture 9" descr="230px-Monty_python_foot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905000"/>
            <a:ext cx="1460317" cy="13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333" y="685800"/>
            <a:ext cx="408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Python?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0948" y="1828800"/>
            <a:ext cx="47019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Object-Oriented (OOP)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“Glue”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Runs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Strong Community</a:t>
            </a:r>
          </a:p>
        </p:txBody>
      </p:sp>
    </p:spTree>
    <p:extLst>
      <p:ext uri="{BB962C8B-B14F-4D97-AF65-F5344CB8AC3E}">
        <p14:creationId xmlns:p14="http://schemas.microsoft.com/office/powerpoint/2010/main" val="10187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2057400"/>
            <a:ext cx="10006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Get Started Programming!</a:t>
            </a:r>
          </a:p>
        </p:txBody>
      </p:sp>
    </p:spTree>
    <p:extLst>
      <p:ext uri="{BB962C8B-B14F-4D97-AF65-F5344CB8AC3E}">
        <p14:creationId xmlns:p14="http://schemas.microsoft.com/office/powerpoint/2010/main" val="6923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9012" y="381000"/>
            <a:ext cx="9449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You Have Python Installed?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79" y="1611066"/>
            <a:ext cx="5037516" cy="3514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0211" y="5347155"/>
            <a:ext cx="46486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Terminal is a program included with all versions of Mac OS X. It is located in the Utilities folder within the Applications folder.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041" y="5157554"/>
            <a:ext cx="518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Launch The Command Prompt From The Run Window. One of the quickest ways to launch the Command Prompt is to use the Run window (press </a:t>
            </a:r>
            <a:r>
              <a:rPr lang="en-US" sz="1400" dirty="0" err="1"/>
              <a:t>Win+R</a:t>
            </a:r>
            <a:r>
              <a:rPr lang="en-US" sz="1400" dirty="0"/>
              <a:t> on your keyboard to open it). Then, type </a:t>
            </a:r>
            <a:r>
              <a:rPr lang="en-US" sz="1400" dirty="0" err="1"/>
              <a:t>cmd</a:t>
            </a:r>
            <a:r>
              <a:rPr lang="en-US" sz="1400" dirty="0"/>
              <a:t> or cmd.exe and press Enter or click/tap OK.</a:t>
            </a:r>
          </a:p>
          <a:p>
            <a:r>
              <a:rPr lang="en-US" sz="1400" dirty="0"/>
              <a:t>You can also launch it from the start menu or use Cortana on Windows 10.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1696643"/>
            <a:ext cx="5738059" cy="33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06" y="1143000"/>
            <a:ext cx="7848600" cy="51900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7412" y="76200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Python.org</a:t>
            </a:r>
          </a:p>
        </p:txBody>
      </p:sp>
    </p:spTree>
    <p:extLst>
      <p:ext uri="{BB962C8B-B14F-4D97-AF65-F5344CB8AC3E}">
        <p14:creationId xmlns:p14="http://schemas.microsoft.com/office/powerpoint/2010/main" val="21476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1089</Words>
  <Application>Microsoft Office PowerPoint</Application>
  <PresentationFormat>Custom</PresentationFormat>
  <Paragraphs>204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Corbel</vt:lpstr>
      <vt:lpstr>Gotham-Bold</vt:lpstr>
      <vt:lpstr>inherit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2015-09-01T17:19:14Z</dcterms:created>
  <dcterms:modified xsi:type="dcterms:W3CDTF">2016-04-20T23:36:23Z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