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2"/>
  </p:sldMasterIdLst>
  <p:notesMasterIdLst>
    <p:notesMasterId r:id="rId45"/>
  </p:notesMasterIdLst>
  <p:handoutMasterIdLst>
    <p:handoutMasterId r:id="rId46"/>
  </p:handoutMasterIdLst>
  <p:sldIdLst>
    <p:sldId id="256" r:id="rId3"/>
    <p:sldId id="308" r:id="rId4"/>
    <p:sldId id="287" r:id="rId5"/>
    <p:sldId id="309" r:id="rId6"/>
    <p:sldId id="266" r:id="rId7"/>
    <p:sldId id="288" r:id="rId8"/>
    <p:sldId id="267" r:id="rId9"/>
    <p:sldId id="289" r:id="rId10"/>
    <p:sldId id="268" r:id="rId11"/>
    <p:sldId id="269" r:id="rId12"/>
    <p:sldId id="297" r:id="rId13"/>
    <p:sldId id="301" r:id="rId14"/>
    <p:sldId id="300" r:id="rId15"/>
    <p:sldId id="298" r:id="rId16"/>
    <p:sldId id="291" r:id="rId17"/>
    <p:sldId id="292" r:id="rId18"/>
    <p:sldId id="304" r:id="rId19"/>
    <p:sldId id="305" r:id="rId20"/>
    <p:sldId id="303" r:id="rId21"/>
    <p:sldId id="302" r:id="rId22"/>
    <p:sldId id="313" r:id="rId23"/>
    <p:sldId id="296" r:id="rId24"/>
    <p:sldId id="263" r:id="rId25"/>
    <p:sldId id="264" r:id="rId26"/>
    <p:sldId id="265" r:id="rId27"/>
    <p:sldId id="270" r:id="rId28"/>
    <p:sldId id="307" r:id="rId29"/>
    <p:sldId id="271" r:id="rId30"/>
    <p:sldId id="273" r:id="rId31"/>
    <p:sldId id="274" r:id="rId32"/>
    <p:sldId id="275" r:id="rId33"/>
    <p:sldId id="280" r:id="rId34"/>
    <p:sldId id="276" r:id="rId35"/>
    <p:sldId id="277" r:id="rId36"/>
    <p:sldId id="285" r:id="rId37"/>
    <p:sldId id="278" r:id="rId38"/>
    <p:sldId id="279" r:id="rId39"/>
    <p:sldId id="295" r:id="rId40"/>
    <p:sldId id="293" r:id="rId41"/>
    <p:sldId id="294" r:id="rId42"/>
    <p:sldId id="310" r:id="rId43"/>
    <p:sldId id="312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120" d="100"/>
          <a:sy n="120" d="100"/>
        </p:scale>
        <p:origin x="120" y="3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65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70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atorjk.com/softwar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Escape Sequences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\a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743200"/>
            <a:ext cx="8316574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2412" y="1828800"/>
            <a:ext cx="644901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Type these statements in a script file &amp; save.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Run from Windows folder by double clicking.</a:t>
            </a:r>
          </a:p>
        </p:txBody>
      </p:sp>
    </p:spTree>
    <p:extLst>
      <p:ext uri="{BB962C8B-B14F-4D97-AF65-F5344CB8AC3E}">
        <p14:creationId xmlns:p14="http://schemas.microsoft.com/office/powerpoint/2010/main" val="23639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"/>
            <a:ext cx="8594429" cy="1320800"/>
          </a:xfrm>
        </p:spPr>
        <p:txBody>
          <a:bodyPr/>
          <a:lstStyle/>
          <a:p>
            <a:r>
              <a:rPr lang="en-US" dirty="0"/>
              <a:t>If we use double quotes to indicate a string, then how do we print a quote?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43" y="2362200"/>
            <a:ext cx="8727298" cy="30289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4386" y="35814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8786" y="1961303"/>
            <a:ext cx="402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in the Shell… What Happens?</a:t>
            </a:r>
          </a:p>
        </p:txBody>
      </p:sp>
    </p:spTree>
    <p:extLst>
      <p:ext uri="{BB962C8B-B14F-4D97-AF65-F5344CB8AC3E}">
        <p14:creationId xmlns:p14="http://schemas.microsoft.com/office/powerpoint/2010/main" val="27807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Printing a Quote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\”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1812" y="3577002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369708"/>
            <a:ext cx="9538504" cy="2795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6212" y="1965388"/>
            <a:ext cx="25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this way instead!</a:t>
            </a:r>
          </a:p>
        </p:txBody>
      </p:sp>
    </p:spTree>
    <p:extLst>
      <p:ext uri="{BB962C8B-B14F-4D97-AF65-F5344CB8AC3E}">
        <p14:creationId xmlns:p14="http://schemas.microsoft.com/office/powerpoint/2010/main" val="26110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Printing a Quote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\”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9958" y="3505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107406"/>
            <a:ext cx="9538504" cy="2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609600"/>
            <a:ext cx="859442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use back slashes to indicate an escape sequence, then how do we print a backslash?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9405" y="1930400"/>
            <a:ext cx="783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a print statement with only one(1) backslash in the string argument.</a:t>
            </a:r>
          </a:p>
          <a:p>
            <a:r>
              <a:rPr lang="en-US" dirty="0"/>
              <a:t>What happens?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17" y="2590800"/>
            <a:ext cx="7248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2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Printing a Backslash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\\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307002"/>
            <a:ext cx="8326172" cy="2643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1812" y="3577002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0852" y="1764268"/>
            <a:ext cx="700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a print statement with 6 backslashes in the string argument.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7596" y="515379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backslashes actually print?</a:t>
            </a:r>
          </a:p>
        </p:txBody>
      </p:sp>
    </p:spTree>
    <p:extLst>
      <p:ext uri="{BB962C8B-B14F-4D97-AF65-F5344CB8AC3E}">
        <p14:creationId xmlns:p14="http://schemas.microsoft.com/office/powerpoint/2010/main" val="383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8" y="1981200"/>
            <a:ext cx="8159913" cy="2590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32928" y="34290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2" y="344998"/>
            <a:ext cx="8594429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/>
              <a:t>Printing a Backslash 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</a:rPr>
              <a:t>\\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209800"/>
            <a:ext cx="8738419" cy="3429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1312" y="3581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41312" y="4724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2934" y="128647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this … </a:t>
            </a:r>
          </a:p>
          <a:p>
            <a:r>
              <a:rPr lang="en-US" dirty="0"/>
              <a:t>There are 3 quotes at the beginning and end.</a:t>
            </a:r>
          </a:p>
          <a:p>
            <a:r>
              <a:rPr lang="en-US" dirty="0"/>
              <a:t>There are 11 of each character.</a:t>
            </a:r>
          </a:p>
        </p:txBody>
      </p:sp>
    </p:spTree>
    <p:extLst>
      <p:ext uri="{BB962C8B-B14F-4D97-AF65-F5344CB8AC3E}">
        <p14:creationId xmlns:p14="http://schemas.microsoft.com/office/powerpoint/2010/main" val="24401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79450" y="338865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9450" y="4557713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752600"/>
            <a:ext cx="7524750" cy="423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2012" y="1372666"/>
            <a:ext cx="698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exactly what is between the triple quotes.. even line feeds</a:t>
            </a:r>
          </a:p>
        </p:txBody>
      </p:sp>
    </p:spTree>
    <p:extLst>
      <p:ext uri="{BB962C8B-B14F-4D97-AF65-F5344CB8AC3E}">
        <p14:creationId xmlns:p14="http://schemas.microsoft.com/office/powerpoint/2010/main" val="2867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7412" y="457200"/>
            <a:ext cx="5776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 With ASCII 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7605" y="1373653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ASCII art is a graphic design technique that uses computers for presentation and consists of pictures pieced together from the 95 printable (from a total of 128) characters defined by the ASCII Standard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2012" y="464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93" y="2836561"/>
            <a:ext cx="4619625" cy="1636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195649"/>
            <a:ext cx="2895600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813" y="3265705"/>
            <a:ext cx="73342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4" y="1928812"/>
            <a:ext cx="2543175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12" y="4038600"/>
            <a:ext cx="1866900" cy="244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612" y="4832866"/>
            <a:ext cx="2928938" cy="1802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850" y="5017532"/>
            <a:ext cx="1524000" cy="1586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812" y="5181600"/>
            <a:ext cx="1485900" cy="981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5637" y="4598255"/>
            <a:ext cx="1143000" cy="9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812" y="152400"/>
            <a:ext cx="755264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What We Learned in Part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12" y="1007501"/>
            <a:ext cx="11275844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Python is a great beginner language.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Idle  - </a:t>
            </a:r>
            <a:r>
              <a:rPr lang="en-US" sz="2800" dirty="0">
                <a:solidFill>
                  <a:schemeClr val="accent2"/>
                </a:solidFill>
              </a:rPr>
              <a:t>I</a:t>
            </a:r>
            <a:r>
              <a:rPr lang="en-US" sz="2800" dirty="0"/>
              <a:t>ntegrated </a:t>
            </a:r>
            <a:r>
              <a:rPr lang="en-US" sz="2800" dirty="0">
                <a:solidFill>
                  <a:schemeClr val="accent2"/>
                </a:solidFill>
              </a:rPr>
              <a:t>D</a:t>
            </a:r>
            <a:r>
              <a:rPr lang="en-US" sz="2800" dirty="0"/>
              <a:t>eve</a:t>
            </a:r>
            <a:r>
              <a:rPr lang="en-US" sz="2800" dirty="0">
                <a:solidFill>
                  <a:schemeClr val="accent2"/>
                </a:solidFill>
              </a:rPr>
              <a:t>L</a:t>
            </a:r>
            <a:r>
              <a:rPr lang="en-US" sz="2800" dirty="0"/>
              <a:t>opment </a:t>
            </a:r>
            <a:r>
              <a:rPr lang="en-US" sz="2800" dirty="0">
                <a:solidFill>
                  <a:schemeClr val="accent2"/>
                </a:solidFill>
              </a:rPr>
              <a:t>E</a:t>
            </a:r>
            <a:r>
              <a:rPr lang="en-US" sz="2800" dirty="0"/>
              <a:t>nvironment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Idle has two modes:</a:t>
            </a:r>
          </a:p>
          <a:p>
            <a:pPr marL="971550" lvl="1" indent="-51435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Interactive Mode : </a:t>
            </a:r>
          </a:p>
          <a:p>
            <a:pPr lvl="3">
              <a:lnSpc>
                <a:spcPct val="90000"/>
              </a:lnSpc>
              <a:buClr>
                <a:schemeClr val="accent2"/>
              </a:buClr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&gt;&gt;&gt;</a:t>
            </a:r>
            <a:r>
              <a:rPr lang="en-US" sz="2800" dirty="0"/>
              <a:t> on the screen </a:t>
            </a:r>
          </a:p>
          <a:p>
            <a:pPr lvl="3">
              <a:lnSpc>
                <a:spcPct val="90000"/>
              </a:lnSpc>
              <a:buClr>
                <a:schemeClr val="accent2"/>
              </a:buClr>
            </a:pPr>
            <a:r>
              <a:rPr lang="en-US" sz="2800" dirty="0"/>
              <a:t>responds immediately to commands</a:t>
            </a:r>
          </a:p>
          <a:p>
            <a:pPr marL="971550" lvl="1" indent="-514350">
              <a:lnSpc>
                <a:spcPct val="9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Script Mode : 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 sz="2800" dirty="0"/>
              <a:t>Use </a:t>
            </a:r>
            <a:r>
              <a:rPr lang="en-US" sz="2800" i="1" dirty="0"/>
              <a:t>File-&gt;New File </a:t>
            </a:r>
            <a:r>
              <a:rPr lang="en-US" sz="2800" dirty="0"/>
              <a:t>to write a program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We learned Two functions :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>
                <a:solidFill>
                  <a:srgbClr val="7030A0"/>
                </a:solidFill>
              </a:rPr>
              <a:t>print() </a:t>
            </a:r>
            <a:r>
              <a:rPr lang="en-US" sz="2800" dirty="0"/>
              <a:t>: prints out a string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>
                <a:solidFill>
                  <a:srgbClr val="7030A0"/>
                </a:solidFill>
              </a:rPr>
              <a:t>input() </a:t>
            </a:r>
            <a:r>
              <a:rPr lang="en-US" sz="2800" dirty="0"/>
              <a:t>: asks for input and waits for user to type the Enter key</a:t>
            </a:r>
          </a:p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We learned how to add comments</a:t>
            </a:r>
          </a:p>
          <a:p>
            <a:pPr marL="914400" lvl="1" indent="-457200">
              <a:lnSpc>
                <a:spcPct val="90000"/>
              </a:lnSpc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>
                <a:solidFill>
                  <a:schemeClr val="accent2"/>
                </a:solidFill>
              </a:rPr>
              <a:t># this is a human readable comment that Python ignores</a:t>
            </a:r>
          </a:p>
        </p:txBody>
      </p:sp>
    </p:spTree>
    <p:extLst>
      <p:ext uri="{BB962C8B-B14F-4D97-AF65-F5344CB8AC3E}">
        <p14:creationId xmlns:p14="http://schemas.microsoft.com/office/powerpoint/2010/main" val="4782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50" y="1703972"/>
            <a:ext cx="7041262" cy="4488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448800" cy="711200"/>
          </a:xfrm>
        </p:spPr>
        <p:txBody>
          <a:bodyPr>
            <a:normAutofit/>
          </a:bodyPr>
          <a:lstStyle/>
          <a:p>
            <a:r>
              <a:rPr lang="en-US" dirty="0"/>
              <a:t>ASCII Art Website (</a:t>
            </a:r>
            <a:r>
              <a:rPr lang="en-US" dirty="0">
                <a:hlinkClick r:id="rId3" action="ppaction://hlinkfile"/>
              </a:rPr>
              <a:t>patorjk.com/software</a:t>
            </a:r>
            <a:r>
              <a:rPr lang="en-US" dirty="0"/>
              <a:t>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08012" y="5816600"/>
            <a:ext cx="2209802" cy="48559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copy</a:t>
            </a:r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2" y="787400"/>
            <a:ext cx="7086600" cy="1000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026139">
            <a:off x="610704" y="110279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this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50796" y="939800"/>
            <a:ext cx="381000" cy="221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6337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Break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00" y="1447800"/>
            <a:ext cx="2389517" cy="383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6212" y="5453138"/>
            <a:ext cx="8328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ASCII Art Generator to create art from your name.</a:t>
            </a:r>
          </a:p>
          <a:p>
            <a:r>
              <a:rPr lang="en-US" dirty="0"/>
              <a:t>Write a Python Program using triple-quoted strings to prints out your ASCII Art.</a:t>
            </a:r>
          </a:p>
          <a:p>
            <a:r>
              <a:rPr lang="en-US" dirty="0"/>
              <a:t>(Optional) Have your program ding a bell when printing your name.</a:t>
            </a:r>
          </a:p>
        </p:txBody>
      </p:sp>
    </p:spTree>
    <p:extLst>
      <p:ext uri="{BB962C8B-B14F-4D97-AF65-F5344CB8AC3E}">
        <p14:creationId xmlns:p14="http://schemas.microsoft.com/office/powerpoint/2010/main" val="17357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212" y="762000"/>
            <a:ext cx="9444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Functions Return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812" y="1905000"/>
            <a:ext cx="81597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can “capture” these values and </a:t>
            </a:r>
          </a:p>
          <a:p>
            <a:r>
              <a:rPr lang="en-US" sz="3600" dirty="0"/>
              <a:t>store them in the computer’s memory.</a:t>
            </a:r>
          </a:p>
          <a:p>
            <a:endParaRPr lang="en-US" sz="3600" dirty="0"/>
          </a:p>
          <a:p>
            <a:r>
              <a:rPr lang="en-US" sz="3600" dirty="0"/>
              <a:t>We store them by assigning the values</a:t>
            </a:r>
          </a:p>
          <a:p>
            <a:r>
              <a:rPr lang="en-US" sz="3600" dirty="0"/>
              <a:t>to what is called a </a:t>
            </a:r>
            <a:r>
              <a:rPr lang="en-US" sz="3600" dirty="0">
                <a:solidFill>
                  <a:schemeClr val="accent2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9113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447800"/>
            <a:ext cx="3581400" cy="2764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2181" y="3180163"/>
            <a:ext cx="15359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682" y="1957673"/>
            <a:ext cx="144302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Daun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3385" y="4311485"/>
            <a:ext cx="887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This variable holds a </a:t>
            </a:r>
            <a:r>
              <a:rPr lang="en-US" sz="5400" b="1" dirty="0">
                <a:ln/>
              </a:rPr>
              <a:t>s</a:t>
            </a:r>
            <a:r>
              <a:rPr lang="en-US" sz="5400" b="1" cap="none" spc="0" dirty="0">
                <a:ln/>
                <a:effectLst/>
              </a:rPr>
              <a:t>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1940" y="101450"/>
            <a:ext cx="3106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Variables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4875212" y="3180163"/>
            <a:ext cx="1752600" cy="24883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48753" y="3075776"/>
            <a:ext cx="23519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Name of variable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4909021" y="2005775"/>
            <a:ext cx="1684981" cy="300325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48753" y="1924765"/>
            <a:ext cx="23006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 of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01252" y="5251750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firstName</a:t>
            </a:r>
            <a:r>
              <a:rPr lang="en-US" sz="4000" dirty="0"/>
              <a:t> = “Daun”</a:t>
            </a:r>
          </a:p>
        </p:txBody>
      </p:sp>
    </p:spTree>
    <p:extLst>
      <p:ext uri="{BB962C8B-B14F-4D97-AF65-F5344CB8AC3E}">
        <p14:creationId xmlns:p14="http://schemas.microsoft.com/office/powerpoint/2010/main" val="28568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71600"/>
            <a:ext cx="3581400" cy="2764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3581" y="3103963"/>
            <a:ext cx="15359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9425" y="1879035"/>
            <a:ext cx="17139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Monty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8798" y="4224021"/>
            <a:ext cx="887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This variable holds a </a:t>
            </a:r>
            <a:r>
              <a:rPr lang="en-US" sz="5400" b="1" cap="none" spc="0" dirty="0">
                <a:ln/>
                <a:effectLst/>
              </a:rPr>
              <a:t>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9504" y="73648"/>
            <a:ext cx="3106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Variables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4646612" y="3103963"/>
            <a:ext cx="1752600" cy="24883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7812" y="2940488"/>
            <a:ext cx="23519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Name of variable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4680421" y="1929575"/>
            <a:ext cx="1684981" cy="300325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79108" y="1863159"/>
            <a:ext cx="23006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 of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6665" y="5164286"/>
            <a:ext cx="457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firstName</a:t>
            </a:r>
            <a:r>
              <a:rPr lang="en-US" sz="4000" dirty="0"/>
              <a:t> = “Monty”</a:t>
            </a:r>
          </a:p>
        </p:txBody>
      </p:sp>
    </p:spTree>
    <p:extLst>
      <p:ext uri="{BB962C8B-B14F-4D97-AF65-F5344CB8AC3E}">
        <p14:creationId xmlns:p14="http://schemas.microsoft.com/office/powerpoint/2010/main" val="185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4" y="522325"/>
            <a:ext cx="2743200" cy="2117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2517" y="1819856"/>
            <a:ext cx="15320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2134" y="903325"/>
            <a:ext cx="13127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Monty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7719" y="1192722"/>
            <a:ext cx="7271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rgbClr val="7030A0"/>
                </a:solidFill>
                <a:effectLst/>
              </a:rPr>
              <a:t>This variable holds a </a:t>
            </a:r>
            <a:r>
              <a:rPr lang="en-US" sz="4400" b="1" cap="none" spc="0" dirty="0">
                <a:ln/>
                <a:effectLst/>
              </a:rPr>
              <a:t>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222759" y="-46173"/>
            <a:ext cx="78927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</a:rPr>
              <a:t>Assign v</a:t>
            </a:r>
            <a:r>
              <a:rPr lang="en-US" sz="4400" b="1" cap="none" spc="0" dirty="0">
                <a:ln/>
                <a:effectLst/>
              </a:rPr>
              <a:t>ariables with =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4" y="2639732"/>
            <a:ext cx="2743200" cy="21174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8647" y="3845572"/>
            <a:ext cx="15320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3199" y="3020732"/>
            <a:ext cx="13127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81570" y="3332199"/>
            <a:ext cx="68371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rgbClr val="7030A0"/>
                </a:solidFill>
                <a:effectLst/>
              </a:rPr>
              <a:t>This variable holds an </a:t>
            </a:r>
            <a:r>
              <a:rPr lang="en-US" sz="4400" b="1" dirty="0" err="1">
                <a:ln/>
              </a:rPr>
              <a:t>int</a:t>
            </a:r>
            <a:endParaRPr lang="en-US" sz="4400" b="1" cap="none" spc="0" dirty="0">
              <a:ln/>
              <a:effectLst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4" y="4697477"/>
            <a:ext cx="2743200" cy="21174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33642" y="5967514"/>
            <a:ext cx="15320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height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1151" y="5064333"/>
            <a:ext cx="13127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75.4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1420" y="5389944"/>
            <a:ext cx="69974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rgbClr val="7030A0"/>
                </a:solidFill>
                <a:effectLst/>
              </a:rPr>
              <a:t>This variable holds a </a:t>
            </a:r>
            <a:r>
              <a:rPr lang="en-US" sz="4400" b="1" cap="none" spc="0" dirty="0">
                <a:ln/>
                <a:effectLst/>
              </a:rPr>
              <a:t>float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4729" y="1898598"/>
            <a:ext cx="28103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firstName</a:t>
            </a:r>
            <a:r>
              <a:rPr lang="en-US" sz="2400" dirty="0"/>
              <a:t> = “Monty”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9786" y="4057938"/>
            <a:ext cx="12506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 = 26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5632" y="6179880"/>
            <a:ext cx="17994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 = 75.4</a:t>
            </a:r>
          </a:p>
        </p:txBody>
      </p:sp>
    </p:spTree>
    <p:extLst>
      <p:ext uri="{BB962C8B-B14F-4D97-AF65-F5344CB8AC3E}">
        <p14:creationId xmlns:p14="http://schemas.microsoft.com/office/powerpoint/2010/main" val="37055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81000"/>
            <a:ext cx="9601198" cy="1020762"/>
          </a:xfrm>
        </p:spPr>
        <p:txBody>
          <a:bodyPr/>
          <a:lstStyle/>
          <a:p>
            <a:r>
              <a:rPr lang="en-US" dirty="0"/>
              <a:t>What type of variable does input() return?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612" y="2438400"/>
            <a:ext cx="93859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firstName</a:t>
            </a:r>
            <a:r>
              <a:rPr lang="en-US" sz="3200" dirty="0"/>
              <a:t> = input(“Please enter your first name”)</a:t>
            </a:r>
          </a:p>
        </p:txBody>
      </p:sp>
    </p:spTree>
    <p:extLst>
      <p:ext uri="{BB962C8B-B14F-4D97-AF65-F5344CB8AC3E}">
        <p14:creationId xmlns:p14="http://schemas.microsoft.com/office/powerpoint/2010/main" val="23805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81000"/>
            <a:ext cx="9601198" cy="1020762"/>
          </a:xfrm>
        </p:spPr>
        <p:txBody>
          <a:bodyPr/>
          <a:lstStyle/>
          <a:p>
            <a:r>
              <a:rPr lang="en-US" dirty="0"/>
              <a:t>What type of variable does input() return?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612" y="2438400"/>
            <a:ext cx="93859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firstName</a:t>
            </a:r>
            <a:r>
              <a:rPr lang="en-US" sz="3200" dirty="0"/>
              <a:t> = input(“Please enter your first name”)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2612" y="3352800"/>
            <a:ext cx="2563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String</a:t>
            </a:r>
          </a:p>
        </p:txBody>
      </p:sp>
    </p:spTree>
    <p:extLst>
      <p:ext uri="{BB962C8B-B14F-4D97-AF65-F5344CB8AC3E}">
        <p14:creationId xmlns:p14="http://schemas.microsoft.com/office/powerpoint/2010/main" val="27320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9601198" cy="1020762"/>
          </a:xfrm>
        </p:spPr>
        <p:txBody>
          <a:bodyPr/>
          <a:lstStyle/>
          <a:p>
            <a:r>
              <a:rPr lang="en-US" dirty="0"/>
              <a:t>How do we get an integer from input()?</a:t>
            </a:r>
          </a:p>
        </p:txBody>
      </p:sp>
    </p:spTree>
    <p:extLst>
      <p:ext uri="{BB962C8B-B14F-4D97-AF65-F5344CB8AC3E}">
        <p14:creationId xmlns:p14="http://schemas.microsoft.com/office/powerpoint/2010/main" val="15936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457200"/>
            <a:ext cx="9601198" cy="1020762"/>
          </a:xfrm>
        </p:spPr>
        <p:txBody>
          <a:bodyPr/>
          <a:lstStyle/>
          <a:p>
            <a:r>
              <a:rPr lang="en-US" dirty="0"/>
              <a:t>How do we get an integer from input()?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414" y="3048000"/>
            <a:ext cx="904125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age = </a:t>
            </a:r>
            <a:r>
              <a:rPr lang="en-US" sz="3600" dirty="0" err="1">
                <a:solidFill>
                  <a:srgbClr val="7030A0"/>
                </a:solidFill>
              </a:rPr>
              <a:t>int</a:t>
            </a:r>
            <a:r>
              <a:rPr lang="en-US" sz="3600" dirty="0">
                <a:solidFill>
                  <a:srgbClr val="7030A0"/>
                </a:solidFill>
              </a:rPr>
              <a:t>(</a:t>
            </a:r>
            <a:r>
              <a:rPr lang="en-US" sz="3600" dirty="0"/>
              <a:t>input(“Please enter your age :”)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7012" y="1216132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rgbClr val="7030A0"/>
                </a:solidFill>
              </a:rPr>
              <a:t>i</a:t>
            </a:r>
            <a:r>
              <a:rPr lang="en-US" sz="5400" b="1" cap="none" spc="0" dirty="0" err="1">
                <a:ln/>
                <a:solidFill>
                  <a:srgbClr val="7030A0"/>
                </a:solidFill>
                <a:effectLst/>
              </a:rPr>
              <a:t>nt</a:t>
            </a:r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182" y="4038600"/>
            <a:ext cx="87257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function inside a function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TRICKY! … Try it!</a:t>
            </a:r>
          </a:p>
        </p:txBody>
      </p:sp>
    </p:spTree>
    <p:extLst>
      <p:ext uri="{BB962C8B-B14F-4D97-AF65-F5344CB8AC3E}">
        <p14:creationId xmlns:p14="http://schemas.microsoft.com/office/powerpoint/2010/main" val="5296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2812" y="381000"/>
            <a:ext cx="9860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Are Learning in Part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600200"/>
            <a:ext cx="88456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Escape Sequences or How to print the unprintable!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Triple Quoted Strings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Fun With ASCII Art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Variables</a:t>
            </a:r>
          </a:p>
          <a:p>
            <a:pPr lvl="2">
              <a:buClr>
                <a:schemeClr val="accent2"/>
              </a:buClr>
            </a:pPr>
            <a:r>
              <a:rPr lang="en-US" sz="2800" dirty="0"/>
              <a:t>Strings</a:t>
            </a:r>
          </a:p>
          <a:p>
            <a:pPr lvl="2">
              <a:buClr>
                <a:schemeClr val="accent2"/>
              </a:buClr>
            </a:pPr>
            <a:r>
              <a:rPr lang="en-US" sz="2800" dirty="0"/>
              <a:t>Integers</a:t>
            </a:r>
          </a:p>
          <a:p>
            <a:pPr lvl="2">
              <a:buClr>
                <a:schemeClr val="accent2"/>
              </a:buClr>
            </a:pPr>
            <a:r>
              <a:rPr lang="en-US" sz="2800" dirty="0"/>
              <a:t>Floating Point Numbers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Printing &amp; Formatting Numbers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Your Favorite Subject – MATH!</a:t>
            </a:r>
          </a:p>
        </p:txBody>
      </p:sp>
    </p:spTree>
    <p:extLst>
      <p:ext uri="{BB962C8B-B14F-4D97-AF65-F5344CB8AC3E}">
        <p14:creationId xmlns:p14="http://schemas.microsoft.com/office/powerpoint/2010/main" val="37071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971800"/>
            <a:ext cx="9601198" cy="1020762"/>
          </a:xfrm>
        </p:spPr>
        <p:txBody>
          <a:bodyPr/>
          <a:lstStyle/>
          <a:p>
            <a:r>
              <a:rPr lang="en-US" dirty="0"/>
              <a:t>How do we get an float from input()?</a:t>
            </a:r>
          </a:p>
        </p:txBody>
      </p:sp>
    </p:spTree>
    <p:extLst>
      <p:ext uri="{BB962C8B-B14F-4D97-AF65-F5344CB8AC3E}">
        <p14:creationId xmlns:p14="http://schemas.microsoft.com/office/powerpoint/2010/main" val="14530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601198" cy="1020762"/>
          </a:xfrm>
        </p:spPr>
        <p:txBody>
          <a:bodyPr/>
          <a:lstStyle/>
          <a:p>
            <a:r>
              <a:rPr lang="en-US" dirty="0"/>
              <a:t>How do we get an float from input()?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012" y="3012651"/>
            <a:ext cx="1060578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height = </a:t>
            </a:r>
            <a:r>
              <a:rPr lang="en-US" sz="3600" dirty="0">
                <a:solidFill>
                  <a:srgbClr val="7030A0"/>
                </a:solidFill>
              </a:rPr>
              <a:t>float(</a:t>
            </a:r>
            <a:r>
              <a:rPr lang="en-US" sz="3600" dirty="0"/>
              <a:t>input(“Please enter your height :”)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4612" y="1295400"/>
            <a:ext cx="2188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7030A0"/>
                </a:solidFill>
              </a:rPr>
              <a:t>float</a:t>
            </a:r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29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43" y="262282"/>
            <a:ext cx="9601198" cy="1020762"/>
          </a:xfrm>
        </p:spPr>
        <p:txBody>
          <a:bodyPr>
            <a:normAutofit/>
          </a:bodyPr>
          <a:lstStyle/>
          <a:p>
            <a:r>
              <a:rPr lang="en-US" sz="3600" dirty="0"/>
              <a:t>How do we print 2 decimal places?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136" y="841293"/>
            <a:ext cx="5061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rgbClr val="7030A0"/>
                </a:solidFill>
              </a:rPr>
              <a:t>format</a:t>
            </a:r>
            <a:r>
              <a:rPr lang="en-US" sz="3600" b="1" cap="none" spc="0" dirty="0">
                <a:ln/>
                <a:solidFill>
                  <a:srgbClr val="7030A0"/>
                </a:solidFill>
                <a:effectLst/>
              </a:rPr>
              <a:t>(number, “.2f”)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8" y="2022025"/>
            <a:ext cx="9849749" cy="188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4038600"/>
            <a:ext cx="8126608" cy="4343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2894012" y="4495800"/>
            <a:ext cx="1752600" cy="4572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66175" y="4567434"/>
            <a:ext cx="140827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Two decimals</a:t>
            </a:r>
          </a:p>
        </p:txBody>
      </p:sp>
    </p:spTree>
    <p:extLst>
      <p:ext uri="{BB962C8B-B14F-4D97-AF65-F5344CB8AC3E}">
        <p14:creationId xmlns:p14="http://schemas.microsoft.com/office/powerpoint/2010/main" val="9501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9212" y="1752600"/>
            <a:ext cx="6629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7030A0"/>
                </a:solidFill>
              </a:rPr>
              <a:t>=</a:t>
            </a:r>
            <a:r>
              <a:rPr lang="en-US" sz="5400" dirty="0"/>
              <a:t>  Assigns a value</a:t>
            </a:r>
          </a:p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7030A0"/>
                </a:solidFill>
              </a:rPr>
              <a:t>+</a:t>
            </a:r>
            <a:r>
              <a:rPr lang="en-US" sz="5400" dirty="0"/>
              <a:t>   Add</a:t>
            </a:r>
          </a:p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7030A0"/>
                </a:solidFill>
              </a:rPr>
              <a:t>-</a:t>
            </a:r>
            <a:r>
              <a:rPr lang="en-US" sz="5400" dirty="0"/>
              <a:t>   Subtract</a:t>
            </a:r>
          </a:p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7030A0"/>
                </a:solidFill>
              </a:rPr>
              <a:t>*</a:t>
            </a:r>
            <a:r>
              <a:rPr lang="en-US" sz="5400" dirty="0"/>
              <a:t>  Multiply</a:t>
            </a:r>
          </a:p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7030A0"/>
                </a:solidFill>
              </a:rPr>
              <a:t>/</a:t>
            </a:r>
            <a:r>
              <a:rPr lang="en-US" sz="5400" dirty="0"/>
              <a:t>    Divide</a:t>
            </a:r>
          </a:p>
        </p:txBody>
      </p:sp>
    </p:spTree>
    <p:extLst>
      <p:ext uri="{BB962C8B-B14F-4D97-AF65-F5344CB8AC3E}">
        <p14:creationId xmlns:p14="http://schemas.microsoft.com/office/powerpoint/2010/main" val="25253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2" y="1752600"/>
            <a:ext cx="7462236" cy="435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 err="1"/>
              <a:t>twoYearsOlder</a:t>
            </a:r>
            <a:r>
              <a:rPr lang="en-US" sz="4400" dirty="0"/>
              <a:t> = </a:t>
            </a:r>
            <a:r>
              <a:rPr lang="en-US" sz="4400" dirty="0" err="1"/>
              <a:t>yourAge</a:t>
            </a:r>
            <a:r>
              <a:rPr lang="en-US" sz="4400" dirty="0"/>
              <a:t> + 2</a:t>
            </a:r>
          </a:p>
          <a:p>
            <a:pPr>
              <a:lnSpc>
                <a:spcPct val="90000"/>
              </a:lnSpc>
            </a:pPr>
            <a:endParaRPr lang="en-US" sz="4400" dirty="0"/>
          </a:p>
          <a:p>
            <a:pPr>
              <a:lnSpc>
                <a:spcPct val="90000"/>
              </a:lnSpc>
            </a:pPr>
            <a:r>
              <a:rPr lang="en-US" sz="4400" dirty="0" err="1"/>
              <a:t>oneYearYounger</a:t>
            </a:r>
            <a:r>
              <a:rPr lang="en-US" sz="4400" dirty="0"/>
              <a:t> = </a:t>
            </a:r>
            <a:r>
              <a:rPr lang="en-US" sz="4400" dirty="0" err="1"/>
              <a:t>yourAge</a:t>
            </a:r>
            <a:r>
              <a:rPr lang="en-US" sz="4400" dirty="0"/>
              <a:t> – 1;</a:t>
            </a:r>
          </a:p>
          <a:p>
            <a:pPr>
              <a:lnSpc>
                <a:spcPct val="90000"/>
              </a:lnSpc>
            </a:pPr>
            <a:endParaRPr lang="en-US" sz="4400" dirty="0"/>
          </a:p>
          <a:p>
            <a:pPr>
              <a:lnSpc>
                <a:spcPct val="90000"/>
              </a:lnSpc>
            </a:pPr>
            <a:r>
              <a:rPr lang="en-US" sz="4400" dirty="0" err="1"/>
              <a:t>evenNumber</a:t>
            </a:r>
            <a:r>
              <a:rPr lang="en-US" sz="4400" dirty="0"/>
              <a:t> = number * 2</a:t>
            </a:r>
          </a:p>
          <a:p>
            <a:pPr>
              <a:lnSpc>
                <a:spcPct val="90000"/>
              </a:lnSpc>
            </a:pPr>
            <a:endParaRPr lang="en-US" sz="4400" dirty="0"/>
          </a:p>
          <a:p>
            <a:pPr>
              <a:lnSpc>
                <a:spcPct val="90000"/>
              </a:lnSpc>
            </a:pPr>
            <a:r>
              <a:rPr lang="en-US" sz="4400" dirty="0" err="1"/>
              <a:t>halfAge</a:t>
            </a:r>
            <a:r>
              <a:rPr lang="en-US" sz="4400" dirty="0"/>
              <a:t> = </a:t>
            </a:r>
            <a:r>
              <a:rPr lang="en-US" sz="4400" dirty="0" err="1"/>
              <a:t>yourAge</a:t>
            </a:r>
            <a:r>
              <a:rPr lang="en-US" sz="4400" dirty="0"/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17090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 By Using 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7" y="2971800"/>
            <a:ext cx="4850946" cy="3286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742906"/>
            <a:ext cx="10820400" cy="9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Strings Together (Concatenation)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1752600"/>
            <a:ext cx="1026519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752600"/>
            <a:ext cx="5531836" cy="1828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8008130" y="1965765"/>
            <a:ext cx="1981200" cy="4572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4212" y="1981200"/>
            <a:ext cx="1389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3885" y="3584089"/>
            <a:ext cx="2060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+ sign</a:t>
            </a:r>
          </a:p>
        </p:txBody>
      </p:sp>
    </p:spTree>
    <p:extLst>
      <p:ext uri="{BB962C8B-B14F-4D97-AF65-F5344CB8AC3E}">
        <p14:creationId xmlns:p14="http://schemas.microsoft.com/office/powerpoint/2010/main" val="41270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Strings Together (Concatenation)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2" y="1767238"/>
            <a:ext cx="5671070" cy="1991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767238"/>
            <a:ext cx="10380374" cy="55479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7951608" y="2026024"/>
            <a:ext cx="1981200" cy="4572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1812" y="2057400"/>
            <a:ext cx="17032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Has a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6566" y="3865294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18014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2" y="1600200"/>
            <a:ext cx="8053867" cy="5133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0603"/>
            <a:ext cx="8594429" cy="1320800"/>
          </a:xfrm>
        </p:spPr>
        <p:txBody>
          <a:bodyPr/>
          <a:lstStyle/>
          <a:p>
            <a:r>
              <a:rPr lang="en-US" dirty="0"/>
              <a:t>ASCII Art Website (patorjk.com/software)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22414" y="6324600"/>
            <a:ext cx="1447800" cy="40939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copy</a:t>
            </a:r>
          </a:p>
        </p:txBody>
      </p:sp>
    </p:spTree>
    <p:extLst>
      <p:ext uri="{BB962C8B-B14F-4D97-AF65-F5344CB8AC3E}">
        <p14:creationId xmlns:p14="http://schemas.microsoft.com/office/powerpoint/2010/main" val="37018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 Stored as a Variable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065212" y="2133600"/>
            <a:ext cx="1371600" cy="3048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12812" y="4953000"/>
            <a:ext cx="1371600" cy="3048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905000"/>
            <a:ext cx="6438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. Daves Old Computers a tribute to the early days of personal comput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919144"/>
            <a:ext cx="3794999" cy="3352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5212" y="228600"/>
            <a:ext cx="9247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Printing In The Good Ol’ Days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Description Printronix MVP Series Line Printer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59" y="3401611"/>
            <a:ext cx="42707" cy="54778"/>
          </a:xfrm>
          <a:prstGeom prst="rect">
            <a:avLst/>
          </a:prstGeom>
        </p:spPr>
      </p:pic>
      <p:pic>
        <p:nvPicPr>
          <p:cNvPr id="5" name="Picture 4" descr="Description Printronix MVP Series Line Printer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185126" y="1385285"/>
            <a:ext cx="1981200" cy="2541181"/>
          </a:xfrm>
          <a:prstGeom prst="rect">
            <a:avLst/>
          </a:prstGeom>
        </p:spPr>
      </p:pic>
      <p:pic>
        <p:nvPicPr>
          <p:cNvPr id="6" name="Picture 5" descr="Description Acoustic modem and phone plugged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55" y="1991270"/>
            <a:ext cx="1371600" cy="1828800"/>
          </a:xfrm>
          <a:prstGeom prst="rect">
            <a:avLst/>
          </a:prstGeom>
        </p:spPr>
      </p:pic>
      <p:pic>
        <p:nvPicPr>
          <p:cNvPr id="7" name="Picture 6" descr="Atari 800XL | Flickr - Photo Sharing!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85285"/>
            <a:ext cx="3164739" cy="21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66" y="1600200"/>
            <a:ext cx="8396288" cy="44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436" y="381000"/>
            <a:ext cx="8475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Learned in Part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600200"/>
            <a:ext cx="88456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Escape Sequences or How to print the unprintable!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Triple Quoted Strings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Fun With ASCII Art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Variables</a:t>
            </a:r>
          </a:p>
          <a:p>
            <a:pPr lvl="2">
              <a:buClr>
                <a:schemeClr val="accent2"/>
              </a:buClr>
            </a:pPr>
            <a:r>
              <a:rPr lang="en-US" sz="2800" dirty="0"/>
              <a:t>Strings</a:t>
            </a:r>
          </a:p>
          <a:p>
            <a:pPr lvl="2">
              <a:buClr>
                <a:schemeClr val="accent2"/>
              </a:buClr>
            </a:pPr>
            <a:r>
              <a:rPr lang="en-US" sz="2800" dirty="0"/>
              <a:t>Integers</a:t>
            </a:r>
          </a:p>
          <a:p>
            <a:pPr lvl="2">
              <a:buClr>
                <a:schemeClr val="accent2"/>
              </a:buClr>
            </a:pPr>
            <a:r>
              <a:rPr lang="en-US" sz="2800" dirty="0"/>
              <a:t>Floating Point Numbers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Printing &amp; Formatting Numbers</a:t>
            </a:r>
          </a:p>
          <a:p>
            <a:pPr marL="457200" indent="-457200">
              <a:buClr>
                <a:schemeClr val="accent2"/>
              </a:buClr>
              <a:buFont typeface="Trebuchet MS" panose="020B0603020202020204" pitchFamily="34" charset="0"/>
              <a:buChar char="*"/>
            </a:pPr>
            <a:r>
              <a:rPr lang="en-US" sz="2800" dirty="0"/>
              <a:t>Your Favorite Subject – MATH!</a:t>
            </a:r>
          </a:p>
        </p:txBody>
      </p:sp>
    </p:spTree>
    <p:extLst>
      <p:ext uri="{BB962C8B-B14F-4D97-AF65-F5344CB8AC3E}">
        <p14:creationId xmlns:p14="http://schemas.microsoft.com/office/powerpoint/2010/main" val="26252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6337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Break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00" y="1447800"/>
            <a:ext cx="2389517" cy="383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7612" y="5486400"/>
            <a:ext cx="807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your own Python program that uses any ASCII Art stored in a variable. </a:t>
            </a:r>
          </a:p>
          <a:p>
            <a:r>
              <a:rPr lang="en-US" dirty="0"/>
              <a:t>Google ASCII art generator to find programs that convert images into</a:t>
            </a:r>
          </a:p>
          <a:p>
            <a:r>
              <a:rPr lang="en-US" dirty="0"/>
              <a:t>ASCII art.</a:t>
            </a:r>
          </a:p>
        </p:txBody>
      </p:sp>
    </p:spTree>
    <p:extLst>
      <p:ext uri="{BB962C8B-B14F-4D97-AF65-F5344CB8AC3E}">
        <p14:creationId xmlns:p14="http://schemas.microsoft.com/office/powerpoint/2010/main" val="40484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Escape Sequences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8212" y="1930400"/>
            <a:ext cx="840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\n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4624" y="3001665"/>
            <a:ext cx="705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\t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8249" y="4069327"/>
            <a:ext cx="800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\a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1075" y="2068899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Prints on the next line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1075" y="314016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Prints a tab</a:t>
            </a:r>
            <a:r>
              <a:rPr lang="en-US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6936" y="4346326"/>
            <a:ext cx="425911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Makes a bell sound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(depends on the device)</a:t>
            </a:r>
          </a:p>
        </p:txBody>
      </p:sp>
    </p:spTree>
    <p:extLst>
      <p:ext uri="{BB962C8B-B14F-4D97-AF65-F5344CB8AC3E}">
        <p14:creationId xmlns:p14="http://schemas.microsoft.com/office/powerpoint/2010/main" val="24964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12" y="381000"/>
            <a:ext cx="10330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Try This in the Python Shell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905000"/>
            <a:ext cx="9548117" cy="3657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0812" y="3657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13212" y="145710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spaces use \n.</a:t>
            </a:r>
          </a:p>
        </p:txBody>
      </p:sp>
    </p:spTree>
    <p:extLst>
      <p:ext uri="{BB962C8B-B14F-4D97-AF65-F5344CB8AC3E}">
        <p14:creationId xmlns:p14="http://schemas.microsoft.com/office/powerpoint/2010/main" val="20029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Escape Sequences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\n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8" y="1828800"/>
            <a:ext cx="90043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12" y="381000"/>
            <a:ext cx="10330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Try This in the Python Shell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4612" y="33528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866900"/>
            <a:ext cx="9839895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3212" y="145710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spaces use \t.</a:t>
            </a:r>
          </a:p>
        </p:txBody>
      </p:sp>
    </p:spTree>
    <p:extLst>
      <p:ext uri="{BB962C8B-B14F-4D97-AF65-F5344CB8AC3E}">
        <p14:creationId xmlns:p14="http://schemas.microsoft.com/office/powerpoint/2010/main" val="13284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Escape Sequences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\t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057400"/>
            <a:ext cx="7975791" cy="9286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3427412" y="3189642"/>
            <a:ext cx="274319" cy="14478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313612" y="3166334"/>
            <a:ext cx="274319" cy="14478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233351" y="3189642"/>
            <a:ext cx="274319" cy="14478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43679" y="4840996"/>
            <a:ext cx="1527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7030A0"/>
                </a:solidFill>
                <a:effectLst/>
              </a:rPr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40252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840</Words>
  <Application>Microsoft Office PowerPoint</Application>
  <PresentationFormat>Custom</PresentationFormat>
  <Paragraphs>162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Corbel</vt:lpstr>
      <vt:lpstr>Trebuchet MS</vt:lpstr>
      <vt:lpstr>Wingdings 3</vt:lpstr>
      <vt:lpstr>Facet</vt:lpstr>
      <vt:lpstr>Python for Beginners</vt:lpstr>
      <vt:lpstr>PowerPoint Presentation</vt:lpstr>
      <vt:lpstr>PowerPoint Presentation</vt:lpstr>
      <vt:lpstr>PowerPoint Presentation</vt:lpstr>
      <vt:lpstr>Basic Escape Sequences</vt:lpstr>
      <vt:lpstr>PowerPoint Presentation</vt:lpstr>
      <vt:lpstr>Escape Sequences \n</vt:lpstr>
      <vt:lpstr>PowerPoint Presentation</vt:lpstr>
      <vt:lpstr>Escape Sequences \t</vt:lpstr>
      <vt:lpstr>Escape Sequences \a</vt:lpstr>
      <vt:lpstr>If we use double quotes to indicate a string, then how do we print a quote?</vt:lpstr>
      <vt:lpstr>Printing a Quote \” </vt:lpstr>
      <vt:lpstr>Printing a Quote \” </vt:lpstr>
      <vt:lpstr>If we use back slashes to indicate an escape sequence, then how do we print a backslash?</vt:lpstr>
      <vt:lpstr>Printing a Backslash \\</vt:lpstr>
      <vt:lpstr>PowerPoint Presentation</vt:lpstr>
      <vt:lpstr>Triple Quoted Strings</vt:lpstr>
      <vt:lpstr>Triple Quoted String</vt:lpstr>
      <vt:lpstr>PowerPoint Presentation</vt:lpstr>
      <vt:lpstr>ASCII Art Website (patorjk.com/software)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type of variable does input() return?</vt:lpstr>
      <vt:lpstr>What type of variable does input() return?</vt:lpstr>
      <vt:lpstr>How do we get an integer from input()?</vt:lpstr>
      <vt:lpstr>How do we get an integer from input()?</vt:lpstr>
      <vt:lpstr>How do we get an float from input()?</vt:lpstr>
      <vt:lpstr>How do we get an float from input()?</vt:lpstr>
      <vt:lpstr>How do we print 2 decimal places?</vt:lpstr>
      <vt:lpstr>Math</vt:lpstr>
      <vt:lpstr>Math</vt:lpstr>
      <vt:lpstr>Repeating Strings By Using *</vt:lpstr>
      <vt:lpstr>Putting Strings Together (Concatenation)</vt:lpstr>
      <vt:lpstr>Putting Strings Together (Concatenation)</vt:lpstr>
      <vt:lpstr>ASCII Art Website (patorjk.com/software)</vt:lpstr>
      <vt:lpstr>Triple Quoted String Stored as a Variable</vt:lpstr>
      <vt:lpstr>Triple Quoted String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2015-09-01T17:19:14Z</dcterms:created>
  <dcterms:modified xsi:type="dcterms:W3CDTF">2016-04-20T23:36:20Z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