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2" r:id="rId15"/>
    <p:sldId id="273" r:id="rId16"/>
    <p:sldId id="260" r:id="rId17"/>
    <p:sldId id="261" r:id="rId18"/>
    <p:sldId id="274" r:id="rId19"/>
    <p:sldId id="298" r:id="rId20"/>
    <p:sldId id="270" r:id="rId21"/>
    <p:sldId id="275" r:id="rId22"/>
    <p:sldId id="279" r:id="rId23"/>
    <p:sldId id="277" r:id="rId24"/>
    <p:sldId id="280" r:id="rId25"/>
    <p:sldId id="281" r:id="rId26"/>
    <p:sldId id="282" r:id="rId27"/>
    <p:sldId id="291" r:id="rId28"/>
    <p:sldId id="290" r:id="rId29"/>
    <p:sldId id="297" r:id="rId30"/>
    <p:sldId id="283" r:id="rId31"/>
    <p:sldId id="286" r:id="rId32"/>
    <p:sldId id="287" r:id="rId33"/>
    <p:sldId id="288" r:id="rId34"/>
    <p:sldId id="289" r:id="rId35"/>
    <p:sldId id="295" r:id="rId36"/>
    <p:sldId id="299" r:id="rId37"/>
    <p:sldId id="300" r:id="rId38"/>
    <p:sldId id="305" r:id="rId39"/>
    <p:sldId id="306" r:id="rId40"/>
    <p:sldId id="301" r:id="rId41"/>
    <p:sldId id="304" r:id="rId42"/>
    <p:sldId id="303" r:id="rId43"/>
    <p:sldId id="302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07" r:id="rId53"/>
    <p:sldId id="317" r:id="rId54"/>
    <p:sldId id="316" r:id="rId55"/>
    <p:sldId id="318" r:id="rId56"/>
    <p:sldId id="325" r:id="rId57"/>
    <p:sldId id="326" r:id="rId58"/>
    <p:sldId id="321" r:id="rId59"/>
    <p:sldId id="320" r:id="rId60"/>
    <p:sldId id="322" r:id="rId61"/>
    <p:sldId id="319" r:id="rId62"/>
    <p:sldId id="323" r:id="rId6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0" autoAdjust="0"/>
    <p:restoredTop sz="95274" autoAdjust="0"/>
  </p:normalViewPr>
  <p:slideViewPr>
    <p:cSldViewPr>
      <p:cViewPr varScale="1">
        <p:scale>
          <a:sx n="117" d="100"/>
          <a:sy n="117" d="100"/>
        </p:scale>
        <p:origin x="114" y="4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27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40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1752600"/>
            <a:ext cx="9144000" cy="2667000"/>
          </a:xfrm>
        </p:spPr>
        <p:txBody>
          <a:bodyPr/>
          <a:lstStyle/>
          <a:p>
            <a:r>
              <a:rPr lang="en-US" dirty="0"/>
              <a:t>Python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572000"/>
            <a:ext cx="9143999" cy="1066800"/>
          </a:xfrm>
        </p:spPr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28600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71600"/>
            <a:ext cx="6172198" cy="4267200"/>
          </a:xfrm>
        </p:spPr>
        <p:txBody>
          <a:bodyPr>
            <a:normAutofit lnSpcReduction="10000"/>
          </a:bodyPr>
          <a:lstStyle/>
          <a:p>
            <a:r>
              <a:rPr lang="en-US" sz="3600" u="sng" dirty="0"/>
              <a:t>Modules</a:t>
            </a:r>
            <a:r>
              <a:rPr lang="en-US" sz="3600" dirty="0"/>
              <a:t> are python files that have code that is already written.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Don’t reinvent the Wheel!</a:t>
            </a:r>
          </a:p>
          <a:p>
            <a:r>
              <a:rPr lang="en-US" sz="4000" dirty="0"/>
              <a:t> </a:t>
            </a:r>
            <a:r>
              <a:rPr lang="en-US" sz="4000" u="sng" dirty="0"/>
              <a:t>Import statements </a:t>
            </a:r>
            <a:r>
              <a:rPr lang="en-US" sz="4000" dirty="0"/>
              <a:t>let us use these modules in our programs.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590800"/>
            <a:ext cx="253093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52400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411174"/>
            <a:ext cx="91440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 err="1">
                <a:solidFill>
                  <a:srgbClr val="7030A0"/>
                </a:solidFill>
              </a:rPr>
              <a:t>random.randint</a:t>
            </a:r>
            <a:r>
              <a:rPr lang="en-US" sz="3600" dirty="0">
                <a:solidFill>
                  <a:srgbClr val="7030A0"/>
                </a:solidFill>
              </a:rPr>
              <a:t>(first, last)</a:t>
            </a:r>
          </a:p>
          <a:p>
            <a:pPr marL="0" indent="0" algn="ctr">
              <a:buNone/>
            </a:pPr>
            <a:r>
              <a:rPr lang="en-US" sz="3600" dirty="0"/>
              <a:t>Generates an integer </a:t>
            </a:r>
            <a:r>
              <a:rPr lang="en-US" sz="3600" u="sng" dirty="0"/>
              <a:t>between</a:t>
            </a:r>
            <a:r>
              <a:rPr lang="en-US" sz="3600" dirty="0"/>
              <a:t> first &amp; last values</a:t>
            </a:r>
          </a:p>
          <a:p>
            <a:pPr marL="0" indent="0" algn="ctr">
              <a:buNone/>
            </a:pPr>
            <a:r>
              <a:rPr lang="en-US" sz="3600" dirty="0"/>
              <a:t>Example: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7030A0"/>
                </a:solidFill>
              </a:rPr>
              <a:t>die1 = </a:t>
            </a:r>
            <a:r>
              <a:rPr lang="en-US" sz="3600" dirty="0" err="1">
                <a:solidFill>
                  <a:srgbClr val="7030A0"/>
                </a:solidFill>
              </a:rPr>
              <a:t>random.randint</a:t>
            </a:r>
            <a:r>
              <a:rPr lang="en-US" sz="3600" dirty="0">
                <a:solidFill>
                  <a:srgbClr val="7030A0"/>
                </a:solidFill>
              </a:rPr>
              <a:t>(1, 6)</a:t>
            </a:r>
          </a:p>
          <a:p>
            <a:pPr marL="0" indent="0" algn="ctr">
              <a:buNone/>
            </a:pPr>
            <a:r>
              <a:rPr lang="en-US" sz="3600" dirty="0"/>
              <a:t>Generates a number between 1 &amp; 6</a:t>
            </a:r>
          </a:p>
          <a:p>
            <a:pPr marL="0" indent="0" algn="ctr">
              <a:buNone/>
            </a:pPr>
            <a:r>
              <a:rPr lang="en-US" sz="3600" dirty="0"/>
              <a:t>1, 2, 3, 4, 5, or 6</a:t>
            </a:r>
          </a:p>
          <a:p>
            <a:pPr marL="0" indent="0" algn="ctr">
              <a:buNone/>
            </a:pP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0320" y="5943600"/>
            <a:ext cx="24897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What type is die1?</a:t>
            </a:r>
          </a:p>
        </p:txBody>
      </p:sp>
    </p:spTree>
    <p:extLst>
      <p:ext uri="{BB962C8B-B14F-4D97-AF65-F5344CB8AC3E}">
        <p14:creationId xmlns:p14="http://schemas.microsoft.com/office/powerpoint/2010/main" val="9151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228600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371600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solidFill>
                  <a:srgbClr val="7030A0"/>
                </a:solidFill>
              </a:rPr>
              <a:t>random.randint</a:t>
            </a:r>
            <a:r>
              <a:rPr lang="en-US" sz="4000" dirty="0">
                <a:solidFill>
                  <a:srgbClr val="7030A0"/>
                </a:solidFill>
              </a:rPr>
              <a:t>()</a:t>
            </a:r>
          </a:p>
          <a:p>
            <a:pPr marL="0" indent="0" algn="ctr">
              <a:buNone/>
            </a:pPr>
            <a:endParaRPr lang="en-US" sz="32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sz="3200" dirty="0"/>
              <a:t>This Dot means…</a:t>
            </a:r>
          </a:p>
          <a:p>
            <a:pPr marL="0" indent="0" algn="ctr">
              <a:buNone/>
            </a:pPr>
            <a:r>
              <a:rPr lang="en-US" sz="4000" dirty="0"/>
              <a:t>The function </a:t>
            </a:r>
            <a:r>
              <a:rPr lang="en-US" sz="4000" dirty="0" err="1">
                <a:solidFill>
                  <a:srgbClr val="7030A0"/>
                </a:solidFill>
              </a:rPr>
              <a:t>randint</a:t>
            </a:r>
            <a:r>
              <a:rPr lang="en-US" sz="4000" dirty="0">
                <a:solidFill>
                  <a:srgbClr val="7030A0"/>
                </a:solidFill>
              </a:rPr>
              <a:t>() </a:t>
            </a:r>
            <a:r>
              <a:rPr lang="en-US" sz="4000" u="sng" dirty="0"/>
              <a:t>BELONGS</a:t>
            </a:r>
            <a:r>
              <a:rPr lang="en-US" sz="4000" dirty="0"/>
              <a:t> to the module </a:t>
            </a:r>
            <a:r>
              <a:rPr lang="en-US" sz="4000" dirty="0">
                <a:solidFill>
                  <a:srgbClr val="7030A0"/>
                </a:solidFill>
              </a:rPr>
              <a:t>random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4646612" y="1951038"/>
            <a:ext cx="484632" cy="7620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28600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54805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>
                <a:solidFill>
                  <a:srgbClr val="7030A0"/>
                </a:solidFill>
              </a:rPr>
              <a:t>random.randrange</a:t>
            </a:r>
            <a:r>
              <a:rPr lang="en-US" sz="3600" dirty="0">
                <a:solidFill>
                  <a:srgbClr val="7030A0"/>
                </a:solidFill>
              </a:rPr>
              <a:t>(value)</a:t>
            </a:r>
          </a:p>
          <a:p>
            <a:pPr marL="0" indent="0" algn="ctr">
              <a:buNone/>
            </a:pPr>
            <a:r>
              <a:rPr lang="en-US" sz="3600" dirty="0"/>
              <a:t>Generates an integer </a:t>
            </a:r>
            <a:r>
              <a:rPr lang="en-US" sz="3600" u="sng" dirty="0"/>
              <a:t>between</a:t>
            </a:r>
            <a:r>
              <a:rPr lang="en-US" sz="3600" dirty="0"/>
              <a:t> zero &amp; value</a:t>
            </a:r>
          </a:p>
          <a:p>
            <a:pPr marL="0" indent="0" algn="ctr">
              <a:buNone/>
            </a:pPr>
            <a:r>
              <a:rPr lang="en-US" sz="3600" dirty="0"/>
              <a:t>Example: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7030A0"/>
                </a:solidFill>
              </a:rPr>
              <a:t>die2 = </a:t>
            </a:r>
            <a:r>
              <a:rPr lang="en-US" sz="3600" dirty="0" err="1">
                <a:solidFill>
                  <a:srgbClr val="7030A0"/>
                </a:solidFill>
              </a:rPr>
              <a:t>random.randrange</a:t>
            </a:r>
            <a:r>
              <a:rPr lang="en-US" sz="3600" dirty="0">
                <a:solidFill>
                  <a:srgbClr val="7030A0"/>
                </a:solidFill>
              </a:rPr>
              <a:t>(5)</a:t>
            </a:r>
          </a:p>
          <a:p>
            <a:pPr marL="0" indent="0" algn="ctr">
              <a:buNone/>
            </a:pPr>
            <a:r>
              <a:rPr lang="en-US" sz="3600" dirty="0"/>
              <a:t>Generates a number between 0 &amp; 5</a:t>
            </a:r>
          </a:p>
          <a:p>
            <a:pPr marL="0" indent="0" algn="ctr">
              <a:buNone/>
            </a:pPr>
            <a:r>
              <a:rPr lang="en-US" sz="3600" dirty="0"/>
              <a:t>0, 1, 2, 3, 4, 5</a:t>
            </a:r>
          </a:p>
          <a:p>
            <a:pPr marL="0" indent="0" algn="ctr">
              <a:buNone/>
            </a:pP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4800"/>
            <a:ext cx="9143998" cy="1020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Random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828800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do we get an integer between 1 &amp; 6?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7030A0"/>
                </a:solidFill>
              </a:rPr>
              <a:t>die2 = </a:t>
            </a:r>
            <a:r>
              <a:rPr lang="en-US" sz="3600" dirty="0" err="1">
                <a:solidFill>
                  <a:srgbClr val="7030A0"/>
                </a:solidFill>
              </a:rPr>
              <a:t>random.randrange</a:t>
            </a:r>
            <a:r>
              <a:rPr lang="en-US" sz="3600" dirty="0">
                <a:solidFill>
                  <a:srgbClr val="7030A0"/>
                </a:solidFill>
              </a:rPr>
              <a:t>(5) + 1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Creates an integer from 0-5 then adds 1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86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150298"/>
            <a:ext cx="9553661" cy="5105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3661" y="49051"/>
            <a:ext cx="6966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Craps Roller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2657"/>
            <a:ext cx="1160651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9412" y="2438400"/>
            <a:ext cx="929640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8012" y="2590800"/>
            <a:ext cx="929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Std" panose="02070409020205020404" pitchFamily="49" charset="0"/>
              </a:rPr>
              <a:t># Your Name</a:t>
            </a:r>
          </a:p>
          <a:p>
            <a:r>
              <a:rPr lang="en-US" sz="2800" dirty="0">
                <a:latin typeface="Courier Std" panose="02070409020205020404" pitchFamily="49" charset="0"/>
              </a:rPr>
              <a:t># Craps Roller</a:t>
            </a:r>
          </a:p>
          <a:p>
            <a:r>
              <a:rPr lang="en-US" sz="2800" dirty="0">
                <a:latin typeface="Courier Std" panose="02070409020205020404" pitchFamily="49" charset="0"/>
              </a:rPr>
              <a:t># Demonstrates random number generation</a:t>
            </a:r>
          </a:p>
          <a:p>
            <a:endParaRPr lang="en-US" sz="2800" dirty="0">
              <a:latin typeface="Courier Std" panose="02070409020205020404" pitchFamily="49" charset="0"/>
            </a:endParaRPr>
          </a:p>
          <a:p>
            <a:r>
              <a:rPr lang="en-US" sz="2800" dirty="0">
                <a:latin typeface="Courier Std" panose="02070409020205020404" pitchFamily="49" charset="0"/>
              </a:rPr>
              <a:t>#import the random module</a:t>
            </a:r>
          </a:p>
          <a:p>
            <a:r>
              <a:rPr lang="en-US" sz="2800" dirty="0">
                <a:latin typeface="Courier Std" panose="02070409020205020404" pitchFamily="49" charset="0"/>
              </a:rPr>
              <a:t>import random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812" y="941594"/>
            <a:ext cx="438613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Open a New File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Add Comments at Top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Import the Random 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2624" y="18264"/>
            <a:ext cx="7648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Code This Program</a:t>
            </a:r>
          </a:p>
        </p:txBody>
      </p:sp>
    </p:spTree>
    <p:extLst>
      <p:ext uri="{BB962C8B-B14F-4D97-AF65-F5344CB8AC3E}">
        <p14:creationId xmlns:p14="http://schemas.microsoft.com/office/powerpoint/2010/main" val="42609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1812" y="1524000"/>
            <a:ext cx="929640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3105" y="1676400"/>
            <a:ext cx="9677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Std" panose="02070409020205020404" pitchFamily="49" charset="0"/>
              </a:rPr>
              <a:t># generate random numbers 1 – 6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# these are two different ways to do the same thing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die1 = </a:t>
            </a:r>
            <a:r>
              <a:rPr lang="en-US" sz="1600" dirty="0" err="1">
                <a:latin typeface="Courier Std" panose="02070409020205020404" pitchFamily="49" charset="0"/>
              </a:rPr>
              <a:t>random.randint</a:t>
            </a:r>
            <a:r>
              <a:rPr lang="en-US" sz="1600" dirty="0">
                <a:latin typeface="Courier Std" panose="02070409020205020404" pitchFamily="49" charset="0"/>
              </a:rPr>
              <a:t>(1, 6) #Generates a number between 1 and 6 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die2 = </a:t>
            </a:r>
            <a:r>
              <a:rPr lang="en-US" sz="1600" dirty="0" err="1">
                <a:latin typeface="Courier Std" panose="02070409020205020404" pitchFamily="49" charset="0"/>
              </a:rPr>
              <a:t>random.randrange</a:t>
            </a:r>
            <a:r>
              <a:rPr lang="en-US" sz="1600" dirty="0">
                <a:latin typeface="Courier Std" panose="02070409020205020404" pitchFamily="49" charset="0"/>
              </a:rPr>
              <a:t>(6) + 1 # Generates a number between 0 and 5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                               # then adds 1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# add the value of the two dice together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total = die1 + die2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812" y="304800"/>
            <a:ext cx="1005998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Let’s Generate 2 Random Numbers between 1 &amp; 6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Using the </a:t>
            </a:r>
            <a:r>
              <a:rPr lang="en-US" sz="3200" dirty="0" err="1"/>
              <a:t>randint</a:t>
            </a:r>
            <a:r>
              <a:rPr lang="en-US" sz="3200" dirty="0"/>
              <a:t>() and </a:t>
            </a:r>
            <a:r>
              <a:rPr lang="en-US" sz="3200" dirty="0" err="1"/>
              <a:t>randrange</a:t>
            </a:r>
            <a:r>
              <a:rPr lang="en-US" sz="3200" dirty="0"/>
              <a:t>()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5181600"/>
            <a:ext cx="9016765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1812" y="1524000"/>
            <a:ext cx="9296400" cy="3200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8825" y="1676400"/>
            <a:ext cx="9677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Std" panose="02070409020205020404" pitchFamily="49" charset="0"/>
              </a:rPr>
              <a:t># generate random numbers 1 – 6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# these are two different ways to do the same thing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die1 = </a:t>
            </a:r>
            <a:r>
              <a:rPr lang="en-US" sz="1600" dirty="0" err="1">
                <a:latin typeface="Courier Std" panose="02070409020205020404" pitchFamily="49" charset="0"/>
              </a:rPr>
              <a:t>random.randint</a:t>
            </a:r>
            <a:r>
              <a:rPr lang="en-US" sz="1600" dirty="0">
                <a:latin typeface="Courier Std" panose="02070409020205020404" pitchFamily="49" charset="0"/>
              </a:rPr>
              <a:t>(1, 6) #Generates a number between 1 and 6 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die2 = </a:t>
            </a:r>
            <a:r>
              <a:rPr lang="en-US" sz="1600" dirty="0" err="1">
                <a:latin typeface="Courier Std" panose="02070409020205020404" pitchFamily="49" charset="0"/>
              </a:rPr>
              <a:t>random.randrange</a:t>
            </a:r>
            <a:r>
              <a:rPr lang="en-US" sz="1600" dirty="0">
                <a:latin typeface="Courier Std" panose="02070409020205020404" pitchFamily="49" charset="0"/>
              </a:rPr>
              <a:t>(6) + 1 # Generates a number between 0 and 5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                               # then adds 1</a:t>
            </a:r>
          </a:p>
          <a:p>
            <a:endParaRPr lang="en-US" sz="1600" dirty="0">
              <a:latin typeface="Courier Std" panose="02070409020205020404" pitchFamily="49" charset="0"/>
            </a:endParaRPr>
          </a:p>
          <a:p>
            <a:r>
              <a:rPr lang="en-US" sz="1600" dirty="0">
                <a:latin typeface="Courier Std" panose="02070409020205020404" pitchFamily="49" charset="0"/>
              </a:rPr>
              <a:t># add the value of the two dice together (math is fun)</a:t>
            </a:r>
          </a:p>
          <a:p>
            <a:r>
              <a:rPr lang="en-US" sz="1600" dirty="0">
                <a:latin typeface="Courier Std" panose="02070409020205020404" pitchFamily="49" charset="0"/>
              </a:rPr>
              <a:t>total = die1 + die2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825" y="5105400"/>
            <a:ext cx="7071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Which random function is better?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812" y="304800"/>
            <a:ext cx="1005998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Let’s Generate 2 Random Numbers between 1 &amp; 6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Using the </a:t>
            </a:r>
            <a:r>
              <a:rPr lang="en-US" sz="3200" dirty="0" err="1"/>
              <a:t>randint</a:t>
            </a:r>
            <a:r>
              <a:rPr lang="en-US" sz="3200" dirty="0"/>
              <a:t>() and </a:t>
            </a:r>
            <a:r>
              <a:rPr lang="en-US" sz="3200" dirty="0" err="1"/>
              <a:t>randrange</a:t>
            </a:r>
            <a:r>
              <a:rPr lang="en-US" sz="3200" dirty="0"/>
              <a:t>() functions</a:t>
            </a:r>
          </a:p>
        </p:txBody>
      </p:sp>
    </p:spTree>
    <p:extLst>
      <p:ext uri="{BB962C8B-B14F-4D97-AF65-F5344CB8AC3E}">
        <p14:creationId xmlns:p14="http://schemas.microsoft.com/office/powerpoint/2010/main" val="24485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1607" y="1219200"/>
            <a:ext cx="9946205" cy="281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0412" y="1828800"/>
            <a:ext cx="967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Std" panose="02070409020205020404" pitchFamily="49" charset="0"/>
              </a:rPr>
              <a:t># output result to the player</a:t>
            </a:r>
          </a:p>
          <a:p>
            <a:r>
              <a:rPr lang="en-US" dirty="0">
                <a:latin typeface="Courier Std" panose="02070409020205020404" pitchFamily="49" charset="0"/>
              </a:rPr>
              <a:t>print("You rolled a", die1, "and a", die2, "for a total of", total)</a:t>
            </a:r>
          </a:p>
          <a:p>
            <a:endParaRPr lang="en-US" dirty="0">
              <a:latin typeface="Courier Std" panose="02070409020205020404" pitchFamily="49" charset="0"/>
            </a:endParaRPr>
          </a:p>
          <a:p>
            <a:r>
              <a:rPr lang="en-US" dirty="0">
                <a:latin typeface="Courier Std" panose="02070409020205020404" pitchFamily="49" charset="0"/>
              </a:rPr>
              <a:t># pause for player input before exiting console window</a:t>
            </a:r>
          </a:p>
          <a:p>
            <a:r>
              <a:rPr lang="en-US" dirty="0">
                <a:latin typeface="Courier Std" panose="02070409020205020404" pitchFamily="49" charset="0"/>
              </a:rPr>
              <a:t>input("\n\</a:t>
            </a:r>
            <a:r>
              <a:rPr lang="en-US" dirty="0" err="1">
                <a:latin typeface="Courier Std" panose="02070409020205020404" pitchFamily="49" charset="0"/>
              </a:rPr>
              <a:t>nPress</a:t>
            </a:r>
            <a:r>
              <a:rPr lang="en-US" dirty="0">
                <a:latin typeface="Courier Std" panose="02070409020205020404" pitchFamily="49" charset="0"/>
              </a:rPr>
              <a:t> the enter key to exit.")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81000"/>
            <a:ext cx="494879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Let’s Print out the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9577" y="4435834"/>
            <a:ext cx="79902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7030A0"/>
                </a:solidFill>
              </a:rPr>
              <a:t>Save &amp; Run Your Program After you finish typing it all in!</a:t>
            </a:r>
          </a:p>
        </p:txBody>
      </p:sp>
    </p:spTree>
    <p:extLst>
      <p:ext uri="{BB962C8B-B14F-4D97-AF65-F5344CB8AC3E}">
        <p14:creationId xmlns:p14="http://schemas.microsoft.com/office/powerpoint/2010/main" val="364986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9143998" cy="1020762"/>
          </a:xfrm>
        </p:spPr>
        <p:txBody>
          <a:bodyPr/>
          <a:lstStyle/>
          <a:p>
            <a:r>
              <a:rPr lang="en-US" dirty="0"/>
              <a:t>Any Questions from Part 1 &amp;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143000"/>
            <a:ext cx="9372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Part 1 – input &amp; output, # comments</a:t>
            </a:r>
          </a:p>
          <a:p>
            <a:r>
              <a:rPr lang="en-US" sz="2400" dirty="0"/>
              <a:t>Part 2 </a:t>
            </a:r>
          </a:p>
          <a:p>
            <a:pPr lvl="1"/>
            <a:r>
              <a:rPr lang="en-US" sz="2400" dirty="0"/>
              <a:t>Escape Sequences  \n  \t  \a \* \\</a:t>
            </a:r>
          </a:p>
          <a:p>
            <a:pPr lvl="1"/>
            <a:r>
              <a:rPr lang="en-US" sz="2400" dirty="0"/>
              <a:t>Triple Quoted Strings “””</a:t>
            </a:r>
          </a:p>
          <a:p>
            <a:pPr lvl="1"/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Math  + - * /</a:t>
            </a:r>
          </a:p>
          <a:p>
            <a:pPr lvl="1"/>
            <a:r>
              <a:rPr lang="en-US" sz="2400" dirty="0"/>
              <a:t>String Concatenation using + and ,</a:t>
            </a:r>
          </a:p>
          <a:p>
            <a:pPr lvl="1"/>
            <a:r>
              <a:rPr lang="en-US" sz="2400" dirty="0"/>
              <a:t>Formatting Numbers </a:t>
            </a:r>
          </a:p>
          <a:p>
            <a:pPr lvl="2"/>
            <a:r>
              <a:rPr lang="en-US" sz="2400" dirty="0"/>
              <a:t>format(number, “.2f”)</a:t>
            </a:r>
          </a:p>
          <a:p>
            <a:pPr marL="32004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4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329847"/>
            <a:ext cx="9553661" cy="5105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9861" y="228600"/>
            <a:ext cx="6966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Craps Roller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12206"/>
            <a:ext cx="1160651" cy="923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0624352">
            <a:off x="2744942" y="3210352"/>
            <a:ext cx="49898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1"/>
                </a:solidFill>
              </a:rPr>
              <a:t>Your results may differ! 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689" y="228600"/>
            <a:ext cx="337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Branching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65" y="1219200"/>
            <a:ext cx="4212061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3012" y="4953000"/>
            <a:ext cx="5521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Making a decision to </a:t>
            </a:r>
          </a:p>
          <a:p>
            <a:pPr algn="ctr">
              <a:lnSpc>
                <a:spcPct val="90000"/>
              </a:lnSpc>
            </a:pPr>
            <a:r>
              <a:rPr lang="en-US" sz="4000" dirty="0"/>
              <a:t>take one path or another.</a:t>
            </a:r>
          </a:p>
        </p:txBody>
      </p:sp>
    </p:spTree>
    <p:extLst>
      <p:ext uri="{BB962C8B-B14F-4D97-AF65-F5344CB8AC3E}">
        <p14:creationId xmlns:p14="http://schemas.microsoft.com/office/powerpoint/2010/main" val="6967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1" y="2057400"/>
            <a:ext cx="4226218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12" y="457200"/>
            <a:ext cx="795762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dirty="0"/>
              <a:t>If </a:t>
            </a:r>
            <a:r>
              <a:rPr lang="en-US" sz="7200" b="1" i="1" dirty="0"/>
              <a:t>some 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4952" y="5791200"/>
            <a:ext cx="660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Conditions are </a:t>
            </a:r>
            <a:r>
              <a:rPr lang="en-US" sz="4000" dirty="0">
                <a:solidFill>
                  <a:srgbClr val="7030A0"/>
                </a:solidFill>
              </a:rPr>
              <a:t>True</a:t>
            </a:r>
            <a:r>
              <a:rPr lang="en-US" sz="4000" dirty="0"/>
              <a:t> or </a:t>
            </a:r>
            <a:r>
              <a:rPr lang="en-US" sz="4000" dirty="0">
                <a:solidFill>
                  <a:srgbClr val="7030A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18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212" y="457200"/>
            <a:ext cx="658777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Conditions are Created by</a:t>
            </a:r>
          </a:p>
          <a:p>
            <a:pPr algn="ctr">
              <a:lnSpc>
                <a:spcPct val="90000"/>
              </a:lnSpc>
            </a:pPr>
            <a:r>
              <a:rPr lang="en-US" sz="3600" u="sng" dirty="0"/>
              <a:t>Comparing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8497" y="1968566"/>
            <a:ext cx="45207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7030A0"/>
                </a:solidFill>
                <a:latin typeface="+mj-lt"/>
              </a:rPr>
              <a:t>if password == “secret”</a:t>
            </a:r>
          </a:p>
        </p:txBody>
      </p:sp>
      <p:sp>
        <p:nvSpPr>
          <p:cNvPr id="4" name="Down Arrow 3"/>
          <p:cNvSpPr/>
          <p:nvPr/>
        </p:nvSpPr>
        <p:spPr>
          <a:xfrm rot="10800000">
            <a:off x="4740099" y="2481684"/>
            <a:ext cx="592313" cy="934681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9812" y="3717117"/>
            <a:ext cx="29409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Comparison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8557" y="4819338"/>
            <a:ext cx="414126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When is the value True?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8557" y="5354869"/>
            <a:ext cx="428514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When is the value False?</a:t>
            </a:r>
          </a:p>
        </p:txBody>
      </p:sp>
    </p:spTree>
    <p:extLst>
      <p:ext uri="{BB962C8B-B14F-4D97-AF65-F5344CB8AC3E}">
        <p14:creationId xmlns:p14="http://schemas.microsoft.com/office/powerpoint/2010/main" val="18975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6612" y="1828800"/>
            <a:ext cx="9677400" cy="220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3098" y="457200"/>
            <a:ext cx="7368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effectLst/>
              </a:rPr>
              <a:t>Comparison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981200"/>
            <a:ext cx="9046263" cy="189638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1217612" y="3877583"/>
            <a:ext cx="592313" cy="934681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2812" y="1280337"/>
            <a:ext cx="8686800" cy="3901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47801"/>
            <a:ext cx="7930859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1067" y="256506"/>
            <a:ext cx="493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Try An Example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50812" y="3875314"/>
            <a:ext cx="14478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Indented!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4346347" y="3608614"/>
            <a:ext cx="990600" cy="2667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4212" y="3616782"/>
            <a:ext cx="62709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Colon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6944" y="911005"/>
            <a:ext cx="798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Type this in a File … the comments are optional if you need to save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0710" y="5257800"/>
            <a:ext cx="871514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2. Let’s Run this Program two times to See What Happens!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 the first try, Enter the password “</a:t>
            </a:r>
            <a:r>
              <a:rPr lang="en-US" sz="2400" dirty="0">
                <a:solidFill>
                  <a:srgbClr val="7030A0"/>
                </a:solidFill>
              </a:rPr>
              <a:t>secret</a:t>
            </a:r>
            <a:r>
              <a:rPr lang="en-US" sz="2400" dirty="0"/>
              <a:t>” (no quotes)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 the second try, Enter the password “</a:t>
            </a:r>
            <a:r>
              <a:rPr lang="en-US" sz="2400" dirty="0">
                <a:solidFill>
                  <a:srgbClr val="7030A0"/>
                </a:solidFill>
              </a:rPr>
              <a:t>truth</a:t>
            </a:r>
            <a:r>
              <a:rPr lang="en-US" sz="2400" dirty="0"/>
              <a:t>” (no quotes)</a:t>
            </a:r>
          </a:p>
        </p:txBody>
      </p:sp>
    </p:spTree>
    <p:extLst>
      <p:ext uri="{BB962C8B-B14F-4D97-AF65-F5344CB8AC3E}">
        <p14:creationId xmlns:p14="http://schemas.microsoft.com/office/powerpoint/2010/main" val="29644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4212" y="1981200"/>
            <a:ext cx="88392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6812" y="457200"/>
            <a:ext cx="4214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Block Indentation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5812" y="4572000"/>
            <a:ext cx="6115970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Indent the SAME Amount!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Grouped into a Block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Tabs or Spaces? Just be consistent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0" y="2133600"/>
            <a:ext cx="8282609" cy="1905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50212" y="1083829"/>
            <a:ext cx="7574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 you need multiple instructions to handle your choice?</a:t>
            </a:r>
          </a:p>
          <a:p>
            <a:r>
              <a:rPr lang="en-US" dirty="0"/>
              <a:t>Try changing your program to print two lines if the password is “secret”</a:t>
            </a:r>
          </a:p>
        </p:txBody>
      </p:sp>
    </p:spTree>
    <p:extLst>
      <p:ext uri="{BB962C8B-B14F-4D97-AF65-F5344CB8AC3E}">
        <p14:creationId xmlns:p14="http://schemas.microsoft.com/office/powerpoint/2010/main" val="29220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1155" y="1351669"/>
            <a:ext cx="8763000" cy="3413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08212" y="381000"/>
            <a:ext cx="564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Use An else clause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17" y="1471758"/>
            <a:ext cx="8363617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1012" y="1017716"/>
            <a:ext cx="699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Change your program to use an else clause in the if statement.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50812" y="3657600"/>
            <a:ext cx="89920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012" y="4876800"/>
            <a:ext cx="871514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2. Let’s Run this Program two times to See What Happens!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 the first try, Enter the password “</a:t>
            </a:r>
            <a:r>
              <a:rPr lang="en-US" sz="2400" dirty="0">
                <a:solidFill>
                  <a:srgbClr val="7030A0"/>
                </a:solidFill>
              </a:rPr>
              <a:t>secret</a:t>
            </a:r>
            <a:r>
              <a:rPr lang="en-US" sz="2400" dirty="0"/>
              <a:t>” (no quotes)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 the second try, Enter the password “</a:t>
            </a:r>
            <a:r>
              <a:rPr lang="en-US" sz="2400" dirty="0">
                <a:solidFill>
                  <a:srgbClr val="7030A0"/>
                </a:solidFill>
              </a:rPr>
              <a:t>truth</a:t>
            </a:r>
            <a:r>
              <a:rPr lang="en-US" sz="2400" dirty="0"/>
              <a:t>” (no quotes)</a:t>
            </a:r>
          </a:p>
        </p:txBody>
      </p:sp>
    </p:spTree>
    <p:extLst>
      <p:ext uri="{BB962C8B-B14F-4D97-AF65-F5344CB8AC3E}">
        <p14:creationId xmlns:p14="http://schemas.microsoft.com/office/powerpoint/2010/main" val="334917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1649" y="1066800"/>
            <a:ext cx="6718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/>
                </a:solidFill>
                <a:effectLst/>
              </a:rPr>
              <a:t>Got Lots of Choices?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2976" y="2209800"/>
            <a:ext cx="4100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/>
              <a:t>Then use the </a:t>
            </a:r>
          </a:p>
          <a:p>
            <a:pPr algn="ctr">
              <a:lnSpc>
                <a:spcPct val="90000"/>
              </a:lnSpc>
            </a:pPr>
            <a:r>
              <a:rPr lang="en-US" sz="4000" dirty="0" err="1"/>
              <a:t>elif</a:t>
            </a:r>
            <a:endParaRPr lang="en-US" sz="4000" dirty="0"/>
          </a:p>
          <a:p>
            <a:pPr algn="ctr">
              <a:lnSpc>
                <a:spcPct val="90000"/>
              </a:lnSpc>
            </a:pPr>
            <a:r>
              <a:rPr lang="en-US" sz="4000" dirty="0"/>
              <a:t>Clause</a:t>
            </a:r>
          </a:p>
          <a:p>
            <a:pPr algn="ctr">
              <a:lnSpc>
                <a:spcPct val="90000"/>
              </a:lnSpc>
            </a:pPr>
            <a:endParaRPr lang="en-US" sz="4000" dirty="0"/>
          </a:p>
          <a:p>
            <a:pPr algn="ctr">
              <a:lnSpc>
                <a:spcPct val="90000"/>
              </a:lnSpc>
            </a:pPr>
            <a:r>
              <a:rPr lang="en-US" sz="4000" b="1" dirty="0" err="1"/>
              <a:t>elif</a:t>
            </a:r>
            <a:r>
              <a:rPr lang="en-US" sz="4000" b="1" dirty="0"/>
              <a:t> means ‘else if’</a:t>
            </a:r>
          </a:p>
        </p:txBody>
      </p:sp>
    </p:spTree>
    <p:extLst>
      <p:ext uri="{BB962C8B-B14F-4D97-AF65-F5344CB8AC3E}">
        <p14:creationId xmlns:p14="http://schemas.microsoft.com/office/powerpoint/2010/main" val="32856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612" y="1676400"/>
            <a:ext cx="9525000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4064" y="533400"/>
            <a:ext cx="711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Type In Another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81200"/>
            <a:ext cx="8897979" cy="2146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0012" y="1191969"/>
            <a:ext cx="815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Open a New File and start typing the following… (comments are optional)</a:t>
            </a:r>
          </a:p>
        </p:txBody>
      </p:sp>
    </p:spTree>
    <p:extLst>
      <p:ext uri="{BB962C8B-B14F-4D97-AF65-F5344CB8AC3E}">
        <p14:creationId xmlns:p14="http://schemas.microsoft.com/office/powerpoint/2010/main" val="24373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9143998" cy="1020762"/>
          </a:xfrm>
        </p:spPr>
        <p:txBody>
          <a:bodyPr/>
          <a:lstStyle/>
          <a:p>
            <a:r>
              <a:rPr lang="en-US" dirty="0"/>
              <a:t>What We Will Learn in This Lesson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92905"/>
            <a:ext cx="7543800" cy="4267200"/>
          </a:xfrm>
        </p:spPr>
        <p:txBody>
          <a:bodyPr>
            <a:noAutofit/>
          </a:bodyPr>
          <a:lstStyle/>
          <a:p>
            <a:r>
              <a:rPr lang="en-US" sz="3200" dirty="0"/>
              <a:t>import statement</a:t>
            </a:r>
          </a:p>
          <a:p>
            <a:r>
              <a:rPr lang="en-US" sz="3200" dirty="0"/>
              <a:t>random numbers</a:t>
            </a:r>
          </a:p>
          <a:p>
            <a:r>
              <a:rPr lang="en-US" sz="3200" dirty="0"/>
              <a:t>dot notation</a:t>
            </a:r>
          </a:p>
          <a:p>
            <a:r>
              <a:rPr lang="en-US" sz="3200" dirty="0"/>
              <a:t>Branching </a:t>
            </a:r>
          </a:p>
          <a:p>
            <a:r>
              <a:rPr lang="en-US" sz="3200" dirty="0"/>
              <a:t>Writing Simple Game Programs</a:t>
            </a:r>
          </a:p>
          <a:p>
            <a:r>
              <a:rPr lang="en-US" sz="3200" dirty="0"/>
              <a:t>Loops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13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62392" y="1676400"/>
            <a:ext cx="6713220" cy="40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2392" y="304800"/>
            <a:ext cx="60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Add An If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828800"/>
            <a:ext cx="611505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412" y="926068"/>
            <a:ext cx="920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Add the following to your file … watch out for indenting, colons, and triple quotes!</a:t>
            </a:r>
          </a:p>
        </p:txBody>
      </p:sp>
    </p:spTree>
    <p:extLst>
      <p:ext uri="{BB962C8B-B14F-4D97-AF65-F5344CB8AC3E}">
        <p14:creationId xmlns:p14="http://schemas.microsoft.com/office/powerpoint/2010/main" val="37370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0012" y="1676400"/>
            <a:ext cx="75438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612" y="533400"/>
            <a:ext cx="5510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Add an </a:t>
            </a:r>
            <a:r>
              <a:rPr lang="en-US" sz="4000" dirty="0" err="1"/>
              <a:t>elif</a:t>
            </a:r>
            <a:r>
              <a:rPr lang="en-US" sz="4000" dirty="0"/>
              <a:t> clause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31" y="1905000"/>
            <a:ext cx="6867525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412" y="1219200"/>
            <a:ext cx="920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Add the following to your file … watch out for indenting, colons, and triple quotes!</a:t>
            </a:r>
          </a:p>
        </p:txBody>
      </p:sp>
    </p:spTree>
    <p:extLst>
      <p:ext uri="{BB962C8B-B14F-4D97-AF65-F5344CB8AC3E}">
        <p14:creationId xmlns:p14="http://schemas.microsoft.com/office/powerpoint/2010/main" val="179068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6677" y="1584931"/>
            <a:ext cx="6713220" cy="40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4812" y="381000"/>
            <a:ext cx="680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Add Another </a:t>
            </a:r>
            <a:r>
              <a:rPr lang="en-US" sz="4000" dirty="0" err="1"/>
              <a:t>elif</a:t>
            </a:r>
            <a:r>
              <a:rPr lang="en-US" sz="4000" dirty="0"/>
              <a:t> Clause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676400"/>
            <a:ext cx="6229350" cy="3819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012" y="938600"/>
            <a:ext cx="920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 Add the following to your file … watch out for indenting, colons, and triple quotes!</a:t>
            </a:r>
          </a:p>
        </p:txBody>
      </p:sp>
    </p:spTree>
    <p:extLst>
      <p:ext uri="{BB962C8B-B14F-4D97-AF65-F5344CB8AC3E}">
        <p14:creationId xmlns:p14="http://schemas.microsoft.com/office/powerpoint/2010/main" val="31394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4212" y="1524000"/>
            <a:ext cx="9296400" cy="2971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3412" y="457200"/>
            <a:ext cx="672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Let’s Finish Up This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41" y="1929239"/>
            <a:ext cx="861431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7612" y="4648200"/>
            <a:ext cx="74643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6. Now Let’s Run this Program to See What Happens!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3412" y="1058733"/>
            <a:ext cx="38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 Add the following to your file …</a:t>
            </a:r>
          </a:p>
        </p:txBody>
      </p:sp>
    </p:spTree>
    <p:extLst>
      <p:ext uri="{BB962C8B-B14F-4D97-AF65-F5344CB8AC3E}">
        <p14:creationId xmlns:p14="http://schemas.microsoft.com/office/powerpoint/2010/main" val="423060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212" y="457200"/>
            <a:ext cx="945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</a:rPr>
              <a:t>Let’s See What You Learned</a:t>
            </a:r>
            <a:r>
              <a:rPr lang="en-US" sz="5400" b="1" cap="none" spc="0" dirty="0">
                <a:ln/>
                <a:effectLst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34" y="1828800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17611" y="2514600"/>
            <a:ext cx="7924800" cy="3762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61346" y="228600"/>
            <a:ext cx="5237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8600"/>
            <a:ext cx="1182112" cy="1182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9935" y="1200084"/>
            <a:ext cx="4300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Ask a question out loud.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Shake the Magic 8 Ball.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Turn it over and look a the message.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0011" y="2512985"/>
            <a:ext cx="47452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 Possible Messages</a:t>
            </a:r>
          </a:p>
          <a:p>
            <a:r>
              <a:rPr lang="en-US" dirty="0"/>
              <a:t>https://en.wikipedia.org/wiki/Magic_8-Ball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5864" y="3292257"/>
            <a:ext cx="24564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certain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decidedly 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 doubt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Yes, 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may rely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I see it,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likely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Outlook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Signs point to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0011" y="3293743"/>
            <a:ext cx="3733800" cy="289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Reply hazy try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again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not tell you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predict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Concentrate and ask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Don't count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reply is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sources say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Outlook not so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doubtful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8612" y="6279814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Ten of the possible answers are Positive, five are Negative, and five are Neutral.</a:t>
            </a:r>
          </a:p>
        </p:txBody>
      </p:sp>
    </p:spTree>
    <p:extLst>
      <p:ext uri="{BB962C8B-B14F-4D97-AF65-F5344CB8AC3E}">
        <p14:creationId xmlns:p14="http://schemas.microsoft.com/office/powerpoint/2010/main" val="67656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783" y="1295400"/>
            <a:ext cx="9753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Open a New File.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Add a comment with your name so everyone knows who wrote this program!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the input() function to ask the user to type their question for the magic 8 ball.  We don’t need to save it but its traditional to ask.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one of the random() functions to generate a random number between 1 and the number of possible messages.  Try to use at least 3 so you can use an </a:t>
            </a:r>
            <a:r>
              <a:rPr lang="en-US" dirty="0" err="1">
                <a:solidFill>
                  <a:srgbClr val="000000"/>
                </a:solidFill>
              </a:rPr>
              <a:t>elif</a:t>
            </a:r>
            <a:r>
              <a:rPr lang="en-US" dirty="0">
                <a:solidFill>
                  <a:srgbClr val="000000"/>
                </a:solidFill>
              </a:rPr>
              <a:t> clause.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if/</a:t>
            </a:r>
            <a:r>
              <a:rPr lang="en-US" dirty="0" err="1">
                <a:solidFill>
                  <a:srgbClr val="000000"/>
                </a:solidFill>
              </a:rPr>
              <a:t>elif</a:t>
            </a:r>
            <a:r>
              <a:rPr lang="en-US" dirty="0">
                <a:solidFill>
                  <a:srgbClr val="000000"/>
                </a:solidFill>
              </a:rPr>
              <a:t>/else statements to display at least 3 different messages.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(Optional) Use ASCII art to spice it up!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Use the input() function to pause the output of the program and prompt the user to press the enter key.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Save &amp; Run Your Program. Fix any bugs!  That’s how real programmers like you do it!</a:t>
            </a:r>
          </a:p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2924" y="201386"/>
            <a:ext cx="799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1386"/>
            <a:ext cx="1182112" cy="1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0123" y="5638800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your own Magic Eight Ball Program!</a:t>
            </a:r>
          </a:p>
        </p:txBody>
      </p:sp>
    </p:spTree>
    <p:extLst>
      <p:ext uri="{BB962C8B-B14F-4D97-AF65-F5344CB8AC3E}">
        <p14:creationId xmlns:p14="http://schemas.microsoft.com/office/powerpoint/2010/main" val="38707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. Smiley-Face-Emoticon-With-One-Big-Eye-Stressed-Out-Or-Nervous+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558945"/>
            <a:ext cx="4000500" cy="360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37012" y="332333"/>
            <a:ext cx="48361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WARNING!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8812" y="1752600"/>
            <a:ext cx="670991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Solution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Follows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Peek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Don’t Need to!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9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24" y="201386"/>
            <a:ext cx="799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1386"/>
            <a:ext cx="1182112" cy="1182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6" y="1676400"/>
            <a:ext cx="8677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04800"/>
            <a:ext cx="9143998" cy="1020762"/>
          </a:xfrm>
        </p:spPr>
        <p:txBody>
          <a:bodyPr/>
          <a:lstStyle/>
          <a:p>
            <a:r>
              <a:rPr lang="en-US" dirty="0"/>
              <a:t>Unpredictability Makes Games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60941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Unpredictable …</a:t>
            </a:r>
          </a:p>
          <a:p>
            <a:pPr marL="0" indent="0" algn="ctr">
              <a:buNone/>
            </a:pPr>
            <a:r>
              <a:rPr lang="en-US" sz="3200" dirty="0"/>
              <a:t>Means you don’t know what will happen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If you want to write a game program </a:t>
            </a:r>
          </a:p>
          <a:p>
            <a:pPr marL="0" indent="0" algn="ctr">
              <a:buNone/>
            </a:pPr>
            <a:r>
              <a:rPr lang="en-US" sz="4000" dirty="0"/>
              <a:t>how do you make it unpredictable?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12" y="2514600"/>
            <a:ext cx="1905000" cy="15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24" y="201386"/>
            <a:ext cx="799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1386"/>
            <a:ext cx="1182112" cy="1182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383498"/>
            <a:ext cx="6167438" cy="46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24" y="201386"/>
            <a:ext cx="799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1386"/>
            <a:ext cx="1182112" cy="1182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1124716"/>
            <a:ext cx="7277510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2924" y="201386"/>
            <a:ext cx="7997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Magic 8 Ball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01386"/>
            <a:ext cx="1182112" cy="1182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1219200"/>
            <a:ext cx="4722376" cy="53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812" y="143159"/>
            <a:ext cx="1600200" cy="1020762"/>
          </a:xfrm>
        </p:spPr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Loops are everywhere!</a:t>
            </a:r>
          </a:p>
          <a:p>
            <a:r>
              <a:rPr lang="en-US" sz="2800" dirty="0"/>
              <a:t>Repeat an action</a:t>
            </a:r>
          </a:p>
          <a:p>
            <a:r>
              <a:rPr lang="en-US" sz="2800" dirty="0"/>
              <a:t>Until a condition is true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49" y="2853172"/>
            <a:ext cx="2270125" cy="227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4222" y="5313212"/>
            <a:ext cx="32553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/>
                </a:solidFill>
              </a:rPr>
              <a:t>Lather. Rinse. Repeat.</a:t>
            </a:r>
          </a:p>
        </p:txBody>
      </p:sp>
    </p:spTree>
    <p:extLst>
      <p:ext uri="{BB962C8B-B14F-4D97-AF65-F5344CB8AC3E}">
        <p14:creationId xmlns:p14="http://schemas.microsoft.com/office/powerpoint/2010/main" val="25326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012" y="533400"/>
            <a:ext cx="2819400" cy="1020762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24" y="1828800"/>
            <a:ext cx="9144000" cy="42672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39" y="2287511"/>
            <a:ext cx="6266543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5763" y="1266749"/>
            <a:ext cx="425789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Looks similar to an if statement.</a:t>
            </a:r>
          </a:p>
        </p:txBody>
      </p:sp>
    </p:spTree>
    <p:extLst>
      <p:ext uri="{BB962C8B-B14F-4D97-AF65-F5344CB8AC3E}">
        <p14:creationId xmlns:p14="http://schemas.microsoft.com/office/powerpoint/2010/main" val="25864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612" y="304800"/>
            <a:ext cx="9143998" cy="1020762"/>
          </a:xfrm>
        </p:spPr>
        <p:txBody>
          <a:bodyPr/>
          <a:lstStyle/>
          <a:p>
            <a:r>
              <a:rPr lang="en-US" dirty="0"/>
              <a:t>Sentry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124" y="1828800"/>
            <a:ext cx="9144000" cy="42672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524000"/>
            <a:ext cx="6266543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734" y="2715223"/>
            <a:ext cx="5281831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+mj-lt"/>
              </a:rPr>
              <a:t>response</a:t>
            </a:r>
            <a:r>
              <a:rPr lang="en-US" sz="3200" dirty="0"/>
              <a:t> is </a:t>
            </a:r>
            <a:r>
              <a:rPr lang="en-US" sz="3200" u="sng" dirty="0"/>
              <a:t>SENTRY</a:t>
            </a:r>
            <a:r>
              <a:rPr lang="en-US" sz="3200" dirty="0"/>
              <a:t> variable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Guards your loop.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Decides when the loop ends.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10" y="2565008"/>
            <a:ext cx="1542959" cy="2165556"/>
          </a:xfrm>
          <a:prstGeom prst="rect">
            <a:avLst/>
          </a:prstGeom>
          <a:effectLst>
            <a:glow rad="127000">
              <a:schemeClr val="accent2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41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07163" y="1511588"/>
            <a:ext cx="7745254" cy="3094640"/>
            <a:chOff x="4162426" y="2603141"/>
            <a:chExt cx="6864555" cy="2133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4426" y="2603141"/>
              <a:ext cx="6102555" cy="2133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6" y="3774215"/>
              <a:ext cx="685800" cy="962526"/>
            </a:xfrm>
            <a:prstGeom prst="rect">
              <a:avLst/>
            </a:prstGeom>
            <a:effectLst>
              <a:glow rad="127000">
                <a:schemeClr val="accent2">
                  <a:lumMod val="60000"/>
                  <a:lumOff val="40000"/>
                </a:schemeClr>
              </a:glow>
            </a:effectLst>
          </p:spPr>
        </p:pic>
      </p:grpSp>
      <p:sp>
        <p:nvSpPr>
          <p:cNvPr id="7" name="Oval 6"/>
          <p:cNvSpPr/>
          <p:nvPr/>
        </p:nvSpPr>
        <p:spPr>
          <a:xfrm>
            <a:off x="2724448" y="3615628"/>
            <a:ext cx="3352800" cy="4572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rot="11089466" flipH="1">
            <a:off x="6162663" y="3645420"/>
            <a:ext cx="806896" cy="2065198"/>
          </a:xfrm>
          <a:prstGeom prst="curved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2869" y="5287265"/>
            <a:ext cx="349326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Know what your stopping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condition is!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3797" y="685800"/>
            <a:ext cx="7322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ln/>
              </a:rPr>
              <a:t>How to d</a:t>
            </a:r>
            <a:r>
              <a:rPr lang="en-US" sz="3200" cap="none" spc="0" dirty="0">
                <a:ln/>
                <a:effectLst/>
              </a:rPr>
              <a:t>etermine your sentry variable</a:t>
            </a:r>
          </a:p>
        </p:txBody>
      </p:sp>
    </p:spTree>
    <p:extLst>
      <p:ext uri="{BB962C8B-B14F-4D97-AF65-F5344CB8AC3E}">
        <p14:creationId xmlns:p14="http://schemas.microsoft.com/office/powerpoint/2010/main" val="25766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93812" y="1143000"/>
            <a:ext cx="7745254" cy="3094640"/>
            <a:chOff x="4162426" y="2603141"/>
            <a:chExt cx="6864555" cy="2133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4426" y="2603141"/>
              <a:ext cx="6102555" cy="2133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26" y="3774215"/>
              <a:ext cx="685800" cy="962526"/>
            </a:xfrm>
            <a:prstGeom prst="rect">
              <a:avLst/>
            </a:prstGeom>
            <a:effectLst>
              <a:glow rad="127000">
                <a:schemeClr val="accent2">
                  <a:lumMod val="60000"/>
                  <a:lumOff val="40000"/>
                </a:schemeClr>
              </a:glow>
            </a:effectLst>
          </p:spPr>
        </p:pic>
      </p:grpSp>
      <p:sp>
        <p:nvSpPr>
          <p:cNvPr id="7" name="Oval 6"/>
          <p:cNvSpPr/>
          <p:nvPr/>
        </p:nvSpPr>
        <p:spPr>
          <a:xfrm>
            <a:off x="2811097" y="3247040"/>
            <a:ext cx="3352800" cy="45720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Left Arrow 7"/>
          <p:cNvSpPr/>
          <p:nvPr/>
        </p:nvSpPr>
        <p:spPr>
          <a:xfrm rot="11089466" flipH="1">
            <a:off x="6249312" y="3276832"/>
            <a:ext cx="806896" cy="2065198"/>
          </a:xfrm>
          <a:prstGeom prst="curvedLef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0705" y="4829551"/>
            <a:ext cx="427630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Keeps going while TRUE</a:t>
            </a:r>
          </a:p>
          <a:p>
            <a:pPr algn="ctr">
              <a:lnSpc>
                <a:spcPct val="90000"/>
              </a:lnSpc>
            </a:pPr>
            <a:r>
              <a:rPr lang="en-US" sz="3200" dirty="0"/>
              <a:t>Stops when FALSE</a:t>
            </a:r>
          </a:p>
        </p:txBody>
      </p:sp>
    </p:spTree>
    <p:extLst>
      <p:ext uri="{BB962C8B-B14F-4D97-AF65-F5344CB8AC3E}">
        <p14:creationId xmlns:p14="http://schemas.microsoft.com/office/powerpoint/2010/main" val="342333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83" y="2073693"/>
            <a:ext cx="6885492" cy="3094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88831" y="1282133"/>
            <a:ext cx="5965416" cy="424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Usually Initialize Sentry Variable before using.</a:t>
            </a:r>
          </a:p>
        </p:txBody>
      </p:sp>
      <p:sp>
        <p:nvSpPr>
          <p:cNvPr id="4" name="Curved Right Arrow 3"/>
          <p:cNvSpPr/>
          <p:nvPr/>
        </p:nvSpPr>
        <p:spPr>
          <a:xfrm>
            <a:off x="734706" y="1392656"/>
            <a:ext cx="1323676" cy="1870677"/>
          </a:xfrm>
          <a:prstGeom prst="curved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1" y="3772255"/>
            <a:ext cx="773786" cy="1396078"/>
          </a:xfrm>
          <a:prstGeom prst="rect">
            <a:avLst/>
          </a:prstGeom>
          <a:effectLst>
            <a:glow rad="127000">
              <a:schemeClr val="accent2">
                <a:lumMod val="60000"/>
                <a:lumOff val="40000"/>
              </a:schemeClr>
            </a:glow>
          </a:effectLst>
        </p:spPr>
      </p:pic>
      <p:sp>
        <p:nvSpPr>
          <p:cNvPr id="7" name="Rectangle 6"/>
          <p:cNvSpPr/>
          <p:nvPr/>
        </p:nvSpPr>
        <p:spPr>
          <a:xfrm>
            <a:off x="2674401" y="609600"/>
            <a:ext cx="5285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dirty="0">
                <a:ln/>
              </a:rPr>
              <a:t>Setting </a:t>
            </a:r>
            <a:r>
              <a:rPr lang="en-US" sz="3200" cap="none" spc="0" dirty="0">
                <a:ln/>
                <a:effectLst/>
              </a:rPr>
              <a:t>your sentry variable</a:t>
            </a:r>
          </a:p>
        </p:txBody>
      </p:sp>
    </p:spTree>
    <p:extLst>
      <p:ext uri="{BB962C8B-B14F-4D97-AF65-F5344CB8AC3E}">
        <p14:creationId xmlns:p14="http://schemas.microsoft.com/office/powerpoint/2010/main" val="13695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4800"/>
            <a:ext cx="86772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81000"/>
            <a:ext cx="9143998" cy="1020762"/>
          </a:xfrm>
        </p:spPr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95400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 Series of Numbers that when you look at them it is </a:t>
            </a:r>
          </a:p>
          <a:p>
            <a:pPr marL="0" indent="0" algn="ctr">
              <a:buNone/>
            </a:pPr>
            <a:r>
              <a:rPr lang="en-US" sz="3200" b="1" u="sng" dirty="0"/>
              <a:t>impossible to predict future values </a:t>
            </a:r>
          </a:p>
          <a:p>
            <a:pPr marL="0" indent="0" algn="ctr">
              <a:buNone/>
            </a:pPr>
            <a:r>
              <a:rPr lang="en-US" sz="3200" dirty="0"/>
              <a:t>based on past or present ones.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u="sng" dirty="0"/>
              <a:t>NOT</a:t>
            </a:r>
            <a:r>
              <a:rPr lang="en-US" sz="3200" dirty="0"/>
              <a:t> Random -&gt; </a:t>
            </a:r>
            <a:r>
              <a:rPr lang="en-US" sz="3600" dirty="0"/>
              <a:t>2, 4, 6, 8, 10, 12, 14</a:t>
            </a:r>
          </a:p>
          <a:p>
            <a:pPr marL="0" indent="0" algn="ctr">
              <a:buNone/>
            </a:pPr>
            <a:r>
              <a:rPr lang="en-US" sz="3200" dirty="0"/>
              <a:t>Random -&gt; </a:t>
            </a:r>
            <a:r>
              <a:rPr lang="en-US" sz="3200" dirty="0">
                <a:latin typeface="+mj-lt"/>
              </a:rPr>
              <a:t>19, 879, 34, 44, 234</a:t>
            </a:r>
          </a:p>
        </p:txBody>
      </p:sp>
    </p:spTree>
    <p:extLst>
      <p:ext uri="{BB962C8B-B14F-4D97-AF65-F5344CB8AC3E}">
        <p14:creationId xmlns:p14="http://schemas.microsoft.com/office/powerpoint/2010/main" val="36249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762000"/>
            <a:ext cx="898204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2133600"/>
            <a:ext cx="8677275" cy="2352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3012" y="304800"/>
            <a:ext cx="569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Play-Again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2012" y="1247180"/>
            <a:ext cx="631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Typing this Code in A New File and Seeing What it Does!</a:t>
            </a:r>
          </a:p>
          <a:p>
            <a:r>
              <a:rPr lang="en-US" dirty="0"/>
              <a:t>Comments are optional to save time!</a:t>
            </a:r>
          </a:p>
        </p:txBody>
      </p:sp>
    </p:spTree>
    <p:extLst>
      <p:ext uri="{BB962C8B-B14F-4D97-AF65-F5344CB8AC3E}">
        <p14:creationId xmlns:p14="http://schemas.microsoft.com/office/powerpoint/2010/main" val="187940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3012" y="304800"/>
            <a:ext cx="569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Play-Again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8249" y="1390829"/>
            <a:ext cx="60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Would you Add a Loop to the Magic 8 Ball Program?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903810"/>
            <a:ext cx="7589066" cy="419856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1812" y="3962400"/>
            <a:ext cx="1447800" cy="34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871" y="5427959"/>
            <a:ext cx="490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LOOP to your Magic Eight Ball Program!</a:t>
            </a:r>
          </a:p>
          <a:p>
            <a:r>
              <a:rPr lang="en-US" dirty="0"/>
              <a:t>Use the Play-Again Loop Example to help you.</a:t>
            </a:r>
          </a:p>
        </p:txBody>
      </p:sp>
    </p:spTree>
    <p:extLst>
      <p:ext uri="{BB962C8B-B14F-4D97-AF65-F5344CB8AC3E}">
        <p14:creationId xmlns:p14="http://schemas.microsoft.com/office/powerpoint/2010/main" val="25578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12" y="381000"/>
            <a:ext cx="6337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Break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00" y="1447800"/>
            <a:ext cx="2389517" cy="3836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8140" y="5427959"/>
            <a:ext cx="536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Have Time…</a:t>
            </a:r>
          </a:p>
          <a:p>
            <a:r>
              <a:rPr lang="en-US" dirty="0"/>
              <a:t>Can You Add a Loop to one of the 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239438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9143998" cy="1020762"/>
          </a:xfrm>
        </p:spPr>
        <p:txBody>
          <a:bodyPr/>
          <a:lstStyle/>
          <a:p>
            <a:r>
              <a:rPr lang="en-US" dirty="0"/>
              <a:t>Any Questions from Part 1 &amp;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143000"/>
            <a:ext cx="9372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Part 1 – input &amp; output, # comments</a:t>
            </a:r>
          </a:p>
          <a:p>
            <a:r>
              <a:rPr lang="en-US" sz="2400" dirty="0"/>
              <a:t>Part 2 </a:t>
            </a:r>
          </a:p>
          <a:p>
            <a:pPr lvl="1"/>
            <a:r>
              <a:rPr lang="en-US" sz="2400" dirty="0"/>
              <a:t>Escape Sequences  \n  \t  \a \* \\</a:t>
            </a:r>
          </a:p>
          <a:p>
            <a:pPr lvl="1"/>
            <a:r>
              <a:rPr lang="en-US" sz="2400" dirty="0"/>
              <a:t>Triple Quoted Strings “””</a:t>
            </a:r>
          </a:p>
          <a:p>
            <a:pPr lvl="1"/>
            <a:r>
              <a:rPr lang="en-US" sz="2400" dirty="0"/>
              <a:t>Variables</a:t>
            </a:r>
          </a:p>
          <a:p>
            <a:pPr lvl="1"/>
            <a:r>
              <a:rPr lang="en-US" sz="2400" dirty="0"/>
              <a:t>Math  + - * /</a:t>
            </a:r>
          </a:p>
          <a:p>
            <a:pPr lvl="1"/>
            <a:r>
              <a:rPr lang="en-US" sz="2400" dirty="0"/>
              <a:t>String Concatenation using + and ,</a:t>
            </a:r>
          </a:p>
          <a:p>
            <a:pPr lvl="1"/>
            <a:r>
              <a:rPr lang="en-US" sz="2400" dirty="0"/>
              <a:t>Formatting Numbers </a:t>
            </a:r>
          </a:p>
          <a:p>
            <a:pPr lvl="2"/>
            <a:r>
              <a:rPr lang="en-US" sz="2400" dirty="0"/>
              <a:t>format(number, “.2f”)</a:t>
            </a:r>
          </a:p>
          <a:p>
            <a:pPr marL="32004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4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81000"/>
            <a:ext cx="9143998" cy="1020762"/>
          </a:xfrm>
        </p:spPr>
        <p:txBody>
          <a:bodyPr/>
          <a:lstStyle/>
          <a:p>
            <a:r>
              <a:rPr lang="en-US" dirty="0"/>
              <a:t>What We Will Learn in This Lesson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292905"/>
            <a:ext cx="7543800" cy="4267200"/>
          </a:xfrm>
        </p:spPr>
        <p:txBody>
          <a:bodyPr>
            <a:noAutofit/>
          </a:bodyPr>
          <a:lstStyle/>
          <a:p>
            <a:r>
              <a:rPr lang="en-US" sz="3200" dirty="0"/>
              <a:t>import statement</a:t>
            </a:r>
          </a:p>
          <a:p>
            <a:r>
              <a:rPr lang="en-US" sz="3200" dirty="0"/>
              <a:t>random numbers</a:t>
            </a:r>
          </a:p>
          <a:p>
            <a:r>
              <a:rPr lang="en-US" sz="3200" dirty="0"/>
              <a:t>dot notation</a:t>
            </a:r>
          </a:p>
          <a:p>
            <a:r>
              <a:rPr lang="en-US" sz="3200" dirty="0"/>
              <a:t>Branching </a:t>
            </a:r>
          </a:p>
          <a:p>
            <a:r>
              <a:rPr lang="en-US" sz="3200" dirty="0"/>
              <a:t>Writing Simple Game Programs</a:t>
            </a:r>
          </a:p>
          <a:p>
            <a:r>
              <a:rPr lang="en-US" sz="3200" dirty="0"/>
              <a:t>Loops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68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304800"/>
            <a:ext cx="7973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Recommended Resources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752600"/>
            <a:ext cx="7989931" cy="413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5812" y="1121033"/>
            <a:ext cx="505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Textbook that I used for this course.</a:t>
            </a:r>
          </a:p>
        </p:txBody>
      </p:sp>
    </p:spTree>
    <p:extLst>
      <p:ext uri="{BB962C8B-B14F-4D97-AF65-F5344CB8AC3E}">
        <p14:creationId xmlns:p14="http://schemas.microsoft.com/office/powerpoint/2010/main" val="4342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304800"/>
            <a:ext cx="7973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Recommended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812" y="1371600"/>
            <a:ext cx="517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https://www.python.org/about/gettingstarted/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812" y="1856405"/>
            <a:ext cx="5027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https://wiki.python.org/moin/BeginnersGuide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6667" y="2247508"/>
            <a:ext cx="440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https://www.coursera.org/learn/python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12812" y="4490482"/>
            <a:ext cx="4407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https://www.udacity.com/course/programming-foundations-with-python--ud036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3972734"/>
            <a:ext cx="3012682" cy="2707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52" y="2247508"/>
            <a:ext cx="5105400" cy="20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304800"/>
            <a:ext cx="7973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Recommended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812" y="1247180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AIMS Community College – CSC 119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616512"/>
            <a:ext cx="8049793" cy="200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67" y="3924712"/>
            <a:ext cx="5000625" cy="24850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9001" y="4011299"/>
            <a:ext cx="385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http://www.meetup.com/PyNoCo/</a:t>
            </a:r>
          </a:p>
        </p:txBody>
      </p:sp>
    </p:spTree>
    <p:extLst>
      <p:ext uri="{BB962C8B-B14F-4D97-AF65-F5344CB8AC3E}">
        <p14:creationId xmlns:p14="http://schemas.microsoft.com/office/powerpoint/2010/main" val="204925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81000"/>
            <a:ext cx="9143998" cy="1020762"/>
          </a:xfrm>
        </p:spPr>
        <p:txBody>
          <a:bodyPr/>
          <a:lstStyle/>
          <a:p>
            <a:r>
              <a:rPr lang="en-US" dirty="0"/>
              <a:t>Random Numbers on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401762"/>
            <a:ext cx="91440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Computers use </a:t>
            </a:r>
            <a:r>
              <a:rPr lang="en-US" sz="3200" u="sng" dirty="0"/>
              <a:t>formulas</a:t>
            </a:r>
            <a:r>
              <a:rPr lang="en-US" sz="3200" dirty="0"/>
              <a:t> to create Random Numbers</a:t>
            </a:r>
          </a:p>
          <a:p>
            <a:r>
              <a:rPr lang="en-US" sz="3200" dirty="0"/>
              <a:t>Programmers create functions that use these formulas</a:t>
            </a:r>
          </a:p>
          <a:p>
            <a:r>
              <a:rPr lang="en-US" sz="3200" dirty="0"/>
              <a:t>A function that creates a Random Number is called a …</a:t>
            </a:r>
          </a:p>
          <a:p>
            <a:pPr marL="0" indent="0" algn="ctr">
              <a:buNone/>
            </a:pPr>
            <a:r>
              <a:rPr lang="en-US" sz="3200" dirty="0"/>
              <a:t>Random Number Generator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4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212" y="304800"/>
            <a:ext cx="7973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Recommended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4845" y="2209800"/>
            <a:ext cx="6152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Google “Python Tutorials”</a:t>
            </a:r>
          </a:p>
        </p:txBody>
      </p:sp>
    </p:spTree>
    <p:extLst>
      <p:ext uri="{BB962C8B-B14F-4D97-AF65-F5344CB8AC3E}">
        <p14:creationId xmlns:p14="http://schemas.microsoft.com/office/powerpoint/2010/main" val="26457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812" y="1219200"/>
            <a:ext cx="808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Attending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2699657"/>
            <a:ext cx="4523624" cy="2566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699657"/>
            <a:ext cx="3225064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9143998" cy="1020762"/>
          </a:xfrm>
        </p:spPr>
        <p:txBody>
          <a:bodyPr/>
          <a:lstStyle/>
          <a:p>
            <a:r>
              <a:rPr lang="en-US" dirty="0"/>
              <a:t>Is it really a Random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600200"/>
            <a:ext cx="9144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If Computers use </a:t>
            </a:r>
            <a:r>
              <a:rPr lang="en-US" sz="3600" u="sng" dirty="0"/>
              <a:t>formulas</a:t>
            </a:r>
            <a:r>
              <a:rPr lang="en-US" sz="3600" dirty="0"/>
              <a:t> to create Random Numbers then…</a:t>
            </a:r>
          </a:p>
          <a:p>
            <a:pPr marL="0" indent="0" algn="ctr">
              <a:buNone/>
            </a:pPr>
            <a:r>
              <a:rPr lang="en-US" sz="3600" dirty="0"/>
              <a:t>Can it really be a Random Number?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751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28600"/>
            <a:ext cx="9143998" cy="1020762"/>
          </a:xfrm>
        </p:spPr>
        <p:txBody>
          <a:bodyPr/>
          <a:lstStyle/>
          <a:p>
            <a:r>
              <a:rPr lang="en-US" dirty="0"/>
              <a:t>Is it really a Random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143000"/>
            <a:ext cx="9144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No. 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It is actually a … </a:t>
            </a:r>
            <a:r>
              <a:rPr lang="en-US" sz="3600" u="sng" dirty="0"/>
              <a:t>Pseudo Random Number</a:t>
            </a: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Real Random Numbers are hard to generate.</a:t>
            </a:r>
          </a:p>
        </p:txBody>
      </p:sp>
    </p:spTree>
    <p:extLst>
      <p:ext uri="{BB962C8B-B14F-4D97-AF65-F5344CB8AC3E}">
        <p14:creationId xmlns:p14="http://schemas.microsoft.com/office/powerpoint/2010/main" val="13555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048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we get Random Numbers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81200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rgbClr val="FFC000"/>
                </a:solidFill>
              </a:rPr>
              <a:t>import</a:t>
            </a:r>
            <a:r>
              <a:rPr lang="en-US" sz="4800" dirty="0"/>
              <a:t>  random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012" y="95623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the top of the program file!</a:t>
            </a:r>
          </a:p>
        </p:txBody>
      </p:sp>
    </p:spTree>
    <p:extLst>
      <p:ext uri="{BB962C8B-B14F-4D97-AF65-F5344CB8AC3E}">
        <p14:creationId xmlns:p14="http://schemas.microsoft.com/office/powerpoint/2010/main" val="27515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1673</Words>
  <Application>Microsoft Office PowerPoint</Application>
  <PresentationFormat>Custom</PresentationFormat>
  <Paragraphs>286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Corbel</vt:lpstr>
      <vt:lpstr>Courier Std</vt:lpstr>
      <vt:lpstr>Trebuchet MS</vt:lpstr>
      <vt:lpstr>Wingdings</vt:lpstr>
      <vt:lpstr>Wingdings 3</vt:lpstr>
      <vt:lpstr>Facet</vt:lpstr>
      <vt:lpstr>Python for Beginners</vt:lpstr>
      <vt:lpstr>Any Questions from Part 1 &amp; 2?</vt:lpstr>
      <vt:lpstr>What We Will Learn in This Lesson (Part 3)</vt:lpstr>
      <vt:lpstr>Unpredictability Makes Games Fun</vt:lpstr>
      <vt:lpstr>Random Numbers</vt:lpstr>
      <vt:lpstr>Random Numbers on a Computer</vt:lpstr>
      <vt:lpstr>Is it really a Random Number?</vt:lpstr>
      <vt:lpstr>Is it really a Random Number?</vt:lpstr>
      <vt:lpstr>How do we get Random Numbers in Python?</vt:lpstr>
      <vt:lpstr>Import Statement</vt:lpstr>
      <vt:lpstr>Random Functions</vt:lpstr>
      <vt:lpstr>Dot Notation</vt:lpstr>
      <vt:lpstr>Random Functions</vt:lpstr>
      <vt:lpstr>Random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</vt:lpstr>
      <vt:lpstr>While LOOPS</vt:lpstr>
      <vt:lpstr>Sentry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from Part 1 &amp; 2?</vt:lpstr>
      <vt:lpstr>What We Will Learn in This Lesson (Part 3)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2015-09-04T19:57:03Z</dcterms:created>
  <dcterms:modified xsi:type="dcterms:W3CDTF">2016-04-20T23:36:16Z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