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Bellaboo" panose="020B0604020202020204" charset="0"/>
      <p:regular r:id="rId9"/>
    </p:embeddedFont>
    <p:embeddedFont>
      <p:font typeface="Canva Sans" panose="020B0604020202020204" charset="0"/>
      <p:regular r:id="rId10"/>
    </p:embeddedFont>
    <p:embeddedFont>
      <p:font typeface="Glacial Indifference" panose="020B0604020202020204" charset="0"/>
      <p:regular r:id="rId11"/>
    </p:embeddedFont>
    <p:embeddedFont>
      <p:font typeface="Marykate"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0.sv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svg"/><Relationship Id="rId7"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14.svg"/><Relationship Id="rId10"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7792956" y="6207579"/>
            <a:ext cx="2702088" cy="3354736"/>
          </a:xfrm>
          <a:custGeom>
            <a:avLst/>
            <a:gdLst/>
            <a:ahLst/>
            <a:cxnLst/>
            <a:rect l="l" t="t" r="r" b="b"/>
            <a:pathLst>
              <a:path w="2702088" h="3354736">
                <a:moveTo>
                  <a:pt x="0" y="0"/>
                </a:moveTo>
                <a:lnTo>
                  <a:pt x="2702088" y="0"/>
                </a:lnTo>
                <a:lnTo>
                  <a:pt x="2702088" y="3354736"/>
                </a:lnTo>
                <a:lnTo>
                  <a:pt x="0" y="3354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469026" y="5915579"/>
            <a:ext cx="1919239" cy="1969368"/>
          </a:xfrm>
          <a:custGeom>
            <a:avLst/>
            <a:gdLst/>
            <a:ahLst/>
            <a:cxnLst/>
            <a:rect l="l" t="t" r="r" b="b"/>
            <a:pathLst>
              <a:path w="1919239" h="1969368">
                <a:moveTo>
                  <a:pt x="0" y="0"/>
                </a:moveTo>
                <a:lnTo>
                  <a:pt x="1919238" y="0"/>
                </a:lnTo>
                <a:lnTo>
                  <a:pt x="1919238" y="1969368"/>
                </a:lnTo>
                <a:lnTo>
                  <a:pt x="0" y="19693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2218828" y="5814940"/>
            <a:ext cx="2252612" cy="1929055"/>
          </a:xfrm>
          <a:custGeom>
            <a:avLst/>
            <a:gdLst/>
            <a:ahLst/>
            <a:cxnLst/>
            <a:rect l="l" t="t" r="r" b="b"/>
            <a:pathLst>
              <a:path w="2252612" h="1929055">
                <a:moveTo>
                  <a:pt x="0" y="0"/>
                </a:moveTo>
                <a:lnTo>
                  <a:pt x="2252613" y="0"/>
                </a:lnTo>
                <a:lnTo>
                  <a:pt x="2252613" y="1929056"/>
                </a:lnTo>
                <a:lnTo>
                  <a:pt x="0" y="19290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028700" y="3245213"/>
            <a:ext cx="2085174" cy="2340501"/>
          </a:xfrm>
          <a:custGeom>
            <a:avLst/>
            <a:gdLst/>
            <a:ahLst/>
            <a:cxnLst/>
            <a:rect l="l" t="t" r="r" b="b"/>
            <a:pathLst>
              <a:path w="2085174" h="2340501">
                <a:moveTo>
                  <a:pt x="0" y="0"/>
                </a:moveTo>
                <a:lnTo>
                  <a:pt x="2085174" y="0"/>
                </a:lnTo>
                <a:lnTo>
                  <a:pt x="2085174" y="2340501"/>
                </a:lnTo>
                <a:lnTo>
                  <a:pt x="0" y="234050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15492986" y="3245213"/>
            <a:ext cx="2328333" cy="2057400"/>
          </a:xfrm>
          <a:custGeom>
            <a:avLst/>
            <a:gdLst/>
            <a:ahLst/>
            <a:cxnLst/>
            <a:rect l="l" t="t" r="r" b="b"/>
            <a:pathLst>
              <a:path w="2328333" h="2057400">
                <a:moveTo>
                  <a:pt x="0" y="0"/>
                </a:moveTo>
                <a:lnTo>
                  <a:pt x="2328334" y="0"/>
                </a:lnTo>
                <a:lnTo>
                  <a:pt x="2328334"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7" name="Group 7"/>
          <p:cNvGrpSpPr/>
          <p:nvPr/>
        </p:nvGrpSpPr>
        <p:grpSpPr>
          <a:xfrm>
            <a:off x="6466413" y="8253868"/>
            <a:ext cx="812411" cy="774329"/>
            <a:chOff x="0" y="0"/>
            <a:chExt cx="812800" cy="774700"/>
          </a:xfrm>
        </p:grpSpPr>
        <p:sp>
          <p:nvSpPr>
            <p:cNvPr id="8" name="Freeform 8"/>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9" name="TextBox 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1502074" y="7884947"/>
            <a:ext cx="595373" cy="567465"/>
            <a:chOff x="0" y="0"/>
            <a:chExt cx="812800" cy="774700"/>
          </a:xfrm>
        </p:grpSpPr>
        <p:sp>
          <p:nvSpPr>
            <p:cNvPr id="11" name="Freeform 1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2" name="TextBox 1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3329268" y="5756031"/>
            <a:ext cx="595373" cy="567465"/>
            <a:chOff x="0" y="0"/>
            <a:chExt cx="812800" cy="774700"/>
          </a:xfrm>
        </p:grpSpPr>
        <p:sp>
          <p:nvSpPr>
            <p:cNvPr id="14" name="Freeform 14"/>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5" name="TextBox 1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13297080" y="3763668"/>
            <a:ext cx="812411" cy="774329"/>
            <a:chOff x="0" y="0"/>
            <a:chExt cx="812800" cy="774700"/>
          </a:xfrm>
        </p:grpSpPr>
        <p:sp>
          <p:nvSpPr>
            <p:cNvPr id="17" name="Freeform 17"/>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8" name="TextBox 1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3220749" y="1362235"/>
            <a:ext cx="812411" cy="774329"/>
            <a:chOff x="0" y="0"/>
            <a:chExt cx="812800" cy="774700"/>
          </a:xfrm>
        </p:grpSpPr>
        <p:sp>
          <p:nvSpPr>
            <p:cNvPr id="20" name="Freeform 20"/>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21" name="TextBox 2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16657153" y="1800826"/>
            <a:ext cx="595373" cy="567465"/>
            <a:chOff x="0" y="0"/>
            <a:chExt cx="812800" cy="774700"/>
          </a:xfrm>
        </p:grpSpPr>
        <p:sp>
          <p:nvSpPr>
            <p:cNvPr id="23" name="Freeform 2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4" name="TextBox 2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a:off x="731014" y="2368290"/>
            <a:ext cx="595373" cy="567465"/>
            <a:chOff x="0" y="0"/>
            <a:chExt cx="812800" cy="774700"/>
          </a:xfrm>
        </p:grpSpPr>
        <p:sp>
          <p:nvSpPr>
            <p:cNvPr id="26" name="Freeform 2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7" name="TextBox 2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a:off x="16061780" y="7468749"/>
            <a:ext cx="595373" cy="567465"/>
            <a:chOff x="0" y="0"/>
            <a:chExt cx="812800" cy="774700"/>
          </a:xfrm>
        </p:grpSpPr>
        <p:sp>
          <p:nvSpPr>
            <p:cNvPr id="29" name="Freeform 29"/>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0" name="TextBox 3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a:off x="14300439" y="1362235"/>
            <a:ext cx="812411" cy="774329"/>
            <a:chOff x="0" y="0"/>
            <a:chExt cx="812800" cy="774700"/>
          </a:xfrm>
        </p:grpSpPr>
        <p:sp>
          <p:nvSpPr>
            <p:cNvPr id="32" name="Freeform 32"/>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3" name="TextBox 3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4" name="Group 34"/>
          <p:cNvGrpSpPr/>
          <p:nvPr/>
        </p:nvGrpSpPr>
        <p:grpSpPr>
          <a:xfrm>
            <a:off x="5175284" y="4150833"/>
            <a:ext cx="595373" cy="567465"/>
            <a:chOff x="0" y="0"/>
            <a:chExt cx="812800" cy="774700"/>
          </a:xfrm>
        </p:grpSpPr>
        <p:sp>
          <p:nvSpPr>
            <p:cNvPr id="35" name="Freeform 35"/>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6" name="TextBox 3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7" name="Group 37"/>
          <p:cNvGrpSpPr/>
          <p:nvPr/>
        </p:nvGrpSpPr>
        <p:grpSpPr>
          <a:xfrm>
            <a:off x="2194461" y="8253868"/>
            <a:ext cx="595373" cy="567465"/>
            <a:chOff x="0" y="0"/>
            <a:chExt cx="812800" cy="774700"/>
          </a:xfrm>
        </p:grpSpPr>
        <p:sp>
          <p:nvSpPr>
            <p:cNvPr id="38" name="Freeform 38"/>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9" name="TextBox 3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40" name="TextBox 40"/>
          <p:cNvSpPr txBox="1"/>
          <p:nvPr/>
        </p:nvSpPr>
        <p:spPr>
          <a:xfrm>
            <a:off x="332911" y="3856521"/>
            <a:ext cx="17622178" cy="2466975"/>
          </a:xfrm>
          <a:prstGeom prst="rect">
            <a:avLst/>
          </a:prstGeom>
        </p:spPr>
        <p:txBody>
          <a:bodyPr lIns="0" tIns="0" rIns="0" bIns="0" rtlCol="0" anchor="t">
            <a:spAutoFit/>
          </a:bodyPr>
          <a:lstStyle/>
          <a:p>
            <a:pPr algn="ctr">
              <a:lnSpc>
                <a:spcPts val="5599"/>
              </a:lnSpc>
            </a:pPr>
            <a:r>
              <a:rPr lang="en-US" sz="3999">
                <a:solidFill>
                  <a:srgbClr val="FFFFFF"/>
                </a:solidFill>
                <a:latin typeface="Bellaboo"/>
                <a:ea typeface="Bellaboo"/>
                <a:cs typeface="Bellaboo"/>
                <a:sym typeface="Bellaboo"/>
              </a:rPr>
              <a:t>Minh Nguyen</a:t>
            </a:r>
          </a:p>
          <a:p>
            <a:pPr algn="ctr">
              <a:lnSpc>
                <a:spcPts val="5599"/>
              </a:lnSpc>
            </a:pPr>
            <a:r>
              <a:rPr lang="en-US" sz="3999">
                <a:solidFill>
                  <a:srgbClr val="FFFFFF"/>
                </a:solidFill>
                <a:latin typeface="Bellaboo"/>
                <a:ea typeface="Bellaboo"/>
                <a:cs typeface="Bellaboo"/>
                <a:sym typeface="Bellaboo"/>
              </a:rPr>
              <a:t>Ishaan Patel</a:t>
            </a:r>
          </a:p>
          <a:p>
            <a:pPr algn="ctr">
              <a:lnSpc>
                <a:spcPts val="5599"/>
              </a:lnSpc>
            </a:pPr>
            <a:r>
              <a:rPr lang="en-US" sz="3999">
                <a:solidFill>
                  <a:srgbClr val="FFFFFF"/>
                </a:solidFill>
                <a:latin typeface="Bellaboo"/>
                <a:ea typeface="Bellaboo"/>
                <a:cs typeface="Bellaboo"/>
                <a:sym typeface="Bellaboo"/>
              </a:rPr>
              <a:t>Karter Sanamo</a:t>
            </a:r>
          </a:p>
          <a:p>
            <a:pPr algn="ctr">
              <a:lnSpc>
                <a:spcPts val="2800"/>
              </a:lnSpc>
            </a:pPr>
            <a:endParaRPr lang="en-US" sz="3999">
              <a:solidFill>
                <a:srgbClr val="FFFFFF"/>
              </a:solidFill>
              <a:latin typeface="Bellaboo"/>
              <a:ea typeface="Bellaboo"/>
              <a:cs typeface="Bellaboo"/>
              <a:sym typeface="Bellaboo"/>
            </a:endParaRPr>
          </a:p>
        </p:txBody>
      </p:sp>
      <p:sp>
        <p:nvSpPr>
          <p:cNvPr id="41" name="TextBox 41"/>
          <p:cNvSpPr txBox="1"/>
          <p:nvPr/>
        </p:nvSpPr>
        <p:spPr>
          <a:xfrm>
            <a:off x="1540048" y="1601215"/>
            <a:ext cx="14903444" cy="2383330"/>
          </a:xfrm>
          <a:prstGeom prst="rect">
            <a:avLst/>
          </a:prstGeom>
        </p:spPr>
        <p:txBody>
          <a:bodyPr lIns="0" tIns="0" rIns="0" bIns="0" rtlCol="0" anchor="t">
            <a:spAutoFit/>
          </a:bodyPr>
          <a:lstStyle/>
          <a:p>
            <a:pPr algn="ctr">
              <a:lnSpc>
                <a:spcPts val="19310"/>
              </a:lnSpc>
            </a:pPr>
            <a:r>
              <a:rPr lang="en-US" sz="13793">
                <a:solidFill>
                  <a:srgbClr val="FFFFFF"/>
                </a:solidFill>
                <a:latin typeface="Marykate"/>
                <a:ea typeface="Marykate"/>
                <a:cs typeface="Marykate"/>
                <a:sym typeface="Marykate"/>
              </a:rPr>
              <a:t>FALLING BALL GAME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1028700" y="812533"/>
            <a:ext cx="2300972" cy="2238218"/>
          </a:xfrm>
          <a:custGeom>
            <a:avLst/>
            <a:gdLst/>
            <a:ahLst/>
            <a:cxnLst/>
            <a:rect l="l" t="t" r="r" b="b"/>
            <a:pathLst>
              <a:path w="2300972" h="2238218">
                <a:moveTo>
                  <a:pt x="0" y="0"/>
                </a:moveTo>
                <a:lnTo>
                  <a:pt x="2300972" y="0"/>
                </a:lnTo>
                <a:lnTo>
                  <a:pt x="2300972" y="2238219"/>
                </a:lnTo>
                <a:lnTo>
                  <a:pt x="0" y="22382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473149" y="5329307"/>
            <a:ext cx="2271994" cy="2218292"/>
          </a:xfrm>
          <a:custGeom>
            <a:avLst/>
            <a:gdLst/>
            <a:ahLst/>
            <a:cxnLst/>
            <a:rect l="l" t="t" r="r" b="b"/>
            <a:pathLst>
              <a:path w="2271994" h="2218292">
                <a:moveTo>
                  <a:pt x="0" y="0"/>
                </a:moveTo>
                <a:lnTo>
                  <a:pt x="2271993" y="0"/>
                </a:lnTo>
                <a:lnTo>
                  <a:pt x="2271993" y="2218293"/>
                </a:lnTo>
                <a:lnTo>
                  <a:pt x="0" y="22182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4769079" y="8537601"/>
            <a:ext cx="812411" cy="774329"/>
            <a:chOff x="0" y="0"/>
            <a:chExt cx="812800" cy="774700"/>
          </a:xfrm>
        </p:grpSpPr>
        <p:sp>
          <p:nvSpPr>
            <p:cNvPr id="5" name="Freeform 5"/>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6" name="TextBox 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3811805" y="8744465"/>
            <a:ext cx="595373" cy="567465"/>
            <a:chOff x="0" y="0"/>
            <a:chExt cx="812800" cy="774700"/>
          </a:xfrm>
        </p:grpSpPr>
        <p:sp>
          <p:nvSpPr>
            <p:cNvPr id="8" name="Freeform 8"/>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9" name="TextBox 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415170" y="6438454"/>
            <a:ext cx="595373" cy="567465"/>
            <a:chOff x="0" y="0"/>
            <a:chExt cx="812800" cy="774700"/>
          </a:xfrm>
        </p:grpSpPr>
        <p:sp>
          <p:nvSpPr>
            <p:cNvPr id="11" name="Freeform 1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2" name="TextBox 1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5112850" y="3384882"/>
            <a:ext cx="812411" cy="774329"/>
            <a:chOff x="0" y="0"/>
            <a:chExt cx="812800" cy="774700"/>
          </a:xfrm>
        </p:grpSpPr>
        <p:sp>
          <p:nvSpPr>
            <p:cNvPr id="14" name="Freeform 14"/>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5" name="TextBox 1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3607623" y="641535"/>
            <a:ext cx="812411" cy="774329"/>
            <a:chOff x="0" y="0"/>
            <a:chExt cx="812800" cy="774700"/>
          </a:xfrm>
        </p:grpSpPr>
        <p:sp>
          <p:nvSpPr>
            <p:cNvPr id="17" name="Freeform 17"/>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18" name="TextBox 1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16966186" y="2369205"/>
            <a:ext cx="595373" cy="567465"/>
            <a:chOff x="0" y="0"/>
            <a:chExt cx="812800" cy="774700"/>
          </a:xfrm>
        </p:grpSpPr>
        <p:sp>
          <p:nvSpPr>
            <p:cNvPr id="20" name="Freeform 20"/>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1" name="TextBox 2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731014" y="3772046"/>
            <a:ext cx="595373" cy="567465"/>
            <a:chOff x="0" y="0"/>
            <a:chExt cx="812800" cy="774700"/>
          </a:xfrm>
        </p:grpSpPr>
        <p:sp>
          <p:nvSpPr>
            <p:cNvPr id="23" name="Freeform 2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4" name="TextBox 2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a:off x="16668500" y="8460733"/>
            <a:ext cx="595373" cy="567465"/>
            <a:chOff x="0" y="0"/>
            <a:chExt cx="812800" cy="774700"/>
          </a:xfrm>
        </p:grpSpPr>
        <p:sp>
          <p:nvSpPr>
            <p:cNvPr id="26" name="Freeform 2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7" name="TextBox 2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a:off x="13703286" y="868534"/>
            <a:ext cx="812411" cy="774329"/>
            <a:chOff x="0" y="0"/>
            <a:chExt cx="812800" cy="774700"/>
          </a:xfrm>
        </p:grpSpPr>
        <p:sp>
          <p:nvSpPr>
            <p:cNvPr id="29" name="Freeform 29"/>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0" name="TextBox 3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a:off x="5581490" y="2936670"/>
            <a:ext cx="595373" cy="567465"/>
            <a:chOff x="0" y="0"/>
            <a:chExt cx="812800" cy="774700"/>
          </a:xfrm>
        </p:grpSpPr>
        <p:sp>
          <p:nvSpPr>
            <p:cNvPr id="32" name="Freeform 32"/>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3" name="TextBox 3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4" name="Group 34"/>
          <p:cNvGrpSpPr/>
          <p:nvPr/>
        </p:nvGrpSpPr>
        <p:grpSpPr>
          <a:xfrm>
            <a:off x="1712856" y="8537601"/>
            <a:ext cx="595373" cy="567465"/>
            <a:chOff x="0" y="0"/>
            <a:chExt cx="812800" cy="774700"/>
          </a:xfrm>
        </p:grpSpPr>
        <p:sp>
          <p:nvSpPr>
            <p:cNvPr id="35" name="Freeform 35"/>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6" name="TextBox 3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37" name="TextBox 37"/>
          <p:cNvSpPr txBox="1"/>
          <p:nvPr/>
        </p:nvSpPr>
        <p:spPr>
          <a:xfrm>
            <a:off x="2712661" y="3327732"/>
            <a:ext cx="12961929" cy="7357783"/>
          </a:xfrm>
          <a:prstGeom prst="rect">
            <a:avLst/>
          </a:prstGeom>
        </p:spPr>
        <p:txBody>
          <a:bodyPr lIns="0" tIns="0" rIns="0" bIns="0" rtlCol="0" anchor="t">
            <a:spAutoFit/>
          </a:bodyPr>
          <a:lstStyle/>
          <a:p>
            <a:pPr algn="ctr">
              <a:lnSpc>
                <a:spcPts val="3220"/>
              </a:lnSpc>
            </a:pPr>
            <a:r>
              <a:rPr lang="en-US" sz="2300" dirty="0">
                <a:solidFill>
                  <a:srgbClr val="FFFFFF"/>
                </a:solidFill>
                <a:latin typeface="Glacial Indifference"/>
                <a:ea typeface="Glacial Indifference"/>
                <a:cs typeface="Glacial Indifference"/>
                <a:sym typeface="Glacial Indifference"/>
              </a:rPr>
              <a:t>Player Control</a:t>
            </a:r>
          </a:p>
          <a:p>
            <a:pPr algn="ctr">
              <a:lnSpc>
                <a:spcPts val="3220"/>
              </a:lnSpc>
            </a:pPr>
            <a:r>
              <a:rPr lang="en-US" sz="2300" dirty="0">
                <a:solidFill>
                  <a:srgbClr val="FFFFFF"/>
                </a:solidFill>
                <a:latin typeface="Glacial Indifference"/>
                <a:ea typeface="Glacial Indifference"/>
                <a:cs typeface="Glacial Indifference"/>
                <a:sym typeface="Glacial Indifference"/>
              </a:rPr>
              <a:t>At the very base of the game lies the ability for the player to aim and shoot projectiles. This is done by grabbing the mouse position and calculating the direction they are looking.</a:t>
            </a:r>
          </a:p>
          <a:p>
            <a:pPr algn="ctr">
              <a:lnSpc>
                <a:spcPts val="3220"/>
              </a:lnSpc>
            </a:pPr>
            <a:endParaRPr lang="en-US" sz="2300" dirty="0">
              <a:solidFill>
                <a:srgbClr val="FFFFFF"/>
              </a:solidFill>
              <a:latin typeface="Glacial Indifference"/>
              <a:ea typeface="Glacial Indifference"/>
              <a:cs typeface="Glacial Indifference"/>
              <a:sym typeface="Glacial Indifference"/>
            </a:endParaRPr>
          </a:p>
          <a:p>
            <a:pPr algn="ctr">
              <a:lnSpc>
                <a:spcPts val="3220"/>
              </a:lnSpc>
            </a:pPr>
            <a:r>
              <a:rPr lang="en-US" sz="2300" dirty="0">
                <a:solidFill>
                  <a:srgbClr val="FFFFFF"/>
                </a:solidFill>
                <a:latin typeface="Glacial Indifference"/>
                <a:ea typeface="Glacial Indifference"/>
                <a:cs typeface="Glacial Indifference"/>
                <a:sym typeface="Glacial Indifference"/>
              </a:rPr>
              <a:t>Projectile Behavior</a:t>
            </a:r>
          </a:p>
          <a:p>
            <a:pPr algn="ctr">
              <a:lnSpc>
                <a:spcPts val="3220"/>
              </a:lnSpc>
            </a:pPr>
            <a:r>
              <a:rPr lang="en-US" sz="2300" dirty="0">
                <a:solidFill>
                  <a:srgbClr val="FFFFFF"/>
                </a:solidFill>
                <a:latin typeface="Glacial Indifference"/>
                <a:ea typeface="Glacial Indifference"/>
                <a:cs typeface="Glacial Indifference"/>
                <a:sym typeface="Glacial Indifference"/>
              </a:rPr>
              <a:t>When a player's projectile successfully collides with a planet, a small audio cue is played. The planet is destroyed when its health is 0 and a loud explosion is played.</a:t>
            </a:r>
          </a:p>
          <a:p>
            <a:pPr algn="ctr">
              <a:lnSpc>
                <a:spcPts val="3220"/>
              </a:lnSpc>
            </a:pPr>
            <a:endParaRPr lang="en-US" sz="2300" dirty="0">
              <a:solidFill>
                <a:srgbClr val="FFFFFF"/>
              </a:solidFill>
              <a:latin typeface="Glacial Indifference"/>
              <a:ea typeface="Glacial Indifference"/>
              <a:cs typeface="Glacial Indifference"/>
              <a:sym typeface="Glacial Indifference"/>
            </a:endParaRPr>
          </a:p>
          <a:p>
            <a:pPr algn="ctr">
              <a:lnSpc>
                <a:spcPts val="3220"/>
              </a:lnSpc>
            </a:pPr>
            <a:r>
              <a:rPr lang="en-US" sz="2300" dirty="0">
                <a:solidFill>
                  <a:srgbClr val="FFFFFF"/>
                </a:solidFill>
                <a:latin typeface="Glacial Indifference"/>
                <a:ea typeface="Glacial Indifference"/>
                <a:cs typeface="Glacial Indifference"/>
                <a:sym typeface="Glacial Indifference"/>
              </a:rPr>
              <a:t>Scoring System</a:t>
            </a:r>
          </a:p>
          <a:p>
            <a:pPr algn="ctr">
              <a:lnSpc>
                <a:spcPts val="3220"/>
              </a:lnSpc>
            </a:pPr>
            <a:r>
              <a:rPr lang="en-US" sz="2300" dirty="0">
                <a:solidFill>
                  <a:srgbClr val="FFFFFF"/>
                </a:solidFill>
                <a:latin typeface="Glacial Indifference"/>
                <a:ea typeface="Glacial Indifference"/>
                <a:cs typeface="Glacial Indifference"/>
                <a:sym typeface="Glacial Indifference"/>
              </a:rPr>
              <a:t>The game has a straightforward scoring system: awarding one point for each planet destroyed.</a:t>
            </a:r>
          </a:p>
          <a:p>
            <a:pPr algn="ctr">
              <a:lnSpc>
                <a:spcPts val="3220"/>
              </a:lnSpc>
            </a:pPr>
            <a:endParaRPr lang="en-US" sz="2300" dirty="0">
              <a:solidFill>
                <a:srgbClr val="FFFFFF"/>
              </a:solidFill>
              <a:latin typeface="Glacial Indifference"/>
              <a:ea typeface="Glacial Indifference"/>
              <a:cs typeface="Glacial Indifference"/>
              <a:sym typeface="Glacial Indifference"/>
            </a:endParaRPr>
          </a:p>
          <a:p>
            <a:pPr algn="ctr">
              <a:lnSpc>
                <a:spcPts val="3220"/>
              </a:lnSpc>
            </a:pPr>
            <a:r>
              <a:rPr lang="en-US" sz="2300" dirty="0">
                <a:solidFill>
                  <a:srgbClr val="FFFFFF"/>
                </a:solidFill>
                <a:latin typeface="Glacial Indifference"/>
                <a:ea typeface="Glacial Indifference"/>
                <a:cs typeface="Glacial Indifference"/>
                <a:sym typeface="Glacial Indifference"/>
              </a:rPr>
              <a:t>Difficulty Progression</a:t>
            </a:r>
          </a:p>
          <a:p>
            <a:pPr algn="ctr">
              <a:lnSpc>
                <a:spcPts val="3220"/>
              </a:lnSpc>
            </a:pPr>
            <a:r>
              <a:rPr lang="en-US" sz="2300" dirty="0">
                <a:solidFill>
                  <a:srgbClr val="FFFFFF"/>
                </a:solidFill>
                <a:latin typeface="Glacial Indifference"/>
                <a:ea typeface="Glacial Indifference"/>
                <a:cs typeface="Glacial Indifference"/>
                <a:sym typeface="Glacial Indifference"/>
              </a:rPr>
              <a:t>The game also increases in difficulty as you progress. Every 5 waves, more planets spawn per wave.</a:t>
            </a:r>
          </a:p>
          <a:p>
            <a:pPr algn="ctr">
              <a:lnSpc>
                <a:spcPts val="3220"/>
              </a:lnSpc>
            </a:pPr>
            <a:endParaRPr lang="en-US" sz="2300" dirty="0">
              <a:solidFill>
                <a:srgbClr val="FFFFFF"/>
              </a:solidFill>
              <a:latin typeface="Glacial Indifference"/>
              <a:ea typeface="Glacial Indifference"/>
              <a:cs typeface="Glacial Indifference"/>
              <a:sym typeface="Glacial Indifference"/>
            </a:endParaRPr>
          </a:p>
          <a:p>
            <a:pPr algn="ctr">
              <a:lnSpc>
                <a:spcPts val="3220"/>
              </a:lnSpc>
            </a:pPr>
            <a:r>
              <a:rPr lang="en-US" sz="2300" dirty="0">
                <a:solidFill>
                  <a:srgbClr val="FFFFFF"/>
                </a:solidFill>
                <a:latin typeface="Glacial Indifference"/>
                <a:ea typeface="Glacial Indifference"/>
                <a:cs typeface="Glacial Indifference"/>
                <a:sym typeface="Glacial Indifference"/>
              </a:rPr>
              <a:t>Game Over Condition</a:t>
            </a:r>
          </a:p>
          <a:p>
            <a:pPr algn="ctr">
              <a:lnSpc>
                <a:spcPts val="3220"/>
              </a:lnSpc>
            </a:pPr>
            <a:r>
              <a:rPr lang="en-US" sz="2300" dirty="0">
                <a:solidFill>
                  <a:srgbClr val="FFFFFF"/>
                </a:solidFill>
                <a:latin typeface="Glacial Indifference"/>
                <a:ea typeface="Glacial Indifference"/>
                <a:cs typeface="Glacial Indifference"/>
                <a:sym typeface="Glacial Indifference"/>
              </a:rPr>
              <a:t>When a planet reaches the top of the screen (the player), the player loses &amp; the game ends.</a:t>
            </a:r>
          </a:p>
          <a:p>
            <a:pPr algn="ctr">
              <a:lnSpc>
                <a:spcPts val="3220"/>
              </a:lnSpc>
            </a:pPr>
            <a:endParaRPr lang="en-US" sz="2300" dirty="0">
              <a:solidFill>
                <a:srgbClr val="FFFFFF"/>
              </a:solidFill>
              <a:latin typeface="Glacial Indifference"/>
              <a:ea typeface="Glacial Indifference"/>
              <a:cs typeface="Glacial Indifference"/>
              <a:sym typeface="Glacial Indifference"/>
            </a:endParaRPr>
          </a:p>
          <a:p>
            <a:pPr algn="ctr">
              <a:lnSpc>
                <a:spcPts val="3220"/>
              </a:lnSpc>
            </a:pPr>
            <a:endParaRPr lang="en-US" sz="2300" dirty="0">
              <a:solidFill>
                <a:srgbClr val="FFFFFF"/>
              </a:solidFill>
              <a:latin typeface="Glacial Indifference"/>
              <a:ea typeface="Glacial Indifference"/>
              <a:cs typeface="Glacial Indifference"/>
              <a:sym typeface="Glacial Indifference"/>
            </a:endParaRPr>
          </a:p>
        </p:txBody>
      </p:sp>
      <p:sp>
        <p:nvSpPr>
          <p:cNvPr id="38" name="TextBox 38"/>
          <p:cNvSpPr txBox="1"/>
          <p:nvPr/>
        </p:nvSpPr>
        <p:spPr>
          <a:xfrm>
            <a:off x="6993381" y="-86173"/>
            <a:ext cx="3730351" cy="1502038"/>
          </a:xfrm>
          <a:prstGeom prst="rect">
            <a:avLst/>
          </a:prstGeom>
        </p:spPr>
        <p:txBody>
          <a:bodyPr lIns="0" tIns="0" rIns="0" bIns="0" rtlCol="0" anchor="t">
            <a:spAutoFit/>
          </a:bodyPr>
          <a:lstStyle/>
          <a:p>
            <a:pPr algn="ctr">
              <a:lnSpc>
                <a:spcPts val="12283"/>
              </a:lnSpc>
            </a:pPr>
            <a:r>
              <a:rPr lang="en-US" sz="8774">
                <a:solidFill>
                  <a:srgbClr val="FFFFFF"/>
                </a:solidFill>
                <a:latin typeface="Bellaboo"/>
                <a:ea typeface="Bellaboo"/>
                <a:cs typeface="Bellaboo"/>
                <a:sym typeface="Bellaboo"/>
              </a:rPr>
              <a:t>How To</a:t>
            </a:r>
          </a:p>
        </p:txBody>
      </p:sp>
      <p:sp>
        <p:nvSpPr>
          <p:cNvPr id="39" name="TextBox 39"/>
          <p:cNvSpPr txBox="1"/>
          <p:nvPr/>
        </p:nvSpPr>
        <p:spPr>
          <a:xfrm>
            <a:off x="5246421" y="298635"/>
            <a:ext cx="7224273" cy="2923114"/>
          </a:xfrm>
          <a:prstGeom prst="rect">
            <a:avLst/>
          </a:prstGeom>
        </p:spPr>
        <p:txBody>
          <a:bodyPr lIns="0" tIns="0" rIns="0" bIns="0" rtlCol="0" anchor="t">
            <a:spAutoFit/>
          </a:bodyPr>
          <a:lstStyle/>
          <a:p>
            <a:pPr algn="ctr">
              <a:lnSpc>
                <a:spcPts val="23789"/>
              </a:lnSpc>
            </a:pPr>
            <a:r>
              <a:rPr lang="en-US" sz="16992">
                <a:solidFill>
                  <a:srgbClr val="FFFFFF"/>
                </a:solidFill>
                <a:latin typeface="Marykate"/>
                <a:ea typeface="Marykate"/>
                <a:cs typeface="Marykate"/>
                <a:sym typeface="Marykate"/>
              </a:rPr>
              <a:t>PLAY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8223616" y="6403360"/>
            <a:ext cx="1840769" cy="1261763"/>
          </a:xfrm>
          <a:custGeom>
            <a:avLst/>
            <a:gdLst/>
            <a:ahLst/>
            <a:cxnLst/>
            <a:rect l="l" t="t" r="r" b="b"/>
            <a:pathLst>
              <a:path w="1840769" h="1261763">
                <a:moveTo>
                  <a:pt x="0" y="0"/>
                </a:moveTo>
                <a:lnTo>
                  <a:pt x="1840768" y="0"/>
                </a:lnTo>
                <a:lnTo>
                  <a:pt x="1840768" y="1261763"/>
                </a:lnTo>
                <a:lnTo>
                  <a:pt x="0" y="12617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072283" y="397046"/>
            <a:ext cx="2071260" cy="2840880"/>
          </a:xfrm>
          <a:custGeom>
            <a:avLst/>
            <a:gdLst/>
            <a:ahLst/>
            <a:cxnLst/>
            <a:rect l="l" t="t" r="r" b="b"/>
            <a:pathLst>
              <a:path w="2071260" h="2840880">
                <a:moveTo>
                  <a:pt x="0" y="0"/>
                </a:moveTo>
                <a:lnTo>
                  <a:pt x="2071260" y="0"/>
                </a:lnTo>
                <a:lnTo>
                  <a:pt x="2071260" y="2840880"/>
                </a:lnTo>
                <a:lnTo>
                  <a:pt x="0" y="28408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flipH="1">
            <a:off x="0" y="5189800"/>
            <a:ext cx="2382749" cy="2718904"/>
          </a:xfrm>
          <a:custGeom>
            <a:avLst/>
            <a:gdLst/>
            <a:ahLst/>
            <a:cxnLst/>
            <a:rect l="l" t="t" r="r" b="b"/>
            <a:pathLst>
              <a:path w="2382749" h="2718904">
                <a:moveTo>
                  <a:pt x="2382749" y="0"/>
                </a:moveTo>
                <a:lnTo>
                  <a:pt x="0" y="0"/>
                </a:lnTo>
                <a:lnTo>
                  <a:pt x="0" y="2718905"/>
                </a:lnTo>
                <a:lnTo>
                  <a:pt x="2382749" y="2718905"/>
                </a:lnTo>
                <a:lnTo>
                  <a:pt x="2382749"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5" name="Group 5"/>
          <p:cNvGrpSpPr/>
          <p:nvPr/>
        </p:nvGrpSpPr>
        <p:grpSpPr>
          <a:xfrm>
            <a:off x="4420034" y="9105066"/>
            <a:ext cx="812411" cy="774329"/>
            <a:chOff x="0" y="0"/>
            <a:chExt cx="812800" cy="774700"/>
          </a:xfrm>
        </p:grpSpPr>
        <p:sp>
          <p:nvSpPr>
            <p:cNvPr id="6" name="Freeform 6"/>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7" name="TextBox 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3107913" y="9492230"/>
            <a:ext cx="595373" cy="567465"/>
            <a:chOff x="0" y="0"/>
            <a:chExt cx="812800" cy="774700"/>
          </a:xfrm>
        </p:grpSpPr>
        <p:sp>
          <p:nvSpPr>
            <p:cNvPr id="9" name="Freeform 9"/>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0" name="TextBox 1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355" y="6836956"/>
            <a:ext cx="595373" cy="567465"/>
            <a:chOff x="0" y="0"/>
            <a:chExt cx="812800" cy="774700"/>
          </a:xfrm>
        </p:grpSpPr>
        <p:sp>
          <p:nvSpPr>
            <p:cNvPr id="12" name="Freeform 12"/>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3" name="TextBox 1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15112850" y="3384882"/>
            <a:ext cx="812411" cy="774329"/>
            <a:chOff x="0" y="0"/>
            <a:chExt cx="812800" cy="774700"/>
          </a:xfrm>
        </p:grpSpPr>
        <p:sp>
          <p:nvSpPr>
            <p:cNvPr id="15" name="Freeform 15"/>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6" name="TextBox 1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495818" y="623908"/>
            <a:ext cx="812411" cy="774329"/>
            <a:chOff x="0" y="0"/>
            <a:chExt cx="812800" cy="774700"/>
          </a:xfrm>
        </p:grpSpPr>
        <p:sp>
          <p:nvSpPr>
            <p:cNvPr id="18" name="Freeform 18"/>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19" name="TextBox 1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17235155" y="1817486"/>
            <a:ext cx="595373" cy="567465"/>
            <a:chOff x="0" y="0"/>
            <a:chExt cx="812800" cy="774700"/>
          </a:xfrm>
        </p:grpSpPr>
        <p:sp>
          <p:nvSpPr>
            <p:cNvPr id="21" name="Freeform 2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2" name="TextBox 2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a:off x="731014" y="3772046"/>
            <a:ext cx="595373" cy="567465"/>
            <a:chOff x="0" y="0"/>
            <a:chExt cx="812800" cy="774700"/>
          </a:xfrm>
        </p:grpSpPr>
        <p:sp>
          <p:nvSpPr>
            <p:cNvPr id="24" name="Freeform 24"/>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5" name="TextBox 2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a:off x="16668500" y="8460733"/>
            <a:ext cx="595373" cy="567465"/>
            <a:chOff x="0" y="0"/>
            <a:chExt cx="812800" cy="774700"/>
          </a:xfrm>
        </p:grpSpPr>
        <p:sp>
          <p:nvSpPr>
            <p:cNvPr id="27" name="Freeform 27"/>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8" name="TextBox 2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9" name="Group 29"/>
          <p:cNvGrpSpPr/>
          <p:nvPr/>
        </p:nvGrpSpPr>
        <p:grpSpPr>
          <a:xfrm>
            <a:off x="16153776" y="254371"/>
            <a:ext cx="812411" cy="774329"/>
            <a:chOff x="0" y="0"/>
            <a:chExt cx="812800" cy="774700"/>
          </a:xfrm>
        </p:grpSpPr>
        <p:sp>
          <p:nvSpPr>
            <p:cNvPr id="30" name="Freeform 30"/>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1" name="TextBox 3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2" name="Group 32"/>
          <p:cNvGrpSpPr/>
          <p:nvPr/>
        </p:nvGrpSpPr>
        <p:grpSpPr>
          <a:xfrm>
            <a:off x="9214093" y="3772046"/>
            <a:ext cx="595373" cy="567465"/>
            <a:chOff x="0" y="0"/>
            <a:chExt cx="812800" cy="774700"/>
          </a:xfrm>
        </p:grpSpPr>
        <p:sp>
          <p:nvSpPr>
            <p:cNvPr id="33" name="Freeform 3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4" name="TextBox 3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5" name="Group 35"/>
          <p:cNvGrpSpPr/>
          <p:nvPr/>
        </p:nvGrpSpPr>
        <p:grpSpPr>
          <a:xfrm>
            <a:off x="1712856" y="8537601"/>
            <a:ext cx="595373" cy="567465"/>
            <a:chOff x="0" y="0"/>
            <a:chExt cx="812800" cy="774700"/>
          </a:xfrm>
        </p:grpSpPr>
        <p:sp>
          <p:nvSpPr>
            <p:cNvPr id="36" name="Freeform 3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7" name="TextBox 3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38" name="Freeform 38"/>
          <p:cNvSpPr/>
          <p:nvPr/>
        </p:nvSpPr>
        <p:spPr>
          <a:xfrm>
            <a:off x="0" y="0"/>
            <a:ext cx="11329333" cy="10241777"/>
          </a:xfrm>
          <a:custGeom>
            <a:avLst/>
            <a:gdLst/>
            <a:ahLst/>
            <a:cxnLst/>
            <a:rect l="l" t="t" r="r" b="b"/>
            <a:pathLst>
              <a:path w="11329333" h="10241777">
                <a:moveTo>
                  <a:pt x="0" y="0"/>
                </a:moveTo>
                <a:lnTo>
                  <a:pt x="11329333" y="0"/>
                </a:lnTo>
                <a:lnTo>
                  <a:pt x="11329333" y="10241777"/>
                </a:lnTo>
                <a:lnTo>
                  <a:pt x="0" y="10241777"/>
                </a:lnTo>
                <a:lnTo>
                  <a:pt x="0" y="0"/>
                </a:lnTo>
                <a:close/>
              </a:path>
            </a:pathLst>
          </a:custGeom>
          <a:blipFill>
            <a:blip r:embed="rId8"/>
            <a:stretch>
              <a:fillRect l="-929" r="-929" b="-2253"/>
            </a:stretch>
          </a:blipFill>
        </p:spPr>
        <p:txBody>
          <a:bodyPr/>
          <a:lstStyle/>
          <a:p>
            <a:endParaRPr lang="en-US"/>
          </a:p>
        </p:txBody>
      </p:sp>
      <p:sp>
        <p:nvSpPr>
          <p:cNvPr id="39" name="TextBox 39"/>
          <p:cNvSpPr txBox="1"/>
          <p:nvPr/>
        </p:nvSpPr>
        <p:spPr>
          <a:xfrm>
            <a:off x="12874802" y="5762933"/>
            <a:ext cx="4476097" cy="1808206"/>
          </a:xfrm>
          <a:prstGeom prst="rect">
            <a:avLst/>
          </a:prstGeom>
        </p:spPr>
        <p:txBody>
          <a:bodyPr lIns="0" tIns="0" rIns="0" bIns="0" rtlCol="0" anchor="t">
            <a:spAutoFit/>
          </a:bodyPr>
          <a:lstStyle/>
          <a:p>
            <a:pPr algn="ctr">
              <a:lnSpc>
                <a:spcPts val="14739"/>
              </a:lnSpc>
            </a:pPr>
            <a:r>
              <a:rPr lang="en-US" sz="10528">
                <a:solidFill>
                  <a:srgbClr val="FFA953"/>
                </a:solidFill>
                <a:latin typeface="Marykate"/>
                <a:ea typeface="Marykate"/>
                <a:cs typeface="Marykate"/>
                <a:sym typeface="Marykate"/>
              </a:rPr>
              <a:t>01</a:t>
            </a:r>
          </a:p>
        </p:txBody>
      </p:sp>
      <p:sp>
        <p:nvSpPr>
          <p:cNvPr id="40" name="TextBox 40"/>
          <p:cNvSpPr txBox="1"/>
          <p:nvPr/>
        </p:nvSpPr>
        <p:spPr>
          <a:xfrm>
            <a:off x="12275459" y="3780851"/>
            <a:ext cx="5674782" cy="2048757"/>
          </a:xfrm>
          <a:prstGeom prst="rect">
            <a:avLst/>
          </a:prstGeom>
        </p:spPr>
        <p:txBody>
          <a:bodyPr lIns="0" tIns="0" rIns="0" bIns="0" rtlCol="0" anchor="t">
            <a:spAutoFit/>
          </a:bodyPr>
          <a:lstStyle/>
          <a:p>
            <a:pPr algn="ctr">
              <a:lnSpc>
                <a:spcPts val="16605"/>
              </a:lnSpc>
            </a:pPr>
            <a:r>
              <a:rPr lang="en-US" sz="11861">
                <a:solidFill>
                  <a:srgbClr val="FFFFFF"/>
                </a:solidFill>
                <a:latin typeface="Marykate"/>
                <a:ea typeface="Marykate"/>
                <a:cs typeface="Marykate"/>
                <a:sym typeface="Marykate"/>
              </a:rPr>
              <a:t>FUNCTION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8223616" y="6403360"/>
            <a:ext cx="1840769" cy="1261763"/>
          </a:xfrm>
          <a:custGeom>
            <a:avLst/>
            <a:gdLst/>
            <a:ahLst/>
            <a:cxnLst/>
            <a:rect l="l" t="t" r="r" b="b"/>
            <a:pathLst>
              <a:path w="1840769" h="1261763">
                <a:moveTo>
                  <a:pt x="0" y="0"/>
                </a:moveTo>
                <a:lnTo>
                  <a:pt x="1840768" y="0"/>
                </a:lnTo>
                <a:lnTo>
                  <a:pt x="1840768" y="1261763"/>
                </a:lnTo>
                <a:lnTo>
                  <a:pt x="0" y="12617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0" y="5189800"/>
            <a:ext cx="2382749" cy="2718904"/>
          </a:xfrm>
          <a:custGeom>
            <a:avLst/>
            <a:gdLst/>
            <a:ahLst/>
            <a:cxnLst/>
            <a:rect l="l" t="t" r="r" b="b"/>
            <a:pathLst>
              <a:path w="2382749" h="2718904">
                <a:moveTo>
                  <a:pt x="2382749" y="0"/>
                </a:moveTo>
                <a:lnTo>
                  <a:pt x="0" y="0"/>
                </a:lnTo>
                <a:lnTo>
                  <a:pt x="0" y="2718905"/>
                </a:lnTo>
                <a:lnTo>
                  <a:pt x="2382749" y="2718905"/>
                </a:lnTo>
                <a:lnTo>
                  <a:pt x="238274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p:nvPr/>
        </p:nvGrpSpPr>
        <p:grpSpPr>
          <a:xfrm>
            <a:off x="4420034" y="9105066"/>
            <a:ext cx="812411" cy="774329"/>
            <a:chOff x="0" y="0"/>
            <a:chExt cx="812800" cy="774700"/>
          </a:xfrm>
        </p:grpSpPr>
        <p:sp>
          <p:nvSpPr>
            <p:cNvPr id="6" name="Freeform 6"/>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7" name="TextBox 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3107913" y="9492230"/>
            <a:ext cx="595373" cy="567465"/>
            <a:chOff x="0" y="0"/>
            <a:chExt cx="812800" cy="774700"/>
          </a:xfrm>
        </p:grpSpPr>
        <p:sp>
          <p:nvSpPr>
            <p:cNvPr id="9" name="Freeform 9"/>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0" name="TextBox 1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355" y="6836956"/>
            <a:ext cx="595373" cy="567465"/>
            <a:chOff x="0" y="0"/>
            <a:chExt cx="812800" cy="774700"/>
          </a:xfrm>
        </p:grpSpPr>
        <p:sp>
          <p:nvSpPr>
            <p:cNvPr id="12" name="Freeform 12"/>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3" name="TextBox 1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15112850" y="3384882"/>
            <a:ext cx="812411" cy="774329"/>
            <a:chOff x="0" y="0"/>
            <a:chExt cx="812800" cy="774700"/>
          </a:xfrm>
        </p:grpSpPr>
        <p:sp>
          <p:nvSpPr>
            <p:cNvPr id="15" name="Freeform 15"/>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6" name="TextBox 1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495818" y="623908"/>
            <a:ext cx="812411" cy="774329"/>
            <a:chOff x="0" y="0"/>
            <a:chExt cx="812800" cy="774700"/>
          </a:xfrm>
        </p:grpSpPr>
        <p:sp>
          <p:nvSpPr>
            <p:cNvPr id="18" name="Freeform 18"/>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19" name="TextBox 1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17235155" y="1817486"/>
            <a:ext cx="595373" cy="567465"/>
            <a:chOff x="0" y="0"/>
            <a:chExt cx="812800" cy="774700"/>
          </a:xfrm>
        </p:grpSpPr>
        <p:sp>
          <p:nvSpPr>
            <p:cNvPr id="21" name="Freeform 2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2" name="TextBox 2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a:off x="731014" y="3772046"/>
            <a:ext cx="595373" cy="567465"/>
            <a:chOff x="0" y="0"/>
            <a:chExt cx="812800" cy="774700"/>
          </a:xfrm>
        </p:grpSpPr>
        <p:sp>
          <p:nvSpPr>
            <p:cNvPr id="24" name="Freeform 24"/>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5" name="TextBox 2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a:off x="16668500" y="8460733"/>
            <a:ext cx="595373" cy="567465"/>
            <a:chOff x="0" y="0"/>
            <a:chExt cx="812800" cy="774700"/>
          </a:xfrm>
        </p:grpSpPr>
        <p:sp>
          <p:nvSpPr>
            <p:cNvPr id="27" name="Freeform 27"/>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8" name="TextBox 2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9" name="Group 29"/>
          <p:cNvGrpSpPr/>
          <p:nvPr/>
        </p:nvGrpSpPr>
        <p:grpSpPr>
          <a:xfrm>
            <a:off x="16153776" y="254371"/>
            <a:ext cx="812411" cy="774329"/>
            <a:chOff x="0" y="0"/>
            <a:chExt cx="812800" cy="774700"/>
          </a:xfrm>
        </p:grpSpPr>
        <p:sp>
          <p:nvSpPr>
            <p:cNvPr id="30" name="Freeform 30"/>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1" name="TextBox 3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2" name="Group 32"/>
          <p:cNvGrpSpPr/>
          <p:nvPr/>
        </p:nvGrpSpPr>
        <p:grpSpPr>
          <a:xfrm>
            <a:off x="9214093" y="3772046"/>
            <a:ext cx="595373" cy="567465"/>
            <a:chOff x="0" y="0"/>
            <a:chExt cx="812800" cy="774700"/>
          </a:xfrm>
        </p:grpSpPr>
        <p:sp>
          <p:nvSpPr>
            <p:cNvPr id="33" name="Freeform 3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4" name="TextBox 3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5" name="Group 35"/>
          <p:cNvGrpSpPr/>
          <p:nvPr/>
        </p:nvGrpSpPr>
        <p:grpSpPr>
          <a:xfrm>
            <a:off x="1712856" y="8537601"/>
            <a:ext cx="595373" cy="567465"/>
            <a:chOff x="0" y="0"/>
            <a:chExt cx="812800" cy="774700"/>
          </a:xfrm>
        </p:grpSpPr>
        <p:sp>
          <p:nvSpPr>
            <p:cNvPr id="36" name="Freeform 3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7" name="TextBox 3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39" name="TextBox 39"/>
          <p:cNvSpPr txBox="1"/>
          <p:nvPr/>
        </p:nvSpPr>
        <p:spPr>
          <a:xfrm>
            <a:off x="12874802" y="3846229"/>
            <a:ext cx="4476097" cy="1808228"/>
          </a:xfrm>
          <a:prstGeom prst="rect">
            <a:avLst/>
          </a:prstGeom>
        </p:spPr>
        <p:txBody>
          <a:bodyPr lIns="0" tIns="0" rIns="0" bIns="0" rtlCol="0" anchor="t">
            <a:spAutoFit/>
          </a:bodyPr>
          <a:lstStyle/>
          <a:p>
            <a:pPr algn="ctr">
              <a:lnSpc>
                <a:spcPts val="14739"/>
              </a:lnSpc>
            </a:pPr>
            <a:r>
              <a:rPr lang="en-US" sz="10528">
                <a:solidFill>
                  <a:srgbClr val="FFA953"/>
                </a:solidFill>
                <a:latin typeface="Marykate"/>
                <a:ea typeface="Marykate"/>
                <a:cs typeface="Marykate"/>
                <a:sym typeface="Marykate"/>
              </a:rPr>
              <a:t>02</a:t>
            </a:r>
          </a:p>
        </p:txBody>
      </p:sp>
      <p:sp>
        <p:nvSpPr>
          <p:cNvPr id="40" name="TextBox 40"/>
          <p:cNvSpPr txBox="1"/>
          <p:nvPr/>
        </p:nvSpPr>
        <p:spPr>
          <a:xfrm>
            <a:off x="12649200" y="2169819"/>
            <a:ext cx="5674782" cy="2048757"/>
          </a:xfrm>
          <a:prstGeom prst="rect">
            <a:avLst/>
          </a:prstGeom>
        </p:spPr>
        <p:txBody>
          <a:bodyPr lIns="0" tIns="0" rIns="0" bIns="0" rtlCol="0" anchor="t">
            <a:spAutoFit/>
          </a:bodyPr>
          <a:lstStyle/>
          <a:p>
            <a:pPr algn="ctr">
              <a:lnSpc>
                <a:spcPts val="16605"/>
              </a:lnSpc>
            </a:pPr>
            <a:r>
              <a:rPr lang="en-US" sz="11861" dirty="0">
                <a:solidFill>
                  <a:srgbClr val="FFFFFF"/>
                </a:solidFill>
                <a:latin typeface="Marykate"/>
                <a:ea typeface="Marykate"/>
                <a:cs typeface="Marykate"/>
                <a:sym typeface="Marykate"/>
              </a:rPr>
              <a:t>FUNCTION</a:t>
            </a:r>
          </a:p>
        </p:txBody>
      </p:sp>
      <p:sp>
        <p:nvSpPr>
          <p:cNvPr id="41" name="TextBox 41"/>
          <p:cNvSpPr txBox="1"/>
          <p:nvPr/>
        </p:nvSpPr>
        <p:spPr>
          <a:xfrm>
            <a:off x="12681595" y="5620489"/>
            <a:ext cx="5674920" cy="2734311"/>
          </a:xfrm>
          <a:prstGeom prst="rect">
            <a:avLst/>
          </a:prstGeom>
        </p:spPr>
        <p:txBody>
          <a:bodyPr lIns="0" tIns="0" rIns="0" bIns="0" rtlCol="0" anchor="t">
            <a:spAutoFit/>
          </a:bodyPr>
          <a:lstStyle/>
          <a:p>
            <a:pPr algn="ctr">
              <a:lnSpc>
                <a:spcPts val="3639"/>
              </a:lnSpc>
              <a:spcBef>
                <a:spcPct val="0"/>
              </a:spcBef>
            </a:pPr>
            <a:r>
              <a:rPr lang="en-US" sz="2599" dirty="0">
                <a:solidFill>
                  <a:srgbClr val="FFFFFF"/>
                </a:solidFill>
                <a:latin typeface="Canva Sans"/>
                <a:ea typeface="Canva Sans"/>
                <a:cs typeface="Canva Sans"/>
                <a:sym typeface="Canva Sans"/>
              </a:rPr>
              <a:t>void Entity::Spawn(</a:t>
            </a:r>
            <a:r>
              <a:rPr lang="en-US" sz="2599" dirty="0" err="1">
                <a:solidFill>
                  <a:srgbClr val="FFFFFF"/>
                </a:solidFill>
                <a:latin typeface="Canva Sans"/>
                <a:ea typeface="Canva Sans"/>
                <a:cs typeface="Canva Sans"/>
                <a:sym typeface="Canva Sans"/>
              </a:rPr>
              <a:t>SDL_Event</a:t>
            </a:r>
            <a:r>
              <a:rPr lang="en-US" sz="2599" dirty="0">
                <a:solidFill>
                  <a:srgbClr val="FFFFFF"/>
                </a:solidFill>
                <a:latin typeface="Canva Sans"/>
                <a:ea typeface="Canva Sans"/>
                <a:cs typeface="Canva Sans"/>
                <a:sym typeface="Canva Sans"/>
              </a:rPr>
              <a:t>&amp; event, std::vector&lt;Entity&gt;&amp; entities, </a:t>
            </a:r>
            <a:r>
              <a:rPr lang="en-US" sz="2599" dirty="0" err="1">
                <a:solidFill>
                  <a:srgbClr val="FFFFFF"/>
                </a:solidFill>
                <a:latin typeface="Canva Sans"/>
                <a:ea typeface="Canva Sans"/>
                <a:cs typeface="Canva Sans"/>
                <a:sym typeface="Canva Sans"/>
              </a:rPr>
              <a:t>SDL_Texture</a:t>
            </a:r>
            <a:r>
              <a:rPr lang="en-US" sz="2599" dirty="0">
                <a:solidFill>
                  <a:srgbClr val="FFFFFF"/>
                </a:solidFill>
                <a:latin typeface="Canva Sans"/>
                <a:ea typeface="Canva Sans"/>
                <a:cs typeface="Canva Sans"/>
                <a:sym typeface="Canva Sans"/>
              </a:rPr>
              <a:t>* </a:t>
            </a:r>
            <a:r>
              <a:rPr lang="en-US" sz="2599" dirty="0" err="1">
                <a:solidFill>
                  <a:srgbClr val="FFFFFF"/>
                </a:solidFill>
                <a:latin typeface="Canva Sans"/>
                <a:ea typeface="Canva Sans"/>
                <a:cs typeface="Canva Sans"/>
                <a:sym typeface="Canva Sans"/>
              </a:rPr>
              <a:t>entityTexture</a:t>
            </a:r>
            <a:r>
              <a:rPr lang="en-US" sz="2599" dirty="0">
                <a:solidFill>
                  <a:srgbClr val="FFFFFF"/>
                </a:solidFill>
                <a:latin typeface="Canva Sans"/>
                <a:ea typeface="Canva Sans"/>
                <a:cs typeface="Canva Sans"/>
                <a:sym typeface="Canva Sans"/>
              </a:rPr>
              <a:t>, int </a:t>
            </a:r>
            <a:r>
              <a:rPr lang="en-US" sz="2599" dirty="0" err="1">
                <a:solidFill>
                  <a:srgbClr val="FFFFFF"/>
                </a:solidFill>
                <a:latin typeface="Canva Sans"/>
                <a:ea typeface="Canva Sans"/>
                <a:cs typeface="Canva Sans"/>
                <a:sym typeface="Canva Sans"/>
              </a:rPr>
              <a:t>windowWidth</a:t>
            </a:r>
            <a:r>
              <a:rPr lang="en-US" sz="2599" dirty="0">
                <a:solidFill>
                  <a:srgbClr val="FFFFFF"/>
                </a:solidFill>
                <a:latin typeface="Canva Sans"/>
                <a:ea typeface="Canva Sans"/>
                <a:cs typeface="Canva Sans"/>
                <a:sym typeface="Canva Sans"/>
              </a:rPr>
              <a:t>, int </a:t>
            </a:r>
            <a:r>
              <a:rPr lang="en-US" sz="2599" dirty="0" err="1">
                <a:solidFill>
                  <a:srgbClr val="FFFFFF"/>
                </a:solidFill>
                <a:latin typeface="Canva Sans"/>
                <a:ea typeface="Canva Sans"/>
                <a:cs typeface="Canva Sans"/>
                <a:sym typeface="Canva Sans"/>
              </a:rPr>
              <a:t>windowHeight</a:t>
            </a:r>
            <a:r>
              <a:rPr lang="en-US" sz="2599" dirty="0">
                <a:solidFill>
                  <a:srgbClr val="FFFFFF"/>
                </a:solidFill>
                <a:latin typeface="Canva Sans"/>
                <a:ea typeface="Canva Sans"/>
                <a:cs typeface="Canva Sans"/>
                <a:sym typeface="Canva Sans"/>
              </a:rPr>
              <a:t>, bool* </a:t>
            </a:r>
            <a:r>
              <a:rPr lang="en-US" sz="2599" dirty="0" err="1">
                <a:solidFill>
                  <a:srgbClr val="FFFFFF"/>
                </a:solidFill>
                <a:latin typeface="Canva Sans"/>
                <a:ea typeface="Canva Sans"/>
                <a:cs typeface="Canva Sans"/>
                <a:sym typeface="Canva Sans"/>
              </a:rPr>
              <a:t>detectOutOfBound</a:t>
            </a:r>
            <a:r>
              <a:rPr lang="en-US" sz="2599" dirty="0">
                <a:solidFill>
                  <a:srgbClr val="FFFFFF"/>
                </a:solidFill>
                <a:latin typeface="Canva Sans"/>
                <a:ea typeface="Canva Sans"/>
                <a:cs typeface="Canva Sans"/>
                <a:sym typeface="Canva Sans"/>
              </a:rPr>
              <a:t>)</a:t>
            </a:r>
          </a:p>
        </p:txBody>
      </p:sp>
      <p:pic>
        <p:nvPicPr>
          <p:cNvPr id="45" name="Picture 44">
            <a:extLst>
              <a:ext uri="{FF2B5EF4-FFF2-40B4-BE49-F238E27FC236}">
                <a16:creationId xmlns:a16="http://schemas.microsoft.com/office/drawing/2014/main" id="{218288DA-115D-FD3D-3B54-6C77366B025E}"/>
              </a:ext>
            </a:extLst>
          </p:cNvPr>
          <p:cNvPicPr>
            <a:picLocks noChangeAspect="1"/>
          </p:cNvPicPr>
          <p:nvPr/>
        </p:nvPicPr>
        <p:blipFill>
          <a:blip r:embed="rId6"/>
          <a:stretch>
            <a:fillRect/>
          </a:stretch>
        </p:blipFill>
        <p:spPr>
          <a:xfrm>
            <a:off x="27865" y="19050"/>
            <a:ext cx="12442137" cy="10248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8223616" y="6403360"/>
            <a:ext cx="1840769" cy="1261763"/>
          </a:xfrm>
          <a:custGeom>
            <a:avLst/>
            <a:gdLst/>
            <a:ahLst/>
            <a:cxnLst/>
            <a:rect l="l" t="t" r="r" b="b"/>
            <a:pathLst>
              <a:path w="1840769" h="1261763">
                <a:moveTo>
                  <a:pt x="0" y="0"/>
                </a:moveTo>
                <a:lnTo>
                  <a:pt x="1840768" y="0"/>
                </a:lnTo>
                <a:lnTo>
                  <a:pt x="1840768" y="1261763"/>
                </a:lnTo>
                <a:lnTo>
                  <a:pt x="0" y="12617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0" y="5189800"/>
            <a:ext cx="2382749" cy="2718904"/>
          </a:xfrm>
          <a:custGeom>
            <a:avLst/>
            <a:gdLst/>
            <a:ahLst/>
            <a:cxnLst/>
            <a:rect l="l" t="t" r="r" b="b"/>
            <a:pathLst>
              <a:path w="2382749" h="2718904">
                <a:moveTo>
                  <a:pt x="2382749" y="0"/>
                </a:moveTo>
                <a:lnTo>
                  <a:pt x="0" y="0"/>
                </a:lnTo>
                <a:lnTo>
                  <a:pt x="0" y="2718905"/>
                </a:lnTo>
                <a:lnTo>
                  <a:pt x="2382749" y="2718905"/>
                </a:lnTo>
                <a:lnTo>
                  <a:pt x="238274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4420034" y="9105066"/>
            <a:ext cx="812411" cy="774329"/>
            <a:chOff x="0" y="0"/>
            <a:chExt cx="812800" cy="774700"/>
          </a:xfrm>
        </p:grpSpPr>
        <p:sp>
          <p:nvSpPr>
            <p:cNvPr id="5" name="Freeform 5"/>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6" name="TextBox 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3107913" y="9492230"/>
            <a:ext cx="595373" cy="567465"/>
            <a:chOff x="0" y="0"/>
            <a:chExt cx="812800" cy="774700"/>
          </a:xfrm>
        </p:grpSpPr>
        <p:sp>
          <p:nvSpPr>
            <p:cNvPr id="8" name="Freeform 8"/>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9" name="TextBox 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515355" y="6836956"/>
            <a:ext cx="595373" cy="567465"/>
            <a:chOff x="0" y="0"/>
            <a:chExt cx="812800" cy="774700"/>
          </a:xfrm>
        </p:grpSpPr>
        <p:sp>
          <p:nvSpPr>
            <p:cNvPr id="11" name="Freeform 1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2" name="TextBox 1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5112850" y="3384882"/>
            <a:ext cx="812411" cy="774329"/>
            <a:chOff x="0" y="0"/>
            <a:chExt cx="812800" cy="774700"/>
          </a:xfrm>
        </p:grpSpPr>
        <p:sp>
          <p:nvSpPr>
            <p:cNvPr id="14" name="Freeform 14"/>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5" name="TextBox 1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3110728" y="355585"/>
            <a:ext cx="812411" cy="774329"/>
            <a:chOff x="0" y="0"/>
            <a:chExt cx="812800" cy="774700"/>
          </a:xfrm>
        </p:grpSpPr>
        <p:sp>
          <p:nvSpPr>
            <p:cNvPr id="17" name="Freeform 17"/>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18" name="TextBox 1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17235155" y="1817486"/>
            <a:ext cx="595373" cy="567465"/>
            <a:chOff x="0" y="0"/>
            <a:chExt cx="812800" cy="774700"/>
          </a:xfrm>
        </p:grpSpPr>
        <p:sp>
          <p:nvSpPr>
            <p:cNvPr id="20" name="Freeform 20"/>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1" name="TextBox 2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731014" y="3772046"/>
            <a:ext cx="595373" cy="567465"/>
            <a:chOff x="0" y="0"/>
            <a:chExt cx="812800" cy="774700"/>
          </a:xfrm>
        </p:grpSpPr>
        <p:sp>
          <p:nvSpPr>
            <p:cNvPr id="23" name="Freeform 2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4" name="TextBox 2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a:off x="16668500" y="8460733"/>
            <a:ext cx="595373" cy="567465"/>
            <a:chOff x="0" y="0"/>
            <a:chExt cx="812800" cy="774700"/>
          </a:xfrm>
        </p:grpSpPr>
        <p:sp>
          <p:nvSpPr>
            <p:cNvPr id="26" name="Freeform 2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7" name="TextBox 2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a:off x="14057257" y="355585"/>
            <a:ext cx="812411" cy="774329"/>
            <a:chOff x="0" y="0"/>
            <a:chExt cx="812800" cy="774700"/>
          </a:xfrm>
        </p:grpSpPr>
        <p:sp>
          <p:nvSpPr>
            <p:cNvPr id="29" name="Freeform 29"/>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0" name="TextBox 3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a:off x="9214093" y="3772046"/>
            <a:ext cx="595373" cy="567465"/>
            <a:chOff x="0" y="0"/>
            <a:chExt cx="812800" cy="774700"/>
          </a:xfrm>
        </p:grpSpPr>
        <p:sp>
          <p:nvSpPr>
            <p:cNvPr id="32" name="Freeform 32"/>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3" name="TextBox 3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4" name="Group 34"/>
          <p:cNvGrpSpPr/>
          <p:nvPr/>
        </p:nvGrpSpPr>
        <p:grpSpPr>
          <a:xfrm>
            <a:off x="1712856" y="8537601"/>
            <a:ext cx="595373" cy="567465"/>
            <a:chOff x="0" y="0"/>
            <a:chExt cx="812800" cy="774700"/>
          </a:xfrm>
        </p:grpSpPr>
        <p:sp>
          <p:nvSpPr>
            <p:cNvPr id="35" name="Freeform 35"/>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6" name="TextBox 3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37" name="Freeform 37"/>
          <p:cNvSpPr/>
          <p:nvPr/>
        </p:nvSpPr>
        <p:spPr>
          <a:xfrm>
            <a:off x="0" y="1342963"/>
            <a:ext cx="18288000" cy="8944037"/>
          </a:xfrm>
          <a:custGeom>
            <a:avLst/>
            <a:gdLst/>
            <a:ahLst/>
            <a:cxnLst/>
            <a:rect l="l" t="t" r="r" b="b"/>
            <a:pathLst>
              <a:path w="18288000" h="8944037">
                <a:moveTo>
                  <a:pt x="0" y="0"/>
                </a:moveTo>
                <a:lnTo>
                  <a:pt x="18288000" y="0"/>
                </a:lnTo>
                <a:lnTo>
                  <a:pt x="18288000" y="8944037"/>
                </a:lnTo>
                <a:lnTo>
                  <a:pt x="0" y="8944037"/>
                </a:lnTo>
                <a:lnTo>
                  <a:pt x="0" y="0"/>
                </a:lnTo>
                <a:close/>
              </a:path>
            </a:pathLst>
          </a:custGeom>
          <a:blipFill>
            <a:blip r:embed="rId6"/>
            <a:stretch>
              <a:fillRect b="-2491"/>
            </a:stretch>
          </a:blipFill>
        </p:spPr>
        <p:txBody>
          <a:bodyPr/>
          <a:lstStyle/>
          <a:p>
            <a:endParaRPr lang="en-US"/>
          </a:p>
        </p:txBody>
      </p:sp>
      <p:sp>
        <p:nvSpPr>
          <p:cNvPr id="38" name="TextBox 38"/>
          <p:cNvSpPr txBox="1"/>
          <p:nvPr/>
        </p:nvSpPr>
        <p:spPr>
          <a:xfrm>
            <a:off x="9144000" y="-367354"/>
            <a:ext cx="4476097" cy="1808228"/>
          </a:xfrm>
          <a:prstGeom prst="rect">
            <a:avLst/>
          </a:prstGeom>
        </p:spPr>
        <p:txBody>
          <a:bodyPr lIns="0" tIns="0" rIns="0" bIns="0" rtlCol="0" anchor="t">
            <a:spAutoFit/>
          </a:bodyPr>
          <a:lstStyle/>
          <a:p>
            <a:pPr algn="ctr">
              <a:lnSpc>
                <a:spcPts val="14739"/>
              </a:lnSpc>
            </a:pPr>
            <a:r>
              <a:rPr lang="en-US" sz="10528">
                <a:solidFill>
                  <a:srgbClr val="FFA953"/>
                </a:solidFill>
                <a:latin typeface="Marykate"/>
                <a:ea typeface="Marykate"/>
                <a:cs typeface="Marykate"/>
                <a:sym typeface="Marykate"/>
              </a:rPr>
              <a:t>03</a:t>
            </a:r>
          </a:p>
        </p:txBody>
      </p:sp>
      <p:sp>
        <p:nvSpPr>
          <p:cNvPr id="39" name="TextBox 39"/>
          <p:cNvSpPr txBox="1"/>
          <p:nvPr/>
        </p:nvSpPr>
        <p:spPr>
          <a:xfrm>
            <a:off x="4826239" y="-506668"/>
            <a:ext cx="5674782" cy="2048757"/>
          </a:xfrm>
          <a:prstGeom prst="rect">
            <a:avLst/>
          </a:prstGeom>
        </p:spPr>
        <p:txBody>
          <a:bodyPr lIns="0" tIns="0" rIns="0" bIns="0" rtlCol="0" anchor="t">
            <a:spAutoFit/>
          </a:bodyPr>
          <a:lstStyle/>
          <a:p>
            <a:pPr algn="ctr">
              <a:lnSpc>
                <a:spcPts val="16605"/>
              </a:lnSpc>
            </a:pPr>
            <a:r>
              <a:rPr lang="en-US" sz="11861">
                <a:solidFill>
                  <a:srgbClr val="FFFFFF"/>
                </a:solidFill>
                <a:latin typeface="Marykate"/>
                <a:ea typeface="Marykate"/>
                <a:cs typeface="Marykate"/>
                <a:sym typeface="Marykate"/>
              </a:rPr>
              <a:t>FUNCTION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264684" y="85277"/>
            <a:ext cx="2300972" cy="2238218"/>
          </a:xfrm>
          <a:custGeom>
            <a:avLst/>
            <a:gdLst/>
            <a:ahLst/>
            <a:cxnLst/>
            <a:rect l="l" t="t" r="r" b="b"/>
            <a:pathLst>
              <a:path w="2300972" h="2238218">
                <a:moveTo>
                  <a:pt x="0" y="0"/>
                </a:moveTo>
                <a:lnTo>
                  <a:pt x="2300972" y="0"/>
                </a:lnTo>
                <a:lnTo>
                  <a:pt x="2300972" y="2238218"/>
                </a:lnTo>
                <a:lnTo>
                  <a:pt x="0" y="22382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668500" y="4589555"/>
            <a:ext cx="2271994" cy="2218292"/>
          </a:xfrm>
          <a:custGeom>
            <a:avLst/>
            <a:gdLst/>
            <a:ahLst/>
            <a:cxnLst/>
            <a:rect l="l" t="t" r="r" b="b"/>
            <a:pathLst>
              <a:path w="2271994" h="2218292">
                <a:moveTo>
                  <a:pt x="0" y="0"/>
                </a:moveTo>
                <a:lnTo>
                  <a:pt x="2271994" y="0"/>
                </a:lnTo>
                <a:lnTo>
                  <a:pt x="2271994" y="2218292"/>
                </a:lnTo>
                <a:lnTo>
                  <a:pt x="0" y="22182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4769079" y="8537601"/>
            <a:ext cx="812411" cy="774329"/>
            <a:chOff x="0" y="0"/>
            <a:chExt cx="812800" cy="774700"/>
          </a:xfrm>
        </p:grpSpPr>
        <p:sp>
          <p:nvSpPr>
            <p:cNvPr id="5" name="Freeform 5"/>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6" name="TextBox 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3811805" y="8744465"/>
            <a:ext cx="595373" cy="567465"/>
            <a:chOff x="0" y="0"/>
            <a:chExt cx="812800" cy="774700"/>
          </a:xfrm>
        </p:grpSpPr>
        <p:sp>
          <p:nvSpPr>
            <p:cNvPr id="8" name="Freeform 8"/>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9" name="TextBox 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415170" y="6438454"/>
            <a:ext cx="595373" cy="567465"/>
            <a:chOff x="0" y="0"/>
            <a:chExt cx="812800" cy="774700"/>
          </a:xfrm>
        </p:grpSpPr>
        <p:sp>
          <p:nvSpPr>
            <p:cNvPr id="11" name="Freeform 1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2" name="TextBox 1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5112850" y="3384882"/>
            <a:ext cx="812411" cy="774329"/>
            <a:chOff x="0" y="0"/>
            <a:chExt cx="812800" cy="774700"/>
          </a:xfrm>
        </p:grpSpPr>
        <p:sp>
          <p:nvSpPr>
            <p:cNvPr id="14" name="Freeform 14"/>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5" name="TextBox 1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3607623" y="641535"/>
            <a:ext cx="812411" cy="774329"/>
            <a:chOff x="0" y="0"/>
            <a:chExt cx="812800" cy="774700"/>
          </a:xfrm>
        </p:grpSpPr>
        <p:sp>
          <p:nvSpPr>
            <p:cNvPr id="17" name="Freeform 17"/>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18" name="TextBox 1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16966186" y="2369205"/>
            <a:ext cx="595373" cy="567465"/>
            <a:chOff x="0" y="0"/>
            <a:chExt cx="812800" cy="774700"/>
          </a:xfrm>
        </p:grpSpPr>
        <p:sp>
          <p:nvSpPr>
            <p:cNvPr id="20" name="Freeform 20"/>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1" name="TextBox 2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731014" y="3772046"/>
            <a:ext cx="595373" cy="567465"/>
            <a:chOff x="0" y="0"/>
            <a:chExt cx="812800" cy="774700"/>
          </a:xfrm>
        </p:grpSpPr>
        <p:sp>
          <p:nvSpPr>
            <p:cNvPr id="23" name="Freeform 2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4" name="TextBox 2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a:off x="16668500" y="8460733"/>
            <a:ext cx="595373" cy="567465"/>
            <a:chOff x="0" y="0"/>
            <a:chExt cx="812800" cy="774700"/>
          </a:xfrm>
        </p:grpSpPr>
        <p:sp>
          <p:nvSpPr>
            <p:cNvPr id="26" name="Freeform 2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7" name="TextBox 2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a:off x="13703286" y="868534"/>
            <a:ext cx="812411" cy="774329"/>
            <a:chOff x="0" y="0"/>
            <a:chExt cx="812800" cy="774700"/>
          </a:xfrm>
        </p:grpSpPr>
        <p:sp>
          <p:nvSpPr>
            <p:cNvPr id="29" name="Freeform 29"/>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0" name="TextBox 3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a:off x="5581490" y="2936670"/>
            <a:ext cx="595373" cy="567465"/>
            <a:chOff x="0" y="0"/>
            <a:chExt cx="812800" cy="774700"/>
          </a:xfrm>
        </p:grpSpPr>
        <p:sp>
          <p:nvSpPr>
            <p:cNvPr id="32" name="Freeform 32"/>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3" name="TextBox 3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4" name="Group 34"/>
          <p:cNvGrpSpPr/>
          <p:nvPr/>
        </p:nvGrpSpPr>
        <p:grpSpPr>
          <a:xfrm>
            <a:off x="1712856" y="8537601"/>
            <a:ext cx="595373" cy="567465"/>
            <a:chOff x="0" y="0"/>
            <a:chExt cx="812800" cy="774700"/>
          </a:xfrm>
        </p:grpSpPr>
        <p:sp>
          <p:nvSpPr>
            <p:cNvPr id="35" name="Freeform 35"/>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6" name="TextBox 3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37" name="Freeform 37"/>
          <p:cNvSpPr/>
          <p:nvPr/>
        </p:nvSpPr>
        <p:spPr>
          <a:xfrm>
            <a:off x="1712856" y="2950976"/>
            <a:ext cx="3277159" cy="3277159"/>
          </a:xfrm>
          <a:custGeom>
            <a:avLst/>
            <a:gdLst/>
            <a:ahLst/>
            <a:cxnLst/>
            <a:rect l="l" t="t" r="r" b="b"/>
            <a:pathLst>
              <a:path w="3277159" h="3277159">
                <a:moveTo>
                  <a:pt x="0" y="0"/>
                </a:moveTo>
                <a:lnTo>
                  <a:pt x="3277159" y="0"/>
                </a:lnTo>
                <a:lnTo>
                  <a:pt x="3277159" y="3277159"/>
                </a:lnTo>
                <a:lnTo>
                  <a:pt x="0" y="3277159"/>
                </a:lnTo>
                <a:lnTo>
                  <a:pt x="0" y="0"/>
                </a:lnTo>
                <a:close/>
              </a:path>
            </a:pathLst>
          </a:custGeom>
          <a:blipFill>
            <a:blip r:embed="rId6"/>
            <a:stretch>
              <a:fillRect/>
            </a:stretch>
          </a:blipFill>
        </p:spPr>
        <p:txBody>
          <a:bodyPr/>
          <a:lstStyle/>
          <a:p>
            <a:endParaRPr lang="en-US"/>
          </a:p>
        </p:txBody>
      </p:sp>
      <p:sp>
        <p:nvSpPr>
          <p:cNvPr id="38" name="Freeform 38"/>
          <p:cNvSpPr/>
          <p:nvPr/>
        </p:nvSpPr>
        <p:spPr>
          <a:xfrm>
            <a:off x="6902360" y="2544647"/>
            <a:ext cx="3791022" cy="3791022"/>
          </a:xfrm>
          <a:custGeom>
            <a:avLst/>
            <a:gdLst/>
            <a:ahLst/>
            <a:cxnLst/>
            <a:rect l="l" t="t" r="r" b="b"/>
            <a:pathLst>
              <a:path w="3791022" h="3791022">
                <a:moveTo>
                  <a:pt x="0" y="0"/>
                </a:moveTo>
                <a:lnTo>
                  <a:pt x="3791021" y="0"/>
                </a:lnTo>
                <a:lnTo>
                  <a:pt x="3791021" y="3791022"/>
                </a:lnTo>
                <a:lnTo>
                  <a:pt x="0" y="3791022"/>
                </a:lnTo>
                <a:lnTo>
                  <a:pt x="0" y="0"/>
                </a:lnTo>
                <a:close/>
              </a:path>
            </a:pathLst>
          </a:custGeom>
          <a:blipFill>
            <a:blip r:embed="rId7"/>
            <a:stretch>
              <a:fillRect/>
            </a:stretch>
          </a:blipFill>
        </p:spPr>
        <p:txBody>
          <a:bodyPr/>
          <a:lstStyle/>
          <a:p>
            <a:endParaRPr lang="en-US"/>
          </a:p>
        </p:txBody>
      </p:sp>
      <p:sp>
        <p:nvSpPr>
          <p:cNvPr id="39" name="Freeform 39"/>
          <p:cNvSpPr/>
          <p:nvPr/>
        </p:nvSpPr>
        <p:spPr>
          <a:xfrm>
            <a:off x="1600439" y="6228135"/>
            <a:ext cx="3574845" cy="3574845"/>
          </a:xfrm>
          <a:custGeom>
            <a:avLst/>
            <a:gdLst/>
            <a:ahLst/>
            <a:cxnLst/>
            <a:rect l="l" t="t" r="r" b="b"/>
            <a:pathLst>
              <a:path w="3574845" h="3574845">
                <a:moveTo>
                  <a:pt x="0" y="0"/>
                </a:moveTo>
                <a:lnTo>
                  <a:pt x="3574845" y="0"/>
                </a:lnTo>
                <a:lnTo>
                  <a:pt x="3574845" y="3574845"/>
                </a:lnTo>
                <a:lnTo>
                  <a:pt x="0" y="3574845"/>
                </a:lnTo>
                <a:lnTo>
                  <a:pt x="0" y="0"/>
                </a:lnTo>
                <a:close/>
              </a:path>
            </a:pathLst>
          </a:custGeom>
          <a:blipFill>
            <a:blip r:embed="rId8"/>
            <a:stretch>
              <a:fillRect/>
            </a:stretch>
          </a:blipFill>
        </p:spPr>
        <p:txBody>
          <a:bodyPr/>
          <a:lstStyle/>
          <a:p>
            <a:endParaRPr lang="en-US"/>
          </a:p>
        </p:txBody>
      </p:sp>
      <p:sp>
        <p:nvSpPr>
          <p:cNvPr id="40" name="Freeform 40"/>
          <p:cNvSpPr/>
          <p:nvPr/>
        </p:nvSpPr>
        <p:spPr>
          <a:xfrm>
            <a:off x="7355635" y="6532240"/>
            <a:ext cx="3290677" cy="3290677"/>
          </a:xfrm>
          <a:custGeom>
            <a:avLst/>
            <a:gdLst/>
            <a:ahLst/>
            <a:cxnLst/>
            <a:rect l="l" t="t" r="r" b="b"/>
            <a:pathLst>
              <a:path w="3290677" h="3290677">
                <a:moveTo>
                  <a:pt x="0" y="0"/>
                </a:moveTo>
                <a:lnTo>
                  <a:pt x="3290677" y="0"/>
                </a:lnTo>
                <a:lnTo>
                  <a:pt x="3290677" y="3290676"/>
                </a:lnTo>
                <a:lnTo>
                  <a:pt x="0" y="3290676"/>
                </a:lnTo>
                <a:lnTo>
                  <a:pt x="0" y="0"/>
                </a:lnTo>
                <a:close/>
              </a:path>
            </a:pathLst>
          </a:custGeom>
          <a:blipFill>
            <a:blip r:embed="rId9"/>
            <a:stretch>
              <a:fillRect/>
            </a:stretch>
          </a:blipFill>
        </p:spPr>
        <p:txBody>
          <a:bodyPr/>
          <a:lstStyle/>
          <a:p>
            <a:endParaRPr lang="en-US"/>
          </a:p>
        </p:txBody>
      </p:sp>
      <p:sp>
        <p:nvSpPr>
          <p:cNvPr id="41" name="Freeform 41"/>
          <p:cNvSpPr/>
          <p:nvPr/>
        </p:nvSpPr>
        <p:spPr>
          <a:xfrm>
            <a:off x="12612314" y="2544647"/>
            <a:ext cx="3589728" cy="3589728"/>
          </a:xfrm>
          <a:custGeom>
            <a:avLst/>
            <a:gdLst/>
            <a:ahLst/>
            <a:cxnLst/>
            <a:rect l="l" t="t" r="r" b="b"/>
            <a:pathLst>
              <a:path w="3589728" h="3589728">
                <a:moveTo>
                  <a:pt x="0" y="0"/>
                </a:moveTo>
                <a:lnTo>
                  <a:pt x="3589728" y="0"/>
                </a:lnTo>
                <a:lnTo>
                  <a:pt x="3589728" y="3589728"/>
                </a:lnTo>
                <a:lnTo>
                  <a:pt x="0" y="3589728"/>
                </a:lnTo>
                <a:lnTo>
                  <a:pt x="0" y="0"/>
                </a:lnTo>
                <a:close/>
              </a:path>
            </a:pathLst>
          </a:custGeom>
          <a:blipFill>
            <a:blip r:embed="rId10"/>
            <a:stretch>
              <a:fillRect/>
            </a:stretch>
          </a:blipFill>
        </p:spPr>
        <p:txBody>
          <a:bodyPr/>
          <a:lstStyle/>
          <a:p>
            <a:endParaRPr lang="en-US"/>
          </a:p>
        </p:txBody>
      </p:sp>
      <p:sp>
        <p:nvSpPr>
          <p:cNvPr id="42" name="Freeform 42"/>
          <p:cNvSpPr/>
          <p:nvPr/>
        </p:nvSpPr>
        <p:spPr>
          <a:xfrm>
            <a:off x="12420457" y="6228135"/>
            <a:ext cx="3898887" cy="3898887"/>
          </a:xfrm>
          <a:custGeom>
            <a:avLst/>
            <a:gdLst/>
            <a:ahLst/>
            <a:cxnLst/>
            <a:rect l="l" t="t" r="r" b="b"/>
            <a:pathLst>
              <a:path w="3898887" h="3898887">
                <a:moveTo>
                  <a:pt x="0" y="0"/>
                </a:moveTo>
                <a:lnTo>
                  <a:pt x="3898886" y="0"/>
                </a:lnTo>
                <a:lnTo>
                  <a:pt x="3898886" y="3898886"/>
                </a:lnTo>
                <a:lnTo>
                  <a:pt x="0" y="3898886"/>
                </a:lnTo>
                <a:lnTo>
                  <a:pt x="0" y="0"/>
                </a:lnTo>
                <a:close/>
              </a:path>
            </a:pathLst>
          </a:custGeom>
          <a:blipFill>
            <a:blip r:embed="rId11"/>
            <a:stretch>
              <a:fillRect/>
            </a:stretch>
          </a:blipFill>
        </p:spPr>
        <p:txBody>
          <a:bodyPr/>
          <a:lstStyle/>
          <a:p>
            <a:endParaRPr lang="en-US"/>
          </a:p>
        </p:txBody>
      </p:sp>
      <p:sp>
        <p:nvSpPr>
          <p:cNvPr id="43" name="TextBox 43"/>
          <p:cNvSpPr txBox="1"/>
          <p:nvPr/>
        </p:nvSpPr>
        <p:spPr>
          <a:xfrm>
            <a:off x="6963030" y="374131"/>
            <a:ext cx="3730351" cy="1873918"/>
          </a:xfrm>
          <a:prstGeom prst="rect">
            <a:avLst/>
          </a:prstGeom>
        </p:spPr>
        <p:txBody>
          <a:bodyPr lIns="0" tIns="0" rIns="0" bIns="0" rtlCol="0" anchor="t">
            <a:spAutoFit/>
          </a:bodyPr>
          <a:lstStyle/>
          <a:p>
            <a:pPr algn="ctr">
              <a:lnSpc>
                <a:spcPts val="15363"/>
              </a:lnSpc>
            </a:pPr>
            <a:r>
              <a:rPr lang="en-US" sz="10973">
                <a:solidFill>
                  <a:srgbClr val="FFFFFF"/>
                </a:solidFill>
                <a:latin typeface="Bellaboo"/>
                <a:ea typeface="Bellaboo"/>
                <a:cs typeface="Bellaboo"/>
                <a:sym typeface="Bellaboo"/>
              </a:rPr>
              <a:t>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7792956" y="6207579"/>
            <a:ext cx="2702088" cy="3354736"/>
          </a:xfrm>
          <a:custGeom>
            <a:avLst/>
            <a:gdLst/>
            <a:ahLst/>
            <a:cxnLst/>
            <a:rect l="l" t="t" r="r" b="b"/>
            <a:pathLst>
              <a:path w="2702088" h="3354736">
                <a:moveTo>
                  <a:pt x="0" y="0"/>
                </a:moveTo>
                <a:lnTo>
                  <a:pt x="2702088" y="0"/>
                </a:lnTo>
                <a:lnTo>
                  <a:pt x="2702088" y="3354736"/>
                </a:lnTo>
                <a:lnTo>
                  <a:pt x="0" y="3354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469026" y="5915579"/>
            <a:ext cx="1919239" cy="1969368"/>
          </a:xfrm>
          <a:custGeom>
            <a:avLst/>
            <a:gdLst/>
            <a:ahLst/>
            <a:cxnLst/>
            <a:rect l="l" t="t" r="r" b="b"/>
            <a:pathLst>
              <a:path w="1919239" h="1969368">
                <a:moveTo>
                  <a:pt x="0" y="0"/>
                </a:moveTo>
                <a:lnTo>
                  <a:pt x="1919238" y="0"/>
                </a:lnTo>
                <a:lnTo>
                  <a:pt x="1919238" y="1969368"/>
                </a:lnTo>
                <a:lnTo>
                  <a:pt x="0" y="19693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2218828" y="5814940"/>
            <a:ext cx="2252612" cy="1929055"/>
          </a:xfrm>
          <a:custGeom>
            <a:avLst/>
            <a:gdLst/>
            <a:ahLst/>
            <a:cxnLst/>
            <a:rect l="l" t="t" r="r" b="b"/>
            <a:pathLst>
              <a:path w="2252612" h="1929055">
                <a:moveTo>
                  <a:pt x="0" y="0"/>
                </a:moveTo>
                <a:lnTo>
                  <a:pt x="2252613" y="0"/>
                </a:lnTo>
                <a:lnTo>
                  <a:pt x="2252613" y="1929056"/>
                </a:lnTo>
                <a:lnTo>
                  <a:pt x="0" y="19290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028700" y="3245213"/>
            <a:ext cx="2085174" cy="2340501"/>
          </a:xfrm>
          <a:custGeom>
            <a:avLst/>
            <a:gdLst/>
            <a:ahLst/>
            <a:cxnLst/>
            <a:rect l="l" t="t" r="r" b="b"/>
            <a:pathLst>
              <a:path w="2085174" h="2340501">
                <a:moveTo>
                  <a:pt x="0" y="0"/>
                </a:moveTo>
                <a:lnTo>
                  <a:pt x="2085174" y="0"/>
                </a:lnTo>
                <a:lnTo>
                  <a:pt x="2085174" y="2340501"/>
                </a:lnTo>
                <a:lnTo>
                  <a:pt x="0" y="234050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15492986" y="3245213"/>
            <a:ext cx="2328333" cy="2057400"/>
          </a:xfrm>
          <a:custGeom>
            <a:avLst/>
            <a:gdLst/>
            <a:ahLst/>
            <a:cxnLst/>
            <a:rect l="l" t="t" r="r" b="b"/>
            <a:pathLst>
              <a:path w="2328333" h="2057400">
                <a:moveTo>
                  <a:pt x="0" y="0"/>
                </a:moveTo>
                <a:lnTo>
                  <a:pt x="2328334" y="0"/>
                </a:lnTo>
                <a:lnTo>
                  <a:pt x="2328334"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7" name="Group 7"/>
          <p:cNvGrpSpPr/>
          <p:nvPr/>
        </p:nvGrpSpPr>
        <p:grpSpPr>
          <a:xfrm>
            <a:off x="6466413" y="8253868"/>
            <a:ext cx="812411" cy="774329"/>
            <a:chOff x="0" y="0"/>
            <a:chExt cx="812800" cy="774700"/>
          </a:xfrm>
        </p:grpSpPr>
        <p:sp>
          <p:nvSpPr>
            <p:cNvPr id="8" name="Freeform 8"/>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9" name="TextBox 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1502074" y="7884947"/>
            <a:ext cx="595373" cy="567465"/>
            <a:chOff x="0" y="0"/>
            <a:chExt cx="812800" cy="774700"/>
          </a:xfrm>
        </p:grpSpPr>
        <p:sp>
          <p:nvSpPr>
            <p:cNvPr id="11" name="Freeform 1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2" name="TextBox 1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3329268" y="5756031"/>
            <a:ext cx="595373" cy="567465"/>
            <a:chOff x="0" y="0"/>
            <a:chExt cx="812800" cy="774700"/>
          </a:xfrm>
        </p:grpSpPr>
        <p:sp>
          <p:nvSpPr>
            <p:cNvPr id="14" name="Freeform 14"/>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5" name="TextBox 1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13297080" y="3763668"/>
            <a:ext cx="812411" cy="774329"/>
            <a:chOff x="0" y="0"/>
            <a:chExt cx="812800" cy="774700"/>
          </a:xfrm>
        </p:grpSpPr>
        <p:sp>
          <p:nvSpPr>
            <p:cNvPr id="17" name="Freeform 17"/>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8" name="TextBox 1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3220749" y="1362235"/>
            <a:ext cx="812411" cy="774329"/>
            <a:chOff x="0" y="0"/>
            <a:chExt cx="812800" cy="774700"/>
          </a:xfrm>
        </p:grpSpPr>
        <p:sp>
          <p:nvSpPr>
            <p:cNvPr id="20" name="Freeform 20"/>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21" name="TextBox 2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16657153" y="1800826"/>
            <a:ext cx="595373" cy="567465"/>
            <a:chOff x="0" y="0"/>
            <a:chExt cx="812800" cy="774700"/>
          </a:xfrm>
        </p:grpSpPr>
        <p:sp>
          <p:nvSpPr>
            <p:cNvPr id="23" name="Freeform 2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4" name="TextBox 2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a:off x="731014" y="2368290"/>
            <a:ext cx="595373" cy="567465"/>
            <a:chOff x="0" y="0"/>
            <a:chExt cx="812800" cy="774700"/>
          </a:xfrm>
        </p:grpSpPr>
        <p:sp>
          <p:nvSpPr>
            <p:cNvPr id="26" name="Freeform 2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7" name="TextBox 2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a:off x="16061780" y="7468749"/>
            <a:ext cx="595373" cy="567465"/>
            <a:chOff x="0" y="0"/>
            <a:chExt cx="812800" cy="774700"/>
          </a:xfrm>
        </p:grpSpPr>
        <p:sp>
          <p:nvSpPr>
            <p:cNvPr id="29" name="Freeform 29"/>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0" name="TextBox 3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a:off x="14300439" y="1362235"/>
            <a:ext cx="812411" cy="774329"/>
            <a:chOff x="0" y="0"/>
            <a:chExt cx="812800" cy="774700"/>
          </a:xfrm>
        </p:grpSpPr>
        <p:sp>
          <p:nvSpPr>
            <p:cNvPr id="32" name="Freeform 32"/>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3" name="TextBox 3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4" name="Group 34"/>
          <p:cNvGrpSpPr/>
          <p:nvPr/>
        </p:nvGrpSpPr>
        <p:grpSpPr>
          <a:xfrm>
            <a:off x="5175284" y="4150833"/>
            <a:ext cx="595373" cy="567465"/>
            <a:chOff x="0" y="0"/>
            <a:chExt cx="812800" cy="774700"/>
          </a:xfrm>
        </p:grpSpPr>
        <p:sp>
          <p:nvSpPr>
            <p:cNvPr id="35" name="Freeform 35"/>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6" name="TextBox 3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7" name="Group 37"/>
          <p:cNvGrpSpPr/>
          <p:nvPr/>
        </p:nvGrpSpPr>
        <p:grpSpPr>
          <a:xfrm>
            <a:off x="2194461" y="8253868"/>
            <a:ext cx="595373" cy="567465"/>
            <a:chOff x="0" y="0"/>
            <a:chExt cx="812800" cy="774700"/>
          </a:xfrm>
        </p:grpSpPr>
        <p:sp>
          <p:nvSpPr>
            <p:cNvPr id="38" name="Freeform 38"/>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9" name="TextBox 3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40" name="TextBox 40"/>
          <p:cNvSpPr txBox="1"/>
          <p:nvPr/>
        </p:nvSpPr>
        <p:spPr>
          <a:xfrm>
            <a:off x="5531864" y="1884533"/>
            <a:ext cx="7224273" cy="1717742"/>
          </a:xfrm>
          <a:prstGeom prst="rect">
            <a:avLst/>
          </a:prstGeom>
        </p:spPr>
        <p:txBody>
          <a:bodyPr lIns="0" tIns="0" rIns="0" bIns="0" rtlCol="0" anchor="t">
            <a:spAutoFit/>
          </a:bodyPr>
          <a:lstStyle/>
          <a:p>
            <a:pPr algn="ctr">
              <a:lnSpc>
                <a:spcPts val="13999"/>
              </a:lnSpc>
            </a:pPr>
            <a:r>
              <a:rPr lang="en-US" sz="9999">
                <a:solidFill>
                  <a:srgbClr val="FFFFFF"/>
                </a:solidFill>
                <a:latin typeface="Marykate"/>
                <a:ea typeface="Marykate"/>
                <a:cs typeface="Marykate"/>
                <a:sym typeface="Marykate"/>
              </a:rPr>
              <a:t>FOR PLAYING!</a:t>
            </a:r>
          </a:p>
        </p:txBody>
      </p:sp>
      <p:sp>
        <p:nvSpPr>
          <p:cNvPr id="41" name="TextBox 41"/>
          <p:cNvSpPr txBox="1"/>
          <p:nvPr/>
        </p:nvSpPr>
        <p:spPr>
          <a:xfrm>
            <a:off x="6673998" y="964082"/>
            <a:ext cx="4940004" cy="1502038"/>
          </a:xfrm>
          <a:prstGeom prst="rect">
            <a:avLst/>
          </a:prstGeom>
        </p:spPr>
        <p:txBody>
          <a:bodyPr lIns="0" tIns="0" rIns="0" bIns="0" rtlCol="0" anchor="t">
            <a:spAutoFit/>
          </a:bodyPr>
          <a:lstStyle/>
          <a:p>
            <a:pPr algn="ctr">
              <a:lnSpc>
                <a:spcPts val="12283"/>
              </a:lnSpc>
            </a:pPr>
            <a:r>
              <a:rPr lang="en-US" sz="8774">
                <a:solidFill>
                  <a:srgbClr val="FFFFFF"/>
                </a:solidFill>
                <a:latin typeface="Bellaboo"/>
                <a:ea typeface="Bellaboo"/>
                <a:cs typeface="Bellaboo"/>
                <a:sym typeface="Bellaboo"/>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195</Words>
  <Application>Microsoft Office PowerPoint</Application>
  <PresentationFormat>Custom</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Bellaboo</vt:lpstr>
      <vt:lpstr>Calibri</vt:lpstr>
      <vt:lpstr>Arial</vt:lpstr>
      <vt:lpstr>Marykate</vt:lpstr>
      <vt:lpstr>Canva Sans</vt:lpstr>
      <vt:lpstr>Glacial Indifference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Falling Balls</dc:title>
  <cp:lastModifiedBy>Nguyen, Duc Minh</cp:lastModifiedBy>
  <cp:revision>5</cp:revision>
  <dcterms:created xsi:type="dcterms:W3CDTF">2006-08-16T00:00:00Z</dcterms:created>
  <dcterms:modified xsi:type="dcterms:W3CDTF">2024-12-09T03:28:51Z</dcterms:modified>
  <dc:identifier>DAGYkX2QYMk</dc:identifier>
</cp:coreProperties>
</file>