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7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73" r:id="rId12"/>
    <p:sldId id="274" r:id="rId13"/>
    <p:sldId id="269" r:id="rId14"/>
    <p:sldId id="270" r:id="rId15"/>
    <p:sldId id="271" r:id="rId16"/>
    <p:sldId id="272" r:id="rId17"/>
    <p:sldId id="277" r:id="rId18"/>
    <p:sldId id="276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6E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534" y="1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1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FBD0D-0017-4524-A8F9-B13CA07E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1F71E6-FC5D-473E-9D70-1FDD6B2D0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E3C20A-F90D-4825-BBAA-993D0720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4918-62E7-47FD-90EE-F64E2761F062}" type="datetimeFigureOut">
              <a:rPr lang="ko-KR" altLang="en-US" smtClean="0"/>
              <a:t>2022-07-18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9F1DC-2323-4C53-ACC7-03295521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7E7C5A-6360-45F7-A762-70498072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EEAA-A5B0-4AFC-8596-D82A00E9E7B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67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44430-E958-469D-AC45-24861DD5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814345-56C3-43C7-BB7F-B5014F4FE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EFC47F-48D7-4253-800B-E25A028E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4918-62E7-47FD-90EE-F64E2761F062}" type="datetimeFigureOut">
              <a:rPr lang="ko-KR" altLang="en-US" smtClean="0"/>
              <a:t>2022-07-18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67967-C1F4-4199-BA56-47BBE1C4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33DCE2-8FA0-44CD-B7B4-E5E46413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EEAA-A5B0-4AFC-8596-D82A00E9E7B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509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A3F82B-B265-4312-8391-12FA253B6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CCDB53-6B9F-4355-B52D-6B59CB0ED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ABEFD-CC71-431C-8ECB-85056D7A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4918-62E7-47FD-90EE-F64E2761F062}" type="datetimeFigureOut">
              <a:rPr lang="ko-KR" altLang="en-US" smtClean="0"/>
              <a:t>2022-07-18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ECE94-8C6C-4500-B21D-1CA84B70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1E3AA5-F5AF-4917-99D5-66392711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EEAA-A5B0-4AFC-8596-D82A00E9E7B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38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50B0F-3F8B-4D66-AFF4-357B452F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A171A6-6F3B-40AE-96CC-058254DB5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8335A8-3914-489E-A7F3-B156C9EE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4918-62E7-47FD-90EE-F64E2761F062}" type="datetimeFigureOut">
              <a:rPr lang="ko-KR" altLang="en-US" smtClean="0"/>
              <a:t>2022-07-18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B28306-85B4-4672-9510-99399D42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93C97-5945-45D1-95EE-2DDDCF2D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EEAA-A5B0-4AFC-8596-D82A00E9E7B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152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67957-A455-47E4-900F-8E065EDC0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5190AE-902B-44F8-893A-511DDD148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E9806B-2AD8-4C6B-90B4-DB716E03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4918-62E7-47FD-90EE-F64E2761F062}" type="datetimeFigureOut">
              <a:rPr lang="ko-KR" altLang="en-US" smtClean="0"/>
              <a:t>2022-07-18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E7DB8-1827-42B3-9528-91A04362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E6F04C-50BB-4367-BF0D-0B883174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EEAA-A5B0-4AFC-8596-D82A00E9E7B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8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243D0-3A86-4E88-8CED-DA16BC7E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B720D-6802-43C3-A696-56E0F6954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67968A-8F8E-47CD-A52C-90B48768E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679392-BE0A-42CF-AC92-4E7AE7C8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4918-62E7-47FD-90EE-F64E2761F062}" type="datetimeFigureOut">
              <a:rPr lang="ko-KR" altLang="en-US" smtClean="0"/>
              <a:t>2022-07-18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686F3-D614-4E89-AA26-6FDD9A42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185F40-FE66-4394-A479-800CB375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EEAA-A5B0-4AFC-8596-D82A00E9E7B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431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80CC6-2235-4433-A6BD-60D7FD55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DED8A-854E-46C3-A1BF-10D2BCD1F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087BD1-D085-4AEA-BF43-F642CCEF5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8B9B15-24C2-45C4-99E2-FA63A80CD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FF4EA0-A4C5-40B9-960C-2BEB65067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57DA27-E76B-43A8-9976-B59C6BEE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4918-62E7-47FD-90EE-F64E2761F062}" type="datetimeFigureOut">
              <a:rPr lang="ko-KR" altLang="en-US" smtClean="0"/>
              <a:t>2022-07-18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E00BD6-DE0A-4671-B50E-78A67744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F24C54-626B-4019-B012-13215EB10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EEAA-A5B0-4AFC-8596-D82A00E9E7B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81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ECC39-307D-49D5-9505-1C3C0CB5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A54F9-1AFA-46FA-844E-CA553C34B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4918-62E7-47FD-90EE-F64E2761F062}" type="datetimeFigureOut">
              <a:rPr lang="ko-KR" altLang="en-US" smtClean="0"/>
              <a:t>2022-07-18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E6E95A-3A8B-4AAF-9770-2A92D3CB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CBF1F0-6EB5-4F65-A980-9276CE24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EEAA-A5B0-4AFC-8596-D82A00E9E7B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050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783E6D-343B-47B3-B50E-7579410B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4918-62E7-47FD-90EE-F64E2761F062}" type="datetimeFigureOut">
              <a:rPr lang="ko-KR" altLang="en-US" smtClean="0"/>
              <a:t>2022-07-18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EEF81D-283F-4191-9826-827F0985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CB89ED-A83F-4BC5-A098-326634C1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EEAA-A5B0-4AFC-8596-D82A00E9E7B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73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FD3CA-FC45-4A91-84FB-7C4FF275D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325F5-E65F-47C7-AEED-3EFBD74A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524FB0-B21F-4A37-AE32-17CD1B9EF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2D4100-7A84-4910-8BBB-778A78EC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4918-62E7-47FD-90EE-F64E2761F062}" type="datetimeFigureOut">
              <a:rPr lang="ko-KR" altLang="en-US" smtClean="0"/>
              <a:t>2022-07-18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5533E0-726A-4B99-A7CE-CE9FD7C2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13EA0F-0BA8-4980-8363-FEFBFA7B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EEAA-A5B0-4AFC-8596-D82A00E9E7B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9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10BED-EF5F-4B94-9204-361772FC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0CF139-273E-44CC-8E8D-AA1A110AF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E5A69F-92B0-4484-A27E-46A0977CD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16361-DAD9-4822-9109-9D0AD886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4918-62E7-47FD-90EE-F64E2761F062}" type="datetimeFigureOut">
              <a:rPr lang="ko-KR" altLang="en-US" smtClean="0"/>
              <a:t>2022-07-18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1AA11A-9A0E-4C2E-A362-954991C7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2D2BF0-9B7E-4CFA-9F84-2B719E05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EEAA-A5B0-4AFC-8596-D82A00E9E7B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56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40661E-3BCC-4BE7-BEB9-87836764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E92643-0E9B-44CE-8A76-388C7DF1E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15101-53C6-4BF5-BAFF-B029F2D77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C4918-62E7-47FD-90EE-F64E2761F062}" type="datetimeFigureOut">
              <a:rPr lang="ko-KR" altLang="en-US" smtClean="0"/>
              <a:t>2022-07-18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D629B0-D4B2-4BAD-B3D4-22B667544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69207C-A397-48DD-AC06-71A41B8E6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EEAA-A5B0-4AFC-8596-D82A00E9E7B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15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32F265-E6A5-4E50-95B7-E168052CBCD4}"/>
              </a:ext>
            </a:extLst>
          </p:cNvPr>
          <p:cNvSpPr txBox="1"/>
          <p:nvPr/>
        </p:nvSpPr>
        <p:spPr>
          <a:xfrm>
            <a:off x="2209437" y="2321004"/>
            <a:ext cx="777312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dirty="0">
                <a:solidFill>
                  <a:srgbClr val="7030A0"/>
                </a:solidFill>
              </a:rPr>
              <a:t>Absolute</a:t>
            </a:r>
            <a:endParaRPr lang="ko-KR" altLang="en-US" sz="13800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1E0C2F-EB1A-488B-B161-BDE4964A707E}"/>
              </a:ext>
            </a:extLst>
          </p:cNvPr>
          <p:cNvSpPr txBox="1"/>
          <p:nvPr/>
        </p:nvSpPr>
        <p:spPr>
          <a:xfrm>
            <a:off x="1432922" y="1494971"/>
            <a:ext cx="1553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What is 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645900-F955-46B6-B99E-0529C42831F7}"/>
              </a:ext>
            </a:extLst>
          </p:cNvPr>
          <p:cNvSpPr txBox="1"/>
          <p:nvPr/>
        </p:nvSpPr>
        <p:spPr>
          <a:xfrm>
            <a:off x="11493500" y="222250"/>
            <a:ext cx="55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9322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졸라맨에 대한 이미지 검색결과">
            <a:extLst>
              <a:ext uri="{FF2B5EF4-FFF2-40B4-BE49-F238E27FC236}">
                <a16:creationId xmlns:a16="http://schemas.microsoft.com/office/drawing/2014/main" id="{10E2D8C3-B3A4-4CCD-8CC7-A70AA9B96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749" y="3735970"/>
            <a:ext cx="2777483" cy="275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4EA919-AC4B-44FE-B169-D3ADEC8A628E}"/>
              </a:ext>
            </a:extLst>
          </p:cNvPr>
          <p:cNvSpPr txBox="1"/>
          <p:nvPr/>
        </p:nvSpPr>
        <p:spPr>
          <a:xfrm>
            <a:off x="5254765" y="2844225"/>
            <a:ext cx="2315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parent</a:t>
            </a:r>
            <a:endParaRPr lang="ko-KR" altLang="en-US" sz="2400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CBC8F91-C5D3-48E6-A5D8-5F8D5EB1E797}"/>
              </a:ext>
            </a:extLst>
          </p:cNvPr>
          <p:cNvGrpSpPr/>
          <p:nvPr/>
        </p:nvGrpSpPr>
        <p:grpSpPr>
          <a:xfrm>
            <a:off x="9031667" y="4072959"/>
            <a:ext cx="2315467" cy="2251742"/>
            <a:chOff x="7537327" y="2612572"/>
            <a:chExt cx="3902002" cy="3926599"/>
          </a:xfrm>
        </p:grpSpPr>
        <p:pic>
          <p:nvPicPr>
            <p:cNvPr id="5" name="Picture 4" descr="졸라맨에 대한 이미지 검색결과">
              <a:extLst>
                <a:ext uri="{FF2B5EF4-FFF2-40B4-BE49-F238E27FC236}">
                  <a16:creationId xmlns:a16="http://schemas.microsoft.com/office/drawing/2014/main" id="{38F039EB-B186-48A9-82FF-1B47C6BABD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10" t="18622" r="19456"/>
            <a:stretch/>
          </p:blipFill>
          <p:spPr bwMode="auto">
            <a:xfrm flipH="1">
              <a:off x="7537327" y="2612572"/>
              <a:ext cx="3902002" cy="3926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0A24079-4268-4C2D-8C23-6EBDF3B1BA8A}"/>
                </a:ext>
              </a:extLst>
            </p:cNvPr>
            <p:cNvSpPr/>
            <p:nvPr/>
          </p:nvSpPr>
          <p:spPr>
            <a:xfrm>
              <a:off x="7758187" y="3390900"/>
              <a:ext cx="527257" cy="38733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1016D60-16CD-45C0-8DF6-1EC5C8295C6A}"/>
                </a:ext>
              </a:extLst>
            </p:cNvPr>
            <p:cNvSpPr/>
            <p:nvPr/>
          </p:nvSpPr>
          <p:spPr>
            <a:xfrm>
              <a:off x="8638229" y="3388400"/>
              <a:ext cx="527257" cy="38733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FB5CAF0-B207-4A73-9049-F84AF75E5923}"/>
              </a:ext>
            </a:extLst>
          </p:cNvPr>
          <p:cNvSpPr txBox="1"/>
          <p:nvPr/>
        </p:nvSpPr>
        <p:spPr>
          <a:xfrm>
            <a:off x="8840091" y="2972627"/>
            <a:ext cx="2315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children</a:t>
            </a:r>
            <a:endParaRPr lang="ko-KR" altLang="en-US" sz="2400" b="1" dirty="0"/>
          </a:p>
        </p:txBody>
      </p:sp>
      <p:pic>
        <p:nvPicPr>
          <p:cNvPr id="7172" name="Picture 4" descr="졸라맨에 대한 이미지 검색결과">
            <a:extLst>
              <a:ext uri="{FF2B5EF4-FFF2-40B4-BE49-F238E27FC236}">
                <a16:creationId xmlns:a16="http://schemas.microsoft.com/office/drawing/2014/main" id="{44BB4BA5-59B7-4C5E-8A2A-AFD315463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" y="2972627"/>
            <a:ext cx="3601807" cy="360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FC6123-F2BC-4326-9693-4ECA38E977AD}"/>
              </a:ext>
            </a:extLst>
          </p:cNvPr>
          <p:cNvSpPr txBox="1"/>
          <p:nvPr/>
        </p:nvSpPr>
        <p:spPr>
          <a:xfrm>
            <a:off x="845375" y="2422451"/>
            <a:ext cx="231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Grandma</a:t>
            </a:r>
            <a:endParaRPr lang="ko-KR" altLang="en-US" sz="3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821E1-03FD-4B45-9ADB-0E73B19C2C27}"/>
              </a:ext>
            </a:extLst>
          </p:cNvPr>
          <p:cNvSpPr txBox="1"/>
          <p:nvPr/>
        </p:nvSpPr>
        <p:spPr>
          <a:xfrm>
            <a:off x="1224788" y="852544"/>
            <a:ext cx="10000824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/>
              <a:t>I have to think about the fact that my thoughts may not be objective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/>
              <a:t>Because my thoughts are my thoughts? Isn’t that what parents think?</a:t>
            </a:r>
            <a:endParaRPr lang="ko-KR" altLang="en-US" sz="199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B4BF22-C055-4154-B4A3-ABAF0B63BF93}"/>
              </a:ext>
            </a:extLst>
          </p:cNvPr>
          <p:cNvSpPr txBox="1"/>
          <p:nvPr/>
        </p:nvSpPr>
        <p:spPr>
          <a:xfrm>
            <a:off x="0" y="6357257"/>
            <a:ext cx="4644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What is </a:t>
            </a:r>
            <a:r>
              <a:rPr lang="en-US" altLang="ko-KR" b="1" dirty="0">
                <a:solidFill>
                  <a:srgbClr val="7030A0"/>
                </a:solidFill>
              </a:rPr>
              <a:t>absolute</a:t>
            </a:r>
            <a:r>
              <a:rPr lang="en-US" altLang="ko-KR" b="1" dirty="0"/>
              <a:t> ( only my thing )</a:t>
            </a:r>
          </a:p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09C2BC-6C4C-4757-8743-572B92DB9208}"/>
              </a:ext>
            </a:extLst>
          </p:cNvPr>
          <p:cNvSpPr txBox="1"/>
          <p:nvPr/>
        </p:nvSpPr>
        <p:spPr>
          <a:xfrm>
            <a:off x="11493500" y="222250"/>
            <a:ext cx="55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0343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03C17F1-9522-42DD-80BC-1B2974E53347}"/>
              </a:ext>
            </a:extLst>
          </p:cNvPr>
          <p:cNvGrpSpPr/>
          <p:nvPr/>
        </p:nvGrpSpPr>
        <p:grpSpPr>
          <a:xfrm>
            <a:off x="7537327" y="2081979"/>
            <a:ext cx="3902002" cy="3926599"/>
            <a:chOff x="7537327" y="2612572"/>
            <a:chExt cx="3902002" cy="3926599"/>
          </a:xfrm>
        </p:grpSpPr>
        <p:pic>
          <p:nvPicPr>
            <p:cNvPr id="6148" name="Picture 4" descr="졸라맨에 대한 이미지 검색결과">
              <a:extLst>
                <a:ext uri="{FF2B5EF4-FFF2-40B4-BE49-F238E27FC236}">
                  <a16:creationId xmlns:a16="http://schemas.microsoft.com/office/drawing/2014/main" id="{510CACC8-5EE3-4DEC-BA6C-75A03D0AD0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10" t="18622" r="19456"/>
            <a:stretch/>
          </p:blipFill>
          <p:spPr bwMode="auto">
            <a:xfrm flipH="1">
              <a:off x="7537327" y="2612572"/>
              <a:ext cx="3902002" cy="3926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4AB7224-3606-4BE0-BAF5-D639B368237A}"/>
                </a:ext>
              </a:extLst>
            </p:cNvPr>
            <p:cNvSpPr/>
            <p:nvPr/>
          </p:nvSpPr>
          <p:spPr>
            <a:xfrm>
              <a:off x="7758187" y="3390900"/>
              <a:ext cx="527257" cy="38733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558665B-C561-49CE-AC17-86DE4E72795E}"/>
                </a:ext>
              </a:extLst>
            </p:cNvPr>
            <p:cNvSpPr/>
            <p:nvPr/>
          </p:nvSpPr>
          <p:spPr>
            <a:xfrm>
              <a:off x="8638229" y="3388400"/>
              <a:ext cx="527257" cy="38733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9F194D5-8BFB-42EC-B996-95CB9E261D4A}"/>
              </a:ext>
            </a:extLst>
          </p:cNvPr>
          <p:cNvCxnSpPr>
            <a:cxnSpLocks/>
          </p:cNvCxnSpPr>
          <p:nvPr/>
        </p:nvCxnSpPr>
        <p:spPr>
          <a:xfrm flipH="1">
            <a:off x="3931044" y="3225569"/>
            <a:ext cx="4891370" cy="1074839"/>
          </a:xfrm>
          <a:prstGeom prst="straightConnector1">
            <a:avLst/>
          </a:prstGeom>
          <a:ln w="139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F336BB9-A4FB-48B5-8A82-B340C01C1CF9}"/>
              </a:ext>
            </a:extLst>
          </p:cNvPr>
          <p:cNvCxnSpPr>
            <a:cxnSpLocks/>
          </p:cNvCxnSpPr>
          <p:nvPr/>
        </p:nvCxnSpPr>
        <p:spPr>
          <a:xfrm flipH="1">
            <a:off x="3918857" y="3137243"/>
            <a:ext cx="4078735" cy="624246"/>
          </a:xfrm>
          <a:prstGeom prst="straightConnector1">
            <a:avLst/>
          </a:prstGeom>
          <a:ln w="139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25BF0FD-B3FB-4CAC-88BA-32CEC47CD6BC}"/>
              </a:ext>
            </a:extLst>
          </p:cNvPr>
          <p:cNvSpPr txBox="1"/>
          <p:nvPr/>
        </p:nvSpPr>
        <p:spPr>
          <a:xfrm>
            <a:off x="344779" y="3412044"/>
            <a:ext cx="43587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7030A0"/>
                </a:solidFill>
              </a:rPr>
              <a:t>absolute</a:t>
            </a:r>
            <a:endParaRPr lang="ko-KR" altLang="en-US" sz="11500" b="1" dirty="0"/>
          </a:p>
        </p:txBody>
      </p:sp>
      <p:pic>
        <p:nvPicPr>
          <p:cNvPr id="9218" name="Picture 2" descr="FALSE - Free Icons: Easy to Download and Use">
            <a:extLst>
              <a:ext uri="{FF2B5EF4-FFF2-40B4-BE49-F238E27FC236}">
                <a16:creationId xmlns:a16="http://schemas.microsoft.com/office/drawing/2014/main" id="{B13C7BF9-C876-4016-BAA7-6134D542A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789" y="447659"/>
            <a:ext cx="7195238" cy="719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376BDF-7E47-4DB7-925B-B0D74EA50860}"/>
              </a:ext>
            </a:extLst>
          </p:cNvPr>
          <p:cNvSpPr txBox="1"/>
          <p:nvPr/>
        </p:nvSpPr>
        <p:spPr>
          <a:xfrm>
            <a:off x="669844" y="668181"/>
            <a:ext cx="114137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7030A0"/>
                </a:solidFill>
              </a:rPr>
              <a:t>absolute</a:t>
            </a:r>
            <a:r>
              <a:rPr lang="en-US" altLang="ko-KR" sz="5400" b="1" dirty="0"/>
              <a:t> views </a:t>
            </a:r>
            <a:r>
              <a:rPr lang="en-US" altLang="ko-KR" sz="6600" b="1" dirty="0">
                <a:solidFill>
                  <a:srgbClr val="FF0000"/>
                </a:solidFill>
              </a:rPr>
              <a:t>cannot exist</a:t>
            </a:r>
            <a:endParaRPr lang="ko-KR" altLang="en-US" sz="96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BA261-54FD-4555-AC00-6BCA8254BDAA}"/>
              </a:ext>
            </a:extLst>
          </p:cNvPr>
          <p:cNvSpPr txBox="1"/>
          <p:nvPr/>
        </p:nvSpPr>
        <p:spPr>
          <a:xfrm>
            <a:off x="0" y="6357257"/>
            <a:ext cx="4644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What is </a:t>
            </a:r>
            <a:r>
              <a:rPr lang="en-US" altLang="ko-KR" b="1" dirty="0">
                <a:solidFill>
                  <a:srgbClr val="7030A0"/>
                </a:solidFill>
              </a:rPr>
              <a:t>absolute</a:t>
            </a:r>
            <a:r>
              <a:rPr lang="en-US" altLang="ko-KR" b="1" dirty="0"/>
              <a:t> ( only my thing )</a:t>
            </a:r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7B3D28-638D-4D2D-AF69-694E6F749ACD}"/>
              </a:ext>
            </a:extLst>
          </p:cNvPr>
          <p:cNvSpPr txBox="1"/>
          <p:nvPr/>
        </p:nvSpPr>
        <p:spPr>
          <a:xfrm>
            <a:off x="11493500" y="222250"/>
            <a:ext cx="55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16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C73D11-7557-4B21-B9BC-A577ADBAFD51}"/>
              </a:ext>
            </a:extLst>
          </p:cNvPr>
          <p:cNvSpPr txBox="1"/>
          <p:nvPr/>
        </p:nvSpPr>
        <p:spPr>
          <a:xfrm>
            <a:off x="330767" y="2260600"/>
            <a:ext cx="32633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3. Damien's</a:t>
            </a:r>
          </a:p>
          <a:p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59007-7444-4814-820B-7C588C2F4CE6}"/>
              </a:ext>
            </a:extLst>
          </p:cNvPr>
          <p:cNvSpPr txBox="1"/>
          <p:nvPr/>
        </p:nvSpPr>
        <p:spPr>
          <a:xfrm>
            <a:off x="3378201" y="1352592"/>
            <a:ext cx="39872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7030A0"/>
                </a:solidFill>
              </a:rPr>
              <a:t>Absolute</a:t>
            </a:r>
            <a:r>
              <a:rPr lang="en-US" altLang="ko-KR" sz="4000" b="1" dirty="0"/>
              <a:t> Evil</a:t>
            </a:r>
          </a:p>
          <a:p>
            <a:endParaRPr lang="ko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77A70-5D25-4624-99CA-88CEC4FB48CF}"/>
              </a:ext>
            </a:extLst>
          </p:cNvPr>
          <p:cNvSpPr txBox="1"/>
          <p:nvPr/>
        </p:nvSpPr>
        <p:spPr>
          <a:xfrm>
            <a:off x="6883400" y="3624641"/>
            <a:ext cx="49778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7030A0"/>
                </a:solidFill>
              </a:rPr>
              <a:t>Absolute</a:t>
            </a:r>
            <a:r>
              <a:rPr lang="en-US" altLang="ko-KR" sz="4800" b="1" dirty="0"/>
              <a:t> Good</a:t>
            </a:r>
          </a:p>
          <a:p>
            <a:endParaRPr lang="ko-KR" altLang="en-US" sz="48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41D6D8C-2912-45F2-84E8-48AA098D755E}"/>
              </a:ext>
            </a:extLst>
          </p:cNvPr>
          <p:cNvCxnSpPr/>
          <p:nvPr/>
        </p:nvCxnSpPr>
        <p:spPr>
          <a:xfrm flipH="1">
            <a:off x="3790384" y="558800"/>
            <a:ext cx="5753100" cy="5461000"/>
          </a:xfrm>
          <a:prstGeom prst="line">
            <a:avLst/>
          </a:prstGeom>
          <a:ln w="76200">
            <a:solidFill>
              <a:srgbClr val="A86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74FA23-8687-438B-9B85-B95B749C7F1D}"/>
              </a:ext>
            </a:extLst>
          </p:cNvPr>
          <p:cNvSpPr txBox="1"/>
          <p:nvPr/>
        </p:nvSpPr>
        <p:spPr>
          <a:xfrm>
            <a:off x="11493500" y="22225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9587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어느 청춘의 이야기 &lt;데미안&gt; : 네이버 포스트">
            <a:extLst>
              <a:ext uri="{FF2B5EF4-FFF2-40B4-BE49-F238E27FC236}">
                <a16:creationId xmlns:a16="http://schemas.microsoft.com/office/drawing/2014/main" id="{FD297FB9-2DCD-4FF6-BF91-9DF625860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1422400"/>
            <a:ext cx="2921000" cy="434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B5ECAF-097A-454A-B0D9-E2A2D2CD3375}"/>
              </a:ext>
            </a:extLst>
          </p:cNvPr>
          <p:cNvSpPr txBox="1"/>
          <p:nvPr/>
        </p:nvSpPr>
        <p:spPr>
          <a:xfrm>
            <a:off x="0" y="6357257"/>
            <a:ext cx="534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2. Damien's </a:t>
            </a:r>
            <a:r>
              <a:rPr lang="en-US" altLang="ko-KR" b="1" dirty="0">
                <a:solidFill>
                  <a:srgbClr val="7030A0"/>
                </a:solidFill>
              </a:rPr>
              <a:t>Absolute</a:t>
            </a:r>
            <a:r>
              <a:rPr lang="en-US" altLang="ko-KR" b="1" dirty="0"/>
              <a:t> Evil, </a:t>
            </a:r>
            <a:r>
              <a:rPr lang="en-US" altLang="ko-KR" b="1" dirty="0">
                <a:solidFill>
                  <a:srgbClr val="7030A0"/>
                </a:solidFill>
              </a:rPr>
              <a:t>Absolute</a:t>
            </a:r>
            <a:r>
              <a:rPr lang="en-US" altLang="ko-KR" b="1" dirty="0"/>
              <a:t> Good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D9EC7A-3F53-4A9E-9B2A-AC9A033AE4CC}"/>
              </a:ext>
            </a:extLst>
          </p:cNvPr>
          <p:cNvSpPr/>
          <p:nvPr/>
        </p:nvSpPr>
        <p:spPr>
          <a:xfrm>
            <a:off x="4559300" y="1524912"/>
            <a:ext cx="6350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0" dirty="0">
                <a:solidFill>
                  <a:srgbClr val="000000"/>
                </a:solidFill>
                <a:effectLst/>
                <a:latin typeface="noto"/>
              </a:rPr>
              <a:t>In Damian's novel, </a:t>
            </a:r>
          </a:p>
          <a:p>
            <a:endParaRPr lang="en-US" altLang="ko-KR" sz="2000" b="1" dirty="0">
              <a:solidFill>
                <a:srgbClr val="000000"/>
              </a:solidFill>
              <a:latin typeface="noto"/>
            </a:endParaRPr>
          </a:p>
          <a:p>
            <a:r>
              <a:rPr lang="en-US" altLang="ko-KR" sz="2000" b="1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en-US" altLang="ko-KR" sz="2000" b="1" i="0" dirty="0" err="1">
                <a:solidFill>
                  <a:srgbClr val="000000"/>
                </a:solidFill>
                <a:effectLst/>
                <a:latin typeface="noto"/>
              </a:rPr>
              <a:t>Aile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en-US" altLang="ko-KR" sz="2000" b="1" i="0" dirty="0" err="1">
                <a:solidFill>
                  <a:srgbClr val="000000"/>
                </a:solidFill>
                <a:effectLst/>
                <a:latin typeface="noto"/>
              </a:rPr>
              <a:t>Sinkrere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en-US" altLang="ko-KR" sz="2000" b="1" dirty="0"/>
              <a:t>confused between good and evil 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After seeing he’s friend Damian,</a:t>
            </a:r>
            <a:endParaRPr lang="ko-KR" altLang="en-US" sz="20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61AE1A-9A79-419F-8CF1-0AC52C465D34}"/>
              </a:ext>
            </a:extLst>
          </p:cNvPr>
          <p:cNvSpPr/>
          <p:nvPr/>
        </p:nvSpPr>
        <p:spPr>
          <a:xfrm>
            <a:off x="1282700" y="1601856"/>
            <a:ext cx="9423400" cy="31085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/>
              <a:t>The contents of the book are not important.</a:t>
            </a:r>
          </a:p>
          <a:p>
            <a:pPr algn="ctr"/>
            <a:endParaRPr lang="en-US" altLang="ko-KR" sz="3200" b="1" dirty="0"/>
          </a:p>
          <a:p>
            <a:pPr algn="ctr"/>
            <a:endParaRPr lang="en-US" altLang="ko-KR" sz="3200" b="1" dirty="0"/>
          </a:p>
          <a:p>
            <a:pPr algn="ctr"/>
            <a:endParaRPr lang="en-US" altLang="ko-KR" sz="3200" b="1" dirty="0"/>
          </a:p>
          <a:p>
            <a:pPr algn="ctr"/>
            <a:endParaRPr lang="en-US" altLang="ko-KR" sz="3200" b="1" dirty="0"/>
          </a:p>
          <a:p>
            <a:pPr algn="ctr"/>
            <a:endParaRPr lang="ko-KR" alt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594FDE-22AC-4BF5-BE3D-FB787C7E8F9C}"/>
              </a:ext>
            </a:extLst>
          </p:cNvPr>
          <p:cNvSpPr txBox="1"/>
          <p:nvPr/>
        </p:nvSpPr>
        <p:spPr>
          <a:xfrm>
            <a:off x="11493500" y="22225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72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B19D73-DE43-4AB1-A94B-1E9DD6B0B753}"/>
              </a:ext>
            </a:extLst>
          </p:cNvPr>
          <p:cNvSpPr/>
          <p:nvPr/>
        </p:nvSpPr>
        <p:spPr>
          <a:xfrm>
            <a:off x="563093" y="882134"/>
            <a:ext cx="80357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i="0" dirty="0">
                <a:solidFill>
                  <a:srgbClr val="000000"/>
                </a:solidFill>
                <a:effectLst/>
                <a:latin typeface="noto"/>
              </a:rPr>
              <a:t>Is there </a:t>
            </a:r>
            <a:r>
              <a:rPr lang="en-US" altLang="ko-KR" sz="3600" b="1" i="0" dirty="0">
                <a:solidFill>
                  <a:srgbClr val="7030A0"/>
                </a:solidFill>
                <a:effectLst/>
                <a:latin typeface="noto"/>
              </a:rPr>
              <a:t>absolute</a:t>
            </a:r>
            <a:r>
              <a:rPr lang="en-US" altLang="ko-KR" sz="3600" b="1" i="0" dirty="0">
                <a:solidFill>
                  <a:srgbClr val="000000"/>
                </a:solidFill>
                <a:effectLst/>
                <a:latin typeface="noto"/>
              </a:rPr>
              <a:t> good and absolute evil?</a:t>
            </a:r>
            <a:endParaRPr lang="ko-KR" altLang="en-US" sz="3600" b="1" dirty="0"/>
          </a:p>
        </p:txBody>
      </p:sp>
      <p:pic>
        <p:nvPicPr>
          <p:cNvPr id="3" name="Picture 11" descr="질문, 궁금하다, 왜, 물어보기, 자주 묻는 질문 Faq, 징후, 상징">
            <a:extLst>
              <a:ext uri="{FF2B5EF4-FFF2-40B4-BE49-F238E27FC236}">
                <a16:creationId xmlns:a16="http://schemas.microsoft.com/office/drawing/2014/main" id="{0CFF1773-B993-44A9-BBA2-A0A985FFE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93" y="2059688"/>
            <a:ext cx="3833507" cy="371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5B2BFBF-B36C-44E8-A127-3ECA25FEE4D0}"/>
              </a:ext>
            </a:extLst>
          </p:cNvPr>
          <p:cNvSpPr/>
          <p:nvPr/>
        </p:nvSpPr>
        <p:spPr>
          <a:xfrm>
            <a:off x="563093" y="235803"/>
            <a:ext cx="27358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i="0" dirty="0">
                <a:solidFill>
                  <a:srgbClr val="000000"/>
                </a:solidFill>
                <a:effectLst/>
                <a:latin typeface="noto"/>
              </a:rPr>
              <a:t>In </a:t>
            </a:r>
            <a:r>
              <a:rPr lang="en-US" altLang="ko-KR" sz="3600" b="1" dirty="0"/>
              <a:t>Damien's</a:t>
            </a:r>
            <a:r>
              <a:rPr lang="en-US" altLang="ko-KR" sz="3600" b="1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AA9CF4-864A-4125-940E-D3024D5CEC21}"/>
              </a:ext>
            </a:extLst>
          </p:cNvPr>
          <p:cNvSpPr txBox="1"/>
          <p:nvPr/>
        </p:nvSpPr>
        <p:spPr>
          <a:xfrm>
            <a:off x="11493500" y="22225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185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0DBC3F1-4F29-4F3C-8E53-11D16FFB2214}"/>
              </a:ext>
            </a:extLst>
          </p:cNvPr>
          <p:cNvSpPr/>
          <p:nvPr/>
        </p:nvSpPr>
        <p:spPr>
          <a:xfrm>
            <a:off x="563093" y="235803"/>
            <a:ext cx="1661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i="0" dirty="0">
                <a:solidFill>
                  <a:srgbClr val="000000"/>
                </a:solidFill>
                <a:effectLst/>
                <a:latin typeface="noto"/>
              </a:rPr>
              <a:t>History </a:t>
            </a:r>
            <a:endParaRPr lang="ko-KR" altLang="en-US" sz="36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68B0D4-6DD6-42A4-88DE-2100FF18901D}"/>
              </a:ext>
            </a:extLst>
          </p:cNvPr>
          <p:cNvSpPr/>
          <p:nvPr/>
        </p:nvSpPr>
        <p:spPr>
          <a:xfrm>
            <a:off x="2377183" y="1074003"/>
            <a:ext cx="59170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i="0" dirty="0">
                <a:solidFill>
                  <a:srgbClr val="000000"/>
                </a:solidFill>
                <a:effectLst/>
                <a:latin typeface="noto"/>
              </a:rPr>
              <a:t>Human has used this ideology</a:t>
            </a:r>
            <a:endParaRPr lang="ko-KR" altLang="en-US" sz="3600" b="1" dirty="0"/>
          </a:p>
        </p:txBody>
      </p:sp>
      <p:pic>
        <p:nvPicPr>
          <p:cNvPr id="12290" name="Picture 2" descr="십자군 전쟁 이야기 ,1부 : 네이버 블로그">
            <a:extLst>
              <a:ext uri="{FF2B5EF4-FFF2-40B4-BE49-F238E27FC236}">
                <a16:creationId xmlns:a16="http://schemas.microsoft.com/office/drawing/2014/main" id="{A51F3CFC-065A-4475-BF1A-B931DE426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278" y="2531768"/>
            <a:ext cx="3870325" cy="291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마녀법'으로 처형 당했던 여성들, 수백년 만에 누명 벗을까[플랫]">
            <a:extLst>
              <a:ext uri="{FF2B5EF4-FFF2-40B4-BE49-F238E27FC236}">
                <a16:creationId xmlns:a16="http://schemas.microsoft.com/office/drawing/2014/main" id="{ACA9A065-7B46-44DA-96A2-6E87BFE94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624" y="2531768"/>
            <a:ext cx="3870325" cy="291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560C3C6-3EE4-42C4-825E-5BE3788DBAAD}"/>
              </a:ext>
            </a:extLst>
          </p:cNvPr>
          <p:cNvSpPr/>
          <p:nvPr/>
        </p:nvSpPr>
        <p:spPr>
          <a:xfrm>
            <a:off x="2097783" y="5783997"/>
            <a:ext cx="2009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The Crusades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020F71-97A0-4B9D-BBC8-471B2A16116F}"/>
              </a:ext>
            </a:extLst>
          </p:cNvPr>
          <p:cNvSpPr/>
          <p:nvPr/>
        </p:nvSpPr>
        <p:spPr>
          <a:xfrm>
            <a:off x="7436145" y="5776794"/>
            <a:ext cx="1716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Witch hunt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A3C8F3-E797-4234-BBF0-4EE39DF21920}"/>
              </a:ext>
            </a:extLst>
          </p:cNvPr>
          <p:cNvSpPr txBox="1"/>
          <p:nvPr/>
        </p:nvSpPr>
        <p:spPr>
          <a:xfrm>
            <a:off x="11493500" y="22225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532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8AAD3D4-BF98-4406-ABAE-A6F8A73E7CFB}"/>
              </a:ext>
            </a:extLst>
          </p:cNvPr>
          <p:cNvSpPr/>
          <p:nvPr/>
        </p:nvSpPr>
        <p:spPr>
          <a:xfrm>
            <a:off x="598686" y="420469"/>
            <a:ext cx="22570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i="0" dirty="0">
                <a:solidFill>
                  <a:srgbClr val="000000"/>
                </a:solidFill>
                <a:effectLst/>
                <a:latin typeface="noto"/>
              </a:rPr>
              <a:t>good, evil?</a:t>
            </a:r>
            <a:endParaRPr lang="ko-KR" altLang="en-US" sz="36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EA1A4FF-6414-4482-9E77-8ECE88BE00A1}"/>
              </a:ext>
            </a:extLst>
          </p:cNvPr>
          <p:cNvSpPr/>
          <p:nvPr/>
        </p:nvSpPr>
        <p:spPr>
          <a:xfrm>
            <a:off x="152400" y="3046631"/>
            <a:ext cx="7366000" cy="33909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98FFE87-0B17-4326-979D-333923188248}"/>
              </a:ext>
            </a:extLst>
          </p:cNvPr>
          <p:cNvSpPr/>
          <p:nvPr/>
        </p:nvSpPr>
        <p:spPr>
          <a:xfrm>
            <a:off x="1086866" y="3510775"/>
            <a:ext cx="6185117" cy="286658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8AD155-AACC-4684-B94D-0875E444709D}"/>
              </a:ext>
            </a:extLst>
          </p:cNvPr>
          <p:cNvSpPr/>
          <p:nvPr/>
        </p:nvSpPr>
        <p:spPr>
          <a:xfrm>
            <a:off x="1653108" y="4132520"/>
            <a:ext cx="5052631" cy="222711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E79FF0-6B40-4AF6-A38A-84FADC1A2BF5}"/>
              </a:ext>
            </a:extLst>
          </p:cNvPr>
          <p:cNvSpPr/>
          <p:nvPr/>
        </p:nvSpPr>
        <p:spPr>
          <a:xfrm>
            <a:off x="2253697" y="4843949"/>
            <a:ext cx="3689903" cy="1258889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2F59A8-B4A7-47A0-87F4-448A90402243}"/>
              </a:ext>
            </a:extLst>
          </p:cNvPr>
          <p:cNvSpPr/>
          <p:nvPr/>
        </p:nvSpPr>
        <p:spPr>
          <a:xfrm>
            <a:off x="927100" y="2241568"/>
            <a:ext cx="5186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i="0" dirty="0">
                <a:solidFill>
                  <a:srgbClr val="000000"/>
                </a:solidFill>
                <a:effectLst/>
                <a:latin typeface="noto"/>
              </a:rPr>
              <a:t>It's an algorithm that I think is </a:t>
            </a:r>
            <a:r>
              <a:rPr lang="en-US" altLang="ko-KR" sz="2400" b="1" i="0" dirty="0">
                <a:solidFill>
                  <a:srgbClr val="7030A0"/>
                </a:solidFill>
                <a:effectLst/>
                <a:latin typeface="noto"/>
              </a:rPr>
              <a:t>absolute</a:t>
            </a:r>
            <a:endParaRPr lang="ko-KR" altLang="en-US" sz="2400" b="1" dirty="0">
              <a:solidFill>
                <a:srgbClr val="7030A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6506D3-0F42-4048-AA71-79FC413CDE0B}"/>
              </a:ext>
            </a:extLst>
          </p:cNvPr>
          <p:cNvSpPr/>
          <p:nvPr/>
        </p:nvSpPr>
        <p:spPr>
          <a:xfrm>
            <a:off x="6557005" y="61080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3200" b="1" i="0" dirty="0">
                <a:solidFill>
                  <a:srgbClr val="000000"/>
                </a:solidFill>
                <a:effectLst/>
                <a:latin typeface="noto"/>
              </a:rPr>
              <a:t>I think it's </a:t>
            </a:r>
            <a:r>
              <a:rPr lang="en-US" altLang="ko-KR" sz="3200" b="1" i="0" dirty="0">
                <a:solidFill>
                  <a:srgbClr val="7030A0"/>
                </a:solidFill>
                <a:effectLst/>
                <a:latin typeface="noto"/>
              </a:rPr>
              <a:t>absolute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noto"/>
              </a:rPr>
              <a:t>, but it's actually a relatively circular algorithm</a:t>
            </a:r>
            <a:endParaRPr lang="ko-KR" altLang="en-US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FFD20-657F-4F04-B60B-9691C6875A5E}"/>
              </a:ext>
            </a:extLst>
          </p:cNvPr>
          <p:cNvSpPr txBox="1"/>
          <p:nvPr/>
        </p:nvSpPr>
        <p:spPr>
          <a:xfrm>
            <a:off x="11493500" y="22225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ECA211-CCE3-470A-9109-F60402B98E30}"/>
              </a:ext>
            </a:extLst>
          </p:cNvPr>
          <p:cNvSpPr/>
          <p:nvPr/>
        </p:nvSpPr>
        <p:spPr>
          <a:xfrm>
            <a:off x="3519832" y="5082915"/>
            <a:ext cx="1236060" cy="27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absolute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D16BF8-8548-4B31-817B-0ECFD1AF4190}"/>
              </a:ext>
            </a:extLst>
          </p:cNvPr>
          <p:cNvSpPr/>
          <p:nvPr/>
        </p:nvSpPr>
        <p:spPr>
          <a:xfrm>
            <a:off x="3437342" y="4284695"/>
            <a:ext cx="1318550" cy="30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noto"/>
              </a:rPr>
              <a:t>relatively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E8425F-9458-41A2-B4C5-772CA3EACBFF}"/>
              </a:ext>
            </a:extLst>
          </p:cNvPr>
          <p:cNvSpPr/>
          <p:nvPr/>
        </p:nvSpPr>
        <p:spPr>
          <a:xfrm>
            <a:off x="3478587" y="3126544"/>
            <a:ext cx="1318550" cy="30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noto"/>
              </a:rPr>
              <a:t>relatively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2C25CB-4697-4B9E-BC2B-F751E36D6B29}"/>
              </a:ext>
            </a:extLst>
          </p:cNvPr>
          <p:cNvSpPr/>
          <p:nvPr/>
        </p:nvSpPr>
        <p:spPr>
          <a:xfrm>
            <a:off x="3478587" y="3663230"/>
            <a:ext cx="1236060" cy="27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absolute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301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A6506D3-0F42-4048-AA71-79FC413CDE0B}"/>
              </a:ext>
            </a:extLst>
          </p:cNvPr>
          <p:cNvSpPr/>
          <p:nvPr/>
        </p:nvSpPr>
        <p:spPr>
          <a:xfrm>
            <a:off x="1233802" y="1474406"/>
            <a:ext cx="97243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This is a subjective thought.      An objective thought</a:t>
            </a:r>
            <a:endParaRPr lang="ko-KR" altLang="en-US" sz="4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FFD20-657F-4F04-B60B-9691C6875A5E}"/>
              </a:ext>
            </a:extLst>
          </p:cNvPr>
          <p:cNvSpPr txBox="1"/>
          <p:nvPr/>
        </p:nvSpPr>
        <p:spPr>
          <a:xfrm>
            <a:off x="11493500" y="22225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CF70CD-903E-44E7-A09D-79086BE4F96C}"/>
              </a:ext>
            </a:extLst>
          </p:cNvPr>
          <p:cNvSpPr/>
          <p:nvPr/>
        </p:nvSpPr>
        <p:spPr>
          <a:xfrm>
            <a:off x="4109400" y="2919686"/>
            <a:ext cx="39731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Am I right or wrong?</a:t>
            </a:r>
            <a:endParaRPr lang="ko-KR" altLang="en-US" sz="44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C7E103-0899-4252-9D6E-4B7B7223BA41}"/>
              </a:ext>
            </a:extLst>
          </p:cNvPr>
          <p:cNvSpPr/>
          <p:nvPr/>
        </p:nvSpPr>
        <p:spPr>
          <a:xfrm>
            <a:off x="4109400" y="4079112"/>
            <a:ext cx="39731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Is there a got or not?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450967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023D19-B573-4D5E-BF64-B4C58F4F4308}"/>
              </a:ext>
            </a:extLst>
          </p:cNvPr>
          <p:cNvSpPr txBox="1"/>
          <p:nvPr/>
        </p:nvSpPr>
        <p:spPr>
          <a:xfrm>
            <a:off x="2667000" y="1851645"/>
            <a:ext cx="68580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dirty="0">
                <a:solidFill>
                  <a:srgbClr val="7030A0"/>
                </a:solidFill>
              </a:rPr>
              <a:t>finish</a:t>
            </a:r>
            <a:endParaRPr lang="ko-KR" altLang="en-US" sz="199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909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72E3238-5DFB-4F97-8191-E34FD75A4F5D}"/>
              </a:ext>
            </a:extLst>
          </p:cNvPr>
          <p:cNvSpPr/>
          <p:nvPr/>
        </p:nvSpPr>
        <p:spPr>
          <a:xfrm>
            <a:off x="1521986" y="1644134"/>
            <a:ext cx="5047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i="0" dirty="0">
                <a:solidFill>
                  <a:srgbClr val="000000"/>
                </a:solidFill>
                <a:effectLst/>
                <a:latin typeface="noto"/>
              </a:rPr>
              <a:t>1. What do you think is absolute?</a:t>
            </a:r>
            <a:endParaRPr lang="ko-KR" altLang="en-US" sz="2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A0BC60-7A29-4CBC-B817-6CD881393A5F}"/>
              </a:ext>
            </a:extLst>
          </p:cNvPr>
          <p:cNvSpPr/>
          <p:nvPr/>
        </p:nvSpPr>
        <p:spPr>
          <a:xfrm>
            <a:off x="1521986" y="2571234"/>
            <a:ext cx="75180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i="0" dirty="0">
                <a:solidFill>
                  <a:srgbClr val="000000"/>
                </a:solidFill>
                <a:effectLst/>
                <a:latin typeface="noto"/>
              </a:rPr>
              <a:t>2. Is the absolute thing you thought was absolute?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9715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B64717-B3C6-4AC0-923F-ED0D5F33D9F5}"/>
              </a:ext>
            </a:extLst>
          </p:cNvPr>
          <p:cNvSpPr txBox="1"/>
          <p:nvPr/>
        </p:nvSpPr>
        <p:spPr>
          <a:xfrm>
            <a:off x="796471" y="2158748"/>
            <a:ext cx="10599057" cy="2540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800" b="1" dirty="0"/>
              <a:t>dictionary meaning of </a:t>
            </a:r>
            <a:r>
              <a:rPr lang="en-US" altLang="ko-KR" sz="2800" b="1" dirty="0">
                <a:solidFill>
                  <a:srgbClr val="7030A0"/>
                </a:solidFill>
              </a:rPr>
              <a:t>absolute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800" b="1" dirty="0"/>
              <a:t>What is </a:t>
            </a:r>
            <a:r>
              <a:rPr lang="en-US" altLang="ko-KR" sz="2800" b="1" dirty="0">
                <a:solidFill>
                  <a:srgbClr val="7030A0"/>
                </a:solidFill>
              </a:rPr>
              <a:t>absolute</a:t>
            </a:r>
            <a:r>
              <a:rPr lang="en-US" altLang="ko-KR" sz="2800" b="1" dirty="0"/>
              <a:t> ( only my think 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800" b="1" dirty="0"/>
              <a:t>Damien's </a:t>
            </a:r>
            <a:r>
              <a:rPr lang="en-US" altLang="ko-KR" sz="2800" b="1" dirty="0">
                <a:solidFill>
                  <a:srgbClr val="7030A0"/>
                </a:solidFill>
              </a:rPr>
              <a:t>Absolute</a:t>
            </a:r>
            <a:r>
              <a:rPr lang="en-US" altLang="ko-KR" sz="2800" b="1" dirty="0"/>
              <a:t> Evil, </a:t>
            </a:r>
            <a:r>
              <a:rPr lang="en-US" altLang="ko-KR" sz="2800" b="1" dirty="0">
                <a:solidFill>
                  <a:srgbClr val="7030A0"/>
                </a:solidFill>
              </a:rPr>
              <a:t>Absolute</a:t>
            </a:r>
            <a:r>
              <a:rPr lang="en-US" altLang="ko-KR" sz="2800" b="1" dirty="0"/>
              <a:t> Good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95135-103F-46D8-A695-984C4C02DEE5}"/>
              </a:ext>
            </a:extLst>
          </p:cNvPr>
          <p:cNvSpPr txBox="1"/>
          <p:nvPr/>
        </p:nvSpPr>
        <p:spPr>
          <a:xfrm>
            <a:off x="11493500" y="222250"/>
            <a:ext cx="55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33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C24E0-C8FA-42F0-8982-106F16E293CC}"/>
              </a:ext>
            </a:extLst>
          </p:cNvPr>
          <p:cNvSpPr txBox="1"/>
          <p:nvPr/>
        </p:nvSpPr>
        <p:spPr>
          <a:xfrm>
            <a:off x="1756756" y="2551837"/>
            <a:ext cx="86784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600" b="1" dirty="0"/>
              <a:t>1. dictionary meaning of </a:t>
            </a:r>
            <a:r>
              <a:rPr lang="en-US" altLang="ko-KR" sz="3600" b="1" dirty="0">
                <a:solidFill>
                  <a:srgbClr val="7030A0"/>
                </a:solidFill>
              </a:rPr>
              <a:t>absolute</a:t>
            </a:r>
          </a:p>
          <a:p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3D6F2F-9CEF-4079-B45A-01F0142E647E}"/>
              </a:ext>
            </a:extLst>
          </p:cNvPr>
          <p:cNvSpPr txBox="1"/>
          <p:nvPr/>
        </p:nvSpPr>
        <p:spPr>
          <a:xfrm>
            <a:off x="11493500" y="222250"/>
            <a:ext cx="55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21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D0F8F-1793-453E-9CAA-535ED89CB7BF}"/>
              </a:ext>
            </a:extLst>
          </p:cNvPr>
          <p:cNvSpPr txBox="1"/>
          <p:nvPr/>
        </p:nvSpPr>
        <p:spPr>
          <a:xfrm>
            <a:off x="0" y="6241577"/>
            <a:ext cx="4056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1. dictionary meaning of </a:t>
            </a:r>
            <a:r>
              <a:rPr lang="en-US" altLang="ko-KR" b="1" dirty="0">
                <a:solidFill>
                  <a:srgbClr val="7030A0"/>
                </a:solidFill>
              </a:rPr>
              <a:t>absolute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CE6CF4-F6D0-4AB6-AB9B-2F5F626F4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69" y="975976"/>
            <a:ext cx="10571661" cy="490604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527F18F-7224-429E-AB77-DC6F299DB3E6}"/>
              </a:ext>
            </a:extLst>
          </p:cNvPr>
          <p:cNvSpPr/>
          <p:nvPr/>
        </p:nvSpPr>
        <p:spPr>
          <a:xfrm>
            <a:off x="1530435" y="3695306"/>
            <a:ext cx="4417878" cy="263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4B214E-4DA3-4585-991F-4DF2615AD2B9}"/>
              </a:ext>
            </a:extLst>
          </p:cNvPr>
          <p:cNvSpPr/>
          <p:nvPr/>
        </p:nvSpPr>
        <p:spPr>
          <a:xfrm>
            <a:off x="8031636" y="4732257"/>
            <a:ext cx="3035431" cy="358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CEC64-6468-44C2-9498-CA345EF2712F}"/>
              </a:ext>
            </a:extLst>
          </p:cNvPr>
          <p:cNvSpPr txBox="1"/>
          <p:nvPr/>
        </p:nvSpPr>
        <p:spPr>
          <a:xfrm>
            <a:off x="1919926" y="2724479"/>
            <a:ext cx="5805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Not </a:t>
            </a:r>
            <a:r>
              <a:rPr lang="en-US" altLang="ko-KR" sz="2400" b="1" dirty="0">
                <a:solidFill>
                  <a:srgbClr val="7030A0"/>
                </a:solidFill>
              </a:rPr>
              <a:t>relative</a:t>
            </a:r>
            <a:r>
              <a:rPr lang="en-US" altLang="ko-KR" sz="2400" b="1" dirty="0"/>
              <a:t> or </a:t>
            </a:r>
            <a:r>
              <a:rPr lang="en-US" altLang="ko-KR" sz="2400" b="1" dirty="0">
                <a:solidFill>
                  <a:srgbClr val="7030A0"/>
                </a:solidFill>
              </a:rPr>
              <a:t>comparative</a:t>
            </a:r>
            <a:endParaRPr lang="ko-KR" altLang="en-US" sz="2400" b="1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DBDD56-670C-431B-B1B5-62C5DDB98DDD}"/>
              </a:ext>
            </a:extLst>
          </p:cNvPr>
          <p:cNvSpPr txBox="1"/>
          <p:nvPr/>
        </p:nvSpPr>
        <p:spPr>
          <a:xfrm>
            <a:off x="1919926" y="1797194"/>
            <a:ext cx="7659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not </a:t>
            </a:r>
            <a:r>
              <a:rPr lang="en-US" altLang="ko-KR" sz="2400" b="1" dirty="0">
                <a:solidFill>
                  <a:srgbClr val="7030A0"/>
                </a:solidFill>
              </a:rPr>
              <a:t>qualified</a:t>
            </a:r>
            <a:r>
              <a:rPr lang="en-US" altLang="ko-KR" sz="2400" b="1" dirty="0"/>
              <a:t> or </a:t>
            </a:r>
            <a:r>
              <a:rPr lang="en-US" altLang="ko-KR" sz="2400" b="1" dirty="0">
                <a:solidFill>
                  <a:srgbClr val="7030A0"/>
                </a:solidFill>
              </a:rPr>
              <a:t>diminished</a:t>
            </a:r>
            <a:r>
              <a:rPr lang="en-US" altLang="ko-KR" sz="2400" b="1" dirty="0"/>
              <a:t> in any way; total.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FB2FBB-5D7C-4411-8244-4E620996740C}"/>
              </a:ext>
            </a:extLst>
          </p:cNvPr>
          <p:cNvSpPr txBox="1"/>
          <p:nvPr/>
        </p:nvSpPr>
        <p:spPr>
          <a:xfrm>
            <a:off x="11493500" y="222250"/>
            <a:ext cx="55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73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7AC096-95B2-499F-996D-B497281ED7FE}"/>
              </a:ext>
            </a:extLst>
          </p:cNvPr>
          <p:cNvSpPr txBox="1"/>
          <p:nvPr/>
        </p:nvSpPr>
        <p:spPr>
          <a:xfrm>
            <a:off x="4716171" y="1219529"/>
            <a:ext cx="5322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Is there really absolute?</a:t>
            </a:r>
            <a:endParaRPr lang="ko-KR" altLang="en-US" sz="3200" b="1" dirty="0">
              <a:solidFill>
                <a:srgbClr val="7030A0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BB44695-713E-4673-A823-44FFF4DECB85}"/>
              </a:ext>
            </a:extLst>
          </p:cNvPr>
          <p:cNvGrpSpPr/>
          <p:nvPr/>
        </p:nvGrpSpPr>
        <p:grpSpPr>
          <a:xfrm>
            <a:off x="364082" y="4241654"/>
            <a:ext cx="3798486" cy="2256896"/>
            <a:chOff x="1073765" y="2136778"/>
            <a:chExt cx="6264892" cy="4064321"/>
          </a:xfrm>
        </p:grpSpPr>
        <p:pic>
          <p:nvPicPr>
            <p:cNvPr id="2057" name="Picture 9" descr="민족혼 깃든 '조선말 큰사전' 인터넷으로 본다 | 연합뉴스">
              <a:extLst>
                <a:ext uri="{FF2B5EF4-FFF2-40B4-BE49-F238E27FC236}">
                  <a16:creationId xmlns:a16="http://schemas.microsoft.com/office/drawing/2014/main" id="{B2969D0A-9630-49EF-89BA-04029865C7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765" y="2136778"/>
              <a:ext cx="6264892" cy="4064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08C3C69-4CED-4C9E-BDA8-372B2677E9E0}"/>
                </a:ext>
              </a:extLst>
            </p:cNvPr>
            <p:cNvSpPr/>
            <p:nvPr/>
          </p:nvSpPr>
          <p:spPr>
            <a:xfrm>
              <a:off x="1470119" y="2251881"/>
              <a:ext cx="5595583" cy="3794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5DF403-A694-41B1-9E39-42783F967A6A}"/>
              </a:ext>
            </a:extLst>
          </p:cNvPr>
          <p:cNvSpPr txBox="1"/>
          <p:nvPr/>
        </p:nvSpPr>
        <p:spPr>
          <a:xfrm>
            <a:off x="604398" y="5494667"/>
            <a:ext cx="2571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Not </a:t>
            </a:r>
            <a:r>
              <a:rPr lang="en-US" altLang="ko-KR" sz="1600" b="1" dirty="0">
                <a:solidFill>
                  <a:srgbClr val="7030A0"/>
                </a:solidFill>
              </a:rPr>
              <a:t>relative</a:t>
            </a:r>
            <a:r>
              <a:rPr lang="en-US" altLang="ko-KR" sz="1600" b="1" dirty="0"/>
              <a:t> or </a:t>
            </a:r>
            <a:r>
              <a:rPr lang="en-US" altLang="ko-KR" sz="1600" b="1" dirty="0">
                <a:solidFill>
                  <a:srgbClr val="7030A0"/>
                </a:solidFill>
              </a:rPr>
              <a:t>comparative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BFA07-4A8E-4E85-AF11-9F7FC85E4507}"/>
              </a:ext>
            </a:extLst>
          </p:cNvPr>
          <p:cNvSpPr txBox="1"/>
          <p:nvPr/>
        </p:nvSpPr>
        <p:spPr>
          <a:xfrm>
            <a:off x="604397" y="4567382"/>
            <a:ext cx="339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not </a:t>
            </a:r>
            <a:r>
              <a:rPr lang="en-US" altLang="ko-KR" sz="1600" b="1" dirty="0">
                <a:solidFill>
                  <a:srgbClr val="7030A0"/>
                </a:solidFill>
              </a:rPr>
              <a:t>qualified</a:t>
            </a:r>
            <a:r>
              <a:rPr lang="en-US" altLang="ko-KR" sz="1600" b="1" dirty="0"/>
              <a:t> or </a:t>
            </a:r>
            <a:r>
              <a:rPr lang="en-US" altLang="ko-KR" sz="1600" b="1" dirty="0">
                <a:solidFill>
                  <a:srgbClr val="7030A0"/>
                </a:solidFill>
              </a:rPr>
              <a:t>diminished</a:t>
            </a:r>
            <a:r>
              <a:rPr lang="en-US" altLang="ko-KR" sz="1600" b="1" dirty="0"/>
              <a:t> in any way; total.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CE9F92-D265-45D3-BD0A-EE23DDCB25F2}"/>
              </a:ext>
            </a:extLst>
          </p:cNvPr>
          <p:cNvSpPr txBox="1"/>
          <p:nvPr/>
        </p:nvSpPr>
        <p:spPr>
          <a:xfrm>
            <a:off x="1599205" y="4259997"/>
            <a:ext cx="132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Dictionary</a:t>
            </a:r>
            <a:endParaRPr lang="ko-KR" altLang="en-US" sz="2400" b="1" dirty="0">
              <a:solidFill>
                <a:srgbClr val="7030A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88FF25F-CD4C-48ED-B80F-61A56F28AFF4}"/>
              </a:ext>
            </a:extLst>
          </p:cNvPr>
          <p:cNvCxnSpPr/>
          <p:nvPr/>
        </p:nvCxnSpPr>
        <p:spPr>
          <a:xfrm flipH="1">
            <a:off x="3493827" y="1992573"/>
            <a:ext cx="1501254" cy="206081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80522F5-8E44-4BA2-9E7B-10BEEC6CF0BD}"/>
              </a:ext>
            </a:extLst>
          </p:cNvPr>
          <p:cNvSpPr txBox="1"/>
          <p:nvPr/>
        </p:nvSpPr>
        <p:spPr>
          <a:xfrm>
            <a:off x="7716511" y="6357257"/>
            <a:ext cx="4644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What is </a:t>
            </a:r>
            <a:r>
              <a:rPr lang="en-US" altLang="ko-KR" b="1" dirty="0">
                <a:solidFill>
                  <a:srgbClr val="7030A0"/>
                </a:solidFill>
              </a:rPr>
              <a:t>absolute</a:t>
            </a:r>
            <a:r>
              <a:rPr lang="en-US" altLang="ko-KR" b="1" dirty="0"/>
              <a:t> ( only my thing )</a:t>
            </a:r>
          </a:p>
          <a:p>
            <a:endParaRPr lang="ko-KR" altLang="en-US" dirty="0"/>
          </a:p>
        </p:txBody>
      </p:sp>
      <p:pic>
        <p:nvPicPr>
          <p:cNvPr id="2059" name="Picture 11" descr="질문, 궁금하다, 왜, 물어보기, 자주 묻는 질문 Faq, 징후, 상징">
            <a:extLst>
              <a:ext uri="{FF2B5EF4-FFF2-40B4-BE49-F238E27FC236}">
                <a16:creationId xmlns:a16="http://schemas.microsoft.com/office/drawing/2014/main" id="{C0A0E310-E1BF-4136-9751-D96EE40CE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70" y="2643888"/>
            <a:ext cx="3833507" cy="371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D5DF0F2-7E55-4FD3-A58E-FEB556183447}"/>
              </a:ext>
            </a:extLst>
          </p:cNvPr>
          <p:cNvSpPr txBox="1"/>
          <p:nvPr/>
        </p:nvSpPr>
        <p:spPr>
          <a:xfrm>
            <a:off x="11493500" y="222250"/>
            <a:ext cx="55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10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C73D11-7557-4B21-B9BC-A577ADBAFD51}"/>
              </a:ext>
            </a:extLst>
          </p:cNvPr>
          <p:cNvSpPr txBox="1"/>
          <p:nvPr/>
        </p:nvSpPr>
        <p:spPr>
          <a:xfrm>
            <a:off x="3816633" y="2567057"/>
            <a:ext cx="5219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2. What is </a:t>
            </a:r>
            <a:r>
              <a:rPr lang="en-US" altLang="ko-KR" sz="4000" b="1" dirty="0">
                <a:solidFill>
                  <a:srgbClr val="7030A0"/>
                </a:solidFill>
              </a:rPr>
              <a:t>absolute</a:t>
            </a:r>
            <a:endParaRPr lang="ko-KR" altLang="en-US" sz="40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8BD9E05-02CE-4B7E-8CA5-70938944890E}"/>
              </a:ext>
            </a:extLst>
          </p:cNvPr>
          <p:cNvCxnSpPr>
            <a:cxnSpLocks/>
          </p:cNvCxnSpPr>
          <p:nvPr/>
        </p:nvCxnSpPr>
        <p:spPr>
          <a:xfrm flipH="1">
            <a:off x="2257425" y="4165600"/>
            <a:ext cx="7677149" cy="0"/>
          </a:xfrm>
          <a:prstGeom prst="line">
            <a:avLst/>
          </a:prstGeom>
          <a:ln w="76200">
            <a:solidFill>
              <a:srgbClr val="A86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FA14C71-D822-4B5B-9786-953F06192AE6}"/>
              </a:ext>
            </a:extLst>
          </p:cNvPr>
          <p:cNvSpPr txBox="1"/>
          <p:nvPr/>
        </p:nvSpPr>
        <p:spPr>
          <a:xfrm>
            <a:off x="3816633" y="4530637"/>
            <a:ext cx="45587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( only my thing )</a:t>
            </a:r>
          </a:p>
          <a:p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37240-B32E-488C-A790-59A5FEFADAE5}"/>
              </a:ext>
            </a:extLst>
          </p:cNvPr>
          <p:cNvSpPr txBox="1"/>
          <p:nvPr/>
        </p:nvSpPr>
        <p:spPr>
          <a:xfrm>
            <a:off x="11493500" y="222250"/>
            <a:ext cx="55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41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126E4DB-0E38-4518-92BD-70DF89E06221}"/>
              </a:ext>
            </a:extLst>
          </p:cNvPr>
          <p:cNvSpPr/>
          <p:nvPr/>
        </p:nvSpPr>
        <p:spPr>
          <a:xfrm>
            <a:off x="368491" y="2178453"/>
            <a:ext cx="11198522" cy="4087489"/>
          </a:xfrm>
          <a:prstGeom prst="roundRect">
            <a:avLst/>
          </a:prstGeom>
          <a:solidFill>
            <a:srgbClr val="A86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46CFAD-D873-45AB-9D08-B832572A95AE}"/>
              </a:ext>
            </a:extLst>
          </p:cNvPr>
          <p:cNvSpPr txBox="1"/>
          <p:nvPr/>
        </p:nvSpPr>
        <p:spPr>
          <a:xfrm>
            <a:off x="0" y="6357257"/>
            <a:ext cx="4644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What is </a:t>
            </a:r>
            <a:r>
              <a:rPr lang="en-US" altLang="ko-KR" b="1" dirty="0">
                <a:solidFill>
                  <a:srgbClr val="7030A0"/>
                </a:solidFill>
              </a:rPr>
              <a:t>absolute</a:t>
            </a:r>
            <a:r>
              <a:rPr lang="en-US" altLang="ko-KR" b="1" dirty="0"/>
              <a:t> ( only my thing )</a:t>
            </a: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4B154-213B-4739-B614-8C660EE5BC68}"/>
              </a:ext>
            </a:extLst>
          </p:cNvPr>
          <p:cNvSpPr txBox="1"/>
          <p:nvPr/>
        </p:nvSpPr>
        <p:spPr>
          <a:xfrm>
            <a:off x="948519" y="1163808"/>
            <a:ext cx="3896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7030A0"/>
                </a:solidFill>
              </a:rPr>
              <a:t>Absolute </a:t>
            </a:r>
            <a:r>
              <a:rPr lang="en-US" altLang="ko-KR" sz="4000" b="1" dirty="0"/>
              <a:t>is …</a:t>
            </a:r>
            <a:endParaRPr lang="ko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87E741-A574-4785-AD24-05558CDA4C52}"/>
              </a:ext>
            </a:extLst>
          </p:cNvPr>
          <p:cNvSpPr txBox="1"/>
          <p:nvPr/>
        </p:nvSpPr>
        <p:spPr>
          <a:xfrm>
            <a:off x="5445349" y="1056086"/>
            <a:ext cx="5607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err="1">
                <a:solidFill>
                  <a:srgbClr val="FF0000"/>
                </a:solidFill>
              </a:rPr>
              <a:t>NOThING</a:t>
            </a:r>
            <a:r>
              <a:rPr lang="en-US" altLang="ko-KR" sz="5400" b="1" dirty="0"/>
              <a:t> at all</a:t>
            </a:r>
            <a:endParaRPr lang="ko-KR" altLang="en-US" sz="4000" dirty="0"/>
          </a:p>
        </p:txBody>
      </p:sp>
      <p:pic>
        <p:nvPicPr>
          <p:cNvPr id="5122" name="Picture 2" descr="두개골, 소름 끼치는, 어두운, 기분 나쁜, 무서운, 죽음, 죽은, 인간">
            <a:extLst>
              <a:ext uri="{FF2B5EF4-FFF2-40B4-BE49-F238E27FC236}">
                <a16:creationId xmlns:a16="http://schemas.microsoft.com/office/drawing/2014/main" id="{2CB424B1-F361-47C8-9D3E-1CF0BB2407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8" t="19081" r="23644" b="17285"/>
          <a:stretch/>
        </p:blipFill>
        <p:spPr bwMode="auto">
          <a:xfrm>
            <a:off x="1942316" y="2912368"/>
            <a:ext cx="2975212" cy="233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좋은 금요일, 부활절, 예수, 그리스도, 예 수 그리스도, 큰 시련">
            <a:extLst>
              <a:ext uri="{FF2B5EF4-FFF2-40B4-BE49-F238E27FC236}">
                <a16:creationId xmlns:a16="http://schemas.microsoft.com/office/drawing/2014/main" id="{04BE7AB0-CA71-43C3-A4E2-83253FFEF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768" y="2864586"/>
            <a:ext cx="3327904" cy="249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2426DE-3F93-40AE-A0C9-A2252AE80EDF}"/>
              </a:ext>
            </a:extLst>
          </p:cNvPr>
          <p:cNvSpPr txBox="1"/>
          <p:nvPr/>
        </p:nvSpPr>
        <p:spPr>
          <a:xfrm>
            <a:off x="2463102" y="5402705"/>
            <a:ext cx="1933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DEATH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DFDE03-6F5B-4EF4-BCB1-EAFCAC46A7E4}"/>
              </a:ext>
            </a:extLst>
          </p:cNvPr>
          <p:cNvSpPr txBox="1"/>
          <p:nvPr/>
        </p:nvSpPr>
        <p:spPr>
          <a:xfrm>
            <a:off x="7575390" y="5510427"/>
            <a:ext cx="119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GOT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5B8E12-C0FA-49F0-B708-B102C823B967}"/>
              </a:ext>
            </a:extLst>
          </p:cNvPr>
          <p:cNvSpPr txBox="1"/>
          <p:nvPr/>
        </p:nvSpPr>
        <p:spPr>
          <a:xfrm>
            <a:off x="624987" y="2498185"/>
            <a:ext cx="104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Exclude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A8DA07-C44F-4B48-B925-79C5AD14AC1C}"/>
              </a:ext>
            </a:extLst>
          </p:cNvPr>
          <p:cNvSpPr txBox="1"/>
          <p:nvPr/>
        </p:nvSpPr>
        <p:spPr>
          <a:xfrm>
            <a:off x="11493500" y="222250"/>
            <a:ext cx="55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66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376BDF-7E47-4DB7-925B-B0D74EA50860}"/>
              </a:ext>
            </a:extLst>
          </p:cNvPr>
          <p:cNvSpPr txBox="1"/>
          <p:nvPr/>
        </p:nvSpPr>
        <p:spPr>
          <a:xfrm>
            <a:off x="518614" y="1340106"/>
            <a:ext cx="11154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All </a:t>
            </a:r>
            <a:r>
              <a:rPr lang="en-US" altLang="ko-KR" sz="4000" dirty="0">
                <a:solidFill>
                  <a:srgbClr val="7030A0"/>
                </a:solidFill>
              </a:rPr>
              <a:t>absolute</a:t>
            </a:r>
            <a:r>
              <a:rPr lang="en-US" altLang="ko-KR" sz="4000" dirty="0"/>
              <a:t> views cannot come from a person</a:t>
            </a:r>
            <a:endParaRPr lang="ko-KR" altLang="en-US" sz="72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03C17F1-9522-42DD-80BC-1B2974E53347}"/>
              </a:ext>
            </a:extLst>
          </p:cNvPr>
          <p:cNvGrpSpPr/>
          <p:nvPr/>
        </p:nvGrpSpPr>
        <p:grpSpPr>
          <a:xfrm>
            <a:off x="7537327" y="2612572"/>
            <a:ext cx="3902002" cy="3926599"/>
            <a:chOff x="7537327" y="2612572"/>
            <a:chExt cx="3902002" cy="3926599"/>
          </a:xfrm>
        </p:grpSpPr>
        <p:pic>
          <p:nvPicPr>
            <p:cNvPr id="6148" name="Picture 4" descr="졸라맨에 대한 이미지 검색결과">
              <a:extLst>
                <a:ext uri="{FF2B5EF4-FFF2-40B4-BE49-F238E27FC236}">
                  <a16:creationId xmlns:a16="http://schemas.microsoft.com/office/drawing/2014/main" id="{510CACC8-5EE3-4DEC-BA6C-75A03D0AD0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10" t="18622" r="19456"/>
            <a:stretch/>
          </p:blipFill>
          <p:spPr bwMode="auto">
            <a:xfrm flipH="1">
              <a:off x="7537327" y="2612572"/>
              <a:ext cx="3902002" cy="3926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4AB7224-3606-4BE0-BAF5-D639B368237A}"/>
                </a:ext>
              </a:extLst>
            </p:cNvPr>
            <p:cNvSpPr/>
            <p:nvPr/>
          </p:nvSpPr>
          <p:spPr>
            <a:xfrm>
              <a:off x="7758187" y="3390900"/>
              <a:ext cx="527257" cy="38733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558665B-C561-49CE-AC17-86DE4E72795E}"/>
                </a:ext>
              </a:extLst>
            </p:cNvPr>
            <p:cNvSpPr/>
            <p:nvPr/>
          </p:nvSpPr>
          <p:spPr>
            <a:xfrm>
              <a:off x="8638229" y="3388400"/>
              <a:ext cx="527257" cy="38733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9F194D5-8BFB-42EC-B996-95CB9E261D4A}"/>
              </a:ext>
            </a:extLst>
          </p:cNvPr>
          <p:cNvCxnSpPr>
            <a:cxnSpLocks/>
          </p:cNvCxnSpPr>
          <p:nvPr/>
        </p:nvCxnSpPr>
        <p:spPr>
          <a:xfrm flipH="1">
            <a:off x="3931044" y="3756162"/>
            <a:ext cx="4891370" cy="1074839"/>
          </a:xfrm>
          <a:prstGeom prst="straightConnector1">
            <a:avLst/>
          </a:prstGeom>
          <a:ln w="139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F336BB9-A4FB-48B5-8A82-B340C01C1CF9}"/>
              </a:ext>
            </a:extLst>
          </p:cNvPr>
          <p:cNvCxnSpPr>
            <a:cxnSpLocks/>
          </p:cNvCxnSpPr>
          <p:nvPr/>
        </p:nvCxnSpPr>
        <p:spPr>
          <a:xfrm flipH="1">
            <a:off x="3918857" y="3667836"/>
            <a:ext cx="4078735" cy="624246"/>
          </a:xfrm>
          <a:prstGeom prst="straightConnector1">
            <a:avLst/>
          </a:prstGeom>
          <a:ln w="139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25BF0FD-B3FB-4CAC-88BA-32CEC47CD6BC}"/>
              </a:ext>
            </a:extLst>
          </p:cNvPr>
          <p:cNvSpPr txBox="1"/>
          <p:nvPr/>
        </p:nvSpPr>
        <p:spPr>
          <a:xfrm>
            <a:off x="344779" y="3942637"/>
            <a:ext cx="43587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7030A0"/>
                </a:solidFill>
              </a:rPr>
              <a:t>absolute</a:t>
            </a:r>
            <a:endParaRPr lang="ko-KR" altLang="en-US" sz="115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25CC14-A9B7-46B7-A743-3257FAA183A9}"/>
              </a:ext>
            </a:extLst>
          </p:cNvPr>
          <p:cNvSpPr txBox="1"/>
          <p:nvPr/>
        </p:nvSpPr>
        <p:spPr>
          <a:xfrm>
            <a:off x="0" y="6357257"/>
            <a:ext cx="4644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What is </a:t>
            </a:r>
            <a:r>
              <a:rPr lang="en-US" altLang="ko-KR" b="1" dirty="0">
                <a:solidFill>
                  <a:srgbClr val="7030A0"/>
                </a:solidFill>
              </a:rPr>
              <a:t>absolute</a:t>
            </a:r>
            <a:r>
              <a:rPr lang="en-US" altLang="ko-KR" b="1" dirty="0"/>
              <a:t> ( only my thing )</a:t>
            </a:r>
          </a:p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146B7C-74F1-4F38-B585-B4AADCB8E7BE}"/>
              </a:ext>
            </a:extLst>
          </p:cNvPr>
          <p:cNvSpPr txBox="1"/>
          <p:nvPr/>
        </p:nvSpPr>
        <p:spPr>
          <a:xfrm>
            <a:off x="11493500" y="222250"/>
            <a:ext cx="55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635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6D61902-E5B7-45DC-9FB7-D016FC39A510}"/>
              </a:ext>
            </a:extLst>
          </p:cNvPr>
          <p:cNvSpPr/>
          <p:nvPr/>
        </p:nvSpPr>
        <p:spPr>
          <a:xfrm>
            <a:off x="601825" y="1849794"/>
            <a:ext cx="3657599" cy="34523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78AA038-5D54-4679-944D-C9093B4FA16F}"/>
              </a:ext>
            </a:extLst>
          </p:cNvPr>
          <p:cNvGrpSpPr/>
          <p:nvPr/>
        </p:nvGrpSpPr>
        <p:grpSpPr>
          <a:xfrm>
            <a:off x="1421663" y="2768419"/>
            <a:ext cx="2017922" cy="2174912"/>
            <a:chOff x="7537327" y="2612572"/>
            <a:chExt cx="3902002" cy="3926599"/>
          </a:xfrm>
        </p:grpSpPr>
        <p:pic>
          <p:nvPicPr>
            <p:cNvPr id="5" name="Picture 4" descr="졸라맨에 대한 이미지 검색결과">
              <a:extLst>
                <a:ext uri="{FF2B5EF4-FFF2-40B4-BE49-F238E27FC236}">
                  <a16:creationId xmlns:a16="http://schemas.microsoft.com/office/drawing/2014/main" id="{EF9C35EC-05BF-4BAE-BE43-AA53A58F9C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10" t="18622" r="19456"/>
            <a:stretch/>
          </p:blipFill>
          <p:spPr bwMode="auto">
            <a:xfrm flipH="1">
              <a:off x="7537327" y="2612572"/>
              <a:ext cx="3902002" cy="3926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0275F1F-AB23-4A01-B5D6-748B843579DB}"/>
                </a:ext>
              </a:extLst>
            </p:cNvPr>
            <p:cNvSpPr/>
            <p:nvPr/>
          </p:nvSpPr>
          <p:spPr>
            <a:xfrm>
              <a:off x="7758187" y="3390900"/>
              <a:ext cx="527257" cy="38733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7DCD692-8B55-40F6-AEEB-BD19516C831D}"/>
                </a:ext>
              </a:extLst>
            </p:cNvPr>
            <p:cNvSpPr/>
            <p:nvPr/>
          </p:nvSpPr>
          <p:spPr>
            <a:xfrm>
              <a:off x="8638229" y="3388400"/>
              <a:ext cx="527257" cy="38733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5423632-E66C-400B-9574-5138C739BD85}"/>
              </a:ext>
            </a:extLst>
          </p:cNvPr>
          <p:cNvSpPr txBox="1"/>
          <p:nvPr/>
        </p:nvSpPr>
        <p:spPr>
          <a:xfrm>
            <a:off x="1421663" y="2183644"/>
            <a:ext cx="2315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relative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5B3339-969D-4116-9BEB-83EFF3ED24EC}"/>
              </a:ext>
            </a:extLst>
          </p:cNvPr>
          <p:cNvSpPr txBox="1"/>
          <p:nvPr/>
        </p:nvSpPr>
        <p:spPr>
          <a:xfrm>
            <a:off x="4556968" y="1217298"/>
            <a:ext cx="7187775" cy="2358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000" b="1" dirty="0"/>
              <a:t>Because people's thoughts are very subjective.</a:t>
            </a:r>
            <a:endParaRPr lang="ko-KR" altLang="en-US" sz="16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666D74-4A20-4F68-8E96-BAA9D30D2874}"/>
              </a:ext>
            </a:extLst>
          </p:cNvPr>
          <p:cNvSpPr txBox="1"/>
          <p:nvPr/>
        </p:nvSpPr>
        <p:spPr>
          <a:xfrm>
            <a:off x="0" y="6357257"/>
            <a:ext cx="4644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What is </a:t>
            </a:r>
            <a:r>
              <a:rPr lang="en-US" altLang="ko-KR" b="1" dirty="0">
                <a:solidFill>
                  <a:srgbClr val="7030A0"/>
                </a:solidFill>
              </a:rPr>
              <a:t>absolute</a:t>
            </a:r>
            <a:r>
              <a:rPr lang="en-US" altLang="ko-KR" b="1" dirty="0"/>
              <a:t> ( only my thing )</a:t>
            </a:r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51B87E-C404-46F8-B244-6DDF32858C4F}"/>
              </a:ext>
            </a:extLst>
          </p:cNvPr>
          <p:cNvSpPr txBox="1"/>
          <p:nvPr/>
        </p:nvSpPr>
        <p:spPr>
          <a:xfrm>
            <a:off x="11493500" y="222250"/>
            <a:ext cx="55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97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348</Words>
  <Application>Microsoft Office PowerPoint</Application>
  <PresentationFormat>와이드스크린</PresentationFormat>
  <Paragraphs>86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noto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박승찬</dc:creator>
  <cp:lastModifiedBy>박승찬</cp:lastModifiedBy>
  <cp:revision>101</cp:revision>
  <dcterms:created xsi:type="dcterms:W3CDTF">2022-07-15T01:10:04Z</dcterms:created>
  <dcterms:modified xsi:type="dcterms:W3CDTF">2022-07-18T04:37:23Z</dcterms:modified>
</cp:coreProperties>
</file>