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ae94e2d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ae94e2d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ae2c6d5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ae2c6d5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ade04d56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ade04d56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ae2c6d5b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ae2c6d5b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ae2c6d5b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ae2c6d5b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ade04d5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ade04d5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ae2c6d5b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ae2c6d5b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ae2c6d5b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ae2c6d5b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ae2c6d5b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ae2c6d5b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D08n_k5x9uQhoSmjwLIa7T3tLWYCuwCd/view" TargetMode="Externa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84150" y="1716300"/>
            <a:ext cx="4917000" cy="10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PICLAB MANIA</a:t>
            </a:r>
            <a:endParaRPr/>
          </a:p>
        </p:txBody>
      </p:sp>
      <p:sp>
        <p:nvSpPr>
          <p:cNvPr id="135" name="Google Shape;135;p13"/>
          <p:cNvSpPr txBox="1"/>
          <p:nvPr>
            <p:ph idx="1" type="subTitle"/>
          </p:nvPr>
        </p:nvSpPr>
        <p:spPr>
          <a:xfrm>
            <a:off x="3142825" y="2571750"/>
            <a:ext cx="4049400" cy="163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Clara Vamvulescu</a:t>
            </a:r>
            <a:endParaRPr/>
          </a:p>
          <a:p>
            <a:pPr indent="0" lvl="0" marL="0" rtl="0" algn="ctr">
              <a:spcBef>
                <a:spcPts val="0"/>
              </a:spcBef>
              <a:spcAft>
                <a:spcPts val="0"/>
              </a:spcAft>
              <a:buNone/>
            </a:pPr>
            <a:r>
              <a:rPr lang="en"/>
              <a:t>Daniel Medina</a:t>
            </a:r>
            <a:endParaRPr/>
          </a:p>
          <a:p>
            <a:pPr indent="0" lvl="0" marL="0" rtl="0" algn="ctr">
              <a:spcBef>
                <a:spcPts val="0"/>
              </a:spcBef>
              <a:spcAft>
                <a:spcPts val="0"/>
              </a:spcAft>
              <a:buNone/>
            </a:pPr>
            <a:r>
              <a:rPr lang="en"/>
              <a:t>Ece Ograg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3" name="Google Shape;223;p22" title="IMG_2541.MOV">
            <a:hlinkClick r:id="rId3"/>
          </p:cNvPr>
          <p:cNvPicPr preferRelativeResize="0"/>
          <p:nvPr/>
        </p:nvPicPr>
        <p:blipFill>
          <a:blip r:embed="rId4">
            <a:alphaModFix/>
          </a:blip>
          <a:stretch>
            <a:fillRect/>
          </a:stretch>
        </p:blipFill>
        <p:spPr>
          <a:xfrm>
            <a:off x="1151975" y="857250"/>
            <a:ext cx="730600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693000" y="272900"/>
            <a:ext cx="4587000" cy="52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1" name="Google Shape;141;p14"/>
          <p:cNvSpPr txBox="1"/>
          <p:nvPr/>
        </p:nvSpPr>
        <p:spPr>
          <a:xfrm>
            <a:off x="563675" y="936100"/>
            <a:ext cx="5032800" cy="36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a:ea typeface="Montserrat"/>
                <a:cs typeface="Montserrat"/>
                <a:sym typeface="Montserrat"/>
              </a:rPr>
              <a:t>PICLab Mania is a desktop game application that has a user play an “escape” game. </a:t>
            </a:r>
            <a:endParaRPr sz="18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1800">
                <a:solidFill>
                  <a:srgbClr val="FFFFFF"/>
                </a:solidFill>
                <a:latin typeface="Montserrat"/>
                <a:ea typeface="Montserrat"/>
                <a:cs typeface="Montserrat"/>
                <a:sym typeface="Montserrat"/>
              </a:rPr>
              <a:t>The objective of the game is to reach the PIC Lab and this is done by successfully finishing the three levels of the game. </a:t>
            </a:r>
            <a:endParaRPr sz="18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1800">
                <a:solidFill>
                  <a:srgbClr val="FFFFFF"/>
                </a:solidFill>
                <a:latin typeface="Montserrat"/>
                <a:ea typeface="Montserrat"/>
                <a:cs typeface="Montserrat"/>
                <a:sym typeface="Montserrat"/>
              </a:rPr>
              <a:t>This app was created through C++ files (.h/.cpp) and also through Qt UI files that allowed us to edit the design of the widgets used. </a:t>
            </a:r>
            <a:endParaRPr sz="1800">
              <a:solidFill>
                <a:srgbClr val="FFFFFF"/>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259950" y="6471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APPLICATION DESCRIPTION</a:t>
            </a:r>
            <a:endParaRPr/>
          </a:p>
          <a:p>
            <a:pPr indent="0" lvl="0" marL="0" rtl="0" algn="ctr">
              <a:spcBef>
                <a:spcPts val="0"/>
              </a:spcBef>
              <a:spcAft>
                <a:spcPts val="0"/>
              </a:spcAft>
              <a:buNone/>
            </a:pPr>
            <a:r>
              <a:t/>
            </a:r>
            <a:endParaRPr/>
          </a:p>
        </p:txBody>
      </p:sp>
      <p:sp>
        <p:nvSpPr>
          <p:cNvPr id="147" name="Google Shape;147;p15"/>
          <p:cNvSpPr txBox="1"/>
          <p:nvPr>
            <p:ph idx="1" type="body"/>
          </p:nvPr>
        </p:nvSpPr>
        <p:spPr>
          <a:xfrm>
            <a:off x="382500" y="815650"/>
            <a:ext cx="8275500" cy="40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a:p>
            <a:pPr indent="0" lvl="0" marL="0" rtl="0" algn="l">
              <a:spcBef>
                <a:spcPts val="1600"/>
              </a:spcBef>
              <a:spcAft>
                <a:spcPts val="0"/>
              </a:spcAft>
              <a:buNone/>
            </a:pPr>
            <a:r>
              <a:t/>
            </a:r>
            <a:endParaRPr b="1">
              <a:solidFill>
                <a:srgbClr val="FFFFFF"/>
              </a:solidFill>
              <a:latin typeface="Montserrat"/>
              <a:ea typeface="Montserrat"/>
              <a:cs typeface="Montserrat"/>
              <a:sym typeface="Montserrat"/>
            </a:endParaRPr>
          </a:p>
          <a:p>
            <a:pPr indent="0" lvl="0" marL="0" rtl="0" algn="l">
              <a:spcBef>
                <a:spcPts val="1600"/>
              </a:spcBef>
              <a:spcAft>
                <a:spcPts val="0"/>
              </a:spcAft>
              <a:buNone/>
            </a:pPr>
            <a:r>
              <a:rPr b="1" lang="en">
                <a:solidFill>
                  <a:srgbClr val="FFFFFF"/>
                </a:solidFill>
                <a:latin typeface="Montserrat"/>
                <a:ea typeface="Montserrat"/>
                <a:cs typeface="Montserrat"/>
                <a:sym typeface="Montserrat"/>
              </a:rPr>
              <a:t>Goal</a:t>
            </a:r>
            <a:r>
              <a:rPr lang="en">
                <a:solidFill>
                  <a:schemeClr val="accent1"/>
                </a:solidFill>
                <a:latin typeface="Montserrat"/>
                <a:ea typeface="Montserrat"/>
                <a:cs typeface="Montserrat"/>
                <a:sym typeface="Montserrat"/>
              </a:rPr>
              <a:t>:</a:t>
            </a:r>
            <a:r>
              <a:rPr lang="en">
                <a:latin typeface="Montserrat"/>
                <a:ea typeface="Montserrat"/>
                <a:cs typeface="Montserrat"/>
                <a:sym typeface="Montserrat"/>
              </a:rPr>
              <a:t> Reach PicLab by completing each game level, this consists of </a:t>
            </a:r>
            <a:r>
              <a:rPr b="1" lang="en">
                <a:latin typeface="Montserrat"/>
                <a:ea typeface="Montserrat"/>
                <a:cs typeface="Montserrat"/>
                <a:sym typeface="Montserrat"/>
              </a:rPr>
              <a:t>2 parts:</a:t>
            </a:r>
            <a:r>
              <a:rPr lang="en">
                <a:latin typeface="Montserrat"/>
                <a:ea typeface="Montserrat"/>
                <a:cs typeface="Montserrat"/>
                <a:sym typeface="Montserrat"/>
              </a:rPr>
              <a:t> </a:t>
            </a:r>
            <a:endParaRPr>
              <a:solidFill>
                <a:schemeClr val="lt2"/>
              </a:solidFill>
              <a:latin typeface="Montserrat"/>
              <a:ea typeface="Montserrat"/>
              <a:cs typeface="Montserrat"/>
              <a:sym typeface="Montserrat"/>
            </a:endParaRPr>
          </a:p>
          <a:p>
            <a:pPr indent="-330200" lvl="0" marL="457200" rtl="0" algn="l">
              <a:lnSpc>
                <a:spcPct val="100000"/>
              </a:lnSpc>
              <a:spcBef>
                <a:spcPts val="1600"/>
              </a:spcBef>
              <a:spcAft>
                <a:spcPts val="0"/>
              </a:spcAft>
              <a:buClr>
                <a:schemeClr val="lt2"/>
              </a:buClr>
              <a:buSzPts val="1600"/>
              <a:buFont typeface="Montserrat"/>
              <a:buAutoNum type="arabicPeriod"/>
            </a:pPr>
            <a:r>
              <a:rPr b="1" lang="en" sz="1600">
                <a:solidFill>
                  <a:schemeClr val="lt2"/>
                </a:solidFill>
                <a:latin typeface="Montserrat"/>
                <a:ea typeface="Montserrat"/>
                <a:cs typeface="Montserrat"/>
                <a:sym typeface="Montserrat"/>
              </a:rPr>
              <a:t> TRIVIA - two levels</a:t>
            </a:r>
            <a:endParaRPr b="1" sz="1600">
              <a:solidFill>
                <a:schemeClr val="lt2"/>
              </a:solidFill>
              <a:latin typeface="Montserrat"/>
              <a:ea typeface="Montserrat"/>
              <a:cs typeface="Montserrat"/>
              <a:sym typeface="Montserrat"/>
            </a:endParaRPr>
          </a:p>
          <a:p>
            <a:pPr indent="0" lvl="0" marL="457200" rtl="0" algn="l">
              <a:lnSpc>
                <a:spcPct val="100000"/>
              </a:lnSpc>
              <a:spcBef>
                <a:spcPts val="0"/>
              </a:spcBef>
              <a:spcAft>
                <a:spcPts val="0"/>
              </a:spcAft>
              <a:buNone/>
            </a:pPr>
            <a:r>
              <a:t/>
            </a:r>
            <a:endParaRPr b="1">
              <a:solidFill>
                <a:schemeClr val="accent1"/>
              </a:solidFill>
              <a:latin typeface="Montserrat"/>
              <a:ea typeface="Montserrat"/>
              <a:cs typeface="Montserrat"/>
              <a:sym typeface="Montserrat"/>
            </a:endParaRPr>
          </a:p>
          <a:p>
            <a:pPr indent="0" lvl="0" marL="0" rtl="0" algn="l">
              <a:lnSpc>
                <a:spcPct val="100000"/>
              </a:lnSpc>
              <a:spcBef>
                <a:spcPts val="0"/>
              </a:spcBef>
              <a:spcAft>
                <a:spcPts val="0"/>
              </a:spcAft>
              <a:buNone/>
            </a:pPr>
            <a:r>
              <a:rPr lang="en">
                <a:latin typeface="Montserrat"/>
                <a:ea typeface="Montserrat"/>
                <a:cs typeface="Montserrat"/>
                <a:sym typeface="Montserrat"/>
              </a:rPr>
              <a:t>            Level 1  - multiple choice trivia, user must click on correct answer.</a:t>
            </a:r>
            <a:endParaRPr>
              <a:latin typeface="Montserrat"/>
              <a:ea typeface="Montserrat"/>
              <a:cs typeface="Montserrat"/>
              <a:sym typeface="Montserrat"/>
            </a:endParaRPr>
          </a:p>
          <a:p>
            <a:pPr indent="0" lvl="0" marL="0" rtl="0" algn="l">
              <a:lnSpc>
                <a:spcPct val="100000"/>
              </a:lnSpc>
              <a:spcBef>
                <a:spcPts val="0"/>
              </a:spcBef>
              <a:spcAft>
                <a:spcPts val="0"/>
              </a:spcAft>
              <a:buNone/>
            </a:pPr>
            <a:r>
              <a:rPr lang="en">
                <a:latin typeface="Montserrat"/>
                <a:ea typeface="Montserrat"/>
                <a:cs typeface="Montserrat"/>
                <a:sym typeface="Montserrat"/>
              </a:rPr>
              <a:t>            </a:t>
            </a:r>
            <a:r>
              <a:rPr lang="en">
                <a:latin typeface="Montserrat"/>
                <a:ea typeface="Montserrat"/>
                <a:cs typeface="Montserrat"/>
                <a:sym typeface="Montserrat"/>
              </a:rPr>
              <a:t>If the answer is wrong, user cannot proceed to the next stage. </a:t>
            </a:r>
            <a:endParaRPr>
              <a:latin typeface="Montserrat"/>
              <a:ea typeface="Montserrat"/>
              <a:cs typeface="Montserrat"/>
              <a:sym typeface="Montserrat"/>
            </a:endParaRPr>
          </a:p>
          <a:p>
            <a:pPr indent="0" lvl="0" marL="0" rtl="0" algn="l">
              <a:lnSpc>
                <a:spcPct val="100000"/>
              </a:lnSpc>
              <a:spcBef>
                <a:spcPts val="0"/>
              </a:spcBef>
              <a:spcAft>
                <a:spcPts val="0"/>
              </a:spcAft>
              <a:buNone/>
            </a:pPr>
            <a:r>
              <a:t/>
            </a:r>
            <a:endParaRPr>
              <a:latin typeface="Montserrat"/>
              <a:ea typeface="Montserrat"/>
              <a:cs typeface="Montserrat"/>
              <a:sym typeface="Montserrat"/>
            </a:endParaRPr>
          </a:p>
          <a:p>
            <a:pPr indent="0" lvl="0" marL="0" rtl="0" algn="l">
              <a:lnSpc>
                <a:spcPct val="100000"/>
              </a:lnSpc>
              <a:spcBef>
                <a:spcPts val="0"/>
              </a:spcBef>
              <a:spcAft>
                <a:spcPts val="0"/>
              </a:spcAft>
              <a:buNone/>
            </a:pPr>
            <a:r>
              <a:rPr lang="en">
                <a:latin typeface="Montserrat"/>
                <a:ea typeface="Montserrat"/>
                <a:cs typeface="Montserrat"/>
                <a:sym typeface="Montserrat"/>
              </a:rPr>
              <a:t>           Level 2 - user input trivia which also contains a hint widget that will generate a popup 		window with a hint.</a:t>
            </a:r>
            <a:endParaRPr>
              <a:latin typeface="Montserrat"/>
              <a:ea typeface="Montserrat"/>
              <a:cs typeface="Montserrat"/>
              <a:sym typeface="Montserrat"/>
            </a:endParaRPr>
          </a:p>
          <a:p>
            <a:pPr indent="0" lvl="0" marL="914400" rtl="0" algn="l">
              <a:lnSpc>
                <a:spcPct val="100000"/>
              </a:lnSpc>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solidFill>
                  <a:schemeClr val="accent1"/>
                </a:solidFill>
                <a:latin typeface="Montserrat"/>
                <a:ea typeface="Montserrat"/>
                <a:cs typeface="Montserrat"/>
                <a:sym typeface="Montserrat"/>
              </a:rPr>
              <a:t> </a:t>
            </a:r>
            <a:r>
              <a:rPr b="1" lang="en">
                <a:solidFill>
                  <a:srgbClr val="FFFFFF"/>
                </a:solidFill>
                <a:latin typeface="Montserrat"/>
                <a:ea typeface="Montserrat"/>
                <a:cs typeface="Montserrat"/>
                <a:sym typeface="Montserrat"/>
              </a:rPr>
              <a:t> 2.     </a:t>
            </a:r>
            <a:r>
              <a:rPr b="1" lang="en" sz="1600">
                <a:solidFill>
                  <a:schemeClr val="lt2"/>
                </a:solidFill>
                <a:latin typeface="Montserrat"/>
                <a:ea typeface="Montserrat"/>
                <a:cs typeface="Montserrat"/>
                <a:sym typeface="Montserrat"/>
              </a:rPr>
              <a:t> </a:t>
            </a:r>
            <a:r>
              <a:rPr b="1" lang="en" sz="1600">
                <a:solidFill>
                  <a:schemeClr val="lt2"/>
                </a:solidFill>
                <a:latin typeface="Montserrat"/>
                <a:ea typeface="Montserrat"/>
                <a:cs typeface="Montserrat"/>
                <a:sym typeface="Montserrat"/>
              </a:rPr>
              <a:t>ARCADE GAME</a:t>
            </a:r>
            <a:r>
              <a:rPr b="1" lang="en" sz="1600">
                <a:solidFill>
                  <a:schemeClr val="lt2"/>
                </a:solidFill>
                <a:latin typeface="Montserrat"/>
                <a:ea typeface="Montserrat"/>
                <a:cs typeface="Montserrat"/>
                <a:sym typeface="Montserrat"/>
              </a:rPr>
              <a:t> - level 3</a:t>
            </a:r>
            <a:endParaRPr b="1" sz="1600">
              <a:solidFill>
                <a:schemeClr val="lt2"/>
              </a:solidFill>
              <a:latin typeface="Montserrat"/>
              <a:ea typeface="Montserrat"/>
              <a:cs typeface="Montserrat"/>
              <a:sym typeface="Montserrat"/>
            </a:endParaRPr>
          </a:p>
          <a:p>
            <a:pPr indent="457200" lvl="0" marL="0" rtl="0" algn="l">
              <a:lnSpc>
                <a:spcPct val="100000"/>
              </a:lnSpc>
              <a:spcBef>
                <a:spcPts val="1600"/>
              </a:spcBef>
              <a:spcAft>
                <a:spcPts val="0"/>
              </a:spcAft>
              <a:buNone/>
            </a:pPr>
            <a:r>
              <a:rPr lang="en">
                <a:latin typeface="Montserrat"/>
                <a:ea typeface="Montserrat"/>
                <a:cs typeface="Montserrat"/>
                <a:sym typeface="Montserrat"/>
              </a:rPr>
              <a:t>Zombies vs Bruin shooter game.</a:t>
            </a:r>
            <a:endParaRPr>
              <a:latin typeface="Montserrat"/>
              <a:ea typeface="Montserrat"/>
              <a:cs typeface="Montserrat"/>
              <a:sym typeface="Montserrat"/>
            </a:endParaRPr>
          </a:p>
          <a:p>
            <a:pPr indent="0" lvl="0" marL="914400" rtl="0" algn="l">
              <a:lnSpc>
                <a:spcPct val="100000"/>
              </a:lnSpc>
              <a:spcBef>
                <a:spcPts val="1600"/>
              </a:spcBef>
              <a:spcAft>
                <a:spcPts val="1600"/>
              </a:spcAft>
              <a:buNone/>
            </a:pPr>
            <a:r>
              <a:t/>
            </a:r>
            <a:endParaRPr>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Trivia Level Implementation</a:t>
            </a:r>
            <a:endParaRPr/>
          </a:p>
        </p:txBody>
      </p:sp>
      <p:sp>
        <p:nvSpPr>
          <p:cNvPr id="153" name="Google Shape;153;p16"/>
          <p:cNvSpPr txBox="1"/>
          <p:nvPr>
            <p:ph idx="1" type="body"/>
          </p:nvPr>
        </p:nvSpPr>
        <p:spPr>
          <a:xfrm>
            <a:off x="1297500" y="943475"/>
            <a:ext cx="7038900" cy="380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UI feature provided by Qt, we were able to </a:t>
            </a:r>
            <a:r>
              <a:rPr lang="en"/>
              <a:t>create the basis of our project by providing an accompanying class and header file for each UI </a:t>
            </a:r>
            <a:r>
              <a:rPr lang="en"/>
              <a:t>window. Through </a:t>
            </a:r>
            <a:endParaRPr/>
          </a:p>
          <a:p>
            <a:pPr indent="0" lvl="0" marL="0" rtl="0" algn="l">
              <a:spcBef>
                <a:spcPts val="1600"/>
              </a:spcBef>
              <a:spcAft>
                <a:spcPts val="0"/>
              </a:spcAft>
              <a:buNone/>
            </a:pPr>
            <a:r>
              <a:rPr b="1" lang="en" sz="1800">
                <a:solidFill>
                  <a:schemeClr val="lt2"/>
                </a:solidFill>
              </a:rPr>
              <a:t>1. </a:t>
            </a:r>
            <a:r>
              <a:rPr b="1" lang="en" sz="1800">
                <a:solidFill>
                  <a:schemeClr val="lt2"/>
                </a:solidFill>
              </a:rPr>
              <a:t>Multiple </a:t>
            </a:r>
            <a:r>
              <a:rPr b="1" lang="en" sz="1800">
                <a:solidFill>
                  <a:schemeClr val="lt2"/>
                </a:solidFill>
              </a:rPr>
              <a:t>Choice Question</a:t>
            </a:r>
            <a:endParaRPr b="1" sz="1800">
              <a:solidFill>
                <a:schemeClr val="lt2"/>
              </a:solidFill>
            </a:endParaRPr>
          </a:p>
          <a:p>
            <a:pPr indent="0" lvl="0" marL="0" rtl="0" algn="l">
              <a:spcBef>
                <a:spcPts val="1600"/>
              </a:spcBef>
              <a:spcAft>
                <a:spcPts val="0"/>
              </a:spcAft>
              <a:buNone/>
            </a:pPr>
            <a:r>
              <a:rPr lang="en"/>
              <a:t>Using push buttons and the the UI feature of Qt, we organized our window and connected the correct answer push button to our “holdingwidget” class that allows the player to proceed to the next question.</a:t>
            </a:r>
            <a:endParaRPr/>
          </a:p>
          <a:p>
            <a:pPr indent="0" lvl="0" marL="0" rtl="0" algn="l">
              <a:spcBef>
                <a:spcPts val="1600"/>
              </a:spcBef>
              <a:spcAft>
                <a:spcPts val="0"/>
              </a:spcAft>
              <a:buNone/>
            </a:pPr>
            <a:r>
              <a:rPr b="1" lang="en" sz="1800">
                <a:solidFill>
                  <a:schemeClr val="lt2"/>
                </a:solidFill>
              </a:rPr>
              <a:t>2. </a:t>
            </a:r>
            <a:r>
              <a:rPr b="1" lang="en" sz="1800">
                <a:solidFill>
                  <a:schemeClr val="lt2"/>
                </a:solidFill>
              </a:rPr>
              <a:t>User Input Question</a:t>
            </a:r>
            <a:endParaRPr b="1" sz="1800">
              <a:solidFill>
                <a:schemeClr val="lt2"/>
              </a:solidFill>
            </a:endParaRPr>
          </a:p>
          <a:p>
            <a:pPr indent="0" lvl="0" marL="0" rtl="0" algn="l">
              <a:spcBef>
                <a:spcPts val="1600"/>
              </a:spcBef>
              <a:spcAft>
                <a:spcPts val="1600"/>
              </a:spcAft>
              <a:buNone/>
            </a:pPr>
            <a:r>
              <a:rPr lang="en"/>
              <a:t>Using a line edit widget, the user must enter the correct phrase in order to proceed to the next </a:t>
            </a:r>
            <a:r>
              <a:rPr lang="en"/>
              <a:t>trivia</a:t>
            </a:r>
            <a:r>
              <a:rPr lang="en"/>
              <a:t> question. Once the user inputs a phrase, they may check their answer and if correct they may proceed to the next phase of the game, through the “holdingwidget” class once again.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171450"/>
            <a:ext cx="7038900" cy="61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Zombies vs Bruin Shooter Game</a:t>
            </a:r>
            <a:endParaRPr/>
          </a:p>
        </p:txBody>
      </p:sp>
      <p:sp>
        <p:nvSpPr>
          <p:cNvPr id="159" name="Google Shape;159;p17"/>
          <p:cNvSpPr txBox="1"/>
          <p:nvPr>
            <p:ph idx="1" type="body"/>
          </p:nvPr>
        </p:nvSpPr>
        <p:spPr>
          <a:xfrm>
            <a:off x="1297500" y="728850"/>
            <a:ext cx="7038900" cy="433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To Play? </a:t>
            </a:r>
            <a:endParaRPr/>
          </a:p>
          <a:p>
            <a:pPr indent="-311150" lvl="0" marL="457200" rtl="0" algn="l">
              <a:spcBef>
                <a:spcPts val="1600"/>
              </a:spcBef>
              <a:spcAft>
                <a:spcPts val="0"/>
              </a:spcAft>
              <a:buSzPts val="1300"/>
              <a:buChar char="-"/>
            </a:pPr>
            <a:r>
              <a:rPr lang="en"/>
              <a:t>Use Right and Left Key to move the Bruin. </a:t>
            </a:r>
            <a:endParaRPr/>
          </a:p>
          <a:p>
            <a:pPr indent="-311150" lvl="0" marL="457200" rtl="0" algn="l">
              <a:spcBef>
                <a:spcPts val="0"/>
              </a:spcBef>
              <a:spcAft>
                <a:spcPts val="0"/>
              </a:spcAft>
              <a:buSzPts val="1300"/>
              <a:buChar char="-"/>
            </a:pPr>
            <a:r>
              <a:rPr lang="en"/>
              <a:t>Use SpaceBar to shoot the zombies. </a:t>
            </a:r>
            <a:endParaRPr/>
          </a:p>
          <a:p>
            <a:pPr indent="-311150" lvl="0" marL="457200" rtl="0" algn="l">
              <a:spcBef>
                <a:spcPts val="0"/>
              </a:spcBef>
              <a:spcAft>
                <a:spcPts val="0"/>
              </a:spcAft>
              <a:buSzPts val="1300"/>
              <a:buChar char="-"/>
            </a:pPr>
            <a:r>
              <a:rPr lang="en" sz="1300"/>
              <a:t>Shooting a zombie will raise your score by 50 points.</a:t>
            </a:r>
            <a:endParaRPr/>
          </a:p>
          <a:p>
            <a:pPr indent="-311150" lvl="0" marL="457200" rtl="0" algn="l">
              <a:spcBef>
                <a:spcPts val="0"/>
              </a:spcBef>
              <a:spcAft>
                <a:spcPts val="0"/>
              </a:spcAft>
              <a:buSzPts val="1300"/>
              <a:buChar char="-"/>
            </a:pPr>
            <a:r>
              <a:rPr lang="en"/>
              <a:t>Power-ups will boost your score by 25 points.</a:t>
            </a:r>
            <a:endParaRPr/>
          </a:p>
          <a:p>
            <a:pPr indent="-311150" lvl="0" marL="457200" rtl="0" algn="l">
              <a:spcBef>
                <a:spcPts val="0"/>
              </a:spcBef>
              <a:spcAft>
                <a:spcPts val="0"/>
              </a:spcAft>
              <a:buSzPts val="1300"/>
              <a:buChar char="-"/>
            </a:pPr>
            <a:r>
              <a:rPr lang="en"/>
              <a:t>Shooting bombs or missing zombies will take away one of your  lives.</a:t>
            </a:r>
            <a:endParaRPr/>
          </a:p>
          <a:p>
            <a:pPr indent="-311150" lvl="0" marL="457200" rtl="0" algn="l">
              <a:spcBef>
                <a:spcPts val="0"/>
              </a:spcBef>
              <a:spcAft>
                <a:spcPts val="0"/>
              </a:spcAft>
              <a:buSzPts val="1300"/>
              <a:buChar char="-"/>
            </a:pPr>
            <a:r>
              <a:rPr lang="en"/>
              <a:t>In order to win, user must collect 1000 scores.</a:t>
            </a:r>
            <a:endParaRPr/>
          </a:p>
          <a:p>
            <a:pPr indent="0" lvl="0" marL="0" rtl="0" algn="ctr">
              <a:spcBef>
                <a:spcPts val="1600"/>
              </a:spcBef>
              <a:spcAft>
                <a:spcPts val="0"/>
              </a:spcAft>
              <a:buNone/>
            </a:pPr>
            <a:r>
              <a:rPr lang="en"/>
              <a:t>Our Files . . . </a:t>
            </a:r>
            <a:endParaRPr/>
          </a:p>
          <a:p>
            <a:pPr indent="-311150" lvl="0" marL="457200" rtl="0" algn="l">
              <a:spcBef>
                <a:spcPts val="1600"/>
              </a:spcBef>
              <a:spcAft>
                <a:spcPts val="0"/>
              </a:spcAft>
              <a:buSzPts val="1300"/>
              <a:buChar char="-"/>
            </a:pPr>
            <a:r>
              <a:rPr lang="en"/>
              <a:t>Game.h/.cpp/.ui </a:t>
            </a:r>
            <a:endParaRPr/>
          </a:p>
          <a:p>
            <a:pPr indent="-311150" lvl="0" marL="457200" rtl="0" algn="l">
              <a:spcBef>
                <a:spcPts val="0"/>
              </a:spcBef>
              <a:spcAft>
                <a:spcPts val="0"/>
              </a:spcAft>
              <a:buSzPts val="1300"/>
              <a:buChar char="-"/>
            </a:pPr>
            <a:r>
              <a:rPr lang="en"/>
              <a:t>Lives</a:t>
            </a:r>
            <a:r>
              <a:rPr lang="en"/>
              <a:t>.h/.cpp</a:t>
            </a:r>
            <a:endParaRPr/>
          </a:p>
          <a:p>
            <a:pPr indent="-311150" lvl="0" marL="457200" rtl="0" algn="l">
              <a:spcBef>
                <a:spcPts val="0"/>
              </a:spcBef>
              <a:spcAft>
                <a:spcPts val="0"/>
              </a:spcAft>
              <a:buSzPts val="1300"/>
              <a:buChar char="-"/>
            </a:pPr>
            <a:r>
              <a:rPr lang="en"/>
              <a:t>Bruin.h/.cpp</a:t>
            </a:r>
            <a:endParaRPr/>
          </a:p>
          <a:p>
            <a:pPr indent="-311150" lvl="0" marL="457200" rtl="0" algn="l">
              <a:spcBef>
                <a:spcPts val="0"/>
              </a:spcBef>
              <a:spcAft>
                <a:spcPts val="0"/>
              </a:spcAft>
              <a:buSzPts val="1300"/>
              <a:buChar char="-"/>
            </a:pPr>
            <a:r>
              <a:rPr lang="en"/>
              <a:t>Zombies.h/.cpp</a:t>
            </a:r>
            <a:endParaRPr/>
          </a:p>
          <a:p>
            <a:pPr indent="-311150" lvl="0" marL="457200" rtl="0" algn="l">
              <a:spcBef>
                <a:spcPts val="0"/>
              </a:spcBef>
              <a:spcAft>
                <a:spcPts val="0"/>
              </a:spcAft>
              <a:buSzPts val="1300"/>
              <a:buChar char="-"/>
            </a:pPr>
            <a:r>
              <a:rPr lang="en"/>
              <a:t>Ammo.h/.cpp</a:t>
            </a:r>
            <a:endParaRPr/>
          </a:p>
          <a:p>
            <a:pPr indent="-311150" lvl="0" marL="457200" rtl="0" algn="l">
              <a:spcBef>
                <a:spcPts val="0"/>
              </a:spcBef>
              <a:spcAft>
                <a:spcPts val="0"/>
              </a:spcAft>
              <a:buSzPts val="1300"/>
              <a:buChar char="-"/>
            </a:pPr>
            <a:r>
              <a:rPr lang="en"/>
              <a:t>Bullet.h/.cpp</a:t>
            </a:r>
            <a:endParaRPr/>
          </a:p>
          <a:p>
            <a:pPr indent="-311150" lvl="0" marL="457200" rtl="0" algn="l">
              <a:spcBef>
                <a:spcPts val="0"/>
              </a:spcBef>
              <a:spcAft>
                <a:spcPts val="0"/>
              </a:spcAft>
              <a:buSzPts val="1300"/>
              <a:buChar char="-"/>
            </a:pPr>
            <a:r>
              <a:rPr lang="en"/>
              <a:t>Score.h/.cpp</a:t>
            </a:r>
            <a:endParaRPr/>
          </a:p>
          <a:p>
            <a:pPr indent="-311150" lvl="0" marL="457200" rtl="0" algn="l">
              <a:spcBef>
                <a:spcPts val="0"/>
              </a:spcBef>
              <a:spcAft>
                <a:spcPts val="0"/>
              </a:spcAft>
              <a:buSzPts val="1300"/>
              <a:buChar char="-"/>
            </a:pPr>
            <a:r>
              <a:rPr lang="en"/>
              <a:t>Bombs.h/.cpp</a:t>
            </a:r>
            <a:endParaRPr/>
          </a:p>
          <a:p>
            <a:pPr indent="-311150" lvl="0" marL="457200" rtl="0" algn="l">
              <a:spcBef>
                <a:spcPts val="0"/>
              </a:spcBef>
              <a:spcAft>
                <a:spcPts val="0"/>
              </a:spcAft>
              <a:buSzPts val="1300"/>
              <a:buChar char="-"/>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178525" y="103650"/>
            <a:ext cx="7038900" cy="60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 HIERARCHY</a:t>
            </a:r>
            <a:endParaRPr/>
          </a:p>
        </p:txBody>
      </p:sp>
      <p:sp>
        <p:nvSpPr>
          <p:cNvPr id="165" name="Google Shape;165;p18"/>
          <p:cNvSpPr/>
          <p:nvPr/>
        </p:nvSpPr>
        <p:spPr>
          <a:xfrm>
            <a:off x="6052775" y="677138"/>
            <a:ext cx="970200" cy="5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Zombies</a:t>
            </a:r>
            <a:endParaRPr/>
          </a:p>
        </p:txBody>
      </p:sp>
      <p:sp>
        <p:nvSpPr>
          <p:cNvPr id="166" name="Google Shape;166;p18"/>
          <p:cNvSpPr/>
          <p:nvPr/>
        </p:nvSpPr>
        <p:spPr>
          <a:xfrm>
            <a:off x="3330625" y="1657225"/>
            <a:ext cx="970200" cy="5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Bruin</a:t>
            </a:r>
            <a:endParaRPr/>
          </a:p>
        </p:txBody>
      </p:sp>
      <p:sp>
        <p:nvSpPr>
          <p:cNvPr id="167" name="Google Shape;167;p18"/>
          <p:cNvSpPr/>
          <p:nvPr/>
        </p:nvSpPr>
        <p:spPr>
          <a:xfrm>
            <a:off x="3908288" y="687100"/>
            <a:ext cx="949800" cy="5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Bullet</a:t>
            </a:r>
            <a:endParaRPr/>
          </a:p>
        </p:txBody>
      </p:sp>
      <p:sp>
        <p:nvSpPr>
          <p:cNvPr id="168" name="Google Shape;168;p18"/>
          <p:cNvSpPr/>
          <p:nvPr/>
        </p:nvSpPr>
        <p:spPr>
          <a:xfrm>
            <a:off x="2015975" y="1634838"/>
            <a:ext cx="970200" cy="5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Lives</a:t>
            </a:r>
            <a:endParaRPr/>
          </a:p>
        </p:txBody>
      </p:sp>
      <p:sp>
        <p:nvSpPr>
          <p:cNvPr id="169" name="Google Shape;169;p18"/>
          <p:cNvSpPr/>
          <p:nvPr/>
        </p:nvSpPr>
        <p:spPr>
          <a:xfrm>
            <a:off x="4571988" y="1647113"/>
            <a:ext cx="970200" cy="5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Score</a:t>
            </a:r>
            <a:endParaRPr/>
          </a:p>
        </p:txBody>
      </p:sp>
      <p:sp>
        <p:nvSpPr>
          <p:cNvPr id="170" name="Google Shape;170;p18"/>
          <p:cNvSpPr/>
          <p:nvPr/>
        </p:nvSpPr>
        <p:spPr>
          <a:xfrm>
            <a:off x="3642700" y="2622300"/>
            <a:ext cx="831000" cy="5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Game</a:t>
            </a:r>
            <a:endParaRPr/>
          </a:p>
        </p:txBody>
      </p:sp>
      <p:cxnSp>
        <p:nvCxnSpPr>
          <p:cNvPr id="171" name="Google Shape;171;p18"/>
          <p:cNvCxnSpPr/>
          <p:nvPr/>
        </p:nvCxnSpPr>
        <p:spPr>
          <a:xfrm>
            <a:off x="2500925" y="2374713"/>
            <a:ext cx="2339400" cy="102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18"/>
          <p:cNvCxnSpPr/>
          <p:nvPr/>
        </p:nvCxnSpPr>
        <p:spPr>
          <a:xfrm flipH="1">
            <a:off x="5365763" y="1208100"/>
            <a:ext cx="7800" cy="2268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18"/>
          <p:cNvCxnSpPr/>
          <p:nvPr/>
        </p:nvCxnSpPr>
        <p:spPr>
          <a:xfrm flipH="1">
            <a:off x="4827838" y="2152450"/>
            <a:ext cx="300" cy="2526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18"/>
          <p:cNvCxnSpPr/>
          <p:nvPr/>
        </p:nvCxnSpPr>
        <p:spPr>
          <a:xfrm flipH="1">
            <a:off x="6598775" y="1192550"/>
            <a:ext cx="300" cy="2526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18"/>
          <p:cNvCxnSpPr>
            <a:stCxn id="168" idx="2"/>
          </p:cNvCxnSpPr>
          <p:nvPr/>
        </p:nvCxnSpPr>
        <p:spPr>
          <a:xfrm>
            <a:off x="2501075" y="2150238"/>
            <a:ext cx="12600" cy="249000"/>
          </a:xfrm>
          <a:prstGeom prst="straightConnector1">
            <a:avLst/>
          </a:prstGeom>
          <a:noFill/>
          <a:ln cap="flat" cmpd="sng" w="9525">
            <a:solidFill>
              <a:schemeClr val="dk2"/>
            </a:solidFill>
            <a:prstDash val="solid"/>
            <a:round/>
            <a:headEnd len="med" w="med" type="none"/>
            <a:tailEnd len="med" w="med" type="none"/>
          </a:ln>
        </p:spPr>
      </p:cxnSp>
      <p:sp>
        <p:nvSpPr>
          <p:cNvPr id="176" name="Google Shape;176;p18"/>
          <p:cNvSpPr/>
          <p:nvPr/>
        </p:nvSpPr>
        <p:spPr>
          <a:xfrm>
            <a:off x="5615475" y="2612275"/>
            <a:ext cx="970200" cy="5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Input Question</a:t>
            </a:r>
            <a:endParaRPr/>
          </a:p>
        </p:txBody>
      </p:sp>
      <p:sp>
        <p:nvSpPr>
          <p:cNvPr id="177" name="Google Shape;177;p18"/>
          <p:cNvSpPr/>
          <p:nvPr/>
        </p:nvSpPr>
        <p:spPr>
          <a:xfrm>
            <a:off x="4581438" y="2622313"/>
            <a:ext cx="831000" cy="5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Multiple Choice</a:t>
            </a:r>
            <a:endParaRPr/>
          </a:p>
        </p:txBody>
      </p:sp>
      <p:sp>
        <p:nvSpPr>
          <p:cNvPr id="178" name="Google Shape;178;p18"/>
          <p:cNvSpPr/>
          <p:nvPr/>
        </p:nvSpPr>
        <p:spPr>
          <a:xfrm>
            <a:off x="6737825" y="2612275"/>
            <a:ext cx="949800" cy="5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Win </a:t>
            </a:r>
            <a:endParaRPr/>
          </a:p>
          <a:p>
            <a:pPr indent="0" lvl="0" marL="0" rtl="0" algn="ctr">
              <a:spcBef>
                <a:spcPts val="0"/>
              </a:spcBef>
              <a:spcAft>
                <a:spcPts val="0"/>
              </a:spcAft>
              <a:buNone/>
            </a:pPr>
            <a:r>
              <a:rPr lang="en"/>
              <a:t>Window</a:t>
            </a:r>
            <a:endParaRPr/>
          </a:p>
        </p:txBody>
      </p:sp>
      <p:sp>
        <p:nvSpPr>
          <p:cNvPr id="179" name="Google Shape;179;p18"/>
          <p:cNvSpPr/>
          <p:nvPr/>
        </p:nvSpPr>
        <p:spPr>
          <a:xfrm>
            <a:off x="2645900" y="2629488"/>
            <a:ext cx="831000" cy="5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Main Window</a:t>
            </a:r>
            <a:endParaRPr/>
          </a:p>
        </p:txBody>
      </p:sp>
      <p:sp>
        <p:nvSpPr>
          <p:cNvPr id="180" name="Google Shape;180;p18"/>
          <p:cNvSpPr/>
          <p:nvPr/>
        </p:nvSpPr>
        <p:spPr>
          <a:xfrm>
            <a:off x="1368425" y="2629500"/>
            <a:ext cx="1132500" cy="5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Instructions</a:t>
            </a:r>
            <a:endParaRPr/>
          </a:p>
        </p:txBody>
      </p:sp>
      <p:cxnSp>
        <p:nvCxnSpPr>
          <p:cNvPr id="181" name="Google Shape;181;p18"/>
          <p:cNvCxnSpPr/>
          <p:nvPr/>
        </p:nvCxnSpPr>
        <p:spPr>
          <a:xfrm>
            <a:off x="1901213" y="3082200"/>
            <a:ext cx="8700" cy="2928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18"/>
          <p:cNvCxnSpPr/>
          <p:nvPr/>
        </p:nvCxnSpPr>
        <p:spPr>
          <a:xfrm>
            <a:off x="3033775" y="3137100"/>
            <a:ext cx="7500" cy="2247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18"/>
          <p:cNvCxnSpPr/>
          <p:nvPr/>
        </p:nvCxnSpPr>
        <p:spPr>
          <a:xfrm>
            <a:off x="4996788" y="3138300"/>
            <a:ext cx="300" cy="2223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18"/>
          <p:cNvCxnSpPr/>
          <p:nvPr/>
        </p:nvCxnSpPr>
        <p:spPr>
          <a:xfrm flipH="1">
            <a:off x="6100988" y="3114888"/>
            <a:ext cx="900" cy="2274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18"/>
          <p:cNvCxnSpPr/>
          <p:nvPr/>
        </p:nvCxnSpPr>
        <p:spPr>
          <a:xfrm>
            <a:off x="606300" y="3375100"/>
            <a:ext cx="7740600" cy="201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18"/>
          <p:cNvCxnSpPr>
            <a:stCxn id="170" idx="2"/>
          </p:cNvCxnSpPr>
          <p:nvPr/>
        </p:nvCxnSpPr>
        <p:spPr>
          <a:xfrm>
            <a:off x="4058200" y="3137700"/>
            <a:ext cx="2700" cy="626700"/>
          </a:xfrm>
          <a:prstGeom prst="straightConnector1">
            <a:avLst/>
          </a:prstGeom>
          <a:noFill/>
          <a:ln cap="flat" cmpd="sng" w="9525">
            <a:solidFill>
              <a:schemeClr val="dk2"/>
            </a:solidFill>
            <a:prstDash val="solid"/>
            <a:round/>
            <a:headEnd len="med" w="med" type="none"/>
            <a:tailEnd len="med" w="med" type="triangle"/>
          </a:ln>
        </p:spPr>
      </p:cxnSp>
      <p:sp>
        <p:nvSpPr>
          <p:cNvPr id="187" name="Google Shape;187;p18"/>
          <p:cNvSpPr/>
          <p:nvPr/>
        </p:nvSpPr>
        <p:spPr>
          <a:xfrm>
            <a:off x="2697100" y="3764400"/>
            <a:ext cx="2724900" cy="5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Holding Widget</a:t>
            </a:r>
            <a:endParaRPr/>
          </a:p>
        </p:txBody>
      </p:sp>
      <p:sp>
        <p:nvSpPr>
          <p:cNvPr id="188" name="Google Shape;188;p18"/>
          <p:cNvSpPr/>
          <p:nvPr/>
        </p:nvSpPr>
        <p:spPr>
          <a:xfrm>
            <a:off x="90950" y="2629500"/>
            <a:ext cx="1132500" cy="5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Game </a:t>
            </a:r>
            <a:endParaRPr/>
          </a:p>
          <a:p>
            <a:pPr indent="0" lvl="0" marL="0" rtl="0" algn="l">
              <a:spcBef>
                <a:spcPts val="0"/>
              </a:spcBef>
              <a:spcAft>
                <a:spcPts val="0"/>
              </a:spcAft>
              <a:buNone/>
            </a:pPr>
            <a:r>
              <a:rPr lang="en"/>
              <a:t>Introduction</a:t>
            </a:r>
            <a:endParaRPr/>
          </a:p>
        </p:txBody>
      </p:sp>
      <p:cxnSp>
        <p:nvCxnSpPr>
          <p:cNvPr id="189" name="Google Shape;189;p18"/>
          <p:cNvCxnSpPr/>
          <p:nvPr/>
        </p:nvCxnSpPr>
        <p:spPr>
          <a:xfrm>
            <a:off x="606300" y="3096000"/>
            <a:ext cx="10200" cy="2727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18"/>
          <p:cNvCxnSpPr/>
          <p:nvPr/>
        </p:nvCxnSpPr>
        <p:spPr>
          <a:xfrm flipH="1">
            <a:off x="3813475" y="2185200"/>
            <a:ext cx="4500" cy="424500"/>
          </a:xfrm>
          <a:prstGeom prst="straightConnector1">
            <a:avLst/>
          </a:prstGeom>
          <a:noFill/>
          <a:ln cap="flat" cmpd="sng" w="9525">
            <a:solidFill>
              <a:schemeClr val="dk2"/>
            </a:solidFill>
            <a:prstDash val="solid"/>
            <a:round/>
            <a:headEnd len="med" w="med" type="none"/>
            <a:tailEnd len="med" w="med" type="triangle"/>
          </a:ln>
        </p:spPr>
      </p:cxnSp>
      <p:sp>
        <p:nvSpPr>
          <p:cNvPr id="191" name="Google Shape;191;p18"/>
          <p:cNvSpPr/>
          <p:nvPr/>
        </p:nvSpPr>
        <p:spPr>
          <a:xfrm>
            <a:off x="2662575" y="697200"/>
            <a:ext cx="1132500" cy="5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Power-Ups</a:t>
            </a:r>
            <a:endParaRPr/>
          </a:p>
        </p:txBody>
      </p:sp>
      <p:cxnSp>
        <p:nvCxnSpPr>
          <p:cNvPr id="192" name="Google Shape;192;p18"/>
          <p:cNvCxnSpPr/>
          <p:nvPr/>
        </p:nvCxnSpPr>
        <p:spPr>
          <a:xfrm flipH="1">
            <a:off x="4497675" y="1172225"/>
            <a:ext cx="300" cy="252600"/>
          </a:xfrm>
          <a:prstGeom prst="straightConnector1">
            <a:avLst/>
          </a:prstGeom>
          <a:noFill/>
          <a:ln cap="flat" cmpd="sng" w="9525">
            <a:solidFill>
              <a:schemeClr val="dk2"/>
            </a:solidFill>
            <a:prstDash val="solid"/>
            <a:round/>
            <a:headEnd len="med" w="med" type="none"/>
            <a:tailEnd len="med" w="med" type="none"/>
          </a:ln>
        </p:spPr>
      </p:cxnSp>
      <p:sp>
        <p:nvSpPr>
          <p:cNvPr id="193" name="Google Shape;193;p18"/>
          <p:cNvSpPr/>
          <p:nvPr/>
        </p:nvSpPr>
        <p:spPr>
          <a:xfrm>
            <a:off x="4971313" y="687100"/>
            <a:ext cx="970200" cy="5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Bomb</a:t>
            </a:r>
            <a:endParaRPr/>
          </a:p>
        </p:txBody>
      </p:sp>
      <p:cxnSp>
        <p:nvCxnSpPr>
          <p:cNvPr id="194" name="Google Shape;194;p18"/>
          <p:cNvCxnSpPr/>
          <p:nvPr/>
        </p:nvCxnSpPr>
        <p:spPr>
          <a:xfrm>
            <a:off x="3807775" y="1417075"/>
            <a:ext cx="15900" cy="24780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p18"/>
          <p:cNvCxnSpPr/>
          <p:nvPr/>
        </p:nvCxnSpPr>
        <p:spPr>
          <a:xfrm>
            <a:off x="3385200" y="1424825"/>
            <a:ext cx="3223500" cy="303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18"/>
          <p:cNvCxnSpPr/>
          <p:nvPr/>
        </p:nvCxnSpPr>
        <p:spPr>
          <a:xfrm flipH="1">
            <a:off x="3392525" y="1172225"/>
            <a:ext cx="300" cy="2526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18"/>
          <p:cNvCxnSpPr>
            <a:stCxn id="178" idx="2"/>
          </p:cNvCxnSpPr>
          <p:nvPr/>
        </p:nvCxnSpPr>
        <p:spPr>
          <a:xfrm>
            <a:off x="7212725" y="3127675"/>
            <a:ext cx="2400" cy="2676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18"/>
          <p:cNvCxnSpPr/>
          <p:nvPr/>
        </p:nvCxnSpPr>
        <p:spPr>
          <a:xfrm flipH="1">
            <a:off x="8325950" y="3147763"/>
            <a:ext cx="900" cy="227400"/>
          </a:xfrm>
          <a:prstGeom prst="straightConnector1">
            <a:avLst/>
          </a:prstGeom>
          <a:noFill/>
          <a:ln cap="flat" cmpd="sng" w="9525">
            <a:solidFill>
              <a:schemeClr val="dk2"/>
            </a:solidFill>
            <a:prstDash val="solid"/>
            <a:round/>
            <a:headEnd len="med" w="med" type="none"/>
            <a:tailEnd len="med" w="med" type="none"/>
          </a:ln>
        </p:spPr>
      </p:cxnSp>
      <p:sp>
        <p:nvSpPr>
          <p:cNvPr id="199" name="Google Shape;199;p18"/>
          <p:cNvSpPr/>
          <p:nvPr/>
        </p:nvSpPr>
        <p:spPr>
          <a:xfrm>
            <a:off x="7910850" y="2622325"/>
            <a:ext cx="949800" cy="5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Lose</a:t>
            </a:r>
            <a:r>
              <a:rPr lang="en"/>
              <a:t> </a:t>
            </a:r>
            <a:endParaRPr/>
          </a:p>
          <a:p>
            <a:pPr indent="0" lvl="0" marL="0" rtl="0" algn="ctr">
              <a:spcBef>
                <a:spcPts val="0"/>
              </a:spcBef>
              <a:spcAft>
                <a:spcPts val="0"/>
              </a:spcAft>
              <a:buNone/>
            </a:pPr>
            <a:r>
              <a:rPr lang="en"/>
              <a:t>Window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203" name="Shape 203"/>
        <p:cNvGrpSpPr/>
        <p:nvPr/>
      </p:nvGrpSpPr>
      <p:grpSpPr>
        <a:xfrm>
          <a:off x="0" y="0"/>
          <a:ext cx="0" cy="0"/>
          <a:chOff x="0" y="0"/>
          <a:chExt cx="0" cy="0"/>
        </a:xfrm>
      </p:grpSpPr>
      <p:sp>
        <p:nvSpPr>
          <p:cNvPr id="204" name="Google Shape;204;p19"/>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that form the game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File</a:t>
            </a:r>
            <a:endParaRPr/>
          </a:p>
        </p:txBody>
      </p:sp>
      <p:sp>
        <p:nvSpPr>
          <p:cNvPr id="210" name="Google Shape;210;p20"/>
          <p:cNvSpPr txBox="1"/>
          <p:nvPr>
            <p:ph idx="1" type="body"/>
          </p:nvPr>
        </p:nvSpPr>
        <p:spPr>
          <a:xfrm>
            <a:off x="1297500" y="1057125"/>
            <a:ext cx="7038900" cy="35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2"/>
                </a:solidFill>
              </a:rPr>
              <a:t>1. </a:t>
            </a:r>
            <a:r>
              <a:rPr b="1" lang="en" sz="1800">
                <a:solidFill>
                  <a:schemeClr val="lt2"/>
                </a:solidFill>
              </a:rPr>
              <a:t>Score File</a:t>
            </a:r>
            <a:endParaRPr b="1" sz="1800">
              <a:solidFill>
                <a:schemeClr val="lt2"/>
              </a:solidFill>
            </a:endParaRPr>
          </a:p>
          <a:p>
            <a:pPr indent="0" lvl="0" marL="0" rtl="0" algn="l">
              <a:spcBef>
                <a:spcPts val="1600"/>
              </a:spcBef>
              <a:spcAft>
                <a:spcPts val="0"/>
              </a:spcAft>
              <a:buNone/>
            </a:pPr>
            <a:r>
              <a:rPr lang="en"/>
              <a:t>Class that keeps track of the score when the bullet hits zombies or stars. Displays winning window when score reaches 1000.</a:t>
            </a:r>
            <a:endParaRPr/>
          </a:p>
          <a:p>
            <a:pPr indent="0" lvl="0" marL="0" rtl="0" algn="l">
              <a:spcBef>
                <a:spcPts val="1600"/>
              </a:spcBef>
              <a:spcAft>
                <a:spcPts val="0"/>
              </a:spcAft>
              <a:buNone/>
            </a:pPr>
            <a:r>
              <a:rPr b="1" lang="en" sz="1800">
                <a:solidFill>
                  <a:schemeClr val="lt2"/>
                </a:solidFill>
              </a:rPr>
              <a:t>2. </a:t>
            </a:r>
            <a:r>
              <a:rPr b="1" lang="en" sz="1800">
                <a:solidFill>
                  <a:schemeClr val="lt2"/>
                </a:solidFill>
              </a:rPr>
              <a:t>Lives File</a:t>
            </a:r>
            <a:endParaRPr b="1" sz="1800">
              <a:solidFill>
                <a:schemeClr val="lt2"/>
              </a:solidFill>
            </a:endParaRPr>
          </a:p>
          <a:p>
            <a:pPr indent="0" lvl="0" marL="0" rtl="0" algn="l">
              <a:spcBef>
                <a:spcPts val="1600"/>
              </a:spcBef>
              <a:spcAft>
                <a:spcPts val="0"/>
              </a:spcAft>
              <a:buNone/>
            </a:pPr>
            <a:r>
              <a:rPr lang="en"/>
              <a:t>Class that keeps track of the three lives that are established by default. Displays the lost window if the user runs out of lives.</a:t>
            </a:r>
            <a:endParaRPr/>
          </a:p>
          <a:p>
            <a:pPr indent="0" lvl="0" marL="0" rtl="0" algn="l">
              <a:spcBef>
                <a:spcPts val="1600"/>
              </a:spcBef>
              <a:spcAft>
                <a:spcPts val="0"/>
              </a:spcAft>
              <a:buNone/>
            </a:pPr>
            <a:r>
              <a:rPr b="1" lang="en" sz="1800">
                <a:solidFill>
                  <a:schemeClr val="lt2"/>
                </a:solidFill>
              </a:rPr>
              <a:t>3. </a:t>
            </a:r>
            <a:r>
              <a:rPr b="1" lang="en" sz="1800">
                <a:solidFill>
                  <a:schemeClr val="lt2"/>
                </a:solidFill>
              </a:rPr>
              <a:t>Bruin File</a:t>
            </a:r>
            <a:endParaRPr b="1" sz="1800">
              <a:solidFill>
                <a:schemeClr val="lt2"/>
              </a:solidFill>
            </a:endParaRPr>
          </a:p>
          <a:p>
            <a:pPr indent="0" lvl="0" marL="0" rtl="0" algn="l">
              <a:spcBef>
                <a:spcPts val="1600"/>
              </a:spcBef>
              <a:spcAft>
                <a:spcPts val="0"/>
              </a:spcAft>
              <a:buNone/>
            </a:pPr>
            <a:r>
              <a:rPr lang="en"/>
              <a:t>Contains the </a:t>
            </a:r>
            <a:r>
              <a:rPr lang="en"/>
              <a:t>implementation</a:t>
            </a:r>
            <a:r>
              <a:rPr lang="en"/>
              <a:t> that allows the bruin to move. Also contains powerup, bullet, bomb and zombies classes that provide the rest of the implementation of the game.</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214" name="Shape 214"/>
        <p:cNvGrpSpPr/>
        <p:nvPr/>
      </p:nvGrpSpPr>
      <p:grpSpPr>
        <a:xfrm>
          <a:off x="0" y="0"/>
          <a:ext cx="0" cy="0"/>
          <a:chOff x="0" y="0"/>
          <a:chExt cx="0" cy="0"/>
        </a:xfrm>
      </p:grpSpPr>
      <p:sp>
        <p:nvSpPr>
          <p:cNvPr id="215" name="Google Shape;215;p21"/>
          <p:cNvSpPr txBox="1"/>
          <p:nvPr>
            <p:ph type="title"/>
          </p:nvPr>
        </p:nvSpPr>
        <p:spPr>
          <a:xfrm>
            <a:off x="1297500" y="1183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Bruin File</a:t>
            </a:r>
            <a:endParaRPr/>
          </a:p>
        </p:txBody>
      </p:sp>
      <p:sp>
        <p:nvSpPr>
          <p:cNvPr id="216" name="Google Shape;216;p21"/>
          <p:cNvSpPr txBox="1"/>
          <p:nvPr>
            <p:ph idx="1" type="body"/>
          </p:nvPr>
        </p:nvSpPr>
        <p:spPr>
          <a:xfrm>
            <a:off x="1297500" y="564775"/>
            <a:ext cx="7584900" cy="44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2"/>
                </a:solidFill>
              </a:rPr>
              <a:t>1. </a:t>
            </a:r>
            <a:r>
              <a:rPr b="1" lang="en" sz="1800">
                <a:solidFill>
                  <a:schemeClr val="lt2"/>
                </a:solidFill>
              </a:rPr>
              <a:t>Power-Ups File</a:t>
            </a:r>
            <a:endParaRPr b="1" sz="1800">
              <a:solidFill>
                <a:schemeClr val="lt2"/>
              </a:solidFill>
            </a:endParaRPr>
          </a:p>
          <a:p>
            <a:pPr indent="0" lvl="0" marL="0" rtl="0" algn="l">
              <a:spcBef>
                <a:spcPts val="1600"/>
              </a:spcBef>
              <a:spcAft>
                <a:spcPts val="0"/>
              </a:spcAft>
              <a:buNone/>
            </a:pPr>
            <a:r>
              <a:rPr lang="en"/>
              <a:t>Class that creates power-ups and adds additional points to score. These power-ups are created and </a:t>
            </a:r>
            <a:r>
              <a:rPr lang="en"/>
              <a:t>implemented</a:t>
            </a:r>
            <a:r>
              <a:rPr lang="en"/>
              <a:t> through the Bruin cpp file.</a:t>
            </a:r>
            <a:endParaRPr/>
          </a:p>
          <a:p>
            <a:pPr indent="0" lvl="0" marL="0" rtl="0" algn="l">
              <a:spcBef>
                <a:spcPts val="1600"/>
              </a:spcBef>
              <a:spcAft>
                <a:spcPts val="0"/>
              </a:spcAft>
              <a:buNone/>
            </a:pPr>
            <a:r>
              <a:rPr b="1" lang="en" sz="1800">
                <a:solidFill>
                  <a:schemeClr val="lt2"/>
                </a:solidFill>
              </a:rPr>
              <a:t>2. </a:t>
            </a:r>
            <a:r>
              <a:rPr b="1" lang="en" sz="1800">
                <a:solidFill>
                  <a:schemeClr val="lt2"/>
                </a:solidFill>
              </a:rPr>
              <a:t>Bullet File</a:t>
            </a:r>
            <a:endParaRPr b="1" sz="1800">
              <a:solidFill>
                <a:schemeClr val="lt2"/>
              </a:solidFill>
            </a:endParaRPr>
          </a:p>
          <a:p>
            <a:pPr indent="0" lvl="0" marL="0" rtl="0" algn="l">
              <a:spcBef>
                <a:spcPts val="1600"/>
              </a:spcBef>
              <a:spcAft>
                <a:spcPts val="0"/>
              </a:spcAft>
              <a:buNone/>
            </a:pPr>
            <a:r>
              <a:rPr lang="en"/>
              <a:t>Class the creates the bullets that are connect to “Space” key event. The bullets are created through the Bruin cpp file.</a:t>
            </a:r>
            <a:endParaRPr/>
          </a:p>
          <a:p>
            <a:pPr indent="0" lvl="0" marL="0" rtl="0" algn="l">
              <a:spcBef>
                <a:spcPts val="1600"/>
              </a:spcBef>
              <a:spcAft>
                <a:spcPts val="0"/>
              </a:spcAft>
              <a:buNone/>
            </a:pPr>
            <a:r>
              <a:rPr b="1" lang="en" sz="1800">
                <a:solidFill>
                  <a:schemeClr val="lt2"/>
                </a:solidFill>
              </a:rPr>
              <a:t>3. </a:t>
            </a:r>
            <a:r>
              <a:rPr b="1" lang="en" sz="1800">
                <a:solidFill>
                  <a:schemeClr val="lt2"/>
                </a:solidFill>
              </a:rPr>
              <a:t>Bomb</a:t>
            </a:r>
            <a:endParaRPr b="1" sz="1800">
              <a:solidFill>
                <a:schemeClr val="lt2"/>
              </a:solidFill>
            </a:endParaRPr>
          </a:p>
          <a:p>
            <a:pPr indent="0" lvl="0" marL="0" rtl="0" algn="l">
              <a:spcBef>
                <a:spcPts val="1600"/>
              </a:spcBef>
              <a:spcAft>
                <a:spcPts val="0"/>
              </a:spcAft>
              <a:buNone/>
            </a:pPr>
            <a:r>
              <a:rPr lang="en"/>
              <a:t>This class creates bombs, which appear a few moments after the game has started. These are called upon through the Bruin cpp file.</a:t>
            </a:r>
            <a:endParaRPr/>
          </a:p>
          <a:p>
            <a:pPr indent="0" lvl="0" marL="0" rtl="0" algn="l">
              <a:spcBef>
                <a:spcPts val="1600"/>
              </a:spcBef>
              <a:spcAft>
                <a:spcPts val="0"/>
              </a:spcAft>
              <a:buNone/>
            </a:pPr>
            <a:r>
              <a:rPr b="1" lang="en" sz="1800">
                <a:solidFill>
                  <a:schemeClr val="lt2"/>
                </a:solidFill>
              </a:rPr>
              <a:t>4. </a:t>
            </a:r>
            <a:r>
              <a:rPr b="1" lang="en" sz="1800">
                <a:solidFill>
                  <a:schemeClr val="lt2"/>
                </a:solidFill>
              </a:rPr>
              <a:t>Zombies</a:t>
            </a:r>
            <a:endParaRPr b="1" sz="1800">
              <a:solidFill>
                <a:schemeClr val="lt2"/>
              </a:solidFill>
            </a:endParaRPr>
          </a:p>
          <a:p>
            <a:pPr indent="0" lvl="0" marL="0" rtl="0" algn="l">
              <a:spcBef>
                <a:spcPts val="1600"/>
              </a:spcBef>
              <a:spcAft>
                <a:spcPts val="0"/>
              </a:spcAft>
              <a:buNone/>
            </a:pPr>
            <a:r>
              <a:rPr lang="en"/>
              <a:t>This class creates </a:t>
            </a:r>
            <a:r>
              <a:rPr lang="en"/>
              <a:t>different</a:t>
            </a:r>
            <a:r>
              <a:rPr lang="en"/>
              <a:t> colored zombies at random locations. The zombies are called upon through </a:t>
            </a:r>
            <a:r>
              <a:rPr lang="en"/>
              <a:t>the</a:t>
            </a:r>
            <a:r>
              <a:rPr lang="en"/>
              <a:t> Bruin cpp </a:t>
            </a:r>
            <a:r>
              <a:rPr lang="en"/>
              <a:t>file</a:t>
            </a:r>
            <a:r>
              <a:rPr lang="en"/>
              <a:t>.</a:t>
            </a:r>
            <a:endParaRPr/>
          </a:p>
          <a:p>
            <a:pPr indent="0" lvl="0" marL="0" rtl="0" algn="l">
              <a:spcBef>
                <a:spcPts val="1600"/>
              </a:spcBef>
              <a:spcAft>
                <a:spcPts val="0"/>
              </a:spcAft>
              <a:buNone/>
            </a:pPr>
            <a:r>
              <a:t/>
            </a:r>
            <a:endParaRPr b="1" sz="1800">
              <a:solidFill>
                <a:schemeClr val="lt2"/>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