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5"/>
  </p:notesMasterIdLst>
  <p:sldIdLst>
    <p:sldId id="256" r:id="rId2"/>
    <p:sldId id="257" r:id="rId3"/>
    <p:sldId id="278" r:id="rId4"/>
    <p:sldId id="261" r:id="rId5"/>
    <p:sldId id="263" r:id="rId6"/>
    <p:sldId id="262" r:id="rId7"/>
    <p:sldId id="297" r:id="rId8"/>
    <p:sldId id="264" r:id="rId9"/>
    <p:sldId id="280" r:id="rId10"/>
    <p:sldId id="273" r:id="rId11"/>
    <p:sldId id="284" r:id="rId12"/>
    <p:sldId id="286" r:id="rId13"/>
    <p:sldId id="285" r:id="rId14"/>
    <p:sldId id="274" r:id="rId15"/>
    <p:sldId id="287" r:id="rId16"/>
    <p:sldId id="283" r:id="rId17"/>
    <p:sldId id="282" r:id="rId18"/>
    <p:sldId id="289" r:id="rId19"/>
    <p:sldId id="291" r:id="rId20"/>
    <p:sldId id="276" r:id="rId21"/>
    <p:sldId id="290" r:id="rId22"/>
    <p:sldId id="288" r:id="rId23"/>
    <p:sldId id="279" r:id="rId24"/>
    <p:sldId id="265" r:id="rId25"/>
    <p:sldId id="266" r:id="rId26"/>
    <p:sldId id="292" r:id="rId27"/>
    <p:sldId id="267" r:id="rId28"/>
    <p:sldId id="270" r:id="rId29"/>
    <p:sldId id="293" r:id="rId30"/>
    <p:sldId id="271" r:id="rId31"/>
    <p:sldId id="272" r:id="rId32"/>
    <p:sldId id="294" r:id="rId33"/>
    <p:sldId id="296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5546" autoAdjust="0"/>
  </p:normalViewPr>
  <p:slideViewPr>
    <p:cSldViewPr snapToGrid="0">
      <p:cViewPr varScale="1">
        <p:scale>
          <a:sx n="94" d="100"/>
          <a:sy n="94" d="100"/>
        </p:scale>
        <p:origin x="19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AA768E-F8E0-43A4-9DAB-67199E11C532}" type="datetimeFigureOut">
              <a:rPr lang="en-CA" smtClean="0"/>
              <a:t>2021-06-28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C1416E-D494-44F3-B292-A904148FC6F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241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C1416E-D494-44F3-B292-A904148FC6F9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8998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C1416E-D494-44F3-B292-A904148FC6F9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96596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C1416E-D494-44F3-B292-A904148FC6F9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6892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C1416E-D494-44F3-B292-A904148FC6F9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92865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C1416E-D494-44F3-B292-A904148FC6F9}" type="slidenum">
              <a:rPr lang="en-CA" smtClean="0"/>
              <a:t>33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3629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>
            <a:normAutofit/>
          </a:bodyPr>
          <a:lstStyle>
            <a:lvl1pPr algn="ctr">
              <a:defRPr sz="4800" b="1">
                <a:latin typeface="Noto Sans Regular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F9937-7089-458F-8141-AF5369533E8C}" type="datetime1">
              <a:rPr lang="en-CA" smtClean="0"/>
              <a:t>2021-06-28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D09F1-5447-4EA4-8EA6-0865537200C5}" type="slidenum">
              <a:rPr lang="en-CA" smtClean="0"/>
              <a:t>‹#›</a:t>
            </a:fld>
            <a:endParaRPr lang="en-CA"/>
          </a:p>
        </p:txBody>
      </p:sp>
      <p:sp>
        <p:nvSpPr>
          <p:cNvPr id="7" name="CustomShape 6">
            <a:extLst>
              <a:ext uri="{FF2B5EF4-FFF2-40B4-BE49-F238E27FC236}">
                <a16:creationId xmlns:a16="http://schemas.microsoft.com/office/drawing/2014/main" id="{C078DF02-A08E-480D-AA47-8AF67ADC9ADD}"/>
              </a:ext>
            </a:extLst>
          </p:cNvPr>
          <p:cNvSpPr/>
          <p:nvPr userDrawn="1"/>
        </p:nvSpPr>
        <p:spPr>
          <a:xfrm>
            <a:off x="0" y="4320000"/>
            <a:ext cx="504000" cy="108000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885239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9DFB0-A796-4597-95AE-B1DFA5462110}" type="datetime1">
              <a:rPr lang="en-CA" smtClean="0"/>
              <a:t>2021-06-28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D09F1-5447-4EA4-8EA6-0865537200C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2526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A52BB-DBA8-4D61-8E21-177EE8D83645}" type="datetime1">
              <a:rPr lang="en-CA" smtClean="0"/>
              <a:t>2021-06-28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D09F1-5447-4EA4-8EA6-0865537200C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2520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  <a:lvl2pPr>
              <a:spcBef>
                <a:spcPts val="1000"/>
              </a:spcBef>
              <a:defRPr/>
            </a:lvl2pPr>
            <a:lvl3pPr>
              <a:spcBef>
                <a:spcPts val="1000"/>
              </a:spcBef>
              <a:defRPr/>
            </a:lvl3pPr>
            <a:lvl4pPr>
              <a:spcBef>
                <a:spcPts val="1000"/>
              </a:spcBef>
              <a:defRPr/>
            </a:lvl4pPr>
            <a:lvl5pPr>
              <a:spcBef>
                <a:spcPts val="10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77689-7F2A-41B7-BD48-CFC305A89705}" type="datetime1">
              <a:rPr lang="en-CA" smtClean="0"/>
              <a:t>2021-06-28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D09F1-5447-4EA4-8EA6-0865537200C5}" type="slidenum">
              <a:rPr lang="en-CA" smtClean="0"/>
              <a:t>‹#›</a:t>
            </a:fld>
            <a:endParaRPr lang="en-CA"/>
          </a:p>
        </p:txBody>
      </p:sp>
      <p:sp>
        <p:nvSpPr>
          <p:cNvPr id="7" name="CustomShape 6">
            <a:extLst>
              <a:ext uri="{FF2B5EF4-FFF2-40B4-BE49-F238E27FC236}">
                <a16:creationId xmlns:a16="http://schemas.microsoft.com/office/drawing/2014/main" id="{DB3E0D67-B2C0-47FD-8B89-3741D93DEDD0}"/>
              </a:ext>
            </a:extLst>
          </p:cNvPr>
          <p:cNvSpPr/>
          <p:nvPr userDrawn="1"/>
        </p:nvSpPr>
        <p:spPr>
          <a:xfrm>
            <a:off x="0" y="288000"/>
            <a:ext cx="504000" cy="108000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653547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3B024-C2E2-47CF-BA55-3C4A2D1EA790}" type="datetime1">
              <a:rPr lang="en-CA" smtClean="0"/>
              <a:t>2021-06-28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D09F1-5447-4EA4-8EA6-0865537200C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9795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DE944-2497-4CBA-8E94-B90292F4E9B5}" type="datetime1">
              <a:rPr lang="en-CA" smtClean="0"/>
              <a:t>2021-06-28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D09F1-5447-4EA4-8EA6-0865537200C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2239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3FE7D-C2D5-4606-BAA4-31F66E5E6457}" type="datetime1">
              <a:rPr lang="en-CA" smtClean="0"/>
              <a:t>2021-06-28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D09F1-5447-4EA4-8EA6-0865537200C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3334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D8D76-2661-49E1-854E-F03AEE801C96}" type="datetime1">
              <a:rPr lang="en-CA" smtClean="0"/>
              <a:t>2021-06-28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D09F1-5447-4EA4-8EA6-0865537200C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408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70825-C5DB-4B91-9FC6-B6BC627D3CD0}" type="datetime1">
              <a:rPr lang="en-CA" smtClean="0"/>
              <a:t>2021-06-28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D09F1-5447-4EA4-8EA6-0865537200C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8391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181B9-69C9-4274-96FB-A775CDA9B197}" type="datetime1">
              <a:rPr lang="en-CA" smtClean="0"/>
              <a:t>2021-06-28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D09F1-5447-4EA4-8EA6-0865537200C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5912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AB907-29CB-4B22-9220-E49B995347BC}" type="datetime1">
              <a:rPr lang="en-CA" smtClean="0"/>
              <a:t>2021-06-28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D09F1-5447-4EA4-8EA6-0865537200C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3843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580F54-E6A9-4C9F-A734-C5DBF20B3885}" type="datetime1">
              <a:rPr lang="en-CA" smtClean="0"/>
              <a:t>2021-06-28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D09F1-5447-4EA4-8EA6-0865537200C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1903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Noto Sans Regular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Noto Sans Regular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Noto Sans Regular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Noto Sans Regular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Noto Sans Regular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Noto Sans Regular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0.png"/><Relationship Id="rId4" Type="http://schemas.openxmlformats.org/officeDocument/2006/relationships/image" Target="../media/image15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18.png"/><Relationship Id="rId7" Type="http://schemas.openxmlformats.org/officeDocument/2006/relationships/image" Target="../media/image3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25.png"/><Relationship Id="rId7" Type="http://schemas.openxmlformats.org/officeDocument/2006/relationships/image" Target="../media/image40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27.png"/><Relationship Id="rId7" Type="http://schemas.openxmlformats.org/officeDocument/2006/relationships/image" Target="../media/image4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4" Type="http://schemas.openxmlformats.org/officeDocument/2006/relationships/image" Target="../media/image35.png"/><Relationship Id="rId9" Type="http://schemas.openxmlformats.org/officeDocument/2006/relationships/image" Target="../media/image5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45.png"/><Relationship Id="rId7" Type="http://schemas.openxmlformats.org/officeDocument/2006/relationships/image" Target="../media/image5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46.png"/><Relationship Id="rId4" Type="http://schemas.openxmlformats.org/officeDocument/2006/relationships/image" Target="../media/image26.png"/><Relationship Id="rId9" Type="http://schemas.openxmlformats.org/officeDocument/2006/relationships/image" Target="../media/image5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350.png"/><Relationship Id="rId7" Type="http://schemas.openxmlformats.org/officeDocument/2006/relationships/image" Target="../media/image66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0.png"/><Relationship Id="rId4" Type="http://schemas.openxmlformats.org/officeDocument/2006/relationships/image" Target="../media/image7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2">
            <a:extLst>
              <a:ext uri="{FF2B5EF4-FFF2-40B4-BE49-F238E27FC236}">
                <a16:creationId xmlns:a16="http://schemas.microsoft.com/office/drawing/2014/main" id="{2ACDF742-0B3A-4F62-AFEF-A655CE5D4104}"/>
              </a:ext>
            </a:extLst>
          </p:cNvPr>
          <p:cNvSpPr txBox="1"/>
          <p:nvPr/>
        </p:nvSpPr>
        <p:spPr>
          <a:xfrm>
            <a:off x="288000" y="2446560"/>
            <a:ext cx="8568000" cy="982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CA" sz="2600" b="1" strike="noStrike" spc="-1" dirty="0">
                <a:latin typeface="Noto Sans Regular"/>
              </a:rPr>
              <a:t>COMP 417 – Tutorial 3</a:t>
            </a:r>
            <a:r>
              <a:rPr lang="en-CA" sz="2200" b="0" strike="noStrike" spc="-1" dirty="0">
                <a:latin typeface="Noto Sans Regular"/>
              </a:rPr>
              <a:t> </a:t>
            </a:r>
          </a:p>
          <a:p>
            <a:pPr algn="ctr"/>
            <a:r>
              <a:rPr lang="en-CA" sz="2200" b="0" strike="noStrike" spc="-1" dirty="0">
                <a:latin typeface="Noto Sans Regular"/>
              </a:rPr>
              <a:t>October 4, 2019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513AF0-2893-44F1-9BBA-95A7463BC922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2628000" y="981697"/>
            <a:ext cx="3888000" cy="1223640"/>
          </a:xfrm>
          <a:prstGeom prst="rect">
            <a:avLst/>
          </a:prstGeom>
          <a:ln>
            <a:noFill/>
          </a:ln>
        </p:spPr>
      </p:pic>
      <p:sp>
        <p:nvSpPr>
          <p:cNvPr id="6" name="TextShape 1">
            <a:extLst>
              <a:ext uri="{FF2B5EF4-FFF2-40B4-BE49-F238E27FC236}">
                <a16:creationId xmlns:a16="http://schemas.microsoft.com/office/drawing/2014/main" id="{5198075E-8A47-443E-BF81-9B6A987451C8}"/>
              </a:ext>
            </a:extLst>
          </p:cNvPr>
          <p:cNvSpPr txBox="1"/>
          <p:nvPr/>
        </p:nvSpPr>
        <p:spPr>
          <a:xfrm>
            <a:off x="792000" y="3993480"/>
            <a:ext cx="8568000" cy="1661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r>
              <a:rPr lang="en-CA" sz="4800" b="1" strike="noStrike" spc="-1" dirty="0">
                <a:solidFill>
                  <a:srgbClr val="333333"/>
                </a:solidFill>
                <a:latin typeface="Noto Sans Regular"/>
              </a:rPr>
              <a:t>Linear Algebra Tutorial</a:t>
            </a:r>
          </a:p>
        </p:txBody>
      </p:sp>
    </p:spTree>
    <p:extLst>
      <p:ext uri="{BB962C8B-B14F-4D97-AF65-F5344CB8AC3E}">
        <p14:creationId xmlns:p14="http://schemas.microsoft.com/office/powerpoint/2010/main" val="515124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42BA6F-63F1-47A7-9EC4-AEB3F8AEE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D09F1-5447-4EA4-8EA6-0865537200C5}" type="slidenum">
              <a:rPr lang="en-CA" smtClean="0"/>
              <a:t>10</a:t>
            </a:fld>
            <a:endParaRPr lang="en-CA"/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4E464BCD-5165-4EA8-A7C4-01702A446797}"/>
              </a:ext>
            </a:extLst>
          </p:cNvPr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CA" sz="4400" b="1" strike="noStrike" spc="-1" dirty="0">
                <a:solidFill>
                  <a:srgbClr val="333333"/>
                </a:solidFill>
                <a:latin typeface="Noto Sans Regular"/>
              </a:rPr>
              <a:t>Homogenous Coordinates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Shape 2">
                <a:extLst>
                  <a:ext uri="{FF2B5EF4-FFF2-40B4-BE49-F238E27FC236}">
                    <a16:creationId xmlns:a16="http://schemas.microsoft.com/office/drawing/2014/main" id="{60BEF98C-8896-4CC1-BA48-04B35A72CF20}"/>
                  </a:ext>
                </a:extLst>
              </p:cNvPr>
              <p:cNvSpPr txBox="1"/>
              <p:nvPr/>
            </p:nvSpPr>
            <p:spPr>
              <a:xfrm>
                <a:off x="252000" y="1542091"/>
                <a:ext cx="8640000" cy="517938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/>
              <a:lstStyle/>
              <a:p>
                <a:pPr marL="565200" indent="-457200">
                  <a:spcAft>
                    <a:spcPts val="1414"/>
                  </a:spcAft>
                  <a:buClr>
                    <a:srgbClr val="EF2929"/>
                  </a:buClr>
                  <a:buSzPct val="100000"/>
                  <a:buFont typeface="Arial" panose="020B0604020202020204" pitchFamily="34" charset="0"/>
                  <a:buChar char="•"/>
                </a:pPr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Point augmented with an additional coordinate to represent the point at different scales</a:t>
                </a:r>
              </a:p>
              <a:p>
                <a:pPr marL="108000">
                  <a:spcAft>
                    <a:spcPts val="1414"/>
                  </a:spcAft>
                  <a:buClr>
                    <a:srgbClr val="EF2929"/>
                  </a:buClr>
                  <a:buSzPct val="100000"/>
                </a:pPr>
                <a:r>
                  <a:rPr lang="en-CA" sz="2400" b="1" spc="-1" dirty="0">
                    <a:solidFill>
                      <a:srgbClr val="333333"/>
                    </a:solidFill>
                    <a:latin typeface="Noto Sans Regular"/>
                  </a:rPr>
                  <a:t>Normalized (scaling = 1) Homogenous Coordinates</a:t>
                </a:r>
              </a:p>
              <a:p>
                <a:pPr marL="108000">
                  <a:spcAft>
                    <a:spcPts val="1414"/>
                  </a:spcAft>
                  <a:buClr>
                    <a:srgbClr val="EF2929"/>
                  </a:buClr>
                  <a:buSzPct val="100000"/>
                </a:pPr>
                <a:endParaRPr lang="en-CA" sz="2400" b="1" spc="-1" dirty="0">
                  <a:solidFill>
                    <a:srgbClr val="333333"/>
                  </a:solidFill>
                  <a:latin typeface="Noto Sans Regular"/>
                </a:endParaRPr>
              </a:p>
              <a:p>
                <a:pPr marL="108000">
                  <a:spcAft>
                    <a:spcPts val="1414"/>
                  </a:spcAft>
                  <a:buClr>
                    <a:srgbClr val="EF2929"/>
                  </a:buClr>
                  <a:buSzPct val="100000"/>
                </a:pPr>
                <a:endParaRPr lang="en-CA" sz="2400" b="1" spc="-1" dirty="0">
                  <a:solidFill>
                    <a:srgbClr val="333333"/>
                  </a:solidFill>
                  <a:latin typeface="Noto Sans Regular"/>
                </a:endParaRPr>
              </a:p>
              <a:p>
                <a:pPr marL="108000">
                  <a:spcAft>
                    <a:spcPts val="1414"/>
                  </a:spcAft>
                  <a:buClr>
                    <a:srgbClr val="EF2929"/>
                  </a:buClr>
                  <a:buSzPct val="100000"/>
                </a:pPr>
                <a:endParaRPr lang="en-CA" sz="2400" b="1" spc="-1" dirty="0">
                  <a:solidFill>
                    <a:srgbClr val="333333"/>
                  </a:solidFill>
                  <a:latin typeface="Noto Sans Regular"/>
                </a:endParaRPr>
              </a:p>
              <a:p>
                <a:pPr marL="108000">
                  <a:spcAft>
                    <a:spcPts val="1414"/>
                  </a:spcAft>
                  <a:buClr>
                    <a:srgbClr val="EF2929"/>
                  </a:buClr>
                  <a:buSzPct val="100000"/>
                </a:pPr>
                <a:r>
                  <a:rPr lang="en-CA" sz="2400" b="1" spc="-1" dirty="0">
                    <a:solidFill>
                      <a:srgbClr val="333333"/>
                    </a:solidFill>
                    <a:latin typeface="Noto Sans Regular"/>
                  </a:rPr>
                  <a:t>Non-Normalized (scaling </a:t>
                </a:r>
                <a14:m>
                  <m:oMath xmlns:m="http://schemas.openxmlformats.org/officeDocument/2006/math">
                    <m:r>
                      <a:rPr lang="en-CA" sz="2400" b="1" i="1" spc="-1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CA" sz="2400" b="1" spc="-1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CA" sz="2400" b="1" spc="-1" dirty="0">
                    <a:solidFill>
                      <a:srgbClr val="333333"/>
                    </a:solidFill>
                    <a:latin typeface="Noto Sans Regular"/>
                  </a:rPr>
                  <a:t>) Homogenous Coordinates</a:t>
                </a:r>
              </a:p>
              <a:p>
                <a:pPr marL="108000">
                  <a:spcAft>
                    <a:spcPts val="1414"/>
                  </a:spcAft>
                  <a:buClr>
                    <a:srgbClr val="EF2929"/>
                  </a:buClr>
                  <a:buSzPct val="100000"/>
                </a:pPr>
                <a:endParaRPr lang="en-CA" sz="2400" b="1" spc="-1" dirty="0">
                  <a:solidFill>
                    <a:srgbClr val="333333"/>
                  </a:solidFill>
                  <a:latin typeface="Noto Sans Regular"/>
                </a:endParaRPr>
              </a:p>
            </p:txBody>
          </p:sp>
        </mc:Choice>
        <mc:Fallback xmlns="">
          <p:sp>
            <p:nvSpPr>
              <p:cNvPr id="6" name="TextShape 2">
                <a:extLst>
                  <a:ext uri="{FF2B5EF4-FFF2-40B4-BE49-F238E27FC236}">
                    <a16:creationId xmlns:a16="http://schemas.microsoft.com/office/drawing/2014/main" id="{60BEF98C-8896-4CC1-BA48-04B35A72CF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000" y="1542091"/>
                <a:ext cx="8640000" cy="5179385"/>
              </a:xfrm>
              <a:prstGeom prst="rect">
                <a:avLst/>
              </a:prstGeom>
              <a:blipFill>
                <a:blip r:embed="rId2"/>
                <a:stretch>
                  <a:fillRect l="-846" t="-1882" r="-91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C8DEFF1D-B58C-47A2-B5F6-61244DE67FC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634248" y="3030263"/>
            <a:ext cx="1488358" cy="14740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C862544-5F38-488A-A13B-C5EA3E19F210}"/>
                  </a:ext>
                </a:extLst>
              </p:cNvPr>
              <p:cNvSpPr txBox="1"/>
              <p:nvPr/>
            </p:nvSpPr>
            <p:spPr>
              <a:xfrm>
                <a:off x="1779639" y="5315909"/>
                <a:ext cx="2989006" cy="1314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CA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CA" sz="24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CA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acc>
                        <m:accPr>
                          <m:chr m:val="̃"/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CA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  <m:t>𝑤𝑦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CA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CA" sz="24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  <m:r>
                                        <a:rPr lang="en-CA" sz="24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CA" sz="24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C862544-5F38-488A-A13B-C5EA3E19F2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9639" y="5315909"/>
                <a:ext cx="2989006" cy="13149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F79E1D9-E84B-4DDF-8681-4E88A8194AAA}"/>
                  </a:ext>
                </a:extLst>
              </p:cNvPr>
              <p:cNvSpPr txBox="1"/>
              <p:nvPr/>
            </p:nvSpPr>
            <p:spPr>
              <a:xfrm>
                <a:off x="4803691" y="5636150"/>
                <a:ext cx="2251587" cy="784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f>
                            <m:f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num>
                            <m:den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den>
                          </m:f>
                        </m:e>
                      </m:acc>
                    </m:oMath>
                  </m:oMathPara>
                </a14:m>
                <a:endParaRPr lang="en-CA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F79E1D9-E84B-4DDF-8681-4E88A8194A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3691" y="5636150"/>
                <a:ext cx="2251587" cy="78476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8499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42BA6F-63F1-47A7-9EC4-AEB3F8AEE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D09F1-5447-4EA4-8EA6-0865537200C5}" type="slidenum">
              <a:rPr lang="en-CA" smtClean="0"/>
              <a:t>11</a:t>
            </a:fld>
            <a:endParaRPr lang="en-CA"/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4E464BCD-5165-4EA8-A7C4-01702A446797}"/>
              </a:ext>
            </a:extLst>
          </p:cNvPr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CA" sz="4400" b="1" strike="noStrike" spc="-1" dirty="0">
                <a:solidFill>
                  <a:srgbClr val="333333"/>
                </a:solidFill>
                <a:latin typeface="Noto Sans Regular"/>
              </a:rPr>
              <a:t>Homogenous Coordinates Applications – Point at Infinity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Shape 2">
                <a:extLst>
                  <a:ext uri="{FF2B5EF4-FFF2-40B4-BE49-F238E27FC236}">
                    <a16:creationId xmlns:a16="http://schemas.microsoft.com/office/drawing/2014/main" id="{60BEF98C-8896-4CC1-BA48-04B35A72CF20}"/>
                  </a:ext>
                </a:extLst>
              </p:cNvPr>
              <p:cNvSpPr txBox="1"/>
              <p:nvPr/>
            </p:nvSpPr>
            <p:spPr>
              <a:xfrm>
                <a:off x="163510" y="1890363"/>
                <a:ext cx="9127974" cy="42596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/>
              <a:lstStyle/>
              <a:p>
                <a:pPr marL="565200" indent="-457200">
                  <a:spcAft>
                    <a:spcPts val="800"/>
                  </a:spcAft>
                  <a:buClr>
                    <a:srgbClr val="EF2929"/>
                  </a:buClr>
                  <a:buSzPct val="100000"/>
                  <a:buFont typeface="Arial" panose="020B0604020202020204" pitchFamily="34" charset="0"/>
                  <a:buChar char="•"/>
                </a:pPr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Set </a:t>
                </a:r>
                <a14:m>
                  <m:oMath xmlns:m="http://schemas.openxmlformats.org/officeDocument/2006/math">
                    <m:r>
                      <a:rPr lang="en-CA" sz="2400" b="0" i="1" spc="-1" dirty="0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CA" sz="2400" b="0" i="1" spc="-1" dirty="0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 </a:t>
                </a:r>
              </a:p>
              <a:p>
                <a:pPr marL="565200" indent="-457200">
                  <a:spcAft>
                    <a:spcPts val="800"/>
                  </a:spcAft>
                  <a:buClr>
                    <a:srgbClr val="EF2929"/>
                  </a:buClr>
                  <a:buSzPct val="100000"/>
                  <a:buFont typeface="Arial" panose="020B0604020202020204" pitchFamily="34" charset="0"/>
                  <a:buChar char="•"/>
                </a:pPr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Normative division causes resulting point to possess values at infinity</a:t>
                </a:r>
                <a:r>
                  <a:rPr lang="en-CA" sz="2600" spc="-1" dirty="0">
                    <a:solidFill>
                      <a:srgbClr val="333333"/>
                    </a:solidFill>
                    <a:latin typeface="Noto Sans Regular"/>
                  </a:rPr>
                  <a:t>.</a:t>
                </a:r>
              </a:p>
              <a:p>
                <a:pPr marL="565200" indent="-457200">
                  <a:spcAft>
                    <a:spcPts val="800"/>
                  </a:spcAft>
                  <a:buClr>
                    <a:srgbClr val="EF2929"/>
                  </a:buClr>
                  <a:buSzPct val="100000"/>
                  <a:buFont typeface="Arial" panose="020B0604020202020204" pitchFamily="34" charset="0"/>
                  <a:buChar char="•"/>
                </a:pPr>
                <a:endParaRPr lang="en-CA" sz="2600" spc="-1" dirty="0">
                  <a:solidFill>
                    <a:srgbClr val="333333"/>
                  </a:solidFill>
                  <a:latin typeface="Noto Sans Regular"/>
                </a:endParaRPr>
              </a:p>
              <a:p>
                <a:pPr marL="108000">
                  <a:spcAft>
                    <a:spcPts val="1414"/>
                  </a:spcAft>
                  <a:buClr>
                    <a:srgbClr val="EF2929"/>
                  </a:buClr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CA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CA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CA" sz="24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CA" sz="24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  <m:r>
                                        <a:rPr lang="en-CA" sz="2400" b="0" i="1" smtClean="0">
                                          <a:latin typeface="Cambria Math" panose="02040503050406030204" pitchFamily="18" charset="0"/>
                                        </a:rPr>
                                        <m:t>=0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2400" b="1" spc="-1" dirty="0">
                  <a:solidFill>
                    <a:srgbClr val="333333"/>
                  </a:solidFill>
                  <a:latin typeface="Noto Sans Regular"/>
                </a:endParaRPr>
              </a:p>
              <a:p>
                <a:pPr marL="108000">
                  <a:spcAft>
                    <a:spcPts val="1414"/>
                  </a:spcAft>
                  <a:buClr>
                    <a:srgbClr val="EF2929"/>
                  </a:buClr>
                  <a:buSzPct val="100000"/>
                </a:pPr>
                <a:endParaRPr lang="en-CA" sz="2600" b="1" spc="-1" dirty="0">
                  <a:solidFill>
                    <a:srgbClr val="333333"/>
                  </a:solidFill>
                  <a:latin typeface="Noto Sans Regular"/>
                </a:endParaRPr>
              </a:p>
              <a:p>
                <a:pPr marL="108000">
                  <a:spcAft>
                    <a:spcPts val="1414"/>
                  </a:spcAft>
                  <a:buClr>
                    <a:srgbClr val="EF2929"/>
                  </a:buClr>
                  <a:buSzPct val="100000"/>
                </a:pPr>
                <a:endParaRPr lang="en-CA" sz="2600" b="1" spc="-1" dirty="0">
                  <a:solidFill>
                    <a:srgbClr val="333333"/>
                  </a:solidFill>
                  <a:latin typeface="Noto Sans Regular"/>
                </a:endParaRPr>
              </a:p>
            </p:txBody>
          </p:sp>
        </mc:Choice>
        <mc:Fallback xmlns="">
          <p:sp>
            <p:nvSpPr>
              <p:cNvPr id="6" name="TextShape 2">
                <a:extLst>
                  <a:ext uri="{FF2B5EF4-FFF2-40B4-BE49-F238E27FC236}">
                    <a16:creationId xmlns:a16="http://schemas.microsoft.com/office/drawing/2014/main" id="{60BEF98C-8896-4CC1-BA48-04B35A72CF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510" y="1890363"/>
                <a:ext cx="9127974" cy="4259660"/>
              </a:xfrm>
              <a:prstGeom prst="rect">
                <a:avLst/>
              </a:prstGeom>
              <a:blipFill>
                <a:blip r:embed="rId2"/>
                <a:stretch>
                  <a:fillRect l="-735" t="-214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9282E4A8-2C6C-4982-B100-94E5079A6234}"/>
                  </a:ext>
                </a:extLst>
              </p:cNvPr>
              <p:cNvSpPr/>
              <p:nvPr/>
            </p:nvSpPr>
            <p:spPr>
              <a:xfrm>
                <a:off x="4194626" y="4975246"/>
                <a:ext cx="1065741" cy="7839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CA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̃"/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num>
                        <m:den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</m:oMath>
                  </m:oMathPara>
                </a14:m>
                <a:endParaRPr lang="en-CA" sz="24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9282E4A8-2C6C-4982-B100-94E5079A62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4626" y="4975246"/>
                <a:ext cx="1065741" cy="7839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8856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42BA6F-63F1-47A7-9EC4-AEB3F8AEE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D09F1-5447-4EA4-8EA6-0865537200C5}" type="slidenum">
              <a:rPr lang="en-CA" smtClean="0"/>
              <a:t>12</a:t>
            </a:fld>
            <a:endParaRPr lang="en-CA"/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4E464BCD-5165-4EA8-A7C4-01702A446797}"/>
              </a:ext>
            </a:extLst>
          </p:cNvPr>
          <p:cNvSpPr txBox="1"/>
          <p:nvPr/>
        </p:nvSpPr>
        <p:spPr>
          <a:xfrm>
            <a:off x="720000" y="300960"/>
            <a:ext cx="8247019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CA" sz="4000" b="1" strike="noStrike" spc="-1" dirty="0">
                <a:solidFill>
                  <a:srgbClr val="333333"/>
                </a:solidFill>
                <a:latin typeface="Noto Sans Regular"/>
              </a:rPr>
              <a:t>Homogenous Coordinates Applications – Perspective Projection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Shape 2">
                <a:extLst>
                  <a:ext uri="{FF2B5EF4-FFF2-40B4-BE49-F238E27FC236}">
                    <a16:creationId xmlns:a16="http://schemas.microsoft.com/office/drawing/2014/main" id="{60BEF98C-8896-4CC1-BA48-04B35A72CF20}"/>
                  </a:ext>
                </a:extLst>
              </p:cNvPr>
              <p:cNvSpPr txBox="1"/>
              <p:nvPr/>
            </p:nvSpPr>
            <p:spPr>
              <a:xfrm>
                <a:off x="16026" y="1777347"/>
                <a:ext cx="8855640" cy="517938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/>
              <a:lstStyle/>
              <a:p>
                <a:pPr marL="565200" indent="-457200">
                  <a:spcAft>
                    <a:spcPts val="1414"/>
                  </a:spcAft>
                  <a:buClr>
                    <a:srgbClr val="EF2929"/>
                  </a:buClr>
                  <a:buSzPct val="100000"/>
                  <a:buFont typeface="Arial" panose="020B0604020202020204" pitchFamily="34" charset="0"/>
                  <a:buChar char="•"/>
                </a:pPr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Conversion between non-normalized and normalized homogenous coordinates viewed as perspective projection of point at some depth to point on projection plane at length </a:t>
                </a:r>
                <a14:m>
                  <m:oMath xmlns:m="http://schemas.openxmlformats.org/officeDocument/2006/math">
                    <m:r>
                      <a:rPr lang="en-CA" sz="2400" b="0" i="1" spc="-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CA" sz="2400" b="0" i="1" spc="-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CA" sz="2400" b="1" spc="-1" dirty="0">
                  <a:solidFill>
                    <a:srgbClr val="333333"/>
                  </a:solidFill>
                  <a:latin typeface="Noto Sans Regular"/>
                </a:endParaRPr>
              </a:p>
              <a:p>
                <a:pPr marL="108000">
                  <a:spcAft>
                    <a:spcPts val="1414"/>
                  </a:spcAft>
                  <a:buClr>
                    <a:srgbClr val="EF2929"/>
                  </a:buClr>
                  <a:buSzPct val="100000"/>
                </a:pPr>
                <a:endParaRPr lang="en-CA" sz="2400" b="1" spc="-1" dirty="0">
                  <a:solidFill>
                    <a:srgbClr val="333333"/>
                  </a:solidFill>
                  <a:latin typeface="Noto Sans Regular"/>
                </a:endParaRPr>
              </a:p>
              <a:p>
                <a:pPr marL="108000">
                  <a:spcAft>
                    <a:spcPts val="1414"/>
                  </a:spcAft>
                  <a:buClr>
                    <a:srgbClr val="EF2929"/>
                  </a:buClr>
                  <a:buSzPct val="100000"/>
                </a:pPr>
                <a:endParaRPr lang="en-CA" sz="2400" b="1" spc="-1" dirty="0">
                  <a:solidFill>
                    <a:srgbClr val="333333"/>
                  </a:solidFill>
                  <a:latin typeface="Noto Sans Regular"/>
                </a:endParaRPr>
              </a:p>
              <a:p>
                <a:pPr marL="108000">
                  <a:spcAft>
                    <a:spcPts val="1414"/>
                  </a:spcAft>
                  <a:buClr>
                    <a:srgbClr val="EF2929"/>
                  </a:buClr>
                  <a:buSzPct val="100000"/>
                </a:pPr>
                <a:endParaRPr lang="en-CA" sz="1000" b="1" spc="-1" dirty="0">
                  <a:solidFill>
                    <a:srgbClr val="333333"/>
                  </a:solidFill>
                  <a:latin typeface="Noto Sans Regular"/>
                </a:endParaRPr>
              </a:p>
              <a:p>
                <a:pPr marL="108000">
                  <a:spcAft>
                    <a:spcPts val="1414"/>
                  </a:spcAft>
                  <a:buClr>
                    <a:srgbClr val="EF2929"/>
                  </a:buClr>
                  <a:buSzPct val="100000"/>
                </a:pPr>
                <a:endParaRPr lang="en-CA" sz="1000" b="1" spc="-1" dirty="0">
                  <a:solidFill>
                    <a:srgbClr val="333333"/>
                  </a:solidFill>
                  <a:latin typeface="Noto Sans Regular"/>
                </a:endParaRPr>
              </a:p>
              <a:p>
                <a:pPr marL="565200" indent="-457200">
                  <a:spcAft>
                    <a:spcPts val="1414"/>
                  </a:spcAft>
                  <a:buClr>
                    <a:srgbClr val="EF2929"/>
                  </a:buClr>
                  <a:buSzPct val="100000"/>
                  <a:buFont typeface="Arial" panose="020B0604020202020204" pitchFamily="34" charset="0"/>
                  <a:buChar char="•"/>
                </a:pPr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For arbitrary focal lengths, introduce scaling matrix:</a:t>
                </a:r>
              </a:p>
              <a:p>
                <a:pPr marL="108000">
                  <a:spcAft>
                    <a:spcPts val="1414"/>
                  </a:spcAft>
                  <a:buClr>
                    <a:srgbClr val="EF2929"/>
                  </a:buClr>
                  <a:buSzPct val="100000"/>
                </a:pPr>
                <a:endParaRPr lang="en-CA" sz="2400" b="1" spc="-1" dirty="0">
                  <a:solidFill>
                    <a:srgbClr val="333333"/>
                  </a:solidFill>
                  <a:latin typeface="Noto Sans Regular"/>
                </a:endParaRPr>
              </a:p>
              <a:p>
                <a:pPr marL="108000">
                  <a:spcAft>
                    <a:spcPts val="1414"/>
                  </a:spcAft>
                  <a:buClr>
                    <a:srgbClr val="EF2929"/>
                  </a:buClr>
                  <a:buSzPct val="100000"/>
                </a:pPr>
                <a:endParaRPr lang="en-CA" sz="2400" b="1" spc="-1" dirty="0">
                  <a:solidFill>
                    <a:srgbClr val="333333"/>
                  </a:solidFill>
                  <a:latin typeface="Noto Sans Regular"/>
                </a:endParaRPr>
              </a:p>
            </p:txBody>
          </p:sp>
        </mc:Choice>
        <mc:Fallback xmlns="">
          <p:sp>
            <p:nvSpPr>
              <p:cNvPr id="6" name="TextShape 2">
                <a:extLst>
                  <a:ext uri="{FF2B5EF4-FFF2-40B4-BE49-F238E27FC236}">
                    <a16:creationId xmlns:a16="http://schemas.microsoft.com/office/drawing/2014/main" id="{60BEF98C-8896-4CC1-BA48-04B35A72CF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6" y="1777347"/>
                <a:ext cx="8855640" cy="5179385"/>
              </a:xfrm>
              <a:prstGeom prst="rect">
                <a:avLst/>
              </a:prstGeom>
              <a:blipFill>
                <a:blip r:embed="rId2"/>
                <a:stretch>
                  <a:fillRect l="-758" t="-1885" r="-213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09408DFB-0AA9-43ED-8292-F5B69B4C40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7780" y="3048520"/>
            <a:ext cx="3608439" cy="155924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137580B-D7DA-4D18-BD6E-451D7F081AAD}"/>
                  </a:ext>
                </a:extLst>
              </p:cNvPr>
              <p:cNvSpPr txBox="1"/>
              <p:nvPr/>
            </p:nvSpPr>
            <p:spPr>
              <a:xfrm>
                <a:off x="3562620" y="3211051"/>
                <a:ext cx="1054584" cy="5648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𝑓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137580B-D7DA-4D18-BD6E-451D7F081A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2620" y="3211051"/>
                <a:ext cx="1054584" cy="5648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40CEBC5-D9A7-4565-8EB3-BC039920AE07}"/>
                  </a:ext>
                </a:extLst>
              </p:cNvPr>
              <p:cNvSpPr txBox="1"/>
              <p:nvPr/>
            </p:nvSpPr>
            <p:spPr>
              <a:xfrm>
                <a:off x="6004835" y="3173359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40CEBC5-D9A7-4565-8EB3-BC039920AE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4835" y="3173359"/>
                <a:ext cx="371384" cy="369332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B0409D4-A7F2-4045-A16F-BEB34778F5C1}"/>
                  </a:ext>
                </a:extLst>
              </p:cNvPr>
              <p:cNvSpPr txBox="1"/>
              <p:nvPr/>
            </p:nvSpPr>
            <p:spPr>
              <a:xfrm>
                <a:off x="5661104" y="4391100"/>
                <a:ext cx="3713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B0409D4-A7F2-4045-A16F-BEB34778F5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104" y="4391100"/>
                <a:ext cx="37138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3408629-4211-4B5C-A4EA-EED8360DC404}"/>
                  </a:ext>
                </a:extLst>
              </p:cNvPr>
              <p:cNvSpPr txBox="1"/>
              <p:nvPr/>
            </p:nvSpPr>
            <p:spPr>
              <a:xfrm>
                <a:off x="4072462" y="4400965"/>
                <a:ext cx="3713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3408629-4211-4B5C-A4EA-EED8360DC4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2462" y="4400965"/>
                <a:ext cx="371384" cy="369332"/>
              </a:xfrm>
              <a:prstGeom prst="rect">
                <a:avLst/>
              </a:prstGeom>
              <a:blipFill>
                <a:blip r:embed="rId7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58F8982-42F6-47CA-B312-AFF6F137E3FF}"/>
                  </a:ext>
                </a:extLst>
              </p:cNvPr>
              <p:cNvSpPr txBox="1"/>
              <p:nvPr/>
            </p:nvSpPr>
            <p:spPr>
              <a:xfrm>
                <a:off x="2582088" y="3358025"/>
                <a:ext cx="3713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CA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</m:oMath>
                  </m:oMathPara>
                </a14:m>
                <a:endParaRPr lang="en-CA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58F8982-42F6-47CA-B312-AFF6F137E3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2088" y="3358025"/>
                <a:ext cx="371384" cy="369332"/>
              </a:xfrm>
              <a:prstGeom prst="rect">
                <a:avLst/>
              </a:prstGeom>
              <a:blipFill>
                <a:blip r:embed="rId8"/>
                <a:stretch>
                  <a:fillRect t="-6667" r="-6667" b="-6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4BACEF7-B606-4A2E-8C0B-8F9827BFD67A}"/>
                  </a:ext>
                </a:extLst>
              </p:cNvPr>
              <p:cNvSpPr txBox="1"/>
              <p:nvPr/>
            </p:nvSpPr>
            <p:spPr>
              <a:xfrm>
                <a:off x="3368905" y="4499433"/>
                <a:ext cx="3713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CA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acc>
                    </m:oMath>
                  </m:oMathPara>
                </a14:m>
                <a:endParaRPr lang="en-CA" b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4BACEF7-B606-4A2E-8C0B-8F9827BFD6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8905" y="4499433"/>
                <a:ext cx="371384" cy="369332"/>
              </a:xfrm>
              <a:prstGeom prst="rect">
                <a:avLst/>
              </a:prstGeom>
              <a:blipFill>
                <a:blip r:embed="rId9"/>
                <a:stretch>
                  <a:fillRect t="-6557" r="-1311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6E60F8A-BAB3-40DD-9844-4B483686038B}"/>
                  </a:ext>
                </a:extLst>
              </p:cNvPr>
              <p:cNvSpPr/>
              <p:nvPr/>
            </p:nvSpPr>
            <p:spPr>
              <a:xfrm>
                <a:off x="3213318" y="5437830"/>
                <a:ext cx="2447786" cy="13303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f>
                                  <m:f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f>
                                  <m:f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num>
                                  <m:den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6E60F8A-BAB3-40DD-9844-4B48368603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3318" y="5437830"/>
                <a:ext cx="2447786" cy="133036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5597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42BA6F-63F1-47A7-9EC4-AEB3F8AEE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D09F1-5447-4EA4-8EA6-0865537200C5}" type="slidenum">
              <a:rPr lang="en-CA" smtClean="0"/>
              <a:t>13</a:t>
            </a:fld>
            <a:endParaRPr lang="en-CA"/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4E464BCD-5165-4EA8-A7C4-01702A446797}"/>
              </a:ext>
            </a:extLst>
          </p:cNvPr>
          <p:cNvSpPr txBox="1"/>
          <p:nvPr/>
        </p:nvSpPr>
        <p:spPr>
          <a:xfrm>
            <a:off x="680671" y="279571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CA" sz="4400" b="1" strike="noStrike" spc="-1" dirty="0">
                <a:solidFill>
                  <a:srgbClr val="333333"/>
                </a:solidFill>
                <a:latin typeface="Noto Sans Regular"/>
              </a:rPr>
              <a:t>Homogenous Coordinates Applications – Translation Operation</a:t>
            </a:r>
          </a:p>
        </p:txBody>
      </p:sp>
      <p:sp>
        <p:nvSpPr>
          <p:cNvPr id="6" name="TextShape 2">
            <a:extLst>
              <a:ext uri="{FF2B5EF4-FFF2-40B4-BE49-F238E27FC236}">
                <a16:creationId xmlns:a16="http://schemas.microsoft.com/office/drawing/2014/main" id="{60BEF98C-8896-4CC1-BA48-04B35A72CF20}"/>
              </a:ext>
            </a:extLst>
          </p:cNvPr>
          <p:cNvSpPr txBox="1"/>
          <p:nvPr/>
        </p:nvSpPr>
        <p:spPr>
          <a:xfrm>
            <a:off x="252000" y="2032985"/>
            <a:ext cx="8640000" cy="517938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565200" indent="-457200">
              <a:spcAft>
                <a:spcPts val="1414"/>
              </a:spcAft>
              <a:buClr>
                <a:srgbClr val="EF2929"/>
              </a:buClr>
              <a:buSzPct val="100000"/>
              <a:buFont typeface="Arial" panose="020B0604020202020204" pitchFamily="34" charset="0"/>
              <a:buChar char="•"/>
            </a:pPr>
            <a:r>
              <a:rPr lang="en-CA" sz="2400" spc="-1" dirty="0">
                <a:solidFill>
                  <a:srgbClr val="333333"/>
                </a:solidFill>
                <a:latin typeface="Noto Sans Regular"/>
              </a:rPr>
              <a:t>Can represent translation as a matrix multiplication with homogenous coordinates.</a:t>
            </a:r>
          </a:p>
          <a:p>
            <a:pPr marL="108000">
              <a:spcAft>
                <a:spcPts val="1414"/>
              </a:spcAft>
              <a:buClr>
                <a:srgbClr val="EF2929"/>
              </a:buClr>
              <a:buSzPct val="100000"/>
            </a:pPr>
            <a:endParaRPr lang="en-CA" sz="2400" b="1" spc="-1" dirty="0">
              <a:solidFill>
                <a:srgbClr val="333333"/>
              </a:solidFill>
              <a:latin typeface="Noto Sans Regular"/>
            </a:endParaRPr>
          </a:p>
          <a:p>
            <a:pPr marL="108000">
              <a:spcAft>
                <a:spcPts val="1414"/>
              </a:spcAft>
              <a:buClr>
                <a:srgbClr val="EF2929"/>
              </a:buClr>
              <a:buSzPct val="100000"/>
            </a:pPr>
            <a:endParaRPr lang="en-CA" sz="2400" b="1" spc="-1" dirty="0">
              <a:solidFill>
                <a:srgbClr val="333333"/>
              </a:solidFill>
              <a:latin typeface="Noto Sans Regular"/>
            </a:endParaRPr>
          </a:p>
          <a:p>
            <a:pPr marL="108000">
              <a:spcAft>
                <a:spcPts val="1414"/>
              </a:spcAft>
              <a:buClr>
                <a:srgbClr val="EF2929"/>
              </a:buClr>
              <a:buSzPct val="100000"/>
            </a:pPr>
            <a:endParaRPr lang="en-CA" sz="2400" b="1" spc="-1" dirty="0">
              <a:solidFill>
                <a:srgbClr val="333333"/>
              </a:solidFill>
              <a:latin typeface="Noto Sans Regular"/>
            </a:endParaRPr>
          </a:p>
          <a:p>
            <a:pPr marL="108000">
              <a:spcAft>
                <a:spcPts val="1414"/>
              </a:spcAft>
              <a:buClr>
                <a:srgbClr val="EF2929"/>
              </a:buClr>
              <a:buSzPct val="100000"/>
            </a:pPr>
            <a:endParaRPr lang="en-CA" sz="2400" b="1" spc="-1" dirty="0">
              <a:solidFill>
                <a:srgbClr val="333333"/>
              </a:solidFill>
              <a:latin typeface="Noto Sans Regular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45C69A3-ED8B-4472-80FD-F5A24FF86263}"/>
                  </a:ext>
                </a:extLst>
              </p:cNvPr>
              <p:cNvSpPr txBox="1"/>
              <p:nvPr/>
            </p:nvSpPr>
            <p:spPr>
              <a:xfrm>
                <a:off x="2300748" y="4068097"/>
                <a:ext cx="4542504" cy="14980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CA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CA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CA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CA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CA" sz="24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CA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CA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CA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CA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24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CA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CA" sz="2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CA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CA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24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CA" sz="24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CA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CA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CA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CA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CA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CA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CA" sz="2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45C69A3-ED8B-4472-80FD-F5A24FF862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0748" y="4068097"/>
                <a:ext cx="4542504" cy="149803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48818A2-4A65-45F3-95AF-C561A10D650D}"/>
                  </a:ext>
                </a:extLst>
              </p:cNvPr>
              <p:cNvSpPr txBox="1"/>
              <p:nvPr/>
            </p:nvSpPr>
            <p:spPr>
              <a:xfrm>
                <a:off x="2300748" y="3211324"/>
                <a:ext cx="45425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400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p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400" b="1" i="1" smtClean="0">
                          <a:latin typeface="Cambria Math" panose="02040503050406030204" pitchFamily="18" charset="0"/>
                        </a:rPr>
                        <m:t>𝑻𝒑</m:t>
                      </m:r>
                    </m:oMath>
                  </m:oMathPara>
                </a14:m>
                <a:endParaRPr lang="en-CA" sz="2400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48818A2-4A65-45F3-95AF-C561A10D65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0748" y="3211324"/>
                <a:ext cx="4542504" cy="461665"/>
              </a:xfrm>
              <a:prstGeom prst="rect">
                <a:avLst/>
              </a:prstGeom>
              <a:blipFill>
                <a:blip r:embed="rId3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978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42BA6F-63F1-47A7-9EC4-AEB3F8AEE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D09F1-5447-4EA4-8EA6-0865537200C5}" type="slidenum">
              <a:rPr lang="en-CA" smtClean="0"/>
              <a:t>14</a:t>
            </a:fld>
            <a:endParaRPr lang="en-CA"/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4E464BCD-5165-4EA8-A7C4-01702A446797}"/>
              </a:ext>
            </a:extLst>
          </p:cNvPr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CA" sz="4400" b="1" strike="noStrike" spc="-1" dirty="0">
                <a:solidFill>
                  <a:srgbClr val="333333"/>
                </a:solidFill>
                <a:latin typeface="Noto Sans Regular"/>
              </a:rPr>
              <a:t>Matrix Transformations (1/2)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Shape 2">
                <a:extLst>
                  <a:ext uri="{FF2B5EF4-FFF2-40B4-BE49-F238E27FC236}">
                    <a16:creationId xmlns:a16="http://schemas.microsoft.com/office/drawing/2014/main" id="{60BEF98C-8896-4CC1-BA48-04B35A72CF20}"/>
                  </a:ext>
                </a:extLst>
              </p:cNvPr>
              <p:cNvSpPr txBox="1"/>
              <p:nvPr/>
            </p:nvSpPr>
            <p:spPr>
              <a:xfrm>
                <a:off x="251999" y="1542091"/>
                <a:ext cx="8640000" cy="517938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/>
              <a:lstStyle/>
              <a:p>
                <a:pPr marL="108000">
                  <a:spcAft>
                    <a:spcPts val="1414"/>
                  </a:spcAft>
                  <a:buClr>
                    <a:srgbClr val="EF2929"/>
                  </a:buClr>
                  <a:buSzPct val="100000"/>
                </a:pPr>
                <a:r>
                  <a:rPr lang="en-CA" sz="2400" b="1" spc="-1" dirty="0">
                    <a:solidFill>
                      <a:srgbClr val="333333"/>
                    </a:solidFill>
                    <a:latin typeface="Noto Sans Regular"/>
                  </a:rPr>
                  <a:t>Matrix Transformations </a:t>
                </a:r>
              </a:p>
              <a:p>
                <a:pPr marL="565200" indent="-457200">
                  <a:spcAft>
                    <a:spcPts val="1414"/>
                  </a:spcAft>
                  <a:buClr>
                    <a:srgbClr val="EF2929"/>
                  </a:buClr>
                  <a:buSzPct val="100000"/>
                  <a:buFont typeface="Arial" panose="020B0604020202020204" pitchFamily="34" charset="0"/>
                  <a:buChar char="•"/>
                </a:pPr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Apply matrix transformation </a:t>
                </a:r>
                <a14:m>
                  <m:oMath xmlns:m="http://schemas.openxmlformats.org/officeDocument/2006/math">
                    <m:r>
                      <a:rPr lang="en-CA" sz="2400" b="1" i="1" spc="-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 to transform a point: </a:t>
                </a:r>
                <a:br>
                  <a:rPr lang="en-CA" sz="2400" b="1" spc="-1" dirty="0">
                    <a:solidFill>
                      <a:srgbClr val="333333"/>
                    </a:solidFill>
                    <a:latin typeface="Noto Sans Regular"/>
                  </a:rPr>
                </a:br>
                <a:endParaRPr lang="en-CA" sz="2400" b="1" spc="-1" dirty="0">
                  <a:solidFill>
                    <a:srgbClr val="333333"/>
                  </a:solidFill>
                  <a:latin typeface="Noto Sans Regular"/>
                </a:endParaRPr>
              </a:p>
              <a:p>
                <a:pPr marL="565200" indent="-457200">
                  <a:spcAft>
                    <a:spcPts val="1414"/>
                  </a:spcAft>
                  <a:buClr>
                    <a:srgbClr val="EF2929"/>
                  </a:buClr>
                  <a:buSzPct val="100000"/>
                  <a:buFont typeface="Arial" panose="020B0604020202020204" pitchFamily="34" charset="0"/>
                  <a:buChar char="•"/>
                </a:pPr>
                <a:endParaRPr lang="en-CA" sz="2400" spc="-1" dirty="0">
                  <a:solidFill>
                    <a:srgbClr val="333333"/>
                  </a:solidFill>
                  <a:latin typeface="Noto Sans Regular"/>
                </a:endParaRPr>
              </a:p>
              <a:p>
                <a:pPr marL="108000">
                  <a:spcAft>
                    <a:spcPts val="1414"/>
                  </a:spcAft>
                  <a:buClr>
                    <a:srgbClr val="EF2929"/>
                  </a:buClr>
                  <a:buSzPct val="100000"/>
                </a:pPr>
                <a:endParaRPr lang="en-CA" sz="2400" b="1" spc="-1" dirty="0">
                  <a:solidFill>
                    <a:srgbClr val="333333"/>
                  </a:solidFill>
                  <a:latin typeface="Noto Sans Regular"/>
                </a:endParaRPr>
              </a:p>
              <a:p>
                <a:pPr marL="108000">
                  <a:spcAft>
                    <a:spcPts val="1414"/>
                  </a:spcAft>
                  <a:buClr>
                    <a:srgbClr val="EF2929"/>
                  </a:buClr>
                  <a:buSzPct val="100000"/>
                </a:pPr>
                <a:r>
                  <a:rPr lang="en-CA" sz="2400" b="1" spc="-1" dirty="0">
                    <a:solidFill>
                      <a:srgbClr val="333333"/>
                    </a:solidFill>
                    <a:latin typeface="Noto Sans Regular"/>
                  </a:rPr>
                  <a:t>Translation:</a:t>
                </a:r>
              </a:p>
              <a:p>
                <a:pPr marL="565200" indent="-457200">
                  <a:spcAft>
                    <a:spcPts val="1414"/>
                  </a:spcAft>
                  <a:buClr>
                    <a:srgbClr val="EF2929"/>
                  </a:buClr>
                  <a:buSzPct val="100000"/>
                  <a:buFont typeface="Arial" panose="020B0604020202020204" pitchFamily="34" charset="0"/>
                  <a:buChar char="•"/>
                </a:pPr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See previous slide</a:t>
                </a:r>
                <a:endParaRPr lang="en-CA" sz="2400" b="1" spc="-1" dirty="0">
                  <a:solidFill>
                    <a:srgbClr val="333333"/>
                  </a:solidFill>
                  <a:latin typeface="Noto Sans Regular"/>
                </a:endParaRPr>
              </a:p>
              <a:p>
                <a:pPr marL="108000">
                  <a:spcAft>
                    <a:spcPts val="1414"/>
                  </a:spcAft>
                  <a:buClr>
                    <a:srgbClr val="EF2929"/>
                  </a:buClr>
                  <a:buSzPct val="100000"/>
                </a:pPr>
                <a:r>
                  <a:rPr lang="en-CA" sz="2400" b="1" spc="-1" dirty="0">
                    <a:solidFill>
                      <a:srgbClr val="333333"/>
                    </a:solidFill>
                    <a:latin typeface="Noto Sans Regular"/>
                  </a:rPr>
                  <a:t>Scaling:</a:t>
                </a:r>
              </a:p>
              <a:p>
                <a:pPr marL="108000">
                  <a:spcAft>
                    <a:spcPts val="1414"/>
                  </a:spcAft>
                  <a:buClr>
                    <a:srgbClr val="EF2929"/>
                  </a:buClr>
                  <a:buSzPct val="100000"/>
                </a:pPr>
                <a:endParaRPr lang="en-CA" sz="2400" b="1" spc="-1" dirty="0">
                  <a:solidFill>
                    <a:srgbClr val="333333"/>
                  </a:solidFill>
                  <a:latin typeface="Noto Sans Regular"/>
                </a:endParaRPr>
              </a:p>
              <a:p>
                <a:pPr marL="108000">
                  <a:spcAft>
                    <a:spcPts val="1414"/>
                  </a:spcAft>
                  <a:buClr>
                    <a:srgbClr val="EF2929"/>
                  </a:buClr>
                  <a:buSzPct val="100000"/>
                </a:pPr>
                <a:endParaRPr lang="en-CA" sz="2400" b="1" spc="-1" dirty="0">
                  <a:solidFill>
                    <a:srgbClr val="333333"/>
                  </a:solidFill>
                  <a:latin typeface="Noto Sans Regular"/>
                </a:endParaRPr>
              </a:p>
            </p:txBody>
          </p:sp>
        </mc:Choice>
        <mc:Fallback xmlns="">
          <p:sp>
            <p:nvSpPr>
              <p:cNvPr id="6" name="TextShape 2">
                <a:extLst>
                  <a:ext uri="{FF2B5EF4-FFF2-40B4-BE49-F238E27FC236}">
                    <a16:creationId xmlns:a16="http://schemas.microsoft.com/office/drawing/2014/main" id="{60BEF98C-8896-4CC1-BA48-04B35A72CF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999" y="1542091"/>
                <a:ext cx="8640000" cy="5179385"/>
              </a:xfrm>
              <a:prstGeom prst="rect">
                <a:avLst/>
              </a:prstGeom>
              <a:blipFill>
                <a:blip r:embed="rId2"/>
                <a:stretch>
                  <a:fillRect l="-846" t="-188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4CA3172-1DC8-4DF1-97AD-21F41AB204FB}"/>
                  </a:ext>
                </a:extLst>
              </p:cNvPr>
              <p:cNvSpPr txBox="1"/>
              <p:nvPr/>
            </p:nvSpPr>
            <p:spPr>
              <a:xfrm>
                <a:off x="2784373" y="5201252"/>
                <a:ext cx="4542504" cy="15202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CA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CA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24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CA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CA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CA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24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CA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CA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CA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24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CA" sz="24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  <m:r>
                                  <a:rPr lang="en-CA" sz="2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CA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CA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CA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CA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CA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CA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CA" sz="2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4CA3172-1DC8-4DF1-97AD-21F41AB204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4373" y="5201252"/>
                <a:ext cx="4542504" cy="15202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331EBF4-F832-4FCD-9882-2577F8D66D55}"/>
                  </a:ext>
                </a:extLst>
              </p:cNvPr>
              <p:cNvSpPr txBox="1"/>
              <p:nvPr/>
            </p:nvSpPr>
            <p:spPr>
              <a:xfrm>
                <a:off x="3036001" y="2635398"/>
                <a:ext cx="3071995" cy="14939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4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p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2400" b="1" i="1" smtClean="0">
                        <a:latin typeface="Cambria Math" panose="02040503050406030204" pitchFamily="18" charset="0"/>
                      </a:rPr>
                      <m:t>𝑭𝒑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CA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CA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CA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mr>
                          <m:mr>
                            <m:e>
                              <m:r>
                                <a:rPr lang="en-CA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mr>
                          <m:mr>
                            <m:e>
                              <m:r>
                                <a:rPr lang="en-CA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mr>
                          <m:mr>
                            <m:e>
                              <m:r>
                                <a:rPr lang="en-CA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CA" sz="2400" dirty="0"/>
                  <a:t>= </a:t>
                </a:r>
                <a14:m>
                  <m:oMath xmlns:m="http://schemas.openxmlformats.org/officeDocument/2006/math">
                    <m:r>
                      <a:rPr lang="en-CA" sz="2400" b="1" i="0" smtClean="0">
                        <a:latin typeface="Cambria Math" panose="02040503050406030204" pitchFamily="18" charset="0"/>
                      </a:rPr>
                      <m:t>𝐅</m:t>
                    </m:r>
                    <m:d>
                      <m:dPr>
                        <m:begChr m:val="["/>
                        <m:endChr m:val="]"/>
                        <m:ctrlPr>
                          <a:rPr lang="en-CA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CA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CA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CA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en-CA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mr>
                          <m:mr>
                            <m:e>
                              <m:r>
                                <a:rPr lang="en-CA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CA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331EBF4-F832-4FCD-9882-2577F8D66D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6001" y="2635398"/>
                <a:ext cx="3071995" cy="14939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7507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42BA6F-63F1-47A7-9EC4-AEB3F8AEE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D09F1-5447-4EA4-8EA6-0865537200C5}" type="slidenum">
              <a:rPr lang="en-CA" smtClean="0"/>
              <a:t>15</a:t>
            </a:fld>
            <a:endParaRPr lang="en-CA"/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4E464BCD-5165-4EA8-A7C4-01702A446797}"/>
              </a:ext>
            </a:extLst>
          </p:cNvPr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CA" sz="4400" b="1" strike="noStrike" spc="-1" dirty="0">
                <a:solidFill>
                  <a:srgbClr val="333333"/>
                </a:solidFill>
                <a:latin typeface="Noto Sans Regular"/>
              </a:rPr>
              <a:t>Matrix Transformations (</a:t>
            </a:r>
            <a:r>
              <a:rPr lang="en-CA" sz="4400" b="1" spc="-1" dirty="0">
                <a:solidFill>
                  <a:srgbClr val="333333"/>
                </a:solidFill>
                <a:latin typeface="Noto Sans Regular"/>
              </a:rPr>
              <a:t>2</a:t>
            </a:r>
            <a:r>
              <a:rPr lang="en-CA" sz="4400" b="1" strike="noStrike" spc="-1" dirty="0">
                <a:solidFill>
                  <a:srgbClr val="333333"/>
                </a:solidFill>
                <a:latin typeface="Noto Sans Regular"/>
              </a:rPr>
              <a:t>/2)</a:t>
            </a:r>
          </a:p>
        </p:txBody>
      </p:sp>
      <p:sp>
        <p:nvSpPr>
          <p:cNvPr id="6" name="TextShape 2">
            <a:extLst>
              <a:ext uri="{FF2B5EF4-FFF2-40B4-BE49-F238E27FC236}">
                <a16:creationId xmlns:a16="http://schemas.microsoft.com/office/drawing/2014/main" id="{60BEF98C-8896-4CC1-BA48-04B35A72CF20}"/>
              </a:ext>
            </a:extLst>
          </p:cNvPr>
          <p:cNvSpPr txBox="1"/>
          <p:nvPr/>
        </p:nvSpPr>
        <p:spPr>
          <a:xfrm>
            <a:off x="252000" y="1563480"/>
            <a:ext cx="8640000" cy="517938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108000">
              <a:spcAft>
                <a:spcPts val="1414"/>
              </a:spcAft>
              <a:buClr>
                <a:srgbClr val="EF2929"/>
              </a:buClr>
              <a:buSzPct val="100000"/>
            </a:pPr>
            <a:r>
              <a:rPr lang="en-CA" sz="2400" b="1" spc="-1" dirty="0">
                <a:solidFill>
                  <a:srgbClr val="333333"/>
                </a:solidFill>
                <a:latin typeface="Noto Sans Regular"/>
              </a:rPr>
              <a:t>3d rotation about z / 2d rotation</a:t>
            </a:r>
          </a:p>
          <a:p>
            <a:pPr marL="108000">
              <a:spcAft>
                <a:spcPts val="1414"/>
              </a:spcAft>
              <a:buClr>
                <a:srgbClr val="EF2929"/>
              </a:buClr>
              <a:buSzPct val="100000"/>
            </a:pPr>
            <a:endParaRPr lang="en-CA" sz="2400" b="1" spc="-1" dirty="0">
              <a:solidFill>
                <a:srgbClr val="333333"/>
              </a:solidFill>
              <a:latin typeface="Noto Sans Regular"/>
            </a:endParaRPr>
          </a:p>
          <a:p>
            <a:pPr marL="108000">
              <a:spcAft>
                <a:spcPts val="1414"/>
              </a:spcAft>
              <a:buClr>
                <a:srgbClr val="EF2929"/>
              </a:buClr>
              <a:buSzPct val="100000"/>
            </a:pPr>
            <a:endParaRPr lang="en-CA" sz="2400" b="1" spc="-1" dirty="0">
              <a:solidFill>
                <a:srgbClr val="333333"/>
              </a:solidFill>
              <a:latin typeface="Noto Sans Regular"/>
            </a:endParaRPr>
          </a:p>
          <a:p>
            <a:pPr marL="108000">
              <a:spcAft>
                <a:spcPts val="1414"/>
              </a:spcAft>
              <a:buClr>
                <a:srgbClr val="EF2929"/>
              </a:buClr>
              <a:buSzPct val="100000"/>
            </a:pPr>
            <a:endParaRPr lang="en-CA" sz="2400" b="1" spc="-1" dirty="0">
              <a:solidFill>
                <a:srgbClr val="333333"/>
              </a:solidFill>
              <a:latin typeface="Noto Sans Regular"/>
            </a:endParaRPr>
          </a:p>
          <a:p>
            <a:pPr marL="108000">
              <a:spcAft>
                <a:spcPts val="1414"/>
              </a:spcAft>
              <a:buClr>
                <a:srgbClr val="EF2929"/>
              </a:buClr>
              <a:buSzPct val="100000"/>
            </a:pPr>
            <a:r>
              <a:rPr lang="en-CA" sz="2400" b="1" spc="-1" dirty="0">
                <a:solidFill>
                  <a:srgbClr val="333333"/>
                </a:solidFill>
                <a:latin typeface="Noto Sans Regular"/>
              </a:rPr>
              <a:t>3d rotation about x</a:t>
            </a:r>
          </a:p>
          <a:p>
            <a:pPr marL="108000">
              <a:spcAft>
                <a:spcPts val="1414"/>
              </a:spcAft>
              <a:buClr>
                <a:srgbClr val="EF2929"/>
              </a:buClr>
              <a:buSzPct val="100000"/>
            </a:pPr>
            <a:endParaRPr lang="en-CA" sz="2400" b="1" spc="-1" dirty="0">
              <a:solidFill>
                <a:srgbClr val="333333"/>
              </a:solidFill>
              <a:latin typeface="Noto Sans Regular"/>
            </a:endParaRPr>
          </a:p>
          <a:p>
            <a:pPr marL="108000">
              <a:spcAft>
                <a:spcPts val="1414"/>
              </a:spcAft>
              <a:buClr>
                <a:srgbClr val="EF2929"/>
              </a:buClr>
              <a:buSzPct val="100000"/>
            </a:pPr>
            <a:endParaRPr lang="en-CA" sz="2400" b="1" spc="-1" dirty="0">
              <a:solidFill>
                <a:srgbClr val="333333"/>
              </a:solidFill>
              <a:latin typeface="Noto Sans Regular"/>
            </a:endParaRPr>
          </a:p>
          <a:p>
            <a:pPr marL="108000">
              <a:spcAft>
                <a:spcPts val="1414"/>
              </a:spcAft>
              <a:buClr>
                <a:srgbClr val="EF2929"/>
              </a:buClr>
              <a:buSzPct val="100000"/>
            </a:pPr>
            <a:r>
              <a:rPr lang="en-CA" sz="2400" b="1" spc="-1" dirty="0">
                <a:solidFill>
                  <a:srgbClr val="333333"/>
                </a:solidFill>
                <a:latin typeface="Noto Sans Regular"/>
              </a:rPr>
              <a:t>3d rotation about y</a:t>
            </a:r>
          </a:p>
          <a:p>
            <a:pPr marL="108000">
              <a:spcAft>
                <a:spcPts val="1414"/>
              </a:spcAft>
              <a:buClr>
                <a:srgbClr val="EF2929"/>
              </a:buClr>
              <a:buSzPct val="100000"/>
            </a:pPr>
            <a:endParaRPr lang="en-CA" sz="2400" b="1" spc="-1" dirty="0">
              <a:solidFill>
                <a:srgbClr val="333333"/>
              </a:solidFill>
              <a:latin typeface="Noto Sans Regular"/>
            </a:endParaRPr>
          </a:p>
          <a:p>
            <a:pPr marL="108000">
              <a:spcAft>
                <a:spcPts val="1414"/>
              </a:spcAft>
              <a:buClr>
                <a:srgbClr val="EF2929"/>
              </a:buClr>
              <a:buSzPct val="100000"/>
            </a:pPr>
            <a:endParaRPr lang="en-CA" sz="2400" b="1" spc="-1" dirty="0">
              <a:solidFill>
                <a:srgbClr val="333333"/>
              </a:solidFill>
              <a:latin typeface="Noto Sans Regular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4CA3172-1DC8-4DF1-97AD-21F41AB204FB}"/>
                  </a:ext>
                </a:extLst>
              </p:cNvPr>
              <p:cNvSpPr txBox="1"/>
              <p:nvPr/>
            </p:nvSpPr>
            <p:spPr>
              <a:xfrm>
                <a:off x="2300748" y="3725962"/>
                <a:ext cx="4542504" cy="13395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CA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CA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CA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sz="2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CA" sz="2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CA" sz="2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CA" sz="2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CA" sz="2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sz="2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CA" sz="2200" i="1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r>
                                  <a:rPr lang="en-CA" sz="22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CA" sz="2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CA" sz="2200" i="1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r>
                                  <a:rPr lang="en-CA" sz="22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CA" sz="2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sz="2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CA" sz="2200" i="1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r>
                                  <a:rPr lang="en-CA" sz="22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CA" sz="2200" i="1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r>
                                  <a:rPr lang="en-CA" sz="22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CA" sz="2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sz="2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CA" sz="2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CA" sz="2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CA" sz="2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2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4CA3172-1DC8-4DF1-97AD-21F41AB204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0748" y="3725962"/>
                <a:ext cx="4542504" cy="13395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37B80B5-361F-4345-B7CA-946F9E23F0A3}"/>
                  </a:ext>
                </a:extLst>
              </p:cNvPr>
              <p:cNvSpPr txBox="1"/>
              <p:nvPr/>
            </p:nvSpPr>
            <p:spPr>
              <a:xfrm>
                <a:off x="2300748" y="5253588"/>
                <a:ext cx="4542504" cy="13395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CA" sz="2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CA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CA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sz="2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CA" sz="2200" b="0" i="1" smtClean="0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r>
                                  <a:rPr lang="en-CA" sz="22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CA" sz="2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CA" sz="2200" b="0" i="1" smtClean="0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r>
                                  <a:rPr lang="en-CA" sz="22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CA" sz="2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sz="2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CA" sz="2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CA" sz="2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CA" sz="2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sz="2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CA" sz="2200" b="0" i="1" smtClean="0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r>
                                  <a:rPr lang="en-CA" sz="22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CA" sz="2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CA" sz="2200" b="0" i="1" smtClean="0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r>
                                  <a:rPr lang="en-CA" sz="22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CA" sz="2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sz="2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CA" sz="2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CA" sz="2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CA" sz="2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2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37B80B5-361F-4345-B7CA-946F9E23F0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0748" y="5253588"/>
                <a:ext cx="4542504" cy="13395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20DEFFF5-61A9-4D37-B82D-3F4581610415}"/>
                  </a:ext>
                </a:extLst>
              </p:cNvPr>
              <p:cNvSpPr/>
              <p:nvPr/>
            </p:nvSpPr>
            <p:spPr>
              <a:xfrm>
                <a:off x="252000" y="2099519"/>
                <a:ext cx="3646446" cy="13395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2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CA" sz="2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CA" sz="2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CA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sz="2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CA" sz="2200" b="0" i="1" smtClean="0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r>
                                  <a:rPr lang="en-CA" sz="22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CA" sz="2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CA" sz="2200" b="0" i="1" smtClean="0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r>
                                  <a:rPr lang="en-CA" sz="22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CA" sz="2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CA" sz="2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sz="2200" b="0" i="1" smtClean="0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r>
                                  <a:rPr lang="en-CA" sz="22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CA" sz="2200" b="0" i="1" smtClean="0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r>
                                  <a:rPr lang="en-CA" sz="22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CA" sz="2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CA" sz="2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sz="2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CA" sz="2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CA" sz="2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CA" sz="2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sz="2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CA" sz="2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CA" sz="2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CA" sz="2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22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20DEFFF5-61A9-4D37-B82D-3F45816104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000" y="2099519"/>
                <a:ext cx="3646446" cy="13395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F4D7E46-1A01-4498-8A81-40E98DCB66F8}"/>
                  </a:ext>
                </a:extLst>
              </p:cNvPr>
              <p:cNvSpPr/>
              <p:nvPr/>
            </p:nvSpPr>
            <p:spPr>
              <a:xfrm>
                <a:off x="4360388" y="2174356"/>
                <a:ext cx="3401700" cy="9904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CA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CA" sz="2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CA" sz="2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CA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sz="2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CA" sz="22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CA" sz="2200" b="0" i="1" smtClean="0">
                                    <a:latin typeface="Cambria Math" panose="02040503050406030204" pitchFamily="18" charset="0"/>
                                  </a:rPr>
                                  <m:t>𝑜𝑠</m:t>
                                </m:r>
                                <m:r>
                                  <a:rPr lang="en-CA" sz="22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CA" sz="22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CA" sz="2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CA" sz="2200" b="0" i="1" smtClean="0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r>
                                  <a:rPr lang="en-CA" sz="22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CA" sz="2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sz="2200" b="0" i="1" smtClean="0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r>
                                  <a:rPr lang="en-CA" sz="22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CA" sz="2200" b="0" i="1" smtClean="0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r>
                                  <a:rPr lang="en-CA" sz="22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CA" sz="2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sz="2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CA" sz="2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CA" sz="2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22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F4D7E46-1A01-4498-8A81-40E98DCB66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0388" y="2174356"/>
                <a:ext cx="3401700" cy="9904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539DFEC7-1376-4339-872A-B5B7BDDB32EC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6526638" y="3449405"/>
            <a:ext cx="2259824" cy="1368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1148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42BA6F-63F1-47A7-9EC4-AEB3F8AEE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D09F1-5447-4EA4-8EA6-0865537200C5}" type="slidenum">
              <a:rPr lang="en-CA" smtClean="0"/>
              <a:t>16</a:t>
            </a:fld>
            <a:endParaRPr lang="en-CA" dirty="0"/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4E464BCD-5165-4EA8-A7C4-01702A446797}"/>
              </a:ext>
            </a:extLst>
          </p:cNvPr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CA" sz="4400" b="1" strike="noStrike" spc="-1" dirty="0">
                <a:solidFill>
                  <a:srgbClr val="333333"/>
                </a:solidFill>
                <a:latin typeface="Noto Sans Regular"/>
              </a:rPr>
              <a:t>Rotation Matrix Equation Intuition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E30AD9E-3ECA-4345-A058-873E3495B1F2}"/>
              </a:ext>
            </a:extLst>
          </p:cNvPr>
          <p:cNvSpPr/>
          <p:nvPr/>
        </p:nvSpPr>
        <p:spPr>
          <a:xfrm>
            <a:off x="228487" y="1563480"/>
            <a:ext cx="759361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spc="-1" dirty="0">
                <a:solidFill>
                  <a:srgbClr val="333333"/>
                </a:solidFill>
                <a:latin typeface="Noto Sans Regular"/>
              </a:rPr>
              <a:t>Derived by doing vector addition along coordinate frame </a:t>
            </a:r>
          </a:p>
          <a:p>
            <a:r>
              <a:rPr lang="en-CA" sz="2400" spc="-1" dirty="0">
                <a:solidFill>
                  <a:srgbClr val="333333"/>
                </a:solidFill>
                <a:latin typeface="Noto Sans Regular"/>
              </a:rPr>
              <a:t>made by rotation</a:t>
            </a:r>
            <a:endParaRPr lang="en-CA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2DD4EBA-6833-4B8D-944B-57B6A8474288}"/>
                  </a:ext>
                </a:extLst>
              </p:cNvPr>
              <p:cNvSpPr/>
              <p:nvPr/>
            </p:nvSpPr>
            <p:spPr>
              <a:xfrm>
                <a:off x="1202294" y="2510997"/>
                <a:ext cx="6739409" cy="9904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CA" sz="2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CA" sz="2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CA" sz="22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CA" sz="2200" i="1">
                                  <a:latin typeface="Cambria Math" panose="02040503050406030204" pitchFamily="18" charset="0"/>
                                </a:rPr>
                                <m:t>𝑜𝑠</m:t>
                              </m:r>
                              <m:r>
                                <a:rPr lang="en-CA" sz="22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CA" sz="22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CA" sz="2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CA" sz="2200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en-CA" sz="22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r>
                                <a:rPr lang="en-CA" sz="2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CA" sz="2200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en-CA" sz="22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r>
                                <a:rPr lang="en-CA" sz="2200" i="1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r>
                                <a:rPr lang="en-CA" sz="22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r>
                                <a:rPr lang="en-CA" sz="2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CA" sz="2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CA" sz="2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CA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CA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CA" sz="22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CA" sz="22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CA" sz="22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CA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CA" sz="2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CA" sz="2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  <m:r>
                                <a:rPr lang="en-CA" sz="2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𝒐𝒔</m:t>
                              </m:r>
                              <m:r>
                                <a:rPr lang="en-CA" sz="2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</m:mr>
                          <m:mr>
                            <m:e>
                              <m:r>
                                <a:rPr lang="en-CA" sz="2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𝒔𝒊𝒏</m:t>
                              </m:r>
                              <m:r>
                                <a:rPr lang="en-CA" sz="2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</m:mr>
                          <m:mr>
                            <m:e>
                              <m:r>
                                <a:rPr lang="en-CA" sz="2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</m:m>
                      </m:e>
                    </m:d>
                    <m:r>
                      <a:rPr lang="en-CA" sz="2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CA" sz="22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CA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CA" sz="22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CA" sz="22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CA" sz="22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𝒔𝒊𝒏</m:t>
                              </m:r>
                              <m:r>
                                <a:rPr lang="en-CA" sz="22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</m:mr>
                          <m:mr>
                            <m:e>
                              <m:r>
                                <a:rPr lang="en-CA" sz="22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𝒄𝒐𝒔</m:t>
                              </m:r>
                              <m:r>
                                <a:rPr lang="en-CA" sz="22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</m:mr>
                          <m:mr>
                            <m:e>
                              <m:r>
                                <a:rPr lang="en-CA" sz="22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</m:m>
                      </m:e>
                    </m:d>
                    <m:r>
                      <a:rPr lang="en-CA" sz="22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CA" sz="2200" dirty="0"/>
                  <a:t>+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CA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CA" sz="2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sz="2200" b="0" i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CA" sz="22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2DD4EBA-6833-4B8D-944B-57B6A84742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2294" y="2510997"/>
                <a:ext cx="6739409" cy="9904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E26743B0-1AA9-4CB2-B948-A54DBD3613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0381" y="3718552"/>
            <a:ext cx="4174638" cy="27051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67AA8D7-4D46-4F45-AA58-C887010228DD}"/>
                  </a:ext>
                </a:extLst>
              </p:cNvPr>
              <p:cNvSpPr txBox="1"/>
              <p:nvPr/>
            </p:nvSpPr>
            <p:spPr>
              <a:xfrm>
                <a:off x="5802931" y="4298590"/>
                <a:ext cx="14404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67AA8D7-4D46-4F45-AA58-C887010228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2931" y="4298590"/>
                <a:ext cx="1440458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A76A95B-B81F-4394-8B7C-2004061C95F4}"/>
                  </a:ext>
                </a:extLst>
              </p:cNvPr>
              <p:cNvSpPr txBox="1"/>
              <p:nvPr/>
            </p:nvSpPr>
            <p:spPr>
              <a:xfrm>
                <a:off x="1650152" y="4150509"/>
                <a:ext cx="16135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A76A95B-B81F-4394-8B7C-2004061C95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0152" y="4150509"/>
                <a:ext cx="1613582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E5C408D-274F-4F1E-BDD2-DF9D6337A6BA}"/>
                  </a:ext>
                </a:extLst>
              </p:cNvPr>
              <p:cNvSpPr txBox="1"/>
              <p:nvPr/>
            </p:nvSpPr>
            <p:spPr>
              <a:xfrm>
                <a:off x="4384929" y="5928405"/>
                <a:ext cx="3741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E5C408D-274F-4F1E-BDD2-DF9D6337A6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4929" y="5928405"/>
                <a:ext cx="37414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FADD336-4A28-47B6-8424-839FD6C4304F}"/>
                  </a:ext>
                </a:extLst>
              </p:cNvPr>
              <p:cNvSpPr txBox="1"/>
              <p:nvPr/>
            </p:nvSpPr>
            <p:spPr>
              <a:xfrm>
                <a:off x="3872095" y="5743739"/>
                <a:ext cx="3741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FADD336-4A28-47B6-8424-839FD6C430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2095" y="5743739"/>
                <a:ext cx="37414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61A029B-6DF2-4409-A2C0-6A18D636FF97}"/>
                  </a:ext>
                </a:extLst>
              </p:cNvPr>
              <p:cNvSpPr txBox="1"/>
              <p:nvPr/>
            </p:nvSpPr>
            <p:spPr>
              <a:xfrm>
                <a:off x="6023713" y="5142804"/>
                <a:ext cx="15708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61A029B-6DF2-4409-A2C0-6A18D636FF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3713" y="5142804"/>
                <a:ext cx="1570879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1B6239A-41BF-4F87-B0D5-5D9492DF8F5D}"/>
                  </a:ext>
                </a:extLst>
              </p:cNvPr>
              <p:cNvSpPr txBox="1"/>
              <p:nvPr/>
            </p:nvSpPr>
            <p:spPr>
              <a:xfrm>
                <a:off x="4797618" y="3701486"/>
                <a:ext cx="17474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1B6239A-41BF-4F87-B0D5-5D9492DF8F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7618" y="3701486"/>
                <a:ext cx="1747401" cy="369332"/>
              </a:xfrm>
              <a:prstGeom prst="rect">
                <a:avLst/>
              </a:prstGeom>
              <a:blipFill>
                <a:blip r:embed="rId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CA537DD-48C1-4521-8600-3BC906501E46}"/>
                  </a:ext>
                </a:extLst>
              </p:cNvPr>
              <p:cNvSpPr txBox="1"/>
              <p:nvPr/>
            </p:nvSpPr>
            <p:spPr>
              <a:xfrm>
                <a:off x="5626389" y="5559073"/>
                <a:ext cx="7807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CA537DD-48C1-4521-8600-3BC906501E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6389" y="5559073"/>
                <a:ext cx="780727" cy="369332"/>
              </a:xfrm>
              <a:prstGeom prst="rect">
                <a:avLst/>
              </a:prstGeom>
              <a:blipFill>
                <a:blip r:embed="rId10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F00FEFE-ACB4-44E6-A4EE-75772CB42A0C}"/>
                  </a:ext>
                </a:extLst>
              </p:cNvPr>
              <p:cNvSpPr txBox="1"/>
              <p:nvPr/>
            </p:nvSpPr>
            <p:spPr>
              <a:xfrm>
                <a:off x="4514013" y="4397919"/>
                <a:ext cx="888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′,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′)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F00FEFE-ACB4-44E6-A4EE-75772CB42A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013" y="4397919"/>
                <a:ext cx="888384" cy="369332"/>
              </a:xfrm>
              <a:prstGeom prst="rect">
                <a:avLst/>
              </a:prstGeom>
              <a:blipFill>
                <a:blip r:embed="rId11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8314412-78D7-47B5-8523-D2CC8A20CE4C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5147821" y="4070818"/>
            <a:ext cx="523498" cy="87583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1F9D6CE-1706-44FE-9A45-A6BED4AD0782}"/>
              </a:ext>
            </a:extLst>
          </p:cNvPr>
          <p:cNvCxnSpPr>
            <a:cxnSpLocks/>
          </p:cNvCxnSpPr>
          <p:nvPr/>
        </p:nvCxnSpPr>
        <p:spPr>
          <a:xfrm flipH="1">
            <a:off x="5073651" y="5346700"/>
            <a:ext cx="943102" cy="127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97244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A7F105B-2631-40C3-BDCE-2243462E0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8560" y="3550988"/>
            <a:ext cx="5524635" cy="300605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42BA6F-63F1-47A7-9EC4-AEB3F8AEE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D09F1-5447-4EA4-8EA6-0865537200C5}" type="slidenum">
              <a:rPr lang="en-CA" smtClean="0"/>
              <a:t>17</a:t>
            </a:fld>
            <a:endParaRPr lang="en-CA"/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4E464BCD-5165-4EA8-A7C4-01702A446797}"/>
              </a:ext>
            </a:extLst>
          </p:cNvPr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CA" sz="4400" b="1" strike="noStrike" spc="-1" dirty="0">
                <a:solidFill>
                  <a:srgbClr val="333333"/>
                </a:solidFill>
                <a:latin typeface="Noto Sans Regular"/>
              </a:rPr>
              <a:t>Coordinate Frames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Shape 2">
                <a:extLst>
                  <a:ext uri="{FF2B5EF4-FFF2-40B4-BE49-F238E27FC236}">
                    <a16:creationId xmlns:a16="http://schemas.microsoft.com/office/drawing/2014/main" id="{60BEF98C-8896-4CC1-BA48-04B35A72CF20}"/>
                  </a:ext>
                </a:extLst>
              </p:cNvPr>
              <p:cNvSpPr txBox="1"/>
              <p:nvPr/>
            </p:nvSpPr>
            <p:spPr>
              <a:xfrm>
                <a:off x="251999" y="1563481"/>
                <a:ext cx="8855639" cy="11381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/>
              <a:lstStyle/>
              <a:p>
                <a:pPr marL="565200" indent="-457200">
                  <a:spcAft>
                    <a:spcPts val="1000"/>
                  </a:spcAft>
                  <a:buClr>
                    <a:srgbClr val="EF2929"/>
                  </a:buClr>
                  <a:buSzPct val="100000"/>
                  <a:buFont typeface="Arial" panose="020B0604020202020204" pitchFamily="34" charset="0"/>
                  <a:buChar char="•"/>
                </a:pPr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Described typically by set of orthogonal unit vectors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CA" sz="2400" b="1" i="1" spc="-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sz="2400" b="1" i="1" spc="-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acc>
                    <m:r>
                      <a:rPr lang="en-CA" sz="2400" b="0" i="1" spc="-1" dirty="0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̂"/>
                        <m:ctrlPr>
                          <a:rPr lang="en-CA" sz="2400" b="1" i="1" spc="-1" dirty="0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sz="2400" b="1" i="1" spc="-1" dirty="0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acc>
                    <m:r>
                      <a:rPr lang="en-CA" sz="2400" b="0" i="1" spc="-1" dirty="0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̂"/>
                        <m:ctrlPr>
                          <a:rPr lang="en-CA" sz="2400" b="1" i="1" spc="-1" dirty="0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sz="2400" b="1" i="1" spc="-1" dirty="0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acc>
                  </m:oMath>
                </a14:m>
                <a:r>
                  <a:rPr lang="en-CA" sz="2400" b="1" spc="-1" dirty="0">
                    <a:solidFill>
                      <a:srgbClr val="333333"/>
                    </a:solidFill>
                    <a:latin typeface="Noto Sans Regular"/>
                  </a:rPr>
                  <a:t> </a:t>
                </a:r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and origin translation </a:t>
                </a:r>
                <a14:m>
                  <m:oMath xmlns:m="http://schemas.openxmlformats.org/officeDocument/2006/math">
                    <m:r>
                      <a:rPr lang="en-CA" sz="2400" b="1" i="1" spc="-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.</a:t>
                </a:r>
              </a:p>
              <a:p>
                <a:pPr marL="565200" indent="-457200">
                  <a:spcAft>
                    <a:spcPts val="1000"/>
                  </a:spcAft>
                  <a:buClr>
                    <a:srgbClr val="EF2929"/>
                  </a:buClr>
                  <a:buSzPct val="100000"/>
                  <a:buFont typeface="Arial" panose="020B0604020202020204" pitchFamily="34" charset="0"/>
                  <a:buChar char="•"/>
                </a:pPr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Grouped together in matrix </a:t>
                </a:r>
                <a14:m>
                  <m:oMath xmlns:m="http://schemas.openxmlformats.org/officeDocument/2006/math">
                    <m:r>
                      <a:rPr lang="en-CA" sz="2400" b="1" i="1" spc="-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 as column vectors</a:t>
                </a:r>
              </a:p>
              <a:p>
                <a:pPr marL="108000">
                  <a:spcAft>
                    <a:spcPts val="1414"/>
                  </a:spcAft>
                  <a:buClr>
                    <a:srgbClr val="EF2929"/>
                  </a:buClr>
                  <a:buSzPct val="100000"/>
                </a:pPr>
                <a:endParaRPr lang="en-CA" sz="2400" b="1" spc="-1" dirty="0">
                  <a:solidFill>
                    <a:srgbClr val="333333"/>
                  </a:solidFill>
                  <a:latin typeface="Noto Sans Regular"/>
                </a:endParaRPr>
              </a:p>
            </p:txBody>
          </p:sp>
        </mc:Choice>
        <mc:Fallback xmlns="">
          <p:sp>
            <p:nvSpPr>
              <p:cNvPr id="6" name="TextShape 2">
                <a:extLst>
                  <a:ext uri="{FF2B5EF4-FFF2-40B4-BE49-F238E27FC236}">
                    <a16:creationId xmlns:a16="http://schemas.microsoft.com/office/drawing/2014/main" id="{60BEF98C-8896-4CC1-BA48-04B35A72CF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999" y="1563481"/>
                <a:ext cx="8855639" cy="1138198"/>
              </a:xfrm>
              <a:prstGeom prst="rect">
                <a:avLst/>
              </a:prstGeom>
              <a:blipFill>
                <a:blip r:embed="rId3"/>
                <a:stretch>
                  <a:fillRect l="-688" t="-8021" b="-2406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C0061C6-0A49-4E35-B57C-E36B63C8C64E}"/>
                  </a:ext>
                </a:extLst>
              </p:cNvPr>
              <p:cNvSpPr/>
              <p:nvPr/>
            </p:nvSpPr>
            <p:spPr>
              <a:xfrm>
                <a:off x="2745182" y="2692675"/>
                <a:ext cx="3000309" cy="13640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600" b="1" i="1" smtClean="0"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CA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CA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sz="2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CA" sz="26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CA" sz="2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CA" sz="2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CA" sz="2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CA" sz="2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CA" sz="2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</m:acc>
                              </m:e>
                              <m:e>
                                <m:acc>
                                  <m:accPr>
                                    <m:chr m:val="̂"/>
                                    <m:ctrlPr>
                                      <a:rPr lang="en-CA" sz="2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CA" sz="2600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</m:acc>
                              </m:e>
                              <m:e>
                                <m:acc>
                                  <m:accPr>
                                    <m:chr m:val="̂"/>
                                    <m:ctrlPr>
                                      <a:rPr lang="en-CA" sz="2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CA" sz="2600" b="1" i="1" smtClean="0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</m:acc>
                              </m:e>
                              <m:e>
                                <m:r>
                                  <a:rPr lang="en-CA" sz="2600" b="1" i="1" smtClean="0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sz="26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CA" sz="2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CA" sz="2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CA" sz="2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26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C0061C6-0A49-4E35-B57C-E36B63C8C6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182" y="2692675"/>
                <a:ext cx="3000309" cy="136402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46CD40-DB78-43E1-B1EF-28FB6C3246A6}"/>
              </a:ext>
            </a:extLst>
          </p:cNvPr>
          <p:cNvCxnSpPr/>
          <p:nvPr/>
        </p:nvCxnSpPr>
        <p:spPr>
          <a:xfrm flipV="1">
            <a:off x="2490416" y="5038282"/>
            <a:ext cx="3495675" cy="120332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34451B2-DC80-4355-BD23-F48B8B0B2E00}"/>
                  </a:ext>
                </a:extLst>
              </p:cNvPr>
              <p:cNvSpPr txBox="1"/>
              <p:nvPr/>
            </p:nvSpPr>
            <p:spPr>
              <a:xfrm>
                <a:off x="5839821" y="5217460"/>
                <a:ext cx="386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CA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acc>
                    </m:oMath>
                  </m:oMathPara>
                </a14:m>
                <a:endParaRPr lang="en-CA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34451B2-DC80-4355-BD23-F48B8B0B2E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9821" y="5217460"/>
                <a:ext cx="386644" cy="369332"/>
              </a:xfrm>
              <a:prstGeom prst="rect">
                <a:avLst/>
              </a:prstGeom>
              <a:blipFill>
                <a:blip r:embed="rId5"/>
                <a:stretch>
                  <a:fillRect t="-6667" r="-793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58FAD96-F491-48F8-B1E5-C19ACE039CDC}"/>
                  </a:ext>
                </a:extLst>
              </p:cNvPr>
              <p:cNvSpPr txBox="1"/>
              <p:nvPr/>
            </p:nvSpPr>
            <p:spPr>
              <a:xfrm>
                <a:off x="6233838" y="4499158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CA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acc>
                    </m:oMath>
                  </m:oMathPara>
                </a14:m>
                <a:endParaRPr lang="en-CA" b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58FAD96-F491-48F8-B1E5-C19ACE039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838" y="4499158"/>
                <a:ext cx="375423" cy="369332"/>
              </a:xfrm>
              <a:prstGeom prst="rect">
                <a:avLst/>
              </a:prstGeom>
              <a:blipFill>
                <a:blip r:embed="rId6"/>
                <a:stretch>
                  <a:fillRect t="-6557" r="-819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04ACCFC-1FB5-40CB-BB78-1A40355DB247}"/>
                  </a:ext>
                </a:extLst>
              </p:cNvPr>
              <p:cNvSpPr txBox="1"/>
              <p:nvPr/>
            </p:nvSpPr>
            <p:spPr>
              <a:xfrm>
                <a:off x="5567387" y="4372135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CA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acc>
                    </m:oMath>
                  </m:oMathPara>
                </a14:m>
                <a:endParaRPr lang="en-CA" b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04ACCFC-1FB5-40CB-BB78-1A40355DB2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7387" y="4372135"/>
                <a:ext cx="418704" cy="369332"/>
              </a:xfrm>
              <a:prstGeom prst="rect">
                <a:avLst/>
              </a:prstGeom>
              <a:blipFill>
                <a:blip r:embed="rId7"/>
                <a:stretch>
                  <a:fillRect t="-6557" r="-1304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D453B30-417D-4533-8CE0-D8902288E476}"/>
                  </a:ext>
                </a:extLst>
              </p:cNvPr>
              <p:cNvSpPr txBox="1"/>
              <p:nvPr/>
            </p:nvSpPr>
            <p:spPr>
              <a:xfrm>
                <a:off x="4306218" y="5217460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1" i="1" smtClean="0">
                          <a:latin typeface="Cambria Math" panose="02040503050406030204" pitchFamily="18" charset="0"/>
                        </a:rPr>
                        <m:t>𝒕</m:t>
                      </m:r>
                    </m:oMath>
                  </m:oMathPara>
                </a14:m>
                <a:endParaRPr lang="en-CA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D453B30-417D-4533-8CE0-D8902288E4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6218" y="5217460"/>
                <a:ext cx="33374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C85B60-DF44-4BD4-AEC6-8969F91AC1EB}"/>
                  </a:ext>
                </a:extLst>
              </p:cNvPr>
              <p:cNvSpPr txBox="1"/>
              <p:nvPr/>
            </p:nvSpPr>
            <p:spPr>
              <a:xfrm>
                <a:off x="2686051" y="6269926"/>
                <a:ext cx="370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CA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</m:oMath>
                  </m:oMathPara>
                </a14:m>
                <a:endParaRPr lang="en-CA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C85B60-DF44-4BD4-AEC6-8969F91AC1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6051" y="6269926"/>
                <a:ext cx="370614" cy="369332"/>
              </a:xfrm>
              <a:prstGeom prst="rect">
                <a:avLst/>
              </a:prstGeom>
              <a:blipFill>
                <a:blip r:embed="rId9"/>
                <a:stretch>
                  <a:fillRect t="-6667" r="-833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D310AB2-7979-4350-B556-1066DE4433E7}"/>
                  </a:ext>
                </a:extLst>
              </p:cNvPr>
              <p:cNvSpPr txBox="1"/>
              <p:nvPr/>
            </p:nvSpPr>
            <p:spPr>
              <a:xfrm>
                <a:off x="2564064" y="5537978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CA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</m:oMath>
                  </m:oMathPara>
                </a14:m>
                <a:endParaRPr lang="en-CA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D310AB2-7979-4350-B556-1066DE4433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4064" y="5537978"/>
                <a:ext cx="375424" cy="369332"/>
              </a:xfrm>
              <a:prstGeom prst="rect">
                <a:avLst/>
              </a:prstGeom>
              <a:blipFill>
                <a:blip r:embed="rId10"/>
                <a:stretch>
                  <a:fillRect t="-6557" r="-8197" b="-655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0A483AE-B1F9-42C2-B7ED-ECD379E9F365}"/>
                  </a:ext>
                </a:extLst>
              </p:cNvPr>
              <p:cNvSpPr txBox="1"/>
              <p:nvPr/>
            </p:nvSpPr>
            <p:spPr>
              <a:xfrm>
                <a:off x="2097404" y="5639945"/>
                <a:ext cx="3561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CA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acc>
                    </m:oMath>
                  </m:oMathPara>
                </a14:m>
                <a:endParaRPr lang="en-CA" b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0A483AE-B1F9-42C2-B7ED-ECD379E9F3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7404" y="5639945"/>
                <a:ext cx="356188" cy="369332"/>
              </a:xfrm>
              <a:prstGeom prst="rect">
                <a:avLst/>
              </a:prstGeom>
              <a:blipFill>
                <a:blip r:embed="rId11"/>
                <a:stretch>
                  <a:fillRect t="-6557" r="-1379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56997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42BA6F-63F1-47A7-9EC4-AEB3F8AEE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29574" y="6356351"/>
            <a:ext cx="485775" cy="365125"/>
          </a:xfrm>
        </p:spPr>
        <p:txBody>
          <a:bodyPr/>
          <a:lstStyle/>
          <a:p>
            <a:fld id="{8F2D09F1-5447-4EA4-8EA6-0865537200C5}" type="slidenum">
              <a:rPr lang="en-CA" smtClean="0"/>
              <a:t>18</a:t>
            </a:fld>
            <a:endParaRPr lang="en-CA"/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4E464BCD-5165-4EA8-A7C4-01702A446797}"/>
              </a:ext>
            </a:extLst>
          </p:cNvPr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CA" sz="4400" b="1" strike="noStrike" spc="-1" dirty="0">
                <a:solidFill>
                  <a:srgbClr val="333333"/>
                </a:solidFill>
                <a:latin typeface="Noto Sans Regular"/>
              </a:rPr>
              <a:t>Coordinate Frame Transformations (1/2)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Shape 2">
                <a:extLst>
                  <a:ext uri="{FF2B5EF4-FFF2-40B4-BE49-F238E27FC236}">
                    <a16:creationId xmlns:a16="http://schemas.microsoft.com/office/drawing/2014/main" id="{668C640B-E10F-4642-9335-D5B847CF259E}"/>
                  </a:ext>
                </a:extLst>
              </p:cNvPr>
              <p:cNvSpPr txBox="1"/>
              <p:nvPr/>
            </p:nvSpPr>
            <p:spPr>
              <a:xfrm>
                <a:off x="252000" y="1847829"/>
                <a:ext cx="8640000" cy="12303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/>
              <a:lstStyle/>
              <a:p>
                <a:pPr marL="108000">
                  <a:spcAft>
                    <a:spcPts val="800"/>
                  </a:spcAft>
                  <a:buClr>
                    <a:srgbClr val="EF2929"/>
                  </a:buClr>
                  <a:buSzPct val="100000"/>
                </a:pPr>
                <a:r>
                  <a:rPr lang="en-CA" sz="2400" b="1" spc="-1" dirty="0">
                    <a:solidFill>
                      <a:srgbClr val="333333"/>
                    </a:solidFill>
                    <a:latin typeface="Noto Sans Regular"/>
                  </a:rPr>
                  <a:t>Goal: </a:t>
                </a:r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Represent point in different coordinate frames.</a:t>
                </a:r>
              </a:p>
              <a:p>
                <a:pPr marL="565200" indent="-457200">
                  <a:spcAft>
                    <a:spcPts val="800"/>
                  </a:spcAft>
                  <a:buClr>
                    <a:srgbClr val="EF2929"/>
                  </a:buClr>
                  <a:buSzPct val="100000"/>
                  <a:buFont typeface="Arial" panose="020B0604020202020204" pitchFamily="34" charset="0"/>
                  <a:buChar char="•"/>
                </a:pPr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Multiply by </a:t>
                </a:r>
                <a14:m>
                  <m:oMath xmlns:m="http://schemas.openxmlformats.org/officeDocument/2006/math">
                    <m:r>
                      <a:rPr lang="en-CA" sz="2400" b="0" i="1" spc="-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 or its inverse to convert between frames.</a:t>
                </a:r>
              </a:p>
              <a:p>
                <a:pPr marL="108000">
                  <a:spcAft>
                    <a:spcPts val="800"/>
                  </a:spcAft>
                  <a:buClr>
                    <a:srgbClr val="EF2929"/>
                  </a:buClr>
                  <a:buSzPct val="100000"/>
                </a:pPr>
                <a:r>
                  <a:rPr lang="en-CA" sz="2400" b="1" spc="-1" dirty="0">
                    <a:solidFill>
                      <a:srgbClr val="333333"/>
                    </a:solidFill>
                    <a:latin typeface="Noto Sans Regular"/>
                  </a:rPr>
                  <a:t>Example: </a:t>
                </a:r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Write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400" b="0" i="1" spc="-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 spc="-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CA" sz="2400" b="0" i="1" spc="-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 in world coordinates:</a:t>
                </a:r>
              </a:p>
              <a:p>
                <a:pPr marL="108000">
                  <a:spcAft>
                    <a:spcPts val="1414"/>
                  </a:spcAft>
                  <a:buClr>
                    <a:srgbClr val="EF2929"/>
                  </a:buClr>
                  <a:buSzPct val="100000"/>
                </a:pPr>
                <a:endParaRPr lang="en-CA" sz="2400" b="1" spc="-1" dirty="0">
                  <a:solidFill>
                    <a:srgbClr val="333333"/>
                  </a:solidFill>
                  <a:latin typeface="Noto Sans Regular"/>
                </a:endParaRPr>
              </a:p>
            </p:txBody>
          </p:sp>
        </mc:Choice>
        <mc:Fallback xmlns="">
          <p:sp>
            <p:nvSpPr>
              <p:cNvPr id="8" name="TextShape 2">
                <a:extLst>
                  <a:ext uri="{FF2B5EF4-FFF2-40B4-BE49-F238E27FC236}">
                    <a16:creationId xmlns:a16="http://schemas.microsoft.com/office/drawing/2014/main" id="{668C640B-E10F-4642-9335-D5B847CF25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000" y="1847829"/>
                <a:ext cx="8640000" cy="1230362"/>
              </a:xfrm>
              <a:prstGeom prst="rect">
                <a:avLst/>
              </a:prstGeom>
              <a:blipFill>
                <a:blip r:embed="rId2"/>
                <a:stretch>
                  <a:fillRect l="-846" t="-7426" b="-2128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4E48DFF-BE8A-4A6C-862F-230AFAF7A373}"/>
                  </a:ext>
                </a:extLst>
              </p:cNvPr>
              <p:cNvSpPr/>
              <p:nvPr/>
            </p:nvSpPr>
            <p:spPr>
              <a:xfrm>
                <a:off x="1878581" y="3223540"/>
                <a:ext cx="5272276" cy="11683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CA" sz="2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CA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200" i="1" smtClean="0">
                          <a:latin typeface="Cambria Math" panose="02040503050406030204" pitchFamily="18" charset="0"/>
                        </a:rPr>
                        <m:t>𝐹</m:t>
                      </m:r>
                      <m:sSub>
                        <m:sSubPr>
                          <m:ctrlPr>
                            <a:rPr lang="en-CA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CA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CA" sz="2200" b="0" i="0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["/>
                          <m:endChr m:val="]"/>
                          <m:ctrlPr>
                            <a:rPr lang="en-CA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sz="2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CA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CA" sz="2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CA" sz="2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r>
                                  <a:rPr lang="en-CA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</m:mr>
                          </m:m>
                        </m:e>
                      </m:d>
                      <m:sSub>
                        <m:sSubPr>
                          <m:ctrlPr>
                            <a:rPr lang="en-CA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2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CA" sz="22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CA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sz="2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CA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CA" sz="2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CA" sz="2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r>
                                  <a:rPr lang="en-CA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</m:mr>
                          </m:m>
                        </m:e>
                      </m:d>
                      <m:sSub>
                        <m:sSubPr>
                          <m:ctrlPr>
                            <a:rPr lang="en-CA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CA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m:rPr>
                          <m:nor/>
                        </m:rPr>
                        <a:rPr lang="en-CA" sz="2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CA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sz="2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CA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CA" sz="2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CA" sz="2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r>
                                  <a:rPr lang="en-CA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</m:mr>
                          </m:m>
                        </m:e>
                      </m:d>
                      <m:sSub>
                        <m:sSubPr>
                          <m:ctrlPr>
                            <a:rPr lang="en-CA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CA" sz="2200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m:rPr>
                          <m:nor/>
                        </m:rPr>
                        <a:rPr lang="en-CA" sz="22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CA" sz="2200" dirty="0" smtClean="0"/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CA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sz="2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CA" sz="22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sz="2200" b="1" i="1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sz="22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22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4E48DFF-BE8A-4A6C-862F-230AFAF7A3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8581" y="3223540"/>
                <a:ext cx="5272276" cy="11683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6697A233-FF37-46ED-8B78-AF20E29F6F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7582" y="4349438"/>
            <a:ext cx="4427490" cy="225811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EFF4CD-2563-49E9-9930-C6F6CD4ADF3D}"/>
              </a:ext>
            </a:extLst>
          </p:cNvPr>
          <p:cNvCxnSpPr>
            <a:cxnSpLocks/>
          </p:cNvCxnSpPr>
          <p:nvPr/>
        </p:nvCxnSpPr>
        <p:spPr>
          <a:xfrm flipV="1">
            <a:off x="2415378" y="5453440"/>
            <a:ext cx="2757487" cy="90847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CACB177-56CE-4524-96D0-F4C41C1D7431}"/>
              </a:ext>
            </a:extLst>
          </p:cNvPr>
          <p:cNvCxnSpPr>
            <a:cxnSpLocks/>
          </p:cNvCxnSpPr>
          <p:nvPr/>
        </p:nvCxnSpPr>
        <p:spPr>
          <a:xfrm>
            <a:off x="5172865" y="5482255"/>
            <a:ext cx="724342" cy="649907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83BAE57-EE7D-471A-9330-0CBBFB6B1DEF}"/>
              </a:ext>
            </a:extLst>
          </p:cNvPr>
          <p:cNvCxnSpPr>
            <a:cxnSpLocks/>
          </p:cNvCxnSpPr>
          <p:nvPr/>
        </p:nvCxnSpPr>
        <p:spPr>
          <a:xfrm flipV="1">
            <a:off x="5879278" y="5835597"/>
            <a:ext cx="1271587" cy="296565"/>
          </a:xfrm>
          <a:prstGeom prst="line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18062BB-3E77-4BAF-A7C0-710E3A0CFEFA}"/>
              </a:ext>
            </a:extLst>
          </p:cNvPr>
          <p:cNvCxnSpPr>
            <a:cxnSpLocks/>
          </p:cNvCxnSpPr>
          <p:nvPr/>
        </p:nvCxnSpPr>
        <p:spPr>
          <a:xfrm flipV="1">
            <a:off x="7150864" y="4820136"/>
            <a:ext cx="1" cy="1015461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50BD14E3-02FF-458A-BCE4-61511AEA460A}"/>
              </a:ext>
            </a:extLst>
          </p:cNvPr>
          <p:cNvSpPr/>
          <p:nvPr/>
        </p:nvSpPr>
        <p:spPr>
          <a:xfrm>
            <a:off x="7115937" y="4711897"/>
            <a:ext cx="69841" cy="794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AC827270-E920-4CAA-B245-B629F955F0A1}"/>
                  </a:ext>
                </a:extLst>
              </p:cNvPr>
              <p:cNvSpPr/>
              <p:nvPr/>
            </p:nvSpPr>
            <p:spPr>
              <a:xfrm>
                <a:off x="7150857" y="4480166"/>
                <a:ext cx="471796" cy="3915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AC827270-E920-4CAA-B245-B629F955F0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0857" y="4480166"/>
                <a:ext cx="471796" cy="391582"/>
              </a:xfrm>
              <a:prstGeom prst="rect">
                <a:avLst/>
              </a:prstGeom>
              <a:blipFill>
                <a:blip r:embed="rId5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9F572B2-6733-4269-A265-7CD3CDA025E7}"/>
                  </a:ext>
                </a:extLst>
              </p:cNvPr>
              <p:cNvSpPr/>
              <p:nvPr/>
            </p:nvSpPr>
            <p:spPr>
              <a:xfrm>
                <a:off x="4040865" y="5762830"/>
                <a:ext cx="3337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1" i="1">
                          <a:latin typeface="Cambria Math" panose="02040503050406030204" pitchFamily="18" charset="0"/>
                        </a:rPr>
                        <m:t>𝒕</m:t>
                      </m:r>
                    </m:oMath>
                  </m:oMathPara>
                </a14:m>
                <a:endParaRPr lang="en-CA" b="1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9F572B2-6733-4269-A265-7CD3CDA025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0865" y="5762830"/>
                <a:ext cx="33374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6A1E7D21-137C-4C8E-A0F2-4D3C74BDDA15}"/>
                  </a:ext>
                </a:extLst>
              </p:cNvPr>
              <p:cNvSpPr/>
              <p:nvPr/>
            </p:nvSpPr>
            <p:spPr>
              <a:xfrm>
                <a:off x="4891712" y="5663161"/>
                <a:ext cx="608949" cy="3915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CA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b="1" i="1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acc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6A1E7D21-137C-4C8E-A0F2-4D3C74BDDA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1712" y="5663161"/>
                <a:ext cx="608949" cy="391582"/>
              </a:xfrm>
              <a:prstGeom prst="rect">
                <a:avLst/>
              </a:prstGeom>
              <a:blipFill>
                <a:blip r:embed="rId7"/>
                <a:stretch>
                  <a:fillRect t="-4688" r="-43000" b="-937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C1C0C54C-50A1-4EF6-914B-5D5397CC1377}"/>
                  </a:ext>
                </a:extLst>
              </p:cNvPr>
              <p:cNvSpPr/>
              <p:nvPr/>
            </p:nvSpPr>
            <p:spPr>
              <a:xfrm>
                <a:off x="6304976" y="5960562"/>
                <a:ext cx="600036" cy="3915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CA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acc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C1C0C54C-50A1-4EF6-914B-5D5397CC13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4976" y="5960562"/>
                <a:ext cx="600036" cy="391582"/>
              </a:xfrm>
              <a:prstGeom prst="rect">
                <a:avLst/>
              </a:prstGeom>
              <a:blipFill>
                <a:blip r:embed="rId8"/>
                <a:stretch>
                  <a:fillRect t="-4688" r="-41414" b="-937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401C430B-4A21-4FDD-9C3B-997BFBD0933E}"/>
                  </a:ext>
                </a:extLst>
              </p:cNvPr>
              <p:cNvSpPr/>
              <p:nvPr/>
            </p:nvSpPr>
            <p:spPr>
              <a:xfrm>
                <a:off x="7160548" y="5103479"/>
                <a:ext cx="626390" cy="3915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CA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acc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401C430B-4A21-4FDD-9C3B-997BFBD093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0548" y="5103479"/>
                <a:ext cx="626390" cy="391582"/>
              </a:xfrm>
              <a:prstGeom prst="rect">
                <a:avLst/>
              </a:prstGeom>
              <a:blipFill>
                <a:blip r:embed="rId9"/>
                <a:stretch>
                  <a:fillRect t="-4688" r="-42157" b="-1093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B594B6B5-8D6F-4579-BC6C-EF85C2A1FEE9}"/>
              </a:ext>
            </a:extLst>
          </p:cNvPr>
          <p:cNvSpPr/>
          <p:nvPr/>
        </p:nvSpPr>
        <p:spPr>
          <a:xfrm>
            <a:off x="1630790" y="6352144"/>
            <a:ext cx="12968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b="1" dirty="0">
                <a:latin typeface="+mj-lt"/>
              </a:rPr>
              <a:t>w</a:t>
            </a:r>
            <a:r>
              <a:rPr lang="en-CA" b="1" i="0" dirty="0">
                <a:latin typeface="+mj-lt"/>
              </a:rPr>
              <a:t>orld frame</a:t>
            </a:r>
            <a:endParaRPr lang="en-CA" b="1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AD644CB-E870-4B5C-8D95-9FF84D9D6DDB}"/>
              </a:ext>
            </a:extLst>
          </p:cNvPr>
          <p:cNvSpPr/>
          <p:nvPr/>
        </p:nvSpPr>
        <p:spPr>
          <a:xfrm>
            <a:off x="3933684" y="5165057"/>
            <a:ext cx="12766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b="1" dirty="0">
                <a:latin typeface="+mj-lt"/>
              </a:rPr>
              <a:t>o</a:t>
            </a:r>
            <a:r>
              <a:rPr lang="en-CA" b="1" i="0" dirty="0">
                <a:latin typeface="+mj-lt"/>
              </a:rPr>
              <a:t>ther frame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39173725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42BA6F-63F1-47A7-9EC4-AEB3F8AEE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D09F1-5447-4EA4-8EA6-0865537200C5}" type="slidenum">
              <a:rPr lang="en-CA" smtClean="0"/>
              <a:t>19</a:t>
            </a:fld>
            <a:endParaRPr lang="en-CA"/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4E464BCD-5165-4EA8-A7C4-01702A446797}"/>
              </a:ext>
            </a:extLst>
          </p:cNvPr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CA" sz="4400" b="1" strike="noStrike" spc="-1" dirty="0">
                <a:solidFill>
                  <a:srgbClr val="333333"/>
                </a:solidFill>
                <a:latin typeface="Noto Sans Regular"/>
              </a:rPr>
              <a:t>Coordinate Frame Transformations (2/2)</a:t>
            </a:r>
          </a:p>
        </p:txBody>
      </p:sp>
      <p:sp>
        <p:nvSpPr>
          <p:cNvPr id="6" name="TextShape 2">
            <a:extLst>
              <a:ext uri="{FF2B5EF4-FFF2-40B4-BE49-F238E27FC236}">
                <a16:creationId xmlns:a16="http://schemas.microsoft.com/office/drawing/2014/main" id="{60BEF98C-8896-4CC1-BA48-04B35A72CF20}"/>
              </a:ext>
            </a:extLst>
          </p:cNvPr>
          <p:cNvSpPr txBox="1"/>
          <p:nvPr/>
        </p:nvSpPr>
        <p:spPr>
          <a:xfrm>
            <a:off x="252000" y="4094690"/>
            <a:ext cx="8640000" cy="26267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108000">
              <a:spcAft>
                <a:spcPts val="1000"/>
              </a:spcAft>
              <a:buClr>
                <a:srgbClr val="EF2929"/>
              </a:buClr>
              <a:buSzPct val="100000"/>
            </a:pPr>
            <a:r>
              <a:rPr lang="en-CA" sz="2400" b="1" spc="-1" dirty="0">
                <a:solidFill>
                  <a:srgbClr val="333333"/>
                </a:solidFill>
                <a:latin typeface="Noto Sans Regular"/>
              </a:rPr>
              <a:t>Relation to Matrix Transformations:</a:t>
            </a:r>
            <a:r>
              <a:rPr lang="en-CA" sz="2400" spc="-1" dirty="0">
                <a:solidFill>
                  <a:srgbClr val="333333"/>
                </a:solidFill>
                <a:latin typeface="Noto Sans Regular"/>
              </a:rPr>
              <a:t> </a:t>
            </a:r>
          </a:p>
          <a:p>
            <a:pPr marL="565200" indent="-457200">
              <a:spcAft>
                <a:spcPts val="500"/>
              </a:spcAft>
              <a:buClr>
                <a:srgbClr val="EF2929"/>
              </a:buClr>
              <a:buSzPct val="100000"/>
              <a:buFont typeface="Arial" panose="020B0604020202020204" pitchFamily="34" charset="0"/>
              <a:buChar char="•"/>
            </a:pPr>
            <a:r>
              <a:rPr lang="en-CA" sz="2400" spc="-1" dirty="0">
                <a:solidFill>
                  <a:srgbClr val="333333"/>
                </a:solidFill>
                <a:latin typeface="Noto Sans Regular"/>
              </a:rPr>
              <a:t>Example: Rotation matrix can be viewed as rotated coordinate frame with 0 origin translation. </a:t>
            </a:r>
          </a:p>
          <a:p>
            <a:pPr marL="1022400" lvl="1" indent="-457200">
              <a:spcAft>
                <a:spcPts val="500"/>
              </a:spcAft>
              <a:buClr>
                <a:srgbClr val="EF2929"/>
              </a:buClr>
              <a:buSzPct val="100000"/>
              <a:buFont typeface="Arial" panose="020B0604020202020204" pitchFamily="34" charset="0"/>
              <a:buChar char="•"/>
            </a:pPr>
            <a:r>
              <a:rPr lang="en-CA" sz="2400" spc="-1" dirty="0">
                <a:solidFill>
                  <a:srgbClr val="333333"/>
                </a:solidFill>
                <a:latin typeface="Noto Sans Regular"/>
              </a:rPr>
              <a:t>Any orthogonal coordinate frame is considered a rotation.</a:t>
            </a:r>
          </a:p>
          <a:p>
            <a:pPr marL="565200" indent="-457200">
              <a:spcAft>
                <a:spcPts val="500"/>
              </a:spcAft>
              <a:buClr>
                <a:srgbClr val="EF2929"/>
              </a:buClr>
              <a:buSzPct val="100000"/>
              <a:buFont typeface="Arial" panose="020B0604020202020204" pitchFamily="34" charset="0"/>
              <a:buChar char="•"/>
            </a:pPr>
            <a:r>
              <a:rPr lang="en-CA" sz="2400" spc="-1" dirty="0">
                <a:solidFill>
                  <a:srgbClr val="333333"/>
                </a:solidFill>
                <a:latin typeface="Noto Sans Regular"/>
              </a:rPr>
              <a:t>Example: Translation can be viewed as coordinate frame with no rotation but offset origin.</a:t>
            </a:r>
          </a:p>
          <a:p>
            <a:pPr marL="108000">
              <a:spcAft>
                <a:spcPts val="1414"/>
              </a:spcAft>
              <a:buClr>
                <a:srgbClr val="EF2929"/>
              </a:buClr>
              <a:buSzPct val="100000"/>
            </a:pPr>
            <a:endParaRPr lang="en-CA" sz="2400" b="1" spc="-1" dirty="0">
              <a:solidFill>
                <a:srgbClr val="333333"/>
              </a:solidFill>
              <a:latin typeface="Noto Sans Regular"/>
            </a:endParaRPr>
          </a:p>
          <a:p>
            <a:pPr marL="108000">
              <a:spcAft>
                <a:spcPts val="1414"/>
              </a:spcAft>
              <a:buClr>
                <a:srgbClr val="EF2929"/>
              </a:buClr>
              <a:buSzPct val="100000"/>
            </a:pPr>
            <a:endParaRPr lang="en-CA" sz="2400" b="1" spc="-1" dirty="0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" name="TextShape 2">
            <a:extLst>
              <a:ext uri="{FF2B5EF4-FFF2-40B4-BE49-F238E27FC236}">
                <a16:creationId xmlns:a16="http://schemas.microsoft.com/office/drawing/2014/main" id="{668C640B-E10F-4642-9335-D5B847CF259E}"/>
              </a:ext>
            </a:extLst>
          </p:cNvPr>
          <p:cNvSpPr txBox="1"/>
          <p:nvPr/>
        </p:nvSpPr>
        <p:spPr>
          <a:xfrm>
            <a:off x="252000" y="1814330"/>
            <a:ext cx="1655458" cy="45827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108000">
              <a:spcAft>
                <a:spcPts val="500"/>
              </a:spcAft>
              <a:buClr>
                <a:srgbClr val="EF2929"/>
              </a:buClr>
              <a:buSzPct val="100000"/>
            </a:pPr>
            <a:r>
              <a:rPr lang="en-CA" sz="2400" b="1" spc="-1" dirty="0">
                <a:solidFill>
                  <a:srgbClr val="333333"/>
                </a:solidFill>
                <a:latin typeface="Noto Sans Regular"/>
              </a:rPr>
              <a:t>Summary:</a:t>
            </a:r>
          </a:p>
          <a:p>
            <a:pPr marL="108000">
              <a:spcAft>
                <a:spcPts val="1414"/>
              </a:spcAft>
              <a:buClr>
                <a:srgbClr val="EF2929"/>
              </a:buClr>
              <a:buSzPct val="100000"/>
            </a:pPr>
            <a:endParaRPr lang="en-CA" sz="2400" b="1" spc="-1" dirty="0">
              <a:solidFill>
                <a:srgbClr val="333333"/>
              </a:solidFill>
              <a:latin typeface="Noto Sans Regular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99708DD9-B817-4FCD-9B23-D468ED97A49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79752859"/>
                  </p:ext>
                </p:extLst>
              </p:nvPr>
            </p:nvGraphicFramePr>
            <p:xfrm>
              <a:off x="342286" y="2440874"/>
              <a:ext cx="8015134" cy="97967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259211">
                      <a:extLst>
                        <a:ext uri="{9D8B030D-6E8A-4147-A177-3AD203B41FA5}">
                          <a16:colId xmlns:a16="http://schemas.microsoft.com/office/drawing/2014/main" val="819937693"/>
                        </a:ext>
                      </a:extLst>
                    </a:gridCol>
                    <a:gridCol w="3755923">
                      <a:extLst>
                        <a:ext uri="{9D8B030D-6E8A-4147-A177-3AD203B41FA5}">
                          <a16:colId xmlns:a16="http://schemas.microsoft.com/office/drawing/2014/main" val="262145415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CA" sz="2400" spc="-1" dirty="0">
                              <a:solidFill>
                                <a:srgbClr val="333333"/>
                              </a:solidFill>
                              <a:latin typeface="Noto Sans Regular"/>
                            </a:rPr>
                            <a:t>Coordinate Frame to World: </a:t>
                          </a:r>
                          <a:endParaRPr lang="en-CA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sz="2400" i="1" spc="-1" smtClean="0">
                                        <a:solidFill>
                                          <a:srgbClr val="33333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2400" b="0" i="1" spc="-1" smtClean="0">
                                        <a:solidFill>
                                          <a:srgbClr val="33333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CA" sz="2400" b="0" i="1" spc="-1" smtClean="0">
                                        <a:solidFill>
                                          <a:srgbClr val="33333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sub>
                                </m:sSub>
                                <m:r>
                                  <a:rPr lang="en-CA" sz="2400" b="0" i="1" spc="-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CA" sz="2400" b="0" i="1" spc="-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sSub>
                                  <m:sSubPr>
                                    <m:ctrlPr>
                                      <a:rPr lang="en-CA" sz="2400" i="1" spc="-1" smtClean="0">
                                        <a:solidFill>
                                          <a:srgbClr val="33333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2400" b="0" i="1" spc="-1" smtClean="0">
                                        <a:solidFill>
                                          <a:srgbClr val="33333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CA" sz="2400" b="0" i="1" spc="-1" smtClean="0">
                                        <a:solidFill>
                                          <a:srgbClr val="33333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A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626939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CA" sz="2400" spc="-1" dirty="0">
                              <a:solidFill>
                                <a:srgbClr val="333333"/>
                              </a:solidFill>
                              <a:latin typeface="Noto Sans Regular"/>
                            </a:rPr>
                            <a:t>World to Coordinate Frame: </a:t>
                          </a:r>
                          <a:endParaRPr lang="en-CA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sz="2400" i="1" spc="-1" smtClean="0">
                                        <a:solidFill>
                                          <a:srgbClr val="33333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2400" b="0" i="1" spc="-1">
                                        <a:solidFill>
                                          <a:srgbClr val="33333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CA" sz="2400" b="0" i="1" spc="-1" smtClean="0">
                                        <a:solidFill>
                                          <a:srgbClr val="33333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  <m:r>
                                  <a:rPr lang="en-CA" sz="2400" b="0" i="1" spc="-1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CA" sz="2400" i="1" spc="-1" smtClean="0">
                                        <a:solidFill>
                                          <a:srgbClr val="33333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A" sz="2400" b="0" i="1" spc="-1">
                                        <a:solidFill>
                                          <a:srgbClr val="33333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p>
                                    <m:r>
                                      <a:rPr lang="en-CA" sz="2400" b="0" i="1" spc="-1" smtClean="0">
                                        <a:solidFill>
                                          <a:srgbClr val="33333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CA" sz="2400" i="1" spc="-1">
                                        <a:solidFill>
                                          <a:srgbClr val="33333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2400" b="0" i="1" spc="-1">
                                        <a:solidFill>
                                          <a:srgbClr val="33333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CA" sz="2400" b="0" i="1" spc="-1" smtClean="0">
                                        <a:solidFill>
                                          <a:srgbClr val="33333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A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9870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99708DD9-B817-4FCD-9B23-D468ED97A49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79752859"/>
                  </p:ext>
                </p:extLst>
              </p:nvPr>
            </p:nvGraphicFramePr>
            <p:xfrm>
              <a:off x="342286" y="2440874"/>
              <a:ext cx="8015134" cy="97967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259211">
                      <a:extLst>
                        <a:ext uri="{9D8B030D-6E8A-4147-A177-3AD203B41FA5}">
                          <a16:colId xmlns:a16="http://schemas.microsoft.com/office/drawing/2014/main" val="819937693"/>
                        </a:ext>
                      </a:extLst>
                    </a:gridCol>
                    <a:gridCol w="3755923">
                      <a:extLst>
                        <a:ext uri="{9D8B030D-6E8A-4147-A177-3AD203B41FA5}">
                          <a16:colId xmlns:a16="http://schemas.microsoft.com/office/drawing/2014/main" val="2621454154"/>
                        </a:ext>
                      </a:extLst>
                    </a:gridCol>
                  </a:tblGrid>
                  <a:tr h="486537">
                    <a:tc>
                      <a:txBody>
                        <a:bodyPr/>
                        <a:lstStyle/>
                        <a:p>
                          <a:r>
                            <a:rPr lang="en-CA" sz="2400" spc="-1" dirty="0">
                              <a:solidFill>
                                <a:srgbClr val="333333"/>
                              </a:solidFill>
                              <a:latin typeface="Noto Sans Regular"/>
                            </a:rPr>
                            <a:t>Coordinate Frame to World: </a:t>
                          </a:r>
                          <a:endParaRPr lang="en-CA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3636" t="-10000" r="-487" b="-122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2693921"/>
                      </a:ext>
                    </a:extLst>
                  </a:tr>
                  <a:tr h="493141">
                    <a:tc>
                      <a:txBody>
                        <a:bodyPr/>
                        <a:lstStyle/>
                        <a:p>
                          <a:r>
                            <a:rPr lang="en-CA" sz="2400" spc="-1" dirty="0">
                              <a:solidFill>
                                <a:srgbClr val="333333"/>
                              </a:solidFill>
                              <a:latin typeface="Noto Sans Regular"/>
                            </a:rPr>
                            <a:t>World to Coordinate Frame: </a:t>
                          </a:r>
                          <a:endParaRPr lang="en-CA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3636" t="-107317" r="-487" b="-1951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9870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0901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42BA6F-63F1-47A7-9EC4-AEB3F8AEE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D09F1-5447-4EA4-8EA6-0865537200C5}" type="slidenum">
              <a:rPr lang="en-CA" smtClean="0"/>
              <a:t>2</a:t>
            </a:fld>
            <a:endParaRPr lang="en-CA"/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4E464BCD-5165-4EA8-A7C4-01702A446797}"/>
              </a:ext>
            </a:extLst>
          </p:cNvPr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CA" sz="4400" b="1" strike="noStrike" spc="-1" dirty="0">
                <a:solidFill>
                  <a:srgbClr val="333333"/>
                </a:solidFill>
                <a:latin typeface="Noto Sans Regular"/>
              </a:rPr>
              <a:t>Outline</a:t>
            </a:r>
          </a:p>
        </p:txBody>
      </p:sp>
      <p:sp>
        <p:nvSpPr>
          <p:cNvPr id="6" name="TextShape 2">
            <a:extLst>
              <a:ext uri="{FF2B5EF4-FFF2-40B4-BE49-F238E27FC236}">
                <a16:creationId xmlns:a16="http://schemas.microsoft.com/office/drawing/2014/main" id="{60BEF98C-8896-4CC1-BA48-04B35A72CF20}"/>
              </a:ext>
            </a:extLst>
          </p:cNvPr>
          <p:cNvSpPr txBox="1"/>
          <p:nvPr/>
        </p:nvSpPr>
        <p:spPr>
          <a:xfrm>
            <a:off x="252000" y="1767515"/>
            <a:ext cx="8855640" cy="43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en-CA" sz="2400" spc="-1" dirty="0">
                <a:solidFill>
                  <a:srgbClr val="333333"/>
                </a:solidFill>
                <a:latin typeface="Noto Sans Regular"/>
              </a:rPr>
              <a:t>Basic matrix and vector operations review</a:t>
            </a: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en-CA" sz="2400" spc="-1" dirty="0">
                <a:solidFill>
                  <a:srgbClr val="333333"/>
                </a:solidFill>
                <a:latin typeface="Noto Sans Regular"/>
              </a:rPr>
              <a:t>Coordinate transforms</a:t>
            </a:r>
            <a:endParaRPr lang="en-CA" sz="2400" b="0" strike="noStrike" spc="-1" dirty="0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en-CA" sz="2400" b="0" strike="noStrike" spc="-1" dirty="0">
                <a:solidFill>
                  <a:srgbClr val="333333"/>
                </a:solidFill>
                <a:latin typeface="Noto Sans Regular"/>
              </a:rPr>
              <a:t>Optimization: Least Squares, Total Least Squares, </a:t>
            </a:r>
            <a:r>
              <a:rPr lang="en-CA" sz="2400" spc="-1" dirty="0">
                <a:solidFill>
                  <a:srgbClr val="333333"/>
                </a:solidFill>
                <a:latin typeface="Noto Sans Regular"/>
              </a:rPr>
              <a:t>relation to decomposition methods</a:t>
            </a:r>
            <a:endParaRPr lang="en-CA" sz="2400" b="0" strike="noStrike" spc="-1" dirty="0">
              <a:solidFill>
                <a:srgbClr val="333333"/>
              </a:solidFill>
              <a:latin typeface="Noto Sans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500970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1DDC94ED-25C2-4470-8E37-7BF399C0B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6544" y="3255561"/>
            <a:ext cx="4213514" cy="335600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42BA6F-63F1-47A7-9EC4-AEB3F8AEE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D09F1-5447-4EA4-8EA6-0865537200C5}" type="slidenum">
              <a:rPr lang="en-CA" smtClean="0"/>
              <a:t>20</a:t>
            </a:fld>
            <a:endParaRPr lang="en-CA" dirty="0"/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4E464BCD-5165-4EA8-A7C4-01702A446797}"/>
              </a:ext>
            </a:extLst>
          </p:cNvPr>
          <p:cNvSpPr txBox="1"/>
          <p:nvPr/>
        </p:nvSpPr>
        <p:spPr>
          <a:xfrm>
            <a:off x="631509" y="279571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CA" sz="4400" b="1" strike="noStrike" spc="-1" dirty="0">
                <a:solidFill>
                  <a:srgbClr val="333333"/>
                </a:solidFill>
                <a:latin typeface="Noto Sans Regular"/>
              </a:rPr>
              <a:t>Coordinate Transform Example (1/2)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Shape 2">
                <a:extLst>
                  <a:ext uri="{FF2B5EF4-FFF2-40B4-BE49-F238E27FC236}">
                    <a16:creationId xmlns:a16="http://schemas.microsoft.com/office/drawing/2014/main" id="{60BEF98C-8896-4CC1-BA48-04B35A72CF20}"/>
                  </a:ext>
                </a:extLst>
              </p:cNvPr>
              <p:cNvSpPr txBox="1"/>
              <p:nvPr/>
            </p:nvSpPr>
            <p:spPr>
              <a:xfrm>
                <a:off x="252000" y="1593665"/>
                <a:ext cx="8640000" cy="16614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/>
              <a:lstStyle/>
              <a:p>
                <a:pPr marL="108000">
                  <a:spcAft>
                    <a:spcPts val="1414"/>
                  </a:spcAft>
                  <a:buClr>
                    <a:srgbClr val="EF2929"/>
                  </a:buClr>
                  <a:buSzPct val="100000"/>
                </a:pPr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A robot arm with a single rotating joint is placed at (3,2) in a 2d plane. The joint is rotated to </a:t>
                </a:r>
                <a14:m>
                  <m:oMath xmlns:m="http://schemas.openxmlformats.org/officeDocument/2006/math">
                    <m:r>
                      <a:rPr lang="en-CA" sz="2400" b="0" i="1" spc="-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CA" sz="2400" b="0" i="1" spc="-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/4</m:t>
                    </m:r>
                    <m:r>
                      <a:rPr lang="en-CA" sz="2400" b="0" i="0" spc="-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 An object is detected (0.5, 0) in front of the rotated arm. The arm has a length of 1. What is the position of the object in world coordinates?</a:t>
                </a:r>
              </a:p>
              <a:p>
                <a:pPr marL="108000">
                  <a:spcAft>
                    <a:spcPts val="1414"/>
                  </a:spcAft>
                  <a:buClr>
                    <a:srgbClr val="EF2929"/>
                  </a:buClr>
                  <a:buSzPct val="100000"/>
                </a:pPr>
                <a:endParaRPr lang="en-CA" sz="2400" b="1" spc="-1" dirty="0">
                  <a:solidFill>
                    <a:srgbClr val="333333"/>
                  </a:solidFill>
                  <a:latin typeface="Noto Sans Regular"/>
                </a:endParaRPr>
              </a:p>
              <a:p>
                <a:pPr marL="108000">
                  <a:spcAft>
                    <a:spcPts val="1414"/>
                  </a:spcAft>
                  <a:buClr>
                    <a:srgbClr val="EF2929"/>
                  </a:buClr>
                  <a:buSzPct val="100000"/>
                </a:pPr>
                <a:endParaRPr lang="en-CA" sz="2400" b="1" spc="-1" dirty="0">
                  <a:solidFill>
                    <a:srgbClr val="333333"/>
                  </a:solidFill>
                  <a:latin typeface="Noto Sans Regular"/>
                </a:endParaRPr>
              </a:p>
            </p:txBody>
          </p:sp>
        </mc:Choice>
        <mc:Fallback xmlns="">
          <p:sp>
            <p:nvSpPr>
              <p:cNvPr id="6" name="TextShape 2">
                <a:extLst>
                  <a:ext uri="{FF2B5EF4-FFF2-40B4-BE49-F238E27FC236}">
                    <a16:creationId xmlns:a16="http://schemas.microsoft.com/office/drawing/2014/main" id="{60BEF98C-8896-4CC1-BA48-04B35A72CF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000" y="1593665"/>
                <a:ext cx="8640000" cy="1661486"/>
              </a:xfrm>
              <a:prstGeom prst="rect">
                <a:avLst/>
              </a:prstGeom>
              <a:blipFill>
                <a:blip r:embed="rId3"/>
                <a:stretch>
                  <a:fillRect l="-846" t="-54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64647AC-8AB6-48FF-ADCF-EB9FCC5DB053}"/>
                  </a:ext>
                </a:extLst>
              </p:cNvPr>
              <p:cNvSpPr txBox="1"/>
              <p:nvPr/>
            </p:nvSpPr>
            <p:spPr>
              <a:xfrm>
                <a:off x="2975789" y="5107002"/>
                <a:ext cx="7344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(3,2)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64647AC-8AB6-48FF-ADCF-EB9FCC5DB0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789" y="5107002"/>
                <a:ext cx="734496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68DC564-F53F-4FD1-B919-DD1482154C00}"/>
                  </a:ext>
                </a:extLst>
              </p:cNvPr>
              <p:cNvSpPr txBox="1"/>
              <p:nvPr/>
            </p:nvSpPr>
            <p:spPr>
              <a:xfrm>
                <a:off x="1956544" y="6438124"/>
                <a:ext cx="7344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(0,0)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68DC564-F53F-4FD1-B919-DD1482154C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6544" y="6438124"/>
                <a:ext cx="734496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20E8721-48CC-4BC8-A397-209DC7A76924}"/>
                  </a:ext>
                </a:extLst>
              </p:cNvPr>
              <p:cNvSpPr txBox="1"/>
              <p:nvPr/>
            </p:nvSpPr>
            <p:spPr>
              <a:xfrm>
                <a:off x="3369248" y="3898669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20E8721-48CC-4BC8-A397-209DC7A769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9248" y="3898669"/>
                <a:ext cx="36580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3FA8FFC-F26B-40DD-82F6-502F55AE17B6}"/>
                  </a:ext>
                </a:extLst>
              </p:cNvPr>
              <p:cNvSpPr txBox="1"/>
              <p:nvPr/>
            </p:nvSpPr>
            <p:spPr>
              <a:xfrm>
                <a:off x="5654331" y="4452113"/>
                <a:ext cx="5421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3FA8FFC-F26B-40DD-82F6-502F55AE17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4331" y="4452113"/>
                <a:ext cx="54213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ight Brace 11">
            <a:extLst>
              <a:ext uri="{FF2B5EF4-FFF2-40B4-BE49-F238E27FC236}">
                <a16:creationId xmlns:a16="http://schemas.microsoft.com/office/drawing/2014/main" id="{6BBF4811-9ECD-4C5C-B6B4-6D18756C9165}"/>
              </a:ext>
            </a:extLst>
          </p:cNvPr>
          <p:cNvSpPr/>
          <p:nvPr/>
        </p:nvSpPr>
        <p:spPr>
          <a:xfrm rot="13521012">
            <a:off x="3754190" y="3936586"/>
            <a:ext cx="333375" cy="912005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3BF54643-4710-4D36-9520-5302611EF6D2}"/>
              </a:ext>
            </a:extLst>
          </p:cNvPr>
          <p:cNvSpPr/>
          <p:nvPr/>
        </p:nvSpPr>
        <p:spPr>
          <a:xfrm rot="2561215">
            <a:off x="5389685" y="3934366"/>
            <a:ext cx="333375" cy="912005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0C9B90D-8DBF-4417-9318-6319BB0AE318}"/>
                  </a:ext>
                </a:extLst>
              </p:cNvPr>
              <p:cNvSpPr txBox="1"/>
              <p:nvPr/>
            </p:nvSpPr>
            <p:spPr>
              <a:xfrm>
                <a:off x="4265526" y="4860585"/>
                <a:ext cx="3741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0C9B90D-8DBF-4417-9318-6319BB0AE3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5526" y="4860585"/>
                <a:ext cx="374141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14413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42BA6F-63F1-47A7-9EC4-AEB3F8AEE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D09F1-5447-4EA4-8EA6-0865537200C5}" type="slidenum">
              <a:rPr lang="en-CA" smtClean="0"/>
              <a:t>21</a:t>
            </a:fld>
            <a:endParaRPr lang="en-CA"/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4E464BCD-5165-4EA8-A7C4-01702A446797}"/>
              </a:ext>
            </a:extLst>
          </p:cNvPr>
          <p:cNvSpPr txBox="1"/>
          <p:nvPr/>
        </p:nvSpPr>
        <p:spPr>
          <a:xfrm>
            <a:off x="631509" y="279571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CA" sz="4400" b="1" strike="noStrike" spc="-1" dirty="0">
                <a:solidFill>
                  <a:srgbClr val="333333"/>
                </a:solidFill>
                <a:latin typeface="Noto Sans Regular"/>
              </a:rPr>
              <a:t>Coordinate Transform Example (2/2)</a:t>
            </a:r>
          </a:p>
        </p:txBody>
      </p:sp>
      <p:sp>
        <p:nvSpPr>
          <p:cNvPr id="6" name="TextShape 2">
            <a:extLst>
              <a:ext uri="{FF2B5EF4-FFF2-40B4-BE49-F238E27FC236}">
                <a16:creationId xmlns:a16="http://schemas.microsoft.com/office/drawing/2014/main" id="{60BEF98C-8896-4CC1-BA48-04B35A72CF20}"/>
              </a:ext>
            </a:extLst>
          </p:cNvPr>
          <p:cNvSpPr txBox="1"/>
          <p:nvPr/>
        </p:nvSpPr>
        <p:spPr>
          <a:xfrm>
            <a:off x="252000" y="1767514"/>
            <a:ext cx="8640000" cy="481091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108000">
              <a:spcAft>
                <a:spcPts val="1414"/>
              </a:spcAft>
              <a:buClr>
                <a:srgbClr val="EF2929"/>
              </a:buClr>
              <a:buSzPct val="100000"/>
            </a:pPr>
            <a:r>
              <a:rPr lang="en-CA" sz="2400" b="1" spc="-1" dirty="0">
                <a:solidFill>
                  <a:srgbClr val="333333"/>
                </a:solidFill>
                <a:latin typeface="Noto Sans Regular"/>
              </a:rPr>
              <a:t>Robot Arm End-Effector Coordinate frame:</a:t>
            </a:r>
          </a:p>
          <a:p>
            <a:pPr marL="108000">
              <a:spcAft>
                <a:spcPts val="1414"/>
              </a:spcAft>
              <a:buClr>
                <a:srgbClr val="EF2929"/>
              </a:buClr>
              <a:buSzPct val="100000"/>
            </a:pPr>
            <a:endParaRPr lang="en-CA" sz="2400" spc="-1" dirty="0">
              <a:solidFill>
                <a:srgbClr val="333333"/>
              </a:solidFill>
              <a:latin typeface="Noto Sans Regular"/>
            </a:endParaRPr>
          </a:p>
          <a:p>
            <a:pPr marL="108000">
              <a:spcAft>
                <a:spcPts val="1414"/>
              </a:spcAft>
              <a:buClr>
                <a:srgbClr val="EF2929"/>
              </a:buClr>
              <a:buSzPct val="100000"/>
            </a:pPr>
            <a:endParaRPr lang="en-CA" sz="2400" spc="-1" dirty="0">
              <a:solidFill>
                <a:srgbClr val="333333"/>
              </a:solidFill>
              <a:latin typeface="Noto Sans Regular"/>
            </a:endParaRPr>
          </a:p>
          <a:p>
            <a:pPr marL="108000">
              <a:spcAft>
                <a:spcPts val="1414"/>
              </a:spcAft>
              <a:buClr>
                <a:srgbClr val="EF2929"/>
              </a:buClr>
              <a:buSzPct val="100000"/>
            </a:pPr>
            <a:endParaRPr lang="en-CA" sz="2400" spc="-1" dirty="0">
              <a:solidFill>
                <a:srgbClr val="333333"/>
              </a:solidFill>
              <a:latin typeface="Noto Sans Regular"/>
            </a:endParaRPr>
          </a:p>
          <a:p>
            <a:pPr marL="108000">
              <a:spcAft>
                <a:spcPts val="1414"/>
              </a:spcAft>
              <a:buClr>
                <a:srgbClr val="EF2929"/>
              </a:buClr>
              <a:buSzPct val="100000"/>
            </a:pPr>
            <a:r>
              <a:rPr lang="en-CA" sz="2400" b="1" spc="-1" dirty="0">
                <a:solidFill>
                  <a:srgbClr val="333333"/>
                </a:solidFill>
                <a:latin typeface="Noto Sans Regular"/>
              </a:rPr>
              <a:t>Arm Frame to World Coordinates:</a:t>
            </a:r>
          </a:p>
          <a:p>
            <a:pPr marL="450900" indent="-342900">
              <a:spcAft>
                <a:spcPts val="1414"/>
              </a:spcAft>
              <a:buClr>
                <a:srgbClr val="EF2929"/>
              </a:buClr>
              <a:buSzPct val="100000"/>
              <a:buFont typeface="Arial" panose="020B0604020202020204" pitchFamily="34" charset="0"/>
              <a:buChar char="•"/>
            </a:pPr>
            <a:r>
              <a:rPr lang="en-CA" sz="2400" spc="-1" dirty="0">
                <a:solidFill>
                  <a:srgbClr val="333333"/>
                </a:solidFill>
                <a:latin typeface="Noto Sans Regular"/>
              </a:rPr>
              <a:t>Note that point represented in homogenous coordinates</a:t>
            </a:r>
          </a:p>
          <a:p>
            <a:pPr marL="108000">
              <a:spcAft>
                <a:spcPts val="1414"/>
              </a:spcAft>
              <a:buClr>
                <a:srgbClr val="EF2929"/>
              </a:buClr>
              <a:buSzPct val="100000"/>
            </a:pPr>
            <a:endParaRPr lang="en-CA" sz="2400" b="1" spc="-1" dirty="0">
              <a:solidFill>
                <a:srgbClr val="333333"/>
              </a:solidFill>
              <a:latin typeface="Noto Sans Regular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179789F8-C1D9-4523-A74D-F722C2E61093}"/>
                  </a:ext>
                </a:extLst>
              </p:cNvPr>
              <p:cNvSpPr/>
              <p:nvPr/>
            </p:nvSpPr>
            <p:spPr>
              <a:xfrm>
                <a:off x="200226" y="2509502"/>
                <a:ext cx="8638070" cy="11128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b="1" i="1" smtClean="0"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CA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CA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CA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CA" b="1" i="1" smtClean="0">
                        <a:latin typeface="Cambria Math" panose="02040503050406030204" pitchFamily="18" charset="0"/>
                      </a:rPr>
                      <m:t>𝑹</m:t>
                    </m:r>
                    <m:sSub>
                      <m:sSubPr>
                        <m:ctrlPr>
                          <a:rPr lang="en-CA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CA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CA" i="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r>
                                <m:rPr>
                                  <m:sty m:val="p"/>
                                </m:rPr>
                                <a:rPr lang="en-CA" i="0">
                                  <a:latin typeface="Cambria Math" panose="02040503050406030204" pitchFamily="18" charset="0"/>
                                </a:rPr>
                                <m:t>os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⁡</m:t>
                              </m:r>
                              <m:f>
                                <m:f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f>
                                <m:f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f>
                                <m:f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f>
                                <m:f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CA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CA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CA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r>
                                <m:rPr>
                                  <m:sty m:val="p"/>
                                </m:rPr>
                                <a:rPr lang="en-CA">
                                  <a:latin typeface="Cambria Math" panose="02040503050406030204" pitchFamily="18" charset="0"/>
                                </a:rPr>
                                <m:t>os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⁡</m:t>
                              </m:r>
                              <m:f>
                                <m:f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f>
                                <m:f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  <m:brk m:alnAt="7"/>
                                </m:rPr>
                                <a:rPr lang="en-CA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r>
                                <m:rPr>
                                  <m:sty m:val="p"/>
                                </m:rPr>
                                <a:rPr lang="en-CA">
                                  <a:latin typeface="Cambria Math" panose="02040503050406030204" pitchFamily="18" charset="0"/>
                                </a:rPr>
                                <m:t>os</m:t>
                              </m:r>
                              <m:f>
                                <m:f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f>
                                <m:f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f>
                                <m:f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f>
                                <m:f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CA" dirty="0"/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179789F8-C1D9-4523-A74D-F722C2E610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226" y="2509502"/>
                <a:ext cx="8638070" cy="111280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AD26662-F07D-40A9-9E0D-1EF327447C0B}"/>
                  </a:ext>
                </a:extLst>
              </p:cNvPr>
              <p:cNvSpPr/>
              <p:nvPr/>
            </p:nvSpPr>
            <p:spPr>
              <a:xfrm>
                <a:off x="1296897" y="5312680"/>
                <a:ext cx="6459269" cy="12262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0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CA" sz="20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</m:sSub>
                    <m:r>
                      <a:rPr lang="en-CA" sz="20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2000" b="1" i="1" smtClean="0">
                        <a:latin typeface="Cambria Math" panose="02040503050406030204" pitchFamily="18" charset="0"/>
                      </a:rPr>
                      <m:t>𝑭</m:t>
                    </m:r>
                    <m:d>
                      <m:dPr>
                        <m:begChr m:val="["/>
                        <m:endChr m:val="]"/>
                        <m:ctrlPr>
                          <a:rPr lang="en-CA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CA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  <m:t>.5</m:t>
                              </m:r>
                            </m:e>
                          </m:mr>
                          <m:mr>
                            <m:e>
                              <m:r>
                                <a:rPr lang="en-CA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CA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CA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CA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CA" sz="200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r>
                                <m:rPr>
                                  <m:sty m:val="p"/>
                                </m:rPr>
                                <a:rPr lang="en-CA" sz="2000">
                                  <a:latin typeface="Cambria Math" panose="02040503050406030204" pitchFamily="18" charset="0"/>
                                </a:rPr>
                                <m:t>os</m:t>
                              </m:r>
                              <m:r>
                                <a:rPr lang="en-CA" sz="2000" i="1">
                                  <a:latin typeface="Cambria Math" panose="02040503050406030204" pitchFamily="18" charset="0"/>
                                </a:rPr>
                                <m:t>⁡</m:t>
                              </m:r>
                              <m:f>
                                <m:fPr>
                                  <m:ctrlPr>
                                    <a:rPr lang="en-CA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sz="20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CA" sz="20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  <m:e>
                              <m:r>
                                <a:rPr lang="en-CA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CA" sz="2000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f>
                                <m:fPr>
                                  <m:ctrlPr>
                                    <a:rPr lang="en-CA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sz="20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CA" sz="20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CA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  <m:brk m:alnAt="7"/>
                                </m:rPr>
                                <a:rPr lang="en-CA" sz="200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r>
                                <m:rPr>
                                  <m:sty m:val="p"/>
                                </m:rPr>
                                <a:rPr lang="en-CA" sz="2000">
                                  <a:latin typeface="Cambria Math" panose="02040503050406030204" pitchFamily="18" charset="0"/>
                                </a:rPr>
                                <m:t>os</m:t>
                              </m:r>
                              <m:r>
                                <a:rPr lang="en-CA" sz="2000" i="1">
                                  <a:latin typeface="Cambria Math" panose="02040503050406030204" pitchFamily="18" charset="0"/>
                                </a:rPr>
                                <m:t>⁡</m:t>
                              </m:r>
                              <m:f>
                                <m:fPr>
                                  <m:ctrlPr>
                                    <a:rPr lang="en-CA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sz="20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CA" sz="20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CA" sz="2000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f>
                                <m:fPr>
                                  <m:ctrlPr>
                                    <a:rPr lang="en-CA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sz="20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CA" sz="20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  <m:e>
                              <m:r>
                                <a:rPr lang="en-CA" sz="2000" i="1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f>
                                <m:fPr>
                                  <m:ctrlPr>
                                    <a:rPr lang="en-CA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sz="20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CA" sz="20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CA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CA" sz="2000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f>
                                <m:fPr>
                                  <m:ctrlPr>
                                    <a:rPr lang="en-CA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sz="20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CA" sz="20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CA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CA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CA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CA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CA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  <m:t>.5</m:t>
                              </m:r>
                            </m:e>
                          </m:mr>
                          <m:mr>
                            <m:e>
                              <m:r>
                                <a:rPr lang="en-CA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CA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CA" sz="20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CA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CA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  <m:t>.06</m:t>
                              </m:r>
                            </m:e>
                          </m:mr>
                          <m:mr>
                            <m:e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  <m:t>3.06</m:t>
                              </m:r>
                            </m:e>
                          </m:mr>
                          <m:mr>
                            <m:e>
                              <m:r>
                                <a:rPr lang="en-CA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CA" sz="20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AD26662-F07D-40A9-9E0D-1EF327447C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6897" y="5312680"/>
                <a:ext cx="6459269" cy="12262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22218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42BA6F-63F1-47A7-9EC4-AEB3F8AEE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D09F1-5447-4EA4-8EA6-0865537200C5}" type="slidenum">
              <a:rPr lang="en-CA" smtClean="0"/>
              <a:t>22</a:t>
            </a:fld>
            <a:endParaRPr lang="en-CA"/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4E464BCD-5165-4EA8-A7C4-01702A446797}"/>
              </a:ext>
            </a:extLst>
          </p:cNvPr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CA" sz="4400" b="1" strike="noStrike" spc="-1" dirty="0">
                <a:solidFill>
                  <a:srgbClr val="333333"/>
                </a:solidFill>
                <a:latin typeface="Noto Sans Regular"/>
              </a:rPr>
              <a:t>Matrix Transformations Applied to Multiple Points</a:t>
            </a:r>
          </a:p>
        </p:txBody>
      </p:sp>
      <p:sp>
        <p:nvSpPr>
          <p:cNvPr id="6" name="TextShape 2">
            <a:extLst>
              <a:ext uri="{FF2B5EF4-FFF2-40B4-BE49-F238E27FC236}">
                <a16:creationId xmlns:a16="http://schemas.microsoft.com/office/drawing/2014/main" id="{60BEF98C-8896-4CC1-BA48-04B35A72CF20}"/>
              </a:ext>
            </a:extLst>
          </p:cNvPr>
          <p:cNvSpPr txBox="1"/>
          <p:nvPr/>
        </p:nvSpPr>
        <p:spPr>
          <a:xfrm>
            <a:off x="202838" y="1959909"/>
            <a:ext cx="8172001" cy="41016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565200" indent="-457200">
              <a:spcAft>
                <a:spcPts val="1414"/>
              </a:spcAft>
              <a:buClr>
                <a:srgbClr val="EF2929"/>
              </a:buClr>
              <a:buSzPct val="100000"/>
              <a:buFont typeface="Arial" panose="020B0604020202020204" pitchFamily="34" charset="0"/>
              <a:buChar char="•"/>
            </a:pPr>
            <a:r>
              <a:rPr lang="en-CA" sz="2400" spc="-1" dirty="0">
                <a:solidFill>
                  <a:srgbClr val="333333"/>
                </a:solidFill>
                <a:latin typeface="Noto Sans Regular"/>
              </a:rPr>
              <a:t>Multiple points can be stacked column-wise:</a:t>
            </a:r>
            <a:br>
              <a:rPr lang="en-CA" sz="2400" b="1" spc="-1" dirty="0">
                <a:solidFill>
                  <a:srgbClr val="333333"/>
                </a:solidFill>
                <a:latin typeface="Noto Sans Regular"/>
              </a:rPr>
            </a:br>
            <a:endParaRPr lang="en-CA" sz="2400" b="1" spc="-1" dirty="0">
              <a:solidFill>
                <a:srgbClr val="333333"/>
              </a:solidFill>
              <a:latin typeface="Noto Sans Regular"/>
            </a:endParaRPr>
          </a:p>
          <a:p>
            <a:pPr marL="565200" indent="-457200">
              <a:spcAft>
                <a:spcPts val="1414"/>
              </a:spcAft>
              <a:buClr>
                <a:srgbClr val="EF2929"/>
              </a:buClr>
              <a:buSzPct val="100000"/>
              <a:buFont typeface="Arial" panose="020B0604020202020204" pitchFamily="34" charset="0"/>
              <a:buChar char="•"/>
            </a:pPr>
            <a:endParaRPr lang="en-CA" sz="2400" spc="-1" dirty="0">
              <a:solidFill>
                <a:srgbClr val="333333"/>
              </a:solidFill>
              <a:latin typeface="Noto Sans Regular"/>
            </a:endParaRPr>
          </a:p>
          <a:p>
            <a:pPr marL="108000">
              <a:spcAft>
                <a:spcPts val="1414"/>
              </a:spcAft>
              <a:buClr>
                <a:srgbClr val="EF2929"/>
              </a:buClr>
              <a:buSzPct val="100000"/>
            </a:pPr>
            <a:endParaRPr lang="en-CA" sz="2400" b="1" spc="-1" dirty="0">
              <a:solidFill>
                <a:srgbClr val="333333"/>
              </a:solidFill>
              <a:latin typeface="Noto Sans Regular"/>
            </a:endParaRPr>
          </a:p>
          <a:p>
            <a:pPr marL="108000">
              <a:spcAft>
                <a:spcPts val="1414"/>
              </a:spcAft>
              <a:buClr>
                <a:srgbClr val="EF2929"/>
              </a:buClr>
              <a:buSzPct val="100000"/>
            </a:pPr>
            <a:endParaRPr lang="en-CA" sz="2400" b="1" spc="-1" dirty="0">
              <a:solidFill>
                <a:srgbClr val="333333"/>
              </a:solidFill>
              <a:latin typeface="Noto Sans Regular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331EBF4-F832-4FCD-9882-2577F8D66D55}"/>
                  </a:ext>
                </a:extLst>
              </p:cNvPr>
              <p:cNvSpPr txBox="1"/>
              <p:nvPr/>
            </p:nvSpPr>
            <p:spPr>
              <a:xfrm>
                <a:off x="1847286" y="2790880"/>
                <a:ext cx="5747599" cy="1266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CA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CA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</m:e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e>
                              <m:r>
                                <a:rPr lang="en-CA" sz="2400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</m:e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CA" sz="2400" dirty="0"/>
                  <a:t>= </a:t>
                </a:r>
                <a14:m>
                  <m:oMath xmlns:m="http://schemas.openxmlformats.org/officeDocument/2006/math">
                    <m:r>
                      <a:rPr lang="en-CA" sz="2400" b="1" i="0" smtClean="0">
                        <a:latin typeface="Cambria Math" panose="02040503050406030204" pitchFamily="18" charset="0"/>
                      </a:rPr>
                      <m:t>𝐅</m:t>
                    </m:r>
                    <m:d>
                      <m:dPr>
                        <m:begChr m:val="["/>
                        <m:endChr m:val="]"/>
                        <m:ctrlPr>
                          <a:rPr lang="en-CA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</m:e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CA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CA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CA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CA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CA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CA" sz="24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</m:e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CA" sz="24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331EBF4-F832-4FCD-9882-2577F8D66D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7286" y="2790880"/>
                <a:ext cx="5747599" cy="12661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74647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Shape 1">
            <a:extLst>
              <a:ext uri="{FF2B5EF4-FFF2-40B4-BE49-F238E27FC236}">
                <a16:creationId xmlns:a16="http://schemas.microsoft.com/office/drawing/2014/main" id="{5198075E-8A47-443E-BF81-9B6A987451C8}"/>
              </a:ext>
            </a:extLst>
          </p:cNvPr>
          <p:cNvSpPr txBox="1"/>
          <p:nvPr/>
        </p:nvSpPr>
        <p:spPr>
          <a:xfrm>
            <a:off x="677700" y="3993480"/>
            <a:ext cx="8568000" cy="1661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r>
              <a:rPr lang="en-CA" sz="4800" b="1" strike="noStrike" spc="-1" dirty="0">
                <a:solidFill>
                  <a:srgbClr val="333333"/>
                </a:solidFill>
                <a:latin typeface="Noto Sans Regular"/>
              </a:rPr>
              <a:t>Optimization and Decomposition Methods</a:t>
            </a:r>
          </a:p>
        </p:txBody>
      </p:sp>
    </p:spTree>
    <p:extLst>
      <p:ext uri="{BB962C8B-B14F-4D97-AF65-F5344CB8AC3E}">
        <p14:creationId xmlns:p14="http://schemas.microsoft.com/office/powerpoint/2010/main" val="17217716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42BA6F-63F1-47A7-9EC4-AEB3F8AEE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D09F1-5447-4EA4-8EA6-0865537200C5}" type="slidenum">
              <a:rPr lang="en-CA" smtClean="0"/>
              <a:t>24</a:t>
            </a:fld>
            <a:endParaRPr lang="en-CA"/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4E464BCD-5165-4EA8-A7C4-01702A446797}"/>
              </a:ext>
            </a:extLst>
          </p:cNvPr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CA" sz="4400" b="1" strike="noStrike" spc="-1" dirty="0">
                <a:solidFill>
                  <a:srgbClr val="333333"/>
                </a:solidFill>
                <a:latin typeface="Noto Sans Regular"/>
              </a:rPr>
              <a:t>Least Squares Optimization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Shape 2">
                <a:extLst>
                  <a:ext uri="{FF2B5EF4-FFF2-40B4-BE49-F238E27FC236}">
                    <a16:creationId xmlns:a16="http://schemas.microsoft.com/office/drawing/2014/main" id="{60BEF98C-8896-4CC1-BA48-04B35A72CF20}"/>
                  </a:ext>
                </a:extLst>
              </p:cNvPr>
              <p:cNvSpPr txBox="1"/>
              <p:nvPr/>
            </p:nvSpPr>
            <p:spPr>
              <a:xfrm>
                <a:off x="252000" y="1678616"/>
                <a:ext cx="8640000" cy="43878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/>
              <a:lstStyle/>
              <a:p>
                <a:pPr marL="108000">
                  <a:spcAft>
                    <a:spcPts val="1414"/>
                  </a:spcAft>
                  <a:buClr>
                    <a:srgbClr val="EF2929"/>
                  </a:buClr>
                  <a:buSzPct val="45000"/>
                </a:pPr>
                <a:r>
                  <a:rPr lang="en-CA" sz="2400" b="1" strike="noStrike" spc="-1" dirty="0">
                    <a:solidFill>
                      <a:srgbClr val="333333"/>
                    </a:solidFill>
                    <a:latin typeface="Noto Sans Regular"/>
                  </a:rPr>
                  <a:t>Motivation: </a:t>
                </a:r>
              </a:p>
              <a:p>
                <a:pPr marL="565200" indent="-457200">
                  <a:spcAft>
                    <a:spcPts val="1414"/>
                  </a:spcAft>
                  <a:buClr>
                    <a:srgbClr val="EF2929"/>
                  </a:buClr>
                  <a:buSzPct val="100000"/>
                  <a:buFont typeface="Arial" panose="020B0604020202020204" pitchFamily="34" charset="0"/>
                  <a:buChar char="•"/>
                </a:pPr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Given dataset of M tuples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2400" b="1" i="1" spc="-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400" b="1" i="1" spc="-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d>
                          <m:dPr>
                            <m:ctrlPr>
                              <a:rPr lang="en-CA" sz="2400" b="1" i="1" spc="-1" smtClean="0">
                                <a:solidFill>
                                  <a:srgbClr val="3333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2400" b="1" i="1" spc="-1" smtClean="0">
                                <a:solidFill>
                                  <a:srgbClr val="333333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</m:d>
                      </m:sup>
                    </m:sSup>
                    <m:r>
                      <a:rPr lang="en-CA" sz="2400" b="0" i="1" spc="-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CA" sz="2400" b="0" i="1" spc="-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400" b="0" i="1" spc="-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CA" sz="2400" b="0" i="1" spc="-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sz="2400" b="0" i="1" spc="-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A" sz="2400" b="0" i="1" spc="-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CA" sz="2400" b="0" i="1" spc="-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, fit function approximation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CA" sz="2400" i="1" spc="-1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CA" sz="2400" spc="-1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acc>
                    <m:r>
                      <a:rPr lang="en-CA" sz="2400" b="1" i="1" spc="-1" dirty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CA" sz="2400" i="1" spc="-1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i="1" spc="-1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CA" sz="2400" b="1" i="1" spc="-1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</m:sSub>
                    <m:r>
                      <a:rPr lang="en-CA" sz="2400" i="1" spc="-1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2400" b="1" i="1" spc="-1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CA" sz="2400" i="1" spc="-1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.</a:t>
                </a:r>
              </a:p>
              <a:p>
                <a:pPr marL="565200" indent="-457200">
                  <a:spcAft>
                    <a:spcPts val="1414"/>
                  </a:spcAft>
                  <a:buClr>
                    <a:srgbClr val="EF2929"/>
                  </a:buClr>
                  <a:buSzPct val="100000"/>
                  <a:buFont typeface="Arial" panose="020B0604020202020204" pitchFamily="34" charset="0"/>
                  <a:buChar char="•"/>
                </a:pPr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Function approximation parameterized by weights </a:t>
                </a:r>
                <a14:m>
                  <m:oMath xmlns:m="http://schemas.openxmlformats.org/officeDocument/2006/math">
                    <m:r>
                      <a:rPr lang="en-CA" sz="2400" b="1" i="1" spc="-1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CA" sz="2400" b="1" spc="-1" dirty="0">
                    <a:solidFill>
                      <a:srgbClr val="333333"/>
                    </a:solidFill>
                    <a:latin typeface="Noto Sans Regular"/>
                  </a:rPr>
                  <a:t>.</a:t>
                </a:r>
              </a:p>
              <a:p>
                <a:pPr marL="108000">
                  <a:spcAft>
                    <a:spcPts val="800"/>
                  </a:spcAft>
                  <a:buClr>
                    <a:srgbClr val="EF2929"/>
                  </a:buClr>
                  <a:buSzPct val="100000"/>
                </a:pPr>
                <a:r>
                  <a:rPr lang="en-CA" sz="2400" b="1" strike="noStrike" spc="-1" dirty="0">
                    <a:solidFill>
                      <a:srgbClr val="333333"/>
                    </a:solidFill>
                    <a:latin typeface="Noto Sans Regular"/>
                  </a:rPr>
                  <a:t>Least Squares Optimization: </a:t>
                </a:r>
                <a:endParaRPr lang="en-US" sz="2400" b="0" i="1" spc="-1" dirty="0">
                  <a:solidFill>
                    <a:srgbClr val="333333"/>
                  </a:solidFill>
                  <a:latin typeface="Cambria Math" panose="02040503050406030204" pitchFamily="18" charset="0"/>
                </a:endParaRPr>
              </a:p>
              <a:p>
                <a:pPr marL="108000">
                  <a:spcAft>
                    <a:spcPts val="800"/>
                  </a:spcAft>
                  <a:buClr>
                    <a:srgbClr val="EF2929"/>
                  </a:buClr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i="1" spc="-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𝐿𝑜𝑠𝑠</m:t>
                      </m:r>
                      <m:r>
                        <a:rPr lang="en-CA" sz="2400" i="1" spc="-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CA" sz="2400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en-CA" sz="2400" b="1" i="1" spc="-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CA" sz="2400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CA" sz="2400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CA" sz="2400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p>
                            <m:sSupPr>
                              <m:ctrlPr>
                                <a:rPr lang="en-CA" sz="2400" i="1" spc="-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CA" sz="2400" i="1" spc="-1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CA" sz="2400" i="1" spc="-1">
                                          <a:solidFill>
                                            <a:srgbClr val="33333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CA" sz="2400" i="1" spc="-1">
                                          <a:solidFill>
                                            <a:srgbClr val="33333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CA" sz="2400" i="1" spc="-1">
                                              <a:solidFill>
                                                <a:srgbClr val="33333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sz="2400" i="1" spc="-1">
                                              <a:solidFill>
                                                <a:srgbClr val="33333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CA" sz="2400" i="1" spc="-1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CA" sz="2400" i="1" spc="-1">
                                          <a:solidFill>
                                            <a:srgbClr val="33333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sz="2400" i="1" spc="-1">
                                          <a:solidFill>
                                            <a:srgbClr val="33333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CA" sz="2400" b="1" i="1" spc="-1">
                                          <a:solidFill>
                                            <a:srgbClr val="33333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sub>
                                  </m:sSub>
                                  <m:r>
                                    <a:rPr lang="en-CA" sz="2400" i="1" spc="-1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en-CA" sz="2400" b="1" i="1" spc="-1">
                                          <a:solidFill>
                                            <a:srgbClr val="33333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CA" sz="2400" b="1" i="1" spc="-1">
                                          <a:solidFill>
                                            <a:srgbClr val="33333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CA" sz="2400" b="1" i="1" spc="-1">
                                          <a:solidFill>
                                            <a:srgbClr val="33333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CA" sz="2400" b="1" i="1" spc="-1">
                                          <a:solidFill>
                                            <a:srgbClr val="33333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  <m:r>
                                        <a:rPr lang="en-CA" sz="2400" b="1" i="1" spc="-1">
                                          <a:solidFill>
                                            <a:srgbClr val="33333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en-CA" sz="2400" i="1" spc="-1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  <m:sup>
                              <m:r>
                                <a:rPr lang="en-CA" sz="2400" i="1" spc="-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i="1" spc="-1" dirty="0">
                  <a:solidFill>
                    <a:srgbClr val="333333"/>
                  </a:solidFill>
                  <a:latin typeface="Cambria Math" panose="02040503050406030204" pitchFamily="18" charset="0"/>
                </a:endParaRPr>
              </a:p>
              <a:p>
                <a:pPr marL="108000">
                  <a:spcAft>
                    <a:spcPts val="800"/>
                  </a:spcAft>
                  <a:buClr>
                    <a:srgbClr val="EF2929"/>
                  </a:buClr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sz="2400" b="0" i="1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400" b="0" i="1" spc="-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400" b="0" i="1" spc="-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𝑎𝑟𝑔𝑚𝑖</m:t>
                      </m:r>
                      <m:sSub>
                        <m:sSubPr>
                          <m:ctrlPr>
                            <a:rPr lang="en-CA" sz="2400" i="1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b="0" i="1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CA" sz="2400" b="1" i="1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sub>
                      </m:sSub>
                      <m:r>
                        <a:rPr lang="en-US" sz="2400" b="0" i="1" spc="-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pc="-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CA" sz="2400" b="1" strike="noStrike" spc="-1" dirty="0">
                  <a:solidFill>
                    <a:srgbClr val="333333"/>
                  </a:solidFill>
                  <a:latin typeface="Noto Sans Regular"/>
                </a:endParaRPr>
              </a:p>
              <a:p>
                <a:pPr marL="108000">
                  <a:spcAft>
                    <a:spcPts val="800"/>
                  </a:spcAft>
                  <a:buClr>
                    <a:srgbClr val="EF2929"/>
                  </a:buClr>
                  <a:buSzPct val="100000"/>
                </a:pPr>
                <a:endParaRPr lang="en-CA" sz="2400" b="1" strike="noStrike" spc="-1" dirty="0">
                  <a:solidFill>
                    <a:srgbClr val="333333"/>
                  </a:solidFill>
                  <a:latin typeface="Noto Sans Regular"/>
                </a:endParaRPr>
              </a:p>
            </p:txBody>
          </p:sp>
        </mc:Choice>
        <mc:Fallback xmlns="">
          <p:sp>
            <p:nvSpPr>
              <p:cNvPr id="6" name="TextShape 2">
                <a:extLst>
                  <a:ext uri="{FF2B5EF4-FFF2-40B4-BE49-F238E27FC236}">
                    <a16:creationId xmlns:a16="http://schemas.microsoft.com/office/drawing/2014/main" id="{60BEF98C-8896-4CC1-BA48-04B35A72CF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000" y="1678616"/>
                <a:ext cx="8640000" cy="4387888"/>
              </a:xfrm>
              <a:prstGeom prst="rect">
                <a:avLst/>
              </a:prstGeom>
              <a:blipFill>
                <a:blip r:embed="rId2"/>
                <a:stretch>
                  <a:fillRect l="-846" t="-2083" r="-7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8209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42BA6F-63F1-47A7-9EC4-AEB3F8AEE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D09F1-5447-4EA4-8EA6-0865537200C5}" type="slidenum">
              <a:rPr lang="en-CA" smtClean="0"/>
              <a:t>25</a:t>
            </a:fld>
            <a:endParaRPr lang="en-CA"/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4E464BCD-5165-4EA8-A7C4-01702A446797}"/>
              </a:ext>
            </a:extLst>
          </p:cNvPr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CA" sz="4400" b="1" strike="noStrike" spc="-1" dirty="0">
                <a:solidFill>
                  <a:srgbClr val="333333"/>
                </a:solidFill>
                <a:latin typeface="Noto Sans Regular"/>
              </a:rPr>
              <a:t>Linear Regression</a:t>
            </a:r>
          </a:p>
        </p:txBody>
      </p:sp>
      <p:sp>
        <p:nvSpPr>
          <p:cNvPr id="6" name="TextShape 2">
            <a:extLst>
              <a:ext uri="{FF2B5EF4-FFF2-40B4-BE49-F238E27FC236}">
                <a16:creationId xmlns:a16="http://schemas.microsoft.com/office/drawing/2014/main" id="{60BEF98C-8896-4CC1-BA48-04B35A72CF20}"/>
              </a:ext>
            </a:extLst>
          </p:cNvPr>
          <p:cNvSpPr txBox="1"/>
          <p:nvPr/>
        </p:nvSpPr>
        <p:spPr>
          <a:xfrm>
            <a:off x="251999" y="1678615"/>
            <a:ext cx="8724851" cy="175038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108000">
              <a:spcAft>
                <a:spcPts val="1414"/>
              </a:spcAft>
              <a:buClr>
                <a:srgbClr val="EF2929"/>
              </a:buClr>
              <a:buSzPct val="45000"/>
            </a:pPr>
            <a:r>
              <a:rPr lang="en-CA" sz="2400" b="1" strike="noStrike" spc="-1" dirty="0">
                <a:solidFill>
                  <a:srgbClr val="333333"/>
                </a:solidFill>
                <a:latin typeface="Noto Sans Regular"/>
              </a:rPr>
              <a:t>Motivation: </a:t>
            </a:r>
          </a:p>
          <a:p>
            <a:pPr marL="565200" indent="-457200">
              <a:spcAft>
                <a:spcPts val="1414"/>
              </a:spcAft>
              <a:buClr>
                <a:srgbClr val="EF2929"/>
              </a:buClr>
              <a:buSzPct val="100000"/>
              <a:buFont typeface="Arial" panose="020B0604020202020204" pitchFamily="34" charset="0"/>
              <a:buChar char="•"/>
            </a:pPr>
            <a:r>
              <a:rPr lang="en-CA" sz="2400" spc="-1" dirty="0">
                <a:solidFill>
                  <a:srgbClr val="333333"/>
                </a:solidFill>
                <a:latin typeface="Noto Sans Regular"/>
              </a:rPr>
              <a:t>A specific instance of Least Squares Optimization</a:t>
            </a:r>
          </a:p>
          <a:p>
            <a:pPr marL="565200" indent="-457200">
              <a:spcAft>
                <a:spcPts val="1414"/>
              </a:spcAft>
              <a:buClr>
                <a:srgbClr val="EF2929"/>
              </a:buClr>
              <a:buSzPct val="100000"/>
              <a:buFont typeface="Arial" panose="020B0604020202020204" pitchFamily="34" charset="0"/>
              <a:buChar char="•"/>
            </a:pPr>
            <a:r>
              <a:rPr lang="en-CA" sz="2400" spc="-1" dirty="0">
                <a:solidFill>
                  <a:srgbClr val="333333"/>
                </a:solidFill>
                <a:latin typeface="Noto Sans Regular"/>
              </a:rPr>
              <a:t>Function approximator written as linear combination of weights:</a:t>
            </a:r>
          </a:p>
          <a:p>
            <a:pPr marL="108000">
              <a:spcAft>
                <a:spcPts val="1414"/>
              </a:spcAft>
              <a:buClr>
                <a:srgbClr val="EF2929"/>
              </a:buClr>
              <a:buSzPct val="100000"/>
            </a:pPr>
            <a:endParaRPr lang="en-CA" sz="2400" spc="-1" dirty="0">
              <a:solidFill>
                <a:srgbClr val="333333"/>
              </a:solidFill>
              <a:latin typeface="Noto Sans Regular"/>
            </a:endParaRPr>
          </a:p>
          <a:p>
            <a:pPr marL="108000">
              <a:spcAft>
                <a:spcPts val="1414"/>
              </a:spcAft>
              <a:buClr>
                <a:srgbClr val="EF2929"/>
              </a:buClr>
              <a:buSzPct val="100000"/>
            </a:pPr>
            <a:endParaRPr lang="en-CA" sz="2400" b="1" spc="-1" dirty="0">
              <a:solidFill>
                <a:srgbClr val="333333"/>
              </a:solidFill>
              <a:latin typeface="Noto Sans Regular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5F0FCDE-8806-42EE-A44B-65F6BA37C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9818" y="3429000"/>
            <a:ext cx="4102181" cy="300405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ED628DFD-6E11-4F84-949D-D92F1A011F9B}"/>
                  </a:ext>
                </a:extLst>
              </p:cNvPr>
              <p:cNvSpPr/>
              <p:nvPr/>
            </p:nvSpPr>
            <p:spPr>
              <a:xfrm>
                <a:off x="167148" y="3640595"/>
                <a:ext cx="5138274" cy="1741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08000">
                  <a:spcAft>
                    <a:spcPts val="1414"/>
                  </a:spcAft>
                  <a:buClr>
                    <a:srgbClr val="EF2929"/>
                  </a:buClr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200" i="1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200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CA" sz="2200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d>
                        <m:dPr>
                          <m:ctrlPr>
                            <a:rPr lang="en-CA" sz="2200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200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CA" sz="2200" i="1" spc="-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200" b="0" i="1" spc="-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(1)</m:t>
                      </m:r>
                      <m:sSub>
                        <m:sSubPr>
                          <m:ctrlPr>
                            <a:rPr lang="en-CA" sz="2200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200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CA" sz="2200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sz="2200" i="1" spc="-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2200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200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2200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CA" sz="2200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200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CA" sz="2200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2200" i="1" spc="-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+…</m:t>
                      </m:r>
                      <m:sSub>
                        <m:sSubPr>
                          <m:ctrlPr>
                            <a:rPr lang="en-CA" sz="2200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200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2200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CA" sz="2200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200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CA" sz="2200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CA" sz="2200" i="1" spc="-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sz="2200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200" b="1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CA" sz="2200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CA" sz="2200" b="1" i="1" spc="-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CA" sz="2200" b="1" spc="-1" dirty="0">
                  <a:solidFill>
                    <a:srgbClr val="333333"/>
                  </a:solidFill>
                  <a:latin typeface="Noto Sans Regular"/>
                </a:endParaRPr>
              </a:p>
              <a:p>
                <a:pPr marL="108000">
                  <a:spcAft>
                    <a:spcPts val="1414"/>
                  </a:spcAft>
                  <a:buClr>
                    <a:srgbClr val="EF2929"/>
                  </a:buClr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200" i="1" spc="-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𝑎𝑟𝑔𝑚𝑖</m:t>
                      </m:r>
                      <m:sSub>
                        <m:sSubPr>
                          <m:ctrlPr>
                            <a:rPr lang="en-CA" sz="2200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200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CA" sz="2200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nary>
                        <m:naryPr>
                          <m:chr m:val="∑"/>
                          <m:ctrlPr>
                            <a:rPr lang="en-CA" sz="2200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CA" sz="2200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CA" sz="2200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p>
                            <m:sSupPr>
                              <m:ctrlPr>
                                <a:rPr lang="en-CA" sz="2200" i="1" spc="-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CA" sz="2200" i="1" spc="-1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CA" sz="2200" i="1" spc="-1">
                                          <a:solidFill>
                                            <a:srgbClr val="33333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CA" sz="2200" i="1" spc="-1">
                                          <a:solidFill>
                                            <a:srgbClr val="33333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CA" sz="2200" i="1" spc="-1">
                                              <a:solidFill>
                                                <a:srgbClr val="33333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sz="2200" i="1" spc="-1">
                                              <a:solidFill>
                                                <a:srgbClr val="33333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CA" sz="2200" i="1" spc="-1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CA" sz="2200" i="1" spc="-1">
                                          <a:solidFill>
                                            <a:srgbClr val="33333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CA" sz="2200" b="1" i="1" spc="-1">
                                          <a:solidFill>
                                            <a:srgbClr val="33333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p>
                                      <m:r>
                                        <a:rPr lang="en-CA" sz="2200" i="1" spc="-1">
                                          <a:solidFill>
                                            <a:srgbClr val="33333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CA" sz="2200" b="1" i="1" spc="-1">
                                          <a:solidFill>
                                            <a:srgbClr val="33333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CA" sz="2200" b="1" i="1" spc="-1">
                                          <a:solidFill>
                                            <a:srgbClr val="33333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CA" sz="2200" b="1" i="1" spc="-1">
                                          <a:solidFill>
                                            <a:srgbClr val="33333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CA" sz="2200" b="1" i="1" spc="-1">
                                          <a:solidFill>
                                            <a:srgbClr val="33333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  <m:r>
                                        <a:rPr lang="en-CA" sz="2200" b="1" i="1" spc="-1">
                                          <a:solidFill>
                                            <a:srgbClr val="33333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CA" sz="2200" i="1" spc="-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CA" sz="22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ED628DFD-6E11-4F84-949D-D92F1A011F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148" y="3640595"/>
                <a:ext cx="5138274" cy="1741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0854BF7-63F0-4581-924F-4DB60EBC881B}"/>
              </a:ext>
            </a:extLst>
          </p:cNvPr>
          <p:cNvCxnSpPr/>
          <p:nvPr/>
        </p:nvCxnSpPr>
        <p:spPr>
          <a:xfrm>
            <a:off x="7165975" y="4356100"/>
            <a:ext cx="0" cy="330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E7D6710-BDA2-49EB-901B-BDBB004F8E20}"/>
                  </a:ext>
                </a:extLst>
              </p:cNvPr>
              <p:cNvSpPr/>
              <p:nvPr/>
            </p:nvSpPr>
            <p:spPr>
              <a:xfrm>
                <a:off x="5970023" y="4021792"/>
                <a:ext cx="1126096" cy="4690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08000">
                  <a:spcAft>
                    <a:spcPts val="1414"/>
                  </a:spcAft>
                  <a:buClr>
                    <a:srgbClr val="EF2929"/>
                  </a:buClr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200" b="0" i="1" smtClean="0">
                          <a:latin typeface="Cambria Math" panose="02040503050406030204" pitchFamily="18" charset="0"/>
                        </a:rPr>
                        <m:t>|</m:t>
                      </m:r>
                      <m:sSup>
                        <m:sSupPr>
                          <m:ctrlPr>
                            <a:rPr lang="en-CA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CA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CA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CA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CA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sz="1200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CA" sz="12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E7D6710-BDA2-49EB-901B-BDBB004F8E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0023" y="4021792"/>
                <a:ext cx="1126096" cy="4690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3C98E45-AAA3-40D8-B2D3-7F990072FB59}"/>
              </a:ext>
            </a:extLst>
          </p:cNvPr>
          <p:cNvCxnSpPr>
            <a:cxnSpLocks/>
          </p:cNvCxnSpPr>
          <p:nvPr/>
        </p:nvCxnSpPr>
        <p:spPr>
          <a:xfrm>
            <a:off x="6786563" y="4395788"/>
            <a:ext cx="338137" cy="1952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5210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42BA6F-63F1-47A7-9EC4-AEB3F8AEE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D09F1-5447-4EA4-8EA6-0865537200C5}" type="slidenum">
              <a:rPr lang="en-CA" smtClean="0"/>
              <a:t>26</a:t>
            </a:fld>
            <a:endParaRPr lang="en-CA"/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4E464BCD-5165-4EA8-A7C4-01702A446797}"/>
              </a:ext>
            </a:extLst>
          </p:cNvPr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CA" sz="4400" b="1" strike="noStrike" spc="-1" dirty="0">
                <a:solidFill>
                  <a:srgbClr val="333333"/>
                </a:solidFill>
                <a:latin typeface="Noto Sans Regular"/>
              </a:rPr>
              <a:t>Linear Regression Matrix Format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Shape 2">
                <a:extLst>
                  <a:ext uri="{FF2B5EF4-FFF2-40B4-BE49-F238E27FC236}">
                    <a16:creationId xmlns:a16="http://schemas.microsoft.com/office/drawing/2014/main" id="{60BEF98C-8896-4CC1-BA48-04B35A72CF20}"/>
                  </a:ext>
                </a:extLst>
              </p:cNvPr>
              <p:cNvSpPr txBox="1"/>
              <p:nvPr/>
            </p:nvSpPr>
            <p:spPr>
              <a:xfrm>
                <a:off x="252000" y="1678615"/>
                <a:ext cx="8640000" cy="517938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/>
              <a:lstStyle/>
              <a:p>
                <a:pPr marL="565200" indent="-457200">
                  <a:spcAft>
                    <a:spcPts val="1414"/>
                  </a:spcAft>
                  <a:buClr>
                    <a:srgbClr val="EF2929"/>
                  </a:buClr>
                  <a:buSzPct val="100000"/>
                  <a:buFont typeface="Arial" panose="020B0604020202020204" pitchFamily="34" charset="0"/>
                  <a:buChar char="•"/>
                </a:pPr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Can represent linear regression in purely matrix form since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2400" b="0" i="1" spc="-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ctrlPr>
                              <a:rPr lang="en-CA" sz="2400" i="1" spc="-1">
                                <a:solidFill>
                                  <a:srgbClr val="3333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CA" sz="2400" i="1" spc="-1">
                                <a:solidFill>
                                  <a:srgbClr val="333333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CA" sz="2400" i="1" spc="-1">
                                <a:solidFill>
                                  <a:srgbClr val="333333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CA" sz="2400" i="1" spc="-1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CA" sz="2400" i="1" spc="-1">
                                        <a:solidFill>
                                          <a:srgbClr val="33333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CA" sz="2400" b="0" i="1" spc="-1" smtClean="0">
                                            <a:solidFill>
                                              <a:srgbClr val="333333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CA" sz="2400" i="1" spc="-1" smtClean="0">
                                            <a:solidFill>
                                              <a:srgbClr val="333333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CA" sz="2400" b="0" i="1" spc="-1" smtClean="0">
                                            <a:solidFill>
                                              <a:srgbClr val="333333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CA" sz="2400" i="1" spc="-1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  <m:r>
                          <a:rPr lang="en-CA" sz="2400" b="0" i="1" spc="-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CA" sz="2400" b="0" i="1" spc="-1" smtClean="0">
                                <a:solidFill>
                                  <a:srgbClr val="3333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CA" sz="2400" b="0" i="1" spc="-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sz="2400" b="1" i="1" spc="-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CA" sz="2400" b="0" i="1" spc="-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CA" sz="2400" b="0" i="1" spc="-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CA" sz="2400" b="0" i="1" spc="-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400" b="1" i="1" spc="-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p>
                        <m:r>
                          <a:rPr lang="en-CA" sz="2400" b="0" i="1" spc="-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CA" sz="2400" b="1" i="1" spc="-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CA" sz="2400" b="1" spc="-1" dirty="0">
                    <a:solidFill>
                      <a:srgbClr val="333333"/>
                    </a:solidFill>
                    <a:latin typeface="Noto Sans Regular"/>
                  </a:rPr>
                  <a:t> </a:t>
                </a:r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where</a:t>
                </a:r>
                <a:r>
                  <a:rPr lang="en-CA" sz="2400" b="1" spc="-1" dirty="0">
                    <a:solidFill>
                      <a:srgbClr val="333333"/>
                    </a:solidFill>
                    <a:latin typeface="Noto Sans Regular"/>
                  </a:rPr>
                  <a:t> </a:t>
                </a:r>
                <a14:m>
                  <m:oMath xmlns:m="http://schemas.openxmlformats.org/officeDocument/2006/math">
                    <m:r>
                      <a:rPr lang="en-CA" sz="2400" b="1" i="1" spc="-1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CA" sz="2400" b="1" i="1" spc="-1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2400" b="1" i="1" spc="-1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CA" sz="2400" i="1" spc="-1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CA" sz="2400" b="1" i="1" spc="-1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𝑿𝒘</m:t>
                    </m:r>
                  </m:oMath>
                </a14:m>
                <a:endParaRPr lang="en-CA" sz="2400" b="1" spc="-1" dirty="0">
                  <a:solidFill>
                    <a:srgbClr val="333333"/>
                  </a:solidFill>
                  <a:latin typeface="Noto Sans Regular"/>
                </a:endParaRPr>
              </a:p>
              <a:p>
                <a:pPr marL="108000">
                  <a:spcAft>
                    <a:spcPts val="600"/>
                  </a:spcAft>
                  <a:buClr>
                    <a:srgbClr val="EF2929"/>
                  </a:buClr>
                  <a:buSzPct val="100000"/>
                </a:pPr>
                <a:endParaRPr lang="en-CA" sz="2400" b="1" spc="-1" dirty="0">
                  <a:solidFill>
                    <a:srgbClr val="333333"/>
                  </a:solidFill>
                  <a:latin typeface="Noto Sans Regular"/>
                </a:endParaRPr>
              </a:p>
              <a:p>
                <a:pPr marL="108000" algn="ctr">
                  <a:spcAft>
                    <a:spcPts val="600"/>
                  </a:spcAft>
                  <a:buClr>
                    <a:srgbClr val="EF2929"/>
                  </a:buClr>
                  <a:buSzPct val="100000"/>
                </a:pPr>
                <a14:m>
                  <m:oMath xmlns:m="http://schemas.openxmlformats.org/officeDocument/2006/math">
                    <m:r>
                      <a:rPr lang="en-CA" sz="2400" i="1" spc="-1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𝑎𝑟𝑔𝑚𝑖</m:t>
                    </m:r>
                    <m:sSub>
                      <m:sSubPr>
                        <m:ctrlPr>
                          <a:rPr lang="en-CA" sz="2400" i="1" spc="-1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i="1" spc="-1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CA" sz="2400" b="1" i="1" spc="-1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</m:sSub>
                    <m:sSup>
                      <m:sSupPr>
                        <m:ctrlPr>
                          <a:rPr lang="en-CA" sz="2400" b="1" i="1" spc="-1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CA" sz="2400" b="1" i="1" spc="-1">
                                <a:solidFill>
                                  <a:srgbClr val="3333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2400" b="1" i="1" spc="-1">
                                <a:solidFill>
                                  <a:srgbClr val="333333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CA" sz="2400" i="1" spc="-1">
                                <a:solidFill>
                                  <a:srgbClr val="333333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CA" sz="2400" b="1" i="1" spc="-1">
                                <a:solidFill>
                                  <a:srgbClr val="333333"/>
                                </a:solidFill>
                                <a:latin typeface="Cambria Math" panose="02040503050406030204" pitchFamily="18" charset="0"/>
                              </a:rPr>
                              <m:t>𝑿𝒘</m:t>
                            </m:r>
                          </m:e>
                        </m:d>
                      </m:e>
                      <m:sup>
                        <m:r>
                          <a:rPr lang="en-CA" sz="2400" b="1" i="1" spc="-1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CA" sz="2400" b="1" i="1" spc="-1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2400" b="1" i="1" spc="-1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CA" sz="2400" i="1" spc="-1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CA" sz="2400" b="1" i="1" spc="-1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𝑿𝒘</m:t>
                    </m:r>
                  </m:oMath>
                </a14:m>
                <a:r>
                  <a:rPr lang="en-CA" sz="2400" b="1" spc="-1" dirty="0">
                    <a:solidFill>
                      <a:srgbClr val="333333"/>
                    </a:solidFill>
                    <a:latin typeface="Noto Sans Regular"/>
                  </a:rPr>
                  <a:t>)</a:t>
                </a:r>
              </a:p>
              <a:p>
                <a:pPr marL="108000">
                  <a:spcAft>
                    <a:spcPts val="1414"/>
                  </a:spcAft>
                  <a:buClr>
                    <a:srgbClr val="EF2929"/>
                  </a:buClr>
                  <a:buSzPct val="100000"/>
                </a:pPr>
                <a:endParaRPr lang="en-CA" sz="2400" b="1" spc="-1" dirty="0">
                  <a:solidFill>
                    <a:srgbClr val="333333"/>
                  </a:solidFill>
                  <a:latin typeface="Noto Sans Regular"/>
                </a:endParaRPr>
              </a:p>
            </p:txBody>
          </p:sp>
        </mc:Choice>
        <mc:Fallback>
          <p:sp>
            <p:nvSpPr>
              <p:cNvPr id="6" name="TextShape 2">
                <a:extLst>
                  <a:ext uri="{FF2B5EF4-FFF2-40B4-BE49-F238E27FC236}">
                    <a16:creationId xmlns:a16="http://schemas.microsoft.com/office/drawing/2014/main" id="{60BEF98C-8896-4CC1-BA48-04B35A72CF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000" y="1678615"/>
                <a:ext cx="8640000" cy="5179385"/>
              </a:xfrm>
              <a:prstGeom prst="rect">
                <a:avLst/>
              </a:prstGeom>
              <a:blipFill>
                <a:blip r:embed="rId2"/>
                <a:stretch>
                  <a:fillRect l="-705" t="-176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A7E8C825-AE63-4A66-83C8-1C9FE5210E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5561" y="4106213"/>
            <a:ext cx="4503176" cy="2362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3391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42BA6F-63F1-47A7-9EC4-AEB3F8AEE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D09F1-5447-4EA4-8EA6-0865537200C5}" type="slidenum">
              <a:rPr lang="en-CA" smtClean="0"/>
              <a:t>27</a:t>
            </a:fld>
            <a:endParaRPr lang="en-CA"/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4E464BCD-5165-4EA8-A7C4-01702A446797}"/>
              </a:ext>
            </a:extLst>
          </p:cNvPr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CA" sz="4400" b="1" strike="noStrike" spc="-1" dirty="0">
                <a:solidFill>
                  <a:srgbClr val="333333"/>
                </a:solidFill>
                <a:latin typeface="Noto Sans Regular"/>
              </a:rPr>
              <a:t>Linear Regression 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Shape 2">
                <a:extLst>
                  <a:ext uri="{FF2B5EF4-FFF2-40B4-BE49-F238E27FC236}">
                    <a16:creationId xmlns:a16="http://schemas.microsoft.com/office/drawing/2014/main" id="{4B4A3689-84E1-4C3D-A679-75E264966C31}"/>
                  </a:ext>
                </a:extLst>
              </p:cNvPr>
              <p:cNvSpPr txBox="1"/>
              <p:nvPr/>
            </p:nvSpPr>
            <p:spPr>
              <a:xfrm>
                <a:off x="252000" y="1542091"/>
                <a:ext cx="8640000" cy="517938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/>
              <a:lstStyle/>
              <a:p>
                <a:pPr marL="108000">
                  <a:spcAft>
                    <a:spcPts val="1414"/>
                  </a:spcAft>
                  <a:buClr>
                    <a:srgbClr val="EF2929"/>
                  </a:buClr>
                  <a:buSzPct val="100000"/>
                </a:pPr>
                <a:r>
                  <a:rPr lang="en-CA" sz="2400" b="1" spc="-1" dirty="0">
                    <a:solidFill>
                      <a:srgbClr val="333333"/>
                    </a:solidFill>
                    <a:latin typeface="Noto Sans Regular"/>
                  </a:rPr>
                  <a:t>Closed-Form Solution:</a:t>
                </a:r>
              </a:p>
              <a:p>
                <a:pPr marL="565200" indent="-457200">
                  <a:spcAft>
                    <a:spcPts val="1414"/>
                  </a:spcAft>
                  <a:buClr>
                    <a:srgbClr val="EF2929"/>
                  </a:buClr>
                  <a:buSzPct val="100000"/>
                  <a:buFont typeface="Arial" panose="020B0604020202020204" pitchFamily="34" charset="0"/>
                  <a:buChar char="•"/>
                </a:pPr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Solve minimization by taking gradient and setting to 0</a:t>
                </a:r>
              </a:p>
              <a:p>
                <a:pPr marL="108000" algn="ctr">
                  <a:spcAft>
                    <a:spcPts val="1414"/>
                  </a:spcAft>
                  <a:buClr>
                    <a:srgbClr val="EF2929"/>
                  </a:buClr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400" i="1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CA" sz="2400" b="0" i="0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CA" sz="2400" b="1" i="0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𝐰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CA" sz="2400" i="1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CA" sz="2400" i="1" spc="-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CA" sz="2400" i="1" spc="-1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2400" b="1" i="1" spc="-1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  <m:r>
                                    <a:rPr lang="en-CA" sz="2400" b="0" i="1" spc="-1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CA" sz="2400" b="1" i="1" spc="-1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</a:rPr>
                                    <m:t>𝑿𝒘</m:t>
                                  </m:r>
                                </m:e>
                              </m:d>
                            </m:e>
                            <m:sup>
                              <m:r>
                                <a:rPr lang="en-CA" sz="2400" b="0" i="1" spc="-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d>
                            <m:dPr>
                              <m:ctrlPr>
                                <a:rPr lang="en-CA" sz="2400" i="1" spc="-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400" b="1" i="1" spc="-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en-CA" sz="2400" b="0" i="1" spc="-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CA" sz="2400" b="1" i="1" spc="-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𝑿𝒘</m:t>
                              </m:r>
                            </m:e>
                          </m:d>
                        </m:e>
                      </m:d>
                      <m:r>
                        <a:rPr lang="en-CA" sz="2400" b="0" i="0" spc="-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CA" sz="2400" spc="-1" dirty="0">
                  <a:solidFill>
                    <a:srgbClr val="333333"/>
                  </a:solidFill>
                  <a:latin typeface="Noto Sans Regular"/>
                </a:endParaRPr>
              </a:p>
              <a:p>
                <a:pPr marL="108000" algn="ctr">
                  <a:spcAft>
                    <a:spcPts val="1414"/>
                  </a:spcAft>
                  <a:buClr>
                    <a:srgbClr val="EF2929"/>
                  </a:buClr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pc="-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CA" sz="2400" i="1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CA" sz="2400" b="0" i="0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CA" sz="2400" b="1" i="1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CA" sz="2400" i="1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CA" sz="2400" i="1" spc="-1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400" b="1" i="1" spc="-1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en-CA" sz="2400" b="0" i="1" spc="-1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CA" sz="2400" b="1" i="1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CA" sz="2400" b="0" i="1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  <m:sSup>
                            <m:sSupPr>
                              <m:ctrlPr>
                                <a:rPr lang="en-CA" sz="2400" i="1" spc="-1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400" b="1" i="1" spc="-1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CA" sz="2400" b="0" i="1" spc="-1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CA" sz="2400" i="1" spc="-1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400" b="1" i="1" spc="-1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p>
                              <m:r>
                                <a:rPr lang="en-CA" sz="2400" b="0" i="1" spc="-1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CA" sz="2400" b="1" i="1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CA" sz="2400" b="0" i="1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CA" sz="2400" i="1" spc="-1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400" b="1" i="1" spc="-1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CA" sz="2400" b="0" i="1" spc="-1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CA" sz="2400" i="1" spc="-1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400" b="1" i="1" spc="-1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p>
                              <m:r>
                                <a:rPr lang="en-CA" sz="2400" b="0" i="1" spc="-1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CA" sz="2400" b="1" i="1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𝑿𝒘</m:t>
                          </m:r>
                        </m:e>
                      </m:d>
                      <m:r>
                        <a:rPr lang="en-CA" sz="2400" b="0" i="1" spc="-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CA" sz="2400" spc="-1" dirty="0">
                  <a:solidFill>
                    <a:srgbClr val="333333"/>
                  </a:solidFill>
                  <a:latin typeface="Noto Sans Regular"/>
                </a:endParaRPr>
              </a:p>
              <a:p>
                <a:pPr marL="108000" algn="ctr">
                  <a:spcAft>
                    <a:spcPts val="1414"/>
                  </a:spcAft>
                  <a:buClr>
                    <a:srgbClr val="EF2929"/>
                  </a:buClr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pc="-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→−2</m:t>
                      </m:r>
                      <m:sSup>
                        <m:sSupPr>
                          <m:ctrlPr>
                            <a:rPr lang="en-CA" sz="2400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400" b="1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CA" sz="2400" b="0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CA" sz="2400" b="1" i="1" spc="-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CA" sz="2400" b="0" i="1" spc="-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sSup>
                        <m:sSupPr>
                          <m:ctrlPr>
                            <a:rPr lang="en-CA" sz="2400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400" b="1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CA" sz="2400" b="0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CA" sz="2400" b="1" i="1" spc="-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𝑿𝒘</m:t>
                      </m:r>
                      <m:r>
                        <a:rPr lang="en-CA" sz="2400" b="0" i="1" spc="-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CA" sz="2400" spc="-1" dirty="0">
                  <a:solidFill>
                    <a:srgbClr val="333333"/>
                  </a:solidFill>
                  <a:latin typeface="Noto Sans Regular"/>
                </a:endParaRPr>
              </a:p>
              <a:p>
                <a:pPr marL="108000" algn="ctr">
                  <a:spcAft>
                    <a:spcPts val="1414"/>
                  </a:spcAft>
                  <a:buClr>
                    <a:srgbClr val="EF2929"/>
                  </a:buClr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pc="-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CA" sz="2400" b="1" i="1" spc="-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CA" sz="2400" b="0" i="1" spc="-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sz="2400" i="1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CA" sz="2400" i="1" spc="-1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CA" sz="2400" i="1" spc="-1" smtClean="0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sz="2400" b="1" i="1" spc="-1" smtClean="0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p>
                                  <m:r>
                                    <a:rPr lang="en-CA" sz="2400" b="0" i="1" spc="-1" smtClean="0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CA" sz="2400" b="1" i="1" spc="-1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d>
                        </m:e>
                        <m:sup>
                          <m:r>
                            <a:rPr lang="en-CA" sz="2400" b="0" i="1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CA" sz="2400" i="1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400" b="1" i="1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CA" sz="2400" b="0" i="1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CA" sz="2400" b="1" i="1" spc="-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CA" sz="2400" b="1" spc="-1" dirty="0">
                  <a:solidFill>
                    <a:srgbClr val="333333"/>
                  </a:solidFill>
                  <a:latin typeface="Noto Sans Regular"/>
                </a:endParaRPr>
              </a:p>
              <a:p>
                <a:pPr marL="108000">
                  <a:spcAft>
                    <a:spcPts val="1414"/>
                  </a:spcAft>
                  <a:buClr>
                    <a:srgbClr val="EF2929"/>
                  </a:buClr>
                  <a:buSzPct val="100000"/>
                </a:pPr>
                <a:r>
                  <a:rPr lang="en-CA" sz="2400" b="1" spc="-1" dirty="0">
                    <a:solidFill>
                      <a:srgbClr val="333333"/>
                    </a:solidFill>
                    <a:latin typeface="Noto Sans Regular"/>
                  </a:rPr>
                  <a:t>Problem: </a:t>
                </a:r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Matrix inverse expensive or may be unstable</a:t>
                </a:r>
              </a:p>
              <a:p>
                <a:pPr marL="108000">
                  <a:spcAft>
                    <a:spcPts val="1414"/>
                  </a:spcAft>
                  <a:buClr>
                    <a:srgbClr val="EF2929"/>
                  </a:buClr>
                  <a:buSzPct val="100000"/>
                </a:pPr>
                <a:r>
                  <a:rPr lang="en-CA" sz="2400" b="1" spc="-1" dirty="0">
                    <a:solidFill>
                      <a:srgbClr val="333333"/>
                    </a:solidFill>
                    <a:latin typeface="Noto Sans Regular"/>
                  </a:rPr>
                  <a:t>Incremental Numerical Solution: </a:t>
                </a:r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Gradient Descent</a:t>
                </a:r>
              </a:p>
              <a:p>
                <a:pPr marL="108000" algn="ctr">
                  <a:spcAft>
                    <a:spcPts val="1414"/>
                  </a:spcAft>
                  <a:buClr>
                    <a:srgbClr val="EF2929"/>
                  </a:buClr>
                  <a:buSzPct val="100000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CA" sz="2400" b="0" i="1" spc="-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400" b="1" i="1" spc="-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CA" sz="2400" b="0" i="1" spc="-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sz="2400" b="0" i="1" spc="-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A" sz="2400" b="0" i="1" spc="-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  <m:r>
                      <a:rPr lang="en-CA" sz="2400" b="0" i="1" spc="-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2400" i="1" spc="-1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400" b="1" i="1" spc="-1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CA" sz="2400" i="1" spc="-1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sz="2400" i="1" spc="-1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A" sz="2400" i="1" spc="-1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CA" sz="2400" b="0" i="1" spc="-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CA" sz="2400" b="0" i="1" spc="-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CA" sz="2400" b="0" i="1" spc="-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CA" sz="2400" b="0" i="0" spc="-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CA" sz="2400" b="1" i="1" spc="-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</m:sSub>
                    <m:r>
                      <a:rPr lang="en-CA" sz="2400" b="0" i="1" spc="-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CA" sz="2400" spc="-1" dirty="0">
                  <a:solidFill>
                    <a:srgbClr val="333333"/>
                  </a:solidFill>
                  <a:latin typeface="Noto Sans Regular"/>
                </a:endParaRPr>
              </a:p>
              <a:p>
                <a:pPr marL="108000">
                  <a:spcAft>
                    <a:spcPts val="1414"/>
                  </a:spcAft>
                  <a:buClr>
                    <a:srgbClr val="EF2929"/>
                  </a:buClr>
                  <a:buSzPct val="100000"/>
                </a:pPr>
                <a:endParaRPr lang="en-CA" sz="2400" b="1" spc="-1" dirty="0">
                  <a:solidFill>
                    <a:srgbClr val="333333"/>
                  </a:solidFill>
                  <a:latin typeface="Noto Sans Regular"/>
                </a:endParaRPr>
              </a:p>
              <a:p>
                <a:pPr marL="108000">
                  <a:spcAft>
                    <a:spcPts val="1414"/>
                  </a:spcAft>
                  <a:buClr>
                    <a:srgbClr val="EF2929"/>
                  </a:buClr>
                  <a:buSzPct val="100000"/>
                </a:pPr>
                <a:endParaRPr lang="en-CA" sz="2400" b="1" spc="-1" dirty="0">
                  <a:solidFill>
                    <a:srgbClr val="333333"/>
                  </a:solidFill>
                  <a:latin typeface="Noto Sans Regular"/>
                </a:endParaRPr>
              </a:p>
            </p:txBody>
          </p:sp>
        </mc:Choice>
        <mc:Fallback xmlns="">
          <p:sp>
            <p:nvSpPr>
              <p:cNvPr id="7" name="TextShape 2">
                <a:extLst>
                  <a:ext uri="{FF2B5EF4-FFF2-40B4-BE49-F238E27FC236}">
                    <a16:creationId xmlns:a16="http://schemas.microsoft.com/office/drawing/2014/main" id="{4B4A3689-84E1-4C3D-A679-75E264966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000" y="1542091"/>
                <a:ext cx="8640000" cy="5179385"/>
              </a:xfrm>
              <a:prstGeom prst="rect">
                <a:avLst/>
              </a:prstGeom>
              <a:blipFill>
                <a:blip r:embed="rId2"/>
                <a:stretch>
                  <a:fillRect l="-846" t="-188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57732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42BA6F-63F1-47A7-9EC4-AEB3F8AEE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D09F1-5447-4EA4-8EA6-0865537200C5}" type="slidenum">
              <a:rPr lang="en-CA" smtClean="0"/>
              <a:t>28</a:t>
            </a:fld>
            <a:endParaRPr lang="en-CA"/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4E464BCD-5165-4EA8-A7C4-01702A446797}"/>
              </a:ext>
            </a:extLst>
          </p:cNvPr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CA" sz="4400" b="1" strike="noStrike" spc="-1" dirty="0">
                <a:solidFill>
                  <a:srgbClr val="333333"/>
                </a:solidFill>
                <a:latin typeface="Noto Sans Regular"/>
              </a:rPr>
              <a:t>Eigenvalues and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Shape 2">
                <a:extLst>
                  <a:ext uri="{FF2B5EF4-FFF2-40B4-BE49-F238E27FC236}">
                    <a16:creationId xmlns:a16="http://schemas.microsoft.com/office/drawing/2014/main" id="{60BEF98C-8896-4CC1-BA48-04B35A72CF20}"/>
                  </a:ext>
                </a:extLst>
              </p:cNvPr>
              <p:cNvSpPr txBox="1"/>
              <p:nvPr/>
            </p:nvSpPr>
            <p:spPr>
              <a:xfrm>
                <a:off x="126000" y="1639680"/>
                <a:ext cx="8892000" cy="107494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/>
              <a:lstStyle/>
              <a:p>
                <a:pPr marL="565200" indent="-457200">
                  <a:spcAft>
                    <a:spcPts val="1414"/>
                  </a:spcAft>
                  <a:buClr>
                    <a:srgbClr val="EF2929"/>
                  </a:buClr>
                  <a:buSzPct val="100000"/>
                  <a:buFont typeface="Arial" panose="020B0604020202020204" pitchFamily="34" charset="0"/>
                  <a:buChar char="•"/>
                </a:pPr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Square matrix </a:t>
                </a:r>
                <a14:m>
                  <m:oMath xmlns:m="http://schemas.openxmlformats.org/officeDocument/2006/math">
                    <m:r>
                      <a:rPr lang="en-CA" sz="2400" b="1" i="1" spc="-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 has eigenvector </a:t>
                </a:r>
                <a14:m>
                  <m:oMath xmlns:m="http://schemas.openxmlformats.org/officeDocument/2006/math">
                    <m:r>
                      <a:rPr lang="en-CA" sz="2400" b="1" i="1" spc="-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 and eigenvalue </a:t>
                </a:r>
                <a14:m>
                  <m:oMath xmlns:m="http://schemas.openxmlformats.org/officeDocument/2006/math">
                    <m:r>
                      <a:rPr lang="en-CA" sz="2400" b="0" i="1" spc="-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 under</a:t>
                </a:r>
                <a:r>
                  <a:rPr lang="en-CA" sz="2400" b="1" spc="-1" dirty="0">
                    <a:solidFill>
                      <a:srgbClr val="333333"/>
                    </a:solidFill>
                    <a:latin typeface="Noto Sans Regular"/>
                  </a:rPr>
                  <a:t> </a:t>
                </a:r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condition:</a:t>
                </a:r>
              </a:p>
              <a:p>
                <a:pPr marL="108000">
                  <a:spcAft>
                    <a:spcPts val="1414"/>
                  </a:spcAft>
                  <a:buClr>
                    <a:srgbClr val="EF2929"/>
                  </a:buClr>
                  <a:buSzPct val="100000"/>
                </a:pPr>
                <a:endParaRPr lang="en-CA" sz="2400" b="1" spc="-1" dirty="0">
                  <a:solidFill>
                    <a:srgbClr val="333333"/>
                  </a:solidFill>
                  <a:latin typeface="Noto Sans Regular"/>
                </a:endParaRPr>
              </a:p>
            </p:txBody>
          </p:sp>
        </mc:Choice>
        <mc:Fallback xmlns="">
          <p:sp>
            <p:nvSpPr>
              <p:cNvPr id="6" name="TextShape 2">
                <a:extLst>
                  <a:ext uri="{FF2B5EF4-FFF2-40B4-BE49-F238E27FC236}">
                    <a16:creationId xmlns:a16="http://schemas.microsoft.com/office/drawing/2014/main" id="{60BEF98C-8896-4CC1-BA48-04B35A72CF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000" y="1639680"/>
                <a:ext cx="8892000" cy="1074945"/>
              </a:xfrm>
              <a:prstGeom prst="rect">
                <a:avLst/>
              </a:prstGeom>
              <a:blipFill>
                <a:blip r:embed="rId2"/>
                <a:stretch>
                  <a:fillRect l="-754" t="-909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3592B84-BCB0-437B-A4C7-857CFA06336C}"/>
                  </a:ext>
                </a:extLst>
              </p:cNvPr>
              <p:cNvSpPr txBox="1"/>
              <p:nvPr/>
            </p:nvSpPr>
            <p:spPr>
              <a:xfrm>
                <a:off x="2865280" y="2714625"/>
                <a:ext cx="3394519" cy="5541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borderBox>
                      <m:borderBoxPr>
                        <m:ctrlPr>
                          <a:rPr lang="en-CA" sz="2600" b="1" i="1" smtClean="0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a:rPr lang="en-CA" sz="2600" b="1" i="1">
                            <a:latin typeface="Cambria Math" panose="02040503050406030204" pitchFamily="18" charset="0"/>
                          </a:rPr>
                          <m:t>𝑨𝒗</m:t>
                        </m:r>
                        <m:r>
                          <a:rPr lang="en-CA" sz="2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CA" sz="2600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CA" sz="26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borderBox>
                  </m:oMath>
                </a14:m>
                <a:r>
                  <a:rPr lang="en-CA" sz="2600" dirty="0"/>
                  <a:t> where </a:t>
                </a:r>
                <a14:m>
                  <m:oMath xmlns:m="http://schemas.openxmlformats.org/officeDocument/2006/math">
                    <m:r>
                      <a:rPr lang="en-CA" sz="2600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CA" sz="2600" b="0" i="1" smtClean="0">
                        <a:latin typeface="Cambria Math" panose="02040503050406030204" pitchFamily="18" charset="0"/>
                      </a:rPr>
                      <m:t>≠</m:t>
                    </m:r>
                    <m:acc>
                      <m:accPr>
                        <m:chr m:val="⃗"/>
                        <m:ctrlPr>
                          <a:rPr lang="en-CA" sz="2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sz="2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acc>
                  </m:oMath>
                </a14:m>
                <a:endParaRPr lang="en-CA" sz="26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3592B84-BCB0-437B-A4C7-857CFA0633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5280" y="2714625"/>
                <a:ext cx="3394519" cy="554126"/>
              </a:xfrm>
              <a:prstGeom prst="rect">
                <a:avLst/>
              </a:prstGeom>
              <a:blipFill>
                <a:blip r:embed="rId3"/>
                <a:stretch>
                  <a:fillRect b="-2637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2BE4BEC-D6E1-4A2C-A3F2-DAC9CD6ACAE9}"/>
                  </a:ext>
                </a:extLst>
              </p:cNvPr>
              <p:cNvSpPr/>
              <p:nvPr/>
            </p:nvSpPr>
            <p:spPr>
              <a:xfrm>
                <a:off x="186502" y="3654585"/>
                <a:ext cx="8633647" cy="13798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08000">
                  <a:spcAft>
                    <a:spcPts val="1414"/>
                  </a:spcAft>
                  <a:buClr>
                    <a:srgbClr val="EF2929"/>
                  </a:buClr>
                  <a:buSzPct val="100000"/>
                </a:pPr>
                <a:r>
                  <a:rPr lang="en-CA" sz="2400" b="1" spc="-1" dirty="0">
                    <a:solidFill>
                      <a:srgbClr val="333333"/>
                    </a:solidFill>
                    <a:latin typeface="Noto Sans Regular"/>
                  </a:rPr>
                  <a:t>Interpretation:</a:t>
                </a:r>
              </a:p>
              <a:p>
                <a:pPr marL="565200" indent="-457200">
                  <a:spcAft>
                    <a:spcPts val="1414"/>
                  </a:spcAft>
                  <a:buClr>
                    <a:srgbClr val="EF2929"/>
                  </a:buClr>
                  <a:buSzPct val="100000"/>
                  <a:buFont typeface="Arial" panose="020B0604020202020204" pitchFamily="34" charset="0"/>
                  <a:buChar char="•"/>
                </a:pPr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Describes case where transformation </a:t>
                </a:r>
                <a14:m>
                  <m:oMath xmlns:m="http://schemas.openxmlformats.org/officeDocument/2006/math">
                    <m:r>
                      <a:rPr lang="en-CA" sz="2400" b="1" i="1" spc="-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 on </a:t>
                </a:r>
                <a14:m>
                  <m:oMath xmlns:m="http://schemas.openxmlformats.org/officeDocument/2006/math">
                    <m:r>
                      <a:rPr lang="en-CA" sz="2400" b="1" i="1" spc="-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 equivalent to applying scaling factor </a:t>
                </a:r>
                <a14:m>
                  <m:oMath xmlns:m="http://schemas.openxmlformats.org/officeDocument/2006/math">
                    <m:r>
                      <a:rPr lang="en-CA" sz="2400" b="0" i="1" spc="-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CA" sz="2400" spc="-1" dirty="0">
                  <a:solidFill>
                    <a:srgbClr val="333333"/>
                  </a:solidFill>
                  <a:latin typeface="Noto Sans Regular"/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2BE4BEC-D6E1-4A2C-A3F2-DAC9CD6ACA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502" y="3654585"/>
                <a:ext cx="8633647" cy="1379865"/>
              </a:xfrm>
              <a:prstGeom prst="rect">
                <a:avLst/>
              </a:prstGeom>
              <a:blipFill>
                <a:blip r:embed="rId4"/>
                <a:stretch>
                  <a:fillRect t="-3540" b="-929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86651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42BA6F-63F1-47A7-9EC4-AEB3F8AEE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D09F1-5447-4EA4-8EA6-0865537200C5}" type="slidenum">
              <a:rPr lang="en-CA" smtClean="0"/>
              <a:t>29</a:t>
            </a:fld>
            <a:endParaRPr lang="en-CA" dirty="0"/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4E464BCD-5165-4EA8-A7C4-01702A446797}"/>
              </a:ext>
            </a:extLst>
          </p:cNvPr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CA" sz="4400" b="1" strike="noStrike" spc="-1" dirty="0" err="1">
                <a:solidFill>
                  <a:srgbClr val="333333"/>
                </a:solidFill>
                <a:latin typeface="Noto Sans Regular"/>
              </a:rPr>
              <a:t>Eigendecomposition</a:t>
            </a:r>
            <a:endParaRPr lang="en-CA" sz="4400" b="1" strike="noStrike" spc="-1" dirty="0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" name="TextShape 2">
            <a:extLst>
              <a:ext uri="{FF2B5EF4-FFF2-40B4-BE49-F238E27FC236}">
                <a16:creationId xmlns:a16="http://schemas.microsoft.com/office/drawing/2014/main" id="{60BEF98C-8896-4CC1-BA48-04B35A72CF20}"/>
              </a:ext>
            </a:extLst>
          </p:cNvPr>
          <p:cNvSpPr txBox="1"/>
          <p:nvPr/>
        </p:nvSpPr>
        <p:spPr>
          <a:xfrm>
            <a:off x="132142" y="1492445"/>
            <a:ext cx="9179006" cy="107494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565200" indent="-457200">
              <a:spcAft>
                <a:spcPts val="1414"/>
              </a:spcAft>
              <a:buClr>
                <a:srgbClr val="EF2929"/>
              </a:buClr>
              <a:buSzPct val="100000"/>
              <a:buFont typeface="Arial" panose="020B0604020202020204" pitchFamily="34" charset="0"/>
              <a:buChar char="•"/>
            </a:pPr>
            <a:r>
              <a:rPr lang="en-CA" sz="2400" spc="-1" dirty="0">
                <a:solidFill>
                  <a:srgbClr val="333333"/>
                </a:solidFill>
                <a:latin typeface="Noto Sans Regular"/>
              </a:rPr>
              <a:t>Previous equation described single eigenvalue/vector pair</a:t>
            </a:r>
          </a:p>
          <a:p>
            <a:pPr marL="565200" indent="-457200">
              <a:spcAft>
                <a:spcPts val="1414"/>
              </a:spcAft>
              <a:buClr>
                <a:srgbClr val="EF2929"/>
              </a:buClr>
              <a:buSzPct val="100000"/>
              <a:buFont typeface="Arial" panose="020B0604020202020204" pitchFamily="34" charset="0"/>
              <a:buChar char="•"/>
            </a:pPr>
            <a:r>
              <a:rPr lang="en-CA" sz="2400" spc="-1" dirty="0">
                <a:solidFill>
                  <a:srgbClr val="333333"/>
                </a:solidFill>
                <a:latin typeface="Noto Sans Regular"/>
              </a:rPr>
              <a:t>Square, diagonalizable A has N eigenvectors:</a:t>
            </a:r>
          </a:p>
          <a:p>
            <a:pPr marL="108000">
              <a:spcAft>
                <a:spcPts val="1414"/>
              </a:spcAft>
              <a:buClr>
                <a:srgbClr val="EF2929"/>
              </a:buClr>
              <a:buSzPct val="100000"/>
            </a:pPr>
            <a:endParaRPr lang="en-CA" sz="2400" b="1" spc="-1" dirty="0">
              <a:solidFill>
                <a:srgbClr val="333333"/>
              </a:solidFill>
              <a:latin typeface="Noto Sans Regular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3592B84-BCB0-437B-A4C7-857CFA06336C}"/>
                  </a:ext>
                </a:extLst>
              </p:cNvPr>
              <p:cNvSpPr txBox="1"/>
              <p:nvPr/>
            </p:nvSpPr>
            <p:spPr>
              <a:xfrm>
                <a:off x="3162297" y="2633974"/>
                <a:ext cx="3551870" cy="5563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1" i="1" smtClean="0">
                          <a:latin typeface="Cambria Math" panose="02040503050406030204" pitchFamily="18" charset="0"/>
                        </a:rPr>
                        <m:t>𝑨𝑽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400" b="1" i="1" smtClean="0">
                          <a:latin typeface="Cambria Math" panose="02040503050406030204" pitchFamily="18" charset="0"/>
                        </a:rPr>
                        <m:t>𝑽</m:t>
                      </m:r>
                      <m:r>
                        <a:rPr lang="en-CA" sz="2400" b="1" i="0" smtClean="0">
                          <a:latin typeface="Cambria Math" panose="02040503050406030204" pitchFamily="18" charset="0"/>
                        </a:rPr>
                        <m:t>𝚲</m:t>
                      </m:r>
                      <m:r>
                        <a:rPr lang="en-CA" sz="2400" b="0" i="0" smtClean="0">
                          <a:latin typeface="Cambria Math" panose="02040503050406030204" pitchFamily="18" charset="0"/>
                        </a:rPr>
                        <m:t>→</m:t>
                      </m:r>
                      <m:borderBox>
                        <m:borderBox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borderBoxPr>
                        <m:e>
                          <m:r>
                            <a:rPr lang="en-CA" sz="2400" b="1">
                              <a:latin typeface="Cambria Math" panose="02040503050406030204" pitchFamily="18" charset="0"/>
                            </a:rPr>
                            <m:t>𝐀</m:t>
                          </m:r>
                          <m:r>
                            <a:rPr lang="en-CA" sz="24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CA" sz="2400" b="1">
                              <a:latin typeface="Cambria Math" panose="02040503050406030204" pitchFamily="18" charset="0"/>
                            </a:rPr>
                            <m:t>𝐕</m:t>
                          </m:r>
                          <m:r>
                            <a:rPr lang="en-CA" sz="2400" b="1">
                              <a:latin typeface="Cambria Math" panose="02040503050406030204" pitchFamily="18" charset="0"/>
                            </a:rPr>
                            <m:t>𝚲</m:t>
                          </m:r>
                          <m:sSup>
                            <m:sSupPr>
                              <m:ctrlPr>
                                <a:rPr lang="en-CA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400" b="1" i="1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p>
                              <m:r>
                                <a:rPr lang="en-CA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borderBox>
                    </m:oMath>
                  </m:oMathPara>
                </a14:m>
                <a:endParaRPr lang="en-CA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3592B84-BCB0-437B-A4C7-857CFA0633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2297" y="2633974"/>
                <a:ext cx="3551870" cy="5563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2BE4BEC-D6E1-4A2C-A3F2-DAC9CD6ACAE9}"/>
                  </a:ext>
                </a:extLst>
              </p:cNvPr>
              <p:cNvSpPr/>
              <p:nvPr/>
            </p:nvSpPr>
            <p:spPr>
              <a:xfrm>
                <a:off x="132142" y="5050602"/>
                <a:ext cx="8633647" cy="17491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08000">
                  <a:spcAft>
                    <a:spcPts val="1414"/>
                  </a:spcAft>
                  <a:buClr>
                    <a:srgbClr val="EF2929"/>
                  </a:buClr>
                  <a:buSzPct val="100000"/>
                </a:pPr>
                <a:r>
                  <a:rPr lang="en-CA" sz="2400" b="1" spc="-1" dirty="0">
                    <a:solidFill>
                      <a:srgbClr val="333333"/>
                    </a:solidFill>
                    <a:latin typeface="Noto Sans Regular"/>
                  </a:rPr>
                  <a:t>Interpretation as Coordinate Transform Operation:</a:t>
                </a:r>
              </a:p>
              <a:p>
                <a:pPr marL="565200" indent="-457200">
                  <a:spcAft>
                    <a:spcPts val="1414"/>
                  </a:spcAft>
                  <a:buClr>
                    <a:srgbClr val="EF2929"/>
                  </a:buClr>
                  <a:buSzPct val="100000"/>
                  <a:buFont typeface="Arial" panose="020B0604020202020204" pitchFamily="34" charset="0"/>
                  <a:buChar char="•"/>
                </a:pPr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Transformation to new coordinate basis </a:t>
                </a:r>
                <a14:m>
                  <m:oMath xmlns:m="http://schemas.openxmlformats.org/officeDocument/2006/math">
                    <m:r>
                      <a:rPr lang="en-CA" sz="2400" b="0" i="0" spc="-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CA" sz="2400" b="0" i="1" spc="-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400" b="1" i="1" spc="-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p>
                        <m:r>
                          <a:rPr lang="en-CA" sz="2400" b="0" i="1" spc="-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CA" sz="2400" b="0" i="1" spc="-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 where application of </a:t>
                </a:r>
                <a14:m>
                  <m:oMath xmlns:m="http://schemas.openxmlformats.org/officeDocument/2006/math">
                    <m:r>
                      <a:rPr lang="en-CA" sz="2400" b="1" i="1" spc="-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 acts as simple scaling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CA" sz="2400" b="0" i="1" spc="-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400" b="1" i="0" spc="-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𝚲</m:t>
                        </m:r>
                      </m:e>
                    </m:d>
                  </m:oMath>
                </a14:m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 followed by final inverse transform </a:t>
                </a:r>
                <a14:m>
                  <m:oMath xmlns:m="http://schemas.openxmlformats.org/officeDocument/2006/math">
                    <m:r>
                      <a:rPr lang="en-CA" sz="2400" b="0" i="0" spc="-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2400" b="1" i="1" spc="-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CA" sz="2400" b="0" i="1" spc="-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.</a:t>
                </a: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2BE4BEC-D6E1-4A2C-A3F2-DAC9CD6ACA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142" y="5050602"/>
                <a:ext cx="8633647" cy="1749197"/>
              </a:xfrm>
              <a:prstGeom prst="rect">
                <a:avLst/>
              </a:prstGeom>
              <a:blipFill>
                <a:blip r:embed="rId3"/>
                <a:stretch>
                  <a:fillRect t="-2797" b="-734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77FF1FC5-05AB-462C-B200-19BDCD4F69DD}"/>
              </a:ext>
            </a:extLst>
          </p:cNvPr>
          <p:cNvSpPr/>
          <p:nvPr/>
        </p:nvSpPr>
        <p:spPr>
          <a:xfrm>
            <a:off x="131755" y="4031415"/>
            <a:ext cx="94438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65200" indent="-457200">
              <a:spcAft>
                <a:spcPts val="1414"/>
              </a:spcAft>
              <a:buClr>
                <a:srgbClr val="EF2929"/>
              </a:buClr>
              <a:buSzPct val="100000"/>
              <a:buFont typeface="Arial" panose="020B0604020202020204" pitchFamily="34" charset="0"/>
              <a:buChar char="•"/>
            </a:pPr>
            <a:r>
              <a:rPr lang="en-CA" sz="2400" spc="-1" dirty="0">
                <a:solidFill>
                  <a:srgbClr val="333333"/>
                </a:solidFill>
                <a:latin typeface="Noto Sans Regular"/>
              </a:rPr>
              <a:t>For </a:t>
            </a:r>
            <a:r>
              <a:rPr lang="en-CA" sz="2400" b="1" spc="-1" dirty="0">
                <a:solidFill>
                  <a:srgbClr val="333333"/>
                </a:solidFill>
                <a:latin typeface="Noto Sans Regular"/>
              </a:rPr>
              <a:t>symmetric</a:t>
            </a:r>
            <a:r>
              <a:rPr lang="en-CA" sz="2400" spc="-1" dirty="0">
                <a:solidFill>
                  <a:srgbClr val="333333"/>
                </a:solidFill>
                <a:latin typeface="Noto Sans Regular"/>
              </a:rPr>
              <a:t> matrix, ensured orthogonal eigenvectors: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5C06239-D47F-4163-98A4-3B85DD4818A5}"/>
                  </a:ext>
                </a:extLst>
              </p:cNvPr>
              <p:cNvSpPr txBox="1"/>
              <p:nvPr/>
            </p:nvSpPr>
            <p:spPr>
              <a:xfrm>
                <a:off x="2970200" y="4493334"/>
                <a:ext cx="3766993" cy="5572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1" i="0" smtClean="0">
                          <a:latin typeface="Cambria Math" panose="02040503050406030204" pitchFamily="18" charset="0"/>
                        </a:rPr>
                        <m:t>𝐀</m:t>
                      </m:r>
                      <m:r>
                        <a:rPr lang="en-CA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400" b="1" i="0" smtClean="0">
                          <a:latin typeface="Cambria Math" panose="02040503050406030204" pitchFamily="18" charset="0"/>
                        </a:rPr>
                        <m:t>𝐕</m:t>
                      </m:r>
                      <m:r>
                        <a:rPr lang="en-CA" sz="2400" b="1" i="0" smtClean="0">
                          <a:latin typeface="Cambria Math" panose="02040503050406030204" pitchFamily="18" charset="0"/>
                        </a:rPr>
                        <m:t>𝚲</m:t>
                      </m:r>
                      <m:sSup>
                        <m:sSup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400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p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CA" sz="2400" b="0" i="0" smtClean="0">
                          <a:latin typeface="Cambria Math" panose="02040503050406030204" pitchFamily="18" charset="0"/>
                        </a:rPr>
                        <m:t>→</m:t>
                      </m:r>
                      <m:borderBox>
                        <m:borderBox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borderBoxPr>
                        <m:e>
                          <m:r>
                            <a:rPr lang="en-CA" sz="2400" b="1" i="1">
                              <a:latin typeface="Cambria Math" panose="02040503050406030204" pitchFamily="18" charset="0"/>
                            </a:rPr>
                            <m:t>𝐀</m:t>
                          </m:r>
                          <m:r>
                            <a:rPr lang="en-CA" sz="24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CA" sz="2400" dirty="0"/>
                            <m:t> </m:t>
                          </m:r>
                          <m:r>
                            <a:rPr lang="en-CA" sz="2400" b="1" i="1">
                              <a:latin typeface="Cambria Math" panose="02040503050406030204" pitchFamily="18" charset="0"/>
                            </a:rPr>
                            <m:t>𝑽</m:t>
                          </m:r>
                          <m:r>
                            <a:rPr lang="en-CA" sz="2400" b="1">
                              <a:latin typeface="Cambria Math" panose="02040503050406030204" pitchFamily="18" charset="0"/>
                            </a:rPr>
                            <m:t>𝚲</m:t>
                          </m:r>
                          <m:sSup>
                            <m:sSupPr>
                              <m:ctrlPr>
                                <a:rPr lang="en-CA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400" b="1" i="1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p>
                              <m:r>
                                <a:rPr lang="en-CA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borderBox>
                    </m:oMath>
                  </m:oMathPara>
                </a14:m>
                <a:endParaRPr lang="en-CA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5C06239-D47F-4163-98A4-3B85DD4818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0200" y="4493334"/>
                <a:ext cx="3766993" cy="55726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3D05BE01-06B8-453C-8233-2979952343C5}"/>
                  </a:ext>
                </a:extLst>
              </p:cNvPr>
              <p:cNvSpPr/>
              <p:nvPr/>
            </p:nvSpPr>
            <p:spPr>
              <a:xfrm>
                <a:off x="1457718" y="3124912"/>
                <a:ext cx="6527853" cy="7335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08000">
                  <a:spcAft>
                    <a:spcPts val="200"/>
                  </a:spcAft>
                  <a:buClr>
                    <a:srgbClr val="EF2929"/>
                  </a:buClr>
                  <a:buSzPct val="100000"/>
                </a:pPr>
                <a14:m>
                  <m:oMath xmlns:m="http://schemas.openxmlformats.org/officeDocument/2006/math">
                    <m:r>
                      <a:rPr lang="en-CA" sz="2000" b="1" i="0" spc="-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𝚲</m:t>
                    </m:r>
                  </m:oMath>
                </a14:m>
                <a:r>
                  <a:rPr lang="en-CA" sz="2000" spc="-1" dirty="0">
                    <a:solidFill>
                      <a:srgbClr val="333333"/>
                    </a:solidFill>
                    <a:latin typeface="Noto Sans Regular"/>
                  </a:rPr>
                  <a:t>: Diagonal matrix of eigenvalues</a:t>
                </a:r>
                <a:endParaRPr lang="en-CA" sz="2000" b="0" i="1" spc="-1" dirty="0">
                  <a:solidFill>
                    <a:srgbClr val="333333"/>
                  </a:solidFill>
                  <a:latin typeface="Cambria Math" panose="02040503050406030204" pitchFamily="18" charset="0"/>
                </a:endParaRPr>
              </a:p>
              <a:p>
                <a:pPr marL="108000">
                  <a:spcAft>
                    <a:spcPts val="200"/>
                  </a:spcAft>
                  <a:buClr>
                    <a:srgbClr val="EF2929"/>
                  </a:buClr>
                  <a:buSzPct val="100000"/>
                </a:pPr>
                <a14:m>
                  <m:oMath xmlns:m="http://schemas.openxmlformats.org/officeDocument/2006/math">
                    <m:r>
                      <a:rPr lang="en-CA" sz="2000" b="1" i="1" spc="-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en-CA" sz="2000" spc="-1" dirty="0">
                    <a:solidFill>
                      <a:srgbClr val="333333"/>
                    </a:solidFill>
                    <a:latin typeface="Noto Sans Regular"/>
                  </a:rPr>
                  <a:t>: Matrix of column vectors corresponding to eigenvectors</a:t>
                </a: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3D05BE01-06B8-453C-8233-2979952343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7718" y="3124912"/>
                <a:ext cx="6527853" cy="733534"/>
              </a:xfrm>
              <a:prstGeom prst="rect">
                <a:avLst/>
              </a:prstGeom>
              <a:blipFill>
                <a:blip r:embed="rId5"/>
                <a:stretch>
                  <a:fillRect t="-5000" b="-141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6974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Shape 1">
            <a:extLst>
              <a:ext uri="{FF2B5EF4-FFF2-40B4-BE49-F238E27FC236}">
                <a16:creationId xmlns:a16="http://schemas.microsoft.com/office/drawing/2014/main" id="{5198075E-8A47-443E-BF81-9B6A987451C8}"/>
              </a:ext>
            </a:extLst>
          </p:cNvPr>
          <p:cNvSpPr txBox="1"/>
          <p:nvPr/>
        </p:nvSpPr>
        <p:spPr>
          <a:xfrm>
            <a:off x="792000" y="3993480"/>
            <a:ext cx="8568000" cy="1661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r>
              <a:rPr lang="en-CA" sz="4800" b="1" strike="noStrike" spc="-1" dirty="0">
                <a:solidFill>
                  <a:srgbClr val="333333"/>
                </a:solidFill>
                <a:latin typeface="Noto Sans Regular"/>
              </a:rPr>
              <a:t>Basic Matrix and Vector Operations</a:t>
            </a:r>
          </a:p>
        </p:txBody>
      </p:sp>
    </p:spTree>
    <p:extLst>
      <p:ext uri="{BB962C8B-B14F-4D97-AF65-F5344CB8AC3E}">
        <p14:creationId xmlns:p14="http://schemas.microsoft.com/office/powerpoint/2010/main" val="21402608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42BA6F-63F1-47A7-9EC4-AEB3F8AEE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D09F1-5447-4EA4-8EA6-0865537200C5}" type="slidenum">
              <a:rPr lang="en-CA" smtClean="0"/>
              <a:t>30</a:t>
            </a:fld>
            <a:endParaRPr lang="en-CA"/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4E464BCD-5165-4EA8-A7C4-01702A446797}"/>
              </a:ext>
            </a:extLst>
          </p:cNvPr>
          <p:cNvSpPr txBox="1"/>
          <p:nvPr/>
        </p:nvSpPr>
        <p:spPr>
          <a:xfrm>
            <a:off x="720000" y="156649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CA" sz="4400" b="1" strike="noStrike" spc="-1" dirty="0">
                <a:solidFill>
                  <a:srgbClr val="333333"/>
                </a:solidFill>
                <a:latin typeface="Noto Sans Regular"/>
              </a:rPr>
              <a:t>Singular Value Decomposition (SVD)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Shape 2">
                <a:extLst>
                  <a:ext uri="{FF2B5EF4-FFF2-40B4-BE49-F238E27FC236}">
                    <a16:creationId xmlns:a16="http://schemas.microsoft.com/office/drawing/2014/main" id="{60BEF98C-8896-4CC1-BA48-04B35A72CF20}"/>
                  </a:ext>
                </a:extLst>
              </p:cNvPr>
              <p:cNvSpPr txBox="1"/>
              <p:nvPr/>
            </p:nvSpPr>
            <p:spPr>
              <a:xfrm>
                <a:off x="252000" y="1419169"/>
                <a:ext cx="8640000" cy="10744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/>
              <a:lstStyle/>
              <a:p>
                <a:pPr marL="565200" indent="-457200">
                  <a:spcAft>
                    <a:spcPts val="800"/>
                  </a:spcAft>
                  <a:buClr>
                    <a:srgbClr val="EF2929"/>
                  </a:buClr>
                  <a:buSzPct val="100000"/>
                  <a:buFont typeface="Arial" panose="020B0604020202020204" pitchFamily="34" charset="0"/>
                  <a:buChar char="•"/>
                </a:pPr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Decomposes </a:t>
                </a:r>
                <a14:m>
                  <m:oMath xmlns:m="http://schemas.openxmlformats.org/officeDocument/2006/math">
                    <m:r>
                      <a:rPr lang="en-CA" sz="2400" b="0" i="1" spc="-1" dirty="0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𝑀𝑥𝑁</m:t>
                    </m:r>
                  </m:oMath>
                </a14:m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 matrix </a:t>
                </a:r>
                <a14:m>
                  <m:oMath xmlns:m="http://schemas.openxmlformats.org/officeDocument/2006/math">
                    <m:r>
                      <a:rPr lang="en-CA" sz="2400" b="1" i="1" spc="-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 into:</a:t>
                </a:r>
              </a:p>
              <a:p>
                <a:pPr marL="108000">
                  <a:spcAft>
                    <a:spcPts val="800"/>
                  </a:spcAft>
                  <a:buClr>
                    <a:srgbClr val="EF2929"/>
                  </a:buClr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en-CA" sz="2400" b="0" i="1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borderBoxPr>
                        <m:e>
                          <m:r>
                            <a:rPr lang="en-CA" sz="2400" b="1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CA" sz="2400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CA" sz="2400" b="1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  <m:r>
                            <a:rPr lang="en-CA" sz="2400" b="1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𝚺</m:t>
                          </m:r>
                          <m:sSup>
                            <m:sSupPr>
                              <m:ctrlPr>
                                <a:rPr lang="en-CA" sz="2400" i="1" spc="-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400" b="1" i="1" spc="-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p>
                              <m:r>
                                <a:rPr lang="en-CA" sz="2400" i="1" spc="-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borderBox>
                    </m:oMath>
                  </m:oMathPara>
                </a14:m>
                <a:endParaRPr lang="en-CA" sz="2400" spc="-1" dirty="0">
                  <a:solidFill>
                    <a:srgbClr val="333333"/>
                  </a:solidFill>
                  <a:latin typeface="Noto Sans Regular"/>
                </a:endParaRPr>
              </a:p>
              <a:p>
                <a:pPr marL="108000">
                  <a:spcAft>
                    <a:spcPts val="1414"/>
                  </a:spcAft>
                  <a:buClr>
                    <a:srgbClr val="EF2929"/>
                  </a:buClr>
                  <a:buSzPct val="100000"/>
                </a:pPr>
                <a:endParaRPr lang="en-CA" sz="2400" b="1" spc="-1" dirty="0">
                  <a:solidFill>
                    <a:srgbClr val="333333"/>
                  </a:solidFill>
                  <a:latin typeface="Noto Sans Regular"/>
                </a:endParaRPr>
              </a:p>
              <a:p>
                <a:pPr marL="108000">
                  <a:spcAft>
                    <a:spcPts val="1414"/>
                  </a:spcAft>
                  <a:buClr>
                    <a:srgbClr val="EF2929"/>
                  </a:buClr>
                  <a:buSzPct val="100000"/>
                </a:pPr>
                <a:endParaRPr lang="en-CA" sz="2400" b="1" spc="-1" dirty="0">
                  <a:solidFill>
                    <a:srgbClr val="333333"/>
                  </a:solidFill>
                  <a:latin typeface="Noto Sans Regular"/>
                </a:endParaRPr>
              </a:p>
              <a:p>
                <a:pPr marL="108000">
                  <a:spcAft>
                    <a:spcPts val="1414"/>
                  </a:spcAft>
                  <a:buClr>
                    <a:srgbClr val="EF2929"/>
                  </a:buClr>
                  <a:buSzPct val="100000"/>
                </a:pPr>
                <a:endParaRPr lang="en-CA" sz="2400" b="1" spc="-1" dirty="0">
                  <a:solidFill>
                    <a:srgbClr val="333333"/>
                  </a:solidFill>
                  <a:latin typeface="Noto Sans Regular"/>
                </a:endParaRPr>
              </a:p>
            </p:txBody>
          </p:sp>
        </mc:Choice>
        <mc:Fallback xmlns="">
          <p:sp>
            <p:nvSpPr>
              <p:cNvPr id="6" name="TextShape 2">
                <a:extLst>
                  <a:ext uri="{FF2B5EF4-FFF2-40B4-BE49-F238E27FC236}">
                    <a16:creationId xmlns:a16="http://schemas.microsoft.com/office/drawing/2014/main" id="{60BEF98C-8896-4CC1-BA48-04B35A72CF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000" y="1419169"/>
                <a:ext cx="8640000" cy="1074416"/>
              </a:xfrm>
              <a:prstGeom prst="rect">
                <a:avLst/>
              </a:prstGeom>
              <a:blipFill>
                <a:blip r:embed="rId2"/>
                <a:stretch>
                  <a:fillRect l="-705" t="-909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6F02DD47-60F1-4334-9250-A374FA92E7A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47696906"/>
                  </p:ext>
                </p:extLst>
              </p:nvPr>
            </p:nvGraphicFramePr>
            <p:xfrm>
              <a:off x="416949" y="4425824"/>
              <a:ext cx="8475051" cy="232422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47457">
                      <a:extLst>
                        <a:ext uri="{9D8B030D-6E8A-4147-A177-3AD203B41FA5}">
                          <a16:colId xmlns:a16="http://schemas.microsoft.com/office/drawing/2014/main" val="1264398311"/>
                        </a:ext>
                      </a:extLst>
                    </a:gridCol>
                    <a:gridCol w="7527594">
                      <a:extLst>
                        <a:ext uri="{9D8B030D-6E8A-4147-A177-3AD203B41FA5}">
                          <a16:colId xmlns:a16="http://schemas.microsoft.com/office/drawing/2014/main" val="236792139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2200" b="1" i="0" smtClean="0">
                                    <a:latin typeface="Cambria Math" panose="02040503050406030204" pitchFamily="18" charset="0"/>
                                  </a:rPr>
                                  <m:t>𝚺</m:t>
                                </m:r>
                              </m:oMath>
                            </m:oMathPara>
                          </a14:m>
                          <a:endParaRPr lang="en-CA" sz="2200" b="1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sz="2200" b="1" dirty="0"/>
                            <a:t>Singular values</a:t>
                          </a:r>
                          <a:r>
                            <a:rPr lang="en-CA" sz="2200" dirty="0"/>
                            <a:t>. </a:t>
                          </a:r>
                          <a:r>
                            <a:rPr lang="en-CA" sz="2200" dirty="0" err="1"/>
                            <a:t>MxN</a:t>
                          </a:r>
                          <a:r>
                            <a:rPr lang="en-CA" sz="2200" dirty="0"/>
                            <a:t> diagonal matrix. 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sz="2200" dirty="0"/>
                            <a:t>Positive square root of eigenvalues of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CA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sz="22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CA" sz="22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oMath>
                          </a14:m>
                          <a:r>
                            <a:rPr lang="en-CA" sz="2200" dirty="0"/>
                            <a:t> or </a:t>
                          </a:r>
                          <a14:m>
                            <m:oMath xmlns:m="http://schemas.openxmlformats.org/officeDocument/2006/math"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sSup>
                                <m:sSupPr>
                                  <m:ctrlPr>
                                    <a:rPr lang="en-CA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sz="22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CA" sz="22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oMath>
                          </a14:m>
                          <a:r>
                            <a:rPr lang="en-CA" sz="2200" dirty="0"/>
                            <a:t>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CA" sz="22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ad>
                                    <m:radPr>
                                      <m:degHide m:val="on"/>
                                      <m:ctrlPr>
                                        <a:rPr lang="en-CA" sz="22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CA" sz="2200" b="0" i="1" dirty="0" smtClean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</m:rad>
                                </m:e>
                                <m:sub>
                                  <m:r>
                                    <a:rPr lang="en-CA" sz="2200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CA" sz="2200" dirty="0"/>
                            <a:t>)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9216986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2200" b="1" i="1" smtClean="0"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</m:oMath>
                            </m:oMathPara>
                          </a14:m>
                          <a:endParaRPr lang="en-CA" sz="2200" b="1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sz="2200" b="1" dirty="0"/>
                            <a:t>Right-singular vectors</a:t>
                          </a:r>
                          <a:r>
                            <a:rPr lang="en-CA" sz="2200" dirty="0"/>
                            <a:t>. </a:t>
                          </a:r>
                          <a:r>
                            <a:rPr lang="en-CA" sz="2200" dirty="0" err="1"/>
                            <a:t>NxN</a:t>
                          </a:r>
                          <a:r>
                            <a:rPr lang="en-CA" sz="2200" dirty="0"/>
                            <a:t> orthogonal matrix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sz="2200" dirty="0"/>
                            <a:t>Eigenvectors of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CA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sz="22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CA" sz="22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oMath>
                          </a14:m>
                          <a:r>
                            <a:rPr lang="en-CA" sz="2200" dirty="0"/>
                            <a:t>. Proof: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CA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sz="22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CA" sz="22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=(</m:t>
                              </m:r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sSup>
                                <m:sSupPr>
                                  <m:ctrlPr>
                                    <a:rPr lang="en-CA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CA" sz="2200" b="0" i="0" smtClean="0"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p>
                                  <m:r>
                                    <a:rPr lang="en-CA" sz="22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CA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sz="2200" b="0" i="1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p>
                                  <m:r>
                                    <a:rPr lang="en-CA" sz="22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)(</m:t>
                              </m:r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m:rPr>
                                  <m:sty m:val="p"/>
                                </m:rPr>
                                <a:rPr lang="en-CA" sz="2200" b="0" i="0" smtClean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  <m:sSup>
                                <m:sSupPr>
                                  <m:ctrlPr>
                                    <a:rPr lang="en-CA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sz="22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en-CA" sz="22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)=</m:t>
                              </m:r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m:rPr>
                                  <m:sty m:val="p"/>
                                </m:rPr>
                                <a:rPr lang="en-CA" sz="2200" b="0" i="0" smtClean="0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  <m:sSup>
                                <m:sSupPr>
                                  <m:ctrlPr>
                                    <a:rPr lang="en-CA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sz="22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en-CA" sz="22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oMath>
                          </a14:m>
                          <a:endParaRPr lang="en-CA" sz="22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595896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2200" b="1" i="1" smtClean="0">
                                    <a:latin typeface="Cambria Math" panose="02040503050406030204" pitchFamily="18" charset="0"/>
                                  </a:rPr>
                                  <m:t>𝑼</m:t>
                                </m:r>
                              </m:oMath>
                            </m:oMathPara>
                          </a14:m>
                          <a:endParaRPr lang="en-CA" sz="2200" b="1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sz="2200" b="1" dirty="0"/>
                            <a:t>Left-singular vectors</a:t>
                          </a:r>
                          <a:r>
                            <a:rPr lang="en-CA" sz="2200" dirty="0"/>
                            <a:t>. </a:t>
                          </a:r>
                          <a:r>
                            <a:rPr lang="en-CA" sz="2200" dirty="0" err="1"/>
                            <a:t>MxM</a:t>
                          </a:r>
                          <a:r>
                            <a:rPr lang="en-CA" sz="2200" dirty="0"/>
                            <a:t> orthogonal matrix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sz="2200" dirty="0"/>
                            <a:t>Eigenvectors of </a:t>
                          </a:r>
                          <a14:m>
                            <m:oMath xmlns:m="http://schemas.openxmlformats.org/officeDocument/2006/math"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sSup>
                                <m:sSupPr>
                                  <m:ctrlPr>
                                    <a:rPr lang="en-CA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sz="22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CA" sz="22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oMath>
                          </a14:m>
                          <a:r>
                            <a:rPr lang="en-CA" sz="2200" dirty="0"/>
                            <a:t>. Proof: </a:t>
                          </a:r>
                          <a14:m>
                            <m:oMath xmlns:m="http://schemas.openxmlformats.org/officeDocument/2006/math"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sSup>
                                <m:sSupPr>
                                  <m:ctrlPr>
                                    <a:rPr lang="en-CA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sz="22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CA" sz="22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=(</m:t>
                              </m:r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m:rPr>
                                  <m:sty m:val="p"/>
                                </m:rPr>
                                <a:rPr lang="en-CA" sz="2200" b="0" i="0" smtClean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  <m:sSup>
                                <m:sSupPr>
                                  <m:ctrlPr>
                                    <a:rPr lang="en-CA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sz="22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en-CA" sz="22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)(</m:t>
                              </m:r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sSup>
                                <m:sSupPr>
                                  <m:ctrlPr>
                                    <a:rPr lang="en-CA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CA" sz="2200" b="0" i="0" smtClean="0"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p>
                                  <m:r>
                                    <a:rPr lang="en-CA" sz="22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CA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sz="2200" b="0" i="1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p>
                                  <m:r>
                                    <a:rPr lang="en-CA" sz="22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)=</m:t>
                              </m:r>
                              <m:r>
                                <m:rPr>
                                  <m:sty m:val="p"/>
                                </m:rPr>
                                <a:rPr lang="en-CA" sz="2200" b="0" i="0" smtClean="0">
                                  <a:latin typeface="Cambria Math" panose="02040503050406030204" pitchFamily="18" charset="0"/>
                                </a:rPr>
                                <m:t>UΛ</m:t>
                              </m:r>
                              <m:sSup>
                                <m:sSupPr>
                                  <m:ctrlPr>
                                    <a:rPr lang="en-CA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sz="2200" b="0" i="1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p>
                                  <m:r>
                                    <a:rPr lang="en-CA" sz="22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oMath>
                          </a14:m>
                          <a:endParaRPr lang="en-CA" sz="22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9529734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6F02DD47-60F1-4334-9250-A374FA92E7A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47696906"/>
                  </p:ext>
                </p:extLst>
              </p:nvPr>
            </p:nvGraphicFramePr>
            <p:xfrm>
              <a:off x="416949" y="4425824"/>
              <a:ext cx="8475051" cy="232422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47457">
                      <a:extLst>
                        <a:ext uri="{9D8B030D-6E8A-4147-A177-3AD203B41FA5}">
                          <a16:colId xmlns:a16="http://schemas.microsoft.com/office/drawing/2014/main" val="1264398311"/>
                        </a:ext>
                      </a:extLst>
                    </a:gridCol>
                    <a:gridCol w="7527594">
                      <a:extLst>
                        <a:ext uri="{9D8B030D-6E8A-4147-A177-3AD203B41FA5}">
                          <a16:colId xmlns:a16="http://schemas.microsoft.com/office/drawing/2014/main" val="2367921396"/>
                        </a:ext>
                      </a:extLst>
                    </a:gridCol>
                  </a:tblGrid>
                  <a:tr h="80022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5303" r="-792308" b="-20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2632" t="-5303" r="-81" b="-2045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1698672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11200" r="-792308" b="-11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2632" t="-111200" r="-81" b="-116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59589606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11200" r="-792308" b="-1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2632" t="-211200" r="-81" b="-16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95297342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4AE698D0-830C-4650-8151-0D495161E9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9505" y="2472418"/>
            <a:ext cx="5244990" cy="191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1434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42BA6F-63F1-47A7-9EC4-AEB3F8AEE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D09F1-5447-4EA4-8EA6-0865537200C5}" type="slidenum">
              <a:rPr lang="en-CA" smtClean="0"/>
              <a:t>31</a:t>
            </a:fld>
            <a:endParaRPr lang="en-CA"/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4E464BCD-5165-4EA8-A7C4-01702A446797}"/>
              </a:ext>
            </a:extLst>
          </p:cNvPr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CA" sz="4400" b="1" strike="noStrike" spc="-1" dirty="0">
                <a:solidFill>
                  <a:srgbClr val="333333"/>
                </a:solidFill>
                <a:latin typeface="Noto Sans Regular"/>
              </a:rPr>
              <a:t>SVD Interpretation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Shape 2">
                <a:extLst>
                  <a:ext uri="{FF2B5EF4-FFF2-40B4-BE49-F238E27FC236}">
                    <a16:creationId xmlns:a16="http://schemas.microsoft.com/office/drawing/2014/main" id="{60BEF98C-8896-4CC1-BA48-04B35A72CF20}"/>
                  </a:ext>
                </a:extLst>
              </p:cNvPr>
              <p:cNvSpPr txBox="1"/>
              <p:nvPr/>
            </p:nvSpPr>
            <p:spPr>
              <a:xfrm>
                <a:off x="252000" y="1542091"/>
                <a:ext cx="8640000" cy="12625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/>
              <a:lstStyle/>
              <a:p>
                <a:pPr marL="565200" indent="-457200">
                  <a:spcAft>
                    <a:spcPts val="200"/>
                  </a:spcAft>
                  <a:buClr>
                    <a:srgbClr val="EF2929"/>
                  </a:buClr>
                  <a:buSzPct val="100000"/>
                  <a:buFont typeface="+mj-lt"/>
                  <a:buAutoNum type="arabicPeriod"/>
                </a:pPr>
                <a:r>
                  <a:rPr lang="en-CA" sz="2200" spc="-1" dirty="0">
                    <a:solidFill>
                      <a:srgbClr val="333333"/>
                    </a:solidFill>
                    <a:latin typeface="Noto Sans Regular"/>
                  </a:rPr>
                  <a:t>Rotation to new coordinate system defined by </a:t>
                </a:r>
                <a14:m>
                  <m:oMath xmlns:m="http://schemas.openxmlformats.org/officeDocument/2006/math">
                    <m:r>
                      <a:rPr lang="en-CA" sz="2200" b="1" i="1" spc="-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endParaRPr lang="en-CA" sz="2200" b="1" spc="-1" dirty="0">
                  <a:solidFill>
                    <a:srgbClr val="333333"/>
                  </a:solidFill>
                  <a:latin typeface="Noto Sans Regular"/>
                </a:endParaRPr>
              </a:p>
              <a:p>
                <a:pPr marL="565200" indent="-457200">
                  <a:spcAft>
                    <a:spcPts val="200"/>
                  </a:spcAft>
                  <a:buClr>
                    <a:srgbClr val="EF2929"/>
                  </a:buClr>
                  <a:buSzPct val="100000"/>
                  <a:buFont typeface="+mj-lt"/>
                  <a:buAutoNum type="arabicPeriod"/>
                </a:pPr>
                <a:r>
                  <a:rPr lang="en-CA" sz="2200" spc="-1" dirty="0">
                    <a:solidFill>
                      <a:srgbClr val="333333"/>
                    </a:solidFill>
                    <a:latin typeface="Noto Sans Regular"/>
                  </a:rPr>
                  <a:t>Scaling by </a:t>
                </a:r>
                <a14:m>
                  <m:oMath xmlns:m="http://schemas.openxmlformats.org/officeDocument/2006/math">
                    <m:r>
                      <a:rPr lang="en-CA" sz="2200" b="1" i="0" spc="-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𝚺</m:t>
                    </m:r>
                  </m:oMath>
                </a14:m>
                <a:endParaRPr lang="en-CA" sz="2200" b="1" spc="-1" dirty="0">
                  <a:solidFill>
                    <a:srgbClr val="333333"/>
                  </a:solidFill>
                  <a:latin typeface="Noto Sans Regular"/>
                </a:endParaRPr>
              </a:p>
              <a:p>
                <a:pPr marL="565200" indent="-457200">
                  <a:spcAft>
                    <a:spcPts val="200"/>
                  </a:spcAft>
                  <a:buClr>
                    <a:srgbClr val="EF2929"/>
                  </a:buClr>
                  <a:buSzPct val="100000"/>
                  <a:buFont typeface="+mj-lt"/>
                  <a:buAutoNum type="arabicPeriod"/>
                </a:pPr>
                <a:r>
                  <a:rPr lang="en-CA" sz="2200" spc="-1" dirty="0">
                    <a:solidFill>
                      <a:srgbClr val="333333"/>
                    </a:solidFill>
                    <a:latin typeface="Noto Sans Regular"/>
                  </a:rPr>
                  <a:t>Final opposing rotation defined by </a:t>
                </a:r>
                <a14:m>
                  <m:oMath xmlns:m="http://schemas.openxmlformats.org/officeDocument/2006/math">
                    <m:r>
                      <a:rPr lang="en-CA" sz="2200" b="1" i="1" spc="-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𝑼</m:t>
                    </m:r>
                  </m:oMath>
                </a14:m>
                <a:endParaRPr lang="en-CA" sz="2200" spc="-1" dirty="0">
                  <a:solidFill>
                    <a:srgbClr val="333333"/>
                  </a:solidFill>
                  <a:latin typeface="Noto Sans Regular"/>
                </a:endParaRPr>
              </a:p>
              <a:p>
                <a:pPr marL="108000">
                  <a:spcAft>
                    <a:spcPts val="1414"/>
                  </a:spcAft>
                  <a:buClr>
                    <a:srgbClr val="EF2929"/>
                  </a:buClr>
                  <a:buSzPct val="100000"/>
                </a:pPr>
                <a:endParaRPr lang="en-CA" sz="2200" b="1" spc="-1" dirty="0">
                  <a:solidFill>
                    <a:srgbClr val="333333"/>
                  </a:solidFill>
                  <a:latin typeface="Noto Sans Regular"/>
                </a:endParaRPr>
              </a:p>
              <a:p>
                <a:pPr marL="108000">
                  <a:spcAft>
                    <a:spcPts val="1414"/>
                  </a:spcAft>
                  <a:buClr>
                    <a:srgbClr val="EF2929"/>
                  </a:buClr>
                  <a:buSzPct val="100000"/>
                </a:pPr>
                <a:endParaRPr lang="en-CA" sz="2200" b="1" spc="-1" dirty="0">
                  <a:solidFill>
                    <a:srgbClr val="333333"/>
                  </a:solidFill>
                  <a:latin typeface="Noto Sans Regular"/>
                </a:endParaRPr>
              </a:p>
            </p:txBody>
          </p:sp>
        </mc:Choice>
        <mc:Fallback xmlns="">
          <p:sp>
            <p:nvSpPr>
              <p:cNvPr id="6" name="TextShape 2">
                <a:extLst>
                  <a:ext uri="{FF2B5EF4-FFF2-40B4-BE49-F238E27FC236}">
                    <a16:creationId xmlns:a16="http://schemas.microsoft.com/office/drawing/2014/main" id="{60BEF98C-8896-4CC1-BA48-04B35A72CF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000" y="1542091"/>
                <a:ext cx="8640000" cy="1262521"/>
              </a:xfrm>
              <a:prstGeom prst="rect">
                <a:avLst/>
              </a:prstGeom>
              <a:blipFill>
                <a:blip r:embed="rId2"/>
                <a:stretch>
                  <a:fillRect l="-705" t="-77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85932176-C58C-4A46-A869-24522D9E93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7300" y="2814839"/>
            <a:ext cx="4089400" cy="35415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438593B-4915-4DD5-9544-F71BB4A0D97E}"/>
                  </a:ext>
                </a:extLst>
              </p:cNvPr>
              <p:cNvSpPr txBox="1"/>
              <p:nvPr/>
            </p:nvSpPr>
            <p:spPr>
              <a:xfrm>
                <a:off x="3600450" y="5938749"/>
                <a:ext cx="428625" cy="43088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2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CA" sz="22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438593B-4915-4DD5-9544-F71BB4A0D9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450" y="5938749"/>
                <a:ext cx="428625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77650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42BA6F-63F1-47A7-9EC4-AEB3F8AEE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D09F1-5447-4EA4-8EA6-0865537200C5}" type="slidenum">
              <a:rPr lang="en-CA" smtClean="0"/>
              <a:t>32</a:t>
            </a:fld>
            <a:endParaRPr lang="en-CA"/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4E464BCD-5165-4EA8-A7C4-01702A446797}"/>
              </a:ext>
            </a:extLst>
          </p:cNvPr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CA" sz="4400" b="1" strike="noStrike" spc="-1" dirty="0">
                <a:solidFill>
                  <a:srgbClr val="333333"/>
                </a:solidFill>
                <a:latin typeface="Noto Sans Regular"/>
              </a:rPr>
              <a:t>Application: Total Least Squares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Shape 2">
                <a:extLst>
                  <a:ext uri="{FF2B5EF4-FFF2-40B4-BE49-F238E27FC236}">
                    <a16:creationId xmlns:a16="http://schemas.microsoft.com/office/drawing/2014/main" id="{60BEF98C-8896-4CC1-BA48-04B35A72CF20}"/>
                  </a:ext>
                </a:extLst>
              </p:cNvPr>
              <p:cNvSpPr txBox="1"/>
              <p:nvPr/>
            </p:nvSpPr>
            <p:spPr>
              <a:xfrm>
                <a:off x="252000" y="1767514"/>
                <a:ext cx="8640000" cy="49539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/>
              <a:lstStyle/>
              <a:p>
                <a:pPr marL="108000">
                  <a:spcAft>
                    <a:spcPts val="800"/>
                  </a:spcAft>
                  <a:buClr>
                    <a:srgbClr val="EF2929"/>
                  </a:buClr>
                  <a:buSzPct val="100000"/>
                </a:pPr>
                <a:r>
                  <a:rPr lang="en-CA" sz="2400" b="1" spc="-1" dirty="0">
                    <a:solidFill>
                      <a:srgbClr val="333333"/>
                    </a:solidFill>
                    <a:latin typeface="Noto Sans Regular"/>
                  </a:rPr>
                  <a:t>Problem Statement: </a:t>
                </a:r>
              </a:p>
              <a:p>
                <a:pPr marL="108000">
                  <a:spcAft>
                    <a:spcPts val="800"/>
                  </a:spcAft>
                  <a:buClr>
                    <a:srgbClr val="EF2929"/>
                  </a:buClr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pc="-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𝑎𝑟𝑔𝑚𝑖</m:t>
                      </m:r>
                      <m:sSub>
                        <m:sSubPr>
                          <m:ctrlPr>
                            <a:rPr lang="en-CA" sz="2400" b="0" i="1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b="0" i="1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CA" sz="2400" b="1" i="1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sub>
                      </m:sSub>
                      <m:sSup>
                        <m:sSupPr>
                          <m:ctrlPr>
                            <a:rPr lang="en-CA" sz="2400" b="0" i="1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CA" sz="2400" b="0" i="1" spc="-1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CA" sz="2400" b="1" i="1" spc="-1" smtClean="0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2400" b="1" i="1" spc="-1" smtClean="0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</a:rPr>
                                    <m:t>𝑿𝒘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CA" sz="2400" b="0" i="1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sz="2400" b="0" i="1" spc="-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CA" sz="2400" b="0" i="0" spc="-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with</m:t>
                      </m:r>
                      <m:r>
                        <a:rPr lang="en-CA" sz="2400" b="0" i="0" spc="-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CA" sz="2400" b="0" i="0" spc="-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constraint</m:t>
                      </m:r>
                      <m:r>
                        <a:rPr lang="en-CA" sz="2400" b="0" i="1" spc="-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CA" sz="2400" b="0" i="1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CA" sz="2400" b="0" i="1" spc="-1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400" b="1" i="1" spc="-1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e>
                      </m:d>
                      <m:r>
                        <a:rPr lang="en-CA" sz="2400" b="0" i="1" spc="-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CA" sz="2400" b="1" spc="-1" dirty="0">
                  <a:solidFill>
                    <a:srgbClr val="333333"/>
                  </a:solidFill>
                  <a:latin typeface="Noto Sans Regular"/>
                </a:endParaRPr>
              </a:p>
              <a:p>
                <a:pPr marL="108000">
                  <a:spcAft>
                    <a:spcPts val="800"/>
                  </a:spcAft>
                  <a:buClr>
                    <a:srgbClr val="EF2929"/>
                  </a:buClr>
                  <a:buSzPct val="100000"/>
                </a:pPr>
                <a:r>
                  <a:rPr lang="en-CA" sz="2400" b="1" spc="-1" dirty="0">
                    <a:solidFill>
                      <a:srgbClr val="333333"/>
                    </a:solidFill>
                    <a:latin typeface="Noto Sans Regular"/>
                  </a:rPr>
                  <a:t>Solution:</a:t>
                </a:r>
              </a:p>
              <a:p>
                <a:pPr marL="565200" indent="-457200">
                  <a:spcAft>
                    <a:spcPts val="800"/>
                  </a:spcAft>
                  <a:buClr>
                    <a:srgbClr val="EF2929"/>
                  </a:buClr>
                  <a:buSzPct val="100000"/>
                  <a:buFont typeface="Arial" panose="020B0604020202020204" pitchFamily="34" charset="0"/>
                  <a:buChar char="•"/>
                </a:pPr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Eigenvector </a:t>
                </a:r>
                <a14:m>
                  <m:oMath xmlns:m="http://schemas.openxmlformats.org/officeDocument/2006/math">
                    <m:r>
                      <a:rPr lang="en-CA" sz="2400" b="1" i="1" spc="-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2400" i="1" spc="-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400" b="1" i="1" spc="-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CA" sz="2400" b="0" i="1" spc="-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CA" sz="2400" b="1" i="1" spc="-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 corresponding to smallest eigenvalue. Solve by taking SVD of </a:t>
                </a:r>
                <a14:m>
                  <m:oMath xmlns:m="http://schemas.openxmlformats.org/officeDocument/2006/math">
                    <m:r>
                      <a:rPr lang="en-CA" sz="2400" b="1" i="1" spc="-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 and taking eigenvector in </a:t>
                </a:r>
                <a14:m>
                  <m:oMath xmlns:m="http://schemas.openxmlformats.org/officeDocument/2006/math">
                    <m:r>
                      <a:rPr lang="en-CA" sz="2400" b="1" i="1" spc="-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.</a:t>
                </a:r>
              </a:p>
              <a:p>
                <a:pPr marL="108000">
                  <a:spcAft>
                    <a:spcPts val="800"/>
                  </a:spcAft>
                  <a:buClr>
                    <a:srgbClr val="EF2929"/>
                  </a:buClr>
                  <a:buSzPct val="100000"/>
                </a:pPr>
                <a:r>
                  <a:rPr lang="en-CA" sz="2400" b="1" spc="-1" dirty="0">
                    <a:solidFill>
                      <a:srgbClr val="333333"/>
                    </a:solidFill>
                    <a:latin typeface="Noto Sans Regular"/>
                  </a:rPr>
                  <a:t>Intuition:</a:t>
                </a:r>
              </a:p>
              <a:p>
                <a:pPr marL="108000">
                  <a:spcAft>
                    <a:spcPts val="800"/>
                  </a:spcAft>
                  <a:buClr>
                    <a:srgbClr val="EF2929"/>
                  </a:buClr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2400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CA" sz="2400" i="1" spc="-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CA" sz="2400" i="1" spc="-1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2400" b="1" i="1" spc="-1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  <m:sSub>
                                    <m:sSubPr>
                                      <m:ctrlPr>
                                        <a:rPr lang="en-CA" sz="2400" b="0" i="1" spc="-1" smtClean="0">
                                          <a:solidFill>
                                            <a:srgbClr val="33333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sz="2400" b="1" i="1" spc="-1">
                                          <a:solidFill>
                                            <a:srgbClr val="33333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b>
                                      <m:r>
                                        <a:rPr lang="en-CA" sz="2400" b="0" i="1" spc="-1" smtClean="0">
                                          <a:solidFill>
                                            <a:srgbClr val="33333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𝑚𝑖𝑛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CA" sz="2400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sz="2400" b="0" i="1" spc="-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CA" sz="2400" b="0" i="1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A" sz="2400" b="1" i="1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CA" sz="2400" b="0" i="1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  <m:sup>
                          <m:r>
                            <a:rPr lang="en-CA" sz="2400" b="0" i="1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p>
                        <m:sSupPr>
                          <m:ctrlPr>
                            <a:rPr lang="en-CA" sz="2400" b="0" i="1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400" b="1" i="1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CA" sz="2400" b="0" i="1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CA" sz="2400" b="1" i="1" spc="-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sSub>
                        <m:sSubPr>
                          <m:ctrlPr>
                            <a:rPr lang="en-CA" sz="2400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b="1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CA" sz="2400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CA" sz="2400" b="0" i="1" spc="-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400" b="0" i="1" spc="-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𝑠𝑜𝑚𝑒</m:t>
                      </m:r>
                      <m:r>
                        <a:rPr lang="en-CA" sz="2400" b="0" i="1" spc="-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2400" b="0" i="1" spc="-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𝑚𝑖𝑛</m:t>
                      </m:r>
                      <m:r>
                        <a:rPr lang="en-CA" sz="2400" b="0" i="1" spc="-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2400" b="0" i="1" spc="-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𝑣𝑎𝑙𝑢𝑒</m:t>
                      </m:r>
                      <m:r>
                        <a:rPr lang="en-CA" sz="2400" b="0" i="1" spc="-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400" b="0" i="1" spc="-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CA" sz="2400" spc="-1" dirty="0">
                  <a:solidFill>
                    <a:srgbClr val="333333"/>
                  </a:solidFill>
                  <a:latin typeface="Noto Sans Regular"/>
                </a:endParaRPr>
              </a:p>
              <a:p>
                <a:pPr marL="450900" indent="-342900">
                  <a:spcAft>
                    <a:spcPts val="800"/>
                  </a:spcAft>
                  <a:buClr>
                    <a:srgbClr val="EF2929"/>
                  </a:buClr>
                  <a:buSzPct val="100000"/>
                  <a:buFont typeface="Arial" panose="020B0604020202020204" pitchFamily="34" charset="0"/>
                  <a:buChar char="•"/>
                </a:pPr>
                <a:r>
                  <a:rPr lang="en-CA" sz="2400" spc="-1" dirty="0">
                    <a:solidFill>
                      <a:srgbClr val="333333"/>
                    </a:solidFill>
                  </a:rPr>
                  <a:t>Same result obtained by starting with eigenvector/value relation: </a:t>
                </a:r>
                <a:endParaRPr lang="en-CA" sz="2400" i="1" spc="-1" dirty="0">
                  <a:solidFill>
                    <a:srgbClr val="333333"/>
                  </a:solidFill>
                  <a:latin typeface="Cambria Math" panose="02040503050406030204" pitchFamily="18" charset="0"/>
                </a:endParaRPr>
              </a:p>
              <a:p>
                <a:pPr marL="108000">
                  <a:spcAft>
                    <a:spcPts val="800"/>
                  </a:spcAft>
                  <a:buClr>
                    <a:srgbClr val="EF2929"/>
                  </a:buClr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2400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400" b="1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CA" sz="2400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CA" sz="2400" b="1" i="1" spc="-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sSub>
                        <m:sSubPr>
                          <m:ctrlPr>
                            <a:rPr lang="en-CA" sz="2400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b="1" i="1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CA" sz="2400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CA" sz="2400" b="0" i="1" spc="-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400" b="0" i="1" spc="-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sSub>
                        <m:sSubPr>
                          <m:ctrlPr>
                            <a:rPr lang="en-CA" sz="2400" b="0" i="1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b="1" i="1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CA" sz="2400" b="0" i="1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CA" sz="2400" b="0" i="1" spc="-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CA" sz="2400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Sup>
                            <m:sSubSupPr>
                              <m:ctrlPr>
                                <a:rPr lang="en-CA" sz="2400" b="1" i="1" spc="-1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CA" sz="2400" b="1" i="1" spc="-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CA" sz="2400" i="1" spc="-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  <m:sup>
                              <m:r>
                                <a:rPr lang="en-CA" sz="2400" b="1" i="1" spc="-1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bSup>
                          <m:r>
                            <a:rPr lang="en-CA" sz="2400" b="1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CA" sz="2400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CA" sz="2400" b="1" i="1" spc="-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sSub>
                        <m:sSubPr>
                          <m:ctrlPr>
                            <a:rPr lang="en-CA" sz="2400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b="1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CA" sz="2400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CA" sz="2400" i="1" spc="-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400" b="0" i="1" spc="-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CA" sz="2400" b="1" spc="-1" dirty="0">
                  <a:solidFill>
                    <a:srgbClr val="333333"/>
                  </a:solidFill>
                  <a:latin typeface="Noto Sans Regular"/>
                </a:endParaRPr>
              </a:p>
              <a:p>
                <a:pPr marL="450900" indent="-342900">
                  <a:spcAft>
                    <a:spcPts val="1414"/>
                  </a:spcAft>
                  <a:buClr>
                    <a:srgbClr val="EF2929"/>
                  </a:buClr>
                  <a:buSzPct val="100000"/>
                  <a:buFont typeface="Arial" panose="020B0604020202020204" pitchFamily="34" charset="0"/>
                  <a:buChar char="•"/>
                </a:pPr>
                <a:r>
                  <a:rPr lang="en-CA" sz="2400" spc="-1" dirty="0">
                    <a:solidFill>
                      <a:srgbClr val="333333"/>
                    </a:solidFill>
                  </a:rPr>
                  <a:t>Therefore eigenvector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400" b="0" i="1" spc="-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1" i="1" spc="-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CA" sz="2400" b="0" i="1" spc="-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en-CA" sz="2400" spc="-1" dirty="0">
                    <a:solidFill>
                      <a:srgbClr val="333333"/>
                    </a:solidFill>
                  </a:rPr>
                  <a:t> satisfies minimization.</a:t>
                </a:r>
                <a:endParaRPr lang="en-CA" sz="2400" b="1" spc="-1" dirty="0">
                  <a:solidFill>
                    <a:srgbClr val="333333"/>
                  </a:solidFill>
                  <a:latin typeface="Noto Sans Regular"/>
                </a:endParaRPr>
              </a:p>
              <a:p>
                <a:pPr marL="108000">
                  <a:spcAft>
                    <a:spcPts val="1414"/>
                  </a:spcAft>
                  <a:buClr>
                    <a:srgbClr val="EF2929"/>
                  </a:buClr>
                  <a:buSzPct val="100000"/>
                </a:pPr>
                <a:endParaRPr lang="en-CA" sz="2400" b="1" spc="-1" dirty="0">
                  <a:solidFill>
                    <a:srgbClr val="333333"/>
                  </a:solidFill>
                  <a:latin typeface="Noto Sans Regular"/>
                </a:endParaRPr>
              </a:p>
            </p:txBody>
          </p:sp>
        </mc:Choice>
        <mc:Fallback xmlns="">
          <p:sp>
            <p:nvSpPr>
              <p:cNvPr id="6" name="TextShape 2">
                <a:extLst>
                  <a:ext uri="{FF2B5EF4-FFF2-40B4-BE49-F238E27FC236}">
                    <a16:creationId xmlns:a16="http://schemas.microsoft.com/office/drawing/2014/main" id="{60BEF98C-8896-4CC1-BA48-04B35A72CF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000" y="1767514"/>
                <a:ext cx="8640000" cy="4953962"/>
              </a:xfrm>
              <a:prstGeom prst="rect">
                <a:avLst/>
              </a:prstGeom>
              <a:blipFill>
                <a:blip r:embed="rId2"/>
                <a:stretch>
                  <a:fillRect l="-846" t="-1968" r="-98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59726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42BA6F-63F1-47A7-9EC4-AEB3F8AEE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D09F1-5447-4EA4-8EA6-0865537200C5}" type="slidenum">
              <a:rPr lang="en-CA" smtClean="0"/>
              <a:t>33</a:t>
            </a:fld>
            <a:endParaRPr lang="en-CA"/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4E464BCD-5165-4EA8-A7C4-01702A446797}"/>
              </a:ext>
            </a:extLst>
          </p:cNvPr>
          <p:cNvSpPr txBox="1"/>
          <p:nvPr/>
        </p:nvSpPr>
        <p:spPr>
          <a:xfrm>
            <a:off x="608240" y="24000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CA" sz="4400" b="1" strike="noStrike" spc="-1" dirty="0">
                <a:solidFill>
                  <a:srgbClr val="333333"/>
                </a:solidFill>
                <a:latin typeface="Noto Sans Regular"/>
              </a:rPr>
              <a:t>Application: Pseudo-Inverse </a:t>
            </a:r>
          </a:p>
          <a:p>
            <a:r>
              <a:rPr lang="en-CA" sz="4400" b="1" strike="noStrike" spc="-1" dirty="0">
                <a:solidFill>
                  <a:srgbClr val="333333"/>
                </a:solidFill>
                <a:latin typeface="Noto Sans Regular"/>
              </a:rPr>
              <a:t>and Least Squares 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Shape 2">
                <a:extLst>
                  <a:ext uri="{FF2B5EF4-FFF2-40B4-BE49-F238E27FC236}">
                    <a16:creationId xmlns:a16="http://schemas.microsoft.com/office/drawing/2014/main" id="{60BEF98C-8896-4CC1-BA48-04B35A72CF20}"/>
                  </a:ext>
                </a:extLst>
              </p:cNvPr>
              <p:cNvSpPr txBox="1"/>
              <p:nvPr/>
            </p:nvSpPr>
            <p:spPr>
              <a:xfrm>
                <a:off x="252000" y="1767514"/>
                <a:ext cx="8640000" cy="45888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/>
              <a:lstStyle/>
              <a:p>
                <a:pPr marL="565200" indent="-457200">
                  <a:spcAft>
                    <a:spcPts val="1414"/>
                  </a:spcAft>
                  <a:buClr>
                    <a:srgbClr val="EF2929"/>
                  </a:buClr>
                  <a:buSzPct val="100000"/>
                  <a:buFont typeface="Arial" panose="020B0604020202020204" pitchFamily="34" charset="0"/>
                  <a:buChar char="•"/>
                </a:pPr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If SVD decomposition is known, computation of left pseudo-inverse is trivial: </a:t>
                </a:r>
              </a:p>
              <a:p>
                <a:pPr marL="108000" algn="ctr">
                  <a:spcAft>
                    <a:spcPts val="1414"/>
                  </a:spcAft>
                  <a:buClr>
                    <a:srgbClr val="EF2929"/>
                  </a:buClr>
                  <a:buSzPct val="100000"/>
                </a:pPr>
                <a:r>
                  <a:rPr lang="en-CA" sz="2400" b="1" spc="-1" dirty="0">
                    <a:solidFill>
                      <a:srgbClr val="333333"/>
                    </a:solidFill>
                    <a:latin typeface="Noto Sans Regular"/>
                  </a:rPr>
                  <a:t>	</a:t>
                </a:r>
                <a14:m>
                  <m:oMath xmlns:m="http://schemas.openxmlformats.org/officeDocument/2006/math">
                    <m:r>
                      <a:rPr lang="en-CA" sz="2400" b="1" i="1" spc="-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CA" sz="2400" i="1" spc="-1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2400" b="1" i="1" spc="-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CA" sz="2400" b="1" i="0" spc="-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𝚺</m:t>
                    </m:r>
                    <m:sSup>
                      <m:sSupPr>
                        <m:ctrlPr>
                          <a:rPr lang="en-CA" sz="2400" b="1" i="1" spc="-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400" b="1" i="0" spc="-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𝐕</m:t>
                        </m:r>
                      </m:e>
                      <m:sup>
                        <m:r>
                          <a:rPr lang="en-CA" sz="2400" b="1" i="0" spc="-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𝐓</m:t>
                        </m:r>
                      </m:sup>
                    </m:sSup>
                    <m:r>
                      <a:rPr lang="en-CA" sz="2400" b="0" i="1" spc="-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CA" sz="2400" i="1" spc="-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400" b="1" i="1" spc="-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CA" sz="2400" b="0" i="1" spc="-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CA" sz="2400" b="0" i="1" spc="-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2400" b="1" i="1" spc="-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𝑽</m:t>
                    </m:r>
                    <m:sSup>
                      <m:sSupPr>
                        <m:ctrlPr>
                          <a:rPr lang="en-CA" sz="2400" i="1" spc="-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400" b="1" i="0" spc="-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𝚺</m:t>
                        </m:r>
                      </m:e>
                      <m:sup>
                        <m:r>
                          <a:rPr lang="en-CA" sz="2400" b="0" i="0" spc="-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CA" sz="2400" b="0" i="1" spc="-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400" b="1" i="1" spc="-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p>
                        <m:r>
                          <a:rPr lang="en-CA" sz="2400" b="0" i="1" spc="-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CA" sz="2400" spc="-1" dirty="0">
                  <a:solidFill>
                    <a:srgbClr val="333333"/>
                  </a:solidFill>
                  <a:latin typeface="Noto Sans Regular"/>
                </a:endParaRPr>
              </a:p>
              <a:p>
                <a:pPr marL="108000" algn="ctr">
                  <a:spcAft>
                    <a:spcPts val="1414"/>
                  </a:spcAft>
                  <a:buClr>
                    <a:srgbClr val="EF2929"/>
                  </a:buClr>
                  <a:buSzPct val="100000"/>
                </a:pPr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(since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2400" b="1" i="1" spc="-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400" b="1" i="0" spc="-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𝐀</m:t>
                        </m:r>
                      </m:e>
                      <m:sup>
                        <m:r>
                          <a:rPr lang="en-CA" sz="2400" b="1" i="0" spc="-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m:rPr>
                        <m:sty m:val="p"/>
                      </m:rPr>
                      <a:rPr lang="en-CA" sz="2400" b="0" i="0" spc="-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lang="en-CA" sz="2400" b="0" i="0" spc="-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CA" sz="2400" b="1" i="1" spc="-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CA" sz="2400" b="1" i="1" spc="-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CA" sz="2400" b="1" i="1" spc="-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sz="2400" b="1" i="0" spc="-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𝐀</m:t>
                                </m:r>
                              </m:e>
                              <m:sup>
                                <m:r>
                                  <a:rPr lang="en-CA" sz="2400" b="1" i="0" spc="-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𝐓</m:t>
                                </m:r>
                              </m:sup>
                            </m:sSup>
                            <m:r>
                              <a:rPr lang="en-CA" sz="2400" b="1" i="0" spc="-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𝐀</m:t>
                            </m:r>
                          </m:e>
                        </m:d>
                      </m:e>
                      <m:sup>
                        <m:r>
                          <a:rPr lang="en-CA" sz="2400" b="1" i="0" spc="-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CA" sz="2400" b="1" i="0" spc="-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sSup>
                      <m:sSupPr>
                        <m:ctrlPr>
                          <a:rPr lang="en-CA" sz="2400" b="1" i="1" spc="-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400" b="1" i="0" spc="-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𝐀</m:t>
                        </m:r>
                      </m:e>
                      <m:sup>
                        <m:r>
                          <a:rPr lang="en-CA" sz="2400" b="1" i="0" spc="-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𝐓</m:t>
                        </m:r>
                      </m:sup>
                    </m:sSup>
                    <m:r>
                      <m:rPr>
                        <m:sty m:val="p"/>
                      </m:rPr>
                      <a:rPr lang="en-CA" sz="2400" b="0" i="0" spc="-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lang="en-CA" sz="2400" b="0" i="0" spc="-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CA" sz="2400" b="1" i="1" spc="-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𝑽</m:t>
                    </m:r>
                    <m:sSup>
                      <m:sSupPr>
                        <m:ctrlPr>
                          <a:rPr lang="en-CA" sz="2400" b="1" i="1" spc="-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400" b="1" i="1" spc="-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𝜮</m:t>
                        </m:r>
                      </m:e>
                      <m:sup>
                        <m:r>
                          <a:rPr lang="en-CA" sz="2400" b="1" i="0" spc="-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CA" sz="2400" b="1" i="0" spc="-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sSup>
                      <m:sSupPr>
                        <m:ctrlPr>
                          <a:rPr lang="en-CA" sz="2400" b="1" i="1" spc="-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400" b="1" i="1" spc="-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p>
                        <m:r>
                          <a:rPr lang="en-CA" sz="2400" b="1" i="1" spc="-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CA" sz="2400" b="0" i="1" spc="-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)(</m:t>
                    </m:r>
                    <m:r>
                      <a:rPr lang="en-CA" sz="2400" b="0" i="1" spc="-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m:rPr>
                        <m:sty m:val="p"/>
                      </m:rPr>
                      <a:rPr lang="en-CA" sz="2400" b="0" i="0" spc="-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Σ</m:t>
                    </m:r>
                    <m:sSup>
                      <m:sSupPr>
                        <m:ctrlPr>
                          <a:rPr lang="en-CA" sz="2400" b="0" i="1" spc="-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400" b="0" i="1" spc="-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CA" sz="2400" b="0" i="1" spc="-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CA" sz="2400" b="0" i="1" spc="-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n-CA" sz="2400" b="0" i="1" spc="-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)</a:t>
                </a:r>
              </a:p>
              <a:p>
                <a:pPr marL="565200" indent="-457200">
                  <a:spcAft>
                    <a:spcPts val="1414"/>
                  </a:spcAft>
                  <a:buClr>
                    <a:srgbClr val="EF2929"/>
                  </a:buClr>
                  <a:buSzPct val="100000"/>
                  <a:buFont typeface="Arial" panose="020B0604020202020204" pitchFamily="34" charset="0"/>
                  <a:buChar char="•"/>
                </a:pPr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Above can be used in place of left pseudo-inverse in </a:t>
                </a:r>
                <a:r>
                  <a:rPr lang="en-CA" sz="2400" b="1" spc="-1" dirty="0">
                    <a:solidFill>
                      <a:srgbClr val="333333"/>
                    </a:solidFill>
                    <a:latin typeface="Noto Sans Regular"/>
                  </a:rPr>
                  <a:t>Least Squares linear regression </a:t>
                </a:r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equation:</a:t>
                </a:r>
              </a:p>
              <a:p>
                <a:pPr marL="108000" algn="ctr">
                  <a:spcAft>
                    <a:spcPts val="1414"/>
                  </a:spcAft>
                  <a:buClr>
                    <a:srgbClr val="EF2929"/>
                  </a:buClr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1" i="1" spc="-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CA" sz="2400" i="1" spc="-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sz="2400" i="1" spc="-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CA" sz="2400" i="1" spc="-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CA" sz="2400" i="1" spc="-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sz="2400" b="1" i="1" spc="-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p>
                                  <m:r>
                                    <a:rPr lang="en-CA" sz="2400" i="1" spc="-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CA" sz="2400" b="1" i="1" spc="-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d>
                        </m:e>
                        <m:sup>
                          <m:r>
                            <a:rPr lang="en-CA" sz="2400" i="1" spc="-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CA" sz="2400" i="1" spc="-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400" b="1" i="1" spc="-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CA" sz="2400" i="1" spc="-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CA" sz="2400" b="1" i="1" spc="-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CA" sz="2400" b="1" i="1" spc="-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400" b="1" i="1" spc="-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  <m:sSup>
                        <m:sSupPr>
                          <m:ctrlPr>
                            <a:rPr lang="en-CA" sz="2400" i="1" spc="-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400" b="1" i="1" spc="-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𝚺</m:t>
                          </m:r>
                        </m:e>
                        <m:sup>
                          <m:r>
                            <a:rPr lang="en-CA" sz="2400" b="0" i="0" spc="-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CA" sz="2400" b="1" i="1" spc="-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400" b="1" i="1" spc="-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p>
                          <m:r>
                            <a:rPr lang="en-CA" sz="2400" b="1" i="1" spc="-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CA" sz="2400" b="1" i="1" spc="-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CA" sz="2400" b="1" spc="-1" dirty="0">
                  <a:solidFill>
                    <a:srgbClr val="333333"/>
                  </a:solidFill>
                  <a:latin typeface="Noto Sans Regular"/>
                </a:endParaRPr>
              </a:p>
              <a:p>
                <a:pPr marL="108000" algn="ctr">
                  <a:spcAft>
                    <a:spcPts val="1414"/>
                  </a:spcAft>
                  <a:buClr>
                    <a:srgbClr val="EF2929"/>
                  </a:buClr>
                  <a:buSzPct val="100000"/>
                </a:pPr>
                <a:endParaRPr lang="en-CA" sz="2400" spc="-1" dirty="0">
                  <a:solidFill>
                    <a:srgbClr val="333333"/>
                  </a:solidFill>
                  <a:latin typeface="Noto Sans Regular"/>
                </a:endParaRPr>
              </a:p>
              <a:p>
                <a:pPr marL="565200" indent="-457200">
                  <a:spcAft>
                    <a:spcPts val="1414"/>
                  </a:spcAft>
                  <a:buClr>
                    <a:srgbClr val="EF2929"/>
                  </a:buClr>
                  <a:buSzPct val="100000"/>
                  <a:buFont typeface="Arial" panose="020B0604020202020204" pitchFamily="34" charset="0"/>
                  <a:buChar char="•"/>
                </a:pPr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Recall in case where inverse exists, pseudo-inverse is same</a:t>
                </a:r>
                <a:endParaRPr lang="en-CA" sz="2400" b="1" spc="-1" dirty="0">
                  <a:solidFill>
                    <a:srgbClr val="333333"/>
                  </a:solidFill>
                  <a:latin typeface="Noto Sans Regular"/>
                </a:endParaRPr>
              </a:p>
              <a:p>
                <a:pPr marL="565200" indent="-457200">
                  <a:spcAft>
                    <a:spcPts val="1414"/>
                  </a:spcAft>
                  <a:buClr>
                    <a:srgbClr val="EF2929"/>
                  </a:buClr>
                  <a:buSzPct val="100000"/>
                  <a:buFont typeface="Arial" panose="020B0604020202020204" pitchFamily="34" charset="0"/>
                  <a:buChar char="•"/>
                </a:pPr>
                <a:endParaRPr lang="en-CA" sz="2400" spc="-1" dirty="0">
                  <a:solidFill>
                    <a:srgbClr val="333333"/>
                  </a:solidFill>
                  <a:latin typeface="Noto Sans Regular"/>
                </a:endParaRPr>
              </a:p>
            </p:txBody>
          </p:sp>
        </mc:Choice>
        <mc:Fallback xmlns="">
          <p:sp>
            <p:nvSpPr>
              <p:cNvPr id="6" name="TextShape 2">
                <a:extLst>
                  <a:ext uri="{FF2B5EF4-FFF2-40B4-BE49-F238E27FC236}">
                    <a16:creationId xmlns:a16="http://schemas.microsoft.com/office/drawing/2014/main" id="{60BEF98C-8896-4CC1-BA48-04B35A72CF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000" y="1767514"/>
                <a:ext cx="8640000" cy="4588837"/>
              </a:xfrm>
              <a:prstGeom prst="rect">
                <a:avLst/>
              </a:prstGeom>
              <a:blipFill>
                <a:blip r:embed="rId3"/>
                <a:stretch>
                  <a:fillRect l="-705" t="-2125" b="-199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EF571DAB-CAAC-4CB5-B2F3-95D18819EDA3}"/>
                  </a:ext>
                </a:extLst>
              </p:cNvPr>
              <p:cNvSpPr/>
              <p:nvPr/>
            </p:nvSpPr>
            <p:spPr>
              <a:xfrm>
                <a:off x="1909762" y="5140405"/>
                <a:ext cx="5324475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08000" algn="ctr">
                  <a:spcAft>
                    <a:spcPts val="1414"/>
                  </a:spcAft>
                  <a:buClr>
                    <a:srgbClr val="EF2929"/>
                  </a:buClr>
                  <a:buSzPct val="100000"/>
                </a:pPr>
                <a:r>
                  <a:rPr lang="en-CA" sz="2200" spc="-1" dirty="0">
                    <a:solidFill>
                      <a:srgbClr val="333333"/>
                    </a:solidFill>
                    <a:latin typeface="Noto Sans Regular"/>
                  </a:rPr>
                  <a:t>(where </a:t>
                </a:r>
                <a14:m>
                  <m:oMath xmlns:m="http://schemas.openxmlformats.org/officeDocument/2006/math">
                    <m:r>
                      <a:rPr lang="en-CA" sz="2000" b="1" i="1" spc="-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𝑽</m:t>
                    </m:r>
                    <m:sSup>
                      <m:sSupPr>
                        <m:ctrlPr>
                          <a:rPr lang="en-CA" sz="2000" i="1" spc="-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000" b="1" i="1" spc="-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𝚺</m:t>
                        </m:r>
                      </m:e>
                      <m:sup>
                        <m:r>
                          <a:rPr lang="en-CA" sz="2000" b="0" i="0" spc="-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CA" sz="2000" b="1" i="1" spc="-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000" b="1" i="1" spc="-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p>
                        <m:r>
                          <a:rPr lang="en-CA" sz="2000" b="1" i="1" spc="-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en-CA" sz="2200" spc="-1" dirty="0">
                    <a:solidFill>
                      <a:srgbClr val="333333"/>
                    </a:solidFill>
                    <a:latin typeface="Noto Sans Regular"/>
                  </a:rPr>
                  <a:t> is computed from SVD of </a:t>
                </a:r>
                <a14:m>
                  <m:oMath xmlns:m="http://schemas.openxmlformats.org/officeDocument/2006/math">
                    <m:r>
                      <a:rPr lang="en-CA" sz="2200" b="0" i="1" spc="-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CA" sz="2200" spc="-1" dirty="0">
                    <a:solidFill>
                      <a:srgbClr val="333333"/>
                    </a:solidFill>
                    <a:latin typeface="Noto Sans Regular"/>
                  </a:rPr>
                  <a:t>)</a:t>
                </a: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EF571DAB-CAAC-4CB5-B2F3-95D18819ED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9762" y="5140405"/>
                <a:ext cx="5324475" cy="430887"/>
              </a:xfrm>
              <a:prstGeom prst="rect">
                <a:avLst/>
              </a:prstGeom>
              <a:blipFill>
                <a:blip r:embed="rId4"/>
                <a:stretch>
                  <a:fillRect t="-9859" r="-801" b="-2816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6207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1245094-BAC6-4FEA-ABA2-BD35C92AD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784" y="2523546"/>
            <a:ext cx="7659149" cy="268328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42BA6F-63F1-47A7-9EC4-AEB3F8AEE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D09F1-5447-4EA4-8EA6-0865537200C5}" type="slidenum">
              <a:rPr lang="en-CA" smtClean="0"/>
              <a:t>4</a:t>
            </a:fld>
            <a:endParaRPr lang="en-CA" dirty="0"/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4E464BCD-5165-4EA8-A7C4-01702A446797}"/>
              </a:ext>
            </a:extLst>
          </p:cNvPr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CA" sz="4400" b="1" strike="noStrike" spc="-1" dirty="0">
                <a:solidFill>
                  <a:srgbClr val="333333"/>
                </a:solidFill>
                <a:latin typeface="Noto Sans Regular"/>
              </a:rPr>
              <a:t>Vector Directional Components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Shape 2">
                <a:extLst>
                  <a:ext uri="{FF2B5EF4-FFF2-40B4-BE49-F238E27FC236}">
                    <a16:creationId xmlns:a16="http://schemas.microsoft.com/office/drawing/2014/main" id="{60BEF98C-8896-4CC1-BA48-04B35A72CF20}"/>
                  </a:ext>
                </a:extLst>
              </p:cNvPr>
              <p:cNvSpPr txBox="1"/>
              <p:nvPr/>
            </p:nvSpPr>
            <p:spPr>
              <a:xfrm>
                <a:off x="252000" y="1767515"/>
                <a:ext cx="8640000" cy="8079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/>
              <a:lstStyle/>
              <a:p>
                <a:pPr marL="432000" indent="-324000">
                  <a:spcAft>
                    <a:spcPts val="1414"/>
                  </a:spcAft>
                  <a:buClr>
                    <a:srgbClr val="EF2929"/>
                  </a:buClr>
                  <a:buSzPct val="45000"/>
                  <a:buFont typeface="Wingdings" charset="2"/>
                  <a:buChar char=""/>
                </a:pPr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Given </a:t>
                </a:r>
                <a14:m>
                  <m:oMath xmlns:m="http://schemas.openxmlformats.org/officeDocument/2006/math">
                    <m:r>
                      <a:rPr lang="en-CA" sz="2400" b="1" i="1" spc="-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 and directional unit vector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CA" sz="2400" b="1" i="1" spc="-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sz="2400" b="1" i="1" spc="-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</m:acc>
                  </m:oMath>
                </a14:m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, can decompose </a:t>
                </a:r>
                <a14:m>
                  <m:oMath xmlns:m="http://schemas.openxmlformats.org/officeDocument/2006/math">
                    <m:r>
                      <a:rPr lang="en-CA" sz="2400" b="1" i="1" spc="-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:</a:t>
                </a:r>
              </a:p>
              <a:p>
                <a:pPr marL="432000" indent="-324000">
                  <a:spcAft>
                    <a:spcPts val="1414"/>
                  </a:spcAft>
                  <a:buClr>
                    <a:srgbClr val="EF2929"/>
                  </a:buClr>
                  <a:buSzPct val="45000"/>
                  <a:buFont typeface="Wingdings" charset="2"/>
                  <a:buChar char=""/>
                </a:pPr>
                <a:endParaRPr lang="en-CA" sz="2400" spc="-1" dirty="0">
                  <a:solidFill>
                    <a:srgbClr val="333333"/>
                  </a:solidFill>
                  <a:latin typeface="Noto Sans Regular"/>
                </a:endParaRPr>
              </a:p>
              <a:p>
                <a:pPr marL="108000">
                  <a:spcAft>
                    <a:spcPts val="1414"/>
                  </a:spcAft>
                  <a:buClr>
                    <a:srgbClr val="EF2929"/>
                  </a:buClr>
                  <a:buSzPct val="45000"/>
                </a:pPr>
                <a:endParaRPr lang="en-CA" sz="2400" spc="-1" dirty="0">
                  <a:solidFill>
                    <a:srgbClr val="333333"/>
                  </a:solidFill>
                  <a:latin typeface="Noto Sans Regular"/>
                </a:endParaRPr>
              </a:p>
              <a:p>
                <a:pPr marL="108000">
                  <a:spcAft>
                    <a:spcPts val="1414"/>
                  </a:spcAft>
                  <a:buClr>
                    <a:srgbClr val="EF2929"/>
                  </a:buClr>
                  <a:buSzPct val="45000"/>
                </a:pPr>
                <a:endParaRPr lang="en-CA" sz="2400" b="1" spc="-1" dirty="0">
                  <a:solidFill>
                    <a:srgbClr val="333333"/>
                  </a:solidFill>
                  <a:latin typeface="Noto Sans Regular"/>
                </a:endParaRPr>
              </a:p>
              <a:p>
                <a:pPr marL="432000" indent="-324000">
                  <a:spcAft>
                    <a:spcPts val="1414"/>
                  </a:spcAft>
                  <a:buClr>
                    <a:srgbClr val="EF2929"/>
                  </a:buClr>
                  <a:buSzPct val="45000"/>
                  <a:buFont typeface="Wingdings" charset="2"/>
                  <a:buChar char=""/>
                </a:pPr>
                <a:endParaRPr lang="en-CA" sz="2400" spc="-1" dirty="0">
                  <a:solidFill>
                    <a:srgbClr val="333333"/>
                  </a:solidFill>
                  <a:latin typeface="Noto Sans Regular"/>
                </a:endParaRPr>
              </a:p>
              <a:p>
                <a:pPr marL="432000" indent="-324000">
                  <a:spcAft>
                    <a:spcPts val="1414"/>
                  </a:spcAft>
                  <a:buClr>
                    <a:srgbClr val="EF2929"/>
                  </a:buClr>
                  <a:buSzPct val="45000"/>
                  <a:buFont typeface="Wingdings" charset="2"/>
                  <a:buChar char=""/>
                </a:pPr>
                <a:endParaRPr lang="en-CA" sz="2400" spc="-1" dirty="0">
                  <a:solidFill>
                    <a:srgbClr val="333333"/>
                  </a:solidFill>
                  <a:latin typeface="Noto Sans Regular"/>
                </a:endParaRPr>
              </a:p>
              <a:p>
                <a:pPr marL="432000" indent="-324000">
                  <a:spcAft>
                    <a:spcPts val="1414"/>
                  </a:spcAft>
                  <a:buClr>
                    <a:srgbClr val="EF2929"/>
                  </a:buClr>
                  <a:buSzPct val="45000"/>
                  <a:buFont typeface="Wingdings" charset="2"/>
                  <a:buChar char=""/>
                </a:pPr>
                <a:endParaRPr lang="en-CA" sz="2400" spc="-1" dirty="0">
                  <a:solidFill>
                    <a:srgbClr val="333333"/>
                  </a:solidFill>
                  <a:latin typeface="Noto Sans Regular"/>
                </a:endParaRPr>
              </a:p>
            </p:txBody>
          </p:sp>
        </mc:Choice>
        <mc:Fallback xmlns="">
          <p:sp>
            <p:nvSpPr>
              <p:cNvPr id="6" name="TextShape 2">
                <a:extLst>
                  <a:ext uri="{FF2B5EF4-FFF2-40B4-BE49-F238E27FC236}">
                    <a16:creationId xmlns:a16="http://schemas.microsoft.com/office/drawing/2014/main" id="{60BEF98C-8896-4CC1-BA48-04B35A72CF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000" y="1767515"/>
                <a:ext cx="8640000" cy="807906"/>
              </a:xfrm>
              <a:prstGeom prst="rect">
                <a:avLst/>
              </a:prstGeom>
              <a:blipFill>
                <a:blip r:embed="rId3"/>
                <a:stretch>
                  <a:fillRect t="-984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D180071-BE55-42CC-A7D1-C9AD6165CC3F}"/>
                  </a:ext>
                </a:extLst>
              </p:cNvPr>
              <p:cNvSpPr txBox="1"/>
              <p:nvPr/>
            </p:nvSpPr>
            <p:spPr>
              <a:xfrm>
                <a:off x="5243120" y="4961460"/>
                <a:ext cx="461395" cy="513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CA" sz="26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sz="26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</m:acc>
                    </m:oMath>
                  </m:oMathPara>
                </a14:m>
                <a:endParaRPr lang="en-CA" sz="2600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D180071-BE55-42CC-A7D1-C9AD6165CC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3120" y="4961460"/>
                <a:ext cx="461395" cy="5139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81EB430-EB18-4C1E-9850-DE7B5A4D5195}"/>
                  </a:ext>
                </a:extLst>
              </p:cNvPr>
              <p:cNvSpPr txBox="1"/>
              <p:nvPr/>
            </p:nvSpPr>
            <p:spPr>
              <a:xfrm>
                <a:off x="5277376" y="3398681"/>
                <a:ext cx="461395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600" b="1" i="1" smtClean="0">
                          <a:latin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en-CA" sz="2600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81EB430-EB18-4C1E-9850-DE7B5A4D5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7376" y="3398681"/>
                <a:ext cx="461395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3FDAE41-94B2-4BD2-8C14-643E59FEC6CA}"/>
                  </a:ext>
                </a:extLst>
              </p:cNvPr>
              <p:cNvSpPr txBox="1"/>
              <p:nvPr/>
            </p:nvSpPr>
            <p:spPr>
              <a:xfrm>
                <a:off x="6918120" y="4970995"/>
                <a:ext cx="1605095" cy="9998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CA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6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  <m:r>
                            <a:rPr lang="en-CA" sz="2600" b="0" i="1" smtClean="0">
                              <a:latin typeface="Cambria Math" panose="02040503050406030204" pitchFamily="18" charset="0"/>
                            </a:rPr>
                            <m:t>∙</m:t>
                          </m:r>
                          <m:acc>
                            <m:accPr>
                              <m:chr m:val="̂"/>
                              <m:ctrlPr>
                                <a:rPr lang="en-CA" sz="26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2600" b="1" i="1" smtClean="0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</m:acc>
                        </m:e>
                      </m:d>
                      <m:acc>
                        <m:accPr>
                          <m:chr m:val="̂"/>
                          <m:ctrlPr>
                            <a:rPr lang="en-CA" sz="26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sz="26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</m:acc>
                    </m:oMath>
                  </m:oMathPara>
                </a14:m>
                <a:endParaRPr lang="en-CA" sz="2600" b="1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CA" sz="2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CA" sz="26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600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p>
                              <m:r>
                                <a:rPr lang="en-CA" sz="26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acc>
                            <m:accPr>
                              <m:chr m:val="̂"/>
                              <m:ctrlPr>
                                <a:rPr lang="en-CA" sz="26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2600" b="1" i="1" smtClean="0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</m:acc>
                        </m:e>
                      </m:d>
                      <m:acc>
                        <m:accPr>
                          <m:chr m:val="̂"/>
                          <m:ctrlPr>
                            <a:rPr lang="en-CA" sz="26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sz="26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</m:acc>
                    </m:oMath>
                  </m:oMathPara>
                </a14:m>
                <a:endParaRPr lang="en-CA" sz="2600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3FDAE41-94B2-4BD2-8C14-643E59FEC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8120" y="4970995"/>
                <a:ext cx="1605095" cy="99988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F1231D7-E74A-43D6-BDF1-EFCC1C04D47A}"/>
                  </a:ext>
                </a:extLst>
              </p:cNvPr>
              <p:cNvSpPr txBox="1"/>
              <p:nvPr/>
            </p:nvSpPr>
            <p:spPr>
              <a:xfrm>
                <a:off x="2209100" y="2378613"/>
                <a:ext cx="3872919" cy="5461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600" b="1" i="1" smtClean="0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CA" sz="26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CA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CA" sz="2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600" b="1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p>
                              <m:r>
                                <a:rPr lang="en-CA" sz="2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acc>
                            <m:accPr>
                              <m:chr m:val="̂"/>
                              <m:ctrlPr>
                                <a:rPr lang="en-CA" sz="26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2600" b="1" i="1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</m:acc>
                        </m:e>
                      </m:d>
                      <m:acc>
                        <m:accPr>
                          <m:chr m:val="̂"/>
                          <m:ctrlPr>
                            <a:rPr lang="en-CA" sz="26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sz="2600" b="1" i="1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</m:acc>
                    </m:oMath>
                  </m:oMathPara>
                </a14:m>
                <a:endParaRPr lang="en-CA" sz="2600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F1231D7-E74A-43D6-BDF1-EFCC1C04D4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100" y="2378613"/>
                <a:ext cx="3872919" cy="54611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8EAB769-B4E4-48ED-8B03-BD50A2A8FFD3}"/>
                  </a:ext>
                </a:extLst>
              </p:cNvPr>
              <p:cNvSpPr txBox="1"/>
              <p:nvPr/>
            </p:nvSpPr>
            <p:spPr>
              <a:xfrm>
                <a:off x="590724" y="4178672"/>
                <a:ext cx="2697062" cy="5461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600" b="1" i="1" smtClean="0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CA" sz="2600" b="0" i="1" smtClean="0"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ctrlPr>
                            <a:rPr lang="en-CA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CA" sz="2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600" b="1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p>
                              <m:r>
                                <a:rPr lang="en-CA" sz="2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acc>
                            <m:accPr>
                              <m:chr m:val="̂"/>
                              <m:ctrlPr>
                                <a:rPr lang="en-CA" sz="26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2600" b="1" i="1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</m:acc>
                        </m:e>
                      </m:d>
                      <m:acc>
                        <m:accPr>
                          <m:chr m:val="̂"/>
                          <m:ctrlPr>
                            <a:rPr lang="en-CA" sz="26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sz="2600" b="1" i="1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</m:acc>
                    </m:oMath>
                  </m:oMathPara>
                </a14:m>
                <a:endParaRPr lang="en-CA" sz="2600" b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8EAB769-B4E4-48ED-8B03-BD50A2A8FF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724" y="4178672"/>
                <a:ext cx="2697062" cy="54611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8066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42BA6F-63F1-47A7-9EC4-AEB3F8AEE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D09F1-5447-4EA4-8EA6-0865537200C5}" type="slidenum">
              <a:rPr lang="en-CA" smtClean="0"/>
              <a:t>5</a:t>
            </a:fld>
            <a:endParaRPr lang="en-CA"/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4E464BCD-5165-4EA8-A7C4-01702A446797}"/>
              </a:ext>
            </a:extLst>
          </p:cNvPr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CA" sz="4400" b="1" strike="noStrike" spc="-1" dirty="0">
                <a:solidFill>
                  <a:srgbClr val="333333"/>
                </a:solidFill>
                <a:latin typeface="Noto Sans Regular"/>
              </a:rPr>
              <a:t>Orthogonal Vectors and Matrices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Shape 2">
                <a:extLst>
                  <a:ext uri="{FF2B5EF4-FFF2-40B4-BE49-F238E27FC236}">
                    <a16:creationId xmlns:a16="http://schemas.microsoft.com/office/drawing/2014/main" id="{60BEF98C-8896-4CC1-BA48-04B35A72CF20}"/>
                  </a:ext>
                </a:extLst>
              </p:cNvPr>
              <p:cNvSpPr txBox="1"/>
              <p:nvPr/>
            </p:nvSpPr>
            <p:spPr>
              <a:xfrm>
                <a:off x="252000" y="1767515"/>
                <a:ext cx="8640000" cy="49539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/>
              <a:lstStyle/>
              <a:p>
                <a:pPr marL="108000">
                  <a:spcAft>
                    <a:spcPts val="1414"/>
                  </a:spcAft>
                  <a:buClr>
                    <a:srgbClr val="EF2929"/>
                  </a:buClr>
                  <a:buSzPct val="45000"/>
                </a:pPr>
                <a:r>
                  <a:rPr lang="en-CA" sz="2400" b="1" spc="-1" dirty="0">
                    <a:solidFill>
                      <a:srgbClr val="333333"/>
                    </a:solidFill>
                    <a:latin typeface="Noto Sans Regular"/>
                  </a:rPr>
                  <a:t>Orthogonal Vectors:</a:t>
                </a:r>
              </a:p>
              <a:p>
                <a:pPr marL="432000" indent="-324000">
                  <a:spcAft>
                    <a:spcPts val="1414"/>
                  </a:spcAft>
                  <a:buClr>
                    <a:srgbClr val="EF2929"/>
                  </a:buClr>
                  <a:buSzPct val="45000"/>
                  <a:buFont typeface="Wingdings" charset="2"/>
                  <a:buChar char=""/>
                </a:pPr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O</a:t>
                </a:r>
                <a:r>
                  <a:rPr lang="en-CA" sz="2400" b="0" strike="noStrike" spc="-1" dirty="0">
                    <a:solidFill>
                      <a:srgbClr val="333333"/>
                    </a:solidFill>
                    <a:latin typeface="Noto Sans Regular"/>
                  </a:rPr>
                  <a:t>rthogonal vectors have no parallel component.</a:t>
                </a:r>
              </a:p>
              <a:p>
                <a:pPr marL="108000">
                  <a:spcAft>
                    <a:spcPts val="1414"/>
                  </a:spcAft>
                  <a:buClr>
                    <a:srgbClr val="EF2929"/>
                  </a:buClr>
                  <a:buSzPct val="45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2400" b="0" i="1" strike="noStrike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400" b="1" i="1" strike="noStrike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en-CA" sz="2400" b="0" i="1" strike="noStrike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CA" sz="2400" b="1" i="1" strike="noStrike" spc="-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CA" sz="2400" b="0" i="1" strike="noStrike" spc="-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CA" sz="2400" spc="-1" dirty="0">
                  <a:solidFill>
                    <a:srgbClr val="333333"/>
                  </a:solidFill>
                  <a:latin typeface="Noto Sans Regular"/>
                </a:endParaRPr>
              </a:p>
              <a:p>
                <a:pPr marL="108000">
                  <a:spcAft>
                    <a:spcPts val="1414"/>
                  </a:spcAft>
                  <a:buClr>
                    <a:srgbClr val="EF2929"/>
                  </a:buClr>
                  <a:buSzPct val="45000"/>
                </a:pPr>
                <a:r>
                  <a:rPr lang="en-CA" sz="2400" b="1" strike="noStrike" spc="-1" dirty="0">
                    <a:solidFill>
                      <a:srgbClr val="333333"/>
                    </a:solidFill>
                    <a:latin typeface="Noto Sans Regular"/>
                  </a:rPr>
                  <a:t>Orthogonal Matrices:</a:t>
                </a:r>
              </a:p>
              <a:p>
                <a:pPr marL="432000" indent="-324000">
                  <a:spcAft>
                    <a:spcPts val="1414"/>
                  </a:spcAft>
                  <a:buClr>
                    <a:srgbClr val="EF2929"/>
                  </a:buClr>
                  <a:buSzPct val="45000"/>
                  <a:buFont typeface="Wingdings" charset="2"/>
                  <a:buChar char=""/>
                </a:pPr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Square matrix whose columns and rows are orthogonal unit vectors.</a:t>
                </a:r>
              </a:p>
              <a:p>
                <a:pPr marL="432000" indent="-324000">
                  <a:spcAft>
                    <a:spcPts val="1414"/>
                  </a:spcAft>
                  <a:buClr>
                    <a:srgbClr val="EF2929"/>
                  </a:buClr>
                  <a:buSzPct val="45000"/>
                  <a:buFont typeface="Wingdings" charset="2"/>
                  <a:buChar char=""/>
                </a:pPr>
                <a:r>
                  <a:rPr lang="en-CA" sz="2400" b="0" strike="noStrike" spc="-1" dirty="0">
                    <a:solidFill>
                      <a:srgbClr val="333333"/>
                    </a:solidFill>
                    <a:latin typeface="Noto Sans Regular"/>
                  </a:rPr>
                  <a:t>Off-diagonal entries correspond to multiplication of different vector pairs (0), while main diagonal is self-multiplication (1).</a:t>
                </a:r>
              </a:p>
              <a:p>
                <a:pPr marL="108000">
                  <a:spcAft>
                    <a:spcPts val="1414"/>
                  </a:spcAft>
                  <a:buClr>
                    <a:srgbClr val="EF2929"/>
                  </a:buClr>
                  <a:buSzPct val="45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2400" b="0" i="1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400" b="1" i="1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p>
                          <m:r>
                            <a:rPr lang="en-CA" sz="2400" b="0" i="1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CA" sz="2400" b="1" i="1" spc="-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𝑼</m:t>
                      </m:r>
                      <m:r>
                        <a:rPr lang="en-CA" sz="2400" b="0" i="1" spc="-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400" b="1" i="1" spc="-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𝑼</m:t>
                      </m:r>
                      <m:sSup>
                        <m:sSupPr>
                          <m:ctrlPr>
                            <a:rPr lang="en-CA" sz="2400" b="0" i="1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400" b="1" i="1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p>
                          <m:r>
                            <a:rPr lang="en-CA" sz="2400" b="0" i="1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CA" sz="2400" b="0" i="1" spc="-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400" b="1" i="1" spc="-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𝑰</m:t>
                      </m:r>
                    </m:oMath>
                  </m:oMathPara>
                </a14:m>
                <a:endParaRPr lang="en-CA" sz="2400" b="1" spc="-1" dirty="0">
                  <a:solidFill>
                    <a:srgbClr val="333333"/>
                  </a:solidFill>
                  <a:latin typeface="Noto Sans Regular"/>
                </a:endParaRPr>
              </a:p>
              <a:p>
                <a:pPr marL="108000">
                  <a:spcAft>
                    <a:spcPts val="1414"/>
                  </a:spcAft>
                  <a:buClr>
                    <a:srgbClr val="EF2929"/>
                  </a:buClr>
                  <a:buSzPct val="45000"/>
                </a:pPr>
                <a:endParaRPr lang="en-CA" sz="2400" spc="-1" dirty="0">
                  <a:solidFill>
                    <a:srgbClr val="333333"/>
                  </a:solidFill>
                  <a:latin typeface="Noto Sans Regular"/>
                </a:endParaRPr>
              </a:p>
            </p:txBody>
          </p:sp>
        </mc:Choice>
        <mc:Fallback xmlns="">
          <p:sp>
            <p:nvSpPr>
              <p:cNvPr id="6" name="TextShape 2">
                <a:extLst>
                  <a:ext uri="{FF2B5EF4-FFF2-40B4-BE49-F238E27FC236}">
                    <a16:creationId xmlns:a16="http://schemas.microsoft.com/office/drawing/2014/main" id="{60BEF98C-8896-4CC1-BA48-04B35A72CF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000" y="1767515"/>
                <a:ext cx="8640000" cy="4953962"/>
              </a:xfrm>
              <a:prstGeom prst="rect">
                <a:avLst/>
              </a:prstGeom>
              <a:blipFill>
                <a:blip r:embed="rId2"/>
                <a:stretch>
                  <a:fillRect l="-846" t="-196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9057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42BA6F-63F1-47A7-9EC4-AEB3F8AEE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D09F1-5447-4EA4-8EA6-0865537200C5}" type="slidenum">
              <a:rPr lang="en-CA" smtClean="0"/>
              <a:t>6</a:t>
            </a:fld>
            <a:endParaRPr lang="en-CA"/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4E464BCD-5165-4EA8-A7C4-01702A446797}"/>
              </a:ext>
            </a:extLst>
          </p:cNvPr>
          <p:cNvSpPr txBox="1"/>
          <p:nvPr/>
        </p:nvSpPr>
        <p:spPr>
          <a:xfrm>
            <a:off x="720000" y="136524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CA" sz="4400" b="1" strike="noStrike" spc="-1" dirty="0">
                <a:solidFill>
                  <a:srgbClr val="333333"/>
                </a:solidFill>
                <a:latin typeface="Noto Sans Regular"/>
              </a:rPr>
              <a:t>Matrix Inverse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Shape 2">
                <a:extLst>
                  <a:ext uri="{FF2B5EF4-FFF2-40B4-BE49-F238E27FC236}">
                    <a16:creationId xmlns:a16="http://schemas.microsoft.com/office/drawing/2014/main" id="{60BEF98C-8896-4CC1-BA48-04B35A72CF20}"/>
                  </a:ext>
                </a:extLst>
              </p:cNvPr>
              <p:cNvSpPr txBox="1"/>
              <p:nvPr/>
            </p:nvSpPr>
            <p:spPr>
              <a:xfrm>
                <a:off x="252000" y="1542091"/>
                <a:ext cx="8640000" cy="517938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/>
              <a:lstStyle/>
              <a:p>
                <a:pPr marL="108000">
                  <a:spcAft>
                    <a:spcPts val="1414"/>
                  </a:spcAft>
                  <a:buClr>
                    <a:srgbClr val="EF2929"/>
                  </a:buClr>
                  <a:buSzPct val="45000"/>
                </a:pPr>
                <a:r>
                  <a:rPr lang="en-CA" sz="2400" b="1" strike="noStrike" spc="-1" dirty="0">
                    <a:solidFill>
                      <a:srgbClr val="333333"/>
                    </a:solidFill>
                    <a:latin typeface="Noto Sans Regular"/>
                  </a:rPr>
                  <a:t>Definition: </a:t>
                </a:r>
              </a:p>
              <a:p>
                <a:pPr marL="108000">
                  <a:spcAft>
                    <a:spcPts val="1414"/>
                  </a:spcAft>
                  <a:buClr>
                    <a:srgbClr val="EF2929"/>
                  </a:buClr>
                  <a:buSzPct val="45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1" i="1" spc="-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𝑨𝑩</m:t>
                      </m:r>
                      <m:r>
                        <a:rPr lang="en-CA" sz="2400" b="0" i="1" spc="-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400" b="1" i="1" spc="-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𝑩𝑨</m:t>
                      </m:r>
                      <m:r>
                        <a:rPr lang="en-CA" sz="2400" b="0" i="1" spc="-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400" b="1" i="1" spc="-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n-CA" sz="2400" b="0" i="1" spc="-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r>
                        <a:rPr lang="en-CA" sz="2400" b="1" i="1" spc="-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𝑨</m:t>
                      </m:r>
                      <m:r>
                        <a:rPr lang="en-CA" sz="2400" b="0" i="1" spc="-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sz="2400" b="0" i="1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400" b="1" i="1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p>
                          <m:r>
                            <a:rPr lang="en-CA" sz="2400" b="0" i="1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CA" sz="2400" b="0" i="1" spc="-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2400" b="0" i="1" spc="-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CA" sz="2400" b="0" i="1" spc="-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2400" b="1" i="1" spc="-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CA" sz="2400" b="0" i="1" spc="-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sz="2400" b="0" i="1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400" b="1" i="1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CA" sz="2400" b="0" i="1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CA" sz="2400" b="0" strike="noStrike" spc="-1" dirty="0">
                  <a:solidFill>
                    <a:srgbClr val="333333"/>
                  </a:solidFill>
                  <a:latin typeface="Noto Sans Regular"/>
                </a:endParaRPr>
              </a:p>
              <a:p>
                <a:pPr marL="565200" indent="-457200">
                  <a:spcAft>
                    <a:spcPts val="1414"/>
                  </a:spcAft>
                  <a:buClr>
                    <a:srgbClr val="EF2929"/>
                  </a:buClr>
                  <a:buSzPct val="100000"/>
                  <a:buFont typeface="Arial" panose="020B0604020202020204" pitchFamily="34" charset="0"/>
                  <a:buChar char="•"/>
                </a:pPr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For non-square matrices only left or right inverse may exist</a:t>
                </a:r>
                <a:endParaRPr lang="en-CA" sz="2400" b="0" strike="noStrike" spc="-1" dirty="0">
                  <a:solidFill>
                    <a:srgbClr val="333333"/>
                  </a:solidFill>
                  <a:latin typeface="Noto Sans Regular"/>
                </a:endParaRPr>
              </a:p>
              <a:p>
                <a:pPr marL="108000">
                  <a:spcAft>
                    <a:spcPts val="1414"/>
                  </a:spcAft>
                  <a:buClr>
                    <a:srgbClr val="EF2929"/>
                  </a:buClr>
                  <a:buSzPct val="45000"/>
                </a:pPr>
                <a:r>
                  <a:rPr lang="en-CA" sz="2400" b="1" spc="-1" dirty="0">
                    <a:solidFill>
                      <a:srgbClr val="333333"/>
                    </a:solidFill>
                    <a:latin typeface="Noto Sans Regular"/>
                  </a:rPr>
                  <a:t>Many equivalent conditions to be invertible (Non-Singular). Some of most notable are:</a:t>
                </a:r>
              </a:p>
              <a:p>
                <a:pPr marL="565200" indent="-457200">
                  <a:spcAft>
                    <a:spcPts val="1414"/>
                  </a:spcAft>
                  <a:buClr>
                    <a:srgbClr val="EF2929"/>
                  </a:buClr>
                  <a:buSzPct val="100000"/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CA" sz="2400" b="0" i="1" spc="-1" dirty="0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sz="2400" b="0" i="0" spc="-1" dirty="0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CA" sz="2400" b="0" i="1" spc="-1" dirty="0" smtClean="0">
                                <a:solidFill>
                                  <a:srgbClr val="3333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2400" b="1" i="1" spc="-1" dirty="0" smtClean="0">
                                <a:solidFill>
                                  <a:srgbClr val="333333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d>
                      </m:e>
                    </m:func>
                    <m:r>
                      <a:rPr lang="en-CA" sz="2400" b="0" i="1" spc="-1" dirty="0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endParaRPr lang="en-CA" sz="2400" b="1" spc="-1" dirty="0">
                  <a:solidFill>
                    <a:srgbClr val="333333"/>
                  </a:solidFill>
                  <a:latin typeface="Noto Sans Regular"/>
                </a:endParaRPr>
              </a:p>
              <a:p>
                <a:pPr marL="565200" indent="-457200">
                  <a:spcAft>
                    <a:spcPts val="1414"/>
                  </a:spcAft>
                  <a:buClr>
                    <a:srgbClr val="EF2929"/>
                  </a:buClr>
                  <a:buSzPct val="100000"/>
                  <a:buFont typeface="Arial" panose="020B0604020202020204" pitchFamily="34" charset="0"/>
                  <a:buChar char="•"/>
                </a:pPr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Full rank: rank(</a:t>
                </a:r>
                <a:r>
                  <a:rPr lang="en-CA" sz="2400" b="1" spc="-1" dirty="0">
                    <a:solidFill>
                      <a:srgbClr val="333333"/>
                    </a:solidFill>
                    <a:latin typeface="Noto Sans Regular"/>
                  </a:rPr>
                  <a:t>A</a:t>
                </a:r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) = n (rows and columns linearly ind.)</a:t>
                </a:r>
              </a:p>
              <a:p>
                <a:pPr marL="108000">
                  <a:spcAft>
                    <a:spcPts val="1414"/>
                  </a:spcAft>
                  <a:buClr>
                    <a:srgbClr val="EF2929"/>
                  </a:buClr>
                  <a:buSzPct val="45000"/>
                </a:pPr>
                <a:r>
                  <a:rPr lang="en-CA" sz="2400" b="1" spc="-1" dirty="0">
                    <a:solidFill>
                      <a:srgbClr val="333333"/>
                    </a:solidFill>
                    <a:latin typeface="Noto Sans Regular"/>
                  </a:rPr>
                  <a:t>For Orthogonal Matrices:</a:t>
                </a:r>
              </a:p>
              <a:p>
                <a:pPr marL="432000" indent="-324000">
                  <a:spcAft>
                    <a:spcPts val="1414"/>
                  </a:spcAft>
                  <a:buClr>
                    <a:srgbClr val="EF2929"/>
                  </a:buClr>
                  <a:buSzPct val="45000"/>
                  <a:buFont typeface="Wingdings" charset="2"/>
                  <a:buChar char=""/>
                </a:pPr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By definition, is the transpose</a:t>
                </a:r>
              </a:p>
              <a:p>
                <a:pPr marL="108000">
                  <a:spcAft>
                    <a:spcPts val="1414"/>
                  </a:spcAft>
                  <a:buClr>
                    <a:srgbClr val="EF2929"/>
                  </a:buClr>
                  <a:buSzPct val="45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2400" b="0" i="1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CA" sz="2400" i="1" spc="-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400" b="1" i="1" spc="-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𝑼</m:t>
                              </m:r>
                            </m:e>
                            <m:sup>
                              <m:r>
                                <a:rPr lang="en-CA" sz="2400" i="1" spc="-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CA" sz="2400" b="1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  <m:r>
                            <a:rPr lang="en-CA" sz="2400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CA" sz="2400" b="1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  <m:sSup>
                            <m:sSupPr>
                              <m:ctrlPr>
                                <a:rPr lang="en-CA" sz="2400" i="1" spc="-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400" b="1" i="1" spc="-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𝑼</m:t>
                              </m:r>
                            </m:e>
                            <m:sup>
                              <m:r>
                                <a:rPr lang="en-CA" sz="2400" i="1" spc="-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CA" sz="2400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CA" sz="2400" b="1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  <m:r>
                            <m:rPr>
                              <m:nor/>
                            </m:rPr>
                            <a:rPr lang="en-CA" sz="2400" b="1" spc="-1" dirty="0">
                              <a:solidFill>
                                <a:srgbClr val="333333"/>
                              </a:solidFill>
                              <a:latin typeface="Noto Sans Regular"/>
                            </a:rPr>
                            <m:t> </m:t>
                          </m:r>
                          <m:r>
                            <a:rPr lang="en-CA" sz="2400" b="1" i="1" spc="-1" dirty="0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 → </m:t>
                          </m:r>
                          <m:r>
                            <a:rPr lang="en-CA" sz="2400" b="1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p>
                          <m:r>
                            <a:rPr lang="en-CA" sz="2400" b="0" i="1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CA" sz="2400" i="1" spc="-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sz="2400" b="0" i="1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400" b="1" i="1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p>
                          <m:r>
                            <a:rPr lang="en-CA" sz="2400" b="0" i="1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CA" sz="2400" spc="-1" dirty="0">
                  <a:solidFill>
                    <a:srgbClr val="333333"/>
                  </a:solidFill>
                  <a:latin typeface="Noto Sans Regular"/>
                </a:endParaRPr>
              </a:p>
              <a:p>
                <a:pPr marL="108000">
                  <a:spcAft>
                    <a:spcPts val="1414"/>
                  </a:spcAft>
                  <a:buClr>
                    <a:srgbClr val="EF2929"/>
                  </a:buClr>
                  <a:buSzPct val="45000"/>
                </a:pPr>
                <a:endParaRPr lang="en-CA" sz="2400" b="1" spc="-1" dirty="0">
                  <a:solidFill>
                    <a:srgbClr val="333333"/>
                  </a:solidFill>
                  <a:latin typeface="Noto Sans Regular"/>
                </a:endParaRPr>
              </a:p>
              <a:p>
                <a:pPr marL="108000">
                  <a:spcAft>
                    <a:spcPts val="1414"/>
                  </a:spcAft>
                  <a:buClr>
                    <a:srgbClr val="EF2929"/>
                  </a:buClr>
                  <a:buSzPct val="45000"/>
                </a:pPr>
                <a:endParaRPr lang="en-CA" sz="2400" b="1" spc="-1" dirty="0">
                  <a:solidFill>
                    <a:srgbClr val="333333"/>
                  </a:solidFill>
                  <a:latin typeface="Noto Sans Regular"/>
                </a:endParaRPr>
              </a:p>
              <a:p>
                <a:pPr marL="108000">
                  <a:spcAft>
                    <a:spcPts val="1414"/>
                  </a:spcAft>
                  <a:buClr>
                    <a:srgbClr val="EF2929"/>
                  </a:buClr>
                  <a:buSzPct val="45000"/>
                </a:pPr>
                <a:r>
                  <a:rPr lang="en-CA" sz="2400" b="1" spc="-1" dirty="0">
                    <a:solidFill>
                      <a:srgbClr val="333333"/>
                    </a:solidFill>
                    <a:latin typeface="Noto Sans Regular"/>
                  </a:rPr>
                  <a:t> </a:t>
                </a:r>
                <a:endParaRPr lang="en-CA" sz="2400" b="1" strike="noStrike" spc="-1" dirty="0">
                  <a:solidFill>
                    <a:srgbClr val="333333"/>
                  </a:solidFill>
                  <a:latin typeface="Noto Sans Regular"/>
                </a:endParaRPr>
              </a:p>
            </p:txBody>
          </p:sp>
        </mc:Choice>
        <mc:Fallback xmlns="">
          <p:sp>
            <p:nvSpPr>
              <p:cNvPr id="6" name="TextShape 2">
                <a:extLst>
                  <a:ext uri="{FF2B5EF4-FFF2-40B4-BE49-F238E27FC236}">
                    <a16:creationId xmlns:a16="http://schemas.microsoft.com/office/drawing/2014/main" id="{60BEF98C-8896-4CC1-BA48-04B35A72CF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000" y="1542091"/>
                <a:ext cx="8640000" cy="5179385"/>
              </a:xfrm>
              <a:prstGeom prst="rect">
                <a:avLst/>
              </a:prstGeom>
              <a:blipFill>
                <a:blip r:embed="rId3"/>
                <a:stretch>
                  <a:fillRect l="-846" t="-188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4150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42BA6F-63F1-47A7-9EC4-AEB3F8AEE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D09F1-5447-4EA4-8EA6-0865537200C5}" type="slidenum">
              <a:rPr lang="en-CA" smtClean="0"/>
              <a:t>7</a:t>
            </a:fld>
            <a:endParaRPr lang="en-CA"/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4E464BCD-5165-4EA8-A7C4-01702A446797}"/>
              </a:ext>
            </a:extLst>
          </p:cNvPr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CA" sz="4400" b="1" strike="noStrike" spc="-1" dirty="0">
                <a:solidFill>
                  <a:srgbClr val="333333"/>
                </a:solidFill>
                <a:latin typeface="Noto Sans Regular"/>
              </a:rPr>
              <a:t>Vector Norms</a:t>
            </a:r>
          </a:p>
        </p:txBody>
      </p:sp>
      <p:sp>
        <p:nvSpPr>
          <p:cNvPr id="6" name="TextShape 2">
            <a:extLst>
              <a:ext uri="{FF2B5EF4-FFF2-40B4-BE49-F238E27FC236}">
                <a16:creationId xmlns:a16="http://schemas.microsoft.com/office/drawing/2014/main" id="{60BEF98C-8896-4CC1-BA48-04B35A72CF20}"/>
              </a:ext>
            </a:extLst>
          </p:cNvPr>
          <p:cNvSpPr txBox="1"/>
          <p:nvPr/>
        </p:nvSpPr>
        <p:spPr>
          <a:xfrm>
            <a:off x="153677" y="1517501"/>
            <a:ext cx="8990323" cy="313989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108000">
              <a:spcAft>
                <a:spcPts val="1414"/>
              </a:spcAft>
              <a:buClr>
                <a:srgbClr val="EF2929"/>
              </a:buClr>
              <a:buSzPct val="100000"/>
            </a:pPr>
            <a:r>
              <a:rPr lang="en-CA" sz="2400" b="1" strike="noStrike" spc="-1" dirty="0">
                <a:solidFill>
                  <a:srgbClr val="333333"/>
                </a:solidFill>
                <a:latin typeface="Noto Sans Regular"/>
              </a:rPr>
              <a:t>Norm Function: </a:t>
            </a:r>
            <a:r>
              <a:rPr lang="en-CA" sz="2400" strike="noStrike" spc="-1" dirty="0">
                <a:solidFill>
                  <a:srgbClr val="333333"/>
                </a:solidFill>
                <a:latin typeface="Noto Sans Regular"/>
              </a:rPr>
              <a:t>Assigns a positive length to a vector </a:t>
            </a:r>
          </a:p>
          <a:p>
            <a:pPr marL="450900" indent="-342900">
              <a:spcAft>
                <a:spcPts val="1414"/>
              </a:spcAft>
              <a:buClr>
                <a:srgbClr val="EF2929"/>
              </a:buClr>
              <a:buSzPct val="100000"/>
              <a:buFont typeface="Arial" panose="020B0604020202020204" pitchFamily="34" charset="0"/>
              <a:buChar char="•"/>
            </a:pPr>
            <a:r>
              <a:rPr lang="en-CA" sz="2400" strike="noStrike" spc="-1" dirty="0">
                <a:solidFill>
                  <a:srgbClr val="333333"/>
                </a:solidFill>
                <a:latin typeface="Noto Sans Regular"/>
              </a:rPr>
              <a:t>Length </a:t>
            </a:r>
            <a:r>
              <a:rPr lang="en-CA" sz="2400" spc="-1" dirty="0">
                <a:solidFill>
                  <a:srgbClr val="333333"/>
                </a:solidFill>
                <a:latin typeface="Noto Sans Regular"/>
              </a:rPr>
              <a:t>value depends on norm variant</a:t>
            </a:r>
          </a:p>
          <a:p>
            <a:pPr marL="108000">
              <a:spcAft>
                <a:spcPts val="1414"/>
              </a:spcAft>
              <a:buClr>
                <a:srgbClr val="EF2929"/>
              </a:buClr>
              <a:buSzPct val="100000"/>
            </a:pPr>
            <a:r>
              <a:rPr lang="en-CA" sz="2400" b="1" spc="-1" dirty="0">
                <a:solidFill>
                  <a:srgbClr val="333333"/>
                </a:solidFill>
                <a:latin typeface="Noto Sans Regular"/>
              </a:rPr>
              <a:t>P-norm general equation:</a:t>
            </a:r>
            <a:endParaRPr lang="en-CA" sz="2400" b="1" strike="noStrike" spc="-1" dirty="0">
              <a:solidFill>
                <a:srgbClr val="333333"/>
              </a:solidFill>
              <a:latin typeface="Noto Sans Regular"/>
            </a:endParaRPr>
          </a:p>
          <a:p>
            <a:pPr marL="108000">
              <a:spcAft>
                <a:spcPts val="1414"/>
              </a:spcAft>
              <a:buClr>
                <a:srgbClr val="EF2929"/>
              </a:buClr>
              <a:buSzPct val="45000"/>
            </a:pPr>
            <a:endParaRPr lang="en-CA" sz="2400" spc="-1" dirty="0">
              <a:solidFill>
                <a:srgbClr val="333333"/>
              </a:solidFill>
              <a:latin typeface="Noto Sans Regular"/>
            </a:endParaRPr>
          </a:p>
          <a:p>
            <a:pPr marL="108000">
              <a:spcAft>
                <a:spcPts val="1414"/>
              </a:spcAft>
              <a:buClr>
                <a:srgbClr val="EF2929"/>
              </a:buClr>
              <a:buSzPct val="45000"/>
            </a:pPr>
            <a:endParaRPr lang="en-CA" sz="2400" spc="-1" dirty="0">
              <a:solidFill>
                <a:srgbClr val="333333"/>
              </a:solidFill>
              <a:latin typeface="Noto Sans Regular"/>
            </a:endParaRPr>
          </a:p>
          <a:p>
            <a:pPr marL="108000">
              <a:spcAft>
                <a:spcPts val="1414"/>
              </a:spcAft>
              <a:buClr>
                <a:srgbClr val="EF2929"/>
              </a:buClr>
              <a:buSzPct val="45000"/>
            </a:pPr>
            <a:endParaRPr lang="en-CA" sz="2400" spc="-1" dirty="0">
              <a:solidFill>
                <a:srgbClr val="333333"/>
              </a:solidFill>
              <a:latin typeface="Noto Sans Regular"/>
            </a:endParaRPr>
          </a:p>
          <a:p>
            <a:pPr marL="108000">
              <a:spcAft>
                <a:spcPts val="1414"/>
              </a:spcAft>
              <a:buClr>
                <a:srgbClr val="EF2929"/>
              </a:buClr>
              <a:buSzPct val="45000"/>
            </a:pPr>
            <a:endParaRPr lang="en-CA" sz="2400" b="1" strike="noStrike" spc="-1" dirty="0">
              <a:solidFill>
                <a:srgbClr val="333333"/>
              </a:solidFill>
              <a:latin typeface="Noto Sans Regular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E84CFC7-6130-4330-9B79-1FE2F9E0AF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1176" y="2415059"/>
            <a:ext cx="3371133" cy="1478724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8391E23-7D36-4552-9BE4-12EC6E1401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626201"/>
              </p:ext>
            </p:extLst>
          </p:nvPr>
        </p:nvGraphicFramePr>
        <p:xfrm>
          <a:off x="335116" y="3893783"/>
          <a:ext cx="8015134" cy="118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31114">
                  <a:extLst>
                    <a:ext uri="{9D8B030D-6E8A-4147-A177-3AD203B41FA5}">
                      <a16:colId xmlns:a16="http://schemas.microsoft.com/office/drawing/2014/main" val="819937693"/>
                    </a:ext>
                  </a:extLst>
                </a:gridCol>
                <a:gridCol w="5284020">
                  <a:extLst>
                    <a:ext uri="{9D8B030D-6E8A-4147-A177-3AD203B41FA5}">
                      <a16:colId xmlns:a16="http://schemas.microsoft.com/office/drawing/2014/main" val="26214541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sz="2000" spc="-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Noto Sans Regular"/>
                        </a:rPr>
                        <a:t>L1 Norm:</a:t>
                      </a:r>
                      <a:endParaRPr lang="en-CA" sz="2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Sum of absolute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693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2000" spc="-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Noto Sans Regular"/>
                        </a:rPr>
                        <a:t>L2 Norm:</a:t>
                      </a:r>
                      <a:endParaRPr lang="en-CA" sz="2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Euclidian Distance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8708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2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Infinity Norm: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Magnitude of largest element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91850"/>
                  </a:ext>
                </a:extLst>
              </a:tr>
            </a:tbl>
          </a:graphicData>
        </a:graphic>
      </p:graphicFrame>
      <p:sp>
        <p:nvSpPr>
          <p:cNvPr id="10" name="TextShape 2">
            <a:extLst>
              <a:ext uri="{FF2B5EF4-FFF2-40B4-BE49-F238E27FC236}">
                <a16:creationId xmlns:a16="http://schemas.microsoft.com/office/drawing/2014/main" id="{39E5EC97-F74E-42A4-AA4D-5EAB0A06500E}"/>
              </a:ext>
            </a:extLst>
          </p:cNvPr>
          <p:cNvSpPr txBox="1"/>
          <p:nvPr/>
        </p:nvSpPr>
        <p:spPr>
          <a:xfrm>
            <a:off x="153676" y="5182434"/>
            <a:ext cx="8990323" cy="72676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108000">
              <a:spcAft>
                <a:spcPts val="1414"/>
              </a:spcAft>
              <a:buClr>
                <a:srgbClr val="EF2929"/>
              </a:buClr>
              <a:buSzPct val="100000"/>
            </a:pPr>
            <a:r>
              <a:rPr lang="en-CA" sz="2400" b="1" spc="-1" dirty="0">
                <a:solidFill>
                  <a:srgbClr val="333333"/>
                </a:solidFill>
                <a:latin typeface="Noto Sans Regular"/>
              </a:rPr>
              <a:t>L2 Norm Squared</a:t>
            </a:r>
            <a:r>
              <a:rPr lang="en-CA" sz="2400" b="1" strike="noStrike" spc="-1" dirty="0">
                <a:solidFill>
                  <a:srgbClr val="333333"/>
                </a:solidFill>
                <a:latin typeface="Noto Sans Regular"/>
              </a:rPr>
              <a:t>: </a:t>
            </a:r>
            <a:r>
              <a:rPr lang="en-CA" sz="2400" strike="noStrike" spc="-1" dirty="0">
                <a:solidFill>
                  <a:srgbClr val="333333"/>
                </a:solidFill>
                <a:latin typeface="Noto Sans Regular"/>
              </a:rPr>
              <a:t>Also frequently used</a:t>
            </a:r>
            <a:r>
              <a:rPr lang="en-CA" sz="2400" spc="-1" dirty="0">
                <a:solidFill>
                  <a:srgbClr val="333333"/>
                </a:solidFill>
                <a:latin typeface="Noto Sans Regular"/>
              </a:rPr>
              <a:t>. Several equivalent representations:</a:t>
            </a:r>
          </a:p>
          <a:p>
            <a:pPr marL="108000">
              <a:spcAft>
                <a:spcPts val="1414"/>
              </a:spcAft>
              <a:buClr>
                <a:srgbClr val="EF2929"/>
              </a:buClr>
              <a:buSzPct val="100000"/>
            </a:pPr>
            <a:endParaRPr lang="en-CA" sz="2400" spc="-1" dirty="0">
              <a:solidFill>
                <a:srgbClr val="333333"/>
              </a:solidFill>
              <a:latin typeface="Noto Sans Regular"/>
            </a:endParaRPr>
          </a:p>
          <a:p>
            <a:pPr marL="108000">
              <a:spcAft>
                <a:spcPts val="1414"/>
              </a:spcAft>
              <a:buClr>
                <a:srgbClr val="EF2929"/>
              </a:buClr>
              <a:buSzPct val="45000"/>
            </a:pPr>
            <a:endParaRPr lang="en-CA" sz="2400" spc="-1" dirty="0">
              <a:solidFill>
                <a:srgbClr val="333333"/>
              </a:solidFill>
              <a:latin typeface="Noto Sans Regular"/>
            </a:endParaRPr>
          </a:p>
          <a:p>
            <a:pPr marL="108000">
              <a:spcAft>
                <a:spcPts val="1414"/>
              </a:spcAft>
              <a:buClr>
                <a:srgbClr val="EF2929"/>
              </a:buClr>
              <a:buSzPct val="45000"/>
            </a:pPr>
            <a:endParaRPr lang="en-CA" sz="2400" spc="-1" dirty="0">
              <a:solidFill>
                <a:srgbClr val="333333"/>
              </a:solidFill>
              <a:latin typeface="Noto Sans Regular"/>
            </a:endParaRPr>
          </a:p>
          <a:p>
            <a:pPr marL="108000">
              <a:spcAft>
                <a:spcPts val="1414"/>
              </a:spcAft>
              <a:buClr>
                <a:srgbClr val="EF2929"/>
              </a:buClr>
              <a:buSzPct val="45000"/>
            </a:pPr>
            <a:endParaRPr lang="en-CA" sz="2400" b="1" strike="noStrike" spc="-1" dirty="0">
              <a:solidFill>
                <a:srgbClr val="333333"/>
              </a:solidFill>
              <a:latin typeface="Noto Sans Regular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87064F6-B399-4CCE-ADE6-D90E8E0C9716}"/>
                  </a:ext>
                </a:extLst>
              </p:cNvPr>
              <p:cNvSpPr txBox="1"/>
              <p:nvPr/>
            </p:nvSpPr>
            <p:spPr>
              <a:xfrm>
                <a:off x="2861219" y="5847312"/>
                <a:ext cx="3529428" cy="13212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CA" sz="2200" i="1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CA" sz="2200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CA" sz="2200" b="0" i="1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CA" sz="2200" i="1" spc="-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CA" sz="2200" i="1" spc="-1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CA" sz="2200" i="1" spc="-1">
                                          <a:solidFill>
                                            <a:srgbClr val="33333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sz="2200" i="1" spc="-1">
                                          <a:solidFill>
                                            <a:srgbClr val="33333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CA" sz="2200" i="1" spc="-1">
                                          <a:solidFill>
                                            <a:srgbClr val="33333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CA" sz="2200" i="1" spc="-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CA" sz="2200" i="1" spc="-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CA" sz="2200" b="0" i="1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CA" sz="2200" i="1" spc="-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CA" sz="2200" i="1" spc="-1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2200" b="1" i="1" spc="-1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CA" sz="2200" b="0" i="1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CA" sz="2200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CA" sz="2200" i="1" spc="-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sSup>
                        <m:sSupPr>
                          <m:ctrlPr>
                            <a:rPr lang="en-CA" sz="2200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200" b="1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p>
                          <m:r>
                            <a:rPr lang="en-CA" sz="2200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CA" sz="2200" b="1" i="1" spc="-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</m:oMath>
                  </m:oMathPara>
                </a14:m>
                <a:endParaRPr lang="en-CA" sz="2200" b="1" spc="-1" dirty="0">
                  <a:solidFill>
                    <a:srgbClr val="333333"/>
                  </a:solidFill>
                  <a:latin typeface="Noto Sans Regular"/>
                </a:endParaRPr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87064F6-B399-4CCE-ADE6-D90E8E0C97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1219" y="5847312"/>
                <a:ext cx="3529428" cy="13212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6325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42BA6F-63F1-47A7-9EC4-AEB3F8AEE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D09F1-5447-4EA4-8EA6-0865537200C5}" type="slidenum">
              <a:rPr lang="en-CA" smtClean="0"/>
              <a:t>8</a:t>
            </a:fld>
            <a:endParaRPr lang="en-CA"/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4E464BCD-5165-4EA8-A7C4-01702A446797}"/>
              </a:ext>
            </a:extLst>
          </p:cNvPr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CA" sz="4400" b="1" strike="noStrike" spc="-1" dirty="0">
                <a:solidFill>
                  <a:srgbClr val="333333"/>
                </a:solidFill>
                <a:latin typeface="Noto Sans Regular"/>
              </a:rPr>
              <a:t>Gradient and Jacobian</a:t>
            </a:r>
          </a:p>
        </p:txBody>
      </p:sp>
      <p:sp>
        <p:nvSpPr>
          <p:cNvPr id="6" name="TextShape 2">
            <a:extLst>
              <a:ext uri="{FF2B5EF4-FFF2-40B4-BE49-F238E27FC236}">
                <a16:creationId xmlns:a16="http://schemas.microsoft.com/office/drawing/2014/main" id="{60BEF98C-8896-4CC1-BA48-04B35A72CF20}"/>
              </a:ext>
            </a:extLst>
          </p:cNvPr>
          <p:cNvSpPr txBox="1"/>
          <p:nvPr/>
        </p:nvSpPr>
        <p:spPr>
          <a:xfrm>
            <a:off x="251999" y="1767514"/>
            <a:ext cx="8990323" cy="517938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108000">
              <a:spcAft>
                <a:spcPts val="1414"/>
              </a:spcAft>
              <a:buClr>
                <a:srgbClr val="EF2929"/>
              </a:buClr>
              <a:buSzPct val="45000"/>
            </a:pPr>
            <a:r>
              <a:rPr lang="en-CA" sz="2400" b="1" strike="noStrike" spc="-1" dirty="0">
                <a:solidFill>
                  <a:srgbClr val="333333"/>
                </a:solidFill>
                <a:latin typeface="Noto Sans Regular"/>
              </a:rPr>
              <a:t>Gradient: </a:t>
            </a:r>
            <a:r>
              <a:rPr lang="en-CA" sz="2400" b="0" strike="noStrike" spc="-1" dirty="0">
                <a:solidFill>
                  <a:srgbClr val="333333"/>
                </a:solidFill>
                <a:latin typeface="Noto Sans Regular"/>
              </a:rPr>
              <a:t>Partial derivative of a multivariable function </a:t>
            </a:r>
            <a:r>
              <a:rPr lang="en-CA" sz="2400" b="0" strike="noStrike" spc="-1" dirty="0" err="1">
                <a:solidFill>
                  <a:srgbClr val="333333"/>
                </a:solidFill>
                <a:latin typeface="Noto Sans Regular"/>
              </a:rPr>
              <a:t>w.r.t.</a:t>
            </a:r>
            <a:r>
              <a:rPr lang="en-CA" sz="2400" b="0" strike="noStrike" spc="-1" dirty="0">
                <a:solidFill>
                  <a:srgbClr val="333333"/>
                </a:solidFill>
                <a:latin typeface="Noto Sans Regular"/>
              </a:rPr>
              <a:t> a vector</a:t>
            </a:r>
          </a:p>
          <a:p>
            <a:pPr marL="108000">
              <a:spcAft>
                <a:spcPts val="1414"/>
              </a:spcAft>
              <a:buClr>
                <a:srgbClr val="EF2929"/>
              </a:buClr>
              <a:buSzPct val="45000"/>
            </a:pPr>
            <a:endParaRPr lang="en-CA" sz="2400" spc="-1" dirty="0">
              <a:solidFill>
                <a:srgbClr val="333333"/>
              </a:solidFill>
              <a:latin typeface="Noto Sans Regular"/>
            </a:endParaRPr>
          </a:p>
          <a:p>
            <a:pPr marL="108000">
              <a:spcAft>
                <a:spcPts val="1414"/>
              </a:spcAft>
              <a:buClr>
                <a:srgbClr val="EF2929"/>
              </a:buClr>
              <a:buSzPct val="45000"/>
            </a:pPr>
            <a:endParaRPr lang="en-CA" sz="2400" spc="-1" dirty="0">
              <a:solidFill>
                <a:srgbClr val="333333"/>
              </a:solidFill>
              <a:latin typeface="Noto Sans Regular"/>
            </a:endParaRPr>
          </a:p>
          <a:p>
            <a:pPr marL="108000">
              <a:spcAft>
                <a:spcPts val="1414"/>
              </a:spcAft>
              <a:buClr>
                <a:srgbClr val="EF2929"/>
              </a:buClr>
              <a:buSzPct val="45000"/>
            </a:pPr>
            <a:endParaRPr lang="en-CA" sz="2400" spc="-1" dirty="0">
              <a:solidFill>
                <a:srgbClr val="333333"/>
              </a:solidFill>
              <a:latin typeface="Noto Sans Regular"/>
            </a:endParaRPr>
          </a:p>
          <a:p>
            <a:pPr marL="108000">
              <a:spcAft>
                <a:spcPts val="1414"/>
              </a:spcAft>
              <a:buClr>
                <a:srgbClr val="EF2929"/>
              </a:buClr>
              <a:buSzPct val="45000"/>
            </a:pPr>
            <a:endParaRPr lang="en-CA" sz="2400" b="1" strike="noStrike" spc="-1" dirty="0">
              <a:solidFill>
                <a:srgbClr val="333333"/>
              </a:solidFill>
              <a:latin typeface="Noto Sans Regular"/>
            </a:endParaRPr>
          </a:p>
          <a:p>
            <a:pPr marL="108000">
              <a:spcAft>
                <a:spcPts val="1414"/>
              </a:spcAft>
              <a:buClr>
                <a:srgbClr val="EF2929"/>
              </a:buClr>
              <a:buSzPct val="45000"/>
            </a:pPr>
            <a:r>
              <a:rPr lang="en-CA" sz="2400" b="1" strike="noStrike" spc="-1" dirty="0">
                <a:solidFill>
                  <a:srgbClr val="333333"/>
                </a:solidFill>
                <a:latin typeface="Noto Sans Regular"/>
              </a:rPr>
              <a:t>Jacobian: </a:t>
            </a:r>
            <a:r>
              <a:rPr lang="en-CA" sz="2400" b="0" strike="noStrike" spc="-1" dirty="0">
                <a:solidFill>
                  <a:srgbClr val="333333"/>
                </a:solidFill>
                <a:latin typeface="Noto Sans Regular"/>
              </a:rPr>
              <a:t>Partial derivative of a </a:t>
            </a:r>
            <a:r>
              <a:rPr lang="en-CA" sz="2400" b="1" strike="noStrike" spc="-1" dirty="0">
                <a:solidFill>
                  <a:srgbClr val="333333"/>
                </a:solidFill>
                <a:latin typeface="Noto Sans Regular"/>
              </a:rPr>
              <a:t>vector </a:t>
            </a:r>
            <a:r>
              <a:rPr lang="en-CA" sz="2400" b="0" strike="noStrike" spc="-1" dirty="0">
                <a:solidFill>
                  <a:srgbClr val="333333"/>
                </a:solidFill>
                <a:latin typeface="Noto Sans Regular"/>
              </a:rPr>
              <a:t>of functions </a:t>
            </a:r>
            <a:r>
              <a:rPr lang="en-CA" sz="2400" b="0" strike="noStrike" spc="-1" dirty="0" err="1">
                <a:solidFill>
                  <a:srgbClr val="333333"/>
                </a:solidFill>
                <a:latin typeface="Noto Sans Regular"/>
              </a:rPr>
              <a:t>w.r.t.</a:t>
            </a:r>
            <a:r>
              <a:rPr lang="en-CA" sz="2400" b="0" strike="noStrike" spc="-1" dirty="0">
                <a:solidFill>
                  <a:srgbClr val="333333"/>
                </a:solidFill>
                <a:latin typeface="Noto Sans Regular"/>
              </a:rPr>
              <a:t> a vector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2539A5-4688-49D2-A4DF-1C5B4F34B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0833" y="4986338"/>
            <a:ext cx="4295775" cy="15525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87CB04-CE6D-42DC-B1E1-C89545682CE4}"/>
                  </a:ext>
                </a:extLst>
              </p:cNvPr>
              <p:cNvSpPr txBox="1"/>
              <p:nvPr/>
            </p:nvSpPr>
            <p:spPr>
              <a:xfrm>
                <a:off x="3335328" y="2362845"/>
                <a:ext cx="2283766" cy="15002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CA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CA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num>
                                  <m:den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CA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CA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CA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CA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num>
                                  <m:den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CA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CA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CA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CA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87CB04-CE6D-42DC-B1E1-C89545682C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5328" y="2362845"/>
                <a:ext cx="2283766" cy="15002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1657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Shape 1">
            <a:extLst>
              <a:ext uri="{FF2B5EF4-FFF2-40B4-BE49-F238E27FC236}">
                <a16:creationId xmlns:a16="http://schemas.microsoft.com/office/drawing/2014/main" id="{5198075E-8A47-443E-BF81-9B6A987451C8}"/>
              </a:ext>
            </a:extLst>
          </p:cNvPr>
          <p:cNvSpPr txBox="1"/>
          <p:nvPr/>
        </p:nvSpPr>
        <p:spPr>
          <a:xfrm>
            <a:off x="792000" y="3993480"/>
            <a:ext cx="8568000" cy="1661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r>
              <a:rPr lang="en-CA" sz="4800" b="1" strike="noStrike" spc="-1" dirty="0">
                <a:solidFill>
                  <a:srgbClr val="333333"/>
                </a:solidFill>
                <a:latin typeface="Noto Sans Regular"/>
              </a:rPr>
              <a:t>Coordinate Transforms</a:t>
            </a:r>
          </a:p>
        </p:txBody>
      </p:sp>
    </p:spTree>
    <p:extLst>
      <p:ext uri="{BB962C8B-B14F-4D97-AF65-F5344CB8AC3E}">
        <p14:creationId xmlns:p14="http://schemas.microsoft.com/office/powerpoint/2010/main" val="2392817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1550</TotalTime>
  <Words>1523</Words>
  <Application>Microsoft Office PowerPoint</Application>
  <PresentationFormat>On-screen Show (4:3)</PresentationFormat>
  <Paragraphs>305</Paragraphs>
  <Slides>33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Calibri</vt:lpstr>
      <vt:lpstr>Calibri Light</vt:lpstr>
      <vt:lpstr>Cambria Math</vt:lpstr>
      <vt:lpstr>Noto Sans Regular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Stefan Wapnick</dc:creator>
  <cp:lastModifiedBy>Stefan</cp:lastModifiedBy>
  <cp:revision>573</cp:revision>
  <dcterms:created xsi:type="dcterms:W3CDTF">2019-10-01T14:22:25Z</dcterms:created>
  <dcterms:modified xsi:type="dcterms:W3CDTF">2021-06-28T22:28:00Z</dcterms:modified>
</cp:coreProperties>
</file>