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77" r:id="rId9"/>
    <p:sldId id="278" r:id="rId10"/>
    <p:sldId id="265" r:id="rId11"/>
    <p:sldId id="273" r:id="rId12"/>
    <p:sldId id="279" r:id="rId13"/>
    <p:sldId id="270" r:id="rId14"/>
    <p:sldId id="274" r:id="rId15"/>
    <p:sldId id="275" r:id="rId16"/>
    <p:sldId id="276" r:id="rId17"/>
    <p:sldId id="28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1F245-83C2-DC42-92E8-9129EF78C3F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4DC9-7A1C-BA4B-9457-7D0026CA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C4DC9-7A1C-BA4B-9457-7D0026CA4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3023-6FF0-C084-0452-3F7868804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F42C2-2F99-2D7B-C4F2-758AF2A1D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5643-32FA-CDE4-3E9E-F438E630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7D75-BA6A-14B1-02E8-DB367972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7A6E-958A-FF91-C1C9-405DDEB3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0D1D-D6AE-6640-5F05-9B9E933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E38A3-B5E7-F907-2B51-47737100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C83F-262D-C7A6-C434-2271A331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7A22-D198-E15B-68D4-B16E281A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99C8-6F56-0CF4-A019-C5C84EF0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7E6AC-59E0-A64E-EB2A-8E95BF97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711CC-1A42-D0A1-F4B8-F38DC007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912E-B45F-4FEE-C074-F1ACAB3C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3C25-9F80-A3C1-20A6-021077B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C89A-3D6B-CDA5-3F08-2A91E5F8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584B-9AF4-B128-8F0C-6DB61B8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005B-E748-645F-EC61-34D8D473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0C79-A0D6-E639-033E-B6D20B9D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FA02-4347-89FE-37B8-1A62E85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CC0B-9B60-D625-BEFE-8F93976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0736-EC12-823E-99C0-2E4464B8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4CD4-BB3F-4D83-53B3-95E30CF0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A48E-7F2F-16FA-3559-BC120A7D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FA45-53BE-7CFC-BC9C-A2724B7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CBFD-0FEF-7152-782A-4828B86F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84B5-F0AE-4ED4-EF81-50895CA5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40DB-C906-B36B-7DBC-7A821EF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C3960-4DEE-2451-D8DF-08AE0028C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B7A5-E436-184F-EB8C-DDEC8D2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44E0-01FF-1EC8-2968-43CB9049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9435E-37F9-3BFF-6D9C-C1859C2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F39-DDB9-A013-1A81-5BA0A1D8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6865-5161-6509-F2AD-99DD6A88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486A1-52AC-1A93-A788-5D3A67E4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4EC2A-7FC1-DEA0-3E5B-04EFA0022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A79C9-1C16-4C91-5208-6E2A755D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944BC-1A30-F308-71D7-4400A5DC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77065-F5F5-C869-BBA2-C47445EE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62D05-CEE2-B8E2-579C-468828C8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FD23-825E-463E-18DC-A4B93630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E30E1-64B9-2302-3D88-D650BEB7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414E7-7068-79C3-2EF1-CAE7645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FC08D-4123-3BC4-7145-659DFF5A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A6DE0-D2FD-C053-72FB-0F9116C4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4977-9213-991F-A31C-24AA8E5B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6A508-7420-FBDC-A81E-89F8EACB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478D-3FC7-4106-0509-089B4DB8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8E05-B86F-6F9D-4B52-651D4E44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64639-48B9-A50B-AA87-2BF714F2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A20A-2FD2-29E5-D970-1973334B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172EF-6183-0F65-73E1-1BE1AE3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022FD-4425-6946-FFF3-D998B446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80A2-3CD8-BBE9-0097-00176C0E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CF7C3-DF52-9588-3406-1712E6210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C0529-7E64-0E62-7864-84C05540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35691-A8A0-CCF6-F788-2C2CCE1D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DA91E-D0F3-F839-35DE-74176B59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0FFD2-95DC-F9D5-1DCB-D6A23189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837D6-D24D-EB4E-B78B-3CEBACC1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3800-5B5F-D0D8-3DA3-3C0FCBC7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5116-F857-21A8-4FE8-DA5A3D663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C73B-3C1B-7347-ABD1-AB3FFBA32EC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AC56-0836-B2D9-BD92-7CC9A6E7C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1F8F-8712-B842-5B27-F1E0AA3D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5CBE-3021-9846-B9A2-1D29974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23" y="170330"/>
            <a:ext cx="1984332" cy="1984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9A7C1-F81F-6B84-423D-928C9E31A377}"/>
              </a:ext>
            </a:extLst>
          </p:cNvPr>
          <p:cNvSpPr txBox="1"/>
          <p:nvPr/>
        </p:nvSpPr>
        <p:spPr>
          <a:xfrm>
            <a:off x="2225808" y="4284674"/>
            <a:ext cx="35269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Alessandro Alviani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alessandro.alviani@city.ac.uk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8ADC6-F193-8BEC-BADC-AE670A22E925}"/>
              </a:ext>
            </a:extLst>
          </p:cNvPr>
          <p:cNvSpPr txBox="1"/>
          <p:nvPr/>
        </p:nvSpPr>
        <p:spPr>
          <a:xfrm>
            <a:off x="5977002" y="4284674"/>
            <a:ext cx="35269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Dimitrios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Megkos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dimitrios.megkos@city.ac.uk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DA350-3108-1824-DBB1-C76A96C0B414}"/>
              </a:ext>
            </a:extLst>
          </p:cNvPr>
          <p:cNvSpPr txBox="1"/>
          <p:nvPr/>
        </p:nvSpPr>
        <p:spPr>
          <a:xfrm>
            <a:off x="3135021" y="4655715"/>
            <a:ext cx="6185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en-GB" dirty="0"/>
          </a:p>
          <a:p>
            <a:pPr algn="ctr">
              <a:lnSpc>
                <a:spcPct val="200000"/>
              </a:lnSpc>
            </a:pPr>
            <a:r>
              <a:rPr lang="en-GB" dirty="0"/>
              <a:t>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Mathematics, Computer Science and Engineering</a:t>
            </a: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City, University of London </a:t>
            </a:r>
          </a:p>
          <a:p>
            <a:r>
              <a:rPr lang="en-GB" i="1" dirty="0"/>
              <a:t> </a:t>
            </a:r>
            <a:endParaRPr lang="en-GB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A95DA-DF26-AB50-4E0A-C76C817D962E}"/>
              </a:ext>
            </a:extLst>
          </p:cNvPr>
          <p:cNvSpPr txBox="1"/>
          <p:nvPr/>
        </p:nvSpPr>
        <p:spPr>
          <a:xfrm>
            <a:off x="2025423" y="433385"/>
            <a:ext cx="7628964" cy="156966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INM 707 - Deep Reinforcement Learning 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 presentation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397521-0C4A-AA20-F8BC-BDAC65C8E32D}"/>
              </a:ext>
            </a:extLst>
          </p:cNvPr>
          <p:cNvCxnSpPr>
            <a:cxnSpLocks/>
          </p:cNvCxnSpPr>
          <p:nvPr/>
        </p:nvCxnSpPr>
        <p:spPr>
          <a:xfrm flipH="1">
            <a:off x="424206" y="169682"/>
            <a:ext cx="1131955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C16CF3-6462-FC16-4298-3BABFCF628E5}"/>
              </a:ext>
            </a:extLst>
          </p:cNvPr>
          <p:cNvCxnSpPr>
            <a:cxnSpLocks/>
          </p:cNvCxnSpPr>
          <p:nvPr/>
        </p:nvCxnSpPr>
        <p:spPr>
          <a:xfrm flipH="1">
            <a:off x="516414" y="1832572"/>
            <a:ext cx="1033984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1C45DF-13FA-CE74-548D-778040F35AFF}"/>
              </a:ext>
            </a:extLst>
          </p:cNvPr>
          <p:cNvCxnSpPr>
            <a:cxnSpLocks/>
          </p:cNvCxnSpPr>
          <p:nvPr/>
        </p:nvCxnSpPr>
        <p:spPr>
          <a:xfrm flipH="1">
            <a:off x="11349318" y="1832572"/>
            <a:ext cx="50202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16E104-E9AC-0BC9-41C1-11BF17FFD8FD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DD1A0FD-B48C-0E92-821B-7D061DF53547}"/>
              </a:ext>
            </a:extLst>
          </p:cNvPr>
          <p:cNvSpPr/>
          <p:nvPr/>
        </p:nvSpPr>
        <p:spPr>
          <a:xfrm>
            <a:off x="71118" y="1156817"/>
            <a:ext cx="11811767" cy="27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GB" dirty="0">
                <a:effectLst/>
                <a:latin typeface="Helvetica" pitchFamily="2" charset="0"/>
              </a:rPr>
            </a:br>
            <a:endParaRPr lang="en-GB" b="1" dirty="0"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  <a:latin typeface="Helvetica" pitchFamily="2" charset="0"/>
              </a:rPr>
              <a:t>Shared work: </a:t>
            </a:r>
            <a:endParaRPr lang="en-GB" b="1" dirty="0"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GB" b="1" dirty="0">
                <a:effectLst/>
                <a:latin typeface="Helvetica" pitchFamily="2" charset="0"/>
              </a:rPr>
              <a:t> </a:t>
            </a:r>
            <a:r>
              <a:rPr lang="en-GB" sz="2200" b="1" dirty="0">
                <a:effectLst/>
                <a:latin typeface="Helvetica" pitchFamily="2" charset="0"/>
              </a:rPr>
              <a:t>Solving “Frozen Lake” and “Lunar Lander” with Q-Learning and Deep Q-Learning</a:t>
            </a:r>
            <a:endParaRPr lang="en-GB" dirty="0">
              <a:solidFill>
                <a:srgbClr val="C00000"/>
              </a:solidFill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  <a:latin typeface="Helvetica" pitchFamily="2" charset="0"/>
              </a:rPr>
              <a:t>Individual task: </a:t>
            </a:r>
          </a:p>
          <a:p>
            <a:pPr algn="ctr">
              <a:lnSpc>
                <a:spcPct val="150000"/>
              </a:lnSpc>
            </a:pPr>
            <a:r>
              <a:rPr lang="en-GB" sz="2200" b="1" dirty="0">
                <a:latin typeface="Helvetica" pitchFamily="2" charset="0"/>
              </a:rPr>
              <a:t>Solving Atari Freeway with a Double DQN using </a:t>
            </a:r>
            <a:r>
              <a:rPr lang="en-GB" sz="2200" b="1" dirty="0" err="1">
                <a:latin typeface="Helvetica" pitchFamily="2" charset="0"/>
              </a:rPr>
              <a:t>RLlib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0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 Deep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Improvements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49F166-2607-A862-D3A0-E7F988408A7E}"/>
              </a:ext>
            </a:extLst>
          </p:cNvPr>
          <p:cNvSpPr/>
          <p:nvPr/>
        </p:nvSpPr>
        <p:spPr>
          <a:xfrm>
            <a:off x="476025" y="1526738"/>
            <a:ext cx="11246992" cy="253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 DQN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improvements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chosen based on literature review.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two NNs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instead of one NN for value estimation.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creating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instances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NN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Dueling DQN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state value function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value of being in a state) and the advantage function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advantage of taking an action from that state).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the NN.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A2FC7-C763-18D5-B164-CB338DFD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19" y="3615426"/>
            <a:ext cx="3375959" cy="22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 Deep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49F166-2607-A862-D3A0-E7F988408A7E}"/>
              </a:ext>
            </a:extLst>
          </p:cNvPr>
          <p:cNvSpPr/>
          <p:nvPr/>
        </p:nvSpPr>
        <p:spPr>
          <a:xfrm>
            <a:off x="476025" y="1526738"/>
            <a:ext cx="1124699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agent’s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two improvements increased the performance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9D954F0A-4C3D-ED2D-1F04-F8AEE734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2925815"/>
            <a:ext cx="1131026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 Deep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AA0DB-4103-39BB-F6F7-BE740D7F5412}"/>
              </a:ext>
            </a:extLst>
          </p:cNvPr>
          <p:cNvSpPr txBox="1"/>
          <p:nvPr/>
        </p:nvSpPr>
        <p:spPr>
          <a:xfrm>
            <a:off x="424206" y="1024865"/>
            <a:ext cx="11093999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Vanilla</a:t>
            </a:r>
            <a:r>
              <a:rPr lang="en-US" dirty="0"/>
              <a:t>: High variance (e.g., high instability). The model is very challenged, and struggles to find a good policy </a:t>
            </a:r>
            <a:r>
              <a:rPr lang="en-GB" dirty="0"/>
              <a:t>[5]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Dueling DQN</a:t>
            </a:r>
            <a:r>
              <a:rPr lang="en-US" dirty="0"/>
              <a:t>: Dummy implementation. The dueling layer results in a more stable model, yet ineffective.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Double DQN</a:t>
            </a:r>
            <a:r>
              <a:rPr lang="en-US" dirty="0"/>
              <a:t>: Dramatic improvement. The addition of the second network results in an efficient optimization.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Double Dueling DQN</a:t>
            </a:r>
            <a:r>
              <a:rPr lang="en-US" dirty="0"/>
              <a:t>: Further improvement. The addition of the </a:t>
            </a:r>
            <a:r>
              <a:rPr lang="en-US" i="1" dirty="0"/>
              <a:t>dueling layer</a:t>
            </a:r>
            <a:r>
              <a:rPr lang="en-US" dirty="0"/>
              <a:t> leads to the best performance [6].</a:t>
            </a:r>
            <a:endParaRPr lang="en-US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B34288EC-1FCA-62E2-6FCE-DCDF97FA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2" y="2814295"/>
            <a:ext cx="9493624" cy="2669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5D3F3-D6A5-FEC2-A836-8D43660D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576" y="2956665"/>
            <a:ext cx="2514107" cy="2421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8FAFC-9AF6-C243-FDFF-914574462F77}"/>
              </a:ext>
            </a:extLst>
          </p:cNvPr>
          <p:cNvSpPr txBox="1"/>
          <p:nvPr/>
        </p:nvSpPr>
        <p:spPr>
          <a:xfrm>
            <a:off x="483744" y="5671329"/>
            <a:ext cx="11146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Hassel, Arthur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Silver, “Deep Reinforcement Learning With Double Q-Learning”, arXiv:1509.06461v1 [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cs.LG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22 Sep 2015. 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Ziyu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et al., “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Dueling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Architectures for Deep Reinforcement Learning”, arXiv:1511.06581, 2015. 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7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3: Individual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1681234" y="275248"/>
            <a:ext cx="8317342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Task – Atari Learning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AA0DB-4103-39BB-F6F7-BE740D7F5412}"/>
              </a:ext>
            </a:extLst>
          </p:cNvPr>
          <p:cNvSpPr txBox="1"/>
          <p:nvPr/>
        </p:nvSpPr>
        <p:spPr>
          <a:xfrm>
            <a:off x="600635" y="1625430"/>
            <a:ext cx="8317342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Activision’s Atari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player (the agent)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chicken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make the chicken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road safely,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getting hit by a car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reward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time the chicken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crosses the road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 car, moved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beginning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life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2815A-E783-36BD-0ED0-73016583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706" y="1625429"/>
            <a:ext cx="2174898" cy="29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9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3: Individual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 DQN vs Double DQN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AA0DB-4103-39BB-F6F7-BE740D7F5412}"/>
              </a:ext>
            </a:extLst>
          </p:cNvPr>
          <p:cNvSpPr txBox="1"/>
          <p:nvPr/>
        </p:nvSpPr>
        <p:spPr>
          <a:xfrm>
            <a:off x="600635" y="1625430"/>
            <a:ext cx="9084538" cy="170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Activision’s Atari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used, a Reinforcement Learning environment that includes a variety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same NN architectures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better results and was selected for solving this problem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C5AFEC7-390A-6A8E-0C7F-989E5506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643829"/>
            <a:ext cx="6572250" cy="22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1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3: Individual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 Tune Grid Search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AA0DB-4103-39BB-F6F7-BE740D7F5412}"/>
              </a:ext>
            </a:extLst>
          </p:cNvPr>
          <p:cNvSpPr txBox="1"/>
          <p:nvPr/>
        </p:nvSpPr>
        <p:spPr>
          <a:xfrm>
            <a:off x="600636" y="1625430"/>
            <a:ext cx="908921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ActiVision’s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Atari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used, a Reinforcement Learning environment that includes a variety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tested different values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hidden layers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hidden neurons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activation function</a:t>
            </a: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DC31DEA-99E6-F5DB-AE57-8CF97643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594811"/>
            <a:ext cx="9867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9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3: Individual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Training and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AA0DB-4103-39BB-F6F7-BE740D7F5412}"/>
              </a:ext>
            </a:extLst>
          </p:cNvPr>
          <p:cNvSpPr txBox="1"/>
          <p:nvPr/>
        </p:nvSpPr>
        <p:spPr>
          <a:xfrm>
            <a:off x="600636" y="1625430"/>
            <a:ext cx="9089218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ActiVision’s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Atari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training for 200 episodes using best GS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average reward of 20 per episode, very close to human level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E7DEE90-3185-ADB7-CD73-E65FA8BE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27" y="3228714"/>
            <a:ext cx="4006945" cy="2746333"/>
          </a:xfrm>
          <a:prstGeom prst="rect">
            <a:avLst/>
          </a:prstGeom>
        </p:spPr>
      </p:pic>
      <p:pic>
        <p:nvPicPr>
          <p:cNvPr id="8" name="Picture 7" descr="Table&#10;&#10;Description automatically generated with low confidence">
            <a:extLst>
              <a:ext uri="{FF2B5EF4-FFF2-40B4-BE49-F238E27FC236}">
                <a16:creationId xmlns:a16="http://schemas.microsoft.com/office/drawing/2014/main" id="{B9E3ECB1-DD67-C3D2-30A8-CAF70F7E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805" y="1528762"/>
            <a:ext cx="2042799" cy="27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6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4: Extra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PPO - 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AA0DB-4103-39BB-F6F7-BE740D7F5412}"/>
              </a:ext>
            </a:extLst>
          </p:cNvPr>
          <p:cNvSpPr txBox="1"/>
          <p:nvPr/>
        </p:nvSpPr>
        <p:spPr>
          <a:xfrm>
            <a:off x="476025" y="1306340"/>
            <a:ext cx="11122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Proximal Policy Optimization (PPO)</a:t>
            </a:r>
            <a:r>
              <a:rPr lang="en-US" dirty="0"/>
              <a:t>: new class of policy gradient reinforcement learning (RL)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performance equal or better than state-of-the-art RL algorithms but simpler and faster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</a:t>
            </a:r>
            <a:r>
              <a:rPr lang="en-US" dirty="0"/>
              <a:t>: sampling data through interaction with the environment and optimizing a  </a:t>
            </a:r>
            <a:r>
              <a:rPr lang="en-US" i="1" dirty="0"/>
              <a:t>clipped surrogate</a:t>
            </a:r>
            <a:r>
              <a:rPr lang="en-US" dirty="0"/>
              <a:t> objective function using stochastic gradient ascent. </a:t>
            </a:r>
            <a:endParaRPr lang="en-US" b="1" dirty="0"/>
          </a:p>
          <a:p>
            <a:r>
              <a:rPr lang="en-US" dirty="0"/>
              <a:t> </a:t>
            </a:r>
            <a:endParaRPr lang="en-US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27A1C-605D-A7B7-B2A2-C20E2E58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5" y="3102527"/>
            <a:ext cx="7296670" cy="3000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CADE6-5ED1-A3E2-A5AD-F84D7D4AD0F9}"/>
              </a:ext>
            </a:extLst>
          </p:cNvPr>
          <p:cNvSpPr txBox="1"/>
          <p:nvPr/>
        </p:nvSpPr>
        <p:spPr>
          <a:xfrm>
            <a:off x="7977783" y="5335686"/>
            <a:ext cx="3647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Schulman et al., “Proximal Policy Optimization Algorithms”, arXiv:1707.06347v2  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cs.LG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28 Aug 2017</a:t>
            </a:r>
          </a:p>
        </p:txBody>
      </p:sp>
    </p:spTree>
    <p:extLst>
      <p:ext uri="{BB962C8B-B14F-4D97-AF65-F5344CB8AC3E}">
        <p14:creationId xmlns:p14="http://schemas.microsoft.com/office/powerpoint/2010/main" val="171933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4: Extra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PPO – Implementation and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A5AA87-805A-4971-DE46-1A687E736CBC}"/>
              </a:ext>
            </a:extLst>
          </p:cNvPr>
          <p:cNvSpPr/>
          <p:nvPr/>
        </p:nvSpPr>
        <p:spPr>
          <a:xfrm>
            <a:off x="424206" y="1176428"/>
            <a:ext cx="11330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Dueling Double DQN used in advanced task.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tests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= 0.001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layers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neurons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activation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episodes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hidden neurons,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learning rate, and changed activation function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8A78032-FEE7-55EC-B0ED-F601618A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5" y="3418300"/>
            <a:ext cx="4060464" cy="2765459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A2340D1-072D-777F-C51E-22B7B37F9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076" y="3418300"/>
            <a:ext cx="4060464" cy="27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5A335-58FE-DBC3-F68B-1923E910E699}"/>
              </a:ext>
            </a:extLst>
          </p:cNvPr>
          <p:cNvSpPr txBox="1"/>
          <p:nvPr/>
        </p:nvSpPr>
        <p:spPr>
          <a:xfrm>
            <a:off x="2025423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3CBAB4-6555-B128-101F-2C670C89767D}"/>
              </a:ext>
            </a:extLst>
          </p:cNvPr>
          <p:cNvSpPr/>
          <p:nvPr/>
        </p:nvSpPr>
        <p:spPr>
          <a:xfrm>
            <a:off x="424206" y="1422395"/>
            <a:ext cx="653240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8x8 grid world, inspired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FrozenLake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begins always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tries to find the exit which is always state 64.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fixed holes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agent receives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begins again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path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adding extra functionality to the environment.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available actions: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Up, Down, Left, Right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starting state,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goal state,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hole state,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frozen path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CCE3EBE6-0B85-51BC-090F-2B46A1F8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91" y="1176968"/>
            <a:ext cx="4069603" cy="2276517"/>
          </a:xfrm>
          <a:prstGeom prst="rect">
            <a:avLst/>
          </a:prstGeom>
        </p:spPr>
      </p:pic>
      <p:pic>
        <p:nvPicPr>
          <p:cNvPr id="27" name="Picture 26" descr="A picture containing text, keyboard&#10;&#10;Description automatically generated">
            <a:extLst>
              <a:ext uri="{FF2B5EF4-FFF2-40B4-BE49-F238E27FC236}">
                <a16:creationId xmlns:a16="http://schemas.microsoft.com/office/drawing/2014/main" id="{F81AED00-BDAA-5A67-0614-72375C90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96" y="3453485"/>
            <a:ext cx="3998923" cy="22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5A335-58FE-DBC3-F68B-1923E910E699}"/>
              </a:ext>
            </a:extLst>
          </p:cNvPr>
          <p:cNvSpPr txBox="1"/>
          <p:nvPr/>
        </p:nvSpPr>
        <p:spPr>
          <a:xfrm>
            <a:off x="2025423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to solve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4918A-D59E-744F-9404-CF7F0F40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92" y="1465602"/>
            <a:ext cx="3750463" cy="3758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DAE40-BAE1-62A6-0BF3-75F9DB2BA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1" y="4240674"/>
            <a:ext cx="6704240" cy="983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878EF9-4D64-E5D7-B7A8-F90B67A10798}"/>
              </a:ext>
            </a:extLst>
          </p:cNvPr>
          <p:cNvSpPr txBox="1"/>
          <p:nvPr/>
        </p:nvSpPr>
        <p:spPr>
          <a:xfrm>
            <a:off x="432791" y="1374649"/>
            <a:ext cx="64769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stores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 X 4).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same shape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R-matrix.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filled in with zeros.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to solve: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learning an optimal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Q-matrix.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Q-learning.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Bellman’s equation.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249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5A335-58FE-DBC3-F68B-1923E910E699}"/>
              </a:ext>
            </a:extLst>
          </p:cNvPr>
          <p:cNvSpPr txBox="1"/>
          <p:nvPr/>
        </p:nvSpPr>
        <p:spPr>
          <a:xfrm>
            <a:off x="2025423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function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D63DA-9A7C-3AEB-C028-1399AC4C9AC0}"/>
              </a:ext>
            </a:extLst>
          </p:cNvPr>
          <p:cNvSpPr txBox="1"/>
          <p:nvPr/>
        </p:nvSpPr>
        <p:spPr>
          <a:xfrm>
            <a:off x="432791" y="1984251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in a Markov Decision Process (MDP) it is defined by: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6527BDD-4F0F-EC8A-681F-C216DE41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47" y="2335371"/>
            <a:ext cx="3806862" cy="2128245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F77DC540-3EE5-C4AA-E15F-9B119A70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557" y="2592290"/>
            <a:ext cx="2607794" cy="509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22D2DD-4C7C-C152-A088-B99681F0967A}"/>
              </a:ext>
            </a:extLst>
          </p:cNvPr>
          <p:cNvSpPr txBox="1"/>
          <p:nvPr/>
        </p:nvSpPr>
        <p:spPr>
          <a:xfrm>
            <a:off x="424206" y="3524804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in our problem this is implemented in the following way: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19B7ACA1-E0AE-BDB6-ACA6-F7B4C5577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03" y="3973930"/>
            <a:ext cx="6668621" cy="14731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04992D-BE1E-3453-8D5B-4229CAB3CE92}"/>
              </a:ext>
            </a:extLst>
          </p:cNvPr>
          <p:cNvSpPr txBox="1"/>
          <p:nvPr/>
        </p:nvSpPr>
        <p:spPr>
          <a:xfrm>
            <a:off x="432791" y="1312606"/>
            <a:ext cx="113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transition function defines the next state (s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an action (a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a state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6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5A335-58FE-DBC3-F68B-1923E910E699}"/>
              </a:ext>
            </a:extLst>
          </p:cNvPr>
          <p:cNvSpPr txBox="1"/>
          <p:nvPr/>
        </p:nvSpPr>
        <p:spPr>
          <a:xfrm>
            <a:off x="2025423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AFE02-19F6-599B-6D3E-3BCAFF9DF310}"/>
              </a:ext>
            </a:extLst>
          </p:cNvPr>
          <p:cNvSpPr/>
          <p:nvPr/>
        </p:nvSpPr>
        <p:spPr>
          <a:xfrm>
            <a:off x="424206" y="1477885"/>
            <a:ext cx="11298811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Markov Decision Process the reward function defines the immediate reward for taking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stored in the 64x4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matrix, contains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Falling into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(-10)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reaching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(+10)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moving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tile (-0.5)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tile reward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agent into finding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walls of the grid world are represented with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available action for the agent at that state.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4C19E6-AC18-E1E7-88D4-4FB7279F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18" y="2276527"/>
            <a:ext cx="2168433" cy="6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5A335-58FE-DBC3-F68B-1923E910E699}"/>
              </a:ext>
            </a:extLst>
          </p:cNvPr>
          <p:cNvSpPr txBox="1"/>
          <p:nvPr/>
        </p:nvSpPr>
        <p:spPr>
          <a:xfrm>
            <a:off x="2025423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(𝝰) and discount rate (ɣ)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37815-0C43-D076-F50C-2F8A62A994B1}"/>
              </a:ext>
            </a:extLst>
          </p:cNvPr>
          <p:cNvSpPr txBox="1"/>
          <p:nvPr/>
        </p:nvSpPr>
        <p:spPr>
          <a:xfrm>
            <a:off x="414664" y="1489842"/>
            <a:ext cx="1130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(𝝰)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fast the model learns about the environment (e.g., the new learning changes the past one).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𝝰 = 0: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weight to the new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𝝰 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new learning overrides the previous 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71E3E-E53A-D9A5-C92E-E13AB646C3A7}"/>
              </a:ext>
            </a:extLst>
          </p:cNvPr>
          <p:cNvSpPr txBox="1"/>
          <p:nvPr/>
        </p:nvSpPr>
        <p:spPr>
          <a:xfrm>
            <a:off x="414665" y="2967170"/>
            <a:ext cx="1130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rate (ɣ)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weight assigned to future rewards.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no weight assigned to future rewards (policy of instant gratification).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1: future reward is valued as much as the present one (long term-high reward policy).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51E39-CB36-F482-31A5-278707B551DC}"/>
              </a:ext>
            </a:extLst>
          </p:cNvPr>
          <p:cNvSpPr txBox="1"/>
          <p:nvPr/>
        </p:nvSpPr>
        <p:spPr>
          <a:xfrm>
            <a:off x="424206" y="4521551"/>
            <a:ext cx="1130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(𝝰) and discount rate (ɣ)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key parameters to control the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9A04B-D46F-659D-FD53-A76E0ECF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41" y="5051504"/>
            <a:ext cx="7924199" cy="9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6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5A335-58FE-DBC3-F68B-1923E910E699}"/>
              </a:ext>
            </a:extLst>
          </p:cNvPr>
          <p:cNvSpPr txBox="1"/>
          <p:nvPr/>
        </p:nvSpPr>
        <p:spPr>
          <a:xfrm>
            <a:off x="2025423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𝜺-greedy Policy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94C1-A18B-594C-36F8-057D7DB9C29D}"/>
              </a:ext>
            </a:extLst>
          </p:cNvPr>
          <p:cNvSpPr txBox="1"/>
          <p:nvPr/>
        </p:nvSpPr>
        <p:spPr>
          <a:xfrm>
            <a:off x="424206" y="1195668"/>
            <a:ext cx="1126584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the agent which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take at 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find the optimal policy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rewards, leading to the shortest path.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policy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 first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environment and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gathered to find the shortest path.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first 5000 episodes,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rewards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steps.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rest 5000 episodes,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rewards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steps.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FE51880-039A-8F0B-4982-90527D8E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90" y="3962889"/>
            <a:ext cx="3190540" cy="21965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FEEBBDC-45B4-364E-565D-A5591F057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55" y="4055504"/>
            <a:ext cx="3069391" cy="2122304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A3EB1A54-3D1C-C243-54F2-AC743A28D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960" y="4086049"/>
            <a:ext cx="2879786" cy="19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C11C0-37A0-49E8-8E1F-A572C2C7CDBE}"/>
              </a:ext>
            </a:extLst>
          </p:cNvPr>
          <p:cNvSpPr txBox="1"/>
          <p:nvPr/>
        </p:nvSpPr>
        <p:spPr>
          <a:xfrm>
            <a:off x="268277" y="1061979"/>
            <a:ext cx="621320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Final parameters selection</a:t>
            </a:r>
            <a:r>
              <a:rPr lang="en-US" dirty="0"/>
              <a:t>: performed through a </a:t>
            </a:r>
            <a:r>
              <a:rPr lang="en-US" i="1" dirty="0"/>
              <a:t>grid search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Model’s hyperparameters</a:t>
            </a:r>
            <a:r>
              <a:rPr lang="en-US" dirty="0"/>
              <a:t>: large values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𝝰,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indicating a model that needs to be “pushed” to explore.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behavior: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agent progressively learns the grid until it hits the goal and starts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Grid-size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larger grid-worlds further challenge the models.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limitations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growing environment’s sizes put this model under stress.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60E9C1C-AC6C-3AEE-1524-24436B42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99" y="1266365"/>
            <a:ext cx="5006472" cy="28495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A08735A-CF3E-CCD4-D4D9-C69064246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545" y="4217907"/>
            <a:ext cx="5188325" cy="18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5645FEC-8E7F-252F-E700-ABF8D4B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90" y="52295"/>
            <a:ext cx="1124133" cy="11241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81FECF-05BE-E2F3-441C-A1A4AB256F87}"/>
              </a:ext>
            </a:extLst>
          </p:cNvPr>
          <p:cNvCxnSpPr/>
          <p:nvPr/>
        </p:nvCxnSpPr>
        <p:spPr>
          <a:xfrm flipH="1">
            <a:off x="424206" y="169682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453D7-4008-E5F2-6F0A-BF77ED0CFA33}"/>
              </a:ext>
            </a:extLst>
          </p:cNvPr>
          <p:cNvCxnSpPr>
            <a:cxnSpLocks/>
          </p:cNvCxnSpPr>
          <p:nvPr/>
        </p:nvCxnSpPr>
        <p:spPr>
          <a:xfrm flipH="1">
            <a:off x="424206" y="989889"/>
            <a:ext cx="108313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AA839-197F-F9B8-F717-DB96C72E4019}"/>
              </a:ext>
            </a:extLst>
          </p:cNvPr>
          <p:cNvCxnSpPr>
            <a:cxnSpLocks/>
          </p:cNvCxnSpPr>
          <p:nvPr/>
        </p:nvCxnSpPr>
        <p:spPr>
          <a:xfrm flipH="1">
            <a:off x="11507772" y="989889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B5C1-B1DF-68FA-C752-D484D69BA93D}"/>
              </a:ext>
            </a:extLst>
          </p:cNvPr>
          <p:cNvCxnSpPr>
            <a:cxnSpLocks/>
          </p:cNvCxnSpPr>
          <p:nvPr/>
        </p:nvCxnSpPr>
        <p:spPr>
          <a:xfrm flipH="1">
            <a:off x="11488918" y="182207"/>
            <a:ext cx="2340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A8D0B-D831-2F77-678B-DDE597319D67}"/>
              </a:ext>
            </a:extLst>
          </p:cNvPr>
          <p:cNvCxnSpPr>
            <a:cxnSpLocks/>
          </p:cNvCxnSpPr>
          <p:nvPr/>
        </p:nvCxnSpPr>
        <p:spPr>
          <a:xfrm flipH="1">
            <a:off x="476025" y="6289324"/>
            <a:ext cx="112469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DF6214-B8F6-F1D2-5A40-2A746FC70694}"/>
              </a:ext>
            </a:extLst>
          </p:cNvPr>
          <p:cNvSpPr txBox="1"/>
          <p:nvPr/>
        </p:nvSpPr>
        <p:spPr>
          <a:xfrm>
            <a:off x="-2394177" y="6394890"/>
            <a:ext cx="7628964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 Deep Q-Learning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BCFC1-D043-8A88-D5EC-F924E2047982}"/>
              </a:ext>
            </a:extLst>
          </p:cNvPr>
          <p:cNvSpPr txBox="1"/>
          <p:nvPr/>
        </p:nvSpPr>
        <p:spPr>
          <a:xfrm>
            <a:off x="9689853" y="6394890"/>
            <a:ext cx="3343605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0C46-3590-CA1F-B1FA-5004CC8374AF}"/>
              </a:ext>
            </a:extLst>
          </p:cNvPr>
          <p:cNvSpPr txBox="1"/>
          <p:nvPr/>
        </p:nvSpPr>
        <p:spPr>
          <a:xfrm>
            <a:off x="2124035" y="263055"/>
            <a:ext cx="7628964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C11C0-37A0-49E8-8E1F-A572C2C7CDBE}"/>
              </a:ext>
            </a:extLst>
          </p:cNvPr>
          <p:cNvSpPr txBox="1"/>
          <p:nvPr/>
        </p:nvSpPr>
        <p:spPr>
          <a:xfrm>
            <a:off x="450129" y="1210070"/>
            <a:ext cx="60244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</a:t>
            </a:r>
            <a:r>
              <a:rPr lang="en-US" dirty="0"/>
              <a:t>: </a:t>
            </a:r>
            <a:r>
              <a:rPr lang="en-US" i="1" dirty="0" err="1"/>
              <a:t>OpenAI</a:t>
            </a:r>
            <a:r>
              <a:rPr lang="en-US" i="1" dirty="0"/>
              <a:t> Gym Lunar Lander V2 </a:t>
            </a:r>
            <a:r>
              <a:rPr lang="en-US" dirty="0"/>
              <a:t>[2]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</a:t>
            </a:r>
            <a:r>
              <a:rPr lang="en-US" dirty="0"/>
              <a:t>: Medium.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Choice</a:t>
            </a:r>
            <a:r>
              <a:rPr lang="en-US" dirty="0"/>
              <a:t>: already solved in literature [3][4]. 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Actions</a:t>
            </a:r>
            <a:r>
              <a:rPr lang="en-US" dirty="0"/>
              <a:t>: Main engine, left engine, right engine, no engine.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Smooth landing between the flags. 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Rewards (points)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Landing</a:t>
            </a:r>
            <a:r>
              <a:rPr lang="en-US" dirty="0"/>
              <a:t>: 100 – 200, depending on speed and position.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Ground contact</a:t>
            </a:r>
            <a:r>
              <a:rPr lang="en-US" dirty="0"/>
              <a:t>: 10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Firing engine</a:t>
            </a:r>
            <a:r>
              <a:rPr lang="en-US" dirty="0"/>
              <a:t>: - 0.3 (each frame).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Crashing</a:t>
            </a:r>
            <a:r>
              <a:rPr lang="en-US" dirty="0"/>
              <a:t>: - 100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Lunar lander DQN">
            <a:extLst>
              <a:ext uri="{FF2B5EF4-FFF2-40B4-BE49-F238E27FC236}">
                <a16:creationId xmlns:a16="http://schemas.microsoft.com/office/drawing/2014/main" id="{DF764085-1DB8-9519-9972-BB3C78C5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81" y="1494889"/>
            <a:ext cx="4583390" cy="30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1C17C79F-869C-1832-4506-113D8C0CE9DD}"/>
              </a:ext>
            </a:extLst>
          </p:cNvPr>
          <p:cNvSpPr/>
          <p:nvPr/>
        </p:nvSpPr>
        <p:spPr>
          <a:xfrm>
            <a:off x="7158481" y="1494890"/>
            <a:ext cx="4583390" cy="3048176"/>
          </a:xfrm>
          <a:prstGeom prst="frame">
            <a:avLst>
              <a:gd name="adj1" fmla="val 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6320C-745C-1C3C-6943-08586BF59B9B}"/>
              </a:ext>
            </a:extLst>
          </p:cNvPr>
          <p:cNvSpPr txBox="1"/>
          <p:nvPr/>
        </p:nvSpPr>
        <p:spPr>
          <a:xfrm>
            <a:off x="7139627" y="4930588"/>
            <a:ext cx="4583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gym.openai.com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/LunarLander-v2/ 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Gadgil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Xin and C. Xu, "Solving The Lunar Lander Problem under Uncertainty using Reinforcement Learning,"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SoutheastCon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1-8,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10.1109/SoutheastCon44009.2020.9368267. 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Volodymyr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“Playing Atari with Deep Reinforcement Learning”, https://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/10.48550/arXiv.1312.5602 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1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1531</Words>
  <Application>Microsoft Macintosh PowerPoint</Application>
  <PresentationFormat>Widescreen</PresentationFormat>
  <Paragraphs>177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alvianialess@gmail.com</dc:creator>
  <cp:lastModifiedBy>PG-Megkos, Dimitrios</cp:lastModifiedBy>
  <cp:revision>33</cp:revision>
  <dcterms:created xsi:type="dcterms:W3CDTF">2022-05-23T15:40:12Z</dcterms:created>
  <dcterms:modified xsi:type="dcterms:W3CDTF">2022-05-24T07:58:54Z</dcterms:modified>
</cp:coreProperties>
</file>