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3" r:id="rId2"/>
    <p:sldId id="388" r:id="rId3"/>
    <p:sldId id="389" r:id="rId4"/>
    <p:sldId id="394" r:id="rId5"/>
    <p:sldId id="390" r:id="rId6"/>
    <p:sldId id="391" r:id="rId7"/>
    <p:sldId id="39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94660"/>
  </p:normalViewPr>
  <p:slideViewPr>
    <p:cSldViewPr>
      <p:cViewPr varScale="1">
        <p:scale>
          <a:sx n="87" d="100"/>
          <a:sy n="87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DE067-FAB9-4F3C-8B1B-24D93CB5849F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932D-E468-4E10-B08E-00D8F37AE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8534400" cy="4952999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dirty="0" smtClean="0"/>
              <a:t>In this lecture, I want to describe another recursive algorithm strategy called backtracking. A backtracking algorithm tries to build a solution to a computational problem incrementally. Whenever the algorithm needs to decide between multiple alternatives to the next component of the solution, it simply</a:t>
            </a:r>
          </a:p>
          <a:p>
            <a:pPr marL="0">
              <a:buNone/>
            </a:pPr>
            <a:r>
              <a:rPr lang="en-US" dirty="0" smtClean="0"/>
              <a:t>tries all possible options recursively.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>
              <a:buNone/>
            </a:pPr>
            <a:r>
              <a:rPr lang="en-US" dirty="0" smtClean="0"/>
              <a:t>n Queens</a:t>
            </a:r>
          </a:p>
          <a:p>
            <a:pPr marL="0">
              <a:buNone/>
            </a:pPr>
            <a:endParaRPr lang="en-US" dirty="0" smtClean="0"/>
          </a:p>
          <a:p>
            <a:pPr marL="0">
              <a:buNone/>
            </a:pPr>
            <a:r>
              <a:rPr lang="en-US" dirty="0" smtClean="0"/>
              <a:t>The prototypical backtracking problem is the classical n Queens Problem, </a:t>
            </a:r>
            <a:r>
              <a:rPr lang="en-US" dirty="0" err="1" smtClean="0"/>
              <a:t>ﬁrst</a:t>
            </a:r>
            <a:r>
              <a:rPr lang="en-US" dirty="0" smtClean="0"/>
              <a:t> proposed by German</a:t>
            </a:r>
          </a:p>
          <a:p>
            <a:pPr marL="0">
              <a:buNone/>
            </a:pPr>
            <a:r>
              <a:rPr lang="en-US" dirty="0" smtClean="0"/>
              <a:t>chess enthusiast Max </a:t>
            </a:r>
            <a:r>
              <a:rPr lang="en-US" dirty="0" err="1" smtClean="0"/>
              <a:t>Bezzel</a:t>
            </a:r>
            <a:r>
              <a:rPr lang="en-US" dirty="0" smtClean="0"/>
              <a:t> in 1848 for the standard 8 × 8 board, and both solved and generalized to</a:t>
            </a:r>
          </a:p>
          <a:p>
            <a:pPr marL="0">
              <a:buNone/>
            </a:pPr>
            <a:r>
              <a:rPr lang="en-US" dirty="0" smtClean="0"/>
              <a:t>larger boards by Franz </a:t>
            </a:r>
            <a:r>
              <a:rPr lang="en-US" dirty="0" err="1" smtClean="0"/>
              <a:t>Nauck</a:t>
            </a:r>
            <a:r>
              <a:rPr lang="en-US" dirty="0" smtClean="0"/>
              <a:t> in 1850. The problem is to place n queens on an n × n chessboard, so that</a:t>
            </a:r>
          </a:p>
          <a:p>
            <a:pPr marL="0">
              <a:buNone/>
            </a:pPr>
            <a:r>
              <a:rPr lang="en-US" dirty="0" smtClean="0"/>
              <a:t>no two queens can attack each other. For readers not familiar with the rules of chess, this means that no</a:t>
            </a:r>
          </a:p>
          <a:p>
            <a:pPr marL="0">
              <a:buNone/>
            </a:pPr>
            <a:r>
              <a:rPr lang="en-US" dirty="0" smtClean="0"/>
              <a:t>two queens are in the same row, column, or diagonal.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Obviously, in any solution to the n-Queens problem, there is exactly one queen in each row. So we will represent our possible solutions using an array Q[1 .. n], where Q[</a:t>
            </a:r>
            <a:r>
              <a:rPr lang="en-US" dirty="0" err="1" smtClean="0"/>
              <a:t>i</a:t>
            </a:r>
            <a:r>
              <a:rPr lang="en-US" dirty="0" smtClean="0"/>
              <a:t>] indicates which square in row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contains a queen, or 0 if no queen has yet been placed in row </a:t>
            </a:r>
            <a:r>
              <a:rPr lang="en-US" dirty="0" err="1" smtClean="0"/>
              <a:t>i</a:t>
            </a:r>
            <a:r>
              <a:rPr lang="en-US" dirty="0" smtClean="0"/>
              <a:t>. To </a:t>
            </a:r>
            <a:r>
              <a:rPr lang="en-US" dirty="0" err="1" smtClean="0"/>
              <a:t>ﬁnd</a:t>
            </a:r>
            <a:r>
              <a:rPr lang="en-US" dirty="0" smtClean="0"/>
              <a:t> a solution, we put queens on the board row by row, starting at the top. A partial solution is an array Q[1 .. n] whose </a:t>
            </a:r>
            <a:r>
              <a:rPr lang="en-US" dirty="0" err="1" smtClean="0"/>
              <a:t>ﬁrst</a:t>
            </a:r>
            <a:r>
              <a:rPr lang="en-US" dirty="0" smtClean="0"/>
              <a:t> r − 1 entries are positive and whose last n − r + 1 entries are all zeros, for some integer r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dirty="0" smtClean="0"/>
              <a:t>The following recursive algorithm recursively enumerates all complete n-queens solutions that are consistent with a given partial solution. The input parameter r is the </a:t>
            </a:r>
            <a:r>
              <a:rPr lang="en-US" dirty="0" err="1" smtClean="0"/>
              <a:t>ﬁrst</a:t>
            </a:r>
            <a:r>
              <a:rPr lang="en-US" dirty="0" smtClean="0"/>
              <a:t> empty row. Thus, to compute</a:t>
            </a:r>
          </a:p>
          <a:p>
            <a:pPr marL="0">
              <a:buNone/>
            </a:pPr>
            <a:r>
              <a:rPr lang="en-US" dirty="0" smtClean="0"/>
              <a:t>all n-queens solutions with no restrictions, we would call RECURSIVENQUEENS(Q[1 .. n], 1).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RECURSIVENQUEENS(Q[1 .. n], r):</a:t>
            </a:r>
          </a:p>
          <a:p>
            <a:pPr>
              <a:buNone/>
            </a:pPr>
            <a:r>
              <a:rPr lang="en-US" dirty="0" smtClean="0"/>
              <a:t>if r = n + 1</a:t>
            </a:r>
          </a:p>
          <a:p>
            <a:pPr>
              <a:buNone/>
            </a:pPr>
            <a:r>
              <a:rPr lang="en-US" dirty="0" smtClean="0"/>
              <a:t>	print Q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	for j ← 1 to n</a:t>
            </a:r>
          </a:p>
          <a:p>
            <a:pPr>
              <a:buNone/>
            </a:pPr>
            <a:r>
              <a:rPr lang="en-US" dirty="0" smtClean="0"/>
              <a:t>		legal ← TRUE</a:t>
            </a:r>
          </a:p>
          <a:p>
            <a:pPr>
              <a:buNone/>
            </a:pPr>
            <a:r>
              <a:rPr lang="en-US" dirty="0" smtClean="0"/>
              <a:t>		for </a:t>
            </a:r>
            <a:r>
              <a:rPr lang="en-US" dirty="0" err="1" smtClean="0"/>
              <a:t>i</a:t>
            </a:r>
            <a:r>
              <a:rPr lang="en-US" dirty="0" smtClean="0"/>
              <a:t> ← 1 to r − 1</a:t>
            </a:r>
          </a:p>
          <a:p>
            <a:pPr>
              <a:buNone/>
            </a:pPr>
            <a:r>
              <a:rPr lang="en-US" dirty="0" smtClean="0"/>
              <a:t>			if (Q[</a:t>
            </a:r>
            <a:r>
              <a:rPr lang="en-US" dirty="0" err="1" smtClean="0"/>
              <a:t>i</a:t>
            </a:r>
            <a:r>
              <a:rPr lang="en-US" dirty="0" smtClean="0"/>
              <a:t>] = j) or (Q[</a:t>
            </a:r>
            <a:r>
              <a:rPr lang="en-US" dirty="0" err="1" smtClean="0"/>
              <a:t>i</a:t>
            </a:r>
            <a:r>
              <a:rPr lang="en-US" dirty="0" smtClean="0"/>
              <a:t>] = j + r − </a:t>
            </a:r>
            <a:r>
              <a:rPr lang="en-US" dirty="0" err="1" smtClean="0"/>
              <a:t>i</a:t>
            </a:r>
            <a:r>
              <a:rPr lang="en-US" dirty="0" smtClean="0"/>
              <a:t>) or (Q[</a:t>
            </a:r>
            <a:r>
              <a:rPr lang="en-US" dirty="0" err="1" smtClean="0"/>
              <a:t>i</a:t>
            </a:r>
            <a:r>
              <a:rPr lang="en-US" dirty="0" smtClean="0"/>
              <a:t>] = j − r +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		legal ← FALSE</a:t>
            </a:r>
          </a:p>
          <a:p>
            <a:pPr>
              <a:buNone/>
            </a:pPr>
            <a:r>
              <a:rPr lang="en-US" dirty="0" smtClean="0"/>
              <a:t>			if legal</a:t>
            </a:r>
          </a:p>
          <a:p>
            <a:pPr>
              <a:buNone/>
            </a:pPr>
            <a:r>
              <a:rPr lang="en-US" dirty="0" smtClean="0"/>
              <a:t>				Q[r] ← j</a:t>
            </a:r>
          </a:p>
          <a:p>
            <a:pPr>
              <a:buNone/>
            </a:pPr>
            <a:r>
              <a:rPr lang="en-US" dirty="0" smtClean="0"/>
              <a:t>RECURSIVENQUEENS(Q[1 .. n], r + 1)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8king.png"/>
          <p:cNvPicPr/>
          <p:nvPr/>
        </p:nvPicPr>
        <p:blipFill>
          <a:blip r:embed="rId2"/>
          <a:srcRect l="28526" t="8426" r="28846" b="71995"/>
          <a:stretch>
            <a:fillRect/>
          </a:stretch>
        </p:blipFill>
        <p:spPr>
          <a:xfrm>
            <a:off x="1905000" y="1600200"/>
            <a:ext cx="46482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85934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Subset Sum</a:t>
            </a:r>
          </a:p>
          <a:p>
            <a:endParaRPr lang="en-US" dirty="0" smtClean="0"/>
          </a:p>
          <a:p>
            <a:r>
              <a:rPr lang="en-US" dirty="0" smtClean="0"/>
              <a:t>Let’s consider a more complicated problem, called SUBSETSUM: Given a set X of positive integers and</a:t>
            </a:r>
          </a:p>
          <a:p>
            <a:r>
              <a:rPr lang="en-US" dirty="0" smtClean="0"/>
              <a:t>target integer T , is there a subset of elements in X that add up to T ? Notice that there can be more</a:t>
            </a:r>
          </a:p>
          <a:p>
            <a:r>
              <a:rPr lang="en-US" dirty="0" smtClean="0"/>
              <a:t>than one such subset. For example, if X = {8, 6, 7, 5, 3, 10, 9} and T = 15, the answer is TRUE</a:t>
            </a:r>
            <a:r>
              <a:rPr lang="en-US" smtClean="0"/>
              <a:t>,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415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Dr. Kaykobad</dc:creator>
  <cp:lastModifiedBy>Dr. Kaykobad</cp:lastModifiedBy>
  <cp:revision>171</cp:revision>
  <dcterms:created xsi:type="dcterms:W3CDTF">2012-05-26T03:19:41Z</dcterms:created>
  <dcterms:modified xsi:type="dcterms:W3CDTF">2012-08-01T03:13:53Z</dcterms:modified>
</cp:coreProperties>
</file>