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8" r:id="rId7"/>
    <p:sldId id="262" r:id="rId8"/>
    <p:sldId id="263" r:id="rId9"/>
    <p:sldId id="264" r:id="rId10"/>
    <p:sldId id="265" r:id="rId11"/>
    <p:sldId id="267" r:id="rId12"/>
    <p:sldId id="266" r:id="rId13"/>
    <p:sldId id="26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441" autoAdjust="0"/>
    <p:restoredTop sz="94660"/>
  </p:normalViewPr>
  <p:slideViewPr>
    <p:cSldViewPr>
      <p:cViewPr varScale="1">
        <p:scale>
          <a:sx n="92" d="100"/>
          <a:sy n="92" d="100"/>
        </p:scale>
        <p:origin x="-161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BDE067-FAB9-4F3C-8B1B-24D93CB5849F}" type="datetimeFigureOut">
              <a:rPr lang="en-US" smtClean="0"/>
              <a:pPr/>
              <a:t>7/31/2012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6C932D-E468-4E10-B08E-00D8F37AEF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06C932D-E468-4E10-B08E-00D8F37AEF4A}"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7FDC9F-BAB1-4FD5-9B36-BCC5D0E94FCD}" type="datetimeFigureOut">
              <a:rPr lang="en-US" smtClean="0"/>
              <a:pPr/>
              <a:t>7/31/2012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7FDC9F-BAB1-4FD5-9B36-BCC5D0E94FCD}" type="datetimeFigureOut">
              <a:rPr lang="en-US" smtClean="0"/>
              <a:pPr/>
              <a:t>7/31/2012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7FDC9F-BAB1-4FD5-9B36-BCC5D0E94FCD}" type="datetimeFigureOut">
              <a:rPr lang="en-US" smtClean="0"/>
              <a:pPr/>
              <a:t>7/31/2012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7FDC9F-BAB1-4FD5-9B36-BCC5D0E94FCD}" type="datetimeFigureOut">
              <a:rPr lang="en-US" smtClean="0"/>
              <a:pPr/>
              <a:t>7/31/2012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FDC9F-BAB1-4FD5-9B36-BCC5D0E94FCD}" type="datetimeFigureOut">
              <a:rPr lang="en-US" smtClean="0"/>
              <a:pPr/>
              <a:t>7/31/2012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7FDC9F-BAB1-4FD5-9B36-BCC5D0E94FCD}" type="datetimeFigureOut">
              <a:rPr lang="en-US" smtClean="0"/>
              <a:pPr/>
              <a:t>7/31/2012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7FDC9F-BAB1-4FD5-9B36-BCC5D0E94FCD}" type="datetimeFigureOut">
              <a:rPr lang="en-US" smtClean="0"/>
              <a:pPr/>
              <a:t>7/31/2012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7FDC9F-BAB1-4FD5-9B36-BCC5D0E94FCD}" type="datetimeFigureOut">
              <a:rPr lang="en-US" smtClean="0"/>
              <a:pPr/>
              <a:t>7/31/2012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FDC9F-BAB1-4FD5-9B36-BCC5D0E94FCD}" type="datetimeFigureOut">
              <a:rPr lang="en-US" smtClean="0"/>
              <a:pPr/>
              <a:t>7/31/2012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FDC9F-BAB1-4FD5-9B36-BCC5D0E94FCD}" type="datetimeFigureOut">
              <a:rPr lang="en-US" smtClean="0"/>
              <a:pPr/>
              <a:t>7/31/2012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FDC9F-BAB1-4FD5-9B36-BCC5D0E94FCD}" type="datetimeFigureOut">
              <a:rPr lang="en-US" smtClean="0"/>
              <a:pPr/>
              <a:t>7/31/2012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327983-B398-412F-A48E-CE8AF0C771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FDC9F-BAB1-4FD5-9B36-BCC5D0E94FCD}" type="datetimeFigureOut">
              <a:rPr lang="en-US" smtClean="0"/>
              <a:pPr/>
              <a:t>7/31/2012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27983-B398-412F-A48E-CE8AF0C771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
        <p:nvSpPr>
          <p:cNvPr id="3" name="Subtitle 2"/>
          <p:cNvSpPr>
            <a:spLocks noGrp="1"/>
          </p:cNvSpPr>
          <p:nvPr>
            <p:ph type="subTitle" idx="1"/>
          </p:nvPr>
        </p:nvSpPr>
        <p:spPr/>
        <p:txBody>
          <a:bodyPr/>
          <a:lstStyle/>
          <a:p>
            <a:r>
              <a:rPr lang="en-US" dirty="0" smtClean="0"/>
              <a:t>Dr M </a:t>
            </a:r>
            <a:r>
              <a:rPr lang="en-US" dirty="0" err="1" smtClean="0"/>
              <a:t>Kaykobad</a:t>
            </a:r>
            <a:endParaRPr lang="en-US" dirty="0" smtClean="0"/>
          </a:p>
          <a:p>
            <a:r>
              <a:rPr lang="en-US" dirty="0" smtClean="0"/>
              <a:t>Professor</a:t>
            </a:r>
          </a:p>
          <a:p>
            <a:r>
              <a:rPr lang="en-US" dirty="0" smtClean="0"/>
              <a:t>CSE Department, BUET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Binary search1(</a:t>
            </a:r>
            <a:r>
              <a:rPr lang="en-US" dirty="0" err="1" smtClean="0"/>
              <a:t>A,n,z</a:t>
            </a:r>
            <a:r>
              <a:rPr lang="en-US" dirty="0" smtClean="0"/>
              <a:t>, index)</a:t>
            </a:r>
          </a:p>
          <a:p>
            <a:pPr>
              <a:buNone/>
            </a:pPr>
            <a:r>
              <a:rPr lang="en-US" dirty="0" smtClean="0"/>
              <a:t>    </a:t>
            </a:r>
            <a:r>
              <a:rPr lang="en-US" dirty="0" smtClean="0"/>
              <a:t> low=1</a:t>
            </a:r>
            <a:r>
              <a:rPr lang="en-US" dirty="0" smtClean="0"/>
              <a:t>, high=n+1, A(high)=infinity</a:t>
            </a:r>
          </a:p>
          <a:p>
            <a:pPr>
              <a:buNone/>
            </a:pPr>
            <a:r>
              <a:rPr lang="en-US" dirty="0" smtClean="0"/>
              <a:t>    while </a:t>
            </a:r>
            <a:r>
              <a:rPr lang="en-US" dirty="0" smtClean="0"/>
              <a:t> low </a:t>
            </a:r>
            <a:r>
              <a:rPr lang="en-US" dirty="0" smtClean="0"/>
              <a:t>&lt;high do</a:t>
            </a:r>
          </a:p>
          <a:p>
            <a:pPr>
              <a:buNone/>
            </a:pPr>
            <a:r>
              <a:rPr lang="en-US" dirty="0" smtClean="0"/>
              <a:t>          mid=(</a:t>
            </a:r>
            <a:r>
              <a:rPr lang="en-US" dirty="0" err="1" smtClean="0"/>
              <a:t>low+high</a:t>
            </a:r>
            <a:r>
              <a:rPr lang="en-US" dirty="0" smtClean="0"/>
              <a:t>)/2</a:t>
            </a:r>
          </a:p>
          <a:p>
            <a:pPr>
              <a:buNone/>
            </a:pPr>
            <a:r>
              <a:rPr lang="en-US" dirty="0" smtClean="0"/>
              <a:t>   	     if A(mid)&lt;z then</a:t>
            </a:r>
          </a:p>
          <a:p>
            <a:pPr>
              <a:buNone/>
            </a:pPr>
            <a:r>
              <a:rPr lang="en-US" dirty="0"/>
              <a:t> </a:t>
            </a:r>
            <a:r>
              <a:rPr lang="en-US" dirty="0" smtClean="0"/>
              <a:t>		   low=mid+1</a:t>
            </a:r>
          </a:p>
          <a:p>
            <a:pPr>
              <a:buNone/>
            </a:pPr>
            <a:r>
              <a:rPr lang="en-US" dirty="0" smtClean="0"/>
              <a:t>	     else</a:t>
            </a:r>
          </a:p>
          <a:p>
            <a:pPr>
              <a:buNone/>
            </a:pPr>
            <a:r>
              <a:rPr lang="en-US" dirty="0" smtClean="0"/>
              <a:t>		high=mid</a:t>
            </a:r>
          </a:p>
          <a:p>
            <a:pPr>
              <a:buNone/>
            </a:pPr>
            <a:r>
              <a:rPr lang="en-US" dirty="0" smtClean="0"/>
              <a:t>	     </a:t>
            </a:r>
            <a:r>
              <a:rPr lang="en-US" dirty="0" err="1" smtClean="0"/>
              <a:t>endif</a:t>
            </a:r>
            <a:endParaRPr lang="en-US" dirty="0" smtClean="0"/>
          </a:p>
          <a:p>
            <a:pPr>
              <a:buNone/>
            </a:pPr>
            <a:r>
              <a:rPr lang="en-US" dirty="0" smtClean="0"/>
              <a:t>	</a:t>
            </a:r>
            <a:r>
              <a:rPr lang="en-US" dirty="0" err="1" smtClean="0"/>
              <a:t>enddo</a:t>
            </a:r>
            <a:endParaRPr lang="en-US" dirty="0" smtClean="0"/>
          </a:p>
          <a:p>
            <a:pPr>
              <a:buNone/>
            </a:pPr>
            <a:r>
              <a:rPr lang="en-US" dirty="0"/>
              <a:t> </a:t>
            </a:r>
            <a:r>
              <a:rPr lang="en-US" dirty="0" smtClean="0"/>
              <a:t>    if A(mid)=z then</a:t>
            </a:r>
          </a:p>
          <a:p>
            <a:pPr>
              <a:buNone/>
            </a:pPr>
            <a:r>
              <a:rPr lang="en-US" dirty="0"/>
              <a:t> </a:t>
            </a:r>
            <a:r>
              <a:rPr lang="en-US" dirty="0" smtClean="0"/>
              <a:t>       index=mid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normAutofit fontScale="92500"/>
          </a:bodyPr>
          <a:lstStyle/>
          <a:p>
            <a:r>
              <a:rPr lang="en-US" dirty="0" smtClean="0"/>
              <a:t>How do you search an element </a:t>
            </a:r>
            <a:r>
              <a:rPr lang="en-US" dirty="0" err="1" smtClean="0"/>
              <a:t>i</a:t>
            </a:r>
            <a:r>
              <a:rPr lang="en-US" dirty="0" smtClean="0"/>
              <a:t> such that A(</a:t>
            </a:r>
            <a:r>
              <a:rPr lang="en-US" dirty="0" err="1" smtClean="0"/>
              <a:t>i</a:t>
            </a:r>
            <a:r>
              <a:rPr lang="en-US" dirty="0" smtClean="0"/>
              <a:t>)=</a:t>
            </a:r>
            <a:r>
              <a:rPr lang="en-US" dirty="0" err="1" smtClean="0"/>
              <a:t>i</a:t>
            </a:r>
            <a:r>
              <a:rPr lang="en-US" dirty="0" smtClean="0"/>
              <a:t>?</a:t>
            </a:r>
          </a:p>
          <a:p>
            <a:r>
              <a:rPr lang="en-US" dirty="0" smtClean="0"/>
              <a:t>How do you search for an element in a </a:t>
            </a:r>
            <a:r>
              <a:rPr lang="en-US" dirty="0" err="1" smtClean="0"/>
              <a:t>bitonic</a:t>
            </a:r>
            <a:r>
              <a:rPr lang="en-US" dirty="0" smtClean="0"/>
              <a:t> sequence?</a:t>
            </a:r>
          </a:p>
          <a:p>
            <a:r>
              <a:rPr lang="en-US" dirty="0" smtClean="0"/>
              <a:t>How do you search z </a:t>
            </a:r>
            <a:r>
              <a:rPr lang="en-US" dirty="0" err="1" smtClean="0"/>
              <a:t>equalling</a:t>
            </a:r>
            <a:r>
              <a:rPr lang="en-US" dirty="0" smtClean="0"/>
              <a:t> sum of an element from array X and corresponding element from array Y?</a:t>
            </a:r>
          </a:p>
          <a:p>
            <a:r>
              <a:rPr lang="en-US" dirty="0" smtClean="0"/>
              <a:t>How do you search an element in a matrix where </a:t>
            </a:r>
            <a:r>
              <a:rPr lang="en-US" dirty="0" err="1" smtClean="0"/>
              <a:t>where</a:t>
            </a:r>
            <a:r>
              <a:rPr lang="en-US" dirty="0" smtClean="0"/>
              <a:t> elements are </a:t>
            </a:r>
            <a:r>
              <a:rPr lang="en-US" dirty="0" err="1" smtClean="0"/>
              <a:t>nondecreasing</a:t>
            </a:r>
            <a:r>
              <a:rPr lang="en-US" dirty="0" smtClean="0"/>
              <a:t> in rows and columns.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complexity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the worst case after the full loop has been executed we may find the element. This will require ceiling(log</a:t>
            </a:r>
            <a:r>
              <a:rPr lang="en-US" baseline="-25000" dirty="0" smtClean="0"/>
              <a:t>2</a:t>
            </a:r>
            <a:r>
              <a:rPr lang="en-US" dirty="0" smtClean="0"/>
              <a:t>(n+1))X 2 comparisons per loop in the worst case. But binary search1 will take only ceiling(log</a:t>
            </a:r>
            <a:r>
              <a:rPr lang="en-US" baseline="-25000" dirty="0" smtClean="0"/>
              <a:t>2</a:t>
            </a:r>
            <a:r>
              <a:rPr lang="en-US" dirty="0" smtClean="0"/>
              <a:t>(n+1))+1 comparison. For </a:t>
            </a:r>
            <a:r>
              <a:rPr lang="en-US" dirty="0" err="1" smtClean="0"/>
              <a:t>avg</a:t>
            </a:r>
            <a:r>
              <a:rPr lang="en-US" dirty="0" smtClean="0"/>
              <a:t> performance</a:t>
            </a:r>
          </a:p>
          <a:p>
            <a:pPr>
              <a:buNone/>
            </a:pPr>
            <a:r>
              <a:rPr lang="en-US" dirty="0" smtClean="0"/>
              <a:t>1 element can be searched out in 1 comp</a:t>
            </a:r>
          </a:p>
          <a:p>
            <a:pPr>
              <a:buNone/>
            </a:pPr>
            <a:r>
              <a:rPr lang="en-US" dirty="0" smtClean="0"/>
              <a:t>2</a:t>
            </a:r>
            <a:r>
              <a:rPr lang="en-US" baseline="30000" dirty="0" smtClean="0"/>
              <a:t>1</a:t>
            </a:r>
            <a:r>
              <a:rPr lang="en-US" dirty="0" smtClean="0"/>
              <a:t>                                                        2</a:t>
            </a:r>
          </a:p>
          <a:p>
            <a:pPr>
              <a:buNone/>
            </a:pPr>
            <a:r>
              <a:rPr lang="en-US" dirty="0" smtClean="0"/>
              <a:t>2</a:t>
            </a:r>
            <a:r>
              <a:rPr lang="en-US" baseline="30000" dirty="0" smtClean="0"/>
              <a:t>2</a:t>
            </a:r>
            <a:r>
              <a:rPr lang="en-US" dirty="0" smtClean="0"/>
              <a:t>                                                        3</a:t>
            </a:r>
          </a:p>
          <a:p>
            <a:pPr>
              <a:buNone/>
            </a:pPr>
            <a:r>
              <a:rPr lang="en-US" dirty="0" smtClean="0"/>
              <a:t>2</a:t>
            </a:r>
            <a:r>
              <a:rPr lang="en-US" baseline="30000" dirty="0" smtClean="0"/>
              <a:t>(k-1) </a:t>
            </a:r>
            <a:r>
              <a:rPr lang="en-US" dirty="0" smtClean="0"/>
              <a:t>                                                   k</a:t>
            </a:r>
          </a:p>
          <a:p>
            <a:pPr>
              <a:buNone/>
            </a:pPr>
            <a:r>
              <a:rPr lang="en-US" dirty="0" smtClean="0"/>
              <a:t>Assuming n=2</a:t>
            </a:r>
            <a:r>
              <a:rPr lang="en-US" baseline="30000" dirty="0" smtClean="0"/>
              <a:t>k</a:t>
            </a:r>
            <a:r>
              <a:rPr lang="en-US" dirty="0" smtClean="0"/>
              <a:t>-1 </a:t>
            </a:r>
            <a:r>
              <a:rPr lang="en-US" dirty="0" err="1" smtClean="0"/>
              <a:t>avg</a:t>
            </a:r>
            <a:r>
              <a:rPr lang="en-US" dirty="0" smtClean="0"/>
              <a:t> number of comp ≈ k-1 ≈ log</a:t>
            </a:r>
            <a:r>
              <a:rPr lang="en-US" baseline="-25000" dirty="0" smtClean="0"/>
              <a:t>2</a:t>
            </a:r>
            <a:r>
              <a:rPr lang="en-US" dirty="0" smtClean="0"/>
              <a:t>n-1</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searches</a:t>
            </a:r>
            <a:endParaRPr lang="en-US" dirty="0"/>
          </a:p>
        </p:txBody>
      </p:sp>
      <p:sp>
        <p:nvSpPr>
          <p:cNvPr id="3" name="Content Placeholder 2"/>
          <p:cNvSpPr>
            <a:spLocks noGrp="1"/>
          </p:cNvSpPr>
          <p:nvPr>
            <p:ph idx="1"/>
          </p:nvPr>
        </p:nvSpPr>
        <p:spPr/>
        <p:txBody>
          <a:bodyPr>
            <a:normAutofit lnSpcReduction="10000"/>
          </a:bodyPr>
          <a:lstStyle/>
          <a:p>
            <a:r>
              <a:rPr lang="en-US" dirty="0" smtClean="0"/>
              <a:t>Dictionary searching is interpolation search.</a:t>
            </a:r>
          </a:p>
          <a:p>
            <a:r>
              <a:rPr lang="en-US" dirty="0" smtClean="0"/>
              <a:t>Hashing is another way of searching efficiently. We can store elements at a location that is function of the element. Say we want to store “dog” we compute location as 4+15+7=26. If number of location cannot exceed m then we take 26 mod m and store “dog” there if it is empty. If not follow some hash collision resolution procedure.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p:txBody>
          <a:bodyPr>
            <a:normAutofit fontScale="92500"/>
          </a:bodyPr>
          <a:lstStyle/>
          <a:p>
            <a:r>
              <a:rPr lang="en-US" dirty="0" smtClean="0"/>
              <a:t>Most frequent operations in a computer. Knuth says over 25% of computer time in 60’s was used in searching.</a:t>
            </a:r>
          </a:p>
          <a:p>
            <a:r>
              <a:rPr lang="en-US" dirty="0" smtClean="0"/>
              <a:t>Generally we search for solutions/answers in databases or in computation intensive problems.</a:t>
            </a:r>
          </a:p>
          <a:p>
            <a:r>
              <a:rPr lang="en-US" dirty="0" smtClean="0"/>
              <a:t>Our shops are arranged to minimize searching time, as is the chess board or household goods, admission test results or even dictionaries.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Search</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When objects are placed in a  list sequentially we cannot do better than searching it sequentially.</a:t>
            </a:r>
          </a:p>
          <a:p>
            <a:pPr>
              <a:buNone/>
            </a:pPr>
            <a:r>
              <a:rPr lang="en-US" dirty="0" smtClean="0"/>
              <a:t>    </a:t>
            </a:r>
            <a:r>
              <a:rPr lang="en-US" dirty="0" err="1" smtClean="0"/>
              <a:t>Sequential_search</a:t>
            </a:r>
            <a:r>
              <a:rPr lang="en-US" dirty="0" smtClean="0"/>
              <a:t>(A, n, z, index)</a:t>
            </a:r>
          </a:p>
          <a:p>
            <a:pPr>
              <a:buNone/>
            </a:pPr>
            <a:r>
              <a:rPr lang="en-US" dirty="0"/>
              <a:t> </a:t>
            </a:r>
            <a:r>
              <a:rPr lang="en-US" dirty="0" smtClean="0"/>
              <a:t>   </a:t>
            </a:r>
            <a:r>
              <a:rPr lang="en-US" dirty="0" err="1" smtClean="0"/>
              <a:t>i</a:t>
            </a:r>
            <a:r>
              <a:rPr lang="en-US" dirty="0" smtClean="0"/>
              <a:t>=1, index=-1</a:t>
            </a:r>
          </a:p>
          <a:p>
            <a:pPr>
              <a:buNone/>
            </a:pPr>
            <a:r>
              <a:rPr lang="en-US" dirty="0"/>
              <a:t> </a:t>
            </a:r>
            <a:r>
              <a:rPr lang="en-US" dirty="0" smtClean="0"/>
              <a:t>   While </a:t>
            </a:r>
            <a:r>
              <a:rPr lang="en-US" dirty="0" err="1" smtClean="0"/>
              <a:t>i</a:t>
            </a:r>
            <a:r>
              <a:rPr lang="en-US" dirty="0" smtClean="0"/>
              <a:t> &lt;= n  and  A(</a:t>
            </a:r>
            <a:r>
              <a:rPr lang="en-US" dirty="0" err="1" smtClean="0"/>
              <a:t>i</a:t>
            </a:r>
            <a:r>
              <a:rPr lang="en-US" dirty="0" smtClean="0"/>
              <a:t>)   ≠  z    do</a:t>
            </a:r>
          </a:p>
          <a:p>
            <a:pPr>
              <a:buNone/>
            </a:pPr>
            <a:r>
              <a:rPr lang="en-US" dirty="0"/>
              <a:t> </a:t>
            </a:r>
            <a:r>
              <a:rPr lang="en-US" dirty="0" smtClean="0"/>
              <a:t>            </a:t>
            </a:r>
            <a:r>
              <a:rPr lang="en-US" dirty="0" err="1" smtClean="0"/>
              <a:t>i</a:t>
            </a:r>
            <a:r>
              <a:rPr lang="en-US" dirty="0" smtClean="0"/>
              <a:t>++</a:t>
            </a:r>
          </a:p>
          <a:p>
            <a:pPr>
              <a:buNone/>
            </a:pPr>
            <a:r>
              <a:rPr lang="en-US" dirty="0" smtClean="0"/>
              <a:t>     </a:t>
            </a:r>
            <a:r>
              <a:rPr lang="en-US" dirty="0" err="1" smtClean="0"/>
              <a:t>enddo</a:t>
            </a:r>
            <a:endParaRPr lang="en-US" dirty="0" smtClean="0"/>
          </a:p>
          <a:p>
            <a:pPr>
              <a:buNone/>
            </a:pPr>
            <a:r>
              <a:rPr lang="en-US" dirty="0" smtClean="0"/>
              <a:t>     If </a:t>
            </a:r>
            <a:r>
              <a:rPr lang="en-US" dirty="0" err="1" smtClean="0"/>
              <a:t>i</a:t>
            </a:r>
            <a:r>
              <a:rPr lang="en-US" dirty="0" smtClean="0"/>
              <a:t> &lt;=n then</a:t>
            </a:r>
          </a:p>
          <a:p>
            <a:pPr>
              <a:buNone/>
            </a:pPr>
            <a:r>
              <a:rPr lang="en-US" dirty="0"/>
              <a:t> </a:t>
            </a:r>
            <a:r>
              <a:rPr lang="en-US" dirty="0" smtClean="0"/>
              <a:t>       index=</a:t>
            </a:r>
            <a:r>
              <a:rPr lang="en-US" dirty="0" err="1" smtClean="0"/>
              <a:t>i</a:t>
            </a:r>
            <a:endParaRPr lang="en-US" dirty="0" smtClean="0"/>
          </a:p>
          <a:p>
            <a:pPr>
              <a:buNone/>
            </a:pPr>
            <a:r>
              <a:rPr lang="en-US" dirty="0" smtClean="0"/>
              <a:t>     </a:t>
            </a:r>
            <a:r>
              <a:rPr lang="en-US" dirty="0" err="1" smtClean="0"/>
              <a:t>endif</a:t>
            </a: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Search</a:t>
            </a:r>
            <a:endParaRPr lang="en-US" dirty="0"/>
          </a:p>
        </p:txBody>
      </p:sp>
      <p:sp>
        <p:nvSpPr>
          <p:cNvPr id="3" name="Content Placeholder 2"/>
          <p:cNvSpPr>
            <a:spLocks noGrp="1"/>
          </p:cNvSpPr>
          <p:nvPr>
            <p:ph idx="1"/>
          </p:nvPr>
        </p:nvSpPr>
        <p:spPr/>
        <p:txBody>
          <a:bodyPr>
            <a:normAutofit lnSpcReduction="10000"/>
          </a:bodyPr>
          <a:lstStyle/>
          <a:p>
            <a:r>
              <a:rPr lang="en-US" dirty="0" smtClean="0"/>
              <a:t>Sequential_search1(</a:t>
            </a:r>
            <a:r>
              <a:rPr lang="en-US" dirty="0" err="1" smtClean="0"/>
              <a:t>A,n,z,index</a:t>
            </a:r>
            <a:r>
              <a:rPr lang="en-US" dirty="0" smtClean="0"/>
              <a:t>)</a:t>
            </a:r>
          </a:p>
          <a:p>
            <a:pPr>
              <a:buNone/>
            </a:pPr>
            <a:r>
              <a:rPr lang="en-US" dirty="0"/>
              <a:t> </a:t>
            </a:r>
            <a:r>
              <a:rPr lang="en-US" dirty="0" smtClean="0"/>
              <a:t>   A(n+1)=z, </a:t>
            </a:r>
            <a:r>
              <a:rPr lang="en-US" dirty="0" err="1" smtClean="0"/>
              <a:t>i</a:t>
            </a:r>
            <a:r>
              <a:rPr lang="en-US" dirty="0" smtClean="0"/>
              <a:t>=1, index=-1</a:t>
            </a:r>
          </a:p>
          <a:p>
            <a:pPr>
              <a:buNone/>
            </a:pPr>
            <a:r>
              <a:rPr lang="en-US" dirty="0"/>
              <a:t> </a:t>
            </a:r>
            <a:r>
              <a:rPr lang="en-US" dirty="0" smtClean="0"/>
              <a:t>   while A(</a:t>
            </a:r>
            <a:r>
              <a:rPr lang="en-US" dirty="0" err="1" smtClean="0"/>
              <a:t>i</a:t>
            </a:r>
            <a:r>
              <a:rPr lang="en-US" dirty="0" smtClean="0"/>
              <a:t>) ≠ z do</a:t>
            </a:r>
          </a:p>
          <a:p>
            <a:pPr>
              <a:buNone/>
            </a:pPr>
            <a:r>
              <a:rPr lang="en-US" dirty="0"/>
              <a:t> </a:t>
            </a:r>
            <a:r>
              <a:rPr lang="en-US" dirty="0" smtClean="0"/>
              <a:t>           </a:t>
            </a:r>
            <a:r>
              <a:rPr lang="en-US" dirty="0" err="1" smtClean="0"/>
              <a:t>i</a:t>
            </a:r>
            <a:r>
              <a:rPr lang="en-US" dirty="0" smtClean="0"/>
              <a:t>++</a:t>
            </a:r>
          </a:p>
          <a:p>
            <a:pPr>
              <a:buNone/>
            </a:pPr>
            <a:r>
              <a:rPr lang="en-US" dirty="0"/>
              <a:t> </a:t>
            </a:r>
            <a:r>
              <a:rPr lang="en-US" dirty="0" smtClean="0"/>
              <a:t>    </a:t>
            </a:r>
            <a:r>
              <a:rPr lang="en-US" dirty="0" err="1" smtClean="0"/>
              <a:t>enddo</a:t>
            </a:r>
            <a:endParaRPr lang="en-US" dirty="0" smtClean="0"/>
          </a:p>
          <a:p>
            <a:pPr>
              <a:buNone/>
            </a:pPr>
            <a:r>
              <a:rPr lang="en-US" dirty="0"/>
              <a:t> </a:t>
            </a:r>
            <a:r>
              <a:rPr lang="en-US" dirty="0" smtClean="0"/>
              <a:t>    If </a:t>
            </a:r>
            <a:r>
              <a:rPr lang="en-US" dirty="0" err="1" smtClean="0"/>
              <a:t>i</a:t>
            </a:r>
            <a:r>
              <a:rPr lang="en-US" dirty="0" smtClean="0"/>
              <a:t> ≤ n then</a:t>
            </a:r>
          </a:p>
          <a:p>
            <a:pPr>
              <a:buNone/>
            </a:pPr>
            <a:r>
              <a:rPr lang="en-US" dirty="0"/>
              <a:t> </a:t>
            </a:r>
            <a:r>
              <a:rPr lang="en-US" dirty="0" smtClean="0"/>
              <a:t>        </a:t>
            </a:r>
            <a:r>
              <a:rPr lang="en-US" dirty="0" smtClean="0"/>
              <a:t>index=</a:t>
            </a:r>
            <a:r>
              <a:rPr lang="en-US" dirty="0" err="1" smtClean="0"/>
              <a:t>i</a:t>
            </a:r>
            <a:endParaRPr lang="en-US" dirty="0" smtClean="0"/>
          </a:p>
          <a:p>
            <a:pPr>
              <a:buNone/>
            </a:pPr>
            <a:r>
              <a:rPr lang="en-US" dirty="0"/>
              <a:t> </a:t>
            </a:r>
            <a:r>
              <a:rPr lang="en-US" dirty="0" smtClean="0"/>
              <a:t>   </a:t>
            </a:r>
            <a:r>
              <a:rPr lang="en-US" dirty="0" err="1" smtClean="0"/>
              <a:t>endif</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search complexity</a:t>
            </a:r>
            <a:endParaRPr lang="en-US" dirty="0"/>
          </a:p>
        </p:txBody>
      </p:sp>
      <p:graphicFrame>
        <p:nvGraphicFramePr>
          <p:cNvPr id="4" name="Content Placeholder 3"/>
          <p:cNvGraphicFramePr>
            <a:graphicFrameLocks noGrp="1"/>
          </p:cNvGraphicFramePr>
          <p:nvPr>
            <p:ph idx="1"/>
          </p:nvPr>
        </p:nvGraphicFramePr>
        <p:xfrm>
          <a:off x="457200" y="1600200"/>
          <a:ext cx="8229600" cy="138176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endParaRPr lang="en-US" sz="1800" dirty="0" smtClean="0"/>
                    </a:p>
                    <a:p>
                      <a:endParaRPr lang="en-US" sz="1800" dirty="0"/>
                    </a:p>
                  </a:txBody>
                  <a:tcPr>
                    <a:lnTlToBr w="12700" cap="flat" cmpd="sng" algn="ctr">
                      <a:solidFill>
                        <a:schemeClr val="tx1"/>
                      </a:solidFill>
                      <a:prstDash val="solid"/>
                      <a:round/>
                      <a:headEnd type="none" w="med" len="med"/>
                      <a:tailEnd type="none" w="med" len="med"/>
                    </a:lnTlToBr>
                  </a:tcPr>
                </a:tc>
                <a:tc>
                  <a:txBody>
                    <a:bodyPr/>
                    <a:lstStyle/>
                    <a:p>
                      <a:r>
                        <a:rPr lang="en-US" sz="1800" dirty="0" smtClean="0"/>
                        <a:t>Best case</a:t>
                      </a:r>
                      <a:endParaRPr lang="en-US" sz="1800" dirty="0"/>
                    </a:p>
                  </a:txBody>
                  <a:tcPr/>
                </a:tc>
                <a:tc>
                  <a:txBody>
                    <a:bodyPr/>
                    <a:lstStyle/>
                    <a:p>
                      <a:r>
                        <a:rPr lang="en-US" sz="1800" dirty="0" smtClean="0"/>
                        <a:t>Worst case</a:t>
                      </a:r>
                      <a:endParaRPr lang="en-US" sz="1800" dirty="0"/>
                    </a:p>
                  </a:txBody>
                  <a:tcPr/>
                </a:tc>
                <a:tc>
                  <a:txBody>
                    <a:bodyPr/>
                    <a:lstStyle/>
                    <a:p>
                      <a:r>
                        <a:rPr lang="en-US" sz="1800" dirty="0" smtClean="0"/>
                        <a:t>Average case</a:t>
                      </a:r>
                      <a:endParaRPr lang="en-US" sz="1800" dirty="0"/>
                    </a:p>
                  </a:txBody>
                  <a:tcPr/>
                </a:tc>
              </a:tr>
              <a:tr h="370840">
                <a:tc>
                  <a:txBody>
                    <a:bodyPr/>
                    <a:lstStyle/>
                    <a:p>
                      <a:r>
                        <a:rPr lang="en-US" sz="1800" dirty="0" smtClean="0"/>
                        <a:t>Successful search</a:t>
                      </a:r>
                      <a:endParaRPr lang="en-US" sz="1800" dirty="0"/>
                    </a:p>
                  </a:txBody>
                  <a:tcPr/>
                </a:tc>
                <a:tc>
                  <a:txBody>
                    <a:bodyPr/>
                    <a:lstStyle/>
                    <a:p>
                      <a:r>
                        <a:rPr lang="en-US" sz="1800" dirty="0" smtClean="0"/>
                        <a:t>1</a:t>
                      </a:r>
                      <a:endParaRPr lang="en-US" sz="1800" dirty="0"/>
                    </a:p>
                  </a:txBody>
                  <a:tcPr/>
                </a:tc>
                <a:tc>
                  <a:txBody>
                    <a:bodyPr/>
                    <a:lstStyle/>
                    <a:p>
                      <a:r>
                        <a:rPr lang="en-US" sz="1800" dirty="0" smtClean="0"/>
                        <a:t>n</a:t>
                      </a:r>
                      <a:endParaRPr lang="en-US" sz="1800" dirty="0"/>
                    </a:p>
                  </a:txBody>
                  <a:tcPr/>
                </a:tc>
                <a:tc>
                  <a:txBody>
                    <a:bodyPr/>
                    <a:lstStyle/>
                    <a:p>
                      <a:r>
                        <a:rPr lang="en-US" sz="1800" dirty="0" smtClean="0"/>
                        <a:t>(n+1)/2</a:t>
                      </a:r>
                      <a:endParaRPr lang="en-US" sz="1800" dirty="0"/>
                    </a:p>
                  </a:txBody>
                  <a:tcPr/>
                </a:tc>
              </a:tr>
              <a:tr h="370840">
                <a:tc>
                  <a:txBody>
                    <a:bodyPr/>
                    <a:lstStyle/>
                    <a:p>
                      <a:r>
                        <a:rPr lang="en-US" sz="1800" dirty="0" smtClean="0"/>
                        <a:t>Unsuccessful search</a:t>
                      </a:r>
                      <a:endParaRPr lang="en-US" sz="1800" dirty="0"/>
                    </a:p>
                  </a:txBody>
                  <a:tcPr/>
                </a:tc>
                <a:tc>
                  <a:txBody>
                    <a:bodyPr/>
                    <a:lstStyle/>
                    <a:p>
                      <a:r>
                        <a:rPr lang="en-US" sz="1800" dirty="0" smtClean="0"/>
                        <a:t>n</a:t>
                      </a:r>
                      <a:endParaRPr lang="en-US" sz="1800" dirty="0"/>
                    </a:p>
                  </a:txBody>
                  <a:tcPr/>
                </a:tc>
                <a:tc>
                  <a:txBody>
                    <a:bodyPr/>
                    <a:lstStyle/>
                    <a:p>
                      <a:r>
                        <a:rPr lang="en-US" sz="1800" dirty="0" smtClean="0"/>
                        <a:t>n</a:t>
                      </a:r>
                      <a:endParaRPr lang="en-US" sz="1800" dirty="0"/>
                    </a:p>
                  </a:txBody>
                  <a:tcPr/>
                </a:tc>
                <a:tc>
                  <a:txBody>
                    <a:bodyPr/>
                    <a:lstStyle/>
                    <a:p>
                      <a:r>
                        <a:rPr lang="en-US" sz="1800" dirty="0" smtClean="0"/>
                        <a:t>n</a:t>
                      </a:r>
                      <a:endParaRPr lang="en-US" sz="1800" dirty="0"/>
                    </a:p>
                  </a:txBody>
                  <a:tcPr/>
                </a:tc>
              </a:tr>
            </a:tbl>
          </a:graphicData>
        </a:graphic>
      </p:graphicFrame>
      <p:graphicFrame>
        <p:nvGraphicFramePr>
          <p:cNvPr id="5" name="Table 4"/>
          <p:cNvGraphicFramePr>
            <a:graphicFrameLocks noGrp="1"/>
          </p:cNvGraphicFramePr>
          <p:nvPr/>
        </p:nvGraphicFramePr>
        <p:xfrm>
          <a:off x="457200" y="3200400"/>
          <a:ext cx="8229600" cy="3657600"/>
        </p:xfrm>
        <a:graphic>
          <a:graphicData uri="http://schemas.openxmlformats.org/drawingml/2006/table">
            <a:tbl>
              <a:tblPr firstRow="1" bandRow="1">
                <a:tableStyleId>{5C22544A-7EE6-4342-B048-85BDC9FD1C3A}</a:tableStyleId>
              </a:tblPr>
              <a:tblGrid>
                <a:gridCol w="8229600"/>
              </a:tblGrid>
              <a:tr h="3657600">
                <a:tc>
                  <a:txBody>
                    <a:bodyPr/>
                    <a:lstStyle/>
                    <a:p>
                      <a:r>
                        <a:rPr lang="en-US" sz="2800" dirty="0" smtClean="0">
                          <a:solidFill>
                            <a:schemeClr val="bg1"/>
                          </a:solidFill>
                        </a:rPr>
                        <a:t>Best case occurs when the first element is searched, worst case when the last is searched.  Assuming that every element is equally like to be </a:t>
                      </a:r>
                      <a:r>
                        <a:rPr lang="en-US" sz="2800" dirty="0" smtClean="0">
                          <a:solidFill>
                            <a:schemeClr val="bg1"/>
                          </a:solidFill>
                        </a:rPr>
                        <a:t>searched. In </a:t>
                      </a:r>
                      <a:r>
                        <a:rPr lang="en-US" sz="2800" dirty="0" smtClean="0">
                          <a:solidFill>
                            <a:schemeClr val="bg1"/>
                          </a:solidFill>
                        </a:rPr>
                        <a:t>n searches elements are found in all locations requiring 1+2+…+n=n(n+1) probes. So </a:t>
                      </a:r>
                      <a:r>
                        <a:rPr lang="en-US" sz="2800" dirty="0" err="1" smtClean="0">
                          <a:solidFill>
                            <a:schemeClr val="bg1"/>
                          </a:solidFill>
                        </a:rPr>
                        <a:t>avg</a:t>
                      </a:r>
                      <a:r>
                        <a:rPr lang="en-US" sz="2800" dirty="0" smtClean="0">
                          <a:solidFill>
                            <a:schemeClr val="bg1"/>
                          </a:solidFill>
                        </a:rPr>
                        <a:t> number of probes is (n+1)/2. In case of unsuccessful searches all those values are equal and equal to n.</a:t>
                      </a: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search complexity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sequential search 1 algorithm </a:t>
            </a:r>
            <a:r>
              <a:rPr lang="en-US" dirty="0" err="1" smtClean="0"/>
              <a:t>i</a:t>
            </a:r>
            <a:r>
              <a:rPr lang="en-US" dirty="0" smtClean="0"/>
              <a:t>&lt;=n index comparison is not required since even if the element were not in the list   </a:t>
            </a:r>
            <a:r>
              <a:rPr lang="en-US" dirty="0" smtClean="0"/>
              <a:t>it has been  kept at </a:t>
            </a:r>
            <a:r>
              <a:rPr lang="en-US" dirty="0" smtClean="0"/>
              <a:t>(n+1)</a:t>
            </a:r>
            <a:r>
              <a:rPr lang="en-US" dirty="0" err="1" smtClean="0"/>
              <a:t>st</a:t>
            </a:r>
            <a:r>
              <a:rPr lang="en-US" dirty="0" smtClean="0"/>
              <a:t> location we are not going to run out of the array.</a:t>
            </a:r>
          </a:p>
          <a:p>
            <a:r>
              <a:rPr lang="en-US" dirty="0" smtClean="0"/>
              <a:t>However, when n is very large and we need to search out too many elements sequential search would be too costly to pursue. Imagine had your roll numbers in the successful lists of DU admission test or that at BUET appeared in no order how difficult would it have been for you to go through the whole list, on the average half of it, to find your name or after the list is exhausted you come to learn that you are unsuccessful.  </a:t>
            </a:r>
            <a:r>
              <a:rPr lang="en-US" dirty="0" smtClean="0">
                <a:solidFill>
                  <a:schemeClr val="bg1"/>
                </a:solidFill>
              </a:rPr>
              <a:t>of 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lstStyle/>
          <a:p>
            <a:pPr>
              <a:buNone/>
            </a:pPr>
            <a:r>
              <a:rPr lang="en-US" dirty="0" smtClean="0"/>
              <a:t>To search efficiently we must do much better than sequential search although not without cost. We must preprocess data as in </a:t>
            </a:r>
            <a:r>
              <a:rPr lang="en-US" dirty="0" smtClean="0"/>
              <a:t>dictionary, </a:t>
            </a:r>
            <a:r>
              <a:rPr lang="en-US" dirty="0" smtClean="0"/>
              <a:t>maintain some order when stored. One way is to keep elements in the sorted order. The other one is hashing. Keep an element in a location that is a function of the element itself.</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Elements are arranged in ascending order. Now the element z to be searched out is compared with the element in the middle of the array. If z is less then z cannot be located to the 2</a:t>
            </a:r>
            <a:r>
              <a:rPr lang="en-US" baseline="30000" dirty="0" smtClean="0"/>
              <a:t>nd</a:t>
            </a:r>
            <a:r>
              <a:rPr lang="en-US" dirty="0" smtClean="0"/>
              <a:t> half. So we limit our search to the first half otherwise to the 2</a:t>
            </a:r>
            <a:r>
              <a:rPr lang="en-US" baseline="30000" dirty="0" smtClean="0"/>
              <a:t>nd</a:t>
            </a:r>
            <a:r>
              <a:rPr lang="en-US" dirty="0" smtClean="0"/>
              <a:t>. Recursively after each probe length of the </a:t>
            </a:r>
            <a:r>
              <a:rPr lang="en-US" dirty="0" err="1" smtClean="0"/>
              <a:t>subfile</a:t>
            </a:r>
            <a:r>
              <a:rPr lang="en-US" dirty="0" smtClean="0"/>
              <a:t> likely to contain z is halved. So if the array contains 1000 element then 10 probes are good enough, if 1,000,000 then only 20 probes, if 1,000,000,000 then only 30.</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Binary search(</a:t>
            </a:r>
            <a:r>
              <a:rPr lang="en-US" dirty="0" err="1" smtClean="0"/>
              <a:t>A,n,z</a:t>
            </a:r>
            <a:r>
              <a:rPr lang="en-US" dirty="0" smtClean="0"/>
              <a:t>, index)</a:t>
            </a:r>
          </a:p>
          <a:p>
            <a:pPr>
              <a:buNone/>
            </a:pPr>
            <a:r>
              <a:rPr lang="en-US" dirty="0"/>
              <a:t> </a:t>
            </a:r>
            <a:r>
              <a:rPr lang="en-US" dirty="0" smtClean="0"/>
              <a:t>   index=-1, low=1, high=n</a:t>
            </a:r>
          </a:p>
          <a:p>
            <a:pPr>
              <a:buNone/>
            </a:pPr>
            <a:r>
              <a:rPr lang="en-US" dirty="0"/>
              <a:t> </a:t>
            </a:r>
            <a:r>
              <a:rPr lang="en-US" dirty="0" smtClean="0"/>
              <a:t>   while index = -1 and low ≤ high do</a:t>
            </a:r>
          </a:p>
          <a:p>
            <a:pPr>
              <a:buNone/>
            </a:pPr>
            <a:r>
              <a:rPr lang="en-US" dirty="0" smtClean="0"/>
              <a:t>          mid=(</a:t>
            </a:r>
            <a:r>
              <a:rPr lang="en-US" dirty="0" err="1" smtClean="0"/>
              <a:t>low+high</a:t>
            </a:r>
            <a:r>
              <a:rPr lang="en-US" dirty="0" smtClean="0"/>
              <a:t>)/2</a:t>
            </a:r>
          </a:p>
          <a:p>
            <a:pPr>
              <a:buNone/>
            </a:pPr>
            <a:r>
              <a:rPr lang="en-US" dirty="0" smtClean="0"/>
              <a:t>   	     if A(mid)&lt;z then</a:t>
            </a:r>
          </a:p>
          <a:p>
            <a:pPr>
              <a:buNone/>
            </a:pPr>
            <a:r>
              <a:rPr lang="en-US" dirty="0"/>
              <a:t>	</a:t>
            </a:r>
            <a:r>
              <a:rPr lang="en-US" dirty="0" smtClean="0"/>
              <a:t>	low=mid+1</a:t>
            </a:r>
          </a:p>
          <a:p>
            <a:pPr>
              <a:buNone/>
            </a:pPr>
            <a:r>
              <a:rPr lang="en-US" dirty="0" smtClean="0"/>
              <a:t>	     </a:t>
            </a:r>
            <a:r>
              <a:rPr lang="en-US" dirty="0" err="1" smtClean="0"/>
              <a:t>elseif</a:t>
            </a:r>
            <a:r>
              <a:rPr lang="en-US" dirty="0" smtClean="0"/>
              <a:t> A(mid)&gt;z then</a:t>
            </a:r>
          </a:p>
          <a:p>
            <a:pPr>
              <a:buNone/>
            </a:pPr>
            <a:r>
              <a:rPr lang="en-US" dirty="0"/>
              <a:t>	</a:t>
            </a:r>
            <a:r>
              <a:rPr lang="en-US" dirty="0" smtClean="0"/>
              <a:t>	high=mid-1</a:t>
            </a:r>
          </a:p>
          <a:p>
            <a:pPr>
              <a:buNone/>
            </a:pPr>
            <a:r>
              <a:rPr lang="en-US" dirty="0"/>
              <a:t>	 </a:t>
            </a:r>
            <a:r>
              <a:rPr lang="en-US" dirty="0" smtClean="0"/>
              <a:t>    else</a:t>
            </a:r>
          </a:p>
          <a:p>
            <a:pPr>
              <a:buNone/>
            </a:pPr>
            <a:r>
              <a:rPr lang="en-US" dirty="0"/>
              <a:t>	</a:t>
            </a:r>
            <a:r>
              <a:rPr lang="en-US" dirty="0" smtClean="0"/>
              <a:t>	index=mid</a:t>
            </a:r>
          </a:p>
          <a:p>
            <a:pPr>
              <a:buNone/>
            </a:pPr>
            <a:r>
              <a:rPr lang="en-US" dirty="0"/>
              <a:t>	 </a:t>
            </a:r>
            <a:r>
              <a:rPr lang="en-US" dirty="0" smtClean="0"/>
              <a:t>    </a:t>
            </a:r>
            <a:r>
              <a:rPr lang="en-US" dirty="0" err="1" smtClean="0"/>
              <a:t>endif</a:t>
            </a:r>
            <a:endParaRPr lang="en-US" dirty="0" smtClean="0"/>
          </a:p>
          <a:p>
            <a:pPr>
              <a:buNone/>
            </a:pPr>
            <a:r>
              <a:rPr lang="en-US" dirty="0"/>
              <a:t>	</a:t>
            </a:r>
            <a:r>
              <a:rPr lang="en-US" dirty="0" err="1" smtClean="0"/>
              <a:t>enddo</a:t>
            </a:r>
            <a:endParaRPr lang="en-US" dirty="0" smtClean="0"/>
          </a:p>
          <a:p>
            <a:pPr>
              <a:buNone/>
            </a:pPr>
            <a:r>
              <a:rPr lang="en-US" dirty="0" smtClean="0"/>
              <a:t>Finding z in the loop costs a </a:t>
            </a:r>
            <a:r>
              <a:rPr lang="en-US" dirty="0" smtClean="0"/>
              <a:t>lot, </a:t>
            </a:r>
            <a:r>
              <a:rPr lang="en-US" dirty="0" smtClean="0"/>
              <a:t>1.5 comparison per </a:t>
            </a:r>
            <a:r>
              <a:rPr lang="en-US" dirty="0" smtClean="0"/>
              <a:t>while loop exec . </a:t>
            </a:r>
            <a:r>
              <a:rPr lang="en-US" dirty="0" smtClean="0"/>
              <a:t>We can delay finding z at the end and improve performance as in the next version.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1082</TotalTime>
  <Words>847</Words>
  <Application>Microsoft Office PowerPoint</Application>
  <PresentationFormat>On-screen Show (4:3)</PresentationFormat>
  <Paragraphs>101</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Algorithms</vt:lpstr>
      <vt:lpstr>Searching</vt:lpstr>
      <vt:lpstr>Sequential Search</vt:lpstr>
      <vt:lpstr>Sequential Search</vt:lpstr>
      <vt:lpstr>Sequential search complexity</vt:lpstr>
      <vt:lpstr>Sequential search complexity</vt:lpstr>
      <vt:lpstr>Binary search</vt:lpstr>
      <vt:lpstr>Binary search</vt:lpstr>
      <vt:lpstr>Binary search</vt:lpstr>
      <vt:lpstr>Binary search</vt:lpstr>
      <vt:lpstr>Binary search</vt:lpstr>
      <vt:lpstr>Binary Search complexity</vt:lpstr>
      <vt:lpstr>Other searches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Dr. Kaykobad</dc:creator>
  <cp:lastModifiedBy>Dr. Kaykobad</cp:lastModifiedBy>
  <cp:revision>162</cp:revision>
  <dcterms:created xsi:type="dcterms:W3CDTF">2012-05-26T03:19:41Z</dcterms:created>
  <dcterms:modified xsi:type="dcterms:W3CDTF">2012-07-31T03:18:50Z</dcterms:modified>
</cp:coreProperties>
</file>