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69" r:id="rId3"/>
    <p:sldId id="270" r:id="rId4"/>
    <p:sldId id="351" r:id="rId5"/>
    <p:sldId id="352" r:id="rId6"/>
    <p:sldId id="353" r:id="rId7"/>
    <p:sldId id="354" r:id="rId8"/>
    <p:sldId id="355" r:id="rId9"/>
    <p:sldId id="357" r:id="rId10"/>
    <p:sldId id="356" r:id="rId11"/>
    <p:sldId id="358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 varScale="1">
        <p:scale>
          <a:sx n="87" d="100"/>
          <a:sy n="87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DE067-FAB9-4F3C-8B1B-24D93CB5849F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932D-E468-4E10-B08E-00D8F37AE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FDC9F-BAB1-4FD5-9B36-BCC5D0E94FCD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algorithms 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 smtClean="0"/>
              <a:t>                                           </a:t>
            </a:r>
            <a:r>
              <a:rPr lang="en-US" b="1" dirty="0" smtClean="0"/>
              <a:t>Leap </a:t>
            </a:r>
            <a:r>
              <a:rPr lang="en-US" b="1" dirty="0"/>
              <a:t>year </a:t>
            </a:r>
            <a:r>
              <a:rPr lang="en-US" b="1" dirty="0" smtClean="0"/>
              <a:t>algorithms</a:t>
            </a:r>
            <a:endParaRPr lang="en-US" b="1" dirty="0"/>
          </a:p>
          <a:p>
            <a:pPr>
              <a:buNone/>
            </a:pPr>
            <a:r>
              <a:rPr lang="en-US" dirty="0" err="1"/>
              <a:t>LpYr</a:t>
            </a:r>
            <a:r>
              <a:rPr lang="en-US" dirty="0"/>
              <a:t>(n</a:t>
            </a:r>
            <a:r>
              <a:rPr lang="en-US" dirty="0" smtClean="0"/>
              <a:t>)					LpYr1(n)</a:t>
            </a:r>
            <a:endParaRPr lang="en-US" dirty="0"/>
          </a:p>
          <a:p>
            <a:pPr>
              <a:buNone/>
            </a:pPr>
            <a:r>
              <a:rPr lang="en-US" dirty="0"/>
              <a:t>If n is not divisible by 4 </a:t>
            </a:r>
            <a:r>
              <a:rPr lang="en-US" dirty="0" smtClean="0"/>
              <a:t>then		If  n is divisible by 400 then</a:t>
            </a:r>
          </a:p>
          <a:p>
            <a:pPr>
              <a:buNone/>
            </a:pPr>
            <a:r>
              <a:rPr lang="en-US" dirty="0" smtClean="0"/>
              <a:t>	 n </a:t>
            </a:r>
            <a:r>
              <a:rPr lang="en-US" dirty="0"/>
              <a:t>is not a leap </a:t>
            </a:r>
            <a:r>
              <a:rPr lang="en-US" dirty="0" smtClean="0"/>
              <a:t>year			        n is a leap year</a:t>
            </a:r>
            <a:endParaRPr lang="en-US" dirty="0"/>
          </a:p>
          <a:p>
            <a:pPr>
              <a:buNone/>
            </a:pPr>
            <a:r>
              <a:rPr lang="en-US" dirty="0" err="1"/>
              <a:t>Elseif</a:t>
            </a:r>
            <a:r>
              <a:rPr lang="en-US" dirty="0"/>
              <a:t> n is not divisible by 100 </a:t>
            </a:r>
            <a:r>
              <a:rPr lang="en-US" dirty="0" smtClean="0"/>
              <a:t>then	</a:t>
            </a:r>
            <a:r>
              <a:rPr lang="en-US" dirty="0" err="1" smtClean="0"/>
              <a:t>Elseif</a:t>
            </a:r>
            <a:r>
              <a:rPr lang="en-US" dirty="0" smtClean="0"/>
              <a:t> n is divisible by </a:t>
            </a:r>
            <a:endParaRPr lang="en-US" dirty="0"/>
          </a:p>
          <a:p>
            <a:pPr>
              <a:buNone/>
            </a:pPr>
            <a:r>
              <a:rPr lang="en-US" dirty="0"/>
              <a:t>      It is a </a:t>
            </a:r>
            <a:r>
              <a:rPr lang="en-US" dirty="0" smtClean="0"/>
              <a:t>leap year		</a:t>
            </a:r>
            <a:r>
              <a:rPr lang="en-US" dirty="0"/>
              <a:t> </a:t>
            </a:r>
            <a:r>
              <a:rPr lang="en-US" dirty="0" smtClean="0"/>
              <a:t>                       n is a  not leap year</a:t>
            </a:r>
            <a:endParaRPr lang="en-US" dirty="0"/>
          </a:p>
          <a:p>
            <a:pPr>
              <a:buNone/>
            </a:pPr>
            <a:r>
              <a:rPr lang="en-US" dirty="0" err="1"/>
              <a:t>Elseif</a:t>
            </a:r>
            <a:r>
              <a:rPr lang="en-US" dirty="0"/>
              <a:t> it is not divisible by 400 </a:t>
            </a:r>
            <a:r>
              <a:rPr lang="en-US" dirty="0" smtClean="0"/>
              <a:t>then	</a:t>
            </a:r>
            <a:r>
              <a:rPr lang="en-US" dirty="0" err="1" smtClean="0"/>
              <a:t>Elseif</a:t>
            </a:r>
            <a:r>
              <a:rPr lang="en-US" dirty="0" smtClean="0"/>
              <a:t> it is  divisible by 4 then</a:t>
            </a:r>
            <a:endParaRPr lang="en-US" dirty="0"/>
          </a:p>
          <a:p>
            <a:pPr>
              <a:buNone/>
            </a:pPr>
            <a:r>
              <a:rPr lang="en-US" dirty="0"/>
              <a:t>      It is not a leap </a:t>
            </a:r>
            <a:r>
              <a:rPr lang="en-US" dirty="0" smtClean="0"/>
              <a:t>year			        </a:t>
            </a:r>
            <a:r>
              <a:rPr lang="en-US" dirty="0"/>
              <a:t>n</a:t>
            </a:r>
            <a:r>
              <a:rPr lang="en-US" dirty="0" smtClean="0"/>
              <a:t> is a leap year</a:t>
            </a:r>
            <a:endParaRPr lang="en-US" dirty="0"/>
          </a:p>
          <a:p>
            <a:pPr>
              <a:buNone/>
            </a:pPr>
            <a:r>
              <a:rPr lang="en-US" dirty="0" smtClean="0"/>
              <a:t>Else					</a:t>
            </a:r>
            <a:r>
              <a:rPr lang="en-US" dirty="0" err="1" smtClean="0"/>
              <a:t>Else</a:t>
            </a:r>
            <a:endParaRPr lang="en-US" dirty="0"/>
          </a:p>
          <a:p>
            <a:pPr>
              <a:buNone/>
            </a:pPr>
            <a:r>
              <a:rPr lang="en-US" dirty="0"/>
              <a:t>     It is a leap year</a:t>
            </a:r>
            <a:r>
              <a:rPr lang="en-US" dirty="0" smtClean="0"/>
              <a:t>.			        </a:t>
            </a:r>
            <a:r>
              <a:rPr lang="en-US" dirty="0"/>
              <a:t>n</a:t>
            </a:r>
            <a:r>
              <a:rPr lang="en-US" dirty="0" smtClean="0"/>
              <a:t> is not a leap year.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dirty="0" err="1" smtClean="0"/>
              <a:t>Endif</a:t>
            </a:r>
            <a:r>
              <a:rPr lang="en-US" dirty="0" smtClean="0"/>
              <a:t>					 </a:t>
            </a:r>
            <a:r>
              <a:rPr lang="en-US" dirty="0" err="1" smtClean="0"/>
              <a:t>endif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Omega Examples</a:t>
            </a:r>
            <a:endParaRPr lang="en-US" dirty="0"/>
          </a:p>
        </p:txBody>
      </p:sp>
      <p:pic>
        <p:nvPicPr>
          <p:cNvPr id="6" name="Content Placeholder 5" descr="ikhtiar.bmp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33600" y="2133600"/>
            <a:ext cx="4876800" cy="3657600"/>
          </a:xfrm>
        </p:spPr>
      </p:pic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1143000" y="1547106"/>
          <a:ext cx="6992664" cy="4548894"/>
        </p:xfrm>
        <a:graphic>
          <a:graphicData uri="http://schemas.openxmlformats.org/presentationml/2006/ole">
            <p:oleObj spid="_x0000_s161795" name="Equation" r:id="rId5" imgW="1968480" imgH="147312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Oh Addition/Subtraction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Suppose f(n)=O(n</a:t>
            </a:r>
            <a:r>
              <a:rPr lang="en-US" baseline="30000" dirty="0" smtClean="0"/>
              <a:t>2</a:t>
            </a:r>
            <a:r>
              <a:rPr lang="en-US" dirty="0" smtClean="0"/>
              <a:t>) and g(n)=O(n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)What do we know about g’(n)=f(n)+g(n)? Adding the bounding constants shows g’(n)=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What do we know about g’’(n)=f(n)-g(n)? Since the bounding constants don’t necessarily cancel g’’(n)=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helps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Given a set of numbers (not necessarily positive) find a consecutive subset having maximum sum.</a:t>
            </a:r>
          </a:p>
          <a:p>
            <a:pPr>
              <a:buNone/>
            </a:pPr>
            <a:r>
              <a:rPr lang="en-US" dirty="0" smtClean="0"/>
              <a:t>Easily can be solved in O(n</a:t>
            </a:r>
            <a:r>
              <a:rPr lang="en-US" baseline="30000" dirty="0" smtClean="0"/>
              <a:t>3</a:t>
            </a:r>
            <a:r>
              <a:rPr lang="en-US" dirty="0" smtClean="0"/>
              <a:t>) operations</a:t>
            </a:r>
          </a:p>
          <a:p>
            <a:pPr>
              <a:buNone/>
            </a:pPr>
            <a:r>
              <a:rPr lang="en-US" dirty="0" smtClean="0"/>
              <a:t>Keeping some intermediate results </a:t>
            </a:r>
            <a:r>
              <a:rPr lang="en-US" smtClean="0"/>
              <a:t>can </a:t>
            </a:r>
            <a:r>
              <a:rPr lang="en-US" smtClean="0"/>
              <a:t>   </a:t>
            </a:r>
            <a:r>
              <a:rPr lang="en-US" dirty="0" smtClean="0"/>
              <a:t>be solved in O(n</a:t>
            </a:r>
            <a:r>
              <a:rPr lang="en-US" baseline="30000" dirty="0"/>
              <a:t>2</a:t>
            </a:r>
            <a:r>
              <a:rPr lang="en-US" dirty="0" smtClean="0"/>
              <a:t>) operations</a:t>
            </a:r>
          </a:p>
          <a:p>
            <a:pPr>
              <a:buNone/>
            </a:pPr>
            <a:r>
              <a:rPr lang="en-US" dirty="0" smtClean="0"/>
              <a:t>However adding an extra data structure results in a linear time algorithm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Sum of Consecutive 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MSCS(</a:t>
            </a:r>
            <a:r>
              <a:rPr lang="en-US" dirty="0" err="1" smtClean="0"/>
              <a:t>A,n,maxsum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maxsum</a:t>
            </a:r>
            <a:r>
              <a:rPr lang="en-US" dirty="0" smtClean="0"/>
              <a:t>=</a:t>
            </a:r>
            <a:r>
              <a:rPr lang="en-US" dirty="0" err="1" smtClean="0"/>
              <a:t>suffixmax</a:t>
            </a:r>
            <a:r>
              <a:rPr lang="en-US" dirty="0" smtClean="0"/>
              <a:t>=0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 to n do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if </a:t>
            </a:r>
            <a:r>
              <a:rPr lang="en-US" dirty="0" err="1" smtClean="0"/>
              <a:t>suffixmax+A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&gt; </a:t>
            </a:r>
            <a:r>
              <a:rPr lang="en-US" dirty="0" err="1" smtClean="0"/>
              <a:t>maxsum</a:t>
            </a:r>
            <a:r>
              <a:rPr lang="en-US" dirty="0" smtClean="0"/>
              <a:t> then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maxsum</a:t>
            </a:r>
            <a:r>
              <a:rPr lang="en-US" dirty="0" smtClean="0"/>
              <a:t>=</a:t>
            </a:r>
            <a:r>
              <a:rPr lang="en-US" dirty="0" err="1" smtClean="0"/>
              <a:t>suffixmax+A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suffixmax</a:t>
            </a:r>
            <a:r>
              <a:rPr lang="en-US" dirty="0" smtClean="0"/>
              <a:t>=</a:t>
            </a:r>
            <a:r>
              <a:rPr lang="en-US" dirty="0" err="1" smtClean="0"/>
              <a:t>maxsum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elseif</a:t>
            </a:r>
            <a:r>
              <a:rPr lang="en-US" dirty="0" smtClean="0"/>
              <a:t> </a:t>
            </a:r>
            <a:r>
              <a:rPr lang="en-US" dirty="0" err="1" smtClean="0"/>
              <a:t>suffixmax+A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&gt; 0 then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suffixmax</a:t>
            </a:r>
            <a:r>
              <a:rPr lang="en-US" dirty="0" smtClean="0"/>
              <a:t>=</a:t>
            </a:r>
            <a:r>
              <a:rPr lang="en-US" dirty="0" err="1" smtClean="0"/>
              <a:t>suffixmax+A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else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suffixmax</a:t>
            </a:r>
            <a:r>
              <a:rPr lang="en-US" dirty="0" smtClean="0"/>
              <a:t>=0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endif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enddo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397000"/>
          <a:ext cx="7315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762000"/>
                <a:gridCol w="609600"/>
                <a:gridCol w="685800"/>
                <a:gridCol w="685800"/>
                <a:gridCol w="685800"/>
                <a:gridCol w="6858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Maxsum</a:t>
                      </a:r>
                      <a:r>
                        <a:rPr lang="en-US" dirty="0" smtClean="0"/>
                        <a:t>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Suffixmax</a:t>
                      </a:r>
                      <a:r>
                        <a:rPr lang="en-US" dirty="0" smtClean="0"/>
                        <a:t>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Celebrity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Celebrity is a person in collection whom everybody knows but who does not know anybody. There can be at most 1 celebrity in any group. Let the relation be expressed by the following matrix:</a:t>
            </a:r>
          </a:p>
          <a:p>
            <a:pPr>
              <a:buNone/>
            </a:pPr>
            <a:r>
              <a:rPr lang="en-US" dirty="0" smtClean="0"/>
              <a:t>Know(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)=1 if I knows j, otherwise 0</a:t>
            </a:r>
          </a:p>
          <a:p>
            <a:pPr>
              <a:buNone/>
            </a:pPr>
            <a:r>
              <a:rPr lang="en-US" dirty="0" smtClean="0"/>
              <a:t>While there are n</a:t>
            </a:r>
            <a:r>
              <a:rPr lang="en-US" baseline="30000" dirty="0" smtClean="0"/>
              <a:t>2</a:t>
            </a:r>
            <a:r>
              <a:rPr lang="en-US" dirty="0" smtClean="0"/>
              <a:t> elements computation will be simply O(n) since comparing an element of a row will either throw a row away or a column away. So we will be left with a row and a column whose elements will have to be checked for compatibility with celebrity conditions. Initially assume that know(</a:t>
            </a:r>
            <a:r>
              <a:rPr lang="en-US" dirty="0" err="1"/>
              <a:t>i</a:t>
            </a:r>
            <a:r>
              <a:rPr lang="en-US" dirty="0" err="1" smtClean="0"/>
              <a:t>,i</a:t>
            </a:r>
            <a:r>
              <a:rPr lang="en-US" dirty="0" smtClean="0"/>
              <a:t>)=0 for all </a:t>
            </a:r>
            <a:r>
              <a:rPr lang="en-US" dirty="0" err="1" smtClean="0"/>
              <a:t>i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Celebrity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Celebrity(</a:t>
            </a:r>
            <a:r>
              <a:rPr lang="en-US" dirty="0" err="1" smtClean="0"/>
              <a:t>Know,n</a:t>
            </a:r>
            <a:r>
              <a:rPr lang="en-US" dirty="0" smtClean="0"/>
              <a:t>)		j=1			if </a:t>
            </a:r>
            <a:r>
              <a:rPr lang="en-US" dirty="0" err="1" smtClean="0"/>
              <a:t>i</a:t>
            </a:r>
            <a:r>
              <a:rPr lang="en-US" dirty="0" smtClean="0"/>
              <a:t> ≤ n then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=1,j=2,k=3			while j ≤ n do		        </a:t>
            </a:r>
            <a:r>
              <a:rPr lang="en-US" dirty="0" err="1" smtClean="0"/>
              <a:t>cand</a:t>
            </a:r>
            <a:r>
              <a:rPr lang="en-US" dirty="0" smtClean="0"/>
              <a:t> is celebrity</a:t>
            </a:r>
          </a:p>
          <a:p>
            <a:pPr>
              <a:buNone/>
            </a:pPr>
            <a:r>
              <a:rPr lang="en-US" dirty="0" smtClean="0"/>
              <a:t>While k&lt;n+2 do		      if know(</a:t>
            </a:r>
            <a:r>
              <a:rPr lang="en-US" dirty="0" err="1" smtClean="0"/>
              <a:t>cand,j</a:t>
            </a:r>
            <a:r>
              <a:rPr lang="en-US" dirty="0" smtClean="0"/>
              <a:t>)=0 then                  </a:t>
            </a:r>
            <a:r>
              <a:rPr lang="en-US" smtClean="0"/>
              <a:t>endif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if know(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)=1 then		            j++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=k		      else</a:t>
            </a:r>
          </a:p>
          <a:p>
            <a:pPr>
              <a:buNone/>
            </a:pPr>
            <a:r>
              <a:rPr lang="en-US" dirty="0" smtClean="0"/>
              <a:t>	else			            no celebrity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j=k		            j=n+1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Endif</a:t>
            </a:r>
            <a:r>
              <a:rPr lang="en-US" dirty="0" smtClean="0"/>
              <a:t>			       </a:t>
            </a:r>
            <a:r>
              <a:rPr lang="en-US" dirty="0" err="1" smtClean="0"/>
              <a:t>endif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k++			</a:t>
            </a:r>
            <a:r>
              <a:rPr lang="en-US" dirty="0" err="1" smtClean="0"/>
              <a:t>enddo</a:t>
            </a:r>
            <a:r>
              <a:rPr lang="en-US" dirty="0" smtClean="0"/>
              <a:t>         know(</a:t>
            </a:r>
            <a:r>
              <a:rPr lang="en-US" dirty="0" err="1" smtClean="0"/>
              <a:t>cand,cand</a:t>
            </a:r>
            <a:r>
              <a:rPr lang="en-US" dirty="0" smtClean="0"/>
              <a:t>)=1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 ≤ n then		if </a:t>
            </a:r>
            <a:r>
              <a:rPr lang="en-US" dirty="0" err="1" smtClean="0"/>
              <a:t>j≤n</a:t>
            </a:r>
            <a:r>
              <a:rPr lang="en-US" dirty="0" smtClean="0"/>
              <a:t> then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cand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en-US" dirty="0" smtClean="0"/>
              <a:t>		     </a:t>
            </a: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else			     while(</a:t>
            </a:r>
            <a:r>
              <a:rPr lang="en-US" dirty="0" err="1" smtClean="0"/>
              <a:t>i</a:t>
            </a:r>
            <a:r>
              <a:rPr lang="en-US" dirty="0" smtClean="0"/>
              <a:t> ≤ n) do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cand</a:t>
            </a:r>
            <a:r>
              <a:rPr lang="en-US" dirty="0" smtClean="0"/>
              <a:t>=j		            if know(</a:t>
            </a:r>
            <a:r>
              <a:rPr lang="en-US" dirty="0" err="1" smtClean="0"/>
              <a:t>i,cand</a:t>
            </a:r>
            <a:r>
              <a:rPr lang="en-US" dirty="0" smtClean="0"/>
              <a:t>)=1 then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endif</a:t>
            </a:r>
            <a:r>
              <a:rPr lang="en-US" dirty="0" smtClean="0"/>
              <a:t>				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            else								                     </a:t>
            </a:r>
            <a:r>
              <a:rPr lang="en-US" dirty="0" err="1" smtClean="0"/>
              <a:t>i</a:t>
            </a:r>
            <a:r>
              <a:rPr lang="en-US" dirty="0" smtClean="0"/>
              <a:t>=n+2, no celebrity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            </a:t>
            </a:r>
            <a:r>
              <a:rPr lang="en-US" dirty="0" err="1" smtClean="0"/>
              <a:t>endif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     </a:t>
            </a:r>
            <a:r>
              <a:rPr lang="en-US" dirty="0" err="1" smtClean="0"/>
              <a:t>enddo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 </a:t>
            </a:r>
            <a:r>
              <a:rPr lang="en-US" dirty="0" err="1" smtClean="0"/>
              <a:t>endif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number of comparisons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2116138" y="1830388"/>
          <a:ext cx="4910137" cy="4064000"/>
        </p:xfrm>
        <a:graphic>
          <a:graphicData uri="http://schemas.openxmlformats.org/presentationml/2006/ole">
            <p:oleObj spid="_x0000_s2052" name="Equation" r:id="rId4" imgW="1104840" imgH="9144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number of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X- random variable denoting # of comparisons</a:t>
            </a:r>
          </a:p>
          <a:p>
            <a:pPr>
              <a:buNone/>
            </a:pPr>
            <a:r>
              <a:rPr lang="en-US" dirty="0" smtClean="0"/>
              <a:t>It assumes values 1,2 and 3 so is discrete random variable. For the first algorithm</a:t>
            </a:r>
          </a:p>
          <a:p>
            <a:pPr>
              <a:buNone/>
            </a:pPr>
            <a:r>
              <a:rPr lang="en-US" dirty="0" smtClean="0"/>
              <a:t>E[X]=1.300/400+2.96/400+3.4/400≈1.25</a:t>
            </a:r>
          </a:p>
          <a:p>
            <a:pPr>
              <a:buNone/>
            </a:pPr>
            <a:r>
              <a:rPr lang="en-US" dirty="0" smtClean="0"/>
              <a:t>For the 2</a:t>
            </a:r>
            <a:r>
              <a:rPr lang="en-US" baseline="30000" dirty="0" smtClean="0"/>
              <a:t>nd</a:t>
            </a:r>
            <a:r>
              <a:rPr lang="en-US" dirty="0" smtClean="0"/>
              <a:t> algorithm</a:t>
            </a:r>
          </a:p>
          <a:p>
            <a:pPr>
              <a:buNone/>
            </a:pPr>
            <a:r>
              <a:rPr lang="en-US" dirty="0" smtClean="0"/>
              <a:t>E[X]=1.1/400+2.3/400+3.396/400 ≈3</a:t>
            </a:r>
          </a:p>
          <a:p>
            <a:pPr>
              <a:buNone/>
            </a:pPr>
            <a:r>
              <a:rPr lang="en-US" dirty="0" smtClean="0"/>
              <a:t>First algorithm is better. In if and case statements </a:t>
            </a:r>
            <a:r>
              <a:rPr lang="en-US" dirty="0" smtClean="0"/>
              <a:t>conditions </a:t>
            </a:r>
            <a:r>
              <a:rPr lang="en-US" dirty="0" smtClean="0"/>
              <a:t>having higher probability of being satisfied should be put earlier.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Worst-Case Complexity</a:t>
            </a:r>
          </a:p>
          <a:p>
            <a:pPr>
              <a:buNone/>
            </a:pPr>
            <a:r>
              <a:rPr lang="en-US" dirty="0" smtClean="0"/>
              <a:t>The worst case complexity of an algorithm is the function </a:t>
            </a:r>
            <a:r>
              <a:rPr lang="en-US" dirty="0" err="1" smtClean="0"/>
              <a:t>deﬁned</a:t>
            </a:r>
            <a:r>
              <a:rPr lang="en-US" dirty="0" smtClean="0"/>
              <a:t> by the maximum number of steps taken on any instance of size n.</a:t>
            </a:r>
          </a:p>
          <a:p>
            <a:pPr>
              <a:buNone/>
            </a:pPr>
            <a:r>
              <a:rPr lang="en-US" dirty="0" smtClean="0"/>
              <a:t>Best-Case and Average-Case Complexity</a:t>
            </a:r>
          </a:p>
          <a:p>
            <a:pPr>
              <a:buNone/>
            </a:pPr>
            <a:r>
              <a:rPr lang="en-US" dirty="0" smtClean="0"/>
              <a:t>The best case complexity of an algorithm is the function</a:t>
            </a:r>
          </a:p>
          <a:p>
            <a:pPr>
              <a:buNone/>
            </a:pPr>
            <a:r>
              <a:rPr lang="en-US" dirty="0" err="1" smtClean="0"/>
              <a:t>deﬁned</a:t>
            </a:r>
            <a:r>
              <a:rPr lang="en-US" dirty="0" smtClean="0"/>
              <a:t> by the minimum number of steps taken on any</a:t>
            </a:r>
          </a:p>
          <a:p>
            <a:pPr>
              <a:buNone/>
            </a:pPr>
            <a:r>
              <a:rPr lang="en-US" dirty="0" smtClean="0"/>
              <a:t>instance of size n.</a:t>
            </a:r>
          </a:p>
          <a:p>
            <a:pPr>
              <a:buNone/>
            </a:pPr>
            <a:r>
              <a:rPr lang="en-US" dirty="0" smtClean="0"/>
              <a:t>The average-case complexity of the algorithm is the function</a:t>
            </a:r>
          </a:p>
          <a:p>
            <a:pPr>
              <a:buNone/>
            </a:pPr>
            <a:r>
              <a:rPr lang="en-US" dirty="0" err="1" smtClean="0"/>
              <a:t>deﬁned</a:t>
            </a:r>
            <a:r>
              <a:rPr lang="en-US" dirty="0" smtClean="0"/>
              <a:t> by an average number of steps taken on any instance</a:t>
            </a:r>
          </a:p>
          <a:p>
            <a:pPr>
              <a:buNone/>
            </a:pPr>
            <a:r>
              <a:rPr lang="en-US" dirty="0" smtClean="0"/>
              <a:t>of size n.</a:t>
            </a:r>
          </a:p>
          <a:p>
            <a:pPr>
              <a:buNone/>
            </a:pPr>
            <a:r>
              <a:rPr lang="en-US" dirty="0" smtClean="0"/>
              <a:t>Each of these complexities </a:t>
            </a:r>
            <a:r>
              <a:rPr lang="en-US" dirty="0" err="1" smtClean="0"/>
              <a:t>deﬁnes</a:t>
            </a:r>
            <a:r>
              <a:rPr lang="en-US" dirty="0" smtClean="0"/>
              <a:t> a numerical function: time</a:t>
            </a:r>
          </a:p>
          <a:p>
            <a:pPr>
              <a:buNone/>
            </a:pPr>
            <a:r>
              <a:rPr lang="en-US" dirty="0" smtClean="0"/>
              <a:t>vs. size!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Exact Analysis is Hard!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Best, worst, and average are </a:t>
            </a:r>
            <a:r>
              <a:rPr lang="en-US" dirty="0" err="1" smtClean="0"/>
              <a:t>difﬁcult</a:t>
            </a:r>
            <a:r>
              <a:rPr lang="en-US" dirty="0" smtClean="0"/>
              <a:t> to deal with precisely because the details are very complicated:</a:t>
            </a:r>
          </a:p>
          <a:p>
            <a:pPr>
              <a:buNone/>
            </a:pPr>
            <a:r>
              <a:rPr lang="en-US" dirty="0" smtClean="0"/>
              <a:t>It </a:t>
            </a:r>
            <a:r>
              <a:rPr lang="en-US" dirty="0" smtClean="0"/>
              <a:t>is easier </a:t>
            </a:r>
            <a:r>
              <a:rPr lang="en-US" dirty="0" smtClean="0"/>
              <a:t>to talk about upper and lower bounds of the function.</a:t>
            </a:r>
          </a:p>
          <a:p>
            <a:pPr>
              <a:buNone/>
            </a:pPr>
            <a:r>
              <a:rPr lang="en-US" dirty="0" smtClean="0"/>
              <a:t>Asymptotic notation (O(n)) are as well as we can practically deal with complexity functions.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Names of Bounding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g(n) = O(f(n)) means </a:t>
            </a:r>
            <a:r>
              <a:rPr lang="en-US" dirty="0" smtClean="0"/>
              <a:t> </a:t>
            </a:r>
            <a:r>
              <a:rPr lang="en-US" dirty="0" err="1" smtClean="0"/>
              <a:t>cf</a:t>
            </a:r>
            <a:r>
              <a:rPr lang="en-US" dirty="0" smtClean="0"/>
              <a:t>(n</a:t>
            </a:r>
            <a:r>
              <a:rPr lang="en-US" dirty="0" smtClean="0"/>
              <a:t>) is an upper bound on</a:t>
            </a:r>
          </a:p>
          <a:p>
            <a:pPr>
              <a:buNone/>
            </a:pPr>
            <a:r>
              <a:rPr lang="en-US" dirty="0" smtClean="0"/>
              <a:t>g(n</a:t>
            </a:r>
            <a:r>
              <a:rPr lang="en-US" dirty="0" smtClean="0"/>
              <a:t>) for some c&gt;0 and all n&gt;n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g(n) = (f(n)) means </a:t>
            </a:r>
            <a:r>
              <a:rPr lang="en-US" dirty="0" err="1" smtClean="0"/>
              <a:t>c</a:t>
            </a:r>
            <a:r>
              <a:rPr lang="en-US" dirty="0" err="1" smtClean="0"/>
              <a:t>f</a:t>
            </a:r>
            <a:r>
              <a:rPr lang="en-US" dirty="0" smtClean="0"/>
              <a:t>(n</a:t>
            </a:r>
            <a:r>
              <a:rPr lang="en-US" dirty="0" smtClean="0"/>
              <a:t>) is a lower bound on g(n).</a:t>
            </a:r>
          </a:p>
          <a:p>
            <a:pPr>
              <a:buNone/>
            </a:pPr>
            <a:r>
              <a:rPr lang="en-US" dirty="0" smtClean="0"/>
              <a:t> g(n) = </a:t>
            </a:r>
            <a:r>
              <a:rPr lang="az-Cyrl-AZ" dirty="0" smtClean="0"/>
              <a:t>Ѳ</a:t>
            </a:r>
            <a:r>
              <a:rPr lang="en-US" dirty="0" smtClean="0"/>
              <a:t>(</a:t>
            </a:r>
            <a:r>
              <a:rPr lang="en-US" dirty="0" smtClean="0"/>
              <a:t>f(n</a:t>
            </a:r>
            <a:r>
              <a:rPr lang="en-US" dirty="0" smtClean="0"/>
              <a:t>)) means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f(n</a:t>
            </a:r>
            <a:r>
              <a:rPr lang="en-US" dirty="0" smtClean="0"/>
              <a:t>) is an upper bound on</a:t>
            </a:r>
          </a:p>
          <a:p>
            <a:pPr>
              <a:buNone/>
            </a:pPr>
            <a:r>
              <a:rPr lang="en-US" dirty="0" smtClean="0"/>
              <a:t>g(n) and </a:t>
            </a:r>
            <a:r>
              <a:rPr lang="en-US" dirty="0" err="1" smtClean="0"/>
              <a:t>cf</a:t>
            </a:r>
            <a:r>
              <a:rPr lang="en-US" dirty="0" smtClean="0"/>
              <a:t>(n</a:t>
            </a:r>
            <a:r>
              <a:rPr lang="en-US" dirty="0" smtClean="0"/>
              <a:t>) is a lower bound on g(n).</a:t>
            </a:r>
          </a:p>
          <a:p>
            <a:pPr>
              <a:buNone/>
            </a:pPr>
            <a:r>
              <a:rPr lang="en-US" dirty="0" smtClean="0"/>
              <a:t>c,c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are all constants independent of 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</a:t>
            </a:r>
            <a:r>
              <a:rPr lang="en-US" dirty="0" err="1" smtClean="0"/>
              <a:t>Deﬁnitions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 f(n) = O(g(n)) if there are positive constants n</a:t>
            </a:r>
            <a:r>
              <a:rPr lang="en-US" baseline="-25000" dirty="0" smtClean="0"/>
              <a:t>0</a:t>
            </a:r>
            <a:r>
              <a:rPr lang="en-US" dirty="0" smtClean="0"/>
              <a:t> and c</a:t>
            </a:r>
          </a:p>
          <a:p>
            <a:pPr>
              <a:buNone/>
            </a:pPr>
            <a:r>
              <a:rPr lang="en-US" dirty="0" smtClean="0"/>
              <a:t>such that to the right of n0, the value of f(n) always lies</a:t>
            </a:r>
          </a:p>
          <a:p>
            <a:pPr>
              <a:buNone/>
            </a:pPr>
            <a:r>
              <a:rPr lang="en-US" dirty="0" smtClean="0"/>
              <a:t>on or below </a:t>
            </a:r>
            <a:r>
              <a:rPr lang="en-US" dirty="0" smtClean="0"/>
              <a:t>cg(n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f(n) =</a:t>
            </a:r>
            <a:r>
              <a:rPr lang="el-GR" dirty="0" smtClean="0"/>
              <a:t>Ω</a:t>
            </a:r>
            <a:r>
              <a:rPr lang="az-Cyrl-AZ" dirty="0" smtClean="0"/>
              <a:t> </a:t>
            </a:r>
            <a:r>
              <a:rPr lang="en-US" dirty="0" smtClean="0"/>
              <a:t>(g(n)) if there are positive constants n0 and c</a:t>
            </a:r>
          </a:p>
          <a:p>
            <a:pPr>
              <a:buNone/>
            </a:pPr>
            <a:r>
              <a:rPr lang="en-US" dirty="0" smtClean="0"/>
              <a:t>such that to the right of n0, the value of f(n) always lies</a:t>
            </a:r>
          </a:p>
          <a:p>
            <a:pPr>
              <a:buNone/>
            </a:pPr>
            <a:r>
              <a:rPr lang="en-US" dirty="0" smtClean="0"/>
              <a:t>on or above c </a:t>
            </a:r>
            <a:r>
              <a:rPr lang="el-GR" dirty="0" smtClean="0"/>
              <a:t>Ω </a:t>
            </a:r>
            <a:r>
              <a:rPr lang="en-US" dirty="0" smtClean="0"/>
              <a:t>g(n).</a:t>
            </a:r>
          </a:p>
          <a:p>
            <a:pPr>
              <a:buNone/>
            </a:pPr>
            <a:r>
              <a:rPr lang="en-US" dirty="0" smtClean="0"/>
              <a:t> f(n) = </a:t>
            </a:r>
            <a:r>
              <a:rPr lang="az-Cyrl-AZ" dirty="0" smtClean="0"/>
              <a:t>Ѳ</a:t>
            </a:r>
            <a:r>
              <a:rPr lang="en-US" dirty="0" smtClean="0"/>
              <a:t> (g(n)) if there exist positive constants n0, c1, and</a:t>
            </a:r>
          </a:p>
          <a:p>
            <a:pPr>
              <a:buNone/>
            </a:pPr>
            <a:r>
              <a:rPr lang="en-US" dirty="0" smtClean="0"/>
              <a:t>c2 such that to the right of n0, the value of f(n) always lies</a:t>
            </a:r>
          </a:p>
          <a:p>
            <a:pPr>
              <a:buNone/>
            </a:pPr>
            <a:r>
              <a:rPr lang="en-US" dirty="0" smtClean="0"/>
              <a:t>between c1 </a:t>
            </a:r>
            <a:r>
              <a:rPr lang="az-Cyrl-AZ" dirty="0" smtClean="0"/>
              <a:t>Ѳ</a:t>
            </a:r>
            <a:r>
              <a:rPr lang="en-US" dirty="0" smtClean="0"/>
              <a:t> g(n) and c2 </a:t>
            </a:r>
            <a:r>
              <a:rPr lang="az-Cyrl-AZ" dirty="0" smtClean="0"/>
              <a:t>Ѳ</a:t>
            </a:r>
            <a:r>
              <a:rPr lang="en-US" dirty="0" smtClean="0"/>
              <a:t> g(n) inclusive.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of the equality as meaning in the set of functions. of the equality as meaning in the set of functions.</a:t>
            </a:r>
            <a:endParaRPr lang="en-US" dirty="0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276225" y="1211263"/>
          <a:ext cx="9429750" cy="2357437"/>
        </p:xfrm>
        <a:graphic>
          <a:graphicData uri="http://schemas.openxmlformats.org/presentationml/2006/ole">
            <p:oleObj spid="_x0000_s159747" name="Equation" r:id="rId4" imgW="3035160" imgH="73656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of the equality as meaning in the set of functions. of the equality as meaning in the set of functions.</a:t>
            </a:r>
            <a:endParaRPr lang="en-US" dirty="0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482600" y="1276350"/>
          <a:ext cx="10158413" cy="2312988"/>
        </p:xfrm>
        <a:graphic>
          <a:graphicData uri="http://schemas.openxmlformats.org/presentationml/2006/ole">
            <p:oleObj spid="_x0000_s160770" name="Equation" r:id="rId4" imgW="3149280" imgH="74916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827</Words>
  <Application>Microsoft Office PowerPoint</Application>
  <PresentationFormat>On-screen Show (4:3)</PresentationFormat>
  <Paragraphs>183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Making algorithms efficient</vt:lpstr>
      <vt:lpstr>Expected number of comparisons</vt:lpstr>
      <vt:lpstr>Expected number of comparisons</vt:lpstr>
      <vt:lpstr>Complexity</vt:lpstr>
      <vt:lpstr>Exact Analysis is Hard! </vt:lpstr>
      <vt:lpstr>Names of Bounding Functions </vt:lpstr>
      <vt:lpstr>Formal Deﬁnitions </vt:lpstr>
      <vt:lpstr>Big Oh Examples</vt:lpstr>
      <vt:lpstr>Big Oh Examples</vt:lpstr>
      <vt:lpstr>Big Omega Examples</vt:lpstr>
      <vt:lpstr>Big Oh Addition/Subtraction</vt:lpstr>
      <vt:lpstr>Data Structure helps algorithm</vt:lpstr>
      <vt:lpstr>Maximum Sum of Consecutive Subsequence</vt:lpstr>
      <vt:lpstr>Simulation of the algorithm</vt:lpstr>
      <vt:lpstr>Celebrity Problem</vt:lpstr>
      <vt:lpstr>Celebrity 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Dr. Kaykobad</dc:creator>
  <cp:lastModifiedBy>Dr. Kaykobad</cp:lastModifiedBy>
  <cp:revision>167</cp:revision>
  <dcterms:created xsi:type="dcterms:W3CDTF">2012-05-26T03:19:41Z</dcterms:created>
  <dcterms:modified xsi:type="dcterms:W3CDTF">2012-07-31T03:28:04Z</dcterms:modified>
</cp:coreProperties>
</file>