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7" r:id="rId3"/>
    <p:sldId id="330" r:id="rId4"/>
    <p:sldId id="332" r:id="rId5"/>
    <p:sldId id="278" r:id="rId6"/>
    <p:sldId id="279" r:id="rId7"/>
    <p:sldId id="333" r:id="rId8"/>
    <p:sldId id="351" r:id="rId9"/>
    <p:sldId id="338" r:id="rId10"/>
    <p:sldId id="352" r:id="rId11"/>
    <p:sldId id="339" r:id="rId12"/>
    <p:sldId id="340" r:id="rId13"/>
    <p:sldId id="353" r:id="rId14"/>
    <p:sldId id="342" r:id="rId15"/>
    <p:sldId id="344" r:id="rId16"/>
    <p:sldId id="354" r:id="rId17"/>
    <p:sldId id="346" r:id="rId18"/>
    <p:sldId id="347" r:id="rId19"/>
    <p:sldId id="348" r:id="rId20"/>
    <p:sldId id="350" r:id="rId21"/>
    <p:sldId id="334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78" autoAdjust="0"/>
    <p:restoredTop sz="86491" autoAdjust="0"/>
  </p:normalViewPr>
  <p:slideViewPr>
    <p:cSldViewPr>
      <p:cViewPr varScale="1">
        <p:scale>
          <a:sx n="75" d="100"/>
          <a:sy n="75" d="100"/>
        </p:scale>
        <p:origin x="-8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E067-FAB9-4F3C-8B1B-24D93CB5849F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932D-E468-4E10-B08E-00D8F37AE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DC9F-BAB1-4FD5-9B36-BCC5D0E94FCD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from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Consider the problem of finding minimum and maximum of the same array having n elements. We may have the following program segments</a:t>
            </a:r>
          </a:p>
          <a:p>
            <a:pPr>
              <a:buNone/>
            </a:pPr>
            <a:r>
              <a:rPr lang="en-US" dirty="0" err="1" smtClean="0"/>
              <a:t>Minmax</a:t>
            </a:r>
            <a:r>
              <a:rPr lang="en-US" dirty="0" smtClean="0"/>
              <a:t>(</a:t>
            </a:r>
            <a:r>
              <a:rPr lang="en-US" dirty="0" err="1" smtClean="0"/>
              <a:t>A,n,min,max</a:t>
            </a:r>
            <a:r>
              <a:rPr lang="en-US" dirty="0" smtClean="0"/>
              <a:t>)                 minmax1(</a:t>
            </a:r>
            <a:r>
              <a:rPr lang="en-US" dirty="0" err="1" smtClean="0"/>
              <a:t>A,n,min,max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smtClean="0"/>
              <a:t>min=max=A(1</a:t>
            </a:r>
            <a:r>
              <a:rPr lang="en-US" dirty="0" smtClean="0"/>
              <a:t>)		     min=max=A(1)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=2 to n do		     for </a:t>
            </a:r>
            <a:r>
              <a:rPr lang="en-US" dirty="0" err="1" smtClean="0"/>
              <a:t>i</a:t>
            </a:r>
            <a:r>
              <a:rPr lang="en-US" dirty="0" smtClean="0"/>
              <a:t>=2 to n do</a:t>
            </a:r>
          </a:p>
          <a:p>
            <a:pPr>
              <a:buNone/>
            </a:pPr>
            <a:r>
              <a:rPr lang="en-US" dirty="0" smtClean="0"/>
              <a:t>     if A(</a:t>
            </a:r>
            <a:r>
              <a:rPr lang="en-US" dirty="0" err="1" smtClean="0"/>
              <a:t>i</a:t>
            </a:r>
            <a:r>
              <a:rPr lang="en-US" dirty="0" smtClean="0"/>
              <a:t>)&lt;min then                               if A(</a:t>
            </a:r>
            <a:r>
              <a:rPr lang="en-US" dirty="0" err="1" smtClean="0"/>
              <a:t>i</a:t>
            </a:r>
            <a:r>
              <a:rPr lang="en-US" dirty="0" smtClean="0"/>
              <a:t>)&lt;min then</a:t>
            </a:r>
          </a:p>
          <a:p>
            <a:pPr>
              <a:buNone/>
            </a:pPr>
            <a:r>
              <a:rPr lang="en-US" dirty="0" smtClean="0"/>
              <a:t>          min=A(</a:t>
            </a:r>
            <a:r>
              <a:rPr lang="en-US" dirty="0" err="1" smtClean="0"/>
              <a:t>i</a:t>
            </a:r>
            <a:r>
              <a:rPr lang="en-US" dirty="0" smtClean="0"/>
              <a:t>)			min=A(</a:t>
            </a:r>
            <a:r>
              <a:rPr lang="en-US" dirty="0" err="1" smtClean="0"/>
              <a:t>i</a:t>
            </a:r>
            <a:r>
              <a:rPr lang="en-US" dirty="0" smtClean="0"/>
              <a:t>)	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endif</a:t>
            </a:r>
            <a:r>
              <a:rPr lang="en-US" dirty="0" smtClean="0"/>
              <a:t>			           </a:t>
            </a:r>
            <a:r>
              <a:rPr lang="en-US" dirty="0" err="1" smtClean="0"/>
              <a:t>elseif</a:t>
            </a:r>
            <a:r>
              <a:rPr lang="en-US" dirty="0" smtClean="0"/>
              <a:t> A(</a:t>
            </a:r>
            <a:r>
              <a:rPr lang="en-US" dirty="0" err="1" smtClean="0"/>
              <a:t>i</a:t>
            </a:r>
            <a:r>
              <a:rPr lang="en-US" dirty="0" smtClean="0"/>
              <a:t>)&gt;max then</a:t>
            </a:r>
          </a:p>
          <a:p>
            <a:pPr>
              <a:buNone/>
            </a:pPr>
            <a:r>
              <a:rPr lang="en-US" dirty="0" smtClean="0"/>
              <a:t>      if A(</a:t>
            </a:r>
            <a:r>
              <a:rPr lang="en-US" dirty="0" err="1" smtClean="0"/>
              <a:t>i</a:t>
            </a:r>
            <a:r>
              <a:rPr lang="en-US" dirty="0" smtClean="0"/>
              <a:t>)&gt;max then		                  max=A(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max=A(</a:t>
            </a:r>
            <a:r>
              <a:rPr lang="en-US" dirty="0" err="1" smtClean="0"/>
              <a:t>i</a:t>
            </a:r>
            <a:r>
              <a:rPr lang="en-US" dirty="0" smtClean="0"/>
              <a:t>)		    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endif</a:t>
            </a:r>
            <a:r>
              <a:rPr lang="en-US" dirty="0" smtClean="0"/>
              <a:t>			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minmax</a:t>
            </a:r>
            <a:r>
              <a:rPr lang="en-US" dirty="0" smtClean="0"/>
              <a:t> number of comparisons is 2(n-1), number of assignments random, for minmax1 both are random. Assuming each element to be equally likely to be the </a:t>
            </a:r>
            <a:r>
              <a:rPr lang="en-US" dirty="0" err="1" smtClean="0"/>
              <a:t>kth</a:t>
            </a:r>
            <a:r>
              <a:rPr lang="en-US" dirty="0" smtClean="0"/>
              <a:t> smallest(largest) element of the array. Number of assignments in the </a:t>
            </a:r>
            <a:r>
              <a:rPr lang="en-US" dirty="0" err="1" smtClean="0"/>
              <a:t>minmax</a:t>
            </a:r>
            <a:r>
              <a:rPr lang="en-US" dirty="0" smtClean="0"/>
              <a:t> is 2H</a:t>
            </a:r>
            <a:r>
              <a:rPr lang="en-US" baseline="-25000" dirty="0" smtClean="0"/>
              <a:t>n</a:t>
            </a:r>
            <a:r>
              <a:rPr lang="en-US" dirty="0" smtClean="0"/>
              <a:t>. For minimax1 number of comparisons will be 2(n-1)-H</a:t>
            </a:r>
            <a:r>
              <a:rPr lang="en-US" baseline="-25000" dirty="0" smtClean="0"/>
              <a:t>n-1</a:t>
            </a:r>
            <a:r>
              <a:rPr lang="en-US" dirty="0" smtClean="0"/>
              <a:t> and number of assignments will be 2H</a:t>
            </a:r>
            <a:r>
              <a:rPr lang="en-US" baseline="-25000" dirty="0" smtClean="0"/>
              <a:t>n</a:t>
            </a:r>
            <a:r>
              <a:rPr lang="en-US" dirty="0" smtClean="0"/>
              <a:t>. Not an impressive or effective trick.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have so far seen how divide-and-conquer gives fast algorithms for multiplying integers and matrices; our next target is polynomials. The product of two degree-d polynomials is a polynomial of degree 2d, for 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(1 + 2x + 3x</a:t>
            </a:r>
            <a:r>
              <a:rPr lang="en-US" baseline="30000" dirty="0" smtClean="0"/>
              <a:t>2</a:t>
            </a:r>
            <a:r>
              <a:rPr lang="en-US" dirty="0" smtClean="0"/>
              <a:t> ) · (2 + x + 4x</a:t>
            </a:r>
            <a:r>
              <a:rPr lang="en-US" baseline="30000" dirty="0" smtClean="0"/>
              <a:t>2</a:t>
            </a:r>
            <a:r>
              <a:rPr lang="en-US" dirty="0" smtClean="0"/>
              <a:t> ) = 2 + 5x + 12x</a:t>
            </a:r>
            <a:r>
              <a:rPr lang="en-US" baseline="30000" dirty="0" smtClean="0"/>
              <a:t>2</a:t>
            </a:r>
            <a:r>
              <a:rPr lang="en-US" dirty="0" smtClean="0"/>
              <a:t> + 11x</a:t>
            </a:r>
            <a:r>
              <a:rPr lang="en-US" baseline="30000" dirty="0" smtClean="0"/>
              <a:t>3</a:t>
            </a:r>
            <a:r>
              <a:rPr lang="en-US" dirty="0" smtClean="0"/>
              <a:t> + 12x</a:t>
            </a:r>
            <a:r>
              <a:rPr lang="en-US" baseline="30000" dirty="0" smtClean="0"/>
              <a:t>4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More generally, if A(x)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 x + · · · + a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 odd and B(x)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x + · · ·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r>
              <a:rPr lang="en-US" dirty="0" smtClean="0"/>
              <a:t> , their product</a:t>
            </a:r>
          </a:p>
          <a:p>
            <a:pPr>
              <a:buNone/>
            </a:pPr>
            <a:r>
              <a:rPr lang="en-US" dirty="0" smtClean="0"/>
              <a:t>C(x) = A(x) · B(x) = c</a:t>
            </a:r>
            <a:r>
              <a:rPr lang="en-US" baseline="-25000" dirty="0" smtClean="0"/>
              <a:t>0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 x + · · · + c</a:t>
            </a:r>
            <a:r>
              <a:rPr lang="en-US" baseline="-25000" dirty="0" smtClean="0"/>
              <a:t>2d</a:t>
            </a:r>
            <a:r>
              <a:rPr lang="en-US" dirty="0" smtClean="0"/>
              <a:t> x</a:t>
            </a:r>
            <a:r>
              <a:rPr lang="en-US" baseline="30000" dirty="0" smtClean="0"/>
              <a:t>2d</a:t>
            </a:r>
            <a:r>
              <a:rPr lang="en-US" dirty="0" smtClean="0"/>
              <a:t> has </a:t>
            </a:r>
            <a:r>
              <a:rPr lang="en-US" dirty="0" err="1" smtClean="0"/>
              <a:t>coefﬁcients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(for </a:t>
            </a:r>
            <a:r>
              <a:rPr lang="en-US" dirty="0" err="1" smtClean="0"/>
              <a:t>i</a:t>
            </a:r>
            <a:r>
              <a:rPr lang="en-US" dirty="0" smtClean="0"/>
              <a:t> &gt; d, take </a:t>
            </a:r>
            <a:r>
              <a:rPr lang="en-US" dirty="0" err="1" smtClean="0"/>
              <a:t>a</a:t>
            </a:r>
            <a:r>
              <a:rPr lang="en-US" sz="2900" baseline="-25000" dirty="0" err="1" smtClean="0"/>
              <a:t>i</a:t>
            </a:r>
            <a:r>
              <a:rPr lang="en-US" dirty="0" smtClean="0"/>
              <a:t> and b</a:t>
            </a:r>
            <a:r>
              <a:rPr lang="en-US" baseline="-25000" dirty="0" smtClean="0"/>
              <a:t>i</a:t>
            </a:r>
            <a:r>
              <a:rPr lang="en-US" dirty="0" smtClean="0"/>
              <a:t> to be zero). Computing c</a:t>
            </a:r>
            <a:r>
              <a:rPr lang="en-US" baseline="-25000" dirty="0" smtClean="0"/>
              <a:t>k</a:t>
            </a:r>
            <a:r>
              <a:rPr lang="en-US" dirty="0" smtClean="0"/>
              <a:t> from this formula takes O(k) steps, and </a:t>
            </a:r>
            <a:r>
              <a:rPr lang="en-US" dirty="0" err="1" smtClean="0"/>
              <a:t>ﬁnding</a:t>
            </a:r>
            <a:r>
              <a:rPr lang="en-US" dirty="0" smtClean="0"/>
              <a:t> all 2d + 1 </a:t>
            </a:r>
            <a:r>
              <a:rPr lang="en-US" dirty="0" err="1" smtClean="0"/>
              <a:t>coefﬁcients</a:t>
            </a:r>
            <a:r>
              <a:rPr lang="en-US" dirty="0" smtClean="0"/>
              <a:t> would therefore seem to require Θ(d </a:t>
            </a:r>
            <a:r>
              <a:rPr lang="en-US" baseline="30000" dirty="0" smtClean="0"/>
              <a:t>2</a:t>
            </a:r>
            <a:r>
              <a:rPr lang="en-US" dirty="0" smtClean="0"/>
              <a:t> ) time. Can we possibly multiply polynomials faster than this? FFT exactly does this.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133600" y="1600200"/>
          <a:ext cx="4419600" cy="1676400"/>
        </p:xfrm>
        <a:graphic>
          <a:graphicData uri="http://schemas.openxmlformats.org/presentationml/2006/ole">
            <p:oleObj spid="_x0000_s99332" name="Equation" r:id="rId4" imgW="8762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An alternative representation of polynomials  To arrive at a fast algorithm for polynomial multiplication </a:t>
            </a:r>
          </a:p>
          <a:p>
            <a:pPr>
              <a:buNone/>
            </a:pPr>
            <a:r>
              <a:rPr lang="en-US" dirty="0" smtClean="0"/>
              <a:t>we take inspiration from an important property of polynomials.</a:t>
            </a:r>
          </a:p>
          <a:p>
            <a:pPr>
              <a:buNone/>
            </a:pPr>
            <a:r>
              <a:rPr lang="en-US" dirty="0" smtClean="0"/>
              <a:t>Fact A degree-d polynomial is uniquely characterized by its values at any d + 1 distinct points.</a:t>
            </a:r>
          </a:p>
          <a:p>
            <a:pPr>
              <a:buNone/>
            </a:pPr>
            <a:r>
              <a:rPr lang="en-US" dirty="0" smtClean="0"/>
              <a:t>A familiar instance of this is that “any two points determine a line.” We will later see why</a:t>
            </a:r>
          </a:p>
          <a:p>
            <a:pPr>
              <a:buNone/>
            </a:pPr>
            <a:r>
              <a:rPr lang="en-US" dirty="0" smtClean="0"/>
              <a:t>the more general statement is true (page 76), but for the time being it gives us an alternative</a:t>
            </a:r>
          </a:p>
          <a:p>
            <a:pPr>
              <a:buNone/>
            </a:pPr>
            <a:r>
              <a:rPr lang="en-US" dirty="0" smtClean="0"/>
              <a:t>representation of polynomials. Fix any distinct points x</a:t>
            </a:r>
            <a:r>
              <a:rPr lang="en-US" baseline="-25000" dirty="0" smtClean="0"/>
              <a:t>0</a:t>
            </a:r>
            <a:r>
              <a:rPr lang="en-US" dirty="0" smtClean="0"/>
              <a:t> , . . .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r>
              <a:rPr lang="en-US" dirty="0" smtClean="0"/>
              <a:t> . We can specify a degree-d</a:t>
            </a:r>
          </a:p>
          <a:p>
            <a:pPr>
              <a:buNone/>
            </a:pPr>
            <a:r>
              <a:rPr lang="en-US" dirty="0" smtClean="0"/>
              <a:t>polynomial A(x)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 x + · · · + a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r>
              <a:rPr lang="en-US" dirty="0" smtClean="0"/>
              <a:t> by either one of the following:</a:t>
            </a:r>
          </a:p>
          <a:p>
            <a:pPr>
              <a:buNone/>
            </a:pPr>
            <a:r>
              <a:rPr lang="en-US" dirty="0" smtClean="0"/>
              <a:t>1. Its </a:t>
            </a:r>
            <a:r>
              <a:rPr lang="en-US" dirty="0" err="1" smtClean="0"/>
              <a:t>coefﬁcients</a:t>
            </a:r>
            <a:r>
              <a:rPr lang="en-US" dirty="0" smtClean="0"/>
              <a:t> a</a:t>
            </a:r>
            <a:r>
              <a:rPr lang="en-US" baseline="-25000" dirty="0" smtClean="0"/>
              <a:t>0</a:t>
            </a:r>
            <a:r>
              <a:rPr lang="en-US" dirty="0" smtClean="0"/>
              <a:t> , a</a:t>
            </a:r>
            <a:r>
              <a:rPr lang="en-US" baseline="-25000" dirty="0" smtClean="0"/>
              <a:t>1</a:t>
            </a:r>
            <a:r>
              <a:rPr lang="en-US" dirty="0" smtClean="0"/>
              <a:t> , . . . , a</a:t>
            </a:r>
            <a:r>
              <a:rPr lang="en-US" baseline="-25000" dirty="0" smtClean="0"/>
              <a:t>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2. The values A(x</a:t>
            </a:r>
            <a:r>
              <a:rPr lang="en-US" baseline="-25000" dirty="0" smtClean="0"/>
              <a:t>0</a:t>
            </a:r>
            <a:r>
              <a:rPr lang="en-US" dirty="0" smtClean="0"/>
              <a:t> ), A(x</a:t>
            </a:r>
            <a:r>
              <a:rPr lang="en-US" baseline="-25000" dirty="0" smtClean="0"/>
              <a:t>1</a:t>
            </a:r>
            <a:r>
              <a:rPr lang="en-US" dirty="0" smtClean="0"/>
              <a:t> ), . . . , A(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Of these two representations, the second is the more attractive for polynomial multiplication. Since the product C(x) has degree 2d, it is completely determined by its value at any 2d + 1 points. And its value at any given point z is easy enough to </a:t>
            </a:r>
            <a:r>
              <a:rPr lang="en-US" dirty="0" err="1" smtClean="0"/>
              <a:t>ﬁgure</a:t>
            </a:r>
            <a:r>
              <a:rPr lang="en-US" dirty="0" smtClean="0"/>
              <a:t> out, just A(z) times B(z). Thus polynomial multiplication takes linear time in the value representation. The problem is that we expect the input polynomials, and also their product, to be </a:t>
            </a:r>
            <a:r>
              <a:rPr lang="en-US" dirty="0" err="1" smtClean="0"/>
              <a:t>speciﬁed</a:t>
            </a:r>
            <a:r>
              <a:rPr lang="en-US" dirty="0" smtClean="0"/>
              <a:t> by </a:t>
            </a:r>
            <a:r>
              <a:rPr lang="en-US" dirty="0" err="1" smtClean="0"/>
              <a:t>coefﬁcients</a:t>
            </a:r>
            <a:r>
              <a:rPr lang="en-US" dirty="0" smtClean="0"/>
              <a:t>. So we need to </a:t>
            </a:r>
            <a:r>
              <a:rPr lang="en-US" dirty="0" err="1" smtClean="0"/>
              <a:t>ﬁrst</a:t>
            </a:r>
            <a:r>
              <a:rPr lang="en-US" dirty="0" smtClean="0"/>
              <a:t> translate from </a:t>
            </a:r>
            <a:r>
              <a:rPr lang="en-US" dirty="0" err="1" smtClean="0"/>
              <a:t>coefﬁcients</a:t>
            </a:r>
            <a:r>
              <a:rPr lang="en-US" dirty="0" smtClean="0"/>
              <a:t> to values—which is just a matter of evaluating the polynomial at the chosen points—then multiply in the value representation, and </a:t>
            </a:r>
            <a:r>
              <a:rPr lang="en-US" dirty="0" err="1" smtClean="0"/>
              <a:t>ﬁnally</a:t>
            </a:r>
            <a:r>
              <a:rPr lang="en-US" dirty="0" smtClean="0"/>
              <a:t> translate back to </a:t>
            </a:r>
            <a:r>
              <a:rPr lang="en-US" dirty="0" err="1" smtClean="0"/>
              <a:t>coefﬁcients</a:t>
            </a:r>
            <a:r>
              <a:rPr lang="en-US" dirty="0" smtClean="0"/>
              <a:t>, a process called interpolation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Polynomial multiplication</a:t>
            </a:r>
          </a:p>
          <a:p>
            <a:pPr>
              <a:buNone/>
            </a:pPr>
            <a:r>
              <a:rPr lang="en-US" dirty="0" smtClean="0"/>
              <a:t>Input: Coefficients of two polynomials, A(x) and B(x), of degree d</a:t>
            </a:r>
          </a:p>
          <a:p>
            <a:pPr>
              <a:buNone/>
            </a:pPr>
            <a:r>
              <a:rPr lang="en-US" dirty="0" smtClean="0"/>
              <a:t>Output: Their product C = A ·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Selection</a:t>
            </a:r>
          </a:p>
          <a:p>
            <a:pPr>
              <a:buNone/>
            </a:pPr>
            <a:r>
              <a:rPr lang="en-US" dirty="0" smtClean="0"/>
              <a:t>Pick some points x</a:t>
            </a:r>
            <a:r>
              <a:rPr lang="en-US" baseline="-25000" dirty="0" smtClean="0"/>
              <a:t>0</a:t>
            </a:r>
            <a:r>
              <a:rPr lang="en-US" dirty="0" smtClean="0"/>
              <a:t> , x</a:t>
            </a:r>
            <a:r>
              <a:rPr lang="en-US" baseline="-25000" dirty="0" smtClean="0"/>
              <a:t>1</a:t>
            </a:r>
            <a:r>
              <a:rPr lang="en-US" dirty="0" smtClean="0"/>
              <a:t> , . . . , x</a:t>
            </a:r>
            <a:r>
              <a:rPr lang="en-US" baseline="-25000" dirty="0" smtClean="0"/>
              <a:t>n−1 </a:t>
            </a:r>
            <a:r>
              <a:rPr lang="en-US" dirty="0" smtClean="0"/>
              <a:t>, where n ≥ 2d + 1</a:t>
            </a:r>
          </a:p>
          <a:p>
            <a:pPr>
              <a:buNone/>
            </a:pPr>
            <a:r>
              <a:rPr lang="en-US" dirty="0" smtClean="0"/>
              <a:t>Evaluation</a:t>
            </a:r>
          </a:p>
          <a:p>
            <a:pPr>
              <a:buNone/>
            </a:pPr>
            <a:r>
              <a:rPr lang="en-US" dirty="0" smtClean="0"/>
              <a:t>Compute A(x</a:t>
            </a:r>
            <a:r>
              <a:rPr lang="en-US" baseline="-25000" dirty="0" smtClean="0"/>
              <a:t>0</a:t>
            </a:r>
            <a:r>
              <a:rPr lang="en-US" dirty="0" smtClean="0"/>
              <a:t> ), A(x</a:t>
            </a:r>
            <a:r>
              <a:rPr lang="en-US" baseline="-25000" dirty="0" smtClean="0"/>
              <a:t>1</a:t>
            </a:r>
            <a:r>
              <a:rPr lang="en-US" dirty="0" smtClean="0"/>
              <a:t> ), . . . , A(x</a:t>
            </a:r>
            <a:r>
              <a:rPr lang="en-US" baseline="-25000" dirty="0" smtClean="0"/>
              <a:t>n−1 </a:t>
            </a:r>
            <a:r>
              <a:rPr lang="en-US" dirty="0" smtClean="0"/>
              <a:t>) and B(x</a:t>
            </a:r>
            <a:r>
              <a:rPr lang="en-US" baseline="-25000" dirty="0" smtClean="0"/>
              <a:t>0</a:t>
            </a:r>
            <a:r>
              <a:rPr lang="en-US" dirty="0" smtClean="0"/>
              <a:t> ), B(x</a:t>
            </a:r>
            <a:r>
              <a:rPr lang="en-US" baseline="-25000" dirty="0" smtClean="0"/>
              <a:t>1</a:t>
            </a:r>
            <a:r>
              <a:rPr lang="en-US" dirty="0" smtClean="0"/>
              <a:t> ), . . . , B(x</a:t>
            </a:r>
            <a:r>
              <a:rPr lang="en-US" baseline="-25000" dirty="0" smtClean="0"/>
              <a:t>n−1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Multiplication</a:t>
            </a:r>
          </a:p>
          <a:p>
            <a:pPr>
              <a:buNone/>
            </a:pPr>
            <a:r>
              <a:rPr lang="en-US" dirty="0" smtClean="0"/>
              <a:t>Compute C(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) = A(C(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)B(C(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) for all k = 0, . . . , n − 1</a:t>
            </a:r>
          </a:p>
          <a:p>
            <a:pPr>
              <a:buNone/>
            </a:pPr>
            <a:r>
              <a:rPr lang="en-US" dirty="0" smtClean="0"/>
              <a:t>Interpolation</a:t>
            </a:r>
          </a:p>
          <a:p>
            <a:pPr>
              <a:buNone/>
            </a:pPr>
            <a:r>
              <a:rPr lang="en-US" dirty="0" smtClean="0"/>
              <a:t>Recover C(x) = c</a:t>
            </a:r>
            <a:r>
              <a:rPr lang="en-US" baseline="-25000" dirty="0" smtClean="0"/>
              <a:t>0</a:t>
            </a:r>
            <a:r>
              <a:rPr lang="en-US" dirty="0" smtClean="0"/>
              <a:t> + c</a:t>
            </a:r>
            <a:r>
              <a:rPr lang="en-US" baseline="-25000" dirty="0" smtClean="0"/>
              <a:t>1</a:t>
            </a:r>
            <a:r>
              <a:rPr lang="en-US" dirty="0" smtClean="0"/>
              <a:t> x + · · · + c</a:t>
            </a:r>
            <a:r>
              <a:rPr lang="en-US" baseline="-25000" dirty="0" smtClean="0"/>
              <a:t>2d</a:t>
            </a:r>
            <a:r>
              <a:rPr lang="en-US" dirty="0" smtClean="0"/>
              <a:t> x</a:t>
            </a:r>
            <a:r>
              <a:rPr lang="en-US" baseline="-25000" dirty="0" smtClean="0"/>
              <a:t>2d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Evaluation by divide-and-conquer Here’s an idea for how to pick the n points at which to evaluate a polynomial A(x) of degree ≤ n − 1. If we choose them to be positive-negative pairs, that is, ±x</a:t>
            </a:r>
            <a:r>
              <a:rPr lang="en-US" baseline="-25000" dirty="0" smtClean="0"/>
              <a:t>0</a:t>
            </a:r>
            <a:r>
              <a:rPr lang="en-US" dirty="0" smtClean="0"/>
              <a:t> , ±x</a:t>
            </a:r>
            <a:r>
              <a:rPr lang="en-US" baseline="-25000" dirty="0" smtClean="0"/>
              <a:t>1</a:t>
            </a:r>
            <a:r>
              <a:rPr lang="en-US" dirty="0" smtClean="0"/>
              <a:t> , . . . , ±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/2−1</a:t>
            </a:r>
            <a:r>
              <a:rPr lang="en-US" dirty="0" smtClean="0"/>
              <a:t> ,</a:t>
            </a:r>
          </a:p>
          <a:p>
            <a:pPr>
              <a:buNone/>
            </a:pPr>
            <a:r>
              <a:rPr lang="en-US" dirty="0" smtClean="0"/>
              <a:t>then the computations required for each A(x</a:t>
            </a:r>
            <a:r>
              <a:rPr lang="en-US" baseline="-25000" dirty="0" smtClean="0"/>
              <a:t>i</a:t>
            </a:r>
            <a:r>
              <a:rPr lang="en-US" dirty="0" smtClean="0"/>
              <a:t> ) and A(−x</a:t>
            </a:r>
            <a:r>
              <a:rPr lang="en-US" baseline="-25000" dirty="0" smtClean="0"/>
              <a:t>i</a:t>
            </a:r>
            <a:r>
              <a:rPr lang="en-US" dirty="0" smtClean="0"/>
              <a:t> ) overlap a lot, because the even</a:t>
            </a:r>
          </a:p>
          <a:p>
            <a:pPr>
              <a:buNone/>
            </a:pPr>
            <a:r>
              <a:rPr lang="en-US" dirty="0" smtClean="0"/>
              <a:t>powers of x</a:t>
            </a:r>
            <a:r>
              <a:rPr lang="en-US" baseline="-25000" dirty="0" smtClean="0"/>
              <a:t>i</a:t>
            </a:r>
            <a:r>
              <a:rPr lang="en-US" dirty="0" smtClean="0"/>
              <a:t> coincide with those of −x</a:t>
            </a:r>
            <a:r>
              <a:rPr lang="en-US" baseline="-25000" dirty="0" smtClean="0"/>
              <a:t>i</a:t>
            </a:r>
            <a:r>
              <a:rPr lang="en-US" dirty="0" smtClean="0"/>
              <a:t> . To investigate this, we need to split A(x) into its odd and even powers, for instance</a:t>
            </a:r>
          </a:p>
          <a:p>
            <a:pPr>
              <a:buNone/>
            </a:pPr>
            <a:r>
              <a:rPr lang="en-US" dirty="0" smtClean="0"/>
              <a:t>3 + 4x + 6x</a:t>
            </a:r>
            <a:r>
              <a:rPr lang="en-US" baseline="30000" dirty="0" smtClean="0"/>
              <a:t>2</a:t>
            </a:r>
            <a:r>
              <a:rPr lang="en-US" dirty="0" smtClean="0"/>
              <a:t> + 2x</a:t>
            </a:r>
            <a:r>
              <a:rPr lang="en-US" baseline="30000" dirty="0" smtClean="0"/>
              <a:t>3</a:t>
            </a:r>
            <a:r>
              <a:rPr lang="en-US" dirty="0" smtClean="0"/>
              <a:t> + x</a:t>
            </a:r>
            <a:r>
              <a:rPr lang="en-US" baseline="30000" dirty="0" smtClean="0"/>
              <a:t>4</a:t>
            </a:r>
            <a:r>
              <a:rPr lang="en-US" dirty="0" smtClean="0"/>
              <a:t> + 10x</a:t>
            </a:r>
            <a:r>
              <a:rPr lang="en-US" baseline="30000" dirty="0" smtClean="0"/>
              <a:t>5</a:t>
            </a:r>
            <a:r>
              <a:rPr lang="en-US" dirty="0" smtClean="0"/>
              <a:t> = (3 + 6x</a:t>
            </a:r>
            <a:r>
              <a:rPr lang="en-US" baseline="30000" dirty="0" smtClean="0"/>
              <a:t>2</a:t>
            </a:r>
            <a:r>
              <a:rPr lang="en-US" dirty="0" smtClean="0"/>
              <a:t> + x</a:t>
            </a:r>
            <a:r>
              <a:rPr lang="en-US" baseline="30000" dirty="0" smtClean="0"/>
              <a:t>4</a:t>
            </a:r>
            <a:r>
              <a:rPr lang="en-US" dirty="0" smtClean="0"/>
              <a:t> ) + x(4 + 2x</a:t>
            </a:r>
            <a:r>
              <a:rPr lang="en-US" baseline="30000" dirty="0" smtClean="0"/>
              <a:t>2</a:t>
            </a:r>
            <a:r>
              <a:rPr lang="en-US" dirty="0" smtClean="0"/>
              <a:t> + 10x</a:t>
            </a:r>
            <a:r>
              <a:rPr lang="en-US" baseline="30000" dirty="0" smtClean="0"/>
              <a:t>4</a:t>
            </a:r>
            <a:r>
              <a:rPr lang="en-US" dirty="0" smtClean="0"/>
              <a:t> 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Notice that the terms in parentheses are polynomials in x 2 . More generally, A(x)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e</a:t>
            </a:r>
            <a:r>
              <a:rPr lang="en-US" dirty="0" smtClean="0"/>
              <a:t> (x</a:t>
            </a:r>
            <a:r>
              <a:rPr lang="en-US" baseline="30000" dirty="0" smtClean="0"/>
              <a:t>2</a:t>
            </a:r>
            <a:r>
              <a:rPr lang="en-US" dirty="0" smtClean="0"/>
              <a:t> ) + </a:t>
            </a:r>
            <a:r>
              <a:rPr lang="en-US" dirty="0" err="1" smtClean="0"/>
              <a:t>xA</a:t>
            </a:r>
            <a:r>
              <a:rPr lang="en-US" baseline="-25000" dirty="0" err="1" smtClean="0"/>
              <a:t>o</a:t>
            </a:r>
            <a:r>
              <a:rPr lang="en-US" dirty="0" smtClean="0"/>
              <a:t> (x</a:t>
            </a:r>
            <a:r>
              <a:rPr lang="en-US" baseline="30000" dirty="0" smtClean="0"/>
              <a:t>2</a:t>
            </a:r>
            <a:r>
              <a:rPr lang="en-US" dirty="0" smtClean="0"/>
              <a:t> ), where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e</a:t>
            </a:r>
            <a:r>
              <a:rPr lang="en-US" dirty="0" smtClean="0"/>
              <a:t> (·), with the even-numbered </a:t>
            </a:r>
            <a:r>
              <a:rPr lang="en-US" dirty="0" err="1" smtClean="0"/>
              <a:t>coefﬁcients</a:t>
            </a:r>
            <a:r>
              <a:rPr lang="en-US" dirty="0" smtClean="0"/>
              <a:t>, and A </a:t>
            </a:r>
            <a:r>
              <a:rPr lang="en-US" baseline="-25000" dirty="0" smtClean="0"/>
              <a:t>o</a:t>
            </a:r>
            <a:r>
              <a:rPr lang="en-US" dirty="0" smtClean="0"/>
              <a:t> (·), with the odd-numbered </a:t>
            </a:r>
            <a:r>
              <a:rPr lang="en-US" dirty="0" err="1" smtClean="0"/>
              <a:t>coefﬁ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err="1" smtClean="0"/>
              <a:t>cients</a:t>
            </a:r>
            <a:r>
              <a:rPr lang="en-US" dirty="0" smtClean="0"/>
              <a:t>, are polynomials of degree ≤ n/2 − 1 (assume for convenience that n is even). Given paired points ±x</a:t>
            </a:r>
            <a:r>
              <a:rPr lang="en-US" baseline="-25000" dirty="0" smtClean="0"/>
              <a:t>i</a:t>
            </a:r>
            <a:r>
              <a:rPr lang="en-US" dirty="0" smtClean="0"/>
              <a:t> , the calculations needed for A(x</a:t>
            </a:r>
            <a:r>
              <a:rPr lang="en-US" baseline="-25000" dirty="0" smtClean="0"/>
              <a:t>i</a:t>
            </a:r>
            <a:r>
              <a:rPr lang="en-US" dirty="0" smtClean="0"/>
              <a:t> ) can be recycled toward computing A(− x</a:t>
            </a:r>
            <a:r>
              <a:rPr lang="en-US" baseline="-25000" dirty="0" smtClean="0"/>
              <a:t>i</a:t>
            </a:r>
            <a:r>
              <a:rPr lang="en-US" dirty="0" smtClean="0"/>
              <a:t> ):</a:t>
            </a:r>
          </a:p>
          <a:p>
            <a:pPr>
              <a:buNone/>
            </a:pPr>
            <a:r>
              <a:rPr lang="en-US" dirty="0" smtClean="0"/>
              <a:t>A(x</a:t>
            </a:r>
            <a:r>
              <a:rPr lang="en-US" baseline="-25000" dirty="0" smtClean="0"/>
              <a:t>i</a:t>
            </a:r>
            <a:r>
              <a:rPr lang="en-US" dirty="0" smtClean="0"/>
              <a:t> 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e</a:t>
            </a:r>
            <a:r>
              <a:rPr lang="en-US" dirty="0" smtClean="0"/>
              <a:t> (x2 ) +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</a:t>
            </a:r>
            <a:r>
              <a:rPr lang="en-US" dirty="0" smtClean="0"/>
              <a:t> (x2 )</a:t>
            </a:r>
          </a:p>
          <a:p>
            <a:pPr>
              <a:buNone/>
            </a:pPr>
            <a:r>
              <a:rPr lang="en-US" dirty="0" smtClean="0"/>
              <a:t>A(− x</a:t>
            </a:r>
            <a:r>
              <a:rPr lang="en-US" baseline="-25000" dirty="0" smtClean="0"/>
              <a:t>i</a:t>
            </a:r>
            <a:r>
              <a:rPr lang="en-US" dirty="0" smtClean="0"/>
              <a:t> 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e</a:t>
            </a:r>
            <a:r>
              <a:rPr lang="en-US" dirty="0" smtClean="0"/>
              <a:t> (x2 ) −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</a:t>
            </a:r>
            <a:r>
              <a:rPr lang="en-US" dirty="0" smtClean="0"/>
              <a:t> (x2 ).</a:t>
            </a:r>
          </a:p>
          <a:p>
            <a:pPr>
              <a:buNone/>
            </a:pPr>
            <a:r>
              <a:rPr lang="en-US" dirty="0" smtClean="0"/>
              <a:t>In other words, evaluating A(x) at n paired points ±x</a:t>
            </a:r>
            <a:r>
              <a:rPr lang="en-US" baseline="-25000" dirty="0" smtClean="0"/>
              <a:t>0</a:t>
            </a:r>
            <a:r>
              <a:rPr lang="en-US" dirty="0" smtClean="0"/>
              <a:t> , . . . , ±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/2−1</a:t>
            </a:r>
            <a:r>
              <a:rPr lang="en-US" dirty="0" smtClean="0"/>
              <a:t> reduces to evaluating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e</a:t>
            </a:r>
            <a:r>
              <a:rPr lang="en-US" dirty="0" smtClean="0"/>
              <a:t> (x) and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</a:t>
            </a:r>
            <a:r>
              <a:rPr lang="en-US" dirty="0" smtClean="0"/>
              <a:t> (x) (which each have half the degree of A(x)) at just n/2 points,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, . . .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/2-1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The original problem of size n is in this way recast as two </a:t>
            </a:r>
            <a:r>
              <a:rPr lang="en-US" dirty="0" err="1" smtClean="0"/>
              <a:t>subproblems</a:t>
            </a:r>
            <a:r>
              <a:rPr lang="en-US" dirty="0" smtClean="0"/>
              <a:t> of size n/2, followed by some linear-time arithmetic. If we could </a:t>
            </a:r>
            <a:r>
              <a:rPr lang="en-US" dirty="0" err="1" smtClean="0"/>
              <a:t>recurse</a:t>
            </a:r>
            <a:r>
              <a:rPr lang="en-US" dirty="0" smtClean="0"/>
              <a:t>, we would get a divide-and-conquer procedure with running time</a:t>
            </a:r>
          </a:p>
          <a:p>
            <a:pPr>
              <a:buNone/>
            </a:pPr>
            <a:r>
              <a:rPr lang="en-US" dirty="0" smtClean="0"/>
              <a:t>T (n) = 2T (n/2) + O(n), which is O(n log n), exactly what we want.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we have a problem: The plus-minus trick only works at the top level of the recursion. To </a:t>
            </a:r>
            <a:r>
              <a:rPr lang="en-US" dirty="0" err="1" smtClean="0"/>
              <a:t>recurse</a:t>
            </a:r>
            <a:r>
              <a:rPr lang="en-US" dirty="0" smtClean="0"/>
              <a:t> at the next level, we need the n/2 evaluation points 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2</a:t>
            </a:r>
            <a:r>
              <a:rPr lang="en-US" dirty="0" smtClean="0"/>
              <a:t> , 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,  x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/2−1</a:t>
            </a:r>
            <a:r>
              <a:rPr lang="en-US" baseline="30000" dirty="0" smtClean="0"/>
              <a:t>2</a:t>
            </a:r>
            <a:r>
              <a:rPr lang="en-US" dirty="0" smtClean="0"/>
              <a:t> to be themselves plus-minus pairs. But how can a square be negative? The task seems impossible! Unless, of course, we use complex numbers. Fine, but which complex numbers? To </a:t>
            </a:r>
            <a:r>
              <a:rPr lang="en-US" dirty="0" err="1" smtClean="0"/>
              <a:t>ﬁgure</a:t>
            </a:r>
            <a:r>
              <a:rPr lang="en-US" dirty="0" smtClean="0"/>
              <a:t> this out, let us “reverse engineer” the process.</a:t>
            </a:r>
          </a:p>
          <a:p>
            <a:pPr>
              <a:buNone/>
            </a:pPr>
            <a:r>
              <a:rPr lang="en-US" dirty="0" smtClean="0"/>
              <a:t>At the very bottom of the recursion, we have a single point. This point might as well be 1, in √ which case the level above it must consist of its square roots, ± 1 = ±1.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original problem of size n is in this way recast as two </a:t>
            </a:r>
            <a:r>
              <a:rPr lang="en-US" dirty="0" err="1" smtClean="0"/>
              <a:t>subproblems</a:t>
            </a:r>
            <a:r>
              <a:rPr lang="en-US" dirty="0" smtClean="0"/>
              <a:t> of size n/2, followed by some linear-time arithmetic. If we could </a:t>
            </a:r>
            <a:r>
              <a:rPr lang="en-US" dirty="0" err="1" smtClean="0"/>
              <a:t>recurse</a:t>
            </a:r>
            <a:r>
              <a:rPr lang="en-US" dirty="0" smtClean="0"/>
              <a:t>, we would get a divide-and-conquer procedure with running time</a:t>
            </a:r>
          </a:p>
          <a:p>
            <a:pPr>
              <a:buNone/>
            </a:pPr>
            <a:r>
              <a:rPr lang="en-US" dirty="0" smtClean="0"/>
              <a:t>T (n) = 2T (n/2) + O(n),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is O(n log n), exactly what we want.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next level up then has ± +1 = ±1 as well as the complex numbers ± −1 = ±</a:t>
            </a:r>
            <a:r>
              <a:rPr lang="en-US" dirty="0" err="1" smtClean="0"/>
              <a:t>i</a:t>
            </a:r>
            <a:r>
              <a:rPr lang="en-US" dirty="0" smtClean="0"/>
              <a:t>, where I is the imaginary unit. By continuing in this manner, we eventually reach the initial set of n points. Perhaps you have already guessed what they are: the complex nth roots of unity, that is, the n complex solutions to the equation z n = 1.</a:t>
            </a:r>
          </a:p>
          <a:p>
            <a:pPr>
              <a:buNone/>
            </a:pPr>
            <a:r>
              <a:rPr lang="en-US" dirty="0" smtClean="0"/>
              <a:t>  the nth roots of unity: the complex numbers 1, ω, ω </a:t>
            </a:r>
            <a:r>
              <a:rPr lang="en-US" baseline="30000" dirty="0" smtClean="0"/>
              <a:t>2</a:t>
            </a:r>
            <a:r>
              <a:rPr lang="en-US" dirty="0" smtClean="0"/>
              <a:t> , . . . , ω </a:t>
            </a:r>
            <a:r>
              <a:rPr lang="en-US" baseline="30000" dirty="0" smtClean="0"/>
              <a:t>n−1 </a:t>
            </a:r>
            <a:r>
              <a:rPr lang="en-US" dirty="0" smtClean="0"/>
              <a:t>, where ω = e</a:t>
            </a:r>
            <a:r>
              <a:rPr lang="en-US" baseline="30000" dirty="0" smtClean="0"/>
              <a:t>2πi/n</a:t>
            </a:r>
            <a:r>
              <a:rPr lang="en-US" dirty="0" smtClean="0"/>
              <a:t> . If n is even,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The nth roots are plus-minus paired, ω </a:t>
            </a:r>
            <a:r>
              <a:rPr lang="en-US" baseline="-25000" dirty="0" smtClean="0"/>
              <a:t>n/2+j</a:t>
            </a:r>
            <a:r>
              <a:rPr lang="en-US" dirty="0" smtClean="0"/>
              <a:t> = −ω </a:t>
            </a:r>
            <a:r>
              <a:rPr lang="en-US" baseline="-25000" dirty="0" smtClean="0"/>
              <a:t>j</a:t>
            </a:r>
            <a:r>
              <a:rPr lang="en-US" dirty="0" smtClean="0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from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Rminmax</a:t>
            </a:r>
            <a:r>
              <a:rPr lang="en-US" dirty="0" smtClean="0"/>
              <a:t>(A,1,n,fmin,fmax)             Let T(n) be number of comparisons, n=2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Low=1, high=n			Then T(n)=2T(n/2)+2=2+2</a:t>
            </a:r>
            <a:r>
              <a:rPr lang="en-US" baseline="30000" dirty="0" smtClean="0"/>
              <a:t>2</a:t>
            </a:r>
            <a:r>
              <a:rPr lang="en-US" dirty="0" smtClean="0"/>
              <a:t>+2</a:t>
            </a:r>
            <a:r>
              <a:rPr lang="en-US" baseline="30000" dirty="0" smtClean="0"/>
              <a:t>2</a:t>
            </a:r>
            <a:r>
              <a:rPr lang="en-US" dirty="0" smtClean="0"/>
              <a:t>T(n/2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</a:p>
          <a:p>
            <a:pPr>
              <a:buNone/>
            </a:pPr>
            <a:r>
              <a:rPr lang="en-US" dirty="0" smtClean="0"/>
              <a:t>If low=high then				  =2+2</a:t>
            </a:r>
            <a:r>
              <a:rPr lang="en-US" baseline="30000" dirty="0" smtClean="0"/>
              <a:t>2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+…+2</a:t>
            </a:r>
            <a:r>
              <a:rPr lang="en-US" baseline="30000" dirty="0" smtClean="0"/>
              <a:t>k</a:t>
            </a:r>
            <a:r>
              <a:rPr lang="en-US" dirty="0" smtClean="0"/>
              <a:t>+2</a:t>
            </a:r>
            <a:r>
              <a:rPr lang="en-US" baseline="30000" dirty="0" smtClean="0"/>
              <a:t>k</a:t>
            </a:r>
            <a:r>
              <a:rPr lang="en-US" dirty="0" smtClean="0"/>
              <a:t>T(n/2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fmin</a:t>
            </a:r>
            <a:r>
              <a:rPr lang="en-US" dirty="0" smtClean="0"/>
              <a:t>=</a:t>
            </a:r>
            <a:r>
              <a:rPr lang="en-US" dirty="0" err="1" smtClean="0"/>
              <a:t>fmax</a:t>
            </a:r>
            <a:r>
              <a:rPr lang="en-US" dirty="0" smtClean="0"/>
              <a:t>=A(1)			  =2+2</a:t>
            </a:r>
            <a:r>
              <a:rPr lang="en-US" baseline="30000" dirty="0" smtClean="0"/>
              <a:t>2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+…+2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low=high-1 then			  =3/2n-2</a:t>
            </a:r>
          </a:p>
          <a:p>
            <a:pPr>
              <a:buNone/>
            </a:pPr>
            <a:r>
              <a:rPr lang="en-US" dirty="0" smtClean="0"/>
              <a:t>    if A(1)&lt;A(2) then		        A better algorithm that reduced complexity by25%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fmin</a:t>
            </a:r>
            <a:r>
              <a:rPr lang="en-US" dirty="0" smtClean="0"/>
              <a:t>=A(1), </a:t>
            </a:r>
            <a:r>
              <a:rPr lang="en-US" dirty="0" err="1" smtClean="0"/>
              <a:t>fmax</a:t>
            </a:r>
            <a:r>
              <a:rPr lang="en-US" dirty="0" smtClean="0"/>
              <a:t>=A(2)</a:t>
            </a:r>
          </a:p>
          <a:p>
            <a:pPr>
              <a:buNone/>
            </a:pPr>
            <a:r>
              <a:rPr lang="en-US" dirty="0" smtClean="0"/>
              <a:t>    else </a:t>
            </a:r>
            <a:r>
              <a:rPr lang="en-US" dirty="0" err="1" smtClean="0"/>
              <a:t>fimn</a:t>
            </a:r>
            <a:r>
              <a:rPr lang="en-US" dirty="0" smtClean="0"/>
              <a:t>=A(2), </a:t>
            </a:r>
            <a:r>
              <a:rPr lang="en-US" dirty="0" err="1" smtClean="0"/>
              <a:t>fmax</a:t>
            </a:r>
            <a:r>
              <a:rPr lang="en-US" dirty="0" smtClean="0"/>
              <a:t>=A(1)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rminmax</a:t>
            </a:r>
            <a:r>
              <a:rPr lang="en-US" dirty="0" smtClean="0"/>
              <a:t>(A,1,n/2,gmin,gmax)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rminmax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/2+1,n,hmin,hmax)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fmin</a:t>
            </a:r>
            <a:r>
              <a:rPr lang="en-US" dirty="0" smtClean="0"/>
              <a:t>=minimum(</a:t>
            </a:r>
            <a:r>
              <a:rPr lang="en-US" dirty="0" err="1" smtClean="0"/>
              <a:t>gmin</a:t>
            </a:r>
            <a:r>
              <a:rPr lang="en-US" dirty="0" smtClean="0"/>
              <a:t>, </a:t>
            </a:r>
            <a:r>
              <a:rPr lang="en-US" dirty="0" err="1" smtClean="0"/>
              <a:t>hmin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fmax</a:t>
            </a:r>
            <a:r>
              <a:rPr lang="en-US" dirty="0" smtClean="0"/>
              <a:t>=maximum(</a:t>
            </a:r>
            <a:r>
              <a:rPr lang="en-US" dirty="0" err="1" smtClean="0"/>
              <a:t>gmax,hmax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endif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The fast Fourier transform (polynomial formulation) function FFT(A, </a:t>
            </a:r>
            <a:r>
              <a:rPr lang="el-GR" dirty="0" smtClean="0"/>
              <a:t>ω)</a:t>
            </a:r>
          </a:p>
          <a:p>
            <a:pPr>
              <a:buNone/>
            </a:pPr>
            <a:r>
              <a:rPr lang="en-US" dirty="0" smtClean="0"/>
              <a:t>Input: Coefficient representation of a polynomial A(x) of degree ≤ n − 1, where n is a power of 2 </a:t>
            </a:r>
            <a:r>
              <a:rPr lang="el-GR" dirty="0" smtClean="0"/>
              <a:t>ω, </a:t>
            </a:r>
            <a:r>
              <a:rPr lang="en-US" dirty="0" smtClean="0"/>
              <a:t>an nth root of unity</a:t>
            </a:r>
          </a:p>
          <a:p>
            <a:pPr>
              <a:buNone/>
            </a:pPr>
            <a:r>
              <a:rPr lang="en-US" dirty="0" smtClean="0"/>
              <a:t>Output: Value representation A(</a:t>
            </a:r>
            <a:r>
              <a:rPr lang="el-GR" dirty="0" smtClean="0"/>
              <a:t>ω </a:t>
            </a:r>
            <a:r>
              <a:rPr lang="el-GR" baseline="-25000" dirty="0" smtClean="0"/>
              <a:t>0</a:t>
            </a:r>
            <a:r>
              <a:rPr lang="el-GR" dirty="0" smtClean="0"/>
              <a:t> ), . . . , </a:t>
            </a:r>
            <a:r>
              <a:rPr lang="en-US" dirty="0" smtClean="0"/>
              <a:t>A(</a:t>
            </a:r>
            <a:r>
              <a:rPr lang="el-GR" dirty="0" smtClean="0"/>
              <a:t>ω </a:t>
            </a:r>
            <a:r>
              <a:rPr lang="en-US" baseline="-25000" dirty="0" smtClean="0"/>
              <a:t>n−1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l-GR" dirty="0" smtClean="0"/>
              <a:t>ω = 1: </a:t>
            </a:r>
            <a:r>
              <a:rPr lang="en-US" dirty="0" smtClean="0"/>
              <a:t>return A(1)</a:t>
            </a:r>
          </a:p>
          <a:p>
            <a:pPr>
              <a:buNone/>
            </a:pPr>
            <a:r>
              <a:rPr lang="en-US" dirty="0" smtClean="0"/>
              <a:t>express A(x) in the form A</a:t>
            </a:r>
            <a:r>
              <a:rPr lang="el-GR" baseline="-25000" dirty="0" smtClean="0"/>
              <a:t> </a:t>
            </a:r>
            <a:r>
              <a:rPr lang="en-US" baseline="-25000" dirty="0" smtClean="0"/>
              <a:t>e</a:t>
            </a:r>
            <a:r>
              <a:rPr lang="en-US" dirty="0" smtClean="0"/>
              <a:t> (x</a:t>
            </a:r>
            <a:r>
              <a:rPr lang="en-US" baseline="30000" dirty="0" smtClean="0"/>
              <a:t>2</a:t>
            </a:r>
            <a:r>
              <a:rPr lang="en-US" dirty="0" smtClean="0"/>
              <a:t> ) + </a:t>
            </a:r>
            <a:r>
              <a:rPr lang="en-US" dirty="0" err="1" smtClean="0"/>
              <a:t>xA</a:t>
            </a:r>
            <a:r>
              <a:rPr lang="en-US" baseline="-25000" dirty="0" smtClean="0"/>
              <a:t> 0</a:t>
            </a:r>
            <a:r>
              <a:rPr lang="en-US" dirty="0" smtClean="0"/>
              <a:t> (x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call FFT(A</a:t>
            </a:r>
            <a:r>
              <a:rPr lang="en-US" baseline="-25000" dirty="0" smtClean="0"/>
              <a:t> e</a:t>
            </a:r>
            <a:r>
              <a:rPr lang="en-US" dirty="0" smtClean="0"/>
              <a:t>, </a:t>
            </a:r>
            <a:r>
              <a:rPr lang="el-GR" dirty="0" smtClean="0"/>
              <a:t>ω </a:t>
            </a:r>
            <a:r>
              <a:rPr lang="el-GR" baseline="30000" dirty="0" smtClean="0"/>
              <a:t>2</a:t>
            </a:r>
            <a:r>
              <a:rPr lang="el-GR" dirty="0" smtClean="0"/>
              <a:t> ) </a:t>
            </a:r>
            <a:r>
              <a:rPr lang="en-US" dirty="0" smtClean="0"/>
              <a:t>to evaluate A</a:t>
            </a:r>
            <a:r>
              <a:rPr lang="en-US" baseline="-25000" dirty="0" smtClean="0"/>
              <a:t> e</a:t>
            </a:r>
            <a:r>
              <a:rPr lang="en-US" dirty="0" smtClean="0"/>
              <a:t> at even powers of </a:t>
            </a:r>
            <a:r>
              <a:rPr lang="el-GR" dirty="0" smtClean="0"/>
              <a:t>ω</a:t>
            </a:r>
          </a:p>
          <a:p>
            <a:pPr>
              <a:buNone/>
            </a:pPr>
            <a:r>
              <a:rPr lang="en-US" dirty="0" smtClean="0"/>
              <a:t>call FFT(A</a:t>
            </a:r>
            <a:r>
              <a:rPr lang="en-US" baseline="-25000" dirty="0" smtClean="0"/>
              <a:t> 0</a:t>
            </a:r>
            <a:r>
              <a:rPr lang="en-US" dirty="0" smtClean="0"/>
              <a:t>, </a:t>
            </a:r>
            <a:r>
              <a:rPr lang="el-GR" dirty="0" smtClean="0"/>
              <a:t>ω </a:t>
            </a:r>
            <a:r>
              <a:rPr lang="el-GR" baseline="30000" dirty="0" smtClean="0"/>
              <a:t>2</a:t>
            </a:r>
            <a:r>
              <a:rPr lang="el-GR" dirty="0" smtClean="0"/>
              <a:t> ) </a:t>
            </a:r>
            <a:r>
              <a:rPr lang="en-US" dirty="0" smtClean="0"/>
              <a:t>to evaluate A</a:t>
            </a:r>
            <a:r>
              <a:rPr lang="en-US" baseline="-25000" dirty="0" smtClean="0"/>
              <a:t> 0</a:t>
            </a:r>
            <a:r>
              <a:rPr lang="en-US" dirty="0" smtClean="0"/>
              <a:t> at even powers of </a:t>
            </a:r>
            <a:r>
              <a:rPr lang="el-GR" dirty="0" smtClean="0"/>
              <a:t>ω</a:t>
            </a:r>
          </a:p>
          <a:p>
            <a:pPr>
              <a:buNone/>
            </a:pPr>
            <a:r>
              <a:rPr lang="en-US" dirty="0" smtClean="0"/>
              <a:t>for j = 0 to n − 1:</a:t>
            </a:r>
          </a:p>
          <a:p>
            <a:pPr>
              <a:buNone/>
            </a:pPr>
            <a:r>
              <a:rPr lang="en-US" dirty="0" smtClean="0"/>
              <a:t>compute A(</a:t>
            </a:r>
            <a:r>
              <a:rPr lang="el-GR" dirty="0" smtClean="0"/>
              <a:t>ω </a:t>
            </a:r>
            <a:r>
              <a:rPr lang="en-US" dirty="0" smtClean="0"/>
              <a:t>j ) = A</a:t>
            </a:r>
            <a:r>
              <a:rPr lang="en-US" baseline="-25000" dirty="0" smtClean="0"/>
              <a:t> e</a:t>
            </a:r>
            <a:r>
              <a:rPr lang="en-US" dirty="0" smtClean="0"/>
              <a:t> (</a:t>
            </a:r>
            <a:r>
              <a:rPr lang="el-GR" dirty="0" smtClean="0"/>
              <a:t>ω </a:t>
            </a:r>
            <a:r>
              <a:rPr lang="el-GR" baseline="30000" dirty="0" smtClean="0"/>
              <a:t>2</a:t>
            </a:r>
            <a:r>
              <a:rPr lang="en-US" baseline="30000" dirty="0" smtClean="0"/>
              <a:t>j </a:t>
            </a:r>
            <a:r>
              <a:rPr lang="en-US" dirty="0" smtClean="0"/>
              <a:t>) + </a:t>
            </a:r>
            <a:r>
              <a:rPr lang="el-GR" dirty="0" smtClean="0"/>
              <a:t>ω </a:t>
            </a:r>
            <a:r>
              <a:rPr lang="en-US" baseline="30000" dirty="0" smtClean="0"/>
              <a:t>j</a:t>
            </a:r>
            <a:r>
              <a:rPr lang="en-US" dirty="0" smtClean="0"/>
              <a:t> A</a:t>
            </a:r>
            <a:r>
              <a:rPr lang="en-US" baseline="-25000" dirty="0" smtClean="0"/>
              <a:t> 0</a:t>
            </a:r>
            <a:r>
              <a:rPr lang="en-US" dirty="0" smtClean="0"/>
              <a:t> (</a:t>
            </a:r>
            <a:r>
              <a:rPr lang="el-GR" dirty="0" smtClean="0"/>
              <a:t>ω </a:t>
            </a:r>
            <a:r>
              <a:rPr lang="el-GR" baseline="30000" dirty="0" smtClean="0"/>
              <a:t>2</a:t>
            </a:r>
            <a:r>
              <a:rPr lang="en-US" baseline="30000" dirty="0" smtClean="0"/>
              <a:t>j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 A(</a:t>
            </a:r>
            <a:r>
              <a:rPr lang="el-GR" dirty="0" smtClean="0"/>
              <a:t>ω </a:t>
            </a:r>
            <a:r>
              <a:rPr lang="el-GR" baseline="30000" dirty="0" smtClean="0"/>
              <a:t>0</a:t>
            </a:r>
            <a:r>
              <a:rPr lang="el-GR" dirty="0" smtClean="0"/>
              <a:t> ), . . . , </a:t>
            </a:r>
            <a:r>
              <a:rPr lang="en-US" dirty="0" smtClean="0"/>
              <a:t>A(</a:t>
            </a:r>
            <a:r>
              <a:rPr lang="el-GR" dirty="0" smtClean="0"/>
              <a:t>ω </a:t>
            </a:r>
            <a:r>
              <a:rPr lang="en-US" baseline="30000" dirty="0" smtClean="0"/>
              <a:t>n−1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mathematician Carl Friedrich Gauss (1777–1855) once noticed that although the product of two complex numbers</a:t>
            </a:r>
          </a:p>
          <a:p>
            <a:pPr>
              <a:buNone/>
            </a:pPr>
            <a:r>
              <a:rPr lang="en-US" dirty="0" smtClean="0"/>
              <a:t>(a + bi)(c + </a:t>
            </a:r>
            <a:r>
              <a:rPr lang="en-US" dirty="0" err="1" smtClean="0"/>
              <a:t>di</a:t>
            </a:r>
            <a:r>
              <a:rPr lang="en-US" dirty="0" smtClean="0"/>
              <a:t>) = ac − </a:t>
            </a:r>
            <a:r>
              <a:rPr lang="en-US" dirty="0" err="1" smtClean="0"/>
              <a:t>bd</a:t>
            </a:r>
            <a:r>
              <a:rPr lang="en-US" dirty="0" smtClean="0"/>
              <a:t> + (</a:t>
            </a:r>
            <a:r>
              <a:rPr lang="en-US" dirty="0" err="1" smtClean="0"/>
              <a:t>bc</a:t>
            </a:r>
            <a:r>
              <a:rPr lang="en-US" dirty="0" smtClean="0"/>
              <a:t> + ad)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seems to involve four real-number multiplications, it can in fact be done with just three: </a:t>
            </a:r>
            <a:r>
              <a:rPr lang="en-US" dirty="0" err="1" smtClean="0"/>
              <a:t>ac,bd</a:t>
            </a:r>
            <a:r>
              <a:rPr lang="en-US" dirty="0" smtClean="0"/>
              <a:t>, and (a + b)(c + d), since</a:t>
            </a:r>
          </a:p>
          <a:p>
            <a:pPr>
              <a:buNone/>
            </a:pPr>
            <a:r>
              <a:rPr lang="en-US" dirty="0" err="1" smtClean="0"/>
              <a:t>bc</a:t>
            </a:r>
            <a:r>
              <a:rPr lang="en-US" dirty="0" smtClean="0"/>
              <a:t> + ad = (a + b)(c + d) − ac − bd.</a:t>
            </a:r>
          </a:p>
          <a:p>
            <a:pPr>
              <a:buNone/>
            </a:pPr>
            <a:r>
              <a:rPr lang="en-US" dirty="0" smtClean="0"/>
              <a:t>In our big-O way of thinking, reducing the number of multiplications from four to three seems wasted ingenuity. But this modest improvement becomes very </a:t>
            </a:r>
            <a:r>
              <a:rPr lang="en-US" dirty="0" err="1" smtClean="0"/>
              <a:t>signiﬁcant</a:t>
            </a:r>
            <a:r>
              <a:rPr lang="en-US" dirty="0" smtClean="0"/>
              <a:t> when applied recursively. So if T(n) is complexity then T(n) is no longer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286000" y="5562600"/>
          <a:ext cx="5105400" cy="546100"/>
        </p:xfrm>
        <a:graphic>
          <a:graphicData uri="http://schemas.openxmlformats.org/presentationml/2006/ole">
            <p:oleObj spid="_x0000_s95235" name="Equation" r:id="rId4" imgW="25524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A divide-and-conquer algorithm for integer multiplication.</a:t>
            </a:r>
          </a:p>
          <a:p>
            <a:pPr>
              <a:buNone/>
            </a:pPr>
            <a:r>
              <a:rPr lang="en-US" dirty="0" smtClean="0"/>
              <a:t>function multiply(x, y)</a:t>
            </a:r>
          </a:p>
          <a:p>
            <a:pPr>
              <a:buNone/>
            </a:pPr>
            <a:r>
              <a:rPr lang="en-US" dirty="0" smtClean="0"/>
              <a:t>Input: Positive integers x and y, in binary</a:t>
            </a:r>
          </a:p>
          <a:p>
            <a:pPr>
              <a:buNone/>
            </a:pPr>
            <a:r>
              <a:rPr lang="en-US" dirty="0" smtClean="0"/>
              <a:t>Output: Their product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 = max(size of x, size of y)</a:t>
            </a:r>
          </a:p>
          <a:p>
            <a:pPr>
              <a:buNone/>
            </a:pPr>
            <a:r>
              <a:rPr lang="en-US" dirty="0" smtClean="0"/>
              <a:t>if n = 1: return </a:t>
            </a:r>
            <a:r>
              <a:rPr lang="en-US" dirty="0" err="1" smtClean="0"/>
              <a:t>xy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xL</a:t>
            </a:r>
            <a:r>
              <a:rPr lang="en-US" dirty="0" smtClean="0"/>
              <a:t> , </a:t>
            </a:r>
            <a:r>
              <a:rPr lang="en-US" dirty="0" err="1" smtClean="0"/>
              <a:t>xR</a:t>
            </a:r>
            <a:r>
              <a:rPr lang="en-US" dirty="0" smtClean="0"/>
              <a:t> = leftmost ⌈n/2⌉, rightmost ⌊n/2⌋ bits of x</a:t>
            </a:r>
          </a:p>
          <a:p>
            <a:pPr>
              <a:buNone/>
            </a:pPr>
            <a:r>
              <a:rPr lang="en-US" dirty="0" err="1" smtClean="0"/>
              <a:t>yL</a:t>
            </a:r>
            <a:r>
              <a:rPr lang="en-US" dirty="0" smtClean="0"/>
              <a:t> , </a:t>
            </a:r>
            <a:r>
              <a:rPr lang="en-US" dirty="0" err="1" smtClean="0"/>
              <a:t>yR</a:t>
            </a:r>
            <a:r>
              <a:rPr lang="en-US" dirty="0" smtClean="0"/>
              <a:t> = leftmost ⌈n/2⌉, rightmost ⌊n/2⌋ bits of 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P1 = multiply(</a:t>
            </a:r>
            <a:r>
              <a:rPr lang="en-US" dirty="0" err="1" smtClean="0"/>
              <a:t>xL</a:t>
            </a:r>
            <a:r>
              <a:rPr lang="en-US" dirty="0" smtClean="0"/>
              <a:t> , </a:t>
            </a:r>
            <a:r>
              <a:rPr lang="en-US" dirty="0" err="1" smtClean="0"/>
              <a:t>yL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P2 = multiply(</a:t>
            </a:r>
            <a:r>
              <a:rPr lang="en-US" dirty="0" err="1" smtClean="0"/>
              <a:t>xR</a:t>
            </a:r>
            <a:r>
              <a:rPr lang="en-US" dirty="0" smtClean="0"/>
              <a:t> , </a:t>
            </a:r>
            <a:r>
              <a:rPr lang="en-US" dirty="0" err="1" smtClean="0"/>
              <a:t>yR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P3 = multiply(</a:t>
            </a:r>
            <a:r>
              <a:rPr lang="en-US" dirty="0" err="1" smtClean="0"/>
              <a:t>xL</a:t>
            </a:r>
            <a:r>
              <a:rPr lang="en-US" dirty="0" smtClean="0"/>
              <a:t> + </a:t>
            </a:r>
            <a:r>
              <a:rPr lang="en-US" dirty="0" err="1" smtClean="0"/>
              <a:t>xR</a:t>
            </a:r>
            <a:r>
              <a:rPr lang="en-US" dirty="0" smtClean="0"/>
              <a:t> , </a:t>
            </a:r>
            <a:r>
              <a:rPr lang="en-US" dirty="0" err="1" smtClean="0"/>
              <a:t>yL</a:t>
            </a:r>
            <a:r>
              <a:rPr lang="en-US" dirty="0" smtClean="0"/>
              <a:t> + </a:t>
            </a:r>
            <a:r>
              <a:rPr lang="en-US" dirty="0" err="1" smtClean="0"/>
              <a:t>yR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return P1 × 2n + (P3 − P1 − P2 ) × 2n/2 + P2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Modular exponentiation.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modexp</a:t>
            </a:r>
            <a:r>
              <a:rPr lang="en-US" dirty="0" smtClean="0"/>
              <a:t>(x, y, N )</a:t>
            </a:r>
          </a:p>
          <a:p>
            <a:pPr>
              <a:buNone/>
            </a:pPr>
            <a:r>
              <a:rPr lang="en-US" dirty="0" smtClean="0"/>
              <a:t>Input: Two n-bit integers x and N , an integer exponent y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y = 0: return 1</a:t>
            </a:r>
          </a:p>
          <a:p>
            <a:pPr>
              <a:buNone/>
            </a:pPr>
            <a:r>
              <a:rPr lang="en-US" dirty="0" smtClean="0"/>
              <a:t>z = </a:t>
            </a:r>
            <a:r>
              <a:rPr lang="en-US" dirty="0" err="1" smtClean="0"/>
              <a:t>modexp</a:t>
            </a:r>
            <a:r>
              <a:rPr lang="en-US" dirty="0" smtClean="0"/>
              <a:t>(x, ⌊y/2⌋, N )</a:t>
            </a:r>
          </a:p>
          <a:p>
            <a:pPr>
              <a:buNone/>
            </a:pPr>
            <a:r>
              <a:rPr lang="en-US" dirty="0" smtClean="0"/>
              <a:t>if y is even:</a:t>
            </a:r>
          </a:p>
          <a:p>
            <a:pPr>
              <a:buNone/>
            </a:pPr>
            <a:r>
              <a:rPr lang="en-US" dirty="0" smtClean="0"/>
              <a:t>return z </a:t>
            </a:r>
            <a:r>
              <a:rPr lang="en-US" baseline="30000" dirty="0" smtClean="0"/>
              <a:t>2</a:t>
            </a:r>
            <a:r>
              <a:rPr lang="en-US" dirty="0" smtClean="0"/>
              <a:t> mod N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return x · z </a:t>
            </a:r>
            <a:r>
              <a:rPr lang="en-US" baseline="30000" dirty="0" smtClean="0"/>
              <a:t>2</a:t>
            </a:r>
            <a:r>
              <a:rPr lang="en-US" dirty="0" smtClean="0"/>
              <a:t> mod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Euclid’s algorithm for </a:t>
            </a:r>
            <a:r>
              <a:rPr lang="en-US" dirty="0" err="1" smtClean="0"/>
              <a:t>ﬁnding</a:t>
            </a:r>
            <a:r>
              <a:rPr lang="en-US" dirty="0" smtClean="0"/>
              <a:t> the greatest common divisor of two numbers.</a:t>
            </a:r>
          </a:p>
          <a:p>
            <a:pPr>
              <a:buNone/>
            </a:pPr>
            <a:r>
              <a:rPr lang="en-US" dirty="0" smtClean="0"/>
              <a:t>function Euclid(a, b)</a:t>
            </a:r>
          </a:p>
          <a:p>
            <a:pPr>
              <a:buNone/>
            </a:pPr>
            <a:r>
              <a:rPr lang="en-US" dirty="0" smtClean="0"/>
              <a:t>Input: Two integers a and b with a ≥ b ≥ 0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gcd</a:t>
            </a:r>
            <a:r>
              <a:rPr lang="en-US" dirty="0" smtClean="0"/>
              <a:t>(a, b)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b = 0: return a</a:t>
            </a:r>
          </a:p>
          <a:p>
            <a:pPr>
              <a:buNone/>
            </a:pPr>
            <a:r>
              <a:rPr lang="en-US" dirty="0" smtClean="0"/>
              <a:t>return Euclid(b, a mod b)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initial days this technique was used to fight against low primary memory. Say we want to multiply 2 matrices C=A*B. A and B are so large that they cannot be stored in primary memory. So each matrix is divided as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01700" y="4191000"/>
          <a:ext cx="5056188" cy="2057400"/>
        </p:xfrm>
        <a:graphic>
          <a:graphicData uri="http://schemas.openxmlformats.org/presentationml/2006/ole">
            <p:oleObj spid="_x0000_s43011" name="Equation" r:id="rId4" imgW="238752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</a:t>
            </a:r>
            <a:r>
              <a:rPr lang="en-US" dirty="0" err="1" smtClean="0"/>
              <a:t>submatrices</a:t>
            </a:r>
            <a:r>
              <a:rPr lang="en-US" dirty="0" smtClean="0"/>
              <a:t> are smaller and can be stored in primary memory.</a:t>
            </a:r>
          </a:p>
          <a:p>
            <a:pPr>
              <a:buNone/>
            </a:pPr>
            <a:r>
              <a:rPr lang="en-US" dirty="0" smtClean="0"/>
              <a:t>But recursion is being used to devise more efficient algorithms. For example sorting using bubble sort requires O(n</a:t>
            </a:r>
            <a:r>
              <a:rPr lang="en-US" baseline="30000" dirty="0" smtClean="0"/>
              <a:t>2</a:t>
            </a:r>
            <a:r>
              <a:rPr lang="en-US" dirty="0" smtClean="0"/>
              <a:t>) comparisons, whereas recursively dividing the array results in a better algorithm known as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quicksort</a:t>
            </a:r>
            <a:r>
              <a:rPr lang="en-US" dirty="0" smtClean="0"/>
              <a:t> etc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</a:t>
            </a:r>
            <a:r>
              <a:rPr lang="en-US" dirty="0" err="1" smtClean="0"/>
              <a:t>submatrices</a:t>
            </a:r>
            <a:r>
              <a:rPr lang="en-US" dirty="0" smtClean="0"/>
              <a:t> are smaller and can be stored in primary memory.</a:t>
            </a:r>
          </a:p>
          <a:p>
            <a:pPr>
              <a:buNone/>
            </a:pPr>
            <a:r>
              <a:rPr lang="en-US" dirty="0" smtClean="0"/>
              <a:t>But recursion is being used to devise more efficient algorithms. For example sorting using bubble sort requires O(n</a:t>
            </a:r>
            <a:r>
              <a:rPr lang="en-US" baseline="30000" dirty="0" smtClean="0"/>
              <a:t>2</a:t>
            </a:r>
            <a:r>
              <a:rPr lang="en-US" dirty="0" smtClean="0"/>
              <a:t>) comparisons, whereas recursively dividing the array results in  better algorithms like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quicksort</a:t>
            </a:r>
            <a:r>
              <a:rPr lang="en-US" dirty="0" smtClean="0"/>
              <a:t> etc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Matrix multiplication, by division as above,  comes out to an unimpressive O(n </a:t>
            </a:r>
            <a:r>
              <a:rPr lang="en-US" baseline="30000" dirty="0" smtClean="0"/>
              <a:t>3</a:t>
            </a:r>
            <a:r>
              <a:rPr lang="en-US" dirty="0" smtClean="0"/>
              <a:t> ), the same as for the default algorithm. But the </a:t>
            </a:r>
            <a:r>
              <a:rPr lang="en-US" dirty="0" err="1" smtClean="0"/>
              <a:t>efﬁciency</a:t>
            </a:r>
            <a:r>
              <a:rPr lang="en-US" dirty="0" smtClean="0"/>
              <a:t> can be further improved, and as with integer multiplication, the key is some clever</a:t>
            </a:r>
          </a:p>
          <a:p>
            <a:pPr>
              <a:buNone/>
            </a:pPr>
            <a:r>
              <a:rPr lang="en-US" dirty="0" smtClean="0"/>
              <a:t>algebra. It turns out XY can be computed from just seven n/2 × n/2 </a:t>
            </a:r>
            <a:r>
              <a:rPr lang="en-US" dirty="0" err="1" smtClean="0"/>
              <a:t>subproblems</a:t>
            </a:r>
            <a:r>
              <a:rPr lang="en-US" dirty="0" smtClean="0"/>
              <a:t>, via a decomposition so tricky and intricate that one wonders how </a:t>
            </a:r>
            <a:r>
              <a:rPr lang="en-US" dirty="0" err="1" smtClean="0"/>
              <a:t>Strassen</a:t>
            </a:r>
            <a:r>
              <a:rPr lang="en-US" dirty="0" smtClean="0"/>
              <a:t> was ever able to discover it!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Divide-and-conquer 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new running time is T (n) = 7T (n/2) + O(n</a:t>
            </a:r>
            <a:r>
              <a:rPr lang="en-US" baseline="30000" dirty="0" smtClean="0"/>
              <a:t>2</a:t>
            </a:r>
            <a:r>
              <a:rPr lang="en-US" dirty="0" smtClean="0"/>
              <a:t> ),</a:t>
            </a:r>
          </a:p>
          <a:p>
            <a:pPr>
              <a:buNone/>
            </a:pPr>
            <a:r>
              <a:rPr lang="en-US" dirty="0" smtClean="0"/>
              <a:t>which by the master theorem works out to O(n log</a:t>
            </a:r>
            <a:r>
              <a:rPr lang="en-US" baseline="-25000" dirty="0" smtClean="0"/>
              <a:t>2</a:t>
            </a:r>
            <a:r>
              <a:rPr lang="en-US" dirty="0" smtClean="0"/>
              <a:t> 7 ) ≈ O(n</a:t>
            </a:r>
            <a:r>
              <a:rPr lang="en-US" baseline="30000" dirty="0" smtClean="0"/>
              <a:t>2.81</a:t>
            </a:r>
            <a:r>
              <a:rPr lang="en-US" dirty="0" smtClean="0"/>
              <a:t> ).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609600" y="1676400"/>
          <a:ext cx="8077200" cy="2209800"/>
        </p:xfrm>
        <a:graphic>
          <a:graphicData uri="http://schemas.openxmlformats.org/presentationml/2006/ole">
            <p:oleObj spid="_x0000_s98307" name="Equation" r:id="rId4" imgW="3822480" imgH="939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2166</Words>
  <Application>Microsoft Office PowerPoint</Application>
  <PresentationFormat>On-screen Show (4:3)</PresentationFormat>
  <Paragraphs>189</Paragraphs>
  <Slides>22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Efficiency from recursion</vt:lpstr>
      <vt:lpstr>Efficiency from recursion</vt:lpstr>
      <vt:lpstr>Number problems</vt:lpstr>
      <vt:lpstr>Number problems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  <vt:lpstr>Divide-and-conquer based techniques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Dr. Kaykobad</dc:creator>
  <cp:lastModifiedBy>User</cp:lastModifiedBy>
  <cp:revision>180</cp:revision>
  <dcterms:created xsi:type="dcterms:W3CDTF">2012-05-26T03:19:41Z</dcterms:created>
  <dcterms:modified xsi:type="dcterms:W3CDTF">2012-08-03T04:43:18Z</dcterms:modified>
</cp:coreProperties>
</file>