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81" r:id="rId3"/>
    <p:sldId id="282" r:id="rId4"/>
    <p:sldId id="290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87" d="100"/>
          <a:sy n="87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DE067-FAB9-4F3C-8B1B-24D93CB5849F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932D-E468-4E10-B08E-00D8F37AE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932D-E468-4E10-B08E-00D8F37AEF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DC9F-BAB1-4FD5-9B36-BCC5D0E94FCD}" type="datetimeFigureOut">
              <a:rPr lang="en-US" smtClean="0"/>
              <a:pPr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27983-B398-412F-A48E-CE8AF0C77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We divide the array into 2 equal parts and sort them. Then we merge it. The routine goes as follows</a:t>
            </a:r>
          </a:p>
          <a:p>
            <a:pPr>
              <a:buNone/>
            </a:pPr>
            <a:r>
              <a:rPr lang="en-US" dirty="0" err="1" smtClean="0"/>
              <a:t>Mergesort</a:t>
            </a:r>
            <a:r>
              <a:rPr lang="en-US" dirty="0" smtClean="0"/>
              <a:t>(A,1,n)		      merge(</a:t>
            </a:r>
            <a:r>
              <a:rPr lang="en-US" dirty="0" err="1" smtClean="0"/>
              <a:t>A,low,mid,high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Low=1, high=n		      k=low</a:t>
            </a:r>
          </a:p>
          <a:p>
            <a:pPr>
              <a:buNone/>
            </a:pPr>
            <a:r>
              <a:rPr lang="en-US" dirty="0" smtClean="0"/>
              <a:t>If low&lt;high then		      while </a:t>
            </a:r>
            <a:r>
              <a:rPr lang="en-US" dirty="0" err="1" smtClean="0"/>
              <a:t>i</a:t>
            </a:r>
            <a:r>
              <a:rPr lang="en-US" dirty="0" smtClean="0"/>
              <a:t>&lt;=mid and j&lt;=high do       </a:t>
            </a:r>
          </a:p>
          <a:p>
            <a:pPr>
              <a:buNone/>
            </a:pPr>
            <a:r>
              <a:rPr lang="en-US" dirty="0" smtClean="0"/>
              <a:t>	mid=(</a:t>
            </a:r>
            <a:r>
              <a:rPr lang="en-US" dirty="0" err="1" smtClean="0"/>
              <a:t>low+high</a:t>
            </a:r>
            <a:r>
              <a:rPr lang="en-US" dirty="0" smtClean="0"/>
              <a:t>)/2	          	            if A(</a:t>
            </a:r>
            <a:r>
              <a:rPr lang="en-US" dirty="0" err="1" smtClean="0"/>
              <a:t>i</a:t>
            </a:r>
            <a:r>
              <a:rPr lang="en-US" dirty="0" smtClean="0"/>
              <a:t>)&lt;A(j) then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mergesort</a:t>
            </a:r>
            <a:r>
              <a:rPr lang="en-US" dirty="0" smtClean="0"/>
              <a:t>(</a:t>
            </a:r>
            <a:r>
              <a:rPr lang="en-US" dirty="0" err="1" smtClean="0"/>
              <a:t>A,low,mid</a:t>
            </a:r>
            <a:r>
              <a:rPr lang="en-US" dirty="0" smtClean="0"/>
              <a:t>)	   	B(k)=A(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i</a:t>
            </a:r>
            <a:r>
              <a:rPr lang="en-US" dirty="0" smtClean="0"/>
              <a:t>++ 	    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mergesort</a:t>
            </a:r>
            <a:r>
              <a:rPr lang="en-US" dirty="0" smtClean="0"/>
              <a:t>(A, mid+1,high)	            else 	</a:t>
            </a:r>
          </a:p>
          <a:p>
            <a:pPr>
              <a:buNone/>
            </a:pPr>
            <a:r>
              <a:rPr lang="en-US" dirty="0" smtClean="0"/>
              <a:t>    merge(</a:t>
            </a:r>
            <a:r>
              <a:rPr lang="en-US" dirty="0" err="1" smtClean="0"/>
              <a:t>A,low,mid,high</a:t>
            </a:r>
            <a:r>
              <a:rPr lang="en-US" dirty="0" smtClean="0"/>
              <a:t>)	   	B(k)=A(j), j++ 		</a:t>
            </a:r>
          </a:p>
          <a:p>
            <a:pPr>
              <a:buNone/>
            </a:pPr>
            <a:r>
              <a:rPr lang="en-US" dirty="0" smtClean="0"/>
              <a:t>				             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             k++</a:t>
            </a:r>
          </a:p>
          <a:p>
            <a:pPr>
              <a:buNone/>
            </a:pPr>
            <a:r>
              <a:rPr lang="en-US" dirty="0" smtClean="0"/>
              <a:t>			                             </a:t>
            </a: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&lt;mid then		     	Complexity: Let T(n) be number of comparisons n=2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for k=</a:t>
            </a:r>
            <a:r>
              <a:rPr lang="en-US" dirty="0" err="1" smtClean="0"/>
              <a:t>i</a:t>
            </a:r>
            <a:r>
              <a:rPr lang="en-US" dirty="0" smtClean="0"/>
              <a:t> to mid do</a:t>
            </a:r>
          </a:p>
          <a:p>
            <a:pPr>
              <a:buNone/>
            </a:pPr>
            <a:r>
              <a:rPr lang="en-US" dirty="0" smtClean="0"/>
              <a:t>           B(k)=A(k)				T(n)=2T(n/2)+an=an+2(an/2)+2</a:t>
            </a:r>
            <a:r>
              <a:rPr lang="en-US" baseline="30000" dirty="0" smtClean="0"/>
              <a:t>2</a:t>
            </a:r>
            <a:r>
              <a:rPr lang="en-US" dirty="0" smtClean="0"/>
              <a:t>T(n/2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enddo</a:t>
            </a:r>
            <a:r>
              <a:rPr lang="en-US" dirty="0" smtClean="0"/>
              <a:t>					       =(</a:t>
            </a:r>
            <a:r>
              <a:rPr lang="en-US" dirty="0" err="1" smtClean="0"/>
              <a:t>an+an</a:t>
            </a:r>
            <a:r>
              <a:rPr lang="en-US" dirty="0" smtClean="0"/>
              <a:t>+…+an) k summands</a:t>
            </a:r>
          </a:p>
          <a:p>
            <a:pPr>
              <a:buNone/>
            </a:pPr>
            <a:r>
              <a:rPr lang="en-US" dirty="0" smtClean="0"/>
              <a:t>Else	 			for k=1 to n do	       =</a:t>
            </a:r>
            <a:r>
              <a:rPr lang="en-US" dirty="0" err="1" smtClean="0"/>
              <a:t>akn</a:t>
            </a:r>
            <a:r>
              <a:rPr lang="en-US" dirty="0" smtClean="0"/>
              <a:t>=anlog</a:t>
            </a:r>
            <a:r>
              <a:rPr lang="en-US" baseline="-25000" dirty="0" smtClean="0"/>
              <a:t>2</a:t>
            </a:r>
            <a:r>
              <a:rPr lang="en-US" dirty="0" smtClean="0"/>
              <a:t>n</a:t>
            </a:r>
          </a:p>
          <a:p>
            <a:pPr>
              <a:buNone/>
            </a:pPr>
            <a:r>
              <a:rPr lang="en-US" dirty="0" smtClean="0"/>
              <a:t>      for k=j to high do		      A(k)=B(k)	Too much of overhead in I/O operations</a:t>
            </a:r>
          </a:p>
          <a:p>
            <a:pPr>
              <a:buNone/>
            </a:pPr>
            <a:r>
              <a:rPr lang="en-US" dirty="0" smtClean="0"/>
              <a:t>           B(k)=A(k)		 </a:t>
            </a:r>
            <a:r>
              <a:rPr lang="en-US" dirty="0" err="1" smtClean="0"/>
              <a:t>enddo</a:t>
            </a:r>
            <a:r>
              <a:rPr lang="en-US" dirty="0" smtClean="0"/>
              <a:t>		and is not an in-place sorting algorithm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endif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		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construction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0" y="2209801"/>
          <a:ext cx="8763000" cy="1295400"/>
        </p:xfrm>
        <a:graphic>
          <a:graphicData uri="http://schemas.openxmlformats.org/presentationml/2006/ole">
            <p:oleObj spid="_x0000_s73730" name="Equation" r:id="rId4" imgW="5079960" imgH="711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 theory on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the least number of comparisons in the worst case to be required by any comparison-based sorting algorithm?</a:t>
            </a:r>
          </a:p>
          <a:p>
            <a:pPr>
              <a:buNone/>
            </a:pPr>
            <a:r>
              <a:rPr lang="en-US" dirty="0" smtClean="0"/>
              <a:t>There are n! possibilities for sorted sequence. So a binary decision tree must have n! leaves. Average height of the tree must be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228600" y="5029200"/>
          <a:ext cx="8686800" cy="863600"/>
        </p:xfrm>
        <a:graphic>
          <a:graphicData uri="http://schemas.openxmlformats.org/presentationml/2006/ole">
            <p:oleObj spid="_x0000_s81923" name="Equation" r:id="rId4" imgW="271764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Now we have an in-place D&amp;C based algorithm for sorting</a:t>
            </a:r>
          </a:p>
          <a:p>
            <a:pPr>
              <a:buNone/>
            </a:pPr>
            <a:r>
              <a:rPr lang="en-US" dirty="0" err="1" smtClean="0"/>
              <a:t>Quicksort</a:t>
            </a:r>
            <a:r>
              <a:rPr lang="en-US" dirty="0" smtClean="0"/>
              <a:t>(A,1,n)		      partition(</a:t>
            </a:r>
            <a:r>
              <a:rPr lang="en-US" dirty="0" err="1" smtClean="0"/>
              <a:t>A,low,high,j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Low=1, high=n		      z=A(low), </a:t>
            </a:r>
            <a:r>
              <a:rPr lang="en-US" dirty="0" err="1" smtClean="0"/>
              <a:t>i</a:t>
            </a:r>
            <a:r>
              <a:rPr lang="en-US" dirty="0" smtClean="0"/>
              <a:t>=low+1, j=n+1, A(n+1)=infinity</a:t>
            </a:r>
          </a:p>
          <a:p>
            <a:pPr>
              <a:buNone/>
            </a:pPr>
            <a:r>
              <a:rPr lang="en-US" dirty="0" smtClean="0"/>
              <a:t>If low&lt;high then		      while </a:t>
            </a:r>
            <a:r>
              <a:rPr lang="en-US" dirty="0" err="1" smtClean="0"/>
              <a:t>i</a:t>
            </a:r>
            <a:r>
              <a:rPr lang="en-US" dirty="0" smtClean="0"/>
              <a:t>&lt;j do</a:t>
            </a:r>
          </a:p>
          <a:p>
            <a:pPr>
              <a:buNone/>
            </a:pPr>
            <a:r>
              <a:rPr lang="en-US" dirty="0" smtClean="0"/>
              <a:t>    partition(</a:t>
            </a:r>
            <a:r>
              <a:rPr lang="en-US" dirty="0" err="1" smtClean="0"/>
              <a:t>A,low,high,j</a:t>
            </a:r>
            <a:r>
              <a:rPr lang="en-US" dirty="0" smtClean="0"/>
              <a:t>)	            while A(</a:t>
            </a:r>
            <a:r>
              <a:rPr lang="en-US" dirty="0" err="1" smtClean="0"/>
              <a:t>i</a:t>
            </a:r>
            <a:r>
              <a:rPr lang="en-US" dirty="0" smtClean="0"/>
              <a:t>)&lt;z do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quicksort</a:t>
            </a:r>
            <a:r>
              <a:rPr lang="en-US" dirty="0" smtClean="0"/>
              <a:t>(A,low,j-1)	      	  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quicksort</a:t>
            </a:r>
            <a:r>
              <a:rPr lang="en-US" dirty="0" smtClean="0"/>
              <a:t>(A,j+1,high)	             </a:t>
            </a: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Endif</a:t>
            </a:r>
            <a:r>
              <a:rPr lang="en-US" dirty="0" smtClean="0"/>
              <a:t>	   		            while A(j)&gt;z do</a:t>
            </a:r>
          </a:p>
          <a:p>
            <a:pPr>
              <a:buNone/>
            </a:pPr>
            <a:r>
              <a:rPr lang="en-US" dirty="0" smtClean="0"/>
              <a:t>					   j- -</a:t>
            </a:r>
          </a:p>
          <a:p>
            <a:pPr>
              <a:buNone/>
            </a:pPr>
            <a:r>
              <a:rPr lang="en-US" dirty="0" smtClean="0"/>
              <a:t>				            </a:t>
            </a: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            if </a:t>
            </a:r>
            <a:r>
              <a:rPr lang="en-US" dirty="0" err="1" smtClean="0"/>
              <a:t>i</a:t>
            </a:r>
            <a:r>
              <a:rPr lang="en-US" dirty="0" smtClean="0"/>
              <a:t>&lt;j then</a:t>
            </a:r>
          </a:p>
          <a:p>
            <a:pPr>
              <a:buNone/>
            </a:pPr>
            <a:r>
              <a:rPr lang="en-US" dirty="0" smtClean="0"/>
              <a:t>					 A(</a:t>
            </a:r>
            <a:r>
              <a:rPr lang="en-US" dirty="0" err="1" smtClean="0"/>
              <a:t>i</a:t>
            </a:r>
            <a:r>
              <a:rPr lang="en-US" dirty="0" smtClean="0"/>
              <a:t>)↔A(j)</a:t>
            </a:r>
          </a:p>
          <a:p>
            <a:pPr>
              <a:buNone/>
            </a:pPr>
            <a:r>
              <a:rPr lang="en-US" dirty="0" smtClean="0"/>
              <a:t>				            </a:t>
            </a:r>
            <a:r>
              <a:rPr lang="en-US" dirty="0" err="1" smtClean="0"/>
              <a:t>endif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         </a:t>
            </a: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of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partitioning element is eccentric too small or too large then one </a:t>
            </a:r>
            <a:r>
              <a:rPr lang="en-US" dirty="0" err="1" smtClean="0"/>
              <a:t>subarray</a:t>
            </a:r>
            <a:r>
              <a:rPr lang="en-US" dirty="0" smtClean="0"/>
              <a:t> will be empty. So in that case in each call # of comparisons will be equal to number of elements in a partition.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of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total number of comparisons is n+(n-1)+…+1=O(n</a:t>
            </a:r>
            <a:r>
              <a:rPr lang="en-US" baseline="30000" dirty="0" smtClean="0"/>
              <a:t>2</a:t>
            </a:r>
            <a:r>
              <a:rPr lang="en-US" dirty="0" smtClean="0"/>
              <a:t>). But this algorithm of Hoare works much faster than the above complexity suggests. Let us do average case analysis assuming that partitioning element can occupy any position with equal probability.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of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C</a:t>
            </a:r>
            <a:r>
              <a:rPr lang="en-US" baseline="-25000" dirty="0" smtClean="0"/>
              <a:t>A</a:t>
            </a:r>
            <a:r>
              <a:rPr lang="en-US" dirty="0" smtClean="0"/>
              <a:t>(n) be average # of comparisons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2209800"/>
          <a:ext cx="8001000" cy="4343400"/>
        </p:xfrm>
        <a:graphic>
          <a:graphicData uri="http://schemas.openxmlformats.org/presentationml/2006/ole">
            <p:oleObj spid="_x0000_s44034" name="Equation" r:id="rId4" imgW="3708360" imgH="22860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 of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quicksort</a:t>
            </a:r>
            <a:r>
              <a:rPr lang="en-US" dirty="0" smtClean="0"/>
              <a:t> to be more efficient we need to have good partitioning element that can partition the array into nontrivial </a:t>
            </a:r>
            <a:r>
              <a:rPr lang="en-US" dirty="0" err="1" smtClean="0"/>
              <a:t>subarrays</a:t>
            </a:r>
            <a:r>
              <a:rPr lang="en-US" dirty="0" smtClean="0"/>
              <a:t>. Median of medians is a good example that exactly does that. If we have 49 elements that are divided into 7 </a:t>
            </a:r>
            <a:r>
              <a:rPr lang="en-US" dirty="0" err="1" smtClean="0"/>
              <a:t>subarrays</a:t>
            </a:r>
            <a:r>
              <a:rPr lang="en-US" dirty="0" smtClean="0"/>
              <a:t> of 7 elements, and all these </a:t>
            </a:r>
            <a:r>
              <a:rPr lang="en-US" dirty="0" err="1" smtClean="0"/>
              <a:t>subarrays</a:t>
            </a:r>
            <a:r>
              <a:rPr lang="en-US" dirty="0" smtClean="0"/>
              <a:t> are arranged in such a way that there medians are placed in ascending order then median of medians will be greater/less than at least 15 elements. Now this median of medians can be used as a partitioning element.</a:t>
            </a:r>
          </a:p>
          <a:p>
            <a:pPr>
              <a:buNone/>
            </a:pPr>
            <a:r>
              <a:rPr lang="en-US" dirty="0" smtClean="0"/>
              <a:t>This partitioning algorithm can be used to select any number of elements of an array in probable linear time.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Heap is a data structure efficient to delete the maximum(minimum) element in O(</a:t>
            </a:r>
            <a:r>
              <a:rPr lang="en-US" dirty="0" err="1" smtClean="0"/>
              <a:t>logn</a:t>
            </a:r>
            <a:r>
              <a:rPr lang="en-US" dirty="0" smtClean="0"/>
              <a:t>) computation, insertion of an element also requires similar operations. Heap is implemented in a complete binary tree in which nodes are located top to bottom and left to right. If we number nodes from 1 to n with 1 being the root, then number of a node is twice that of its father if it happens to be left son or +1 if right. Similarly if number of a node is divided by 2 then we get number of the father.</a:t>
            </a:r>
          </a:p>
          <a:p>
            <a:pPr>
              <a:buNone/>
            </a:pPr>
            <a:r>
              <a:rPr lang="en-US" dirty="0" smtClean="0"/>
              <a:t>Heap is a DS in which son values are less than or equal to father values. We can construct heap in two different ways- by insertion and by adjustment.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Insertintoheap</a:t>
            </a:r>
            <a:r>
              <a:rPr lang="en-US" dirty="0" smtClean="0"/>
              <a:t>(</a:t>
            </a:r>
            <a:r>
              <a:rPr lang="en-US" dirty="0" err="1" smtClean="0"/>
              <a:t>A,n,z</a:t>
            </a:r>
            <a:r>
              <a:rPr lang="en-US" dirty="0" smtClean="0"/>
              <a:t>)//inserting z into a heap having n-1 elements</a:t>
            </a:r>
          </a:p>
          <a:p>
            <a:pPr>
              <a:buNone/>
            </a:pPr>
            <a:r>
              <a:rPr lang="en-US" dirty="0" smtClean="0"/>
              <a:t>A(n)=z, A(0)=infinity		Complexity</a:t>
            </a:r>
          </a:p>
          <a:p>
            <a:pPr>
              <a:buNone/>
            </a:pPr>
            <a:r>
              <a:rPr lang="en-US" dirty="0" smtClean="0"/>
              <a:t>While z&gt;A(n/2) do		</a:t>
            </a:r>
          </a:p>
          <a:p>
            <a:pPr>
              <a:buNone/>
            </a:pPr>
            <a:r>
              <a:rPr lang="en-US" dirty="0" smtClean="0"/>
              <a:t>     A(n)↔A(n/2), n=n/2</a:t>
            </a:r>
          </a:p>
          <a:p>
            <a:pPr>
              <a:buNone/>
            </a:pPr>
            <a:r>
              <a:rPr lang="en-US" dirty="0" err="1" smtClean="0"/>
              <a:t>enddo</a:t>
            </a:r>
            <a:endParaRPr lang="en-US" dirty="0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4572000" y="3213100"/>
          <a:ext cx="3810000" cy="673100"/>
        </p:xfrm>
        <a:graphic>
          <a:graphicData uri="http://schemas.openxmlformats.org/presentationml/2006/ole">
            <p:oleObj spid="_x0000_s71683" name="Equation" r:id="rId4" imgW="265428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construction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Heap_byadjustment</a:t>
            </a:r>
            <a:r>
              <a:rPr lang="en-US" dirty="0" smtClean="0"/>
              <a:t>(</a:t>
            </a:r>
            <a:r>
              <a:rPr lang="en-US" dirty="0" err="1" smtClean="0"/>
              <a:t>A,n</a:t>
            </a:r>
            <a:r>
              <a:rPr lang="en-US" dirty="0" smtClean="0"/>
              <a:t>)  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=n/2 </a:t>
            </a:r>
            <a:r>
              <a:rPr lang="en-US" dirty="0" err="1" smtClean="0"/>
              <a:t>downto</a:t>
            </a:r>
            <a:r>
              <a:rPr lang="en-US" dirty="0" smtClean="0"/>
              <a:t> 1 do</a:t>
            </a:r>
          </a:p>
          <a:p>
            <a:pPr>
              <a:buNone/>
            </a:pPr>
            <a:r>
              <a:rPr lang="en-US" dirty="0" smtClean="0"/>
              <a:t>       adjust(</a:t>
            </a:r>
            <a:r>
              <a:rPr lang="en-US" dirty="0" err="1" smtClean="0"/>
              <a:t>A,i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Enddo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Adjust(</a:t>
            </a:r>
            <a:r>
              <a:rPr lang="en-US" dirty="0" err="1" smtClean="0"/>
              <a:t>A,i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Construct chain of elder sons</a:t>
            </a:r>
          </a:p>
          <a:p>
            <a:pPr>
              <a:buNone/>
            </a:pPr>
            <a:r>
              <a:rPr lang="en-US" dirty="0" smtClean="0"/>
              <a:t>Insert A(</a:t>
            </a:r>
            <a:r>
              <a:rPr lang="en-US" dirty="0" err="1" smtClean="0"/>
              <a:t>i</a:t>
            </a:r>
            <a:r>
              <a:rPr lang="en-US" dirty="0" smtClean="0"/>
              <a:t>) in this sorted chain of elder sons using binary search in a file of length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0" y="3305175"/>
          <a:ext cx="4953000" cy="598488"/>
        </p:xfrm>
        <a:graphic>
          <a:graphicData uri="http://schemas.openxmlformats.org/presentationml/2006/ole">
            <p:oleObj spid="_x0000_s72706" name="Equation" r:id="rId4" imgW="2082600" imgH="228600" progId="Equation.3">
              <p:embed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6096000" y="5181600"/>
          <a:ext cx="2209800" cy="685800"/>
        </p:xfrm>
        <a:graphic>
          <a:graphicData uri="http://schemas.openxmlformats.org/presentationml/2006/ole">
            <p:oleObj spid="_x0000_s72709" name="Equation" r:id="rId5" imgW="14857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513</Words>
  <Application>Microsoft Office PowerPoint</Application>
  <PresentationFormat>On-screen Show (4:3)</PresentationFormat>
  <Paragraphs>77</Paragraphs>
  <Slides>11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Microsoft Equation 3.0</vt:lpstr>
      <vt:lpstr>Equation</vt:lpstr>
      <vt:lpstr>Mergesort</vt:lpstr>
      <vt:lpstr>Quicksort</vt:lpstr>
      <vt:lpstr>Complexity Analysis of quicksort</vt:lpstr>
      <vt:lpstr>Complexity Analysis of quicksort</vt:lpstr>
      <vt:lpstr>Complexity Analysis of quicksort</vt:lpstr>
      <vt:lpstr>Complexity analysis of quicksort</vt:lpstr>
      <vt:lpstr>Heapsort</vt:lpstr>
      <vt:lpstr>Heap construction</vt:lpstr>
      <vt:lpstr>Heap construction </vt:lpstr>
      <vt:lpstr>Heap construction</vt:lpstr>
      <vt:lpstr>Lower bound theory on sorting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Dr. Kaykobad</dc:creator>
  <cp:lastModifiedBy>Dr. Kaykobad</cp:lastModifiedBy>
  <cp:revision>164</cp:revision>
  <dcterms:created xsi:type="dcterms:W3CDTF">2012-05-26T03:19:41Z</dcterms:created>
  <dcterms:modified xsi:type="dcterms:W3CDTF">2012-08-01T01:53:38Z</dcterms:modified>
</cp:coreProperties>
</file>